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2">
  <p:sldMasterIdLst>
    <p:sldMasterId id="2147483685" r:id="rId1"/>
  </p:sldMasterIdLst>
  <p:notesMasterIdLst>
    <p:notesMasterId r:id="rId94"/>
  </p:notesMasterIdLst>
  <p:handoutMasterIdLst>
    <p:handoutMasterId r:id="rId95"/>
  </p:handoutMasterIdLst>
  <p:sldIdLst>
    <p:sldId id="319" r:id="rId2"/>
    <p:sldId id="320" r:id="rId3"/>
    <p:sldId id="321" r:id="rId4"/>
    <p:sldId id="322" r:id="rId5"/>
    <p:sldId id="372" r:id="rId6"/>
    <p:sldId id="466" r:id="rId7"/>
    <p:sldId id="324" r:id="rId8"/>
    <p:sldId id="328" r:id="rId9"/>
    <p:sldId id="373" r:id="rId10"/>
    <p:sldId id="374" r:id="rId11"/>
    <p:sldId id="375" r:id="rId12"/>
    <p:sldId id="376" r:id="rId13"/>
    <p:sldId id="377" r:id="rId14"/>
    <p:sldId id="378" r:id="rId15"/>
    <p:sldId id="381" r:id="rId16"/>
    <p:sldId id="382" r:id="rId17"/>
    <p:sldId id="383" r:id="rId18"/>
    <p:sldId id="384" r:id="rId19"/>
    <p:sldId id="385" r:id="rId20"/>
    <p:sldId id="418" r:id="rId21"/>
    <p:sldId id="419" r:id="rId22"/>
    <p:sldId id="420" r:id="rId23"/>
    <p:sldId id="421" r:id="rId24"/>
    <p:sldId id="422" r:id="rId25"/>
    <p:sldId id="386" r:id="rId26"/>
    <p:sldId id="387" r:id="rId27"/>
    <p:sldId id="388" r:id="rId28"/>
    <p:sldId id="389" r:id="rId29"/>
    <p:sldId id="390" r:id="rId30"/>
    <p:sldId id="391" r:id="rId31"/>
    <p:sldId id="392" r:id="rId32"/>
    <p:sldId id="393" r:id="rId33"/>
    <p:sldId id="394" r:id="rId34"/>
    <p:sldId id="395" r:id="rId35"/>
    <p:sldId id="396" r:id="rId36"/>
    <p:sldId id="397" r:id="rId37"/>
    <p:sldId id="398" r:id="rId38"/>
    <p:sldId id="399" r:id="rId39"/>
    <p:sldId id="400" r:id="rId40"/>
    <p:sldId id="401" r:id="rId41"/>
    <p:sldId id="402" r:id="rId42"/>
    <p:sldId id="403" r:id="rId43"/>
    <p:sldId id="404" r:id="rId44"/>
    <p:sldId id="406" r:id="rId45"/>
    <p:sldId id="407" r:id="rId46"/>
    <p:sldId id="408" r:id="rId47"/>
    <p:sldId id="409" r:id="rId48"/>
    <p:sldId id="410" r:id="rId49"/>
    <p:sldId id="411" r:id="rId50"/>
    <p:sldId id="412" r:id="rId51"/>
    <p:sldId id="413" r:id="rId52"/>
    <p:sldId id="414" r:id="rId53"/>
    <p:sldId id="415" r:id="rId54"/>
    <p:sldId id="425" r:id="rId55"/>
    <p:sldId id="426" r:id="rId56"/>
    <p:sldId id="427" r:id="rId57"/>
    <p:sldId id="436" r:id="rId58"/>
    <p:sldId id="428" r:id="rId59"/>
    <p:sldId id="429" r:id="rId60"/>
    <p:sldId id="430" r:id="rId61"/>
    <p:sldId id="431" r:id="rId62"/>
    <p:sldId id="432" r:id="rId63"/>
    <p:sldId id="433" r:id="rId64"/>
    <p:sldId id="434" r:id="rId65"/>
    <p:sldId id="435" r:id="rId66"/>
    <p:sldId id="424" r:id="rId67"/>
    <p:sldId id="437" r:id="rId68"/>
    <p:sldId id="438" r:id="rId69"/>
    <p:sldId id="439" r:id="rId70"/>
    <p:sldId id="440" r:id="rId71"/>
    <p:sldId id="441" r:id="rId72"/>
    <p:sldId id="442" r:id="rId73"/>
    <p:sldId id="443" r:id="rId74"/>
    <p:sldId id="444" r:id="rId75"/>
    <p:sldId id="445" r:id="rId76"/>
    <p:sldId id="446" r:id="rId77"/>
    <p:sldId id="447" r:id="rId78"/>
    <p:sldId id="448" r:id="rId79"/>
    <p:sldId id="449" r:id="rId80"/>
    <p:sldId id="450" r:id="rId81"/>
    <p:sldId id="451" r:id="rId82"/>
    <p:sldId id="452" r:id="rId83"/>
    <p:sldId id="453" r:id="rId84"/>
    <p:sldId id="454" r:id="rId85"/>
    <p:sldId id="455" r:id="rId86"/>
    <p:sldId id="456" r:id="rId87"/>
    <p:sldId id="457" r:id="rId88"/>
    <p:sldId id="458" r:id="rId89"/>
    <p:sldId id="459" r:id="rId90"/>
    <p:sldId id="460" r:id="rId91"/>
    <p:sldId id="463" r:id="rId92"/>
    <p:sldId id="464" r:id="rId93"/>
  </p:sldIdLst>
  <p:sldSz cx="9144000" cy="6858000" type="screen4x3"/>
  <p:notesSz cx="9388475" cy="710247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33"/>
    <a:srgbClr val="0033CC"/>
    <a:srgbClr val="0066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8208" autoAdjust="0"/>
  </p:normalViewPr>
  <p:slideViewPr>
    <p:cSldViewPr>
      <p:cViewPr>
        <p:scale>
          <a:sx n="70" d="100"/>
          <a:sy n="70" d="100"/>
        </p:scale>
        <p:origin x="474" y="1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Gateway\Desktop\escrito\costos%20tesis%20fina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v>Productividad</c:v>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EC"/>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Hoja2!$C$5:$C$15</c:f>
              <c:strCache>
                <c:ptCount val="11"/>
                <c:pt idx="0">
                  <c:v>A1</c:v>
                </c:pt>
                <c:pt idx="1">
                  <c:v>A2</c:v>
                </c:pt>
                <c:pt idx="2">
                  <c:v>A3</c:v>
                </c:pt>
                <c:pt idx="4">
                  <c:v>B1</c:v>
                </c:pt>
                <c:pt idx="5">
                  <c:v>B2</c:v>
                </c:pt>
                <c:pt idx="6">
                  <c:v>B3</c:v>
                </c:pt>
                <c:pt idx="8">
                  <c:v>C1</c:v>
                </c:pt>
                <c:pt idx="9">
                  <c:v>C2</c:v>
                </c:pt>
                <c:pt idx="10">
                  <c:v>C3</c:v>
                </c:pt>
              </c:strCache>
            </c:strRef>
          </c:cat>
          <c:val>
            <c:numRef>
              <c:f>Hoja2!$F$5:$F$15</c:f>
              <c:numCache>
                <c:formatCode>General</c:formatCode>
                <c:ptCount val="11"/>
                <c:pt idx="0">
                  <c:v>10.51</c:v>
                </c:pt>
                <c:pt idx="1">
                  <c:v>12.33</c:v>
                </c:pt>
                <c:pt idx="2">
                  <c:v>12.9</c:v>
                </c:pt>
                <c:pt idx="4">
                  <c:v>11.27</c:v>
                </c:pt>
                <c:pt idx="5">
                  <c:v>12.49</c:v>
                </c:pt>
                <c:pt idx="6">
                  <c:v>13.29</c:v>
                </c:pt>
                <c:pt idx="8">
                  <c:v>11.59</c:v>
                </c:pt>
                <c:pt idx="9">
                  <c:v>11.91</c:v>
                </c:pt>
                <c:pt idx="10">
                  <c:v>12.86</c:v>
                </c:pt>
              </c:numCache>
            </c:numRef>
          </c:val>
          <c:smooth val="0"/>
        </c:ser>
        <c:dLbls>
          <c:dLblPos val="ctr"/>
          <c:showLegendKey val="0"/>
          <c:showVal val="1"/>
          <c:showCatName val="0"/>
          <c:showSerName val="0"/>
          <c:showPercent val="0"/>
          <c:showBubbleSize val="0"/>
        </c:dLbls>
        <c:marker val="1"/>
        <c:smooth val="0"/>
        <c:axId val="344198192"/>
        <c:axId val="344198584"/>
      </c:lineChart>
      <c:catAx>
        <c:axId val="344198192"/>
        <c:scaling>
          <c:orientation val="minMax"/>
        </c:scaling>
        <c:delete val="0"/>
        <c:axPos val="b"/>
        <c:title>
          <c:tx>
            <c:rich>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t>Tipo y Flujo de gas</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s-EC"/>
          </a:p>
        </c:txPr>
        <c:crossAx val="344198584"/>
        <c:crosses val="autoZero"/>
        <c:auto val="1"/>
        <c:lblAlgn val="ctr"/>
        <c:lblOffset val="100"/>
        <c:noMultiLvlLbl val="0"/>
      </c:catAx>
      <c:valAx>
        <c:axId val="344198584"/>
        <c:scaling>
          <c:orientation val="minMax"/>
          <c:min val="1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r>
                  <a:rPr lang="es-EC"/>
                  <a:t>Material depositado en gramos</a:t>
                </a:r>
              </a:p>
            </c:rich>
          </c:tx>
          <c:layout/>
          <c:overlay val="0"/>
          <c:spPr>
            <a:noFill/>
            <a:ln>
              <a:noFill/>
            </a:ln>
            <a:effectLst/>
          </c:spPr>
          <c:txPr>
            <a:bodyPr rot="-5400000" spcFirstLastPara="1" vertOverflow="ellipsis" vert="horz" wrap="square" anchor="ctr" anchorCtr="1"/>
            <a:lstStyle/>
            <a:p>
              <a:pPr>
                <a:defRPr sz="900" b="1" i="0" u="none" strike="noStrike" kern="1200" baseline="0">
                  <a:solidFill>
                    <a:schemeClr val="dk1">
                      <a:lumMod val="75000"/>
                      <a:lumOff val="25000"/>
                    </a:schemeClr>
                  </a:solidFill>
                  <a:latin typeface="+mn-lt"/>
                  <a:ea typeface="+mn-ea"/>
                  <a:cs typeface="+mn-cs"/>
                </a:defRPr>
              </a:pPr>
              <a:endParaRPr lang="es-EC"/>
            </a:p>
          </c:txPr>
        </c:title>
        <c:numFmt formatCode="General" sourceLinked="1"/>
        <c:majorTickMark val="none"/>
        <c:minorTickMark val="none"/>
        <c:tickLblPos val="nextTo"/>
        <c:crossAx val="344198192"/>
        <c:crosses val="autoZero"/>
        <c:crossBetween val="between"/>
      </c:valAx>
      <c:spPr>
        <a:noFill/>
        <a:ln>
          <a:noFill/>
        </a:ln>
        <a:effectLst/>
      </c:spPr>
    </c:plotArea>
    <c:legend>
      <c:legendPos val="b"/>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s-EC"/>
          </a:p>
        </p:txBody>
      </p:sp>
      <p:sp>
        <p:nvSpPr>
          <p:cNvPr id="3" name="Marcador de fecha 2"/>
          <p:cNvSpPr>
            <a:spLocks noGrp="1"/>
          </p:cNvSpPr>
          <p:nvPr>
            <p:ph type="dt" sz="quarter" idx="1"/>
          </p:nvPr>
        </p:nvSpPr>
        <p:spPr>
          <a:xfrm>
            <a:off x="5317963" y="1"/>
            <a:ext cx="4068339" cy="356357"/>
          </a:xfrm>
          <a:prstGeom prst="rect">
            <a:avLst/>
          </a:prstGeom>
        </p:spPr>
        <p:txBody>
          <a:bodyPr vert="horz" lIns="94229" tIns="47114" rIns="94229" bIns="47114" rtlCol="0"/>
          <a:lstStyle>
            <a:lvl1pPr algn="r">
              <a:defRPr sz="1200"/>
            </a:lvl1pPr>
          </a:lstStyle>
          <a:p>
            <a:fld id="{5DAC2EFC-4809-4469-A921-8AF5D45D61FD}" type="datetimeFigureOut">
              <a:rPr lang="es-EC" smtClean="0"/>
              <a:t>2015-12-13</a:t>
            </a:fld>
            <a:endParaRPr lang="es-EC"/>
          </a:p>
        </p:txBody>
      </p:sp>
      <p:sp>
        <p:nvSpPr>
          <p:cNvPr id="4" name="Marcador de pie de página 3"/>
          <p:cNvSpPr>
            <a:spLocks noGrp="1"/>
          </p:cNvSpPr>
          <p:nvPr>
            <p:ph type="ftr" sz="quarter" idx="2"/>
          </p:nvPr>
        </p:nvSpPr>
        <p:spPr>
          <a:xfrm>
            <a:off x="0" y="6746119"/>
            <a:ext cx="4068339" cy="356356"/>
          </a:xfrm>
          <a:prstGeom prst="rect">
            <a:avLst/>
          </a:prstGeom>
        </p:spPr>
        <p:txBody>
          <a:bodyPr vert="horz" lIns="94229" tIns="47114" rIns="94229" bIns="47114" rtlCol="0" anchor="b"/>
          <a:lstStyle>
            <a:lvl1pPr algn="l">
              <a:defRPr sz="1200"/>
            </a:lvl1pPr>
          </a:lstStyle>
          <a:p>
            <a:endParaRPr lang="es-EC"/>
          </a:p>
        </p:txBody>
      </p:sp>
      <p:sp>
        <p:nvSpPr>
          <p:cNvPr id="5" name="Marcador de número de diapositiva 4"/>
          <p:cNvSpPr>
            <a:spLocks noGrp="1"/>
          </p:cNvSpPr>
          <p:nvPr>
            <p:ph type="sldNum" sz="quarter" idx="3"/>
          </p:nvPr>
        </p:nvSpPr>
        <p:spPr>
          <a:xfrm>
            <a:off x="5317963" y="6746119"/>
            <a:ext cx="4068339" cy="356356"/>
          </a:xfrm>
          <a:prstGeom prst="rect">
            <a:avLst/>
          </a:prstGeom>
        </p:spPr>
        <p:txBody>
          <a:bodyPr vert="horz" lIns="94229" tIns="47114" rIns="94229" bIns="47114" rtlCol="0" anchor="b"/>
          <a:lstStyle>
            <a:lvl1pPr algn="r">
              <a:defRPr sz="1200"/>
            </a:lvl1pPr>
          </a:lstStyle>
          <a:p>
            <a:fld id="{0492604A-4622-44F4-819F-6214DF913407}" type="slidenum">
              <a:rPr lang="es-EC" smtClean="0"/>
              <a:t>‹Nº›</a:t>
            </a:fld>
            <a:endParaRPr lang="es-EC"/>
          </a:p>
        </p:txBody>
      </p:sp>
    </p:spTree>
    <p:extLst>
      <p:ext uri="{BB962C8B-B14F-4D97-AF65-F5344CB8AC3E}">
        <p14:creationId xmlns:p14="http://schemas.microsoft.com/office/powerpoint/2010/main" val="1788111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1"/>
            <a:ext cx="4068339" cy="356357"/>
          </a:xfrm>
          <a:prstGeom prst="rect">
            <a:avLst/>
          </a:prstGeom>
        </p:spPr>
        <p:txBody>
          <a:bodyPr vert="horz" lIns="94229" tIns="47114" rIns="94229" bIns="47114" rtlCol="0"/>
          <a:lstStyle>
            <a:lvl1pPr algn="l">
              <a:defRPr sz="1200"/>
            </a:lvl1pPr>
          </a:lstStyle>
          <a:p>
            <a:endParaRPr lang="es-MX" dirty="0"/>
          </a:p>
        </p:txBody>
      </p:sp>
      <p:sp>
        <p:nvSpPr>
          <p:cNvPr id="3" name="Marcador de fecha 2"/>
          <p:cNvSpPr>
            <a:spLocks noGrp="1"/>
          </p:cNvSpPr>
          <p:nvPr>
            <p:ph type="dt" idx="1"/>
          </p:nvPr>
        </p:nvSpPr>
        <p:spPr>
          <a:xfrm>
            <a:off x="5317963" y="1"/>
            <a:ext cx="4068339" cy="356357"/>
          </a:xfrm>
          <a:prstGeom prst="rect">
            <a:avLst/>
          </a:prstGeom>
        </p:spPr>
        <p:txBody>
          <a:bodyPr vert="horz" lIns="94229" tIns="47114" rIns="94229" bIns="47114" rtlCol="0"/>
          <a:lstStyle>
            <a:lvl1pPr algn="r">
              <a:defRPr sz="1200"/>
            </a:lvl1pPr>
          </a:lstStyle>
          <a:p>
            <a:fld id="{D9A8E2F1-0644-407D-9CDC-EA83B7CE6996}" type="datetimeFigureOut">
              <a:rPr lang="es-MX" smtClean="0"/>
              <a:pPr/>
              <a:t>13/12/2015</a:t>
            </a:fld>
            <a:endParaRPr lang="es-MX" dirty="0"/>
          </a:p>
        </p:txBody>
      </p:sp>
      <p:sp>
        <p:nvSpPr>
          <p:cNvPr id="4" name="Marcador de imagen de diapositiva 3"/>
          <p:cNvSpPr>
            <a:spLocks noGrp="1" noRot="1" noChangeAspect="1"/>
          </p:cNvSpPr>
          <p:nvPr>
            <p:ph type="sldImg" idx="2"/>
          </p:nvPr>
        </p:nvSpPr>
        <p:spPr>
          <a:xfrm>
            <a:off x="3097213" y="887413"/>
            <a:ext cx="3194050" cy="2397125"/>
          </a:xfrm>
          <a:prstGeom prst="rect">
            <a:avLst/>
          </a:prstGeom>
          <a:noFill/>
          <a:ln w="12700">
            <a:solidFill>
              <a:prstClr val="black"/>
            </a:solidFill>
          </a:ln>
        </p:spPr>
        <p:txBody>
          <a:bodyPr vert="horz" lIns="94229" tIns="47114" rIns="94229" bIns="47114" rtlCol="0" anchor="ctr"/>
          <a:lstStyle/>
          <a:p>
            <a:endParaRPr lang="es-MX" dirty="0"/>
          </a:p>
        </p:txBody>
      </p:sp>
      <p:sp>
        <p:nvSpPr>
          <p:cNvPr id="5" name="Marcador de notas 4"/>
          <p:cNvSpPr>
            <a:spLocks noGrp="1"/>
          </p:cNvSpPr>
          <p:nvPr>
            <p:ph type="body" sz="quarter" idx="3"/>
          </p:nvPr>
        </p:nvSpPr>
        <p:spPr>
          <a:xfrm>
            <a:off x="938848" y="3418066"/>
            <a:ext cx="7510780" cy="2796600"/>
          </a:xfrm>
          <a:prstGeom prst="rect">
            <a:avLst/>
          </a:prstGeom>
        </p:spPr>
        <p:txBody>
          <a:bodyPr vert="horz" lIns="94229" tIns="47114" rIns="94229" bIns="47114"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6746119"/>
            <a:ext cx="4068339" cy="356356"/>
          </a:xfrm>
          <a:prstGeom prst="rect">
            <a:avLst/>
          </a:prstGeom>
        </p:spPr>
        <p:txBody>
          <a:bodyPr vert="horz" lIns="94229" tIns="47114" rIns="94229" bIns="47114" rtlCol="0" anchor="b"/>
          <a:lstStyle>
            <a:lvl1pPr algn="l">
              <a:defRPr sz="1200"/>
            </a:lvl1pPr>
          </a:lstStyle>
          <a:p>
            <a:endParaRPr lang="es-MX" dirty="0"/>
          </a:p>
        </p:txBody>
      </p:sp>
      <p:sp>
        <p:nvSpPr>
          <p:cNvPr id="7" name="Marcador de número de diapositiva 6"/>
          <p:cNvSpPr>
            <a:spLocks noGrp="1"/>
          </p:cNvSpPr>
          <p:nvPr>
            <p:ph type="sldNum" sz="quarter" idx="5"/>
          </p:nvPr>
        </p:nvSpPr>
        <p:spPr>
          <a:xfrm>
            <a:off x="5317963" y="6746119"/>
            <a:ext cx="4068339" cy="356356"/>
          </a:xfrm>
          <a:prstGeom prst="rect">
            <a:avLst/>
          </a:prstGeom>
        </p:spPr>
        <p:txBody>
          <a:bodyPr vert="horz" lIns="94229" tIns="47114" rIns="94229" bIns="47114" rtlCol="0" anchor="b"/>
          <a:lstStyle>
            <a:lvl1pPr algn="r">
              <a:defRPr sz="1200"/>
            </a:lvl1pPr>
          </a:lstStyle>
          <a:p>
            <a:fld id="{19A951E5-285F-4623-AC17-609A313B2A7B}" type="slidenum">
              <a:rPr lang="es-MX" smtClean="0"/>
              <a:pPr/>
              <a:t>‹Nº›</a:t>
            </a:fld>
            <a:endParaRPr lang="es-MX" dirty="0"/>
          </a:p>
        </p:txBody>
      </p:sp>
    </p:spTree>
    <p:extLst>
      <p:ext uri="{BB962C8B-B14F-4D97-AF65-F5344CB8AC3E}">
        <p14:creationId xmlns:p14="http://schemas.microsoft.com/office/powerpoint/2010/main" val="328123021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s-EC" smtClean="0"/>
              <a:t>A continuación la exposición del proyecto de grado previo a la obtención de nuestro título</a:t>
            </a:r>
          </a:p>
        </p:txBody>
      </p:sp>
      <p:sp>
        <p:nvSpPr>
          <p:cNvPr id="4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610" indent="-294465">
              <a:spcBef>
                <a:spcPct val="30000"/>
              </a:spcBef>
              <a:defRPr sz="1200">
                <a:solidFill>
                  <a:schemeClr val="tx1"/>
                </a:solidFill>
                <a:latin typeface="Calibri" panose="020F0502020204030204" pitchFamily="34" charset="0"/>
              </a:defRPr>
            </a:lvl2pPr>
            <a:lvl3pPr marL="1177862" indent="-235572">
              <a:spcBef>
                <a:spcPct val="30000"/>
              </a:spcBef>
              <a:defRPr sz="1200">
                <a:solidFill>
                  <a:schemeClr val="tx1"/>
                </a:solidFill>
                <a:latin typeface="Calibri" panose="020F0502020204030204" pitchFamily="34" charset="0"/>
              </a:defRPr>
            </a:lvl3pPr>
            <a:lvl4pPr marL="1649006" indent="-235572">
              <a:spcBef>
                <a:spcPct val="30000"/>
              </a:spcBef>
              <a:defRPr sz="1200">
                <a:solidFill>
                  <a:schemeClr val="tx1"/>
                </a:solidFill>
                <a:latin typeface="Calibri" panose="020F0502020204030204" pitchFamily="34" charset="0"/>
              </a:defRPr>
            </a:lvl4pPr>
            <a:lvl5pPr marL="2120151" indent="-235572">
              <a:spcBef>
                <a:spcPct val="30000"/>
              </a:spcBef>
              <a:defRPr sz="1200">
                <a:solidFill>
                  <a:schemeClr val="tx1"/>
                </a:solidFill>
                <a:latin typeface="Calibri" panose="020F0502020204030204" pitchFamily="34" charset="0"/>
              </a:defRPr>
            </a:lvl5pPr>
            <a:lvl6pPr marL="2591295" indent="-235572" eaLnBrk="0" fontAlgn="base" hangingPunct="0">
              <a:spcBef>
                <a:spcPct val="30000"/>
              </a:spcBef>
              <a:spcAft>
                <a:spcPct val="0"/>
              </a:spcAft>
              <a:defRPr sz="1200">
                <a:solidFill>
                  <a:schemeClr val="tx1"/>
                </a:solidFill>
                <a:latin typeface="Calibri" panose="020F0502020204030204" pitchFamily="34" charset="0"/>
              </a:defRPr>
            </a:lvl6pPr>
            <a:lvl7pPr marL="3062440" indent="-235572" eaLnBrk="0" fontAlgn="base" hangingPunct="0">
              <a:spcBef>
                <a:spcPct val="30000"/>
              </a:spcBef>
              <a:spcAft>
                <a:spcPct val="0"/>
              </a:spcAft>
              <a:defRPr sz="1200">
                <a:solidFill>
                  <a:schemeClr val="tx1"/>
                </a:solidFill>
                <a:latin typeface="Calibri" panose="020F0502020204030204" pitchFamily="34" charset="0"/>
              </a:defRPr>
            </a:lvl7pPr>
            <a:lvl8pPr marL="3533585" indent="-235572" eaLnBrk="0" fontAlgn="base" hangingPunct="0">
              <a:spcBef>
                <a:spcPct val="30000"/>
              </a:spcBef>
              <a:spcAft>
                <a:spcPct val="0"/>
              </a:spcAft>
              <a:defRPr sz="1200">
                <a:solidFill>
                  <a:schemeClr val="tx1"/>
                </a:solidFill>
                <a:latin typeface="Calibri" panose="020F0502020204030204" pitchFamily="34" charset="0"/>
              </a:defRPr>
            </a:lvl8pPr>
            <a:lvl9pPr marL="4004729" indent="-23557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1B7B2F-9B58-464B-9C16-9915A207E3DE}" type="slidenum">
              <a:rPr lang="es-EC" altLang="es-EC" smtClean="0"/>
              <a:pPr>
                <a:spcBef>
                  <a:spcPct val="0"/>
                </a:spcBef>
              </a:pPr>
              <a:t>1</a:t>
            </a:fld>
            <a:endParaRPr lang="es-EC" altLang="es-EC" smtClean="0"/>
          </a:p>
        </p:txBody>
      </p:sp>
    </p:spTree>
    <p:extLst>
      <p:ext uri="{BB962C8B-B14F-4D97-AF65-F5344CB8AC3E}">
        <p14:creationId xmlns:p14="http://schemas.microsoft.com/office/powerpoint/2010/main" val="10034189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10</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10</a:t>
            </a:fld>
            <a:endParaRPr lang="es-MX" dirty="0"/>
          </a:p>
        </p:txBody>
      </p:sp>
    </p:spTree>
    <p:extLst>
      <p:ext uri="{BB962C8B-B14F-4D97-AF65-F5344CB8AC3E}">
        <p14:creationId xmlns:p14="http://schemas.microsoft.com/office/powerpoint/2010/main" val="3363904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11</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11</a:t>
            </a:fld>
            <a:endParaRPr lang="es-MX" dirty="0"/>
          </a:p>
        </p:txBody>
      </p:sp>
    </p:spTree>
    <p:extLst>
      <p:ext uri="{BB962C8B-B14F-4D97-AF65-F5344CB8AC3E}">
        <p14:creationId xmlns:p14="http://schemas.microsoft.com/office/powerpoint/2010/main" val="2090957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12</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12</a:t>
            </a:fld>
            <a:endParaRPr lang="es-MX" dirty="0"/>
          </a:p>
        </p:txBody>
      </p:sp>
    </p:spTree>
    <p:extLst>
      <p:ext uri="{BB962C8B-B14F-4D97-AF65-F5344CB8AC3E}">
        <p14:creationId xmlns:p14="http://schemas.microsoft.com/office/powerpoint/2010/main" val="275989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13</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13</a:t>
            </a:fld>
            <a:endParaRPr lang="es-MX" dirty="0"/>
          </a:p>
        </p:txBody>
      </p:sp>
    </p:spTree>
    <p:extLst>
      <p:ext uri="{BB962C8B-B14F-4D97-AF65-F5344CB8AC3E}">
        <p14:creationId xmlns:p14="http://schemas.microsoft.com/office/powerpoint/2010/main" val="2853275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14</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14</a:t>
            </a:fld>
            <a:endParaRPr lang="es-MX" dirty="0"/>
          </a:p>
        </p:txBody>
      </p:sp>
    </p:spTree>
    <p:extLst>
      <p:ext uri="{BB962C8B-B14F-4D97-AF65-F5344CB8AC3E}">
        <p14:creationId xmlns:p14="http://schemas.microsoft.com/office/powerpoint/2010/main" val="2541203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15</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15</a:t>
            </a:fld>
            <a:endParaRPr lang="es-MX" dirty="0"/>
          </a:p>
        </p:txBody>
      </p:sp>
    </p:spTree>
    <p:extLst>
      <p:ext uri="{BB962C8B-B14F-4D97-AF65-F5344CB8AC3E}">
        <p14:creationId xmlns:p14="http://schemas.microsoft.com/office/powerpoint/2010/main" val="28962832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16</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16</a:t>
            </a:fld>
            <a:endParaRPr lang="es-MX" dirty="0"/>
          </a:p>
        </p:txBody>
      </p:sp>
    </p:spTree>
    <p:extLst>
      <p:ext uri="{BB962C8B-B14F-4D97-AF65-F5344CB8AC3E}">
        <p14:creationId xmlns:p14="http://schemas.microsoft.com/office/powerpoint/2010/main" val="323044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17</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17</a:t>
            </a:fld>
            <a:endParaRPr lang="es-MX" dirty="0"/>
          </a:p>
        </p:txBody>
      </p:sp>
    </p:spTree>
    <p:extLst>
      <p:ext uri="{BB962C8B-B14F-4D97-AF65-F5344CB8AC3E}">
        <p14:creationId xmlns:p14="http://schemas.microsoft.com/office/powerpoint/2010/main" val="3260288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18</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18</a:t>
            </a:fld>
            <a:endParaRPr lang="es-MX" dirty="0"/>
          </a:p>
        </p:txBody>
      </p:sp>
    </p:spTree>
    <p:extLst>
      <p:ext uri="{BB962C8B-B14F-4D97-AF65-F5344CB8AC3E}">
        <p14:creationId xmlns:p14="http://schemas.microsoft.com/office/powerpoint/2010/main" val="38011102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19</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19</a:t>
            </a:fld>
            <a:endParaRPr lang="es-MX" dirty="0"/>
          </a:p>
        </p:txBody>
      </p:sp>
    </p:spTree>
    <p:extLst>
      <p:ext uri="{BB962C8B-B14F-4D97-AF65-F5344CB8AC3E}">
        <p14:creationId xmlns:p14="http://schemas.microsoft.com/office/powerpoint/2010/main" val="2637597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6148"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4519FDD-FD71-4465-97AC-9B326937B462}" type="slidenum">
              <a:rPr lang="es-EC" altLang="es-EC"/>
              <a:pPr algn="r" eaLnBrk="1" hangingPunct="1">
                <a:spcBef>
                  <a:spcPct val="0"/>
                </a:spcBef>
              </a:pPr>
              <a:t>2</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2</a:t>
            </a:fld>
            <a:endParaRPr lang="es-MX" dirty="0"/>
          </a:p>
        </p:txBody>
      </p:sp>
    </p:spTree>
    <p:extLst>
      <p:ext uri="{BB962C8B-B14F-4D97-AF65-F5344CB8AC3E}">
        <p14:creationId xmlns:p14="http://schemas.microsoft.com/office/powerpoint/2010/main" val="334476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20</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20</a:t>
            </a:fld>
            <a:endParaRPr lang="es-MX" dirty="0"/>
          </a:p>
        </p:txBody>
      </p:sp>
    </p:spTree>
    <p:extLst>
      <p:ext uri="{BB962C8B-B14F-4D97-AF65-F5344CB8AC3E}">
        <p14:creationId xmlns:p14="http://schemas.microsoft.com/office/powerpoint/2010/main" val="39149082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21</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21</a:t>
            </a:fld>
            <a:endParaRPr lang="es-MX" dirty="0"/>
          </a:p>
        </p:txBody>
      </p:sp>
    </p:spTree>
    <p:extLst>
      <p:ext uri="{BB962C8B-B14F-4D97-AF65-F5344CB8AC3E}">
        <p14:creationId xmlns:p14="http://schemas.microsoft.com/office/powerpoint/2010/main" val="2282344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22</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22</a:t>
            </a:fld>
            <a:endParaRPr lang="es-MX" dirty="0"/>
          </a:p>
        </p:txBody>
      </p:sp>
    </p:spTree>
    <p:extLst>
      <p:ext uri="{BB962C8B-B14F-4D97-AF65-F5344CB8AC3E}">
        <p14:creationId xmlns:p14="http://schemas.microsoft.com/office/powerpoint/2010/main" val="3668221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23</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23</a:t>
            </a:fld>
            <a:endParaRPr lang="es-MX" dirty="0"/>
          </a:p>
        </p:txBody>
      </p:sp>
    </p:spTree>
    <p:extLst>
      <p:ext uri="{BB962C8B-B14F-4D97-AF65-F5344CB8AC3E}">
        <p14:creationId xmlns:p14="http://schemas.microsoft.com/office/powerpoint/2010/main" val="2821323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24</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24</a:t>
            </a:fld>
            <a:endParaRPr lang="es-MX" dirty="0"/>
          </a:p>
        </p:txBody>
      </p:sp>
    </p:spTree>
    <p:extLst>
      <p:ext uri="{BB962C8B-B14F-4D97-AF65-F5344CB8AC3E}">
        <p14:creationId xmlns:p14="http://schemas.microsoft.com/office/powerpoint/2010/main" val="3661904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25</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25</a:t>
            </a:fld>
            <a:endParaRPr lang="es-MX" dirty="0"/>
          </a:p>
        </p:txBody>
      </p:sp>
    </p:spTree>
    <p:extLst>
      <p:ext uri="{BB962C8B-B14F-4D97-AF65-F5344CB8AC3E}">
        <p14:creationId xmlns:p14="http://schemas.microsoft.com/office/powerpoint/2010/main" val="41185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26</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26</a:t>
            </a:fld>
            <a:endParaRPr lang="es-MX" dirty="0"/>
          </a:p>
        </p:txBody>
      </p:sp>
    </p:spTree>
    <p:extLst>
      <p:ext uri="{BB962C8B-B14F-4D97-AF65-F5344CB8AC3E}">
        <p14:creationId xmlns:p14="http://schemas.microsoft.com/office/powerpoint/2010/main" val="30181473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27</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27</a:t>
            </a:fld>
            <a:endParaRPr lang="es-MX" dirty="0"/>
          </a:p>
        </p:txBody>
      </p:sp>
    </p:spTree>
    <p:extLst>
      <p:ext uri="{BB962C8B-B14F-4D97-AF65-F5344CB8AC3E}">
        <p14:creationId xmlns:p14="http://schemas.microsoft.com/office/powerpoint/2010/main" val="2541536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28</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28</a:t>
            </a:fld>
            <a:endParaRPr lang="es-MX" dirty="0"/>
          </a:p>
        </p:txBody>
      </p:sp>
    </p:spTree>
    <p:extLst>
      <p:ext uri="{BB962C8B-B14F-4D97-AF65-F5344CB8AC3E}">
        <p14:creationId xmlns:p14="http://schemas.microsoft.com/office/powerpoint/2010/main" val="1433199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29</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29</a:t>
            </a:fld>
            <a:endParaRPr lang="es-MX" dirty="0"/>
          </a:p>
        </p:txBody>
      </p:sp>
    </p:spTree>
    <p:extLst>
      <p:ext uri="{BB962C8B-B14F-4D97-AF65-F5344CB8AC3E}">
        <p14:creationId xmlns:p14="http://schemas.microsoft.com/office/powerpoint/2010/main" val="1201357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81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5610" indent="-294465">
              <a:spcBef>
                <a:spcPct val="30000"/>
              </a:spcBef>
              <a:defRPr sz="1200">
                <a:solidFill>
                  <a:schemeClr val="tx1"/>
                </a:solidFill>
                <a:latin typeface="Calibri" panose="020F0502020204030204" pitchFamily="34" charset="0"/>
              </a:defRPr>
            </a:lvl2pPr>
            <a:lvl3pPr marL="1177862" indent="-235572">
              <a:spcBef>
                <a:spcPct val="30000"/>
              </a:spcBef>
              <a:defRPr sz="1200">
                <a:solidFill>
                  <a:schemeClr val="tx1"/>
                </a:solidFill>
                <a:latin typeface="Calibri" panose="020F0502020204030204" pitchFamily="34" charset="0"/>
              </a:defRPr>
            </a:lvl3pPr>
            <a:lvl4pPr marL="1649006" indent="-235572">
              <a:spcBef>
                <a:spcPct val="30000"/>
              </a:spcBef>
              <a:defRPr sz="1200">
                <a:solidFill>
                  <a:schemeClr val="tx1"/>
                </a:solidFill>
                <a:latin typeface="Calibri" panose="020F0502020204030204" pitchFamily="34" charset="0"/>
              </a:defRPr>
            </a:lvl4pPr>
            <a:lvl5pPr marL="2120151" indent="-235572">
              <a:spcBef>
                <a:spcPct val="30000"/>
              </a:spcBef>
              <a:defRPr sz="1200">
                <a:solidFill>
                  <a:schemeClr val="tx1"/>
                </a:solidFill>
                <a:latin typeface="Calibri" panose="020F0502020204030204" pitchFamily="34" charset="0"/>
              </a:defRPr>
            </a:lvl5pPr>
            <a:lvl6pPr marL="2591295" indent="-235572" eaLnBrk="0" fontAlgn="base" hangingPunct="0">
              <a:spcBef>
                <a:spcPct val="30000"/>
              </a:spcBef>
              <a:spcAft>
                <a:spcPct val="0"/>
              </a:spcAft>
              <a:defRPr sz="1200">
                <a:solidFill>
                  <a:schemeClr val="tx1"/>
                </a:solidFill>
                <a:latin typeface="Calibri" panose="020F0502020204030204" pitchFamily="34" charset="0"/>
              </a:defRPr>
            </a:lvl6pPr>
            <a:lvl7pPr marL="3062440" indent="-235572" eaLnBrk="0" fontAlgn="base" hangingPunct="0">
              <a:spcBef>
                <a:spcPct val="30000"/>
              </a:spcBef>
              <a:spcAft>
                <a:spcPct val="0"/>
              </a:spcAft>
              <a:defRPr sz="1200">
                <a:solidFill>
                  <a:schemeClr val="tx1"/>
                </a:solidFill>
                <a:latin typeface="Calibri" panose="020F0502020204030204" pitchFamily="34" charset="0"/>
              </a:defRPr>
            </a:lvl7pPr>
            <a:lvl8pPr marL="3533585" indent="-235572" eaLnBrk="0" fontAlgn="base" hangingPunct="0">
              <a:spcBef>
                <a:spcPct val="30000"/>
              </a:spcBef>
              <a:spcAft>
                <a:spcPct val="0"/>
              </a:spcAft>
              <a:defRPr sz="1200">
                <a:solidFill>
                  <a:schemeClr val="tx1"/>
                </a:solidFill>
                <a:latin typeface="Calibri" panose="020F0502020204030204" pitchFamily="34" charset="0"/>
              </a:defRPr>
            </a:lvl8pPr>
            <a:lvl9pPr marL="4004729" indent="-23557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33C76DC-D3F5-4F77-A458-47CF60E46E99}" type="slidenum">
              <a:rPr lang="es-EC" altLang="es-EC" smtClean="0"/>
              <a:pPr>
                <a:spcBef>
                  <a:spcPct val="0"/>
                </a:spcBef>
              </a:pPr>
              <a:t>3</a:t>
            </a:fld>
            <a:endParaRPr lang="es-EC" altLang="es-EC" smtClean="0"/>
          </a:p>
        </p:txBody>
      </p:sp>
    </p:spTree>
    <p:extLst>
      <p:ext uri="{BB962C8B-B14F-4D97-AF65-F5344CB8AC3E}">
        <p14:creationId xmlns:p14="http://schemas.microsoft.com/office/powerpoint/2010/main" val="2060488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30</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30</a:t>
            </a:fld>
            <a:endParaRPr lang="es-MX" dirty="0"/>
          </a:p>
        </p:txBody>
      </p:sp>
    </p:spTree>
    <p:extLst>
      <p:ext uri="{BB962C8B-B14F-4D97-AF65-F5344CB8AC3E}">
        <p14:creationId xmlns:p14="http://schemas.microsoft.com/office/powerpoint/2010/main" val="1941672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31</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31</a:t>
            </a:fld>
            <a:endParaRPr lang="es-MX" dirty="0"/>
          </a:p>
        </p:txBody>
      </p:sp>
    </p:spTree>
    <p:extLst>
      <p:ext uri="{BB962C8B-B14F-4D97-AF65-F5344CB8AC3E}">
        <p14:creationId xmlns:p14="http://schemas.microsoft.com/office/powerpoint/2010/main" val="24954140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32</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32</a:t>
            </a:fld>
            <a:endParaRPr lang="es-MX" dirty="0"/>
          </a:p>
        </p:txBody>
      </p:sp>
    </p:spTree>
    <p:extLst>
      <p:ext uri="{BB962C8B-B14F-4D97-AF65-F5344CB8AC3E}">
        <p14:creationId xmlns:p14="http://schemas.microsoft.com/office/powerpoint/2010/main" val="39701823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33</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33</a:t>
            </a:fld>
            <a:endParaRPr lang="es-MX" dirty="0"/>
          </a:p>
        </p:txBody>
      </p:sp>
    </p:spTree>
    <p:extLst>
      <p:ext uri="{BB962C8B-B14F-4D97-AF65-F5344CB8AC3E}">
        <p14:creationId xmlns:p14="http://schemas.microsoft.com/office/powerpoint/2010/main" val="37251812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34</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34</a:t>
            </a:fld>
            <a:endParaRPr lang="es-MX" dirty="0"/>
          </a:p>
        </p:txBody>
      </p:sp>
    </p:spTree>
    <p:extLst>
      <p:ext uri="{BB962C8B-B14F-4D97-AF65-F5344CB8AC3E}">
        <p14:creationId xmlns:p14="http://schemas.microsoft.com/office/powerpoint/2010/main" val="3789571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35</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35</a:t>
            </a:fld>
            <a:endParaRPr lang="es-MX" dirty="0"/>
          </a:p>
        </p:txBody>
      </p:sp>
    </p:spTree>
    <p:extLst>
      <p:ext uri="{BB962C8B-B14F-4D97-AF65-F5344CB8AC3E}">
        <p14:creationId xmlns:p14="http://schemas.microsoft.com/office/powerpoint/2010/main" val="5658017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36</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36</a:t>
            </a:fld>
            <a:endParaRPr lang="es-MX" dirty="0"/>
          </a:p>
        </p:txBody>
      </p:sp>
    </p:spTree>
    <p:extLst>
      <p:ext uri="{BB962C8B-B14F-4D97-AF65-F5344CB8AC3E}">
        <p14:creationId xmlns:p14="http://schemas.microsoft.com/office/powerpoint/2010/main" val="31046921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37</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37</a:t>
            </a:fld>
            <a:endParaRPr lang="es-MX" dirty="0"/>
          </a:p>
        </p:txBody>
      </p:sp>
    </p:spTree>
    <p:extLst>
      <p:ext uri="{BB962C8B-B14F-4D97-AF65-F5344CB8AC3E}">
        <p14:creationId xmlns:p14="http://schemas.microsoft.com/office/powerpoint/2010/main" val="2388897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38</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38</a:t>
            </a:fld>
            <a:endParaRPr lang="es-MX" dirty="0"/>
          </a:p>
        </p:txBody>
      </p:sp>
    </p:spTree>
    <p:extLst>
      <p:ext uri="{BB962C8B-B14F-4D97-AF65-F5344CB8AC3E}">
        <p14:creationId xmlns:p14="http://schemas.microsoft.com/office/powerpoint/2010/main" val="75329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39</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39</a:t>
            </a:fld>
            <a:endParaRPr lang="es-MX" dirty="0"/>
          </a:p>
        </p:txBody>
      </p:sp>
    </p:spTree>
    <p:extLst>
      <p:ext uri="{BB962C8B-B14F-4D97-AF65-F5344CB8AC3E}">
        <p14:creationId xmlns:p14="http://schemas.microsoft.com/office/powerpoint/2010/main" val="2632859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10244"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3ECB5E2-5BE9-4A15-9113-AB7D2DB31B19}" type="slidenum">
              <a:rPr lang="es-EC" altLang="es-EC"/>
              <a:pPr algn="r" eaLnBrk="1" hangingPunct="1">
                <a:spcBef>
                  <a:spcPct val="0"/>
                </a:spcBef>
              </a:pPr>
              <a:t>4</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4</a:t>
            </a:fld>
            <a:endParaRPr lang="es-MX" dirty="0"/>
          </a:p>
        </p:txBody>
      </p:sp>
    </p:spTree>
    <p:extLst>
      <p:ext uri="{BB962C8B-B14F-4D97-AF65-F5344CB8AC3E}">
        <p14:creationId xmlns:p14="http://schemas.microsoft.com/office/powerpoint/2010/main" val="33698508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40</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40</a:t>
            </a:fld>
            <a:endParaRPr lang="es-MX" dirty="0"/>
          </a:p>
        </p:txBody>
      </p:sp>
    </p:spTree>
    <p:extLst>
      <p:ext uri="{BB962C8B-B14F-4D97-AF65-F5344CB8AC3E}">
        <p14:creationId xmlns:p14="http://schemas.microsoft.com/office/powerpoint/2010/main" val="1670411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41</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41</a:t>
            </a:fld>
            <a:endParaRPr lang="es-MX" dirty="0"/>
          </a:p>
        </p:txBody>
      </p:sp>
    </p:spTree>
    <p:extLst>
      <p:ext uri="{BB962C8B-B14F-4D97-AF65-F5344CB8AC3E}">
        <p14:creationId xmlns:p14="http://schemas.microsoft.com/office/powerpoint/2010/main" val="11468061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42</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42</a:t>
            </a:fld>
            <a:endParaRPr lang="es-MX" dirty="0"/>
          </a:p>
        </p:txBody>
      </p:sp>
    </p:spTree>
    <p:extLst>
      <p:ext uri="{BB962C8B-B14F-4D97-AF65-F5344CB8AC3E}">
        <p14:creationId xmlns:p14="http://schemas.microsoft.com/office/powerpoint/2010/main" val="42645184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43</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43</a:t>
            </a:fld>
            <a:endParaRPr lang="es-MX" dirty="0"/>
          </a:p>
        </p:txBody>
      </p:sp>
    </p:spTree>
    <p:extLst>
      <p:ext uri="{BB962C8B-B14F-4D97-AF65-F5344CB8AC3E}">
        <p14:creationId xmlns:p14="http://schemas.microsoft.com/office/powerpoint/2010/main" val="2787139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44</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44</a:t>
            </a:fld>
            <a:endParaRPr lang="es-MX" dirty="0"/>
          </a:p>
        </p:txBody>
      </p:sp>
    </p:spTree>
    <p:extLst>
      <p:ext uri="{BB962C8B-B14F-4D97-AF65-F5344CB8AC3E}">
        <p14:creationId xmlns:p14="http://schemas.microsoft.com/office/powerpoint/2010/main" val="21786883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45</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45</a:t>
            </a:fld>
            <a:endParaRPr lang="es-MX" dirty="0"/>
          </a:p>
        </p:txBody>
      </p:sp>
    </p:spTree>
    <p:extLst>
      <p:ext uri="{BB962C8B-B14F-4D97-AF65-F5344CB8AC3E}">
        <p14:creationId xmlns:p14="http://schemas.microsoft.com/office/powerpoint/2010/main" val="11162844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46</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46</a:t>
            </a:fld>
            <a:endParaRPr lang="es-MX" dirty="0"/>
          </a:p>
        </p:txBody>
      </p:sp>
    </p:spTree>
    <p:extLst>
      <p:ext uri="{BB962C8B-B14F-4D97-AF65-F5344CB8AC3E}">
        <p14:creationId xmlns:p14="http://schemas.microsoft.com/office/powerpoint/2010/main" val="125955553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47</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47</a:t>
            </a:fld>
            <a:endParaRPr lang="es-MX" dirty="0"/>
          </a:p>
        </p:txBody>
      </p:sp>
    </p:spTree>
    <p:extLst>
      <p:ext uri="{BB962C8B-B14F-4D97-AF65-F5344CB8AC3E}">
        <p14:creationId xmlns:p14="http://schemas.microsoft.com/office/powerpoint/2010/main" val="9175180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48</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48</a:t>
            </a:fld>
            <a:endParaRPr lang="es-MX" dirty="0"/>
          </a:p>
        </p:txBody>
      </p:sp>
    </p:spTree>
    <p:extLst>
      <p:ext uri="{BB962C8B-B14F-4D97-AF65-F5344CB8AC3E}">
        <p14:creationId xmlns:p14="http://schemas.microsoft.com/office/powerpoint/2010/main" val="8991102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49</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49</a:t>
            </a:fld>
            <a:endParaRPr lang="es-MX" dirty="0"/>
          </a:p>
        </p:txBody>
      </p:sp>
    </p:spTree>
    <p:extLst>
      <p:ext uri="{BB962C8B-B14F-4D97-AF65-F5344CB8AC3E}">
        <p14:creationId xmlns:p14="http://schemas.microsoft.com/office/powerpoint/2010/main" val="4040637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14340"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7D41135-8A12-4746-8B82-60E002A641F7}" type="slidenum">
              <a:rPr lang="es-EC" altLang="es-EC"/>
              <a:pPr algn="r" eaLnBrk="1" hangingPunct="1">
                <a:spcBef>
                  <a:spcPct val="0"/>
                </a:spcBef>
              </a:pPr>
              <a:t>5</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5</a:t>
            </a:fld>
            <a:endParaRPr lang="es-MX" dirty="0"/>
          </a:p>
        </p:txBody>
      </p:sp>
    </p:spTree>
    <p:extLst>
      <p:ext uri="{BB962C8B-B14F-4D97-AF65-F5344CB8AC3E}">
        <p14:creationId xmlns:p14="http://schemas.microsoft.com/office/powerpoint/2010/main" val="233775260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50</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50</a:t>
            </a:fld>
            <a:endParaRPr lang="es-MX" dirty="0"/>
          </a:p>
        </p:txBody>
      </p:sp>
    </p:spTree>
    <p:extLst>
      <p:ext uri="{BB962C8B-B14F-4D97-AF65-F5344CB8AC3E}">
        <p14:creationId xmlns:p14="http://schemas.microsoft.com/office/powerpoint/2010/main" val="12356510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51</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51</a:t>
            </a:fld>
            <a:endParaRPr lang="es-MX" dirty="0"/>
          </a:p>
        </p:txBody>
      </p:sp>
    </p:spTree>
    <p:extLst>
      <p:ext uri="{BB962C8B-B14F-4D97-AF65-F5344CB8AC3E}">
        <p14:creationId xmlns:p14="http://schemas.microsoft.com/office/powerpoint/2010/main" val="31603817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52</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52</a:t>
            </a:fld>
            <a:endParaRPr lang="es-MX" dirty="0"/>
          </a:p>
        </p:txBody>
      </p:sp>
    </p:spTree>
    <p:extLst>
      <p:ext uri="{BB962C8B-B14F-4D97-AF65-F5344CB8AC3E}">
        <p14:creationId xmlns:p14="http://schemas.microsoft.com/office/powerpoint/2010/main" val="8291571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53</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53</a:t>
            </a:fld>
            <a:endParaRPr lang="es-MX" dirty="0"/>
          </a:p>
        </p:txBody>
      </p:sp>
    </p:spTree>
    <p:extLst>
      <p:ext uri="{BB962C8B-B14F-4D97-AF65-F5344CB8AC3E}">
        <p14:creationId xmlns:p14="http://schemas.microsoft.com/office/powerpoint/2010/main" val="212433658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54</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54</a:t>
            </a:fld>
            <a:endParaRPr lang="es-MX" dirty="0"/>
          </a:p>
        </p:txBody>
      </p:sp>
    </p:spTree>
    <p:extLst>
      <p:ext uri="{BB962C8B-B14F-4D97-AF65-F5344CB8AC3E}">
        <p14:creationId xmlns:p14="http://schemas.microsoft.com/office/powerpoint/2010/main" val="1971656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55</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55</a:t>
            </a:fld>
            <a:endParaRPr lang="es-MX" dirty="0"/>
          </a:p>
        </p:txBody>
      </p:sp>
    </p:spTree>
    <p:extLst>
      <p:ext uri="{BB962C8B-B14F-4D97-AF65-F5344CB8AC3E}">
        <p14:creationId xmlns:p14="http://schemas.microsoft.com/office/powerpoint/2010/main" val="7881826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56</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56</a:t>
            </a:fld>
            <a:endParaRPr lang="es-MX" dirty="0"/>
          </a:p>
        </p:txBody>
      </p:sp>
    </p:spTree>
    <p:extLst>
      <p:ext uri="{BB962C8B-B14F-4D97-AF65-F5344CB8AC3E}">
        <p14:creationId xmlns:p14="http://schemas.microsoft.com/office/powerpoint/2010/main" val="265655801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57</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57</a:t>
            </a:fld>
            <a:endParaRPr lang="es-MX" dirty="0"/>
          </a:p>
        </p:txBody>
      </p:sp>
    </p:spTree>
    <p:extLst>
      <p:ext uri="{BB962C8B-B14F-4D97-AF65-F5344CB8AC3E}">
        <p14:creationId xmlns:p14="http://schemas.microsoft.com/office/powerpoint/2010/main" val="416217058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58</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58</a:t>
            </a:fld>
            <a:endParaRPr lang="es-MX" dirty="0"/>
          </a:p>
        </p:txBody>
      </p:sp>
    </p:spTree>
    <p:extLst>
      <p:ext uri="{BB962C8B-B14F-4D97-AF65-F5344CB8AC3E}">
        <p14:creationId xmlns:p14="http://schemas.microsoft.com/office/powerpoint/2010/main" val="79967344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59</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59</a:t>
            </a:fld>
            <a:endParaRPr lang="es-MX" dirty="0"/>
          </a:p>
        </p:txBody>
      </p:sp>
    </p:spTree>
    <p:extLst>
      <p:ext uri="{BB962C8B-B14F-4D97-AF65-F5344CB8AC3E}">
        <p14:creationId xmlns:p14="http://schemas.microsoft.com/office/powerpoint/2010/main" val="287406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14340"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7D41135-8A12-4746-8B82-60E002A641F7}" type="slidenum">
              <a:rPr lang="es-EC" altLang="es-EC"/>
              <a:pPr algn="r" eaLnBrk="1" hangingPunct="1">
                <a:spcBef>
                  <a:spcPct val="0"/>
                </a:spcBef>
              </a:pPr>
              <a:t>6</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6</a:t>
            </a:fld>
            <a:endParaRPr lang="es-MX" dirty="0"/>
          </a:p>
        </p:txBody>
      </p:sp>
    </p:spTree>
    <p:extLst>
      <p:ext uri="{BB962C8B-B14F-4D97-AF65-F5344CB8AC3E}">
        <p14:creationId xmlns:p14="http://schemas.microsoft.com/office/powerpoint/2010/main" val="9710827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60</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60</a:t>
            </a:fld>
            <a:endParaRPr lang="es-MX" dirty="0"/>
          </a:p>
        </p:txBody>
      </p:sp>
    </p:spTree>
    <p:extLst>
      <p:ext uri="{BB962C8B-B14F-4D97-AF65-F5344CB8AC3E}">
        <p14:creationId xmlns:p14="http://schemas.microsoft.com/office/powerpoint/2010/main" val="36306179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61</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61</a:t>
            </a:fld>
            <a:endParaRPr lang="es-MX" dirty="0"/>
          </a:p>
        </p:txBody>
      </p:sp>
    </p:spTree>
    <p:extLst>
      <p:ext uri="{BB962C8B-B14F-4D97-AF65-F5344CB8AC3E}">
        <p14:creationId xmlns:p14="http://schemas.microsoft.com/office/powerpoint/2010/main" val="25354126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62</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62</a:t>
            </a:fld>
            <a:endParaRPr lang="es-MX" dirty="0"/>
          </a:p>
        </p:txBody>
      </p:sp>
    </p:spTree>
    <p:extLst>
      <p:ext uri="{BB962C8B-B14F-4D97-AF65-F5344CB8AC3E}">
        <p14:creationId xmlns:p14="http://schemas.microsoft.com/office/powerpoint/2010/main" val="19476259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63</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63</a:t>
            </a:fld>
            <a:endParaRPr lang="es-MX" dirty="0"/>
          </a:p>
        </p:txBody>
      </p:sp>
    </p:spTree>
    <p:extLst>
      <p:ext uri="{BB962C8B-B14F-4D97-AF65-F5344CB8AC3E}">
        <p14:creationId xmlns:p14="http://schemas.microsoft.com/office/powerpoint/2010/main" val="70023058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64</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64</a:t>
            </a:fld>
            <a:endParaRPr lang="es-MX" dirty="0"/>
          </a:p>
        </p:txBody>
      </p:sp>
    </p:spTree>
    <p:extLst>
      <p:ext uri="{BB962C8B-B14F-4D97-AF65-F5344CB8AC3E}">
        <p14:creationId xmlns:p14="http://schemas.microsoft.com/office/powerpoint/2010/main" val="220210870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65</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65</a:t>
            </a:fld>
            <a:endParaRPr lang="es-MX" dirty="0"/>
          </a:p>
        </p:txBody>
      </p:sp>
    </p:spTree>
    <p:extLst>
      <p:ext uri="{BB962C8B-B14F-4D97-AF65-F5344CB8AC3E}">
        <p14:creationId xmlns:p14="http://schemas.microsoft.com/office/powerpoint/2010/main" val="32790909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66</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66</a:t>
            </a:fld>
            <a:endParaRPr lang="es-MX" dirty="0"/>
          </a:p>
        </p:txBody>
      </p:sp>
    </p:spTree>
    <p:extLst>
      <p:ext uri="{BB962C8B-B14F-4D97-AF65-F5344CB8AC3E}">
        <p14:creationId xmlns:p14="http://schemas.microsoft.com/office/powerpoint/2010/main" val="187549008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67</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67</a:t>
            </a:fld>
            <a:endParaRPr lang="es-MX" dirty="0"/>
          </a:p>
        </p:txBody>
      </p:sp>
    </p:spTree>
    <p:extLst>
      <p:ext uri="{BB962C8B-B14F-4D97-AF65-F5344CB8AC3E}">
        <p14:creationId xmlns:p14="http://schemas.microsoft.com/office/powerpoint/2010/main" val="323693101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68</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68</a:t>
            </a:fld>
            <a:endParaRPr lang="es-MX" dirty="0"/>
          </a:p>
        </p:txBody>
      </p:sp>
    </p:spTree>
    <p:extLst>
      <p:ext uri="{BB962C8B-B14F-4D97-AF65-F5344CB8AC3E}">
        <p14:creationId xmlns:p14="http://schemas.microsoft.com/office/powerpoint/2010/main" val="32087771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69</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69</a:t>
            </a:fld>
            <a:endParaRPr lang="es-MX" dirty="0"/>
          </a:p>
        </p:txBody>
      </p:sp>
    </p:spTree>
    <p:extLst>
      <p:ext uri="{BB962C8B-B14F-4D97-AF65-F5344CB8AC3E}">
        <p14:creationId xmlns:p14="http://schemas.microsoft.com/office/powerpoint/2010/main" val="2674193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14340"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7D41135-8A12-4746-8B82-60E002A641F7}" type="slidenum">
              <a:rPr lang="es-EC" altLang="es-EC"/>
              <a:pPr algn="r" eaLnBrk="1" hangingPunct="1">
                <a:spcBef>
                  <a:spcPct val="0"/>
                </a:spcBef>
              </a:pPr>
              <a:t>7</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7</a:t>
            </a:fld>
            <a:endParaRPr lang="es-MX" dirty="0"/>
          </a:p>
        </p:txBody>
      </p:sp>
    </p:spTree>
    <p:extLst>
      <p:ext uri="{BB962C8B-B14F-4D97-AF65-F5344CB8AC3E}">
        <p14:creationId xmlns:p14="http://schemas.microsoft.com/office/powerpoint/2010/main" val="135030613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70</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70</a:t>
            </a:fld>
            <a:endParaRPr lang="es-MX" dirty="0"/>
          </a:p>
        </p:txBody>
      </p:sp>
    </p:spTree>
    <p:extLst>
      <p:ext uri="{BB962C8B-B14F-4D97-AF65-F5344CB8AC3E}">
        <p14:creationId xmlns:p14="http://schemas.microsoft.com/office/powerpoint/2010/main" val="171765531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71</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71</a:t>
            </a:fld>
            <a:endParaRPr lang="es-MX" dirty="0"/>
          </a:p>
        </p:txBody>
      </p:sp>
    </p:spTree>
    <p:extLst>
      <p:ext uri="{BB962C8B-B14F-4D97-AF65-F5344CB8AC3E}">
        <p14:creationId xmlns:p14="http://schemas.microsoft.com/office/powerpoint/2010/main" val="23420393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72</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72</a:t>
            </a:fld>
            <a:endParaRPr lang="es-MX" dirty="0"/>
          </a:p>
        </p:txBody>
      </p:sp>
    </p:spTree>
    <p:extLst>
      <p:ext uri="{BB962C8B-B14F-4D97-AF65-F5344CB8AC3E}">
        <p14:creationId xmlns:p14="http://schemas.microsoft.com/office/powerpoint/2010/main" val="288456865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73</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73</a:t>
            </a:fld>
            <a:endParaRPr lang="es-MX" dirty="0"/>
          </a:p>
        </p:txBody>
      </p:sp>
    </p:spTree>
    <p:extLst>
      <p:ext uri="{BB962C8B-B14F-4D97-AF65-F5344CB8AC3E}">
        <p14:creationId xmlns:p14="http://schemas.microsoft.com/office/powerpoint/2010/main" val="17681193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74</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74</a:t>
            </a:fld>
            <a:endParaRPr lang="es-MX" dirty="0"/>
          </a:p>
        </p:txBody>
      </p:sp>
    </p:spTree>
    <p:extLst>
      <p:ext uri="{BB962C8B-B14F-4D97-AF65-F5344CB8AC3E}">
        <p14:creationId xmlns:p14="http://schemas.microsoft.com/office/powerpoint/2010/main" val="350948623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75</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75</a:t>
            </a:fld>
            <a:endParaRPr lang="es-MX" dirty="0"/>
          </a:p>
        </p:txBody>
      </p:sp>
    </p:spTree>
    <p:extLst>
      <p:ext uri="{BB962C8B-B14F-4D97-AF65-F5344CB8AC3E}">
        <p14:creationId xmlns:p14="http://schemas.microsoft.com/office/powerpoint/2010/main" val="428746516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76</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76</a:t>
            </a:fld>
            <a:endParaRPr lang="es-MX" dirty="0"/>
          </a:p>
        </p:txBody>
      </p:sp>
    </p:spTree>
    <p:extLst>
      <p:ext uri="{BB962C8B-B14F-4D97-AF65-F5344CB8AC3E}">
        <p14:creationId xmlns:p14="http://schemas.microsoft.com/office/powerpoint/2010/main" val="251658912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77</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77</a:t>
            </a:fld>
            <a:endParaRPr lang="es-MX" dirty="0"/>
          </a:p>
        </p:txBody>
      </p:sp>
    </p:spTree>
    <p:extLst>
      <p:ext uri="{BB962C8B-B14F-4D97-AF65-F5344CB8AC3E}">
        <p14:creationId xmlns:p14="http://schemas.microsoft.com/office/powerpoint/2010/main" val="364801262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78</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78</a:t>
            </a:fld>
            <a:endParaRPr lang="es-MX" dirty="0"/>
          </a:p>
        </p:txBody>
      </p:sp>
    </p:spTree>
    <p:extLst>
      <p:ext uri="{BB962C8B-B14F-4D97-AF65-F5344CB8AC3E}">
        <p14:creationId xmlns:p14="http://schemas.microsoft.com/office/powerpoint/2010/main" val="36348872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79</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79</a:t>
            </a:fld>
            <a:endParaRPr lang="es-MX" dirty="0"/>
          </a:p>
        </p:txBody>
      </p:sp>
    </p:spTree>
    <p:extLst>
      <p:ext uri="{BB962C8B-B14F-4D97-AF65-F5344CB8AC3E}">
        <p14:creationId xmlns:p14="http://schemas.microsoft.com/office/powerpoint/2010/main" val="579868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8</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8</a:t>
            </a:fld>
            <a:endParaRPr lang="es-MX" dirty="0"/>
          </a:p>
        </p:txBody>
      </p:sp>
    </p:spTree>
    <p:extLst>
      <p:ext uri="{BB962C8B-B14F-4D97-AF65-F5344CB8AC3E}">
        <p14:creationId xmlns:p14="http://schemas.microsoft.com/office/powerpoint/2010/main" val="65417153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80</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80</a:t>
            </a:fld>
            <a:endParaRPr lang="es-MX" dirty="0"/>
          </a:p>
        </p:txBody>
      </p:sp>
    </p:spTree>
    <p:extLst>
      <p:ext uri="{BB962C8B-B14F-4D97-AF65-F5344CB8AC3E}">
        <p14:creationId xmlns:p14="http://schemas.microsoft.com/office/powerpoint/2010/main" val="308416392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81</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81</a:t>
            </a:fld>
            <a:endParaRPr lang="es-MX" dirty="0"/>
          </a:p>
        </p:txBody>
      </p:sp>
    </p:spTree>
    <p:extLst>
      <p:ext uri="{BB962C8B-B14F-4D97-AF65-F5344CB8AC3E}">
        <p14:creationId xmlns:p14="http://schemas.microsoft.com/office/powerpoint/2010/main" val="33827966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82</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82</a:t>
            </a:fld>
            <a:endParaRPr lang="es-MX" dirty="0"/>
          </a:p>
        </p:txBody>
      </p:sp>
    </p:spTree>
    <p:extLst>
      <p:ext uri="{BB962C8B-B14F-4D97-AF65-F5344CB8AC3E}">
        <p14:creationId xmlns:p14="http://schemas.microsoft.com/office/powerpoint/2010/main" val="84448718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83</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83</a:t>
            </a:fld>
            <a:endParaRPr lang="es-MX" dirty="0"/>
          </a:p>
        </p:txBody>
      </p:sp>
    </p:spTree>
    <p:extLst>
      <p:ext uri="{BB962C8B-B14F-4D97-AF65-F5344CB8AC3E}">
        <p14:creationId xmlns:p14="http://schemas.microsoft.com/office/powerpoint/2010/main" val="214689332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84</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84</a:t>
            </a:fld>
            <a:endParaRPr lang="es-MX" dirty="0"/>
          </a:p>
        </p:txBody>
      </p:sp>
    </p:spTree>
    <p:extLst>
      <p:ext uri="{BB962C8B-B14F-4D97-AF65-F5344CB8AC3E}">
        <p14:creationId xmlns:p14="http://schemas.microsoft.com/office/powerpoint/2010/main" val="3954417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85</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85</a:t>
            </a:fld>
            <a:endParaRPr lang="es-MX" dirty="0"/>
          </a:p>
        </p:txBody>
      </p:sp>
    </p:spTree>
    <p:extLst>
      <p:ext uri="{BB962C8B-B14F-4D97-AF65-F5344CB8AC3E}">
        <p14:creationId xmlns:p14="http://schemas.microsoft.com/office/powerpoint/2010/main" val="201068941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86</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86</a:t>
            </a:fld>
            <a:endParaRPr lang="es-MX" dirty="0"/>
          </a:p>
        </p:txBody>
      </p:sp>
    </p:spTree>
    <p:extLst>
      <p:ext uri="{BB962C8B-B14F-4D97-AF65-F5344CB8AC3E}">
        <p14:creationId xmlns:p14="http://schemas.microsoft.com/office/powerpoint/2010/main" val="218745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87</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87</a:t>
            </a:fld>
            <a:endParaRPr lang="es-MX" dirty="0"/>
          </a:p>
        </p:txBody>
      </p:sp>
    </p:spTree>
    <p:extLst>
      <p:ext uri="{BB962C8B-B14F-4D97-AF65-F5344CB8AC3E}">
        <p14:creationId xmlns:p14="http://schemas.microsoft.com/office/powerpoint/2010/main" val="45472612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88</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88</a:t>
            </a:fld>
            <a:endParaRPr lang="es-MX" dirty="0"/>
          </a:p>
        </p:txBody>
      </p:sp>
    </p:spTree>
    <p:extLst>
      <p:ext uri="{BB962C8B-B14F-4D97-AF65-F5344CB8AC3E}">
        <p14:creationId xmlns:p14="http://schemas.microsoft.com/office/powerpoint/2010/main" val="297206242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89</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89</a:t>
            </a:fld>
            <a:endParaRPr lang="es-MX" dirty="0"/>
          </a:p>
        </p:txBody>
      </p:sp>
    </p:spTree>
    <p:extLst>
      <p:ext uri="{BB962C8B-B14F-4D97-AF65-F5344CB8AC3E}">
        <p14:creationId xmlns:p14="http://schemas.microsoft.com/office/powerpoint/2010/main" val="3630177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9</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9</a:t>
            </a:fld>
            <a:endParaRPr lang="es-MX" dirty="0"/>
          </a:p>
        </p:txBody>
      </p:sp>
    </p:spTree>
    <p:extLst>
      <p:ext uri="{BB962C8B-B14F-4D97-AF65-F5344CB8AC3E}">
        <p14:creationId xmlns:p14="http://schemas.microsoft.com/office/powerpoint/2010/main" val="228556810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90</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90</a:t>
            </a:fld>
            <a:endParaRPr lang="es-MX" dirty="0"/>
          </a:p>
        </p:txBody>
      </p:sp>
    </p:spTree>
    <p:extLst>
      <p:ext uri="{BB962C8B-B14F-4D97-AF65-F5344CB8AC3E}">
        <p14:creationId xmlns:p14="http://schemas.microsoft.com/office/powerpoint/2010/main" val="12244500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91</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91</a:t>
            </a:fld>
            <a:endParaRPr lang="es-MX" dirty="0"/>
          </a:p>
        </p:txBody>
      </p:sp>
    </p:spTree>
    <p:extLst>
      <p:ext uri="{BB962C8B-B14F-4D97-AF65-F5344CB8AC3E}">
        <p14:creationId xmlns:p14="http://schemas.microsoft.com/office/powerpoint/2010/main" val="28543019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C" smtClean="0"/>
              <a:t>Referente al cantón el Empalme</a:t>
            </a:r>
          </a:p>
        </p:txBody>
      </p:sp>
      <p:sp>
        <p:nvSpPr>
          <p:cNvPr id="22532" name="3 Marcador de número de diapositiva"/>
          <p:cNvSpPr txBox="1">
            <a:spLocks noGrp="1"/>
          </p:cNvSpPr>
          <p:nvPr/>
        </p:nvSpPr>
        <p:spPr bwMode="auto">
          <a:xfrm>
            <a:off x="5317963" y="6746119"/>
            <a:ext cx="4068339" cy="35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229" tIns="47114" rIns="94229" bIns="47114"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091AF416-0579-4167-8152-977AF3E58BAC}" type="slidenum">
              <a:rPr lang="es-EC" altLang="es-EC"/>
              <a:pPr algn="r" eaLnBrk="1" hangingPunct="1">
                <a:spcBef>
                  <a:spcPct val="0"/>
                </a:spcBef>
              </a:pPr>
              <a:t>92</a:t>
            </a:fld>
            <a:endParaRPr lang="es-EC" altLang="es-EC"/>
          </a:p>
        </p:txBody>
      </p:sp>
      <p:sp>
        <p:nvSpPr>
          <p:cNvPr id="2" name="Marcador de número de diapositiva 1"/>
          <p:cNvSpPr>
            <a:spLocks noGrp="1"/>
          </p:cNvSpPr>
          <p:nvPr>
            <p:ph type="sldNum" sz="quarter" idx="10"/>
          </p:nvPr>
        </p:nvSpPr>
        <p:spPr/>
        <p:txBody>
          <a:bodyPr/>
          <a:lstStyle/>
          <a:p>
            <a:fld id="{19A951E5-285F-4623-AC17-609A313B2A7B}" type="slidenum">
              <a:rPr lang="es-MX" smtClean="0"/>
              <a:pPr/>
              <a:t>92</a:t>
            </a:fld>
            <a:endParaRPr lang="es-MX" dirty="0"/>
          </a:p>
        </p:txBody>
      </p:sp>
    </p:spTree>
    <p:extLst>
      <p:ext uri="{BB962C8B-B14F-4D97-AF65-F5344CB8AC3E}">
        <p14:creationId xmlns:p14="http://schemas.microsoft.com/office/powerpoint/2010/main" val="270515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E4C2021A-CB56-4F41-B80A-EDEEF08E4F5E}" type="datetime1">
              <a:rPr lang="es-EC" smtClean="0"/>
              <a:t>2015-12-13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41EC7332-90B9-4A02-85FD-0C994B85D8A1}" type="datetime1">
              <a:rPr lang="es-EC" smtClean="0"/>
              <a:t>2015-12-13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C5297499-647C-46E8-9D19-411CCCEB3BCD}" type="datetime1">
              <a:rPr lang="es-EC" smtClean="0"/>
              <a:t>2015-12-13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A5932ABD-5A8D-468D-BC7A-35C586F6E548}" type="datetime1">
              <a:rPr lang="es-EC" smtClean="0"/>
              <a:t>2015-12-13</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55C8CF1A-0E15-48FB-B877-A9CBCCDD56CE}" type="datetime1">
              <a:rPr lang="es-EC" smtClean="0"/>
              <a:t>2015-12-13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CFB34139-5BC0-444D-A57E-FB5EA1F8E5A2}" type="datetime1">
              <a:rPr lang="es-EC" smtClean="0"/>
              <a:t>2015-12-13</a:t>
            </a:fld>
            <a:endParaRPr lang="es-EC" dirty="0"/>
          </a:p>
        </p:txBody>
      </p:sp>
      <p:sp>
        <p:nvSpPr>
          <p:cNvPr id="5" name="4 Marcador de pie de página"/>
          <p:cNvSpPr>
            <a:spLocks noGrp="1"/>
          </p:cNvSpPr>
          <p:nvPr>
            <p:ph type="ftr" sz="quarter" idx="11"/>
          </p:nvPr>
        </p:nvSpPr>
        <p:spPr/>
        <p:txBody>
          <a:bodyPr/>
          <a:lstStyle/>
          <a:p>
            <a:endParaRPr lang="es-EC" dirty="0"/>
          </a:p>
        </p:txBody>
      </p:sp>
      <p:sp>
        <p:nvSpPr>
          <p:cNvPr id="6" name="5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A8C0C314-0B07-4A4A-A74F-7E43113DA455}" type="datetime1">
              <a:rPr lang="es-EC" smtClean="0"/>
              <a:t>2015-12-13</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E749B774-0B9E-474D-A288-13045F301890}" type="datetime1">
              <a:rPr lang="es-EC" smtClean="0"/>
              <a:t>2015-12-13</a:t>
            </a:fld>
            <a:endParaRPr lang="es-EC" dirty="0"/>
          </a:p>
        </p:txBody>
      </p:sp>
      <p:sp>
        <p:nvSpPr>
          <p:cNvPr id="8" name="7 Marcador de pie de página"/>
          <p:cNvSpPr>
            <a:spLocks noGrp="1"/>
          </p:cNvSpPr>
          <p:nvPr>
            <p:ph type="ftr" sz="quarter" idx="11"/>
          </p:nvPr>
        </p:nvSpPr>
        <p:spPr/>
        <p:txBody>
          <a:bodyPr/>
          <a:lstStyle/>
          <a:p>
            <a:endParaRPr lang="es-EC" dirty="0"/>
          </a:p>
        </p:txBody>
      </p:sp>
      <p:sp>
        <p:nvSpPr>
          <p:cNvPr id="9" name="8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6364B65F-BC85-438D-B58C-C273B8EA210D}" type="datetime1">
              <a:rPr lang="es-EC" smtClean="0"/>
              <a:t>2015-12-13</a:t>
            </a:fld>
            <a:endParaRPr lang="es-EC" dirty="0"/>
          </a:p>
        </p:txBody>
      </p:sp>
      <p:sp>
        <p:nvSpPr>
          <p:cNvPr id="4" name="3 Marcador de pie de página"/>
          <p:cNvSpPr>
            <a:spLocks noGrp="1"/>
          </p:cNvSpPr>
          <p:nvPr>
            <p:ph type="ftr" sz="quarter" idx="11"/>
          </p:nvPr>
        </p:nvSpPr>
        <p:spPr/>
        <p:txBody>
          <a:bodyPr/>
          <a:lstStyle/>
          <a:p>
            <a:endParaRPr lang="es-EC" dirty="0"/>
          </a:p>
        </p:txBody>
      </p:sp>
      <p:sp>
        <p:nvSpPr>
          <p:cNvPr id="5" name="4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E99E515-5397-4ECA-B59F-748E5F5D4511}" type="datetime1">
              <a:rPr lang="es-EC" smtClean="0"/>
              <a:t>2015-12-13</a:t>
            </a:fld>
            <a:endParaRPr lang="es-EC" dirty="0"/>
          </a:p>
        </p:txBody>
      </p:sp>
      <p:sp>
        <p:nvSpPr>
          <p:cNvPr id="3" name="2 Marcador de pie de página"/>
          <p:cNvSpPr>
            <a:spLocks noGrp="1"/>
          </p:cNvSpPr>
          <p:nvPr>
            <p:ph type="ftr" sz="quarter" idx="11"/>
          </p:nvPr>
        </p:nvSpPr>
        <p:spPr/>
        <p:txBody>
          <a:bodyPr/>
          <a:lstStyle/>
          <a:p>
            <a:endParaRPr lang="es-EC" dirty="0"/>
          </a:p>
        </p:txBody>
      </p:sp>
      <p:sp>
        <p:nvSpPr>
          <p:cNvPr id="4" name="3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4CB4336-A832-4F21-97C1-94854335F928}" type="datetime1">
              <a:rPr lang="es-EC" smtClean="0"/>
              <a:t>2015-12-13</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6D44A030-3CE9-46D0-A371-E1EE98BABCAB}" type="datetime1">
              <a:rPr lang="es-EC" smtClean="0"/>
              <a:t>2015-12-13</a:t>
            </a:fld>
            <a:endParaRPr lang="es-EC" dirty="0"/>
          </a:p>
        </p:txBody>
      </p:sp>
      <p:sp>
        <p:nvSpPr>
          <p:cNvPr id="6" name="5 Marcador de pie de página"/>
          <p:cNvSpPr>
            <a:spLocks noGrp="1"/>
          </p:cNvSpPr>
          <p:nvPr>
            <p:ph type="ftr" sz="quarter" idx="11"/>
          </p:nvPr>
        </p:nvSpPr>
        <p:spPr/>
        <p:txBody>
          <a:bodyPr/>
          <a:lstStyle/>
          <a:p>
            <a:endParaRPr lang="es-EC" dirty="0"/>
          </a:p>
        </p:txBody>
      </p:sp>
      <p:sp>
        <p:nvSpPr>
          <p:cNvPr id="7" name="6 Marcador de número de diapositiva"/>
          <p:cNvSpPr>
            <a:spLocks noGrp="1"/>
          </p:cNvSpPr>
          <p:nvPr>
            <p:ph type="sldNum" sz="quarter" idx="12"/>
          </p:nvPr>
        </p:nvSpPr>
        <p:spPr/>
        <p:txBody>
          <a:bodyPr/>
          <a:lstStyle/>
          <a:p>
            <a:fld id="{A3AF0698-BCEE-4F9D-8A59-552136DD0EAD}" type="slidenum">
              <a:rPr lang="es-EC" smtClean="0"/>
              <a:pPr/>
              <a:t>‹Nº›</a:t>
            </a:fld>
            <a:endParaRPr lang="es-EC" dirty="0"/>
          </a:p>
        </p:txBody>
      </p:sp>
    </p:spTree>
  </p:cSld>
  <p:clrMapOvr>
    <a:masterClrMapping/>
  </p:clrMapOvr>
  <p:transition spd="slow">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35F1F-BCFB-41ED-8B2C-6ED56E4684E0}" type="datetime1">
              <a:rPr lang="es-EC" smtClean="0"/>
              <a:t>2015-12-13</a:t>
            </a:fld>
            <a:endParaRPr lang="es-EC"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F0698-BCEE-4F9D-8A59-552136DD0EAD}" type="slidenum">
              <a:rPr lang="es-EC" smtClean="0"/>
              <a:pPr/>
              <a:t>‹Nº›</a:t>
            </a:fld>
            <a:endParaRPr lang="es-EC" dirty="0"/>
          </a:p>
        </p:txBody>
      </p:sp>
      <p:pic>
        <p:nvPicPr>
          <p:cNvPr id="7" name="Picture 2"/>
          <p:cNvPicPr>
            <a:picLocks noChangeAspect="1" noChangeArrowheads="1"/>
          </p:cNvPicPr>
          <p:nvPr userDrawn="1"/>
        </p:nvPicPr>
        <p:blipFill>
          <a:blip r:embed="rId14" cstate="print"/>
          <a:srcRect/>
          <a:stretch>
            <a:fillRect/>
          </a:stretch>
        </p:blipFill>
        <p:spPr bwMode="auto">
          <a:xfrm>
            <a:off x="7929586" y="0"/>
            <a:ext cx="885825" cy="914400"/>
          </a:xfrm>
          <a:prstGeom prst="rect">
            <a:avLst/>
          </a:prstGeom>
          <a:noFill/>
          <a:ln w="9525">
            <a:noFill/>
            <a:miter lim="800000"/>
            <a:headEnd/>
            <a:tailEnd/>
          </a:ln>
          <a:effectLst/>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84" r:id="rId12"/>
  </p:sldLayoutIdLst>
  <p:transition spd="slow">
    <p:fade/>
  </p:transition>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9.pn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3.wdp"/><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34.jpeg"/><Relationship Id="rId5" Type="http://schemas.microsoft.com/office/2007/relationships/hdphoto" Target="../media/hdphoto2.wdp"/><Relationship Id="rId4" Type="http://schemas.openxmlformats.org/officeDocument/2006/relationships/image" Target="../media/image33.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5.wdp"/><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image" Target="../media/image36.jpeg"/><Relationship Id="rId5" Type="http://schemas.microsoft.com/office/2007/relationships/hdphoto" Target="../media/hdphoto4.wdp"/><Relationship Id="rId4" Type="http://schemas.openxmlformats.org/officeDocument/2006/relationships/image" Target="../media/image35.jpe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7.wdp"/><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38.jpeg"/><Relationship Id="rId5" Type="http://schemas.microsoft.com/office/2007/relationships/hdphoto" Target="../media/hdphoto6.wdp"/><Relationship Id="rId4" Type="http://schemas.openxmlformats.org/officeDocument/2006/relationships/image" Target="../media/image37.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jpeg"/><Relationship Id="rId7" Type="http://schemas.microsoft.com/office/2007/relationships/hdphoto" Target="../media/hdphoto9.wdp"/><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40.jpeg"/><Relationship Id="rId5" Type="http://schemas.microsoft.com/office/2007/relationships/hdphoto" Target="../media/hdphoto8.wdp"/><Relationship Id="rId4" Type="http://schemas.openxmlformats.org/officeDocument/2006/relationships/image" Target="../media/image39.jpeg"/></Relationships>
</file>

<file path=ppt/slides/_rels/slide6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41.jpg"/></Relationships>
</file>

<file path=ppt/slides/_rels/slide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43.jpg"/></Relationships>
</file>

<file path=ppt/slides/_rels/slide7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7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7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7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5" name="1 Título"/>
          <p:cNvSpPr>
            <a:spLocks noGrp="1"/>
          </p:cNvSpPr>
          <p:nvPr>
            <p:ph type="title"/>
          </p:nvPr>
        </p:nvSpPr>
        <p:spPr>
          <a:xfrm>
            <a:off x="500063" y="714375"/>
            <a:ext cx="8643937" cy="4857750"/>
          </a:xfrm>
        </p:spPr>
        <p:txBody>
          <a:bodyPr/>
          <a:lstStyle/>
          <a:p>
            <a:r>
              <a:rPr lang="es-EC" sz="3200" dirty="0"/>
              <a:t/>
            </a:r>
            <a:br>
              <a:rPr lang="es-EC" sz="3200" dirty="0"/>
            </a:br>
            <a:r>
              <a:rPr lang="es-EC" sz="3200" dirty="0"/>
              <a:t> INFLUENCIA DE LOS GASES DE PROTECCIÓN EN LAS PROPIEDADES MECÁNICAS, ESTRUCTURA METALOGRÁFICA, CONFIGURACIÓN GEOMÉTRICA Y LA PRODUCTIVIDAD OBTENIDAS EN EL PROCESO GMAW, AL SOLDAR ACERO ASTM A36 CON DIFERENTES GASES DE PROTECCIÓN </a:t>
            </a:r>
            <a:r>
              <a:rPr lang="es-EC" altLang="es-EC" sz="3200" dirty="0" smtClean="0"/>
              <a:t/>
            </a:r>
            <a:br>
              <a:rPr lang="es-EC" altLang="es-EC" sz="3200" dirty="0" smtClean="0"/>
            </a:br>
            <a:r>
              <a:rPr lang="es-EC" altLang="es-EC" sz="2400" b="1" dirty="0" smtClean="0"/>
              <a:t/>
            </a:r>
            <a:br>
              <a:rPr lang="es-EC" altLang="es-EC" sz="2400" b="1" dirty="0" smtClean="0"/>
            </a:br>
            <a:r>
              <a:rPr lang="es-EC" altLang="es-EC" sz="2400" dirty="0" smtClean="0"/>
              <a:t>Director</a:t>
            </a:r>
            <a:r>
              <a:rPr lang="es-EC" altLang="es-EC" sz="2400" dirty="0" smtClean="0"/>
              <a:t>				</a:t>
            </a:r>
            <a:r>
              <a:rPr lang="es-EC" altLang="es-EC" sz="2400" dirty="0" smtClean="0"/>
              <a:t>Autor:</a:t>
            </a:r>
            <a:r>
              <a:rPr lang="es-EC" altLang="es-EC" sz="2400" dirty="0" smtClean="0"/>
              <a:t/>
            </a:r>
            <a:br>
              <a:rPr lang="es-EC" altLang="es-EC" sz="2400" dirty="0" smtClean="0"/>
            </a:br>
            <a:r>
              <a:rPr lang="es-EC" altLang="es-EC" sz="2400" dirty="0" smtClean="0"/>
              <a:t>Ing. Carlos Naranjo</a:t>
            </a:r>
            <a:r>
              <a:rPr lang="es-EC" altLang="es-EC" sz="2400" dirty="0" smtClean="0"/>
              <a:t>	</a:t>
            </a:r>
            <a:r>
              <a:rPr lang="es-EC" altLang="es-EC" sz="2400" dirty="0" smtClean="0"/>
              <a:t>    </a:t>
            </a:r>
            <a:r>
              <a:rPr lang="es-EC" altLang="es-EC" sz="2400" dirty="0" smtClean="0"/>
              <a:t>	</a:t>
            </a:r>
            <a:r>
              <a:rPr lang="es-EC" altLang="es-EC" sz="2400" dirty="0" smtClean="0"/>
              <a:t>    Carlos Quisilema</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1</a:t>
            </a:fld>
            <a:endParaRPr lang="es-EC" dirty="0"/>
          </a:p>
        </p:txBody>
      </p:sp>
    </p:spTree>
    <p:extLst>
      <p:ext uri="{BB962C8B-B14F-4D97-AF65-F5344CB8AC3E}">
        <p14:creationId xmlns:p14="http://schemas.microsoft.com/office/powerpoint/2010/main" val="134995512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24579" name="Rectangle 3"/>
              <p:cNvSpPr>
                <a:spLocks noGrp="1"/>
              </p:cNvSpPr>
              <p:nvPr>
                <p:ph type="body" idx="1"/>
              </p:nvPr>
            </p:nvSpPr>
            <p:spPr>
              <a:xfrm>
                <a:off x="457200" y="457200"/>
                <a:ext cx="8229600" cy="5668963"/>
              </a:xfrm>
            </p:spPr>
            <p:txBody>
              <a:bodyPr>
                <a:normAutofit fontScale="85000" lnSpcReduction="20000"/>
              </a:bodyPr>
              <a:lstStyle/>
              <a:p>
                <a:pPr marL="0" lvl="1" indent="0">
                  <a:buFont typeface="Arial" panose="020B0604020202020204" pitchFamily="34" charset="0"/>
                  <a:buNone/>
                  <a:defRPr/>
                </a:pPr>
                <a:r>
                  <a:rPr lang="en-US" sz="3000" b="1" dirty="0" smtClean="0"/>
                  <a:t>CARBONO EQUIVALENTE</a:t>
                </a:r>
                <a:endParaRPr lang="es-EC" sz="3000" b="1" dirty="0" smtClean="0"/>
              </a:p>
              <a:p>
                <a:pPr marL="0" indent="0" algn="just">
                  <a:buNone/>
                  <a:defRPr/>
                </a:pPr>
                <a:r>
                  <a:rPr lang="es-EC" dirty="0"/>
                  <a:t>El carbono equivalente de los aceros es una forma de establecer la tendencia que estos tienen a sufrir un endurecimiento o fisurarse en la soldadura. </a:t>
                </a:r>
                <a:r>
                  <a:rPr lang="es-EC" dirty="0" smtClean="0"/>
                  <a:t>Para </a:t>
                </a:r>
                <a:r>
                  <a:rPr lang="es-EC" dirty="0"/>
                  <a:t>determinar el carbono equivalente del acero ASTM A36 se </a:t>
                </a:r>
                <a:r>
                  <a:rPr lang="es-EC" dirty="0" smtClean="0"/>
                  <a:t>utilizo </a:t>
                </a:r>
                <a:r>
                  <a:rPr lang="es-EC" dirty="0"/>
                  <a:t>la expresión sugerida en la AWS6 D1.1 anexo I 6.1.1 </a:t>
                </a:r>
                <a:endParaRPr lang="es-EC"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r>
                  <a:rPr lang="es-EC" sz="2800" dirty="0"/>
                  <a:t>	</a:t>
                </a:r>
              </a:p>
              <a:p>
                <a14:m>
                  <m:oMath xmlns:m="http://schemas.openxmlformats.org/officeDocument/2006/math">
                    <m:r>
                      <m:rPr>
                        <m:sty m:val="p"/>
                      </m:rPr>
                      <a:rPr lang="es-EC" sz="2400"/>
                      <m:t>CE</m:t>
                    </m:r>
                    <m:r>
                      <a:rPr lang="es-EC" sz="2400"/>
                      <m:t>=0,25+</m:t>
                    </m:r>
                    <m:f>
                      <m:fPr>
                        <m:ctrlPr>
                          <a:rPr lang="es-EC" sz="2400" i="1"/>
                        </m:ctrlPr>
                      </m:fPr>
                      <m:num>
                        <m:r>
                          <a:rPr lang="es-EC" sz="2400"/>
                          <m:t>0,4</m:t>
                        </m:r>
                      </m:num>
                      <m:den>
                        <m:r>
                          <a:rPr lang="es-EC" sz="2400"/>
                          <m:t>6</m:t>
                        </m:r>
                      </m:den>
                    </m:f>
                    <m:r>
                      <a:rPr lang="es-EC" sz="2400"/>
                      <m:t> </m:t>
                    </m:r>
                    <m:d>
                      <m:dPr>
                        <m:ctrlPr>
                          <a:rPr lang="es-EC" sz="2400" i="1"/>
                        </m:ctrlPr>
                      </m:dPr>
                      <m:e>
                        <m:r>
                          <a:rPr lang="es-EC" sz="2400"/>
                          <m:t>%</m:t>
                        </m:r>
                      </m:e>
                    </m:d>
                  </m:oMath>
                </a14:m>
                <a:endParaRPr lang="es-EC" sz="2400" dirty="0"/>
              </a:p>
              <a:p>
                <a14:m>
                  <m:oMath xmlns:m="http://schemas.openxmlformats.org/officeDocument/2006/math">
                    <m:r>
                      <m:rPr>
                        <m:sty m:val="p"/>
                      </m:rPr>
                      <a:rPr lang="es-EC" sz="2400"/>
                      <m:t>CE</m:t>
                    </m:r>
                    <m:r>
                      <a:rPr lang="es-EC" sz="2400"/>
                      <m:t>=0,316 </m:t>
                    </m:r>
                    <m:d>
                      <m:dPr>
                        <m:ctrlPr>
                          <a:rPr lang="es-EC" sz="2400" i="1"/>
                        </m:ctrlPr>
                      </m:dPr>
                      <m:e>
                        <m:r>
                          <a:rPr lang="es-EC" sz="2400"/>
                          <m:t>%</m:t>
                        </m:r>
                      </m:e>
                    </m:d>
                  </m:oMath>
                </a14:m>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mc:Choice>
        <mc:Fallback>
          <p:sp>
            <p:nvSpPr>
              <p:cNvPr id="24579" name="Rectangle 3"/>
              <p:cNvSpPr>
                <a:spLocks noGrp="1" noRot="1" noChangeAspect="1" noMove="1" noResize="1" noEditPoints="1" noAdjustHandles="1" noChangeArrowheads="1" noChangeShapeType="1" noTextEdit="1"/>
              </p:cNvSpPr>
              <p:nvPr>
                <p:ph type="body" idx="1"/>
              </p:nvPr>
            </p:nvSpPr>
            <p:spPr>
              <a:xfrm>
                <a:off x="457200" y="457200"/>
                <a:ext cx="8229600" cy="5668963"/>
              </a:xfrm>
              <a:blipFill rotWithShape="0">
                <a:blip r:embed="rId4"/>
                <a:stretch>
                  <a:fillRect l="-1407" t="-2151" r="-1407"/>
                </a:stretch>
              </a:blipFill>
            </p:spPr>
            <p:txBody>
              <a:bodyPr/>
              <a:lstStyle/>
              <a:p>
                <a:r>
                  <a:rPr lang="es-EC">
                    <a:noFill/>
                  </a:rPr>
                  <a:t> </a:t>
                </a:r>
              </a:p>
            </p:txBody>
          </p:sp>
        </mc:Fallback>
      </mc:AlternateContent>
      <mc:AlternateContent xmlns:mc="http://schemas.openxmlformats.org/markup-compatibility/2006">
        <mc:Choice xmlns:a14="http://schemas.microsoft.com/office/drawing/2010/main" Requires="a14">
          <p:graphicFrame>
            <p:nvGraphicFramePr>
              <p:cNvPr id="3" name="Tabla 2"/>
              <p:cNvGraphicFramePr>
                <a:graphicFrameLocks noGrp="1"/>
              </p:cNvGraphicFramePr>
              <p:nvPr>
                <p:extLst>
                  <p:ext uri="{D42A27DB-BD31-4B8C-83A1-F6EECF244321}">
                    <p14:modId xmlns:p14="http://schemas.microsoft.com/office/powerpoint/2010/main" val="326805151"/>
                  </p:ext>
                </p:extLst>
              </p:nvPr>
            </p:nvGraphicFramePr>
            <p:xfrm>
              <a:off x="2254884" y="3212976"/>
              <a:ext cx="5125427" cy="984057"/>
            </p:xfrm>
            <a:graphic>
              <a:graphicData uri="http://schemas.openxmlformats.org/drawingml/2006/table">
                <a:tbl>
                  <a:tblPr firstRow="1" firstCol="1" bandRow="1">
                    <a:tableStyleId>{5C22544A-7EE6-4342-B048-85BDC9FD1C3A}</a:tableStyleId>
                  </a:tblPr>
                  <a:tblGrid>
                    <a:gridCol w="4211025"/>
                    <a:gridCol w="914402"/>
                  </a:tblGrid>
                  <a:tr h="984057">
                    <a:tc>
                      <a:txBody>
                        <a:bodyPr/>
                        <a:lstStyle/>
                        <a:p>
                          <a:pPr algn="just">
                            <a:lnSpc>
                              <a:spcPct val="150000"/>
                            </a:lnSpc>
                            <a:spcBef>
                              <a:spcPts val="1200"/>
                            </a:spcBef>
                            <a:spcAft>
                              <a:spcPts val="1200"/>
                            </a:spcAft>
                          </a:pPr>
                          <a14:m>
                            <m:oMathPara xmlns:m="http://schemas.openxmlformats.org/officeDocument/2006/math">
                              <m:oMathParaPr>
                                <m:jc m:val="centerGroup"/>
                              </m:oMathParaPr>
                              <m:oMath xmlns:m="http://schemas.openxmlformats.org/officeDocument/2006/math">
                                <m:r>
                                  <m:rPr>
                                    <m:sty m:val="p"/>
                                  </m:rPr>
                                  <a:rPr lang="es-EC" sz="1200">
                                    <a:effectLst/>
                                  </a:rPr>
                                  <m:t>CE</m:t>
                                </m:r>
                                <m:r>
                                  <a:rPr lang="es-EC" sz="1200">
                                    <a:effectLst/>
                                  </a:rPr>
                                  <m:t>=</m:t>
                                </m:r>
                                <m:r>
                                  <m:rPr>
                                    <m:sty m:val="p"/>
                                  </m:rPr>
                                  <a:rPr lang="es-EC" sz="1200">
                                    <a:effectLst/>
                                  </a:rPr>
                                  <m:t>C</m:t>
                                </m:r>
                                <m:r>
                                  <a:rPr lang="es-EC" sz="1200">
                                    <a:effectLst/>
                                  </a:rPr>
                                  <m:t>+</m:t>
                                </m:r>
                                <m:f>
                                  <m:fPr>
                                    <m:ctrlPr>
                                      <a:rPr lang="es-EC" sz="1200">
                                        <a:effectLst/>
                                      </a:rPr>
                                    </m:ctrlPr>
                                  </m:fPr>
                                  <m:num>
                                    <m:r>
                                      <m:rPr>
                                        <m:sty m:val="p"/>
                                      </m:rPr>
                                      <a:rPr lang="es-EC" sz="1200">
                                        <a:effectLst/>
                                      </a:rPr>
                                      <m:t>Mn</m:t>
                                    </m:r>
                                    <m:r>
                                      <a:rPr lang="es-EC" sz="1200">
                                        <a:effectLst/>
                                      </a:rPr>
                                      <m:t>+</m:t>
                                    </m:r>
                                    <m:r>
                                      <m:rPr>
                                        <m:sty m:val="p"/>
                                      </m:rPr>
                                      <a:rPr lang="es-EC" sz="1200">
                                        <a:effectLst/>
                                      </a:rPr>
                                      <m:t>Si</m:t>
                                    </m:r>
                                  </m:num>
                                  <m:den>
                                    <m:r>
                                      <a:rPr lang="es-EC" sz="1200">
                                        <a:effectLst/>
                                      </a:rPr>
                                      <m:t>6</m:t>
                                    </m:r>
                                  </m:den>
                                </m:f>
                                <m:r>
                                  <a:rPr lang="es-EC" sz="1200">
                                    <a:effectLst/>
                                  </a:rPr>
                                  <m:t>+</m:t>
                                </m:r>
                                <m:f>
                                  <m:fPr>
                                    <m:ctrlPr>
                                      <a:rPr lang="es-EC" sz="1200">
                                        <a:effectLst/>
                                      </a:rPr>
                                    </m:ctrlPr>
                                  </m:fPr>
                                  <m:num>
                                    <m:r>
                                      <m:rPr>
                                        <m:sty m:val="p"/>
                                      </m:rPr>
                                      <a:rPr lang="es-EC" sz="1200">
                                        <a:effectLst/>
                                      </a:rPr>
                                      <m:t>Cr</m:t>
                                    </m:r>
                                    <m:r>
                                      <a:rPr lang="es-EC" sz="1200">
                                        <a:effectLst/>
                                      </a:rPr>
                                      <m:t>+</m:t>
                                    </m:r>
                                    <m:r>
                                      <m:rPr>
                                        <m:sty m:val="p"/>
                                      </m:rPr>
                                      <a:rPr lang="es-EC" sz="1200">
                                        <a:effectLst/>
                                      </a:rPr>
                                      <m:t>Mo</m:t>
                                    </m:r>
                                    <m:r>
                                      <a:rPr lang="es-EC" sz="1200">
                                        <a:effectLst/>
                                      </a:rPr>
                                      <m:t>+</m:t>
                                    </m:r>
                                    <m:r>
                                      <m:rPr>
                                        <m:sty m:val="p"/>
                                      </m:rPr>
                                      <a:rPr lang="es-EC" sz="1200">
                                        <a:effectLst/>
                                      </a:rPr>
                                      <m:t>V</m:t>
                                    </m:r>
                                  </m:num>
                                  <m:den>
                                    <m:r>
                                      <a:rPr lang="es-EC" sz="1200">
                                        <a:effectLst/>
                                      </a:rPr>
                                      <m:t>5</m:t>
                                    </m:r>
                                  </m:den>
                                </m:f>
                                <m:r>
                                  <a:rPr lang="es-EC" sz="1200">
                                    <a:effectLst/>
                                  </a:rPr>
                                  <m:t>+</m:t>
                                </m:r>
                                <m:f>
                                  <m:fPr>
                                    <m:ctrlPr>
                                      <a:rPr lang="es-EC" sz="1200">
                                        <a:effectLst/>
                                      </a:rPr>
                                    </m:ctrlPr>
                                  </m:fPr>
                                  <m:num>
                                    <m:r>
                                      <m:rPr>
                                        <m:sty m:val="p"/>
                                      </m:rPr>
                                      <a:rPr lang="es-EC" sz="1200">
                                        <a:effectLst/>
                                      </a:rPr>
                                      <m:t>Ni</m:t>
                                    </m:r>
                                    <m:r>
                                      <a:rPr lang="es-EC" sz="1200">
                                        <a:effectLst/>
                                      </a:rPr>
                                      <m:t>+</m:t>
                                    </m:r>
                                    <m:r>
                                      <m:rPr>
                                        <m:sty m:val="p"/>
                                      </m:rPr>
                                      <a:rPr lang="es-EC" sz="1200">
                                        <a:effectLst/>
                                      </a:rPr>
                                      <m:t>Cu</m:t>
                                    </m:r>
                                  </m:num>
                                  <m:den>
                                    <m:r>
                                      <a:rPr lang="es-EC" sz="1200">
                                        <a:effectLst/>
                                      </a:rPr>
                                      <m:t>15</m:t>
                                    </m:r>
                                  </m:den>
                                </m:f>
                                <m:r>
                                  <a:rPr lang="es-EC" sz="1200">
                                    <a:effectLst/>
                                  </a:rPr>
                                  <m:t> </m:t>
                                </m:r>
                                <m:d>
                                  <m:dPr>
                                    <m:ctrlPr>
                                      <a:rPr lang="es-EC" sz="1200">
                                        <a:effectLst/>
                                      </a:rPr>
                                    </m:ctrlPr>
                                  </m:dPr>
                                  <m:e>
                                    <m:r>
                                      <a:rPr lang="es-EC" sz="1200">
                                        <a:effectLst/>
                                      </a:rPr>
                                      <m:t>%</m:t>
                                    </m:r>
                                  </m:e>
                                </m:d>
                              </m:oMath>
                            </m:oMathPara>
                          </a14:m>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just">
                            <a:lnSpc>
                              <a:spcPct val="150000"/>
                            </a:lnSpc>
                            <a:spcBef>
                              <a:spcPts val="1200"/>
                            </a:spcBef>
                            <a:spcAft>
                              <a:spcPts val="1200"/>
                            </a:spcAft>
                          </a:pPr>
                          <a:r>
                            <a:rPr lang="es-EC" sz="1200" dirty="0">
                              <a:effectLst/>
                            </a:rPr>
                            <a:t>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mc:Choice>
        <mc:Fallback>
          <p:graphicFrame>
            <p:nvGraphicFramePr>
              <p:cNvPr id="3" name="Tabla 2"/>
              <p:cNvGraphicFramePr>
                <a:graphicFrameLocks noGrp="1"/>
              </p:cNvGraphicFramePr>
              <p:nvPr>
                <p:extLst>
                  <p:ext uri="{D42A27DB-BD31-4B8C-83A1-F6EECF244321}">
                    <p14:modId xmlns:p14="http://schemas.microsoft.com/office/powerpoint/2010/main" val="326805151"/>
                  </p:ext>
                </p:extLst>
              </p:nvPr>
            </p:nvGraphicFramePr>
            <p:xfrm>
              <a:off x="2254884" y="3212976"/>
              <a:ext cx="5125427" cy="984057"/>
            </p:xfrm>
            <a:graphic>
              <a:graphicData uri="http://schemas.openxmlformats.org/drawingml/2006/table">
                <a:tbl>
                  <a:tblPr firstRow="1" firstCol="1" bandRow="1">
                    <a:tableStyleId>{5C22544A-7EE6-4342-B048-85BDC9FD1C3A}</a:tableStyleId>
                  </a:tblPr>
                  <a:tblGrid>
                    <a:gridCol w="4211025"/>
                    <a:gridCol w="914402"/>
                  </a:tblGrid>
                  <a:tr h="984057">
                    <a:tc>
                      <a:txBody>
                        <a:bodyPr/>
                        <a:lstStyle/>
                        <a:p>
                          <a:endParaRPr lang="es-EC"/>
                        </a:p>
                      </a:txBody>
                      <a:tcPr marL="68580" marR="68580" marT="0" marB="0" anchor="ctr">
                        <a:blipFill rotWithShape="0">
                          <a:blip r:embed="rId5"/>
                          <a:stretch>
                            <a:fillRect l="-145" t="-617" r="-22254" b="-2469"/>
                          </a:stretch>
                        </a:blipFill>
                      </a:tcPr>
                    </a:tc>
                    <a:tc>
                      <a:txBody>
                        <a:bodyPr/>
                        <a:lstStyle/>
                        <a:p>
                          <a:pPr algn="just">
                            <a:lnSpc>
                              <a:spcPct val="150000"/>
                            </a:lnSpc>
                            <a:spcBef>
                              <a:spcPts val="1200"/>
                            </a:spcBef>
                            <a:spcAft>
                              <a:spcPts val="1200"/>
                            </a:spcAft>
                          </a:pPr>
                          <a:r>
                            <a:rPr lang="es-EC" sz="1200" dirty="0">
                              <a:effectLst/>
                            </a:rPr>
                            <a:t> </a:t>
                          </a:r>
                          <a:endParaRPr lang="es-EC" sz="12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mc:Fallback>
      </mc:AlternateContent>
      <p:sp>
        <p:nvSpPr>
          <p:cNvPr id="4" name="Marcador de número de diapositiva 3"/>
          <p:cNvSpPr>
            <a:spLocks noGrp="1"/>
          </p:cNvSpPr>
          <p:nvPr>
            <p:ph type="sldNum" sz="quarter" idx="12"/>
          </p:nvPr>
        </p:nvSpPr>
        <p:spPr/>
        <p:txBody>
          <a:bodyPr/>
          <a:lstStyle/>
          <a:p>
            <a:fld id="{A3AF0698-BCEE-4F9D-8A59-552136DD0EAD}" type="slidenum">
              <a:rPr lang="es-EC" smtClean="0"/>
              <a:pPr/>
              <a:t>10</a:t>
            </a:fld>
            <a:endParaRPr lang="es-EC" dirty="0"/>
          </a:p>
        </p:txBody>
      </p:sp>
    </p:spTree>
    <p:extLst>
      <p:ext uri="{BB962C8B-B14F-4D97-AF65-F5344CB8AC3E}">
        <p14:creationId xmlns:p14="http://schemas.microsoft.com/office/powerpoint/2010/main" val="1731522440"/>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2400" b="1" dirty="0" smtClean="0"/>
              <a:t>CONSTITUYENTES DEL ACERO ASTM A36</a:t>
            </a:r>
            <a:endParaRPr lang="es-EC" sz="2400" b="1" dirty="0" smtClean="0"/>
          </a:p>
          <a:p>
            <a:pPr algn="just"/>
            <a:r>
              <a:rPr lang="es-EC" sz="2400" dirty="0"/>
              <a:t>La soldabilidad de un acero se encuentra determinada por los elementos  presentes en el </a:t>
            </a:r>
            <a:r>
              <a:rPr lang="es-EC" sz="2400" dirty="0" smtClean="0"/>
              <a:t>mismo,  </a:t>
            </a:r>
            <a:r>
              <a:rPr lang="es-EC" sz="2400" dirty="0"/>
              <a:t>se presenta a continuación la tabla </a:t>
            </a:r>
            <a:r>
              <a:rPr lang="es-EC" sz="2400" dirty="0" smtClean="0"/>
              <a:t>donde </a:t>
            </a:r>
            <a:r>
              <a:rPr lang="es-EC" sz="2400" dirty="0"/>
              <a:t>se detalla los elementos  presentes y su efecto al realizar la soldadura.</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4062493557"/>
              </p:ext>
            </p:extLst>
          </p:nvPr>
        </p:nvGraphicFramePr>
        <p:xfrm>
          <a:off x="827584" y="2577901"/>
          <a:ext cx="7859216" cy="3310405"/>
        </p:xfrm>
        <a:graphic>
          <a:graphicData uri="http://schemas.openxmlformats.org/drawingml/2006/table">
            <a:tbl>
              <a:tblPr firstRow="1" firstCol="1" bandRow="1">
                <a:tableStyleId>{5C22544A-7EE6-4342-B048-85BDC9FD1C3A}</a:tableStyleId>
              </a:tblPr>
              <a:tblGrid>
                <a:gridCol w="1404567"/>
                <a:gridCol w="6454649"/>
              </a:tblGrid>
              <a:tr h="277723">
                <a:tc>
                  <a:txBody>
                    <a:bodyPr/>
                    <a:lstStyle/>
                    <a:p>
                      <a:pPr>
                        <a:lnSpc>
                          <a:spcPct val="150000"/>
                        </a:lnSpc>
                        <a:spcAft>
                          <a:spcPts val="0"/>
                        </a:spcAft>
                      </a:pPr>
                      <a:r>
                        <a:rPr lang="en-US" sz="1400" dirty="0" err="1">
                          <a:effectLst/>
                        </a:rPr>
                        <a:t>Elemento</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US" sz="1400">
                          <a:effectLst/>
                        </a:rPr>
                        <a:t>CARACTERISTICAS</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235769">
                <a:tc>
                  <a:txBody>
                    <a:bodyPr/>
                    <a:lstStyle/>
                    <a:p>
                      <a:pPr>
                        <a:lnSpc>
                          <a:spcPct val="150000"/>
                        </a:lnSpc>
                        <a:spcAft>
                          <a:spcPts val="0"/>
                        </a:spcAft>
                      </a:pPr>
                      <a:r>
                        <a:rPr lang="en-US" sz="1400">
                          <a:effectLst/>
                        </a:rPr>
                        <a:t> </a:t>
                      </a:r>
                      <a:endParaRPr lang="es-EC" sz="1400">
                        <a:effectLst/>
                      </a:endParaRPr>
                    </a:p>
                    <a:p>
                      <a:pPr>
                        <a:lnSpc>
                          <a:spcPct val="150000"/>
                        </a:lnSpc>
                        <a:spcAft>
                          <a:spcPts val="0"/>
                        </a:spcAft>
                      </a:pPr>
                      <a:r>
                        <a:rPr lang="en-US" sz="1400">
                          <a:effectLst/>
                        </a:rPr>
                        <a:t> </a:t>
                      </a:r>
                      <a:endParaRPr lang="es-EC" sz="1400">
                        <a:effectLst/>
                      </a:endParaRPr>
                    </a:p>
                    <a:p>
                      <a:pPr>
                        <a:lnSpc>
                          <a:spcPct val="150000"/>
                        </a:lnSpc>
                        <a:spcAft>
                          <a:spcPts val="0"/>
                        </a:spcAft>
                      </a:pPr>
                      <a:r>
                        <a:rPr lang="en-US" sz="1400">
                          <a:effectLst/>
                        </a:rPr>
                        <a:t>Carbón</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s-EC" sz="1600" dirty="0">
                          <a:effectLst/>
                        </a:rPr>
                        <a:t>El porcentaje de carbón presente en un acero es un agente endurecedor lo cual facilita su templabilidad, el mismo que si no se aplica un método correcto de enfriamiento tiene a fragilizar la zona adyacente de la soldadura</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730658">
                <a:tc>
                  <a:txBody>
                    <a:bodyPr/>
                    <a:lstStyle/>
                    <a:p>
                      <a:pPr>
                        <a:lnSpc>
                          <a:spcPct val="150000"/>
                        </a:lnSpc>
                        <a:spcAft>
                          <a:spcPts val="0"/>
                        </a:spcAft>
                      </a:pPr>
                      <a:r>
                        <a:rPr lang="es-EC" sz="1400">
                          <a:effectLst/>
                        </a:rPr>
                        <a:t> </a:t>
                      </a:r>
                    </a:p>
                    <a:p>
                      <a:pPr>
                        <a:lnSpc>
                          <a:spcPct val="150000"/>
                        </a:lnSpc>
                        <a:spcAft>
                          <a:spcPts val="0"/>
                        </a:spcAft>
                      </a:pPr>
                      <a:r>
                        <a:rPr lang="en-US" sz="1400">
                          <a:effectLst/>
                        </a:rPr>
                        <a:t>Silicio</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s-EC" sz="1600" dirty="0">
                          <a:effectLst/>
                        </a:rPr>
                        <a:t>El silicio en combinación con altos porcentajes de carbono, es perjudicial al aumentar la tendencia al agrietamiento</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983213">
                <a:tc>
                  <a:txBody>
                    <a:bodyPr/>
                    <a:lstStyle/>
                    <a:p>
                      <a:pPr>
                        <a:lnSpc>
                          <a:spcPct val="150000"/>
                        </a:lnSpc>
                        <a:spcAft>
                          <a:spcPts val="0"/>
                        </a:spcAft>
                      </a:pPr>
                      <a:r>
                        <a:rPr lang="es-EC" sz="1400">
                          <a:effectLst/>
                        </a:rPr>
                        <a:t> </a:t>
                      </a:r>
                    </a:p>
                    <a:p>
                      <a:pPr>
                        <a:lnSpc>
                          <a:spcPct val="150000"/>
                        </a:lnSpc>
                        <a:spcAft>
                          <a:spcPts val="0"/>
                        </a:spcAft>
                      </a:pPr>
                      <a:r>
                        <a:rPr lang="es-EC" sz="1400">
                          <a:effectLst/>
                        </a:rPr>
                        <a:t> </a:t>
                      </a:r>
                    </a:p>
                    <a:p>
                      <a:pPr>
                        <a:lnSpc>
                          <a:spcPct val="150000"/>
                        </a:lnSpc>
                        <a:spcAft>
                          <a:spcPts val="0"/>
                        </a:spcAft>
                      </a:pPr>
                      <a:r>
                        <a:rPr lang="en-US" sz="1400">
                          <a:effectLst/>
                        </a:rPr>
                        <a:t>Azufre</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s-EC" sz="1600" dirty="0">
                          <a:effectLst/>
                        </a:rPr>
                        <a:t>Los aceros que en su composición tienen presente porcentajes de azufre, adquieren una tendencia a ser quebradizos además al aplicar la soldadura pueden agrietarse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Marcador de número de diapositiva 3"/>
          <p:cNvSpPr>
            <a:spLocks noGrp="1"/>
          </p:cNvSpPr>
          <p:nvPr>
            <p:ph type="sldNum" sz="quarter" idx="12"/>
          </p:nvPr>
        </p:nvSpPr>
        <p:spPr/>
        <p:txBody>
          <a:bodyPr/>
          <a:lstStyle/>
          <a:p>
            <a:fld id="{A3AF0698-BCEE-4F9D-8A59-552136DD0EAD}" type="slidenum">
              <a:rPr lang="es-EC" smtClean="0"/>
              <a:pPr/>
              <a:t>11</a:t>
            </a:fld>
            <a:endParaRPr lang="es-EC" dirty="0"/>
          </a:p>
        </p:txBody>
      </p:sp>
    </p:spTree>
    <p:extLst>
      <p:ext uri="{BB962C8B-B14F-4D97-AF65-F5344CB8AC3E}">
        <p14:creationId xmlns:p14="http://schemas.microsoft.com/office/powerpoint/2010/main" val="3683361911"/>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25000" lnSpcReduction="20000"/>
          </a:bodyPr>
          <a:lstStyle/>
          <a:p>
            <a:pPr marL="0" lvl="1" indent="0">
              <a:buFont typeface="Arial" panose="020B0604020202020204" pitchFamily="34" charset="0"/>
              <a:buNone/>
              <a:defRPr/>
            </a:pPr>
            <a:endParaRPr lang="en-US" sz="8000" b="1" dirty="0" smtClean="0"/>
          </a:p>
          <a:p>
            <a:pPr marL="0" lvl="1" indent="0">
              <a:buFont typeface="Arial" panose="020B0604020202020204" pitchFamily="34" charset="0"/>
              <a:buNone/>
              <a:defRPr/>
            </a:pPr>
            <a:r>
              <a:rPr lang="en-US" sz="9600" b="1" dirty="0" smtClean="0"/>
              <a:t>ESPECIFICACION AWS D1.1</a:t>
            </a:r>
            <a:endParaRPr lang="es-EC" sz="9600" b="1" dirty="0" smtClean="0"/>
          </a:p>
          <a:p>
            <a:pPr algn="just"/>
            <a:r>
              <a:rPr lang="es-EC" sz="12800" dirty="0"/>
              <a:t>La especificación AWS D1.1 es un código que contiene los requerimientos de  fabricación  y montaje de estructuras metálicas, además contiene los requerimientos para diseño de uniones soldadas  compuestas de miembros tubulares o no tubulares.</a:t>
            </a:r>
          </a:p>
          <a:p>
            <a:pPr algn="just"/>
            <a:r>
              <a:rPr lang="es-EC" sz="12800" dirty="0" smtClean="0"/>
              <a:t>El </a:t>
            </a:r>
            <a:r>
              <a:rPr lang="es-EC" sz="12800" dirty="0"/>
              <a:t>código fue desarrollado  para aplicaciones de estructuras de acero soldadas que utilicen aceros al carbono o de baja aleación, con espesores mayores a 3mm y un </a:t>
            </a:r>
            <a:r>
              <a:rPr lang="es-EC" sz="12800" dirty="0" err="1"/>
              <a:t>Sy</a:t>
            </a:r>
            <a:r>
              <a:rPr lang="es-EC" sz="12800" dirty="0"/>
              <a:t> ≤ 690 Mpa</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4" name="Marcador de número de diapositiva 3"/>
          <p:cNvSpPr>
            <a:spLocks noGrp="1"/>
          </p:cNvSpPr>
          <p:nvPr>
            <p:ph type="sldNum" sz="quarter" idx="12"/>
          </p:nvPr>
        </p:nvSpPr>
        <p:spPr/>
        <p:txBody>
          <a:bodyPr/>
          <a:lstStyle/>
          <a:p>
            <a:fld id="{A3AF0698-BCEE-4F9D-8A59-552136DD0EAD}" type="slidenum">
              <a:rPr lang="es-EC" smtClean="0"/>
              <a:pPr/>
              <a:t>12</a:t>
            </a:fld>
            <a:endParaRPr lang="es-EC" dirty="0"/>
          </a:p>
        </p:txBody>
      </p:sp>
    </p:spTree>
    <p:extLst>
      <p:ext uri="{BB962C8B-B14F-4D97-AF65-F5344CB8AC3E}">
        <p14:creationId xmlns:p14="http://schemas.microsoft.com/office/powerpoint/2010/main" val="419721851"/>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32500" lnSpcReduction="20000"/>
          </a:bodyPr>
          <a:lstStyle/>
          <a:p>
            <a:pPr marL="0" lvl="1" indent="0">
              <a:buFont typeface="Arial" panose="020B0604020202020204" pitchFamily="34" charset="0"/>
              <a:buNone/>
              <a:defRPr/>
            </a:pPr>
            <a:endParaRPr lang="en-US" sz="6200" b="1" dirty="0" smtClean="0"/>
          </a:p>
          <a:p>
            <a:pPr marL="0" lvl="1" indent="0">
              <a:buFont typeface="Arial" panose="020B0604020202020204" pitchFamily="34" charset="0"/>
              <a:buNone/>
              <a:defRPr/>
            </a:pPr>
            <a:r>
              <a:rPr lang="en-US" sz="7400" b="1" dirty="0" smtClean="0"/>
              <a:t>ESPECIFICACION AWS B4.0</a:t>
            </a:r>
            <a:endParaRPr lang="es-EC" sz="7400" b="1" dirty="0" smtClean="0"/>
          </a:p>
          <a:p>
            <a:pPr marL="0" indent="0" algn="just">
              <a:buNone/>
              <a:defRPr/>
            </a:pPr>
            <a:endParaRPr lang="es-EC" sz="4600" dirty="0" smtClean="0"/>
          </a:p>
          <a:p>
            <a:pPr algn="just"/>
            <a:r>
              <a:rPr lang="es-EC" sz="8600" dirty="0"/>
              <a:t>La especificación AWS B4.0 establece métodos estándar para realizar ensayos mecánicos de soldadura. Los equipos necesarios además de proporcionar detalles adicionales para la preparación de muestras de ensayo</a:t>
            </a:r>
            <a:r>
              <a:rPr lang="es-EC" sz="8600" dirty="0" smtClean="0"/>
              <a:t>.</a:t>
            </a:r>
          </a:p>
          <a:p>
            <a:pPr algn="just"/>
            <a:endParaRPr lang="es-EC" sz="8600" dirty="0" smtClean="0"/>
          </a:p>
          <a:p>
            <a:pPr marL="0" indent="0" algn="just">
              <a:buNone/>
            </a:pPr>
            <a:endParaRPr lang="es-EC" sz="8600" dirty="0"/>
          </a:p>
          <a:p>
            <a:pPr algn="just"/>
            <a:r>
              <a:rPr lang="es-EC" sz="8600" dirty="0"/>
              <a:t>Proporciona hojas de resultados modelo para cada prueba utilizando unidades imperiales y sus equivalentes en el Sistema Internacional de Unidades </a:t>
            </a:r>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13</a:t>
            </a:fld>
            <a:endParaRPr lang="es-EC" dirty="0"/>
          </a:p>
        </p:txBody>
      </p:sp>
    </p:spTree>
    <p:extLst>
      <p:ext uri="{BB962C8B-B14F-4D97-AF65-F5344CB8AC3E}">
        <p14:creationId xmlns:p14="http://schemas.microsoft.com/office/powerpoint/2010/main" val="688741263"/>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lnSpcReduction="10000"/>
          </a:bodyPr>
          <a:lstStyle/>
          <a:p>
            <a:pPr marL="0" lvl="1" indent="0">
              <a:buFont typeface="Arial" panose="020B0604020202020204" pitchFamily="34" charset="0"/>
              <a:buNone/>
              <a:defRPr/>
            </a:pPr>
            <a:r>
              <a:rPr lang="en-US" sz="2400" b="1" dirty="0" smtClean="0"/>
              <a:t>ESPECIFICACION AWS B1.11</a:t>
            </a:r>
            <a:endParaRPr lang="es-EC" sz="2400" b="1" dirty="0" smtClean="0"/>
          </a:p>
          <a:p>
            <a:pPr marL="0" indent="0">
              <a:buNone/>
              <a:defRPr/>
            </a:pPr>
            <a:endParaRPr lang="es-EC" dirty="0" smtClean="0"/>
          </a:p>
          <a:p>
            <a:pPr marL="0" indent="0" algn="just">
              <a:buNone/>
              <a:defRPr/>
            </a:pPr>
            <a:r>
              <a:rPr lang="es-EC" sz="2800" dirty="0"/>
              <a:t>La especificación AWS B1.11 es una guía para la inspección visual de la soldadura, la misma que contiene los pre requisitos, fundamentos, condiciones superficiales y operacionales antes durante y después de realizar la soldadura, establece las discontinuidades comunes que se presentan en la soldadura.</a:t>
            </a:r>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14</a:t>
            </a:fld>
            <a:endParaRPr lang="es-EC" dirty="0"/>
          </a:p>
        </p:txBody>
      </p:sp>
    </p:spTree>
    <p:extLst>
      <p:ext uri="{BB962C8B-B14F-4D97-AF65-F5344CB8AC3E}">
        <p14:creationId xmlns:p14="http://schemas.microsoft.com/office/powerpoint/2010/main" val="2538032012"/>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40000" lnSpcReduction="20000"/>
          </a:bodyPr>
          <a:lstStyle/>
          <a:p>
            <a:pPr marL="0" lvl="1" indent="0">
              <a:buFont typeface="Arial" panose="020B0604020202020204" pitchFamily="34" charset="0"/>
              <a:buNone/>
              <a:defRPr/>
            </a:pPr>
            <a:endParaRPr lang="en-US" sz="6000" b="1" dirty="0" smtClean="0"/>
          </a:p>
          <a:p>
            <a:pPr marL="0" lvl="1" indent="0">
              <a:buFont typeface="Arial" panose="020B0604020202020204" pitchFamily="34" charset="0"/>
              <a:buNone/>
              <a:defRPr/>
            </a:pPr>
            <a:r>
              <a:rPr lang="en-US" sz="6000" b="1" dirty="0" smtClean="0"/>
              <a:t>DISE</a:t>
            </a:r>
            <a:r>
              <a:rPr lang="es-EC" sz="6000" b="1" dirty="0" smtClean="0"/>
              <a:t>ÑO DE LA SOLDADURA</a:t>
            </a:r>
          </a:p>
          <a:p>
            <a:pPr marL="0" lvl="1" indent="0">
              <a:buFont typeface="Arial" panose="020B0604020202020204" pitchFamily="34" charset="0"/>
              <a:buNone/>
              <a:defRPr/>
            </a:pPr>
            <a:endParaRPr lang="es-EC" sz="3000" b="1" dirty="0" smtClean="0"/>
          </a:p>
          <a:p>
            <a:pPr marL="0" indent="0">
              <a:buNone/>
            </a:pPr>
            <a:r>
              <a:rPr lang="es-EC" sz="5900" dirty="0"/>
              <a:t>Para el diseño del cupón de soldadura que será empleado en la investigación, el mismo contempla los siguientes </a:t>
            </a:r>
            <a:r>
              <a:rPr lang="es-EC" sz="5900" dirty="0" smtClean="0"/>
              <a:t>factores</a:t>
            </a:r>
          </a:p>
          <a:p>
            <a:pPr marL="0" indent="0">
              <a:buNone/>
            </a:pPr>
            <a:endParaRPr lang="es-EC" sz="5900" dirty="0"/>
          </a:p>
          <a:p>
            <a:pPr lvl="0">
              <a:buFont typeface="Wingdings" panose="05000000000000000000" pitchFamily="2" charset="2"/>
              <a:buChar char="Ø"/>
            </a:pPr>
            <a:r>
              <a:rPr lang="es-EC" sz="5900" dirty="0"/>
              <a:t>Tipo de </a:t>
            </a:r>
            <a:r>
              <a:rPr lang="es-EC" sz="5900" dirty="0" smtClean="0"/>
              <a:t>junta</a:t>
            </a:r>
          </a:p>
          <a:p>
            <a:pPr lvl="0">
              <a:buFont typeface="Wingdings" panose="05000000000000000000" pitchFamily="2" charset="2"/>
              <a:buChar char="Ø"/>
            </a:pPr>
            <a:endParaRPr lang="es-EC" sz="5900" dirty="0"/>
          </a:p>
          <a:p>
            <a:pPr lvl="0">
              <a:buFont typeface="Wingdings" panose="05000000000000000000" pitchFamily="2" charset="2"/>
              <a:buChar char="Ø"/>
            </a:pPr>
            <a:r>
              <a:rPr lang="es-EC" sz="5900" dirty="0"/>
              <a:t>Tipo de </a:t>
            </a:r>
            <a:r>
              <a:rPr lang="es-EC" sz="5900" dirty="0" smtClean="0"/>
              <a:t>soldadura</a:t>
            </a:r>
          </a:p>
          <a:p>
            <a:pPr lvl="0">
              <a:buFont typeface="Wingdings" panose="05000000000000000000" pitchFamily="2" charset="2"/>
              <a:buChar char="Ø"/>
            </a:pPr>
            <a:endParaRPr lang="es-EC" sz="5900" dirty="0"/>
          </a:p>
          <a:p>
            <a:pPr lvl="0">
              <a:buFont typeface="Wingdings" panose="05000000000000000000" pitchFamily="2" charset="2"/>
              <a:buChar char="Ø"/>
            </a:pPr>
            <a:r>
              <a:rPr lang="es-EC" sz="5900" dirty="0"/>
              <a:t>Dimensión de la </a:t>
            </a:r>
            <a:r>
              <a:rPr lang="es-EC" sz="5900" dirty="0" smtClean="0"/>
              <a:t>junta</a:t>
            </a:r>
          </a:p>
          <a:p>
            <a:pPr lvl="0">
              <a:buFont typeface="Wingdings" panose="05000000000000000000" pitchFamily="2" charset="2"/>
              <a:buChar char="Ø"/>
            </a:pPr>
            <a:endParaRPr lang="es-EC" sz="5900" dirty="0"/>
          </a:p>
          <a:p>
            <a:pPr lvl="0">
              <a:buFont typeface="Wingdings" panose="05000000000000000000" pitchFamily="2" charset="2"/>
              <a:buChar char="Ø"/>
            </a:pPr>
            <a:r>
              <a:rPr lang="es-EC" sz="5900" dirty="0"/>
              <a:t>Dimensión de los especímenes</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15</a:t>
            </a:fld>
            <a:endParaRPr lang="es-EC" dirty="0"/>
          </a:p>
        </p:txBody>
      </p:sp>
    </p:spTree>
    <p:extLst>
      <p:ext uri="{BB962C8B-B14F-4D97-AF65-F5344CB8AC3E}">
        <p14:creationId xmlns:p14="http://schemas.microsoft.com/office/powerpoint/2010/main" val="1865293693"/>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996136"/>
          </a:xfrm>
        </p:spPr>
        <p:txBody>
          <a:bodyPr>
            <a:normAutofit fontScale="92500" lnSpcReduction="10000"/>
          </a:bodyPr>
          <a:lstStyle/>
          <a:p>
            <a:pPr marL="0" lvl="1" indent="0">
              <a:buFont typeface="Arial" panose="020B0604020202020204" pitchFamily="34" charset="0"/>
              <a:buNone/>
              <a:defRPr/>
            </a:pPr>
            <a:r>
              <a:rPr lang="en-US" sz="2600" b="1" dirty="0" smtClean="0"/>
              <a:t>TIPO DE JUNTA </a:t>
            </a:r>
          </a:p>
          <a:p>
            <a:pPr marL="0" lvl="1" indent="0">
              <a:buFont typeface="Arial" panose="020B0604020202020204" pitchFamily="34" charset="0"/>
              <a:buNone/>
              <a:defRPr/>
            </a:pPr>
            <a:r>
              <a:rPr lang="es-EC" sz="2200" b="1" dirty="0" smtClean="0"/>
              <a:t>JUNTA </a:t>
            </a:r>
            <a:r>
              <a:rPr lang="es-EC" sz="2200" b="1" dirty="0"/>
              <a:t>A TOPE</a:t>
            </a:r>
            <a:endParaRPr lang="es-EC" sz="1200" dirty="0"/>
          </a:p>
          <a:p>
            <a:pPr marL="0" indent="0" algn="just">
              <a:buNone/>
            </a:pPr>
            <a:r>
              <a:rPr lang="es-EC" dirty="0"/>
              <a:t>La junta a tope es la junta de mayor utilización, debido a que es la más simple en cuanto a su elaboración. Consiste en la ubicación de los dos materiales base en un mismo plano de unión.  </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p>
          <a:p>
            <a:pPr marL="0" indent="0" algn="ctr">
              <a:buFont typeface="Arial" panose="020B0604020202020204" pitchFamily="34" charset="0"/>
              <a:buNone/>
              <a:defRPr/>
            </a:pPr>
            <a:endParaRPr lang="es-EC" altLang="es-EC" sz="1800" dirty="0"/>
          </a:p>
          <a:p>
            <a:pPr marL="0" indent="0" algn="ctr">
              <a:buFont typeface="Arial" panose="020B0604020202020204" pitchFamily="34" charset="0"/>
              <a:buNone/>
              <a:defRPr/>
            </a:pPr>
            <a:r>
              <a:rPr lang="es-EC" altLang="es-EC" sz="1800" dirty="0" smtClean="0"/>
              <a:t>(</a:t>
            </a:r>
            <a:r>
              <a:rPr lang="es-EC" altLang="es-EC" sz="1800" dirty="0" err="1" smtClean="0"/>
              <a:t>Jeffus</a:t>
            </a:r>
            <a:r>
              <a:rPr lang="es-EC" altLang="es-EC" sz="1800" dirty="0" smtClean="0"/>
              <a:t>, 2009)</a:t>
            </a:r>
            <a:endParaRPr lang="es-EC" altLang="es-EC" dirty="0" smtClean="0"/>
          </a:p>
        </p:txBody>
      </p:sp>
      <p:pic>
        <p:nvPicPr>
          <p:cNvPr id="8" name="Imagen 7"/>
          <p:cNvPicPr>
            <a:picLocks noChangeAspect="1"/>
          </p:cNvPicPr>
          <p:nvPr/>
        </p:nvPicPr>
        <p:blipFill rotWithShape="1">
          <a:blip r:embed="rId4"/>
          <a:srcRect l="-968" t="633" r="968" b="36029"/>
          <a:stretch/>
        </p:blipFill>
        <p:spPr>
          <a:xfrm>
            <a:off x="2643896" y="2881202"/>
            <a:ext cx="3856208" cy="2808312"/>
          </a:xfrm>
          <a:prstGeom prst="rect">
            <a:avLst/>
          </a:prstGeom>
        </p:spPr>
      </p:pic>
      <p:sp>
        <p:nvSpPr>
          <p:cNvPr id="9" name="Marcador de número de diapositiva 8"/>
          <p:cNvSpPr>
            <a:spLocks noGrp="1"/>
          </p:cNvSpPr>
          <p:nvPr>
            <p:ph type="sldNum" sz="quarter" idx="12"/>
          </p:nvPr>
        </p:nvSpPr>
        <p:spPr/>
        <p:txBody>
          <a:bodyPr/>
          <a:lstStyle/>
          <a:p>
            <a:fld id="{A3AF0698-BCEE-4F9D-8A59-552136DD0EAD}" type="slidenum">
              <a:rPr lang="es-EC" smtClean="0"/>
              <a:pPr/>
              <a:t>16</a:t>
            </a:fld>
            <a:endParaRPr lang="es-EC" dirty="0"/>
          </a:p>
        </p:txBody>
      </p:sp>
    </p:spTree>
    <p:extLst>
      <p:ext uri="{BB962C8B-B14F-4D97-AF65-F5344CB8AC3E}">
        <p14:creationId xmlns:p14="http://schemas.microsoft.com/office/powerpoint/2010/main" val="1305418282"/>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70000" lnSpcReduction="20000"/>
          </a:bodyPr>
          <a:lstStyle/>
          <a:p>
            <a:pPr marL="0" indent="0">
              <a:buNone/>
            </a:pPr>
            <a:endParaRPr lang="es-EC" sz="3100" b="1" dirty="0" smtClean="0"/>
          </a:p>
          <a:p>
            <a:pPr marL="0" indent="0">
              <a:buNone/>
            </a:pPr>
            <a:r>
              <a:rPr lang="es-EC" sz="3100" b="1" dirty="0" smtClean="0"/>
              <a:t>JUNTA DE PENETRACION COMPLETA </a:t>
            </a:r>
          </a:p>
          <a:p>
            <a:pPr marL="0" indent="0">
              <a:buNone/>
            </a:pPr>
            <a:endParaRPr lang="es-EC" sz="3100" b="1" dirty="0" smtClean="0"/>
          </a:p>
          <a:p>
            <a:pPr marL="0" indent="0" algn="just">
              <a:buNone/>
            </a:pPr>
            <a:r>
              <a:rPr lang="es-EC" dirty="0" smtClean="0"/>
              <a:t>La </a:t>
            </a:r>
            <a:r>
              <a:rPr lang="es-EC" dirty="0"/>
              <a:t>junta de penetración completa es la soldadura que penetra todo el espesor de los materiales, la garganta de la soldadura está determinada por el espesor del material base.</a:t>
            </a:r>
          </a:p>
          <a:p>
            <a:pPr marL="0" indent="0" algn="just">
              <a:buNone/>
            </a:pPr>
            <a:r>
              <a:rPr lang="es-EC" dirty="0"/>
              <a:t>Al unir dos materiales base que presenten un espesor diferente, la garganta de la soldadura  está determinada por el material base que presenta un menor espesor.  </a:t>
            </a:r>
          </a:p>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ctr">
              <a:buNone/>
              <a:defRPr/>
            </a:pPr>
            <a:endParaRPr lang="es-EC" sz="2300" dirty="0" smtClean="0"/>
          </a:p>
          <a:p>
            <a:pPr marL="0" indent="0" algn="ctr">
              <a:buNone/>
              <a:defRPr/>
            </a:pPr>
            <a:r>
              <a:rPr lang="es-EC" sz="2300" dirty="0" smtClean="0"/>
              <a:t>(</a:t>
            </a:r>
            <a:r>
              <a:rPr lang="es-EC" sz="2300" dirty="0"/>
              <a:t>R. </a:t>
            </a:r>
            <a:r>
              <a:rPr lang="es-EC" sz="2300" dirty="0" err="1"/>
              <a:t>Rowel</a:t>
            </a:r>
            <a:r>
              <a:rPr lang="es-EC" sz="2300" dirty="0"/>
              <a:t>, 2009) </a:t>
            </a:r>
            <a:endParaRPr lang="es-EC" altLang="es-EC" sz="2300" dirty="0" smtClean="0"/>
          </a:p>
        </p:txBody>
      </p:sp>
      <p:pic>
        <p:nvPicPr>
          <p:cNvPr id="5" name="Imagen 4"/>
          <p:cNvPicPr>
            <a:picLocks noChangeAspect="1"/>
          </p:cNvPicPr>
          <p:nvPr/>
        </p:nvPicPr>
        <p:blipFill>
          <a:blip r:embed="rId4"/>
          <a:stretch>
            <a:fillRect/>
          </a:stretch>
        </p:blipFill>
        <p:spPr>
          <a:xfrm>
            <a:off x="2693671" y="3291681"/>
            <a:ext cx="3756657" cy="2121422"/>
          </a:xfrm>
          <a:prstGeom prst="rect">
            <a:avLst/>
          </a:prstGeom>
        </p:spPr>
      </p:pic>
      <p:sp>
        <p:nvSpPr>
          <p:cNvPr id="6" name="Marcador de número de diapositiva 5"/>
          <p:cNvSpPr>
            <a:spLocks noGrp="1"/>
          </p:cNvSpPr>
          <p:nvPr>
            <p:ph type="sldNum" sz="quarter" idx="12"/>
          </p:nvPr>
        </p:nvSpPr>
        <p:spPr/>
        <p:txBody>
          <a:bodyPr/>
          <a:lstStyle/>
          <a:p>
            <a:fld id="{A3AF0698-BCEE-4F9D-8A59-552136DD0EAD}" type="slidenum">
              <a:rPr lang="es-EC" smtClean="0"/>
              <a:pPr/>
              <a:t>17</a:t>
            </a:fld>
            <a:endParaRPr lang="es-EC" dirty="0"/>
          </a:p>
        </p:txBody>
      </p:sp>
    </p:spTree>
    <p:extLst>
      <p:ext uri="{BB962C8B-B14F-4D97-AF65-F5344CB8AC3E}">
        <p14:creationId xmlns:p14="http://schemas.microsoft.com/office/powerpoint/2010/main" val="378021730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lnSpcReduction="10000"/>
          </a:bodyPr>
          <a:lstStyle/>
          <a:p>
            <a:pPr marL="0" indent="0">
              <a:buNone/>
            </a:pPr>
            <a:r>
              <a:rPr lang="es-EC" sz="2600" b="1" dirty="0"/>
              <a:t>JUNTA DE </a:t>
            </a:r>
            <a:r>
              <a:rPr lang="es-EC" sz="2600" b="1" dirty="0" smtClean="0"/>
              <a:t>PENETRACION PARCIAL </a:t>
            </a:r>
            <a:endParaRPr lang="es-EC" sz="2600" b="1" dirty="0"/>
          </a:p>
          <a:p>
            <a:pPr marL="0" indent="0" algn="just">
              <a:buNone/>
              <a:defRPr/>
            </a:pPr>
            <a:r>
              <a:rPr lang="es-EC" sz="3000" dirty="0" smtClean="0"/>
              <a:t>La </a:t>
            </a:r>
            <a:r>
              <a:rPr lang="es-EC" sz="3000" dirty="0"/>
              <a:t>junta de penetración parcial es aquella soldadura que no penetra todo el espesor, de esta manera la garganta efectiva está determinada por el espesor del cordón de soldadura en el interior del metal </a:t>
            </a:r>
            <a:r>
              <a:rPr lang="es-EC" sz="3000" dirty="0" smtClean="0"/>
              <a:t>base.</a:t>
            </a:r>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None/>
              <a:defRPr/>
            </a:pPr>
            <a:endParaRPr lang="es-EC" sz="1800" dirty="0" smtClean="0"/>
          </a:p>
          <a:p>
            <a:pPr marL="0" indent="0" algn="just">
              <a:buNone/>
              <a:defRPr/>
            </a:pPr>
            <a:endParaRPr lang="es-EC" sz="1800" dirty="0" smtClean="0"/>
          </a:p>
          <a:p>
            <a:pPr marL="0" indent="0" algn="ctr">
              <a:buNone/>
              <a:defRPr/>
            </a:pPr>
            <a:r>
              <a:rPr lang="es-EC" sz="1800" dirty="0" smtClean="0"/>
              <a:t>(</a:t>
            </a:r>
            <a:r>
              <a:rPr lang="es-EC" sz="1800" dirty="0"/>
              <a:t>R. </a:t>
            </a:r>
            <a:r>
              <a:rPr lang="es-EC" sz="1800" dirty="0" err="1"/>
              <a:t>Rowel</a:t>
            </a:r>
            <a:r>
              <a:rPr lang="es-EC" sz="1800" dirty="0"/>
              <a:t>, 2009) </a:t>
            </a:r>
            <a:endParaRPr lang="es-EC" altLang="es-EC" sz="1800" dirty="0"/>
          </a:p>
          <a:p>
            <a:pPr marL="0" indent="0" algn="just">
              <a:buFont typeface="Arial" panose="020B0604020202020204" pitchFamily="34" charset="0"/>
              <a:buNone/>
              <a:defRPr/>
            </a:pPr>
            <a:r>
              <a:rPr lang="es-EC" altLang="es-EC" sz="1800" dirty="0" smtClean="0"/>
              <a:t>	</a:t>
            </a:r>
            <a:endParaRPr lang="es-EC" altLang="es-EC" dirty="0" smtClean="0"/>
          </a:p>
        </p:txBody>
      </p:sp>
      <p:pic>
        <p:nvPicPr>
          <p:cNvPr id="2" name="Imagen 1"/>
          <p:cNvPicPr>
            <a:picLocks noChangeAspect="1"/>
          </p:cNvPicPr>
          <p:nvPr/>
        </p:nvPicPr>
        <p:blipFill>
          <a:blip r:embed="rId4"/>
          <a:stretch>
            <a:fillRect/>
          </a:stretch>
        </p:blipFill>
        <p:spPr>
          <a:xfrm>
            <a:off x="2566757" y="3068960"/>
            <a:ext cx="4010485" cy="2121422"/>
          </a:xfrm>
          <a:prstGeom prst="rect">
            <a:avLst/>
          </a:prstGeom>
        </p:spPr>
      </p:pic>
      <p:sp>
        <p:nvSpPr>
          <p:cNvPr id="3" name="Marcador de número de diapositiva 2"/>
          <p:cNvSpPr>
            <a:spLocks noGrp="1"/>
          </p:cNvSpPr>
          <p:nvPr>
            <p:ph type="sldNum" sz="quarter" idx="12"/>
          </p:nvPr>
        </p:nvSpPr>
        <p:spPr/>
        <p:txBody>
          <a:bodyPr/>
          <a:lstStyle/>
          <a:p>
            <a:fld id="{A3AF0698-BCEE-4F9D-8A59-552136DD0EAD}" type="slidenum">
              <a:rPr lang="es-EC" smtClean="0"/>
              <a:pPr/>
              <a:t>18</a:t>
            </a:fld>
            <a:endParaRPr lang="es-EC" dirty="0"/>
          </a:p>
        </p:txBody>
      </p:sp>
    </p:spTree>
    <p:extLst>
      <p:ext uri="{BB962C8B-B14F-4D97-AF65-F5344CB8AC3E}">
        <p14:creationId xmlns:p14="http://schemas.microsoft.com/office/powerpoint/2010/main" val="849811562"/>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endParaRPr lang="es-EC" sz="2400" b="1" dirty="0" smtClean="0"/>
          </a:p>
          <a:p>
            <a:pPr marL="0" lvl="1" indent="0">
              <a:buFont typeface="Arial" panose="020B0604020202020204" pitchFamily="34" charset="0"/>
              <a:buNone/>
              <a:defRPr/>
            </a:pPr>
            <a:r>
              <a:rPr lang="es-EC" sz="2400" b="1" dirty="0" smtClean="0"/>
              <a:t>SOLDADURA </a:t>
            </a:r>
            <a:r>
              <a:rPr lang="es-EC" sz="2400" b="1" dirty="0"/>
              <a:t>DE RANURA</a:t>
            </a:r>
            <a:endParaRPr lang="es-EC" sz="2400" dirty="0"/>
          </a:p>
          <a:p>
            <a:pPr marL="0" indent="0" algn="just">
              <a:buNone/>
            </a:pPr>
            <a:r>
              <a:rPr lang="es-EC" sz="2800" dirty="0"/>
              <a:t>La soldadura de ranura es empleada  para unir dos piezas, que se encuentran en un mismo plano. Para facilitar la penetración se puede realizar o no un bisel, para garantizar una penetración completa. </a:t>
            </a: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Imagen 3"/>
          <p:cNvPicPr/>
          <p:nvPr/>
        </p:nvPicPr>
        <p:blipFill rotWithShape="1">
          <a:blip r:embed="rId4">
            <a:extLst>
              <a:ext uri="{28A0092B-C50C-407E-A947-70E740481C1C}">
                <a14:useLocalDpi xmlns:a14="http://schemas.microsoft.com/office/drawing/2010/main" val="0"/>
              </a:ext>
            </a:extLst>
          </a:blip>
          <a:srcRect t="-632" b="38667"/>
          <a:stretch/>
        </p:blipFill>
        <p:spPr bwMode="auto">
          <a:xfrm>
            <a:off x="1701670" y="2996952"/>
            <a:ext cx="5740660" cy="3024336"/>
          </a:xfrm>
          <a:prstGeom prst="rect">
            <a:avLst/>
          </a:prstGeom>
          <a:noFill/>
          <a:ln>
            <a:noFill/>
          </a:ln>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19</a:t>
            </a:fld>
            <a:endParaRPr lang="es-EC" dirty="0"/>
          </a:p>
        </p:txBody>
      </p:sp>
    </p:spTree>
    <p:extLst>
      <p:ext uri="{BB962C8B-B14F-4D97-AF65-F5344CB8AC3E}">
        <p14:creationId xmlns:p14="http://schemas.microsoft.com/office/powerpoint/2010/main" val="2164133642"/>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10000"/>
          </a:bodyPr>
          <a:lstStyle/>
          <a:p>
            <a:pPr marL="0" lvl="1" indent="0">
              <a:buFont typeface="Arial" panose="020B0604020202020204" pitchFamily="34" charset="0"/>
              <a:buNone/>
              <a:defRPr/>
            </a:pPr>
            <a:r>
              <a:rPr lang="en-US" sz="3000" b="1" dirty="0" smtClean="0"/>
              <a:t>ANTECEDENTES</a:t>
            </a:r>
            <a:endParaRPr lang="es-EC" sz="3000" b="1" dirty="0"/>
          </a:p>
          <a:p>
            <a:pPr marL="0" indent="0" algn="just">
              <a:buNone/>
              <a:defRPr/>
            </a:pPr>
            <a:r>
              <a:rPr lang="es-EC" dirty="0"/>
              <a:t>La empresa LINDE adquiere AGA S.A. en el año 2000 realiza la construcción de plantas y estaciones de llenado de gases industriales en el país, obtiene el certificado </a:t>
            </a:r>
            <a:r>
              <a:rPr lang="es-EC" dirty="0" smtClean="0"/>
              <a:t>(</a:t>
            </a:r>
            <a:r>
              <a:rPr lang="es-EC" dirty="0"/>
              <a:t>BPM) </a:t>
            </a:r>
            <a:r>
              <a:rPr lang="es-EC" dirty="0" smtClean="0"/>
              <a:t>las </a:t>
            </a:r>
            <a:r>
              <a:rPr lang="es-EC" dirty="0"/>
              <a:t>certificaciones correspondientes a Seguridad y Salud Ocupacional , en el 2012 </a:t>
            </a:r>
            <a:r>
              <a:rPr lang="es-EC" dirty="0" smtClean="0"/>
              <a:t>realiza </a:t>
            </a:r>
            <a:r>
              <a:rPr lang="es-EC" dirty="0"/>
              <a:t>el cambio de nombre a la casa matriz a ¨ LINDE ¨ , en vías de </a:t>
            </a:r>
            <a:r>
              <a:rPr lang="es-EC" dirty="0" smtClean="0"/>
              <a:t> </a:t>
            </a:r>
            <a:r>
              <a:rPr lang="es-EC" dirty="0"/>
              <a:t>desarrollo en el 2014 se firma con la UNIVERSIDAD DE LAS FUERZAS ARMADAS el convenio de cooperación técnico – académico para la elaboración de temas de </a:t>
            </a:r>
            <a:r>
              <a:rPr lang="es-EC" dirty="0" smtClean="0"/>
              <a:t>proyectos de investigación auspiciados </a:t>
            </a:r>
            <a:r>
              <a:rPr lang="es-EC" dirty="0"/>
              <a:t>por LINDE ECUADOR S.A. </a:t>
            </a:r>
            <a:endParaRPr lang="es-ES" dirty="0" smtClean="0"/>
          </a:p>
          <a:p>
            <a:pPr eaLnBrk="1" hangingPunct="1">
              <a:buFont typeface="Arial" panose="020B0604020202020204" pitchFamily="34" charset="0"/>
              <a:buNone/>
              <a:defRPr/>
            </a:pPr>
            <a:endParaRPr lang="es-EC" altLang="es-EC" dirty="0" smtClean="0"/>
          </a:p>
        </p:txBody>
      </p:sp>
      <p:sp>
        <p:nvSpPr>
          <p:cNvPr id="4" name="Marcador de número de diapositiva 3"/>
          <p:cNvSpPr>
            <a:spLocks noGrp="1"/>
          </p:cNvSpPr>
          <p:nvPr>
            <p:ph type="sldNum" sz="quarter" idx="12"/>
          </p:nvPr>
        </p:nvSpPr>
        <p:spPr/>
        <p:txBody>
          <a:bodyPr/>
          <a:lstStyle/>
          <a:p>
            <a:fld id="{A3AF0698-BCEE-4F9D-8A59-552136DD0EAD}" type="slidenum">
              <a:rPr lang="es-EC" smtClean="0"/>
              <a:pPr/>
              <a:t>2</a:t>
            </a:fld>
            <a:endParaRPr lang="es-EC" dirty="0"/>
          </a:p>
        </p:txBody>
      </p:sp>
    </p:spTree>
    <p:extLst>
      <p:ext uri="{BB962C8B-B14F-4D97-AF65-F5344CB8AC3E}">
        <p14:creationId xmlns:p14="http://schemas.microsoft.com/office/powerpoint/2010/main" val="3695250393"/>
      </p:ext>
    </p:extLst>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endParaRPr lang="en-US" sz="2400" b="1" dirty="0" smtClean="0"/>
          </a:p>
          <a:p>
            <a:pPr marL="0" lvl="1" indent="0">
              <a:buFont typeface="Arial" panose="020B0604020202020204" pitchFamily="34" charset="0"/>
              <a:buNone/>
              <a:defRPr/>
            </a:pPr>
            <a:r>
              <a:rPr lang="en-US" b="1" dirty="0" smtClean="0"/>
              <a:t>DIMENSIONES DE LA JUJNTA CJP</a:t>
            </a:r>
            <a:endParaRPr lang="es-EC" b="1" dirty="0" smtClean="0"/>
          </a:p>
          <a:p>
            <a:pPr marL="0" indent="0">
              <a:buNone/>
              <a:defRPr/>
            </a:pPr>
            <a:endParaRPr lang="es-EC" dirty="0" smtClean="0"/>
          </a:p>
          <a:p>
            <a:pPr marL="0" indent="0">
              <a:buNone/>
              <a:defRPr/>
            </a:pPr>
            <a:r>
              <a:rPr lang="es-EC" sz="2800" dirty="0"/>
              <a:t>Las dimensiones de la junta CJP para la elaboración de los cupones de prueba para la presente  investigación quedan definidas </a:t>
            </a:r>
            <a:r>
              <a:rPr lang="es-EC" sz="2800" dirty="0" smtClean="0"/>
              <a:t>como se muestra en la figura</a:t>
            </a:r>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10" name="Picture 6"/>
          <p:cNvPicPr/>
          <p:nvPr/>
        </p:nvPicPr>
        <p:blipFill>
          <a:blip r:embed="rId4">
            <a:extLst>
              <a:ext uri="{28A0092B-C50C-407E-A947-70E740481C1C}">
                <a14:useLocalDpi xmlns:a14="http://schemas.microsoft.com/office/drawing/2010/main" val="0"/>
              </a:ext>
            </a:extLst>
          </a:blip>
          <a:srcRect/>
          <a:stretch>
            <a:fillRect/>
          </a:stretch>
        </p:blipFill>
        <p:spPr bwMode="auto">
          <a:xfrm>
            <a:off x="1483836" y="3733277"/>
            <a:ext cx="6176328" cy="1835904"/>
          </a:xfrm>
          <a:prstGeom prst="rect">
            <a:avLst/>
          </a:prstGeom>
          <a:noFill/>
          <a:ln>
            <a:noFill/>
          </a:ln>
        </p:spPr>
      </p:pic>
      <p:sp>
        <p:nvSpPr>
          <p:cNvPr id="6" name="Marcador de número de diapositiva 5"/>
          <p:cNvSpPr>
            <a:spLocks noGrp="1"/>
          </p:cNvSpPr>
          <p:nvPr>
            <p:ph type="sldNum" sz="quarter" idx="12"/>
          </p:nvPr>
        </p:nvSpPr>
        <p:spPr/>
        <p:txBody>
          <a:bodyPr/>
          <a:lstStyle/>
          <a:p>
            <a:fld id="{A3AF0698-BCEE-4F9D-8A59-552136DD0EAD}" type="slidenum">
              <a:rPr lang="es-EC" smtClean="0"/>
              <a:pPr/>
              <a:t>20</a:t>
            </a:fld>
            <a:endParaRPr lang="es-EC" dirty="0"/>
          </a:p>
        </p:txBody>
      </p:sp>
    </p:spTree>
    <p:extLst>
      <p:ext uri="{BB962C8B-B14F-4D97-AF65-F5344CB8AC3E}">
        <p14:creationId xmlns:p14="http://schemas.microsoft.com/office/powerpoint/2010/main" val="2783846085"/>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lnSpcReduction="10000"/>
          </a:bodyPr>
          <a:lstStyle/>
          <a:p>
            <a:pPr marL="0" lvl="1" indent="0">
              <a:buFont typeface="Arial" panose="020B0604020202020204" pitchFamily="34" charset="0"/>
              <a:buNone/>
              <a:defRPr/>
            </a:pPr>
            <a:endParaRPr lang="es-EC" sz="2400" b="1" dirty="0" smtClean="0"/>
          </a:p>
          <a:p>
            <a:pPr marL="0" lvl="1" indent="0">
              <a:buFont typeface="Arial" panose="020B0604020202020204" pitchFamily="34" charset="0"/>
              <a:buNone/>
              <a:defRPr/>
            </a:pPr>
            <a:r>
              <a:rPr lang="es-EC" b="1" dirty="0" smtClean="0"/>
              <a:t>DIMENSIONES JUNTA PJP</a:t>
            </a:r>
            <a:endParaRPr lang="es-EC" b="1" dirty="0" smtClean="0"/>
          </a:p>
          <a:p>
            <a:pPr marL="0" indent="0">
              <a:buNone/>
              <a:defRPr/>
            </a:pPr>
            <a:endParaRPr lang="es-EC" dirty="0" smtClean="0"/>
          </a:p>
          <a:p>
            <a:pPr marL="0" indent="0" algn="just">
              <a:buNone/>
              <a:defRPr/>
            </a:pPr>
            <a:r>
              <a:rPr lang="es-EC" sz="2800" dirty="0"/>
              <a:t> Para realizar el correspondiente análisis de la configuración geométrica de los cordones de soldadura depositados,  las dimensiones de la junta PJP se encuentran definidas en la </a:t>
            </a:r>
            <a:r>
              <a:rPr lang="es-EC" sz="2800" dirty="0" smtClean="0"/>
              <a:t>siguiente figura</a:t>
            </a:r>
          </a:p>
          <a:p>
            <a:pPr marL="0" indent="0">
              <a:buNone/>
              <a:defRPr/>
            </a:pPr>
            <a:endParaRPr lang="es-EC" sz="2800" dirty="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66"/>
          <p:cNvPicPr/>
          <p:nvPr/>
        </p:nvPicPr>
        <p:blipFill>
          <a:blip r:embed="rId4">
            <a:extLst>
              <a:ext uri="{28A0092B-C50C-407E-A947-70E740481C1C}">
                <a14:useLocalDpi xmlns:a14="http://schemas.microsoft.com/office/drawing/2010/main" val="0"/>
              </a:ext>
            </a:extLst>
          </a:blip>
          <a:srcRect/>
          <a:stretch>
            <a:fillRect/>
          </a:stretch>
        </p:blipFill>
        <p:spPr bwMode="auto">
          <a:xfrm>
            <a:off x="1547664" y="3645024"/>
            <a:ext cx="6048672" cy="1954396"/>
          </a:xfrm>
          <a:prstGeom prst="rect">
            <a:avLst/>
          </a:prstGeom>
          <a:noFill/>
          <a:ln>
            <a:noFill/>
          </a:ln>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21</a:t>
            </a:fld>
            <a:endParaRPr lang="es-EC" dirty="0"/>
          </a:p>
        </p:txBody>
      </p:sp>
    </p:spTree>
    <p:extLst>
      <p:ext uri="{BB962C8B-B14F-4D97-AF65-F5344CB8AC3E}">
        <p14:creationId xmlns:p14="http://schemas.microsoft.com/office/powerpoint/2010/main" val="929706737"/>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20000"/>
          </a:bodyPr>
          <a:lstStyle/>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r>
              <a:rPr lang="en-US" sz="3600" b="1" dirty="0" smtClean="0"/>
              <a:t>DIMENSION CUPON DE PRUEBA</a:t>
            </a:r>
            <a:endParaRPr lang="es-EC" sz="3600" b="1" dirty="0" smtClean="0"/>
          </a:p>
          <a:p>
            <a:pPr marL="0" indent="0">
              <a:buNone/>
              <a:defRPr/>
            </a:pPr>
            <a:endParaRPr lang="es-EC" dirty="0" smtClean="0"/>
          </a:p>
          <a:p>
            <a:pPr marL="0" indent="0" algn="just">
              <a:buNone/>
            </a:pPr>
            <a:r>
              <a:rPr lang="es-EC" sz="2800" dirty="0"/>
              <a:t>Las dimensiones finales del cupón de soldadura están definidas en función del número de ensayos que se van a realizar, según AWS D1.1 tabla 4.2 para espesores entre 3 y 10 mm </a:t>
            </a:r>
            <a:r>
              <a:rPr lang="es-EC" sz="2800" dirty="0" smtClean="0"/>
              <a:t>Las </a:t>
            </a:r>
            <a:r>
              <a:rPr lang="es-EC" sz="2800" dirty="0"/>
              <a:t>dimensiones finales del cupón de prueba en base a la figura 15 queda definido por 525 X 360 X 10 </a:t>
            </a:r>
          </a:p>
          <a:p>
            <a:pPr marL="0" indent="0">
              <a:buNone/>
            </a:pPr>
            <a:endParaRPr lang="es-EC" sz="2800" dirty="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1740744976"/>
              </p:ext>
            </p:extLst>
          </p:nvPr>
        </p:nvGraphicFramePr>
        <p:xfrm>
          <a:off x="1835696" y="3779652"/>
          <a:ext cx="6127758" cy="1828800"/>
        </p:xfrm>
        <a:graphic>
          <a:graphicData uri="http://schemas.openxmlformats.org/drawingml/2006/table">
            <a:tbl>
              <a:tblPr firstRow="1" firstCol="1" bandRow="1">
                <a:tableStyleId>{5C22544A-7EE6-4342-B048-85BDC9FD1C3A}</a:tableStyleId>
              </a:tblPr>
              <a:tblGrid>
                <a:gridCol w="3063879"/>
                <a:gridCol w="3063879"/>
              </a:tblGrid>
              <a:tr h="0">
                <a:tc>
                  <a:txBody>
                    <a:bodyPr/>
                    <a:lstStyle/>
                    <a:p>
                      <a:pPr>
                        <a:spcAft>
                          <a:spcPts val="0"/>
                        </a:spcAft>
                      </a:pPr>
                      <a:r>
                        <a:rPr lang="en-US" sz="2000" dirty="0" err="1">
                          <a:effectLst/>
                        </a:rPr>
                        <a:t>Ensayo</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2000">
                          <a:effectLst/>
                        </a:rPr>
                        <a:t>Numero de probetas</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n-US" sz="2000">
                          <a:effectLst/>
                        </a:rPr>
                        <a:t>Tracción</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2</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n-US" sz="2000">
                          <a:effectLst/>
                        </a:rPr>
                        <a:t>Doblado cara</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2</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n-US" sz="2000">
                          <a:effectLst/>
                        </a:rPr>
                        <a:t>Doblado de raíz</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2</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n-US" sz="2000">
                          <a:effectLst/>
                        </a:rPr>
                        <a:t>Impacto</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3</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spcAft>
                          <a:spcPts val="0"/>
                        </a:spcAft>
                      </a:pPr>
                      <a:r>
                        <a:rPr lang="en-US" sz="2000">
                          <a:effectLst/>
                        </a:rPr>
                        <a:t>Dureza y metalografías</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2</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22</a:t>
            </a:fld>
            <a:endParaRPr lang="es-EC" dirty="0"/>
          </a:p>
        </p:txBody>
      </p:sp>
    </p:spTree>
    <p:extLst>
      <p:ext uri="{BB962C8B-B14F-4D97-AF65-F5344CB8AC3E}">
        <p14:creationId xmlns:p14="http://schemas.microsoft.com/office/powerpoint/2010/main" val="2811046459"/>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25000" lnSpcReduction="20000"/>
          </a:bodyPr>
          <a:lstStyle/>
          <a:p>
            <a:pPr marL="457200" lvl="1" indent="0">
              <a:buNone/>
            </a:pPr>
            <a:endParaRPr lang="es-EC" sz="5900" b="1" dirty="0"/>
          </a:p>
          <a:p>
            <a:pPr marL="457200" lvl="1" indent="0">
              <a:buNone/>
            </a:pPr>
            <a:r>
              <a:rPr lang="es-EC" sz="11200" b="1" dirty="0" smtClean="0"/>
              <a:t>VARIABLES </a:t>
            </a:r>
            <a:r>
              <a:rPr lang="es-EC" sz="11200" b="1" dirty="0"/>
              <a:t>DEL PROCESO</a:t>
            </a:r>
            <a:endParaRPr lang="es-EC" sz="11200" dirty="0"/>
          </a:p>
          <a:p>
            <a:pPr marL="0" indent="0" algn="just">
              <a:buNone/>
              <a:defRPr/>
            </a:pPr>
            <a:r>
              <a:rPr lang="es-EC" sz="9600" dirty="0"/>
              <a:t>Las variables del proceso </a:t>
            </a:r>
            <a:r>
              <a:rPr lang="es-EC" sz="9600" dirty="0" smtClean="0"/>
              <a:t>GMAW, las </a:t>
            </a:r>
            <a:r>
              <a:rPr lang="es-EC" sz="9600" dirty="0"/>
              <a:t>variables esenciales son variables, que al presentar una modificación. Afectan de una manera directa a las propiedades de la junta soldada y deben estar especificadas en el WPS, según AWS D1.1 sección 4 tenemos las siguientes </a:t>
            </a:r>
          </a:p>
          <a:p>
            <a:pPr marL="0" indent="0" algn="just">
              <a:buNone/>
              <a:defRPr/>
            </a:pPr>
            <a:endParaRPr lang="es-EC" sz="9600" dirty="0" smtClean="0"/>
          </a:p>
          <a:p>
            <a:pPr lvl="0" algn="just">
              <a:buFont typeface="Wingdings" panose="05000000000000000000" pitchFamily="2" charset="2"/>
              <a:buChar char="Ø"/>
            </a:pPr>
            <a:r>
              <a:rPr lang="es-EC" sz="9600" dirty="0"/>
              <a:t>Material Base</a:t>
            </a:r>
            <a:endParaRPr lang="es-EC" sz="5600" dirty="0"/>
          </a:p>
          <a:p>
            <a:pPr lvl="0" algn="just">
              <a:buFont typeface="Wingdings" panose="05000000000000000000" pitchFamily="2" charset="2"/>
              <a:buChar char="Ø"/>
            </a:pPr>
            <a:r>
              <a:rPr lang="es-EC" sz="9600" dirty="0"/>
              <a:t>Metal de </a:t>
            </a:r>
            <a:r>
              <a:rPr lang="es-EC" sz="9600" dirty="0" smtClean="0"/>
              <a:t>Aporte </a:t>
            </a:r>
          </a:p>
          <a:p>
            <a:pPr lvl="0" algn="just">
              <a:buFont typeface="Wingdings" panose="05000000000000000000" pitchFamily="2" charset="2"/>
              <a:buChar char="Ø"/>
            </a:pPr>
            <a:r>
              <a:rPr lang="es-EC" sz="9600" dirty="0" smtClean="0"/>
              <a:t>Temperatura </a:t>
            </a:r>
            <a:r>
              <a:rPr lang="es-EC" sz="9600" dirty="0"/>
              <a:t>de Precalentamiento</a:t>
            </a:r>
            <a:endParaRPr lang="es-EC" sz="5600" dirty="0"/>
          </a:p>
          <a:p>
            <a:pPr lvl="0" algn="just">
              <a:buFont typeface="Wingdings" panose="05000000000000000000" pitchFamily="2" charset="2"/>
              <a:buChar char="Ø"/>
            </a:pPr>
            <a:r>
              <a:rPr lang="es-EC" sz="9600" dirty="0"/>
              <a:t>Tratamientos térmicos post soldadura</a:t>
            </a:r>
            <a:endParaRPr lang="es-EC" sz="5600" dirty="0"/>
          </a:p>
          <a:p>
            <a:pPr lvl="0" algn="just">
              <a:buFont typeface="Wingdings" panose="05000000000000000000" pitchFamily="2" charset="2"/>
              <a:buChar char="Ø"/>
            </a:pPr>
            <a:r>
              <a:rPr lang="es-EC" sz="9600" dirty="0"/>
              <a:t>Características Eléctricas</a:t>
            </a:r>
            <a:endParaRPr lang="es-EC" sz="5600" dirty="0"/>
          </a:p>
          <a:p>
            <a:pPr lvl="0" algn="just">
              <a:buFont typeface="Wingdings" panose="05000000000000000000" pitchFamily="2" charset="2"/>
              <a:buChar char="Ø"/>
            </a:pPr>
            <a:r>
              <a:rPr lang="es-EC" sz="9600" dirty="0" smtClean="0"/>
              <a:t>Gas </a:t>
            </a:r>
            <a:r>
              <a:rPr lang="es-EC" sz="9600" dirty="0"/>
              <a:t>de protección </a:t>
            </a:r>
            <a:endParaRPr lang="es-EC" sz="5600" dirty="0"/>
          </a:p>
          <a:p>
            <a:pPr lvl="0" algn="just">
              <a:buFont typeface="Wingdings" panose="05000000000000000000" pitchFamily="2" charset="2"/>
              <a:buChar char="Ø"/>
            </a:pPr>
            <a:r>
              <a:rPr lang="es-EC" sz="9600" dirty="0"/>
              <a:t>Velocidad de alimentación del alambre</a:t>
            </a:r>
            <a:endParaRPr lang="es-EC" sz="5600" dirty="0"/>
          </a:p>
          <a:p>
            <a:pPr lvl="0" algn="just">
              <a:buFont typeface="Wingdings" panose="05000000000000000000" pitchFamily="2" charset="2"/>
              <a:buChar char="Ø"/>
            </a:pPr>
            <a:r>
              <a:rPr lang="es-EC" sz="9600" dirty="0"/>
              <a:t>Velocidad de Soldadura</a:t>
            </a:r>
            <a:endParaRPr lang="es-EC" sz="5600" dirty="0"/>
          </a:p>
          <a:p>
            <a:pPr marL="0" indent="0">
              <a:buNone/>
            </a:pPr>
            <a:endParaRPr lang="es-EC" dirty="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23</a:t>
            </a:fld>
            <a:endParaRPr lang="es-EC" dirty="0"/>
          </a:p>
        </p:txBody>
      </p:sp>
    </p:spTree>
    <p:extLst>
      <p:ext uri="{BB962C8B-B14F-4D97-AF65-F5344CB8AC3E}">
        <p14:creationId xmlns:p14="http://schemas.microsoft.com/office/powerpoint/2010/main" val="591603177"/>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DISEÑO DE LOS WPS </a:t>
            </a: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847316338"/>
              </p:ext>
            </p:extLst>
          </p:nvPr>
        </p:nvGraphicFramePr>
        <p:xfrm>
          <a:off x="457200" y="1124746"/>
          <a:ext cx="8229600" cy="4680517"/>
        </p:xfrm>
        <a:graphic>
          <a:graphicData uri="http://schemas.openxmlformats.org/drawingml/2006/table">
            <a:tbl>
              <a:tblPr firstRow="1" firstCol="1" bandRow="1">
                <a:tableStyleId>{5C22544A-7EE6-4342-B048-85BDC9FD1C3A}</a:tableStyleId>
              </a:tblPr>
              <a:tblGrid>
                <a:gridCol w="3004174"/>
                <a:gridCol w="1740318"/>
                <a:gridCol w="1742554"/>
                <a:gridCol w="1742554"/>
              </a:tblGrid>
              <a:tr h="390043">
                <a:tc rowSpan="2">
                  <a:txBody>
                    <a:bodyPr/>
                    <a:lstStyle/>
                    <a:p>
                      <a:pPr>
                        <a:spcAft>
                          <a:spcPts val="0"/>
                        </a:spcAft>
                      </a:pPr>
                      <a:r>
                        <a:rPr lang="es-EC" sz="1800" dirty="0">
                          <a:effectLst/>
                        </a:rPr>
                        <a:t>Parámetros de soldadura</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gridSpan="3">
                  <a:txBody>
                    <a:bodyPr/>
                    <a:lstStyle/>
                    <a:p>
                      <a:pPr algn="ctr">
                        <a:spcAft>
                          <a:spcPts val="0"/>
                        </a:spcAft>
                      </a:pPr>
                      <a:r>
                        <a:rPr lang="es-EC" sz="1800" dirty="0">
                          <a:effectLst/>
                        </a:rPr>
                        <a:t>Procedimientos de Soldadura</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r>
              <a:tr h="390043">
                <a:tc vMerge="1">
                  <a:txBody>
                    <a:bodyPr/>
                    <a:lstStyle/>
                    <a:p>
                      <a:endParaRPr lang="es-EC"/>
                    </a:p>
                  </a:txBody>
                  <a:tcPr/>
                </a:tc>
                <a:tc>
                  <a:txBody>
                    <a:bodyPr/>
                    <a:lstStyle/>
                    <a:p>
                      <a:pPr algn="ctr">
                        <a:spcAft>
                          <a:spcPts val="0"/>
                        </a:spcAft>
                      </a:pPr>
                      <a:r>
                        <a:rPr lang="es-EC" sz="1800" dirty="0">
                          <a:effectLst/>
                        </a:rPr>
                        <a:t>C1</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C2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C3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390043">
                <a:tc>
                  <a:txBody>
                    <a:bodyPr/>
                    <a:lstStyle/>
                    <a:p>
                      <a:pPr>
                        <a:spcAft>
                          <a:spcPts val="0"/>
                        </a:spcAft>
                      </a:pPr>
                      <a:r>
                        <a:rPr lang="es-EC" sz="1800">
                          <a:effectLst/>
                        </a:rPr>
                        <a:t>Amperaje</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120 A</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120 A</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120 A</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390043">
                <a:tc>
                  <a:txBody>
                    <a:bodyPr/>
                    <a:lstStyle/>
                    <a:p>
                      <a:pPr>
                        <a:spcAft>
                          <a:spcPts val="0"/>
                        </a:spcAft>
                      </a:pPr>
                      <a:r>
                        <a:rPr lang="es-EC" sz="1800">
                          <a:effectLst/>
                        </a:rPr>
                        <a:t>Voltaje</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22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22</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22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390043">
                <a:tc>
                  <a:txBody>
                    <a:bodyPr/>
                    <a:lstStyle/>
                    <a:p>
                      <a:pPr>
                        <a:spcAft>
                          <a:spcPts val="0"/>
                        </a:spcAft>
                      </a:pPr>
                      <a:r>
                        <a:rPr lang="es-EC" sz="1800">
                          <a:effectLst/>
                        </a:rPr>
                        <a:t>Alambre</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ER70S-6</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ER70S-6</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ER70S-6</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390043">
                <a:tc>
                  <a:txBody>
                    <a:bodyPr/>
                    <a:lstStyle/>
                    <a:p>
                      <a:pPr>
                        <a:spcAft>
                          <a:spcPts val="0"/>
                        </a:spcAft>
                      </a:pPr>
                      <a:r>
                        <a:rPr lang="es-EC" sz="1800">
                          <a:effectLst/>
                        </a:rPr>
                        <a:t>Diámetro de alambre</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1.2 mm</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1.2 mm</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1.2 mm</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390043">
                <a:tc>
                  <a:txBody>
                    <a:bodyPr/>
                    <a:lstStyle/>
                    <a:p>
                      <a:pPr>
                        <a:spcAft>
                          <a:spcPts val="0"/>
                        </a:spcAft>
                      </a:pPr>
                      <a:r>
                        <a:rPr lang="es-EC" sz="1800" dirty="0">
                          <a:effectLst/>
                        </a:rPr>
                        <a:t>Polaridad</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DCEP</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DCEP</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DCEP</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390043">
                <a:tc>
                  <a:txBody>
                    <a:bodyPr/>
                    <a:lstStyle/>
                    <a:p>
                      <a:pPr>
                        <a:spcAft>
                          <a:spcPts val="0"/>
                        </a:spcAft>
                      </a:pPr>
                      <a:r>
                        <a:rPr lang="es-EC" sz="1800">
                          <a:effectLst/>
                        </a:rPr>
                        <a:t>Tipo de gas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ARGON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ARGON</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ARGON</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390043">
                <a:tc>
                  <a:txBody>
                    <a:bodyPr/>
                    <a:lstStyle/>
                    <a:p>
                      <a:pPr>
                        <a:spcAft>
                          <a:spcPts val="0"/>
                        </a:spcAft>
                      </a:pPr>
                      <a:r>
                        <a:rPr lang="es-EC" sz="1800">
                          <a:effectLst/>
                        </a:rPr>
                        <a:t>Flujo</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8 lt/min</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12 lt/min</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16 lt/min</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390043">
                <a:tc>
                  <a:txBody>
                    <a:bodyPr/>
                    <a:lstStyle/>
                    <a:p>
                      <a:pPr>
                        <a:spcAft>
                          <a:spcPts val="0"/>
                        </a:spcAft>
                      </a:pPr>
                      <a:r>
                        <a:rPr lang="es-EC" sz="1800">
                          <a:effectLst/>
                        </a:rPr>
                        <a:t>Velocidad de Avance</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7.3 cm/min</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7.3 cm/min</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7.3cm/min</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780087">
                <a:tc>
                  <a:txBody>
                    <a:bodyPr/>
                    <a:lstStyle/>
                    <a:p>
                      <a:pPr>
                        <a:spcAft>
                          <a:spcPts val="0"/>
                        </a:spcAft>
                      </a:pPr>
                      <a:r>
                        <a:rPr lang="es-EC" sz="1800" dirty="0">
                          <a:effectLst/>
                        </a:rPr>
                        <a:t>Velocidad de alimentación alambre</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540 cm/min</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540 cm/min</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540 cm/min</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24</a:t>
            </a:fld>
            <a:endParaRPr lang="es-EC" dirty="0"/>
          </a:p>
        </p:txBody>
      </p:sp>
    </p:spTree>
    <p:extLst>
      <p:ext uri="{BB962C8B-B14F-4D97-AF65-F5344CB8AC3E}">
        <p14:creationId xmlns:p14="http://schemas.microsoft.com/office/powerpoint/2010/main" val="999685396"/>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5499"/>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252536" y="611244"/>
            <a:ext cx="8229600" cy="5668963"/>
          </a:xfrm>
        </p:spPr>
        <p:txBody>
          <a:bodyPr>
            <a:normAutofit fontScale="25000" lnSpcReduction="20000"/>
          </a:bodyPr>
          <a:lstStyle/>
          <a:p>
            <a:pPr marL="0" lvl="1" indent="0">
              <a:buFont typeface="Arial" panose="020B0604020202020204" pitchFamily="34" charset="0"/>
              <a:buNone/>
              <a:defRPr/>
            </a:pPr>
            <a:r>
              <a:rPr lang="en-US" sz="11200" b="1" dirty="0" smtClean="0"/>
              <a:t>DISEÑO DEL EXPERIMENTO </a:t>
            </a:r>
            <a:endParaRPr lang="es-EC" sz="11200" b="1" dirty="0" smtClean="0"/>
          </a:p>
          <a:p>
            <a:pPr marL="0" indent="0" algn="just">
              <a:buNone/>
            </a:pPr>
            <a:r>
              <a:rPr lang="es-EC" sz="9600" dirty="0"/>
              <a:t>Las variables de experimentación que se contemplan para el diseño   del experimento son las variables esenciales del proceso:</a:t>
            </a:r>
          </a:p>
          <a:p>
            <a:pPr lvl="0">
              <a:buFont typeface="Wingdings" panose="05000000000000000000" pitchFamily="2" charset="2"/>
              <a:buChar char="Ø"/>
            </a:pPr>
            <a:r>
              <a:rPr lang="es-EC" sz="9600" dirty="0"/>
              <a:t>Material Base</a:t>
            </a:r>
            <a:endParaRPr lang="es-EC" sz="5600" dirty="0"/>
          </a:p>
          <a:p>
            <a:pPr lvl="0">
              <a:buFont typeface="Wingdings" panose="05000000000000000000" pitchFamily="2" charset="2"/>
              <a:buChar char="Ø"/>
            </a:pPr>
            <a:r>
              <a:rPr lang="es-EC" sz="9600" dirty="0"/>
              <a:t>Metal de Aporte</a:t>
            </a:r>
            <a:endParaRPr lang="es-EC" sz="5600" dirty="0"/>
          </a:p>
          <a:p>
            <a:pPr lvl="1"/>
            <a:r>
              <a:rPr lang="es-EC" sz="8000" dirty="0"/>
              <a:t>Diámetro del alambre</a:t>
            </a:r>
            <a:endParaRPr lang="es-EC" sz="5600" dirty="0"/>
          </a:p>
          <a:p>
            <a:pPr lvl="0">
              <a:buFont typeface="Wingdings" panose="05000000000000000000" pitchFamily="2" charset="2"/>
              <a:buChar char="Ø"/>
            </a:pPr>
            <a:r>
              <a:rPr lang="es-EC" sz="9600" dirty="0" smtClean="0"/>
              <a:t>Temperatura </a:t>
            </a:r>
            <a:r>
              <a:rPr lang="es-EC" sz="9600" dirty="0"/>
              <a:t>de Precalentamiento</a:t>
            </a:r>
            <a:endParaRPr lang="es-EC" sz="5600" dirty="0"/>
          </a:p>
          <a:p>
            <a:pPr lvl="0">
              <a:buFont typeface="Wingdings" panose="05000000000000000000" pitchFamily="2" charset="2"/>
              <a:buChar char="Ø"/>
            </a:pPr>
            <a:r>
              <a:rPr lang="es-EC" sz="9600" dirty="0"/>
              <a:t>Tratamientos térmicos post soldadura</a:t>
            </a:r>
            <a:endParaRPr lang="es-EC" sz="5600" dirty="0"/>
          </a:p>
          <a:p>
            <a:pPr lvl="0">
              <a:buFont typeface="Wingdings" panose="05000000000000000000" pitchFamily="2" charset="2"/>
              <a:buChar char="Ø"/>
            </a:pPr>
            <a:r>
              <a:rPr lang="es-EC" sz="9600" dirty="0"/>
              <a:t>Características Eléctricas</a:t>
            </a:r>
            <a:endParaRPr lang="es-EC" sz="5600" dirty="0"/>
          </a:p>
          <a:p>
            <a:pPr lvl="1"/>
            <a:r>
              <a:rPr lang="es-EC" sz="8000" dirty="0"/>
              <a:t>Polaridad</a:t>
            </a:r>
            <a:endParaRPr lang="es-EC" sz="5600" dirty="0"/>
          </a:p>
          <a:p>
            <a:pPr lvl="1"/>
            <a:r>
              <a:rPr lang="es-EC" sz="8000" dirty="0"/>
              <a:t>Voltaje</a:t>
            </a:r>
            <a:endParaRPr lang="es-EC" sz="5600" dirty="0"/>
          </a:p>
          <a:p>
            <a:pPr lvl="1"/>
            <a:r>
              <a:rPr lang="es-EC" sz="8000" dirty="0"/>
              <a:t>Corriente</a:t>
            </a:r>
            <a:endParaRPr lang="es-EC" sz="5600" dirty="0"/>
          </a:p>
          <a:p>
            <a:pPr lvl="0">
              <a:buFont typeface="Wingdings" panose="05000000000000000000" pitchFamily="2" charset="2"/>
              <a:buChar char="Ø"/>
            </a:pPr>
            <a:r>
              <a:rPr lang="es-EC" sz="9600" dirty="0"/>
              <a:t>Gas de protección </a:t>
            </a:r>
            <a:endParaRPr lang="es-EC" sz="5600" dirty="0"/>
          </a:p>
          <a:p>
            <a:pPr lvl="0">
              <a:buFont typeface="Wingdings" panose="05000000000000000000" pitchFamily="2" charset="2"/>
              <a:buChar char="Ø"/>
            </a:pPr>
            <a:r>
              <a:rPr lang="es-EC" sz="9600" dirty="0"/>
              <a:t>Velocidad de alimentación del alambre</a:t>
            </a:r>
            <a:endParaRPr lang="es-EC" sz="5600" dirty="0"/>
          </a:p>
          <a:p>
            <a:pPr lvl="0">
              <a:buFont typeface="Wingdings" panose="05000000000000000000" pitchFamily="2" charset="2"/>
              <a:buChar char="Ø"/>
            </a:pPr>
            <a:r>
              <a:rPr lang="es-EC" sz="9600" dirty="0"/>
              <a:t>Velocidad de Soldadura</a:t>
            </a:r>
            <a:endParaRPr lang="es-EC" sz="5600" dirty="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25</a:t>
            </a:fld>
            <a:endParaRPr lang="es-EC" dirty="0"/>
          </a:p>
        </p:txBody>
      </p:sp>
    </p:spTree>
    <p:extLst>
      <p:ext uri="{BB962C8B-B14F-4D97-AF65-F5344CB8AC3E}">
        <p14:creationId xmlns:p14="http://schemas.microsoft.com/office/powerpoint/2010/main" val="4121014758"/>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85000" lnSpcReduction="20000"/>
          </a:bodyPr>
          <a:lstStyle/>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r>
              <a:rPr lang="en-US" sz="3300" b="1" dirty="0" smtClean="0"/>
              <a:t>VARIABLES PRINCIPALES DEL EXPERIMENTO </a:t>
            </a:r>
          </a:p>
          <a:p>
            <a:pPr marL="0" lvl="1" indent="0">
              <a:buFont typeface="Arial" panose="020B0604020202020204" pitchFamily="34" charset="0"/>
              <a:buNone/>
              <a:defRPr/>
            </a:pPr>
            <a:endParaRPr lang="es-EC" sz="3000" b="1" dirty="0" smtClean="0"/>
          </a:p>
          <a:p>
            <a:pPr marL="0" indent="0" algn="just">
              <a:buNone/>
            </a:pPr>
            <a:r>
              <a:rPr lang="es-EC" dirty="0"/>
              <a:t>La variable principal del experimento </a:t>
            </a:r>
            <a:r>
              <a:rPr lang="es-EC" dirty="0" smtClean="0"/>
              <a:t>es la variable sujeta </a:t>
            </a:r>
            <a:r>
              <a:rPr lang="es-EC" dirty="0"/>
              <a:t>de estudio que se </a:t>
            </a:r>
            <a:r>
              <a:rPr lang="es-EC" dirty="0" smtClean="0"/>
              <a:t>involucra </a:t>
            </a:r>
            <a:r>
              <a:rPr lang="es-EC" dirty="0"/>
              <a:t>de una manera directa en cada uno de los experimentos del cuadrado latino: </a:t>
            </a:r>
            <a:endParaRPr lang="es-EC" dirty="0" smtClean="0"/>
          </a:p>
          <a:p>
            <a:pPr marL="0" indent="0">
              <a:buNone/>
            </a:pPr>
            <a:endParaRPr lang="es-EC" dirty="0"/>
          </a:p>
          <a:p>
            <a:pPr lvl="0">
              <a:buFont typeface="Wingdings" panose="05000000000000000000" pitchFamily="2" charset="2"/>
              <a:buChar char="Ø"/>
            </a:pPr>
            <a:r>
              <a:rPr lang="es-EC" dirty="0"/>
              <a:t>Gas de protección </a:t>
            </a:r>
          </a:p>
          <a:p>
            <a:pPr lvl="0">
              <a:buFont typeface="Wingdings" panose="05000000000000000000" pitchFamily="2" charset="2"/>
              <a:buChar char="Ø"/>
            </a:pPr>
            <a:r>
              <a:rPr lang="es-EC" dirty="0"/>
              <a:t>Flujo de gas</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26</a:t>
            </a:fld>
            <a:endParaRPr lang="es-EC" dirty="0"/>
          </a:p>
        </p:txBody>
      </p:sp>
    </p:spTree>
    <p:extLst>
      <p:ext uri="{BB962C8B-B14F-4D97-AF65-F5344CB8AC3E}">
        <p14:creationId xmlns:p14="http://schemas.microsoft.com/office/powerpoint/2010/main" val="57415341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25000" lnSpcReduction="20000"/>
          </a:bodyPr>
          <a:lstStyle/>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r>
              <a:rPr lang="en-US" sz="11200" b="1" dirty="0" smtClean="0"/>
              <a:t>VARIABLES DE RUIDO</a:t>
            </a:r>
            <a:endParaRPr lang="es-EC" sz="11200" b="1" dirty="0" smtClean="0"/>
          </a:p>
          <a:p>
            <a:pPr marL="0" indent="0">
              <a:buNone/>
              <a:defRPr/>
            </a:pPr>
            <a:endParaRPr lang="es-EC" dirty="0" smtClean="0"/>
          </a:p>
          <a:p>
            <a:pPr marL="0" indent="0">
              <a:buNone/>
            </a:pPr>
            <a:r>
              <a:rPr lang="es-EC" sz="11200" dirty="0"/>
              <a:t>Se denominan variables de ruido las variables del proceso que no intervienen de forma directa en el presente  experimento: </a:t>
            </a:r>
            <a:endParaRPr lang="es-EC" sz="11200" dirty="0" smtClean="0"/>
          </a:p>
          <a:p>
            <a:pPr marL="0" indent="0">
              <a:buNone/>
            </a:pPr>
            <a:endParaRPr lang="es-EC" sz="11200" dirty="0"/>
          </a:p>
          <a:p>
            <a:pPr lvl="0"/>
            <a:r>
              <a:rPr lang="es-EC" sz="11200" dirty="0"/>
              <a:t>Amperaje</a:t>
            </a:r>
          </a:p>
          <a:p>
            <a:pPr lvl="0"/>
            <a:r>
              <a:rPr lang="es-EC" sz="11200" dirty="0"/>
              <a:t>Voltaje</a:t>
            </a:r>
          </a:p>
          <a:p>
            <a:pPr lvl="0"/>
            <a:r>
              <a:rPr lang="es-EC" sz="11200" dirty="0"/>
              <a:t>Polaridad</a:t>
            </a:r>
          </a:p>
          <a:p>
            <a:pPr lvl="0"/>
            <a:r>
              <a:rPr lang="es-EC" sz="11200" dirty="0" err="1"/>
              <a:t>Stick</a:t>
            </a:r>
            <a:r>
              <a:rPr lang="es-EC" sz="11200" dirty="0"/>
              <a:t> </a:t>
            </a:r>
            <a:r>
              <a:rPr lang="es-EC" sz="11200" dirty="0" err="1"/>
              <a:t>Out</a:t>
            </a:r>
            <a:endParaRPr lang="es-EC" sz="11200" dirty="0"/>
          </a:p>
          <a:p>
            <a:pPr lvl="0"/>
            <a:r>
              <a:rPr lang="es-EC" sz="11200" dirty="0"/>
              <a:t>Velocidad de alimentación</a:t>
            </a:r>
          </a:p>
          <a:p>
            <a:pPr lvl="0"/>
            <a:r>
              <a:rPr lang="es-EC" sz="11200" dirty="0"/>
              <a:t>Diámetro del electrodo</a:t>
            </a:r>
          </a:p>
          <a:p>
            <a:pPr lvl="0"/>
            <a:r>
              <a:rPr lang="es-EC" sz="11200" dirty="0"/>
              <a:t>Velocidad de soldadura</a:t>
            </a:r>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27</a:t>
            </a:fld>
            <a:endParaRPr lang="es-EC" dirty="0"/>
          </a:p>
        </p:txBody>
      </p:sp>
    </p:spTree>
    <p:extLst>
      <p:ext uri="{BB962C8B-B14F-4D97-AF65-F5344CB8AC3E}">
        <p14:creationId xmlns:p14="http://schemas.microsoft.com/office/powerpoint/2010/main" val="354829606"/>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40000" lnSpcReduction="20000"/>
          </a:bodyPr>
          <a:lstStyle/>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r>
              <a:rPr lang="en-US" sz="7000" b="1" dirty="0" smtClean="0"/>
              <a:t>FACTOR PRINCIPAL DE BLOQUE </a:t>
            </a:r>
            <a:endParaRPr lang="es-EC" sz="7000" b="1" dirty="0" smtClean="0"/>
          </a:p>
          <a:p>
            <a:pPr marL="0" indent="0" algn="just">
              <a:buNone/>
            </a:pPr>
            <a:r>
              <a:rPr lang="es-EC" sz="7000" dirty="0"/>
              <a:t>El factor principal de bloque es aquel sobre el cual se realizan las variaciones en los distintos experimentos y se encuentra en dentro de la matriz del cuadrado latino y este factor es: Gas de protección en cada uno de sus tres niveles </a:t>
            </a:r>
          </a:p>
          <a:p>
            <a:pPr marL="0" indent="0">
              <a:buNone/>
            </a:pPr>
            <a:r>
              <a:rPr lang="es-EC" sz="7000" dirty="0"/>
              <a:t> </a:t>
            </a:r>
          </a:p>
          <a:p>
            <a:pPr marL="0" lvl="0" indent="0">
              <a:buNone/>
            </a:pPr>
            <a:r>
              <a:rPr lang="es-EC" sz="7000" dirty="0"/>
              <a:t>Gas de protección</a:t>
            </a:r>
            <a:endParaRPr lang="es-EC" sz="4500" dirty="0"/>
          </a:p>
          <a:p>
            <a:pPr marL="0" indent="0">
              <a:buNone/>
            </a:pPr>
            <a:r>
              <a:rPr lang="es-EC" sz="7000" dirty="0"/>
              <a:t> </a:t>
            </a:r>
            <a:endParaRPr lang="es-EC" sz="4500" dirty="0"/>
          </a:p>
          <a:p>
            <a:pPr lvl="2">
              <a:buFont typeface="Wingdings" panose="05000000000000000000" pitchFamily="2" charset="2"/>
              <a:buChar char="Ø"/>
            </a:pPr>
            <a:r>
              <a:rPr lang="es-EC" sz="5000" dirty="0"/>
              <a:t>Argón</a:t>
            </a:r>
            <a:endParaRPr lang="es-EC" sz="4500" dirty="0"/>
          </a:p>
          <a:p>
            <a:pPr lvl="2">
              <a:buFont typeface="Wingdings" panose="05000000000000000000" pitchFamily="2" charset="2"/>
              <a:buChar char="Ø"/>
            </a:pPr>
            <a:r>
              <a:rPr lang="es-EC" sz="5000" dirty="0"/>
              <a:t>Mezcla Argón- CO</a:t>
            </a:r>
            <a:r>
              <a:rPr lang="es-EC" sz="5000" baseline="-25000" dirty="0"/>
              <a:t>2  </a:t>
            </a:r>
            <a:r>
              <a:rPr lang="es-EC" sz="5000" dirty="0"/>
              <a:t>(80% - 20%)</a:t>
            </a:r>
            <a:endParaRPr lang="es-EC" sz="4500" dirty="0"/>
          </a:p>
          <a:p>
            <a:pPr lvl="2">
              <a:buFont typeface="Wingdings" panose="05000000000000000000" pitchFamily="2" charset="2"/>
              <a:buChar char="Ø"/>
            </a:pPr>
            <a:r>
              <a:rPr lang="es-EC" sz="5000" dirty="0"/>
              <a:t>CO</a:t>
            </a:r>
            <a:r>
              <a:rPr lang="es-EC" sz="5000" baseline="-25000" dirty="0"/>
              <a:t>2</a:t>
            </a:r>
            <a:endParaRPr lang="es-EC" sz="4500" dirty="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28</a:t>
            </a:fld>
            <a:endParaRPr lang="es-EC" dirty="0"/>
          </a:p>
        </p:txBody>
      </p:sp>
    </p:spTree>
    <p:extLst>
      <p:ext uri="{BB962C8B-B14F-4D97-AF65-F5344CB8AC3E}">
        <p14:creationId xmlns:p14="http://schemas.microsoft.com/office/powerpoint/2010/main" val="2927426761"/>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594518"/>
            <a:ext cx="8229600" cy="5668963"/>
          </a:xfrm>
        </p:spPr>
        <p:txBody>
          <a:bodyPr>
            <a:normAutofit fontScale="32500" lnSpcReduction="20000"/>
          </a:bodyPr>
          <a:lstStyle/>
          <a:p>
            <a:pPr marL="0" lvl="1" indent="0">
              <a:buFont typeface="Arial" panose="020B0604020202020204" pitchFamily="34" charset="0"/>
              <a:buNone/>
              <a:defRPr/>
            </a:pPr>
            <a:r>
              <a:rPr lang="en-US" sz="7000" b="1" dirty="0" smtClean="0"/>
              <a:t>FACTORES DE VARIABLE </a:t>
            </a:r>
            <a:endParaRPr lang="es-EC" sz="7000" b="1" dirty="0" smtClean="0"/>
          </a:p>
          <a:p>
            <a:pPr marL="0" indent="0">
              <a:buNone/>
            </a:pPr>
            <a:endParaRPr lang="es-EC" dirty="0" smtClean="0"/>
          </a:p>
          <a:p>
            <a:pPr marL="0" indent="0" algn="just">
              <a:buNone/>
            </a:pPr>
            <a:r>
              <a:rPr lang="es-EC" sz="7000" dirty="0" smtClean="0"/>
              <a:t>El </a:t>
            </a:r>
            <a:r>
              <a:rPr lang="es-EC" sz="7000" dirty="0"/>
              <a:t>factor de variable  es aquel que se involucra de manera directa con el factor de bloque, son las entradas horizontales del cuadrado latino.  Es necesario que los niveles del factor de variable esté en el mismo número que los niveles del factor de bloque, el factor de variable y sus niveles son:</a:t>
            </a:r>
          </a:p>
          <a:p>
            <a:pPr marL="0" indent="0">
              <a:buNone/>
            </a:pPr>
            <a:endParaRPr lang="es-EC" dirty="0" smtClean="0"/>
          </a:p>
          <a:p>
            <a:pPr marL="0" indent="0">
              <a:buNone/>
            </a:pPr>
            <a:r>
              <a:rPr lang="es-EC" sz="7400" dirty="0" smtClean="0"/>
              <a:t>Flujo </a:t>
            </a:r>
            <a:r>
              <a:rPr lang="es-EC" sz="7400" dirty="0"/>
              <a:t>de gas de protección </a:t>
            </a:r>
            <a:endParaRPr lang="es-EC" sz="3700" dirty="0"/>
          </a:p>
          <a:p>
            <a:pPr marL="0" indent="0">
              <a:buNone/>
            </a:pPr>
            <a:endParaRPr lang="es-EC" sz="7400" dirty="0"/>
          </a:p>
          <a:p>
            <a:pPr marL="0" indent="0">
              <a:buNone/>
            </a:pPr>
            <a:r>
              <a:rPr lang="en-US" sz="7400" dirty="0"/>
              <a:t>Factor de variable 1 : </a:t>
            </a:r>
            <a:r>
              <a:rPr lang="en-US" sz="7400" dirty="0" smtClean="0"/>
              <a:t>FV1</a:t>
            </a:r>
            <a:endParaRPr lang="es-EC" sz="7400" dirty="0"/>
          </a:p>
          <a:p>
            <a:pPr marL="0" indent="0">
              <a:buNone/>
            </a:pPr>
            <a:endParaRPr lang="es-EC" sz="4300" dirty="0"/>
          </a:p>
          <a:p>
            <a:pPr lvl="2" algn="ctr"/>
            <a:r>
              <a:rPr lang="es-EC" sz="5500" dirty="0"/>
              <a:t>FV1.1: 8 </a:t>
            </a:r>
            <a:r>
              <a:rPr lang="es-EC" sz="5500" dirty="0" err="1"/>
              <a:t>lt</a:t>
            </a:r>
            <a:r>
              <a:rPr lang="es-EC" sz="5500" dirty="0"/>
              <a:t>/min</a:t>
            </a:r>
            <a:endParaRPr lang="es-EC" sz="3400" dirty="0"/>
          </a:p>
          <a:p>
            <a:pPr lvl="2" algn="ctr"/>
            <a:r>
              <a:rPr lang="es-EC" sz="5500" dirty="0"/>
              <a:t>FV1.2: 12 </a:t>
            </a:r>
            <a:r>
              <a:rPr lang="es-EC" sz="5500" dirty="0" err="1"/>
              <a:t>lt</a:t>
            </a:r>
            <a:r>
              <a:rPr lang="es-EC" sz="5500" dirty="0"/>
              <a:t>/min</a:t>
            </a:r>
            <a:endParaRPr lang="es-EC" sz="3400" dirty="0"/>
          </a:p>
          <a:p>
            <a:pPr lvl="2" algn="ctr"/>
            <a:r>
              <a:rPr lang="es-EC" sz="5500" dirty="0"/>
              <a:t>FV1.3: 16 </a:t>
            </a:r>
            <a:r>
              <a:rPr lang="es-EC" sz="5500" dirty="0" err="1"/>
              <a:t>lt</a:t>
            </a:r>
            <a:r>
              <a:rPr lang="es-EC" sz="5500" dirty="0"/>
              <a:t>/min</a:t>
            </a:r>
            <a:endParaRPr lang="es-EC" sz="3400" dirty="0"/>
          </a:p>
          <a:p>
            <a:pPr marL="0" indent="0">
              <a:buNone/>
              <a:defRPr/>
            </a:pPr>
            <a:endParaRPr lang="es-EC" sz="4300" dirty="0" smtClean="0"/>
          </a:p>
          <a:p>
            <a:pPr marL="0" indent="0">
              <a:buNone/>
              <a:defRPr/>
            </a:pPr>
            <a:endParaRPr lang="en-US" sz="3700" dirty="0"/>
          </a:p>
          <a:p>
            <a:pPr marL="0" indent="0">
              <a:buNone/>
              <a:defRPr/>
            </a:pPr>
            <a:endParaRPr lang="en-US" sz="3700" dirty="0" smtClean="0"/>
          </a:p>
          <a:p>
            <a:pPr marL="0" indent="0">
              <a:buNone/>
            </a:pPr>
            <a:endParaRPr lang="es-EC" sz="3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29</a:t>
            </a:fld>
            <a:endParaRPr lang="es-EC" dirty="0"/>
          </a:p>
        </p:txBody>
      </p:sp>
    </p:spTree>
    <p:extLst>
      <p:ext uri="{BB962C8B-B14F-4D97-AF65-F5344CB8AC3E}">
        <p14:creationId xmlns:p14="http://schemas.microsoft.com/office/powerpoint/2010/main" val="151016243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1"/>
          <p:cNvSpPr>
            <a:spLocks noGrp="1"/>
          </p:cNvSpPr>
          <p:nvPr>
            <p:ph type="body" idx="4294967295"/>
          </p:nvPr>
        </p:nvSpPr>
        <p:spPr>
          <a:xfrm>
            <a:off x="304800" y="533400"/>
            <a:ext cx="8382000" cy="5592763"/>
          </a:xfrm>
        </p:spPr>
        <p:txBody>
          <a:bodyPr/>
          <a:lstStyle/>
          <a:p>
            <a:pPr eaLnBrk="1" hangingPunct="1">
              <a:buFont typeface="Arial" panose="020B0604020202020204" pitchFamily="34" charset="0"/>
              <a:buNone/>
              <a:defRPr/>
            </a:pPr>
            <a:r>
              <a:rPr lang="es-ES" altLang="es-EC" sz="3600" b="1" dirty="0" smtClean="0">
                <a:cs typeface="Arial" panose="020B0604020202020204" pitchFamily="34" charset="0"/>
              </a:rPr>
              <a:t>OBJETIVOS </a:t>
            </a:r>
          </a:p>
          <a:p>
            <a:pPr eaLnBrk="1" hangingPunct="1">
              <a:buFont typeface="Arial" panose="020B0604020202020204" pitchFamily="34" charset="0"/>
              <a:buNone/>
              <a:defRPr/>
            </a:pPr>
            <a:endParaRPr lang="es-ES" altLang="es-EC" sz="3600" b="1" dirty="0">
              <a:cs typeface="Arial" panose="020B0604020202020204" pitchFamily="34" charset="0"/>
            </a:endParaRPr>
          </a:p>
          <a:p>
            <a:pPr lvl="1" eaLnBrk="1" hangingPunct="1">
              <a:buFont typeface="Arial" panose="020B0604020202020204" pitchFamily="34" charset="0"/>
              <a:buChar char="•"/>
              <a:defRPr/>
            </a:pPr>
            <a:r>
              <a:rPr lang="es-ES" altLang="es-EC" b="1" dirty="0" smtClean="0">
                <a:cs typeface="Arial" panose="020B0604020202020204" pitchFamily="34" charset="0"/>
              </a:rPr>
              <a:t>OBJETIVO GENERAL </a:t>
            </a:r>
          </a:p>
          <a:p>
            <a:pPr marL="0" eaLnBrk="1" hangingPunct="1">
              <a:buFont typeface="Arial" panose="020B0604020202020204" pitchFamily="34" charset="0"/>
              <a:buNone/>
              <a:defRPr/>
            </a:pPr>
            <a:endParaRPr lang="es-EC" altLang="es-EC" sz="2800" dirty="0" smtClean="0">
              <a:cs typeface="Arial" panose="020B0604020202020204" pitchFamily="34" charset="0"/>
            </a:endParaRPr>
          </a:p>
          <a:p>
            <a:pPr marL="0" algn="just">
              <a:buNone/>
              <a:defRPr/>
            </a:pPr>
            <a:r>
              <a:rPr lang="es-EC" sz="2800" dirty="0"/>
              <a:t>Analizar la influencia de los gases de protección, en las propiedades mecánicas estructura metalográfica, configuración geométrica de los cordones de soldadura depositados y la productividad, obtenidas en el proceso GMAW, al soldar con diferentes gases de protección. </a:t>
            </a:r>
            <a:endParaRPr lang="es-ES" altLang="es-EC" sz="3600" dirty="0" smtClean="0">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3</a:t>
            </a:fld>
            <a:endParaRPr lang="es-EC" dirty="0"/>
          </a:p>
        </p:txBody>
      </p:sp>
    </p:spTree>
    <p:extLst>
      <p:ext uri="{BB962C8B-B14F-4D97-AF65-F5344CB8AC3E}">
        <p14:creationId xmlns:p14="http://schemas.microsoft.com/office/powerpoint/2010/main" val="1576990852"/>
      </p:ext>
    </p:extLst>
  </p:cSld>
  <p:clrMapOvr>
    <a:masterClrMapping/>
  </p:clrMapOvr>
  <p:transition>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10000"/>
          </a:bodyPr>
          <a:lstStyle/>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r>
              <a:rPr lang="en-US" sz="3000" b="1" dirty="0" smtClean="0"/>
              <a:t>ESTRUCTURA DEL  CUADRADO LATINO GENERADO </a:t>
            </a: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r>
              <a:rPr lang="es-EC" sz="2400" dirty="0" smtClean="0"/>
              <a:t>Donde</a:t>
            </a:r>
            <a:r>
              <a:rPr lang="es-EC" sz="2400" dirty="0"/>
              <a:t>:  </a:t>
            </a:r>
          </a:p>
          <a:p>
            <a:pPr marL="0" indent="0">
              <a:buNone/>
            </a:pPr>
            <a:endParaRPr lang="es-EC" sz="2400" dirty="0"/>
          </a:p>
          <a:p>
            <a:pPr marL="0" indent="0">
              <a:buNone/>
            </a:pPr>
            <a:r>
              <a:rPr lang="es-EC" sz="2400" dirty="0"/>
              <a:t>A1, A2, A3: Procesos soldadura con CO</a:t>
            </a:r>
            <a:r>
              <a:rPr lang="es-EC" sz="2400" baseline="-25000" dirty="0"/>
              <a:t>2</a:t>
            </a:r>
            <a:endParaRPr lang="es-EC" sz="2400" dirty="0"/>
          </a:p>
          <a:p>
            <a:pPr marL="0" indent="0">
              <a:buNone/>
            </a:pPr>
            <a:r>
              <a:rPr lang="es-EC" sz="2400" dirty="0"/>
              <a:t>B1, B2, B3: Procesos soldadura con mezcla Argón – CO</a:t>
            </a:r>
            <a:r>
              <a:rPr lang="es-EC" sz="2400" baseline="-25000" dirty="0"/>
              <a:t>2</a:t>
            </a:r>
            <a:endParaRPr lang="es-EC" sz="2400" dirty="0"/>
          </a:p>
          <a:p>
            <a:pPr marL="0" indent="0">
              <a:buNone/>
            </a:pPr>
            <a:r>
              <a:rPr lang="es-EC" sz="2400" dirty="0"/>
              <a:t>C1, C2, C3: Procesos soldadura con Argón </a:t>
            </a:r>
          </a:p>
          <a:p>
            <a:pPr marL="0" indent="0">
              <a:buNone/>
            </a:pPr>
            <a:r>
              <a:rPr lang="es-EC" sz="2400" dirty="0"/>
              <a:t>FV1: Factor de variable 1, flujo de gas de protección </a:t>
            </a:r>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1834373239"/>
              </p:ext>
            </p:extLst>
          </p:nvPr>
        </p:nvGraphicFramePr>
        <p:xfrm>
          <a:off x="2987824" y="1556792"/>
          <a:ext cx="3168350" cy="1512168"/>
        </p:xfrm>
        <a:graphic>
          <a:graphicData uri="http://schemas.openxmlformats.org/drawingml/2006/table">
            <a:tbl>
              <a:tblPr firstRow="1" firstCol="1" bandRow="1">
                <a:tableStyleId>{5C22544A-7EE6-4342-B048-85BDC9FD1C3A}</a:tableStyleId>
              </a:tblPr>
              <a:tblGrid>
                <a:gridCol w="633670"/>
                <a:gridCol w="633670"/>
                <a:gridCol w="633670"/>
                <a:gridCol w="633670"/>
                <a:gridCol w="633670"/>
              </a:tblGrid>
              <a:tr h="504056">
                <a:tc rowSpan="3">
                  <a:txBody>
                    <a:bodyPr/>
                    <a:lstStyle/>
                    <a:p>
                      <a:pPr algn="l">
                        <a:spcAft>
                          <a:spcPts val="0"/>
                        </a:spcAft>
                      </a:pPr>
                      <a:r>
                        <a:rPr lang="es-EC" sz="1600" dirty="0">
                          <a:effectLst/>
                        </a:rPr>
                        <a:t> </a:t>
                      </a:r>
                    </a:p>
                    <a:p>
                      <a:pPr algn="l">
                        <a:spcAft>
                          <a:spcPts val="0"/>
                        </a:spcAft>
                      </a:pPr>
                      <a:r>
                        <a:rPr lang="en-US" sz="1600" dirty="0">
                          <a:effectLst/>
                        </a:rPr>
                        <a:t>FV1</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a:effectLst/>
                        </a:rPr>
                        <a:t>FV1.1</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dirty="0">
                          <a:effectLst/>
                        </a:rPr>
                        <a:t>A1</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a:effectLst/>
                        </a:rPr>
                        <a:t>C1</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a:effectLst/>
                        </a:rPr>
                        <a:t>B1</a:t>
                      </a:r>
                      <a:endParaRPr lang="es-EC" sz="1600">
                        <a:effectLst/>
                        <a:latin typeface="Times New Roman" panose="02020603050405020304" pitchFamily="18" charset="0"/>
                        <a:ea typeface="Times New Roman" panose="02020603050405020304" pitchFamily="18" charset="0"/>
                      </a:endParaRPr>
                    </a:p>
                  </a:txBody>
                  <a:tcPr marL="68580" marR="68580" marT="0" marB="0"/>
                </a:tc>
              </a:tr>
              <a:tr h="504056">
                <a:tc vMerge="1">
                  <a:txBody>
                    <a:bodyPr/>
                    <a:lstStyle/>
                    <a:p>
                      <a:endParaRPr lang="es-EC"/>
                    </a:p>
                  </a:txBody>
                  <a:tcPr/>
                </a:tc>
                <a:tc>
                  <a:txBody>
                    <a:bodyPr/>
                    <a:lstStyle/>
                    <a:p>
                      <a:pPr algn="l">
                        <a:spcAft>
                          <a:spcPts val="0"/>
                        </a:spcAft>
                      </a:pPr>
                      <a:r>
                        <a:rPr lang="en-US" sz="1600">
                          <a:effectLst/>
                        </a:rPr>
                        <a:t>FV1.2</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a:effectLst/>
                        </a:rPr>
                        <a:t>B2</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a:effectLst/>
                        </a:rPr>
                        <a:t>A2</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a:effectLst/>
                        </a:rPr>
                        <a:t>C2</a:t>
                      </a:r>
                      <a:endParaRPr lang="es-EC" sz="1600">
                        <a:effectLst/>
                        <a:latin typeface="Times New Roman" panose="02020603050405020304" pitchFamily="18" charset="0"/>
                        <a:ea typeface="Times New Roman" panose="02020603050405020304" pitchFamily="18" charset="0"/>
                      </a:endParaRPr>
                    </a:p>
                  </a:txBody>
                  <a:tcPr marL="68580" marR="68580" marT="0" marB="0"/>
                </a:tc>
              </a:tr>
              <a:tr h="504056">
                <a:tc vMerge="1">
                  <a:txBody>
                    <a:bodyPr/>
                    <a:lstStyle/>
                    <a:p>
                      <a:endParaRPr lang="es-EC"/>
                    </a:p>
                  </a:txBody>
                  <a:tcPr/>
                </a:tc>
                <a:tc>
                  <a:txBody>
                    <a:bodyPr/>
                    <a:lstStyle/>
                    <a:p>
                      <a:pPr algn="l">
                        <a:spcAft>
                          <a:spcPts val="0"/>
                        </a:spcAft>
                      </a:pPr>
                      <a:r>
                        <a:rPr lang="en-US" sz="1600" dirty="0">
                          <a:effectLst/>
                        </a:rPr>
                        <a:t>FV1.3</a:t>
                      </a:r>
                      <a:endParaRPr lang="es-EC" sz="16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a:effectLst/>
                        </a:rPr>
                        <a:t>C3</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a:effectLst/>
                        </a:rPr>
                        <a:t>B3</a:t>
                      </a:r>
                      <a:endParaRPr lang="es-EC" sz="1600">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dirty="0">
                          <a:effectLst/>
                        </a:rPr>
                        <a:t>A3</a:t>
                      </a:r>
                      <a:endParaRPr lang="es-EC" sz="1600" dirty="0">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30</a:t>
            </a:fld>
            <a:endParaRPr lang="es-EC" dirty="0"/>
          </a:p>
        </p:txBody>
      </p:sp>
    </p:spTree>
    <p:extLst>
      <p:ext uri="{BB962C8B-B14F-4D97-AF65-F5344CB8AC3E}">
        <p14:creationId xmlns:p14="http://schemas.microsoft.com/office/powerpoint/2010/main" val="1338975393"/>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62500" lnSpcReduction="20000"/>
          </a:bodyPr>
          <a:lstStyle/>
          <a:p>
            <a:pPr marL="0" lvl="1" indent="0" algn="ctr">
              <a:buFont typeface="Arial" panose="020B0604020202020204" pitchFamily="34" charset="0"/>
              <a:buNone/>
              <a:defRPr/>
            </a:pPr>
            <a:r>
              <a:rPr lang="en-US" sz="4500" b="1" dirty="0" smtClean="0"/>
              <a:t>APLICACIÓN DE LA SOLDADURA</a:t>
            </a:r>
            <a:endParaRPr lang="es-EC" sz="4500" b="1" dirty="0"/>
          </a:p>
          <a:p>
            <a:pPr marL="0" lvl="1" indent="0">
              <a:buFont typeface="Arial" panose="020B0604020202020204" pitchFamily="34" charset="0"/>
              <a:buNone/>
              <a:defRPr/>
            </a:pPr>
            <a:r>
              <a:rPr lang="es-EC" b="1" dirty="0" smtClean="0"/>
              <a:t>CONTROLES </a:t>
            </a:r>
            <a:r>
              <a:rPr lang="es-EC" b="1" dirty="0"/>
              <a:t>ANTES DE LA SOLDADURA</a:t>
            </a:r>
            <a:endParaRPr lang="es-EC" sz="1800" dirty="0"/>
          </a:p>
          <a:p>
            <a:pPr marL="0" indent="0">
              <a:buNone/>
            </a:pPr>
            <a:endParaRPr lang="es-EC" dirty="0" smtClean="0"/>
          </a:p>
          <a:p>
            <a:pPr marL="0" indent="0" algn="just">
              <a:buNone/>
            </a:pPr>
            <a:r>
              <a:rPr lang="es-EC" sz="4000" dirty="0" smtClean="0"/>
              <a:t>Antes </a:t>
            </a:r>
            <a:r>
              <a:rPr lang="es-EC" sz="4000" dirty="0"/>
              <a:t>de realizar la soldadura es necesario realizar una inspección del material,  instrumentos y equipos utilizados en el presente proyecto, seguida de una posterior calibración de los  equipos que se involucran en el proceso tales como </a:t>
            </a:r>
            <a:r>
              <a:rPr lang="es-EC" sz="4000" dirty="0" smtClean="0"/>
              <a:t>:</a:t>
            </a:r>
          </a:p>
          <a:p>
            <a:pPr marL="0" indent="0" algn="just">
              <a:buNone/>
            </a:pPr>
            <a:endParaRPr lang="es-EC" dirty="0"/>
          </a:p>
          <a:p>
            <a:pPr lvl="0" algn="just"/>
            <a:r>
              <a:rPr lang="es-EC" sz="3800" dirty="0"/>
              <a:t>Soldadora</a:t>
            </a:r>
          </a:p>
          <a:p>
            <a:pPr lvl="0" algn="just"/>
            <a:r>
              <a:rPr lang="es-EC" sz="3800" dirty="0"/>
              <a:t>Equipo soldador BUG- O GO FER III- WD</a:t>
            </a:r>
          </a:p>
          <a:p>
            <a:pPr lvl="0" algn="just"/>
            <a:r>
              <a:rPr lang="es-EC" sz="3800" dirty="0"/>
              <a:t>Instrumentos de medición </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31</a:t>
            </a:fld>
            <a:endParaRPr lang="es-EC" dirty="0"/>
          </a:p>
        </p:txBody>
      </p:sp>
    </p:spTree>
    <p:extLst>
      <p:ext uri="{BB962C8B-B14F-4D97-AF65-F5344CB8AC3E}">
        <p14:creationId xmlns:p14="http://schemas.microsoft.com/office/powerpoint/2010/main" val="2725571494"/>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SOLDADORA</a:t>
            </a:r>
          </a:p>
          <a:p>
            <a:pPr marL="0" lvl="1" indent="0">
              <a:buNone/>
              <a:defRPr/>
            </a:pPr>
            <a:r>
              <a:rPr lang="en-US" sz="3200" dirty="0"/>
              <a:t>La </a:t>
            </a:r>
            <a:r>
              <a:rPr lang="es-EC" sz="3200" dirty="0" smtClean="0"/>
              <a:t>máquina</a:t>
            </a:r>
            <a:r>
              <a:rPr lang="en-US" sz="3200" dirty="0" smtClean="0"/>
              <a:t> </a:t>
            </a:r>
            <a:r>
              <a:rPr lang="es-EC" sz="3200" dirty="0" smtClean="0"/>
              <a:t>soldadora</a:t>
            </a:r>
            <a:r>
              <a:rPr lang="en-US" sz="3200" dirty="0" smtClean="0"/>
              <a:t> </a:t>
            </a:r>
            <a:r>
              <a:rPr lang="es-EC" sz="3200" dirty="0" smtClean="0"/>
              <a:t>utilizada</a:t>
            </a:r>
            <a:r>
              <a:rPr lang="en-US" sz="3200" dirty="0" smtClean="0"/>
              <a:t> </a:t>
            </a:r>
            <a:r>
              <a:rPr lang="es-EC" sz="3200" dirty="0" smtClean="0"/>
              <a:t>en</a:t>
            </a:r>
            <a:r>
              <a:rPr lang="en-US" sz="3200" dirty="0" smtClean="0"/>
              <a:t> </a:t>
            </a:r>
            <a:r>
              <a:rPr lang="en-US" sz="3200" dirty="0"/>
              <a:t>el </a:t>
            </a:r>
            <a:r>
              <a:rPr lang="es-EC" sz="3200" dirty="0" smtClean="0"/>
              <a:t>presente</a:t>
            </a:r>
            <a:r>
              <a:rPr lang="en-US" sz="3200" dirty="0" smtClean="0"/>
              <a:t> </a:t>
            </a:r>
            <a:r>
              <a:rPr lang="es-EC" sz="3200" dirty="0" smtClean="0"/>
              <a:t>proyecto</a:t>
            </a:r>
            <a:r>
              <a:rPr lang="en-US" sz="3200" dirty="0" smtClean="0"/>
              <a:t> </a:t>
            </a:r>
            <a:r>
              <a:rPr lang="es-EC" sz="3200" dirty="0" smtClean="0"/>
              <a:t>es</a:t>
            </a:r>
            <a:r>
              <a:rPr lang="en-US" sz="3200" dirty="0" smtClean="0"/>
              <a:t> </a:t>
            </a:r>
            <a:r>
              <a:rPr lang="en-US" sz="3200" dirty="0"/>
              <a:t>la Millermatic </a:t>
            </a:r>
            <a:r>
              <a:rPr lang="en-US" sz="3200" dirty="0" smtClean="0"/>
              <a:t>300</a:t>
            </a: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67"/>
          <p:cNvPicPr/>
          <p:nvPr/>
        </p:nvPicPr>
        <p:blipFill>
          <a:blip r:embed="rId4" cstate="print">
            <a:extLst>
              <a:ext uri="{28A0092B-C50C-407E-A947-70E740481C1C}">
                <a14:useLocalDpi xmlns:a14="http://schemas.microsoft.com/office/drawing/2010/main" val="0"/>
              </a:ext>
            </a:extLst>
          </a:blip>
          <a:stretch>
            <a:fillRect/>
          </a:stretch>
        </p:blipFill>
        <p:spPr>
          <a:xfrm>
            <a:off x="882251" y="2753144"/>
            <a:ext cx="3178696" cy="2135473"/>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834544270"/>
              </p:ext>
            </p:extLst>
          </p:nvPr>
        </p:nvGraphicFramePr>
        <p:xfrm>
          <a:off x="4472994" y="2750209"/>
          <a:ext cx="4206562" cy="2135473"/>
        </p:xfrm>
        <a:graphic>
          <a:graphicData uri="http://schemas.openxmlformats.org/drawingml/2006/table">
            <a:tbl>
              <a:tblPr firstRow="1" firstCol="1" bandRow="1">
                <a:tableStyleId>{5C22544A-7EE6-4342-B048-85BDC9FD1C3A}</a:tableStyleId>
              </a:tblPr>
              <a:tblGrid>
                <a:gridCol w="2501954"/>
                <a:gridCol w="1704608"/>
              </a:tblGrid>
              <a:tr h="214296">
                <a:tc>
                  <a:txBody>
                    <a:bodyPr/>
                    <a:lstStyle/>
                    <a:p>
                      <a:pPr>
                        <a:spcAft>
                          <a:spcPts val="0"/>
                        </a:spcAft>
                      </a:pPr>
                      <a:r>
                        <a:rPr lang="en-US" sz="1600" dirty="0" err="1">
                          <a:effectLst/>
                        </a:rPr>
                        <a:t>Marca</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MILLER</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428593">
                <a:tc>
                  <a:txBody>
                    <a:bodyPr/>
                    <a:lstStyle/>
                    <a:p>
                      <a:pPr>
                        <a:spcAft>
                          <a:spcPts val="0"/>
                        </a:spcAft>
                      </a:pPr>
                      <a:r>
                        <a:rPr lang="en-US" sz="1600">
                          <a:effectLst/>
                        </a:rPr>
                        <a:t>Modelo</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MILLERMATIC 300</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14296">
                <a:tc>
                  <a:txBody>
                    <a:bodyPr/>
                    <a:lstStyle/>
                    <a:p>
                      <a:pPr>
                        <a:spcAft>
                          <a:spcPts val="0"/>
                        </a:spcAft>
                      </a:pPr>
                      <a:r>
                        <a:rPr lang="en-US" sz="1600">
                          <a:effectLst/>
                        </a:rPr>
                        <a:t>Serie</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LE170980</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14296">
                <a:tc>
                  <a:txBody>
                    <a:bodyPr/>
                    <a:lstStyle/>
                    <a:p>
                      <a:pPr>
                        <a:spcAft>
                          <a:spcPts val="0"/>
                        </a:spcAft>
                      </a:pPr>
                      <a:r>
                        <a:rPr lang="en-US" sz="1600">
                          <a:effectLst/>
                        </a:rPr>
                        <a:t>Potencia</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13 KW</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14296">
                <a:tc>
                  <a:txBody>
                    <a:bodyPr/>
                    <a:lstStyle/>
                    <a:p>
                      <a:pPr>
                        <a:spcAft>
                          <a:spcPts val="0"/>
                        </a:spcAft>
                      </a:pPr>
                      <a:r>
                        <a:rPr lang="en-US" sz="1600" dirty="0" err="1">
                          <a:effectLst/>
                        </a:rPr>
                        <a:t>Fases</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14296">
                <a:tc>
                  <a:txBody>
                    <a:bodyPr/>
                    <a:lstStyle/>
                    <a:p>
                      <a:pPr>
                        <a:spcAft>
                          <a:spcPts val="0"/>
                        </a:spcAft>
                      </a:pPr>
                      <a:r>
                        <a:rPr lang="en-US" sz="1600">
                          <a:effectLst/>
                        </a:rPr>
                        <a:t>Hertz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60</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14296">
                <a:tc>
                  <a:txBody>
                    <a:bodyPr/>
                    <a:lstStyle/>
                    <a:p>
                      <a:pPr>
                        <a:spcAft>
                          <a:spcPts val="0"/>
                        </a:spcAft>
                      </a:pPr>
                      <a:r>
                        <a:rPr lang="en-US" sz="1600">
                          <a:effectLst/>
                        </a:rPr>
                        <a:t>Voltaje</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12-32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14296">
                <a:tc>
                  <a:txBody>
                    <a:bodyPr/>
                    <a:lstStyle/>
                    <a:p>
                      <a:pPr>
                        <a:spcAft>
                          <a:spcPts val="0"/>
                        </a:spcAft>
                      </a:pPr>
                      <a:r>
                        <a:rPr lang="en-US" sz="1600">
                          <a:effectLst/>
                        </a:rPr>
                        <a:t>Amperaje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25-300</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32</a:t>
            </a:fld>
            <a:endParaRPr lang="es-EC" dirty="0"/>
          </a:p>
        </p:txBody>
      </p:sp>
    </p:spTree>
    <p:extLst>
      <p:ext uri="{BB962C8B-B14F-4D97-AF65-F5344CB8AC3E}">
        <p14:creationId xmlns:p14="http://schemas.microsoft.com/office/powerpoint/2010/main" val="2195292835"/>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EQUIPO ENSAMBLADO</a:t>
            </a:r>
            <a:endParaRPr lang="es-EC" sz="3000" b="1" dirty="0" smtClean="0"/>
          </a:p>
          <a:p>
            <a:pPr marL="0" indent="0" algn="just">
              <a:buNone/>
              <a:defRPr/>
            </a:pPr>
            <a:r>
              <a:rPr lang="es-EC" dirty="0"/>
              <a:t>Para la ejecución de la soldadura en los respectivos cupones, de forma automática se realizó el ensamble entre la maquina soldadora millermatic 300 y el equipo soldador  BUG- O GO FER III- WD. </a:t>
            </a: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0 Imagen"/>
          <p:cNvPicPr/>
          <p:nvPr/>
        </p:nvPicPr>
        <p:blipFill>
          <a:blip r:embed="rId4" cstate="print">
            <a:extLst>
              <a:ext uri="{28A0092B-C50C-407E-A947-70E740481C1C}">
                <a14:useLocalDpi xmlns:a14="http://schemas.microsoft.com/office/drawing/2010/main" val="0"/>
              </a:ext>
            </a:extLst>
          </a:blip>
          <a:stretch>
            <a:fillRect/>
          </a:stretch>
        </p:blipFill>
        <p:spPr>
          <a:xfrm>
            <a:off x="3288030" y="3068960"/>
            <a:ext cx="4380314" cy="2790051"/>
          </a:xfrm>
          <a:prstGeom prst="rect">
            <a:avLst/>
          </a:prstGeom>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33</a:t>
            </a:fld>
            <a:endParaRPr lang="es-EC" dirty="0"/>
          </a:p>
        </p:txBody>
      </p:sp>
    </p:spTree>
    <p:extLst>
      <p:ext uri="{BB962C8B-B14F-4D97-AF65-F5344CB8AC3E}">
        <p14:creationId xmlns:p14="http://schemas.microsoft.com/office/powerpoint/2010/main" val="3903612368"/>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ELABORACIÓN CUPONES</a:t>
            </a:r>
            <a:endParaRPr lang="es-EC" sz="3000" b="1" dirty="0" smtClean="0"/>
          </a:p>
          <a:p>
            <a:pPr marL="0" indent="0" algn="just">
              <a:buNone/>
              <a:defRPr/>
            </a:pPr>
            <a:r>
              <a:rPr lang="es-EC" dirty="0"/>
              <a:t>Los cupones deben ser  elaborados bajo norma AWS D1.1 sus dimensiones son de 180x525 , </a:t>
            </a:r>
            <a:r>
              <a:rPr lang="es-EC" dirty="0" smtClean="0"/>
              <a:t>se </a:t>
            </a:r>
            <a:r>
              <a:rPr lang="es-EC" dirty="0"/>
              <a:t>muestra el proceso de corte y biselado respectivamente </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0 Imagen"/>
          <p:cNvPicPr/>
          <p:nvPr/>
        </p:nvPicPr>
        <p:blipFill>
          <a:blip r:embed="rId4" cstate="print">
            <a:extLst>
              <a:ext uri="{28A0092B-C50C-407E-A947-70E740481C1C}">
                <a14:useLocalDpi xmlns:a14="http://schemas.microsoft.com/office/drawing/2010/main" val="0"/>
              </a:ext>
            </a:extLst>
          </a:blip>
          <a:stretch>
            <a:fillRect/>
          </a:stretch>
        </p:blipFill>
        <p:spPr>
          <a:xfrm>
            <a:off x="1547664" y="3327413"/>
            <a:ext cx="1457325" cy="1943100"/>
          </a:xfrm>
          <a:prstGeom prst="rect">
            <a:avLst/>
          </a:prstGeom>
        </p:spPr>
      </p:pic>
      <p:pic>
        <p:nvPicPr>
          <p:cNvPr id="5" name="0 Imagen"/>
          <p:cNvPicPr/>
          <p:nvPr/>
        </p:nvPicPr>
        <p:blipFill>
          <a:blip r:embed="rId5" cstate="print">
            <a:extLst>
              <a:ext uri="{28A0092B-C50C-407E-A947-70E740481C1C}">
                <a14:useLocalDpi xmlns:a14="http://schemas.microsoft.com/office/drawing/2010/main" val="0"/>
              </a:ext>
            </a:extLst>
          </a:blip>
          <a:stretch>
            <a:fillRect/>
          </a:stretch>
        </p:blipFill>
        <p:spPr>
          <a:xfrm>
            <a:off x="4932040" y="3278198"/>
            <a:ext cx="2539365" cy="1904365"/>
          </a:xfrm>
          <a:prstGeom prst="rect">
            <a:avLst/>
          </a:prstGeom>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34</a:t>
            </a:fld>
            <a:endParaRPr lang="es-EC" dirty="0"/>
          </a:p>
        </p:txBody>
      </p:sp>
    </p:spTree>
    <p:extLst>
      <p:ext uri="{BB962C8B-B14F-4D97-AF65-F5344CB8AC3E}">
        <p14:creationId xmlns:p14="http://schemas.microsoft.com/office/powerpoint/2010/main" val="226610120"/>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CONTROL METROLOGICO DE LOS CUPONES</a:t>
            </a:r>
            <a:endParaRPr lang="es-EC" sz="3000" b="1" dirty="0" smtClean="0"/>
          </a:p>
          <a:p>
            <a:pPr marL="0" indent="0" algn="just">
              <a:buNone/>
              <a:defRPr/>
            </a:pPr>
            <a:r>
              <a:rPr lang="es-EC" dirty="0"/>
              <a:t>El control metrológico de los cupones se rige a las </a:t>
            </a:r>
            <a:r>
              <a:rPr lang="es-EC" dirty="0" smtClean="0"/>
              <a:t>dimensiones preestablecidas en la geometría de las juntas </a:t>
            </a:r>
            <a:endParaRPr lang="es-EC" dirty="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Imagen 3"/>
          <p:cNvPicPr/>
          <p:nvPr/>
        </p:nvPicPr>
        <p:blipFill>
          <a:blip r:embed="rId4">
            <a:extLst>
              <a:ext uri="{28A0092B-C50C-407E-A947-70E740481C1C}">
                <a14:useLocalDpi xmlns:a14="http://schemas.microsoft.com/office/drawing/2010/main" val="0"/>
              </a:ext>
            </a:extLst>
          </a:blip>
          <a:srcRect/>
          <a:stretch>
            <a:fillRect/>
          </a:stretch>
        </p:blipFill>
        <p:spPr bwMode="auto">
          <a:xfrm>
            <a:off x="2627947" y="3861048"/>
            <a:ext cx="3888105" cy="1447165"/>
          </a:xfrm>
          <a:prstGeom prst="rect">
            <a:avLst/>
          </a:prstGeom>
          <a:noFill/>
          <a:ln>
            <a:noFill/>
          </a:ln>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35</a:t>
            </a:fld>
            <a:endParaRPr lang="es-EC" dirty="0"/>
          </a:p>
        </p:txBody>
      </p:sp>
    </p:spTree>
    <p:extLst>
      <p:ext uri="{BB962C8B-B14F-4D97-AF65-F5344CB8AC3E}">
        <p14:creationId xmlns:p14="http://schemas.microsoft.com/office/powerpoint/2010/main" val="3699099359"/>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10000"/>
          </a:bodyPr>
          <a:lstStyle/>
          <a:p>
            <a:pPr marL="0" lvl="1" indent="0">
              <a:buFont typeface="Arial" panose="020B0604020202020204" pitchFamily="34" charset="0"/>
              <a:buNone/>
              <a:defRPr/>
            </a:pPr>
            <a:endParaRPr lang="en-US" sz="3300" b="1" dirty="0" smtClean="0"/>
          </a:p>
          <a:p>
            <a:pPr marL="0" lvl="1" indent="0">
              <a:buFont typeface="Arial" panose="020B0604020202020204" pitchFamily="34" charset="0"/>
              <a:buNone/>
              <a:defRPr/>
            </a:pPr>
            <a:r>
              <a:rPr lang="en-US" sz="3300" b="1" dirty="0" smtClean="0"/>
              <a:t>IDENTIFICACION DE LOS CUPONES</a:t>
            </a:r>
            <a:endParaRPr lang="es-EC" sz="3300" b="1" dirty="0" smtClean="0"/>
          </a:p>
          <a:p>
            <a:pPr marL="0" indent="0" algn="just">
              <a:buNone/>
              <a:defRPr/>
            </a:pPr>
            <a:r>
              <a:rPr lang="es-EC" dirty="0"/>
              <a:t>Es necesario identificar los cupones de prueba antes de proceder con la aplicación de la soldadura, con el fin de evitar la confusión al momento de realizar las probetas para los distintos ensayos, los cupones deben ser identificados acorde a la denominación de los WPS. </a:t>
            </a: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Imagen 3"/>
          <p:cNvPicPr/>
          <p:nvPr/>
        </p:nvPicPr>
        <p:blipFill rotWithShape="1">
          <a:blip r:embed="rId4">
            <a:extLst>
              <a:ext uri="{28A0092B-C50C-407E-A947-70E740481C1C}">
                <a14:useLocalDpi xmlns:a14="http://schemas.microsoft.com/office/drawing/2010/main" val="0"/>
              </a:ext>
            </a:extLst>
          </a:blip>
          <a:srcRect l="66210" t="-2751" r="1064" b="2751"/>
          <a:stretch/>
        </p:blipFill>
        <p:spPr bwMode="auto">
          <a:xfrm>
            <a:off x="6305237" y="4154721"/>
            <a:ext cx="1500580" cy="914400"/>
          </a:xfrm>
          <a:prstGeom prst="rect">
            <a:avLst/>
          </a:prstGeom>
          <a:noFill/>
          <a:ln>
            <a:noFill/>
          </a:ln>
        </p:spPr>
      </p:pic>
      <p:pic>
        <p:nvPicPr>
          <p:cNvPr id="5" name="Imagen 4"/>
          <p:cNvPicPr/>
          <p:nvPr/>
        </p:nvPicPr>
        <p:blipFill rotWithShape="1">
          <a:blip r:embed="rId5">
            <a:extLst>
              <a:ext uri="{28A0092B-C50C-407E-A947-70E740481C1C}">
                <a14:useLocalDpi xmlns:a14="http://schemas.microsoft.com/office/drawing/2010/main" val="0"/>
              </a:ext>
            </a:extLst>
          </a:blip>
          <a:srcRect l="34264" t="1609" r="31472" b="-1609"/>
          <a:stretch/>
        </p:blipFill>
        <p:spPr bwMode="auto">
          <a:xfrm>
            <a:off x="3840078" y="4154721"/>
            <a:ext cx="1584176" cy="914400"/>
          </a:xfrm>
          <a:prstGeom prst="rect">
            <a:avLst/>
          </a:prstGeom>
          <a:noFill/>
          <a:ln>
            <a:noFill/>
          </a:ln>
        </p:spPr>
      </p:pic>
      <p:pic>
        <p:nvPicPr>
          <p:cNvPr id="6" name="Imagen 5"/>
          <p:cNvPicPr/>
          <p:nvPr/>
        </p:nvPicPr>
        <p:blipFill rotWithShape="1">
          <a:blip r:embed="rId6">
            <a:extLst>
              <a:ext uri="{28A0092B-C50C-407E-A947-70E740481C1C}">
                <a14:useLocalDpi xmlns:a14="http://schemas.microsoft.com/office/drawing/2010/main" val="0"/>
              </a:ext>
            </a:extLst>
          </a:blip>
          <a:srcRect r="67589"/>
          <a:stretch/>
        </p:blipFill>
        <p:spPr bwMode="auto">
          <a:xfrm>
            <a:off x="1399483" y="4154721"/>
            <a:ext cx="1498312" cy="914400"/>
          </a:xfrm>
          <a:prstGeom prst="rect">
            <a:avLst/>
          </a:prstGeom>
          <a:noFill/>
          <a:ln>
            <a:noFill/>
          </a:ln>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36</a:t>
            </a:fld>
            <a:endParaRPr lang="es-EC" dirty="0"/>
          </a:p>
        </p:txBody>
      </p:sp>
    </p:spTree>
    <p:extLst>
      <p:ext uri="{BB962C8B-B14F-4D97-AF65-F5344CB8AC3E}">
        <p14:creationId xmlns:p14="http://schemas.microsoft.com/office/powerpoint/2010/main" val="468705540"/>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CONTROL DE MASA</a:t>
            </a:r>
            <a:endParaRPr lang="es-EC" sz="3000" b="1" dirty="0" smtClean="0"/>
          </a:p>
          <a:p>
            <a:pPr marL="0" indent="0">
              <a:buNone/>
              <a:defRPr/>
            </a:pPr>
            <a:r>
              <a:rPr lang="es-EC" dirty="0"/>
              <a:t>En cada uno de los cupones antes de ejecutar la soldadura se debe realizar la medición del valor inicial de su masa, como se muestra en la figura 32.</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7"/>
          <p:cNvPicPr/>
          <p:nvPr/>
        </p:nvPicPr>
        <p:blipFill>
          <a:blip r:embed="rId4" cstate="print">
            <a:extLst>
              <a:ext uri="{28A0092B-C50C-407E-A947-70E740481C1C}">
                <a14:useLocalDpi xmlns:a14="http://schemas.microsoft.com/office/drawing/2010/main" val="0"/>
              </a:ext>
            </a:extLst>
          </a:blip>
          <a:stretch>
            <a:fillRect/>
          </a:stretch>
        </p:blipFill>
        <p:spPr>
          <a:xfrm>
            <a:off x="3109912" y="2332672"/>
            <a:ext cx="2924175" cy="2192655"/>
          </a:xfrm>
          <a:prstGeom prst="rect">
            <a:avLst/>
          </a:prstGeom>
        </p:spPr>
      </p:pic>
      <p:pic>
        <p:nvPicPr>
          <p:cNvPr id="5" name="Imagen 4"/>
          <p:cNvPicPr/>
          <p:nvPr/>
        </p:nvPicPr>
        <p:blipFill>
          <a:blip r:embed="rId5">
            <a:extLst>
              <a:ext uri="{28A0092B-C50C-407E-A947-70E740481C1C}">
                <a14:useLocalDpi xmlns:a14="http://schemas.microsoft.com/office/drawing/2010/main" val="0"/>
              </a:ext>
            </a:extLst>
          </a:blip>
          <a:srcRect/>
          <a:stretch>
            <a:fillRect/>
          </a:stretch>
        </p:blipFill>
        <p:spPr bwMode="auto">
          <a:xfrm>
            <a:off x="2019616" y="4785837"/>
            <a:ext cx="5104765" cy="1144905"/>
          </a:xfrm>
          <a:prstGeom prst="rect">
            <a:avLst/>
          </a:prstGeom>
          <a:noFill/>
          <a:ln>
            <a:noFill/>
          </a:ln>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37</a:t>
            </a:fld>
            <a:endParaRPr lang="es-EC" dirty="0"/>
          </a:p>
        </p:txBody>
      </p:sp>
    </p:spTree>
    <p:extLst>
      <p:ext uri="{BB962C8B-B14F-4D97-AF65-F5344CB8AC3E}">
        <p14:creationId xmlns:p14="http://schemas.microsoft.com/office/powerpoint/2010/main" val="2892251769"/>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77500" lnSpcReduction="20000"/>
          </a:bodyPr>
          <a:lstStyle/>
          <a:p>
            <a:pPr marL="0" lvl="1" indent="0" algn="ctr">
              <a:buFont typeface="Arial" panose="020B0604020202020204" pitchFamily="34" charset="0"/>
              <a:buNone/>
              <a:defRPr/>
            </a:pPr>
            <a:r>
              <a:rPr lang="en-US" sz="4600" b="1" dirty="0" smtClean="0"/>
              <a:t>CONTROLES DURANTE LA SOLDADURA</a:t>
            </a:r>
          </a:p>
          <a:p>
            <a:pPr marL="0" lvl="1" indent="0">
              <a:buFont typeface="Arial" panose="020B0604020202020204" pitchFamily="34" charset="0"/>
              <a:buNone/>
              <a:defRPr/>
            </a:pPr>
            <a:r>
              <a:rPr lang="en-US" sz="3400" b="1" dirty="0" smtClean="0"/>
              <a:t>VELOCIDAD DE AVANCE </a:t>
            </a:r>
          </a:p>
          <a:p>
            <a:pPr marL="0" lvl="1" indent="0" algn="just">
              <a:buNone/>
              <a:defRPr/>
            </a:pPr>
            <a:r>
              <a:rPr lang="es-EC" sz="3200" dirty="0"/>
              <a:t>La velocidad de avance en el proceso de soldadura está controlada por el equipo soldador, el mismo que fue revisado antes de ejecutar la soladura y presenta un alto grado de repetibilidad en sus valores, convirtiéndose en un equipo preciso pero no exacto debido a que sus desplazamientos no coinciden con lo que se regula en el selector, con una selección de 100 mm/min el equipo presento los </a:t>
            </a:r>
            <a:r>
              <a:rPr lang="es-EC" sz="3200" dirty="0" smtClean="0"/>
              <a:t>siguientes desplazamientos</a:t>
            </a: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2650814405"/>
              </p:ext>
            </p:extLst>
          </p:nvPr>
        </p:nvGraphicFramePr>
        <p:xfrm>
          <a:off x="3855720" y="3573016"/>
          <a:ext cx="1432560" cy="2286000"/>
        </p:xfrm>
        <a:graphic>
          <a:graphicData uri="http://schemas.openxmlformats.org/drawingml/2006/table">
            <a:tbl>
              <a:tblPr firstRow="1" firstCol="1" bandRow="1">
                <a:tableStyleId>{5C22544A-7EE6-4342-B048-85BDC9FD1C3A}</a:tableStyleId>
              </a:tblPr>
              <a:tblGrid>
                <a:gridCol w="609600"/>
                <a:gridCol w="822960"/>
              </a:tblGrid>
              <a:tr h="190500">
                <a:tc>
                  <a:txBody>
                    <a:bodyPr/>
                    <a:lstStyle/>
                    <a:p>
                      <a:endParaRPr lang="es-EC" sz="1100" dirty="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s-EC" sz="1200">
                          <a:effectLst/>
                        </a:rPr>
                        <a:t>(mm/min)</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200">
                          <a:effectLst/>
                        </a:rPr>
                        <a:t>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72.8</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200">
                          <a:effectLst/>
                        </a:rPr>
                        <a:t>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73,2</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200">
                          <a:effectLst/>
                        </a:rPr>
                        <a:t>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73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200">
                          <a:effectLst/>
                        </a:rPr>
                        <a:t>4</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73,1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200">
                          <a:effectLst/>
                        </a:rPr>
                        <a:t>5</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72,9</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200">
                          <a:effectLst/>
                        </a:rPr>
                        <a:t>6</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73,1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200">
                          <a:effectLst/>
                        </a:rPr>
                        <a:t>7</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73,3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200">
                          <a:effectLst/>
                        </a:rPr>
                        <a:t>8</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72,8</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200">
                          <a:effectLst/>
                        </a:rPr>
                        <a:t>9</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73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200">
                          <a:effectLst/>
                        </a:rPr>
                        <a:t>10</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73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s-EC" sz="1200">
                          <a:effectLst/>
                        </a:rPr>
                        <a:t>Prom</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73</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38</a:t>
            </a:fld>
            <a:endParaRPr lang="es-EC" dirty="0"/>
          </a:p>
        </p:txBody>
      </p:sp>
    </p:spTree>
    <p:extLst>
      <p:ext uri="{BB962C8B-B14F-4D97-AF65-F5344CB8AC3E}">
        <p14:creationId xmlns:p14="http://schemas.microsoft.com/office/powerpoint/2010/main" val="3167148367"/>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85000" lnSpcReduction="10000"/>
          </a:bodyPr>
          <a:lstStyle/>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r>
              <a:rPr lang="en-US" sz="3000" b="1" dirty="0" smtClean="0"/>
              <a:t>VOLTAJE</a:t>
            </a:r>
          </a:p>
          <a:p>
            <a:pPr marL="0" lvl="1" indent="0">
              <a:buFont typeface="Arial" panose="020B0604020202020204" pitchFamily="34" charset="0"/>
              <a:buNone/>
              <a:defRPr/>
            </a:pPr>
            <a:endParaRPr lang="es-EC" sz="3000" b="1" dirty="0" smtClean="0"/>
          </a:p>
          <a:p>
            <a:pPr marL="0" indent="0" algn="just">
              <a:buNone/>
              <a:defRPr/>
            </a:pPr>
            <a:r>
              <a:rPr lang="es-EC" dirty="0"/>
              <a:t>El voltaje es configurado en la maquina soldadora, al iniciar la ejecución de la soldadura, el voltaje sufre una variación de 3 voltios y trata de mantenerse estable con una variación de ± 2 décimas de voltio, en función de las necesidades de la máquina para lograr un arco estable. </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39</a:t>
            </a:fld>
            <a:endParaRPr lang="es-EC" dirty="0"/>
          </a:p>
        </p:txBody>
      </p:sp>
    </p:spTree>
    <p:extLst>
      <p:ext uri="{BB962C8B-B14F-4D97-AF65-F5344CB8AC3E}">
        <p14:creationId xmlns:p14="http://schemas.microsoft.com/office/powerpoint/2010/main" val="52048338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218"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p:cNvSpPr>
          <p:nvPr>
            <p:ph type="body" idx="1"/>
          </p:nvPr>
        </p:nvSpPr>
        <p:spPr>
          <a:xfrm>
            <a:off x="457200" y="-22225"/>
            <a:ext cx="8229600" cy="5592763"/>
          </a:xfrm>
        </p:spPr>
        <p:txBody>
          <a:bodyPr/>
          <a:lstStyle/>
          <a:p>
            <a:pPr eaLnBrk="1" hangingPunct="1">
              <a:lnSpc>
                <a:spcPct val="90000"/>
              </a:lnSpc>
              <a:buFont typeface="Arial" panose="020B0604020202020204" pitchFamily="34" charset="0"/>
              <a:buNone/>
            </a:pPr>
            <a:endParaRPr lang="es-ES" altLang="es-EC" sz="2400" dirty="0" smtClean="0"/>
          </a:p>
          <a:p>
            <a:pPr marL="457200" lvl="1" indent="0" eaLnBrk="1" hangingPunct="1">
              <a:lnSpc>
                <a:spcPct val="90000"/>
              </a:lnSpc>
              <a:buNone/>
            </a:pPr>
            <a:endParaRPr lang="es-ES" altLang="es-EC" b="1" dirty="0">
              <a:cs typeface="Arial" panose="020B0604020202020204" pitchFamily="34" charset="0"/>
            </a:endParaRPr>
          </a:p>
          <a:p>
            <a:pPr lvl="1">
              <a:lnSpc>
                <a:spcPct val="90000"/>
              </a:lnSpc>
              <a:buFont typeface="Arial" panose="020B0604020202020204" pitchFamily="34" charset="0"/>
              <a:buChar char="•"/>
            </a:pPr>
            <a:r>
              <a:rPr lang="es-ES" altLang="es-EC" b="1" dirty="0" smtClean="0">
                <a:cs typeface="Arial" panose="020B0604020202020204" pitchFamily="34" charset="0"/>
              </a:rPr>
              <a:t>OBJETIVOS </a:t>
            </a:r>
            <a:r>
              <a:rPr lang="es-ES" altLang="es-EC" b="1" dirty="0" smtClean="0">
                <a:cs typeface="Arial" panose="020B0604020202020204" pitchFamily="34" charset="0"/>
              </a:rPr>
              <a:t>ESPECÍFICOS </a:t>
            </a:r>
          </a:p>
          <a:p>
            <a:pPr algn="ctr" eaLnBrk="1" hangingPunct="1">
              <a:lnSpc>
                <a:spcPct val="90000"/>
              </a:lnSpc>
              <a:buFont typeface="Arial" panose="020B0604020202020204" pitchFamily="34" charset="0"/>
              <a:buNone/>
            </a:pPr>
            <a:endParaRPr lang="es-ES" altLang="es-EC" sz="2800" dirty="0" smtClean="0">
              <a:cs typeface="Arial" panose="020B0604020202020204" pitchFamily="34" charset="0"/>
            </a:endParaRPr>
          </a:p>
          <a:p>
            <a:pPr>
              <a:buFont typeface="Wingdings" panose="05000000000000000000" pitchFamily="2" charset="2"/>
              <a:buChar char="Ø"/>
            </a:pPr>
            <a:r>
              <a:rPr lang="es-EC" sz="2800" dirty="0" smtClean="0"/>
              <a:t>Establecer </a:t>
            </a:r>
            <a:r>
              <a:rPr lang="es-EC" sz="2800" dirty="0"/>
              <a:t>un WPS adecuado para el proceso. </a:t>
            </a:r>
          </a:p>
          <a:p>
            <a:pPr>
              <a:buFont typeface="Wingdings" panose="05000000000000000000" pitchFamily="2" charset="2"/>
              <a:buChar char="Ø"/>
            </a:pPr>
            <a:r>
              <a:rPr lang="es-EC" sz="2800" dirty="0" smtClean="0"/>
              <a:t>Diseñar </a:t>
            </a:r>
            <a:r>
              <a:rPr lang="es-EC" sz="2800" dirty="0"/>
              <a:t>el experimento apropiado </a:t>
            </a:r>
          </a:p>
          <a:p>
            <a:pPr>
              <a:buFont typeface="Wingdings" panose="05000000000000000000" pitchFamily="2" charset="2"/>
              <a:buChar char="Ø"/>
            </a:pPr>
            <a:r>
              <a:rPr lang="es-EC" sz="2800" dirty="0" smtClean="0"/>
              <a:t>Analizar </a:t>
            </a:r>
            <a:r>
              <a:rPr lang="es-EC" sz="2800" dirty="0"/>
              <a:t>los resultados obtenidos </a:t>
            </a:r>
          </a:p>
          <a:p>
            <a:pPr>
              <a:buFont typeface="Wingdings" panose="05000000000000000000" pitchFamily="2" charset="2"/>
              <a:buChar char="Ø"/>
            </a:pPr>
            <a:r>
              <a:rPr lang="es-EC" sz="2800" dirty="0" smtClean="0"/>
              <a:t>Determinar </a:t>
            </a:r>
            <a:r>
              <a:rPr lang="es-EC" sz="2800" dirty="0"/>
              <a:t>costos y productividad obtenida . </a:t>
            </a:r>
          </a:p>
          <a:p>
            <a:pPr algn="just" eaLnBrk="1" hangingPunct="1">
              <a:lnSpc>
                <a:spcPct val="90000"/>
              </a:lnSpc>
              <a:buFont typeface="Arial" panose="020B0604020202020204" pitchFamily="34" charset="0"/>
              <a:buNone/>
            </a:pPr>
            <a:endParaRPr lang="es-ES" altLang="es-EC" sz="2800" dirty="0" smtClean="0">
              <a:latin typeface="Arial" panose="020B0604020202020204" pitchFamily="34" charset="0"/>
              <a:cs typeface="Arial" panose="020B0604020202020204" pitchFamily="34" charset="0"/>
            </a:endParaRPr>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4</a:t>
            </a:fld>
            <a:endParaRPr lang="es-EC" dirty="0"/>
          </a:p>
        </p:txBody>
      </p:sp>
    </p:spTree>
    <p:extLst>
      <p:ext uri="{BB962C8B-B14F-4D97-AF65-F5344CB8AC3E}">
        <p14:creationId xmlns:p14="http://schemas.microsoft.com/office/powerpoint/2010/main" val="334020426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lnSpcReduction="10000"/>
          </a:bodyPr>
          <a:lstStyle/>
          <a:p>
            <a:pPr marL="0" lvl="1" indent="0">
              <a:buFont typeface="Arial" panose="020B0604020202020204" pitchFamily="34" charset="0"/>
              <a:buNone/>
              <a:defRPr/>
            </a:pPr>
            <a:r>
              <a:rPr lang="en-US" sz="3000" b="1" dirty="0" smtClean="0"/>
              <a:t>VELOCIDAD DE ALIMENTACION DE ALAMBRE </a:t>
            </a:r>
            <a:endParaRPr lang="es-EC" sz="3000" b="1" dirty="0" smtClean="0"/>
          </a:p>
          <a:p>
            <a:pPr marL="0" indent="0" algn="just">
              <a:buNone/>
              <a:defRPr/>
            </a:pPr>
            <a:r>
              <a:rPr lang="es-EC" dirty="0"/>
              <a:t>Para garantizar la confiabilidad de los datos empleados en el presente proyecto se efectuó la medición de 10 datos, al utilizar como parámetro de velocidad de alimentación de alambre 250 IPM. Obteniéndose como resultado los </a:t>
            </a:r>
            <a:r>
              <a:rPr lang="es-EC" dirty="0" smtClean="0"/>
              <a:t>valores</a:t>
            </a:r>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1597024133"/>
              </p:ext>
            </p:extLst>
          </p:nvPr>
        </p:nvGraphicFramePr>
        <p:xfrm>
          <a:off x="3962400" y="3206529"/>
          <a:ext cx="1219200" cy="2926080"/>
        </p:xfrm>
        <a:graphic>
          <a:graphicData uri="http://schemas.openxmlformats.org/drawingml/2006/table">
            <a:tbl>
              <a:tblPr firstRow="1" firstCol="1" bandRow="1">
                <a:tableStyleId>{5C22544A-7EE6-4342-B048-85BDC9FD1C3A}</a:tableStyleId>
              </a:tblPr>
              <a:tblGrid>
                <a:gridCol w="609600"/>
                <a:gridCol w="609600"/>
              </a:tblGrid>
              <a:tr h="190500">
                <a:tc>
                  <a:txBody>
                    <a:bodyPr/>
                    <a:lstStyle/>
                    <a:p>
                      <a:r>
                        <a:rPr lang="es-EC" sz="1400" dirty="0" smtClean="0">
                          <a:solidFill>
                            <a:srgbClr val="2E74B5"/>
                          </a:solidFill>
                          <a:effectLst/>
                          <a:latin typeface="Calibri" panose="020F0502020204030204" pitchFamily="34" charset="0"/>
                        </a:rPr>
                        <a:t>|</a:t>
                      </a:r>
                      <a:endParaRPr lang="es-EC" sz="1400" dirty="0">
                        <a:solidFill>
                          <a:srgbClr val="2E74B5"/>
                        </a:solidFill>
                        <a:effectLst/>
                        <a:latin typeface="Calibri" panose="020F0502020204030204" pitchFamily="34" charset="0"/>
                      </a:endParaRPr>
                    </a:p>
                  </a:txBody>
                  <a:tcPr marL="68580" marR="68580" marT="0" marB="0"/>
                </a:tc>
                <a:tc>
                  <a:txBody>
                    <a:bodyPr/>
                    <a:lstStyle/>
                    <a:p>
                      <a:pPr>
                        <a:spcAft>
                          <a:spcPts val="0"/>
                        </a:spcAft>
                      </a:pPr>
                      <a:r>
                        <a:rPr lang="en-US" sz="1600">
                          <a:effectLst/>
                        </a:rPr>
                        <a:t>(mm)</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r">
                        <a:spcAft>
                          <a:spcPts val="0"/>
                        </a:spcAft>
                      </a:pPr>
                      <a:r>
                        <a:rPr lang="en-US" sz="1600">
                          <a:effectLst/>
                        </a:rPr>
                        <a:t>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540,5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r">
                        <a:spcAft>
                          <a:spcPts val="0"/>
                        </a:spcAft>
                      </a:pPr>
                      <a:r>
                        <a:rPr lang="en-US" sz="1600">
                          <a:effectLst/>
                        </a:rPr>
                        <a:t>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539,5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r">
                        <a:spcAft>
                          <a:spcPts val="0"/>
                        </a:spcAft>
                      </a:pPr>
                      <a:r>
                        <a:rPr lang="en-US" sz="1600">
                          <a:effectLst/>
                        </a:rPr>
                        <a:t>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540</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r">
                        <a:spcAft>
                          <a:spcPts val="0"/>
                        </a:spcAft>
                      </a:pPr>
                      <a:r>
                        <a:rPr lang="en-US" sz="1600">
                          <a:effectLst/>
                        </a:rPr>
                        <a:t>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539</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r">
                        <a:spcAft>
                          <a:spcPts val="0"/>
                        </a:spcAft>
                      </a:pPr>
                      <a:r>
                        <a:rPr lang="en-US" sz="1600">
                          <a:effectLst/>
                        </a:rPr>
                        <a:t>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539,5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r">
                        <a:spcAft>
                          <a:spcPts val="0"/>
                        </a:spcAft>
                      </a:pPr>
                      <a:r>
                        <a:rPr lang="en-US" sz="1600">
                          <a:effectLst/>
                        </a:rPr>
                        <a:t>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541,5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r">
                        <a:spcAft>
                          <a:spcPts val="0"/>
                        </a:spcAft>
                      </a:pPr>
                      <a:r>
                        <a:rPr lang="en-US" sz="1600">
                          <a:effectLst/>
                        </a:rPr>
                        <a:t>7</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541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r">
                        <a:spcAft>
                          <a:spcPts val="0"/>
                        </a:spcAft>
                      </a:pPr>
                      <a:r>
                        <a:rPr lang="en-US" sz="1600">
                          <a:effectLst/>
                        </a:rPr>
                        <a:t>8</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541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r">
                        <a:spcAft>
                          <a:spcPts val="0"/>
                        </a:spcAft>
                      </a:pPr>
                      <a:r>
                        <a:rPr lang="en-US" sz="1600">
                          <a:effectLst/>
                        </a:rPr>
                        <a:t>9</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540</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r">
                        <a:spcAft>
                          <a:spcPts val="0"/>
                        </a:spcAft>
                      </a:pPr>
                      <a:r>
                        <a:rPr lang="en-US" sz="1600">
                          <a:effectLst/>
                        </a:rPr>
                        <a:t>10</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a:effectLst/>
                        </a:rPr>
                        <a:t>539</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600">
                          <a:effectLst/>
                        </a:rPr>
                        <a:t>Prom</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r">
                        <a:spcAft>
                          <a:spcPts val="0"/>
                        </a:spcAft>
                      </a:pPr>
                      <a:r>
                        <a:rPr lang="en-US" sz="1600" b="1" dirty="0">
                          <a:effectLst/>
                        </a:rPr>
                        <a:t>540</a:t>
                      </a:r>
                      <a:endParaRPr lang="es-EC" sz="1600" b="1"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40</a:t>
            </a:fld>
            <a:endParaRPr lang="es-EC" dirty="0"/>
          </a:p>
        </p:txBody>
      </p:sp>
    </p:spTree>
    <p:extLst>
      <p:ext uri="{BB962C8B-B14F-4D97-AF65-F5344CB8AC3E}">
        <p14:creationId xmlns:p14="http://schemas.microsoft.com/office/powerpoint/2010/main" val="2156868006"/>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60" y="-29199"/>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AMPERAJE </a:t>
            </a:r>
            <a:endParaRPr lang="es-EC" sz="3000" b="1" dirty="0" smtClean="0"/>
          </a:p>
          <a:p>
            <a:pPr marL="0" indent="0" algn="just">
              <a:buNone/>
              <a:defRPr/>
            </a:pPr>
            <a:r>
              <a:rPr lang="es-EC" dirty="0"/>
              <a:t>El control del amperaje durante el proceso de soldadura se realizó con la pinza amperimétrica de la figura 35. El valor obtenido en promedio es de 120 A. Con una variación de ± 2 A.</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13"/>
          <p:cNvPicPr/>
          <p:nvPr/>
        </p:nvPicPr>
        <p:blipFill rotWithShape="1">
          <a:blip r:embed="rId4" cstate="print">
            <a:extLst>
              <a:ext uri="{28A0092B-C50C-407E-A947-70E740481C1C}">
                <a14:useLocalDpi xmlns:a14="http://schemas.microsoft.com/office/drawing/2010/main" val="0"/>
              </a:ext>
            </a:extLst>
          </a:blip>
          <a:srcRect l="3832" t="6570" r="2737" b="7056"/>
          <a:stretch/>
        </p:blipFill>
        <p:spPr bwMode="auto">
          <a:xfrm>
            <a:off x="3338512" y="3200486"/>
            <a:ext cx="2466975" cy="1710055"/>
          </a:xfrm>
          <a:prstGeom prst="rect">
            <a:avLst/>
          </a:prstGeom>
          <a:ln>
            <a:noFill/>
          </a:ln>
          <a:extLst>
            <a:ext uri="{53640926-AAD7-44D8-BBD7-CCE9431645EC}">
              <a14:shadowObscured xmlns:a14="http://schemas.microsoft.com/office/drawing/2010/main"/>
            </a:ext>
          </a:extLst>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41</a:t>
            </a:fld>
            <a:endParaRPr lang="es-EC" dirty="0"/>
          </a:p>
        </p:txBody>
      </p:sp>
    </p:spTree>
    <p:extLst>
      <p:ext uri="{BB962C8B-B14F-4D97-AF65-F5344CB8AC3E}">
        <p14:creationId xmlns:p14="http://schemas.microsoft.com/office/powerpoint/2010/main" val="1860831754"/>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FLUJO DE GAS</a:t>
            </a:r>
            <a:endParaRPr lang="es-EC" sz="3000" b="1" dirty="0" smtClean="0"/>
          </a:p>
          <a:p>
            <a:pPr marL="0" indent="0" algn="just">
              <a:buNone/>
              <a:defRPr/>
            </a:pPr>
            <a:r>
              <a:rPr lang="es-EC" dirty="0"/>
              <a:t>El flujo de gas para cada proceso de soldadura es calibrado al inicio del mismo, presentando una variación de 8,12 16 </a:t>
            </a:r>
            <a:r>
              <a:rPr lang="es-EC" dirty="0" err="1" smtClean="0"/>
              <a:t>lt</a:t>
            </a:r>
            <a:r>
              <a:rPr lang="es-EC" dirty="0" smtClean="0"/>
              <a:t>/min</a:t>
            </a:r>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Imagen 3"/>
          <p:cNvPicPr/>
          <p:nvPr/>
        </p:nvPicPr>
        <p:blipFill>
          <a:blip r:embed="rId4">
            <a:extLst>
              <a:ext uri="{28A0092B-C50C-407E-A947-70E740481C1C}">
                <a14:useLocalDpi xmlns:a14="http://schemas.microsoft.com/office/drawing/2010/main" val="0"/>
              </a:ext>
            </a:extLst>
          </a:blip>
          <a:srcRect/>
          <a:stretch>
            <a:fillRect/>
          </a:stretch>
        </p:blipFill>
        <p:spPr bwMode="auto">
          <a:xfrm>
            <a:off x="2195736" y="3212976"/>
            <a:ext cx="4752528" cy="2304256"/>
          </a:xfrm>
          <a:prstGeom prst="rect">
            <a:avLst/>
          </a:prstGeom>
          <a:noFill/>
          <a:ln>
            <a:noFill/>
          </a:ln>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42</a:t>
            </a:fld>
            <a:endParaRPr lang="es-EC" dirty="0"/>
          </a:p>
        </p:txBody>
      </p:sp>
    </p:spTree>
    <p:extLst>
      <p:ext uri="{BB962C8B-B14F-4D97-AF65-F5344CB8AC3E}">
        <p14:creationId xmlns:p14="http://schemas.microsoft.com/office/powerpoint/2010/main" val="669695617"/>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a:bodyPr>
          <a:lstStyle/>
          <a:p>
            <a:pPr marL="0" lvl="1" indent="0" algn="ctr">
              <a:buFont typeface="Arial" panose="020B0604020202020204" pitchFamily="34" charset="0"/>
              <a:buNone/>
              <a:defRPr/>
            </a:pPr>
            <a:r>
              <a:rPr lang="en-US" sz="3000" b="1" dirty="0" smtClean="0"/>
              <a:t>CONTROLES DESPUÉS DE LA SOLDADURA</a:t>
            </a:r>
          </a:p>
          <a:p>
            <a:pPr marL="0" lvl="1" indent="0">
              <a:buFont typeface="Arial" panose="020B0604020202020204" pitchFamily="34" charset="0"/>
              <a:buNone/>
              <a:defRPr/>
            </a:pPr>
            <a:r>
              <a:rPr lang="en-US" sz="3000" b="1" dirty="0" smtClean="0"/>
              <a:t>LIMPIEZA DE LOS CORDONES </a:t>
            </a:r>
            <a:endParaRPr lang="es-EC" sz="3000" b="1" dirty="0" smtClean="0"/>
          </a:p>
          <a:p>
            <a:pPr marL="0" indent="0">
              <a:buNone/>
              <a:defRPr/>
            </a:pPr>
            <a:r>
              <a:rPr lang="es-EC" dirty="0"/>
              <a:t>Es necesario realizar una correcta  limpieza a cada uno de los cordones de soldadura, para su posterior uso  en los diferentes ensayos, la limpieza de los cordones se muestra en la figura 38.</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Imagen 3"/>
          <p:cNvPicPr/>
          <p:nvPr/>
        </p:nvPicPr>
        <p:blipFill>
          <a:blip r:embed="rId4">
            <a:extLst>
              <a:ext uri="{28A0092B-C50C-407E-A947-70E740481C1C}">
                <a14:useLocalDpi xmlns:a14="http://schemas.microsoft.com/office/drawing/2010/main" val="0"/>
              </a:ext>
            </a:extLst>
          </a:blip>
          <a:srcRect/>
          <a:stretch>
            <a:fillRect/>
          </a:stretch>
        </p:blipFill>
        <p:spPr bwMode="auto">
          <a:xfrm>
            <a:off x="2019617" y="3715078"/>
            <a:ext cx="5104765" cy="2353310"/>
          </a:xfrm>
          <a:prstGeom prst="rect">
            <a:avLst/>
          </a:prstGeom>
          <a:noFill/>
          <a:ln>
            <a:noFill/>
          </a:ln>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43</a:t>
            </a:fld>
            <a:endParaRPr lang="es-EC" dirty="0"/>
          </a:p>
        </p:txBody>
      </p:sp>
    </p:spTree>
    <p:extLst>
      <p:ext uri="{BB962C8B-B14F-4D97-AF65-F5344CB8AC3E}">
        <p14:creationId xmlns:p14="http://schemas.microsoft.com/office/powerpoint/2010/main" val="1560443919"/>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40000" lnSpcReduction="20000"/>
          </a:bodyPr>
          <a:lstStyle/>
          <a:p>
            <a:pPr marL="0" lvl="1" indent="0" algn="ctr">
              <a:buFont typeface="Arial" panose="020B0604020202020204" pitchFamily="34" charset="0"/>
              <a:buNone/>
              <a:defRPr/>
            </a:pPr>
            <a:r>
              <a:rPr lang="en-US" sz="5800" b="1" dirty="0" smtClean="0"/>
              <a:t>ENSAYOS</a:t>
            </a:r>
          </a:p>
          <a:p>
            <a:pPr marL="0" lvl="1" indent="0" algn="ctr">
              <a:buFont typeface="Arial" panose="020B0604020202020204" pitchFamily="34" charset="0"/>
              <a:buNone/>
              <a:defRPr/>
            </a:pPr>
            <a:endParaRPr lang="en-US" sz="5800" b="1" dirty="0" smtClean="0"/>
          </a:p>
          <a:p>
            <a:pPr marL="0" lvl="1" indent="0">
              <a:buFont typeface="Arial" panose="020B0604020202020204" pitchFamily="34" charset="0"/>
              <a:buNone/>
              <a:defRPr/>
            </a:pPr>
            <a:r>
              <a:rPr lang="en-US" sz="7000" b="1" dirty="0" smtClean="0"/>
              <a:t>ENSAYOS NO DESTRUCTIVOS</a:t>
            </a:r>
            <a:endParaRPr lang="en-US" sz="7000" b="1" dirty="0" smtClean="0"/>
          </a:p>
          <a:p>
            <a:pPr marL="0" lvl="1" indent="0">
              <a:buFont typeface="Arial" panose="020B0604020202020204" pitchFamily="34" charset="0"/>
              <a:buNone/>
              <a:defRPr/>
            </a:pPr>
            <a:r>
              <a:rPr lang="en-US" sz="7000" b="1" dirty="0" smtClean="0"/>
              <a:t>ANÁLISIS METALOGRÁFICO</a:t>
            </a:r>
          </a:p>
          <a:p>
            <a:pPr marL="0" lvl="1" indent="0">
              <a:buFont typeface="Arial" panose="020B0604020202020204" pitchFamily="34" charset="0"/>
              <a:buNone/>
              <a:defRPr/>
            </a:pPr>
            <a:endParaRPr lang="es-EC" sz="5100" b="1" dirty="0" smtClean="0"/>
          </a:p>
          <a:p>
            <a:pPr marL="0" indent="0" algn="just">
              <a:buNone/>
            </a:pPr>
            <a:r>
              <a:rPr lang="es-EC" sz="7000" dirty="0"/>
              <a:t>La metalografía de un material permite conocer su estructura interna debido a que la estructura guarda una estrecha </a:t>
            </a:r>
            <a:r>
              <a:rPr lang="es-EC" sz="7000" dirty="0" smtClean="0"/>
              <a:t>relación con </a:t>
            </a:r>
            <a:r>
              <a:rPr lang="es-EC" sz="7000" dirty="0"/>
              <a:t>las propiedades que presenta el material, el tipo y la forma y estado de los constituyentes metalográficos dependen las propiedades físicas. </a:t>
            </a:r>
            <a:r>
              <a:rPr lang="es-EC" sz="7000" dirty="0" smtClean="0"/>
              <a:t>Para </a:t>
            </a:r>
            <a:r>
              <a:rPr lang="es-EC" sz="7000" dirty="0"/>
              <a:t>el análisis de un espécimen mediante macro ataque se basa a la norma ASTM E 307.</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44</a:t>
            </a:fld>
            <a:endParaRPr lang="es-EC" dirty="0"/>
          </a:p>
        </p:txBody>
      </p:sp>
    </p:spTree>
    <p:extLst>
      <p:ext uri="{BB962C8B-B14F-4D97-AF65-F5344CB8AC3E}">
        <p14:creationId xmlns:p14="http://schemas.microsoft.com/office/powerpoint/2010/main" val="954414497"/>
      </p:ext>
    </p:extLst>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32500" lnSpcReduction="20000"/>
          </a:bodyPr>
          <a:lstStyle/>
          <a:p>
            <a:pPr marL="0" lvl="1" indent="0">
              <a:buFont typeface="Arial" panose="020B0604020202020204" pitchFamily="34" charset="0"/>
              <a:buNone/>
              <a:defRPr/>
            </a:pPr>
            <a:endParaRPr lang="en-US" sz="8600" b="1" dirty="0" smtClean="0"/>
          </a:p>
          <a:p>
            <a:pPr marL="0" lvl="1" indent="0" algn="ctr">
              <a:buFont typeface="Arial" panose="020B0604020202020204" pitchFamily="34" charset="0"/>
              <a:buNone/>
              <a:defRPr/>
            </a:pPr>
            <a:r>
              <a:rPr lang="en-US" sz="8600" b="1" dirty="0" smtClean="0"/>
              <a:t>ENSAYOS DESTRUCTIVOS</a:t>
            </a:r>
          </a:p>
          <a:p>
            <a:pPr marL="0" lvl="1" indent="0">
              <a:buFont typeface="Arial" panose="020B0604020202020204" pitchFamily="34" charset="0"/>
              <a:buNone/>
              <a:defRPr/>
            </a:pPr>
            <a:r>
              <a:rPr lang="en-US" sz="7400" b="1" dirty="0" smtClean="0"/>
              <a:t>ENSAYO DE TENSION </a:t>
            </a:r>
          </a:p>
          <a:p>
            <a:pPr marL="0" lvl="1" indent="0">
              <a:buFont typeface="Arial" panose="020B0604020202020204" pitchFamily="34" charset="0"/>
              <a:buNone/>
              <a:defRPr/>
            </a:pPr>
            <a:endParaRPr lang="es-EC" sz="7400" b="1" dirty="0" smtClean="0"/>
          </a:p>
          <a:p>
            <a:pPr marL="0" indent="0" algn="just">
              <a:buNone/>
              <a:defRPr/>
            </a:pPr>
            <a:r>
              <a:rPr lang="es-EC" sz="7400" dirty="0"/>
              <a:t>El ensayo de tensión se basa en la aplicación de una carga en el eje axial de la probeta, con esto se obtiene una deformación elástica seguida de una deformación plástica llegando a su esfuerzo de rotura, las dimensiones de la probeta de tensión se especifica en  la norma AWS D1.1 </a:t>
            </a:r>
            <a:endParaRPr lang="es-EC" sz="7400" dirty="0" smtClean="0"/>
          </a:p>
          <a:p>
            <a:pPr marL="0" indent="0" algn="just">
              <a:buNone/>
              <a:defRPr/>
            </a:pPr>
            <a:r>
              <a:rPr lang="es-EC" sz="7400" dirty="0" smtClean="0"/>
              <a:t>En </a:t>
            </a:r>
            <a:r>
              <a:rPr lang="es-EC" sz="7400" dirty="0"/>
              <a:t>AWS B4.0 se muestra el procedimiento que se debe seguir para realizar el ensayo, La probeta debe ser llevada hasta su rotura, y la resistencia está determinada mediante la división de la carga total aplicada para el área transversal de la sección reducida, que debe ser medida antes de realizar el ensayo.</a:t>
            </a:r>
          </a:p>
          <a:p>
            <a:pPr marL="0" indent="0">
              <a:buNone/>
              <a:defRPr/>
            </a:pPr>
            <a:endParaRPr lang="es-EC" dirty="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45</a:t>
            </a:fld>
            <a:endParaRPr lang="es-EC" dirty="0"/>
          </a:p>
        </p:txBody>
      </p:sp>
    </p:spTree>
    <p:extLst>
      <p:ext uri="{BB962C8B-B14F-4D97-AF65-F5344CB8AC3E}">
        <p14:creationId xmlns:p14="http://schemas.microsoft.com/office/powerpoint/2010/main" val="2369056871"/>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CALCULO DE LA SECCION TRANSVERSAL</a:t>
            </a: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64"/>
          <p:cNvPicPr/>
          <p:nvPr/>
        </p:nvPicPr>
        <p:blipFill>
          <a:blip r:embed="rId4">
            <a:extLst>
              <a:ext uri="{28A0092B-C50C-407E-A947-70E740481C1C}">
                <a14:useLocalDpi xmlns:a14="http://schemas.microsoft.com/office/drawing/2010/main" val="0"/>
              </a:ext>
            </a:extLst>
          </a:blip>
          <a:srcRect/>
          <a:stretch>
            <a:fillRect/>
          </a:stretch>
        </p:blipFill>
        <p:spPr bwMode="auto">
          <a:xfrm>
            <a:off x="3206432" y="1052736"/>
            <a:ext cx="2731135" cy="1767840"/>
          </a:xfrm>
          <a:prstGeom prst="rect">
            <a:avLst/>
          </a:prstGeom>
          <a:noFill/>
          <a:ln>
            <a:noFill/>
          </a:ln>
        </p:spPr>
      </p:pic>
      <p:graphicFrame>
        <p:nvGraphicFramePr>
          <p:cNvPr id="2" name="Tabla 1"/>
          <p:cNvGraphicFramePr>
            <a:graphicFrameLocks noGrp="1"/>
          </p:cNvGraphicFramePr>
          <p:nvPr>
            <p:extLst>
              <p:ext uri="{D42A27DB-BD31-4B8C-83A1-F6EECF244321}">
                <p14:modId xmlns:p14="http://schemas.microsoft.com/office/powerpoint/2010/main" val="3832634912"/>
              </p:ext>
            </p:extLst>
          </p:nvPr>
        </p:nvGraphicFramePr>
        <p:xfrm>
          <a:off x="1905000" y="2815431"/>
          <a:ext cx="5334000" cy="2682240"/>
        </p:xfrm>
        <a:graphic>
          <a:graphicData uri="http://schemas.openxmlformats.org/drawingml/2006/table">
            <a:tbl>
              <a:tblPr firstRow="1" firstCol="1" bandRow="1">
                <a:tableStyleId>{5C22544A-7EE6-4342-B048-85BDC9FD1C3A}</a:tableStyleId>
              </a:tblPr>
              <a:tblGrid>
                <a:gridCol w="762000"/>
                <a:gridCol w="762000"/>
                <a:gridCol w="762000"/>
                <a:gridCol w="762000"/>
                <a:gridCol w="762000"/>
                <a:gridCol w="762000"/>
                <a:gridCol w="762000"/>
              </a:tblGrid>
              <a:tr h="190500">
                <a:tc rowSpan="2">
                  <a:txBody>
                    <a:bodyPr/>
                    <a:lstStyle/>
                    <a:p>
                      <a:endParaRPr lang="es-EC" sz="16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600">
                          <a:effectLst/>
                        </a:rPr>
                        <a:t>a</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b</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S01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a1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b1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S02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vMerge="1">
                  <a:txBody>
                    <a:bodyPr/>
                    <a:lstStyle/>
                    <a:p>
                      <a:endParaRPr lang="es-EC"/>
                    </a:p>
                  </a:txBody>
                  <a:tcPr/>
                </a:tc>
                <a:tc>
                  <a:txBody>
                    <a:bodyPr/>
                    <a:lstStyle/>
                    <a:p>
                      <a:pPr algn="ctr">
                        <a:spcAft>
                          <a:spcPts val="0"/>
                        </a:spcAft>
                      </a:pPr>
                      <a:r>
                        <a:rPr lang="en-US" sz="1600">
                          <a:effectLst/>
                        </a:rPr>
                        <a:t>mm</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mm</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mm</a:t>
                      </a:r>
                      <a:r>
                        <a:rPr lang="en-US" sz="1600" baseline="30000">
                          <a:effectLst/>
                        </a:rPr>
                        <a:t>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mm</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mm</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mm</a:t>
                      </a:r>
                      <a:r>
                        <a:rPr lang="en-US" sz="1600" baseline="30000">
                          <a:effectLst/>
                        </a:rPr>
                        <a:t>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A1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10.09</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201.8</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19.98</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10.11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202.0</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A2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204.2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10.07</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201.5</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A3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19.98</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10.06</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201.0</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10.15</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203.2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B1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10.03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200.7</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10.04</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201.8</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B2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19.97</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10.01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199.9</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10.03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200.6</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B3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10.13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202.9</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19.99</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10.17</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203.3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C1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19.95</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10.21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203.7</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20.04</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9.99</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C2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20.05</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10.15</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203.5</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202.1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C3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19.97</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10.03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200.3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20.15</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10.12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203.9</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46</a:t>
            </a:fld>
            <a:endParaRPr lang="es-EC" dirty="0"/>
          </a:p>
        </p:txBody>
      </p:sp>
    </p:spTree>
    <p:extLst>
      <p:ext uri="{BB962C8B-B14F-4D97-AF65-F5344CB8AC3E}">
        <p14:creationId xmlns:p14="http://schemas.microsoft.com/office/powerpoint/2010/main" val="3769909372"/>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32500" lnSpcReduction="20000"/>
          </a:bodyPr>
          <a:lstStyle/>
          <a:p>
            <a:pPr marL="0" lvl="1" indent="0">
              <a:buFont typeface="Arial" panose="020B0604020202020204" pitchFamily="34" charset="0"/>
              <a:buNone/>
              <a:defRPr/>
            </a:pPr>
            <a:endParaRPr lang="en-US" sz="3800" b="1" dirty="0" smtClean="0"/>
          </a:p>
          <a:p>
            <a:pPr marL="0" lvl="1" indent="0">
              <a:buFont typeface="Arial" panose="020B0604020202020204" pitchFamily="34" charset="0"/>
              <a:buNone/>
              <a:defRPr/>
            </a:pPr>
            <a:r>
              <a:rPr lang="en-US" sz="6200" b="1" dirty="0" smtClean="0"/>
              <a:t>ENSAYO DE TENACIDAD</a:t>
            </a:r>
          </a:p>
          <a:p>
            <a:pPr marL="0" lvl="1" indent="0">
              <a:buFont typeface="Arial" panose="020B0604020202020204" pitchFamily="34" charset="0"/>
              <a:buNone/>
              <a:defRPr/>
            </a:pPr>
            <a:endParaRPr lang="es-EC" sz="3000" b="1" dirty="0"/>
          </a:p>
          <a:p>
            <a:pPr marL="0" lvl="1" indent="0" algn="just">
              <a:buFont typeface="Arial" panose="020B0604020202020204" pitchFamily="34" charset="0"/>
              <a:buNone/>
              <a:defRPr/>
            </a:pPr>
            <a:r>
              <a:rPr lang="es-EC" sz="7400" dirty="0" smtClean="0"/>
              <a:t>El </a:t>
            </a:r>
            <a:r>
              <a:rPr lang="es-EC" sz="7400" dirty="0"/>
              <a:t>ensayo de tenacidad </a:t>
            </a:r>
            <a:r>
              <a:rPr lang="es-EC" sz="7400" dirty="0" err="1"/>
              <a:t>charpy</a:t>
            </a:r>
            <a:r>
              <a:rPr lang="es-EC" sz="7400" dirty="0"/>
              <a:t> NOTCH-V es empleado para determinar la tenacidad que presentan los materiales, debido al concepto de tenacidad este ensayo bajo un concepto estricto mide la capacidad de absorción de energía de un material, su procedimiento se encuentra normado en la norma ASTM A- 370</a:t>
            </a:r>
          </a:p>
          <a:p>
            <a:pPr marL="0" indent="0" algn="just">
              <a:buNone/>
            </a:pPr>
            <a:endParaRPr lang="es-EC" sz="7400" dirty="0" smtClean="0"/>
          </a:p>
          <a:p>
            <a:pPr marL="0" indent="0" algn="just">
              <a:buNone/>
            </a:pPr>
            <a:r>
              <a:rPr lang="es-EC" sz="7400" dirty="0" smtClean="0"/>
              <a:t>En </a:t>
            </a:r>
            <a:r>
              <a:rPr lang="es-EC" sz="7400" dirty="0"/>
              <a:t>AWS B4.0 se muestra el procedimiento que se debe seguir para realizar el ensayo, La probeta debe ser llevada hasta su rotura por medio del equipo de péndulo </a:t>
            </a:r>
            <a:r>
              <a:rPr lang="es-EC" sz="7400" dirty="0" err="1"/>
              <a:t>charpy</a:t>
            </a:r>
            <a:r>
              <a:rPr lang="es-EC" sz="7400" dirty="0"/>
              <a:t>,   la resistencia de la probeta está determinada mediante la cantidad de energía que puede  absorber antes de llegar a la rotura  </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47</a:t>
            </a:fld>
            <a:endParaRPr lang="es-EC" dirty="0"/>
          </a:p>
        </p:txBody>
      </p:sp>
    </p:spTree>
    <p:extLst>
      <p:ext uri="{BB962C8B-B14F-4D97-AF65-F5344CB8AC3E}">
        <p14:creationId xmlns:p14="http://schemas.microsoft.com/office/powerpoint/2010/main" val="3034314959"/>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47500" lnSpcReduction="20000"/>
          </a:bodyPr>
          <a:lstStyle/>
          <a:p>
            <a:pPr marL="0" lvl="1" indent="0">
              <a:buFont typeface="Arial" panose="020B0604020202020204" pitchFamily="34" charset="0"/>
              <a:buNone/>
              <a:defRPr/>
            </a:pPr>
            <a:endParaRPr lang="en-US" sz="4500" b="1" dirty="0" smtClean="0"/>
          </a:p>
          <a:p>
            <a:pPr marL="0" lvl="1" indent="0">
              <a:buFont typeface="Arial" panose="020B0604020202020204" pitchFamily="34" charset="0"/>
              <a:buNone/>
              <a:defRPr/>
            </a:pPr>
            <a:r>
              <a:rPr lang="en-US" sz="4500" b="1" dirty="0" smtClean="0"/>
              <a:t>ENSAYO DE DOBLEZ GUIADO</a:t>
            </a:r>
            <a:endParaRPr lang="es-EC" sz="4500" dirty="0" smtClean="0"/>
          </a:p>
          <a:p>
            <a:pPr marL="0" indent="0">
              <a:buNone/>
            </a:pPr>
            <a:endParaRPr lang="es-EC" dirty="0" smtClean="0"/>
          </a:p>
          <a:p>
            <a:pPr marL="0" indent="0" algn="just">
              <a:buNone/>
            </a:pPr>
            <a:r>
              <a:rPr lang="es-EC" sz="5100" dirty="0" smtClean="0"/>
              <a:t>El </a:t>
            </a:r>
            <a:r>
              <a:rPr lang="es-EC" sz="5100" dirty="0"/>
              <a:t>ensayo de doblez guiado permite realizar un control a la soldadura, al realizar el doblez se observa la ductilidad que presenta la junta soldada y la eficacia del procedimiento de soldadura aplicado, como el espesor de la placa base es 10 mm se sustituye el dobles de lado por el doblez de cara y de raíz como se sugiere en la norma AWS D1.1 sección 4.</a:t>
            </a:r>
          </a:p>
          <a:p>
            <a:pPr marL="0" indent="0" algn="just">
              <a:buNone/>
            </a:pPr>
            <a:r>
              <a:rPr lang="es-EC" sz="5100" dirty="0" smtClean="0"/>
              <a:t>Para </a:t>
            </a:r>
            <a:r>
              <a:rPr lang="es-EC" sz="5100" dirty="0"/>
              <a:t>la realización de este ensayo se remite a la norma AWS D1.1, la misma que en la sección 4 hace alusión al dispositivo que se debe emplear en el ensayo de doblez guiado. La carga aplicada debe ser desde la parte superior mediante un embolo, obligando a la probeta a adoptar la curvatura por medio de los rodillos presentes en los dos extremos. </a:t>
            </a:r>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48</a:t>
            </a:fld>
            <a:endParaRPr lang="es-EC" dirty="0"/>
          </a:p>
        </p:txBody>
      </p:sp>
    </p:spTree>
    <p:extLst>
      <p:ext uri="{BB962C8B-B14F-4D97-AF65-F5344CB8AC3E}">
        <p14:creationId xmlns:p14="http://schemas.microsoft.com/office/powerpoint/2010/main" val="4117779649"/>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10000"/>
          </a:bodyPr>
          <a:lstStyle/>
          <a:p>
            <a:pPr marL="0" lvl="1" indent="0">
              <a:buFont typeface="Arial" panose="020B0604020202020204" pitchFamily="34" charset="0"/>
              <a:buNone/>
              <a:defRPr/>
            </a:pPr>
            <a:r>
              <a:rPr lang="en-US" sz="3000" b="1" dirty="0" smtClean="0"/>
              <a:t>ENSAYO DE DUREZA</a:t>
            </a:r>
            <a:endParaRPr lang="es-EC" sz="3000" b="1" dirty="0" smtClean="0"/>
          </a:p>
          <a:p>
            <a:pPr marL="0" indent="0">
              <a:buNone/>
            </a:pPr>
            <a:r>
              <a:rPr lang="es-EC" dirty="0" smtClean="0"/>
              <a:t>Para </a:t>
            </a:r>
            <a:r>
              <a:rPr lang="es-EC" dirty="0"/>
              <a:t>realizar el ensayo de dureza es necesario como primer paso obtener superficies planas paralelas, para  posteriormente colocar en el porta probetas en el durómetro.</a:t>
            </a:r>
          </a:p>
          <a:p>
            <a:pPr marL="0" indent="0">
              <a:buNone/>
            </a:pPr>
            <a:r>
              <a:rPr lang="es-EC" dirty="0"/>
              <a:t>Se selecciona el tiempo de indentación y la carga aplicada. </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47"/>
          <p:cNvPicPr/>
          <p:nvPr/>
        </p:nvPicPr>
        <p:blipFill>
          <a:blip r:embed="rId4" cstate="print">
            <a:extLst>
              <a:ext uri="{28A0092B-C50C-407E-A947-70E740481C1C}">
                <a14:useLocalDpi xmlns:a14="http://schemas.microsoft.com/office/drawing/2010/main" val="0"/>
              </a:ext>
            </a:extLst>
          </a:blip>
          <a:stretch>
            <a:fillRect/>
          </a:stretch>
        </p:blipFill>
        <p:spPr>
          <a:xfrm>
            <a:off x="3200400" y="3931603"/>
            <a:ext cx="2743200" cy="2194560"/>
          </a:xfrm>
          <a:prstGeom prst="rect">
            <a:avLst/>
          </a:prstGeom>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49</a:t>
            </a:fld>
            <a:endParaRPr lang="es-EC" dirty="0"/>
          </a:p>
        </p:txBody>
      </p:sp>
    </p:spTree>
    <p:extLst>
      <p:ext uri="{BB962C8B-B14F-4D97-AF65-F5344CB8AC3E}">
        <p14:creationId xmlns:p14="http://schemas.microsoft.com/office/powerpoint/2010/main" val="392403710"/>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lnSpcReduction="10000"/>
          </a:bodyPr>
          <a:lstStyle/>
          <a:p>
            <a:pPr marL="0" lvl="1" indent="0">
              <a:buFont typeface="Arial" panose="020B0604020202020204" pitchFamily="34" charset="0"/>
              <a:buNone/>
              <a:defRPr/>
            </a:pPr>
            <a:r>
              <a:rPr lang="es-EC" sz="3000" b="1" dirty="0" smtClean="0"/>
              <a:t>ALCANCE</a:t>
            </a:r>
            <a:endParaRPr lang="es-EC" sz="3000" b="1" dirty="0"/>
          </a:p>
          <a:p>
            <a:pPr marL="0" indent="0">
              <a:buFont typeface="Arial" panose="020B0604020202020204" pitchFamily="34" charset="0"/>
              <a:buNone/>
              <a:defRPr/>
            </a:pPr>
            <a:endParaRPr lang="es-EC" sz="2800" dirty="0"/>
          </a:p>
          <a:p>
            <a:pPr algn="just"/>
            <a:r>
              <a:rPr lang="es-EC" sz="2800" dirty="0"/>
              <a:t>A</a:t>
            </a:r>
            <a:r>
              <a:rPr lang="es-EC" sz="2800" dirty="0" smtClean="0"/>
              <a:t>nalizar </a:t>
            </a:r>
            <a:r>
              <a:rPr lang="es-EC" sz="2800" dirty="0"/>
              <a:t>la influencia de los gases de protección en las propiedades mecánicas, estructura metalográfica, configuración geométrica de los cordones de soldadura depositados y la productividad del proceso de soldadura GMAW. Partiendo del concepto de diseño de experimentos los factores presentes en el experimento determinan un cuadrado latino, el cuadrado latino de 3x3 se plantea de la elaboración de nueve cupones de prueba de acero ASTM2 A36 de 10 mm de espesor, de dimensiones 360 x 525 </a:t>
            </a:r>
            <a:r>
              <a:rPr lang="es-EC" sz="2800" dirty="0" err="1"/>
              <a:t>mm.</a:t>
            </a:r>
            <a:r>
              <a:rPr lang="es-EC" sz="2800" dirty="0"/>
              <a:t> </a:t>
            </a:r>
            <a:endParaRPr lang="es-EC" sz="2800"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5</a:t>
            </a:fld>
            <a:endParaRPr lang="es-EC" dirty="0"/>
          </a:p>
        </p:txBody>
      </p:sp>
    </p:spTree>
    <p:extLst>
      <p:ext uri="{BB962C8B-B14F-4D97-AF65-F5344CB8AC3E}">
        <p14:creationId xmlns:p14="http://schemas.microsoft.com/office/powerpoint/2010/main" val="319068406"/>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20000"/>
          </a:bodyPr>
          <a:lstStyle/>
          <a:p>
            <a:pPr marL="0" lvl="1" indent="0" algn="ctr">
              <a:buFont typeface="Arial" panose="020B0604020202020204" pitchFamily="34" charset="0"/>
              <a:buNone/>
              <a:defRPr/>
            </a:pPr>
            <a:r>
              <a:rPr lang="en-US" sz="3000" b="1" dirty="0" smtClean="0"/>
              <a:t>RESULTADOS</a:t>
            </a:r>
          </a:p>
          <a:p>
            <a:pPr marL="0" lvl="1" indent="0">
              <a:buFont typeface="Arial" panose="020B0604020202020204" pitchFamily="34" charset="0"/>
              <a:buNone/>
              <a:defRPr/>
            </a:pPr>
            <a:r>
              <a:rPr lang="es-EC" sz="3000" b="1" dirty="0" smtClean="0"/>
              <a:t>TIEMPO DE SOLDADURA</a:t>
            </a:r>
          </a:p>
          <a:p>
            <a:pPr marL="0" indent="0" algn="just">
              <a:buNone/>
              <a:defRPr/>
            </a:pPr>
            <a:r>
              <a:rPr lang="es-EC" dirty="0"/>
              <a:t>El tiempo empleado en cada uno de los cupones de prueba en la longitud de 525 mm se encuentra detallado en la </a:t>
            </a:r>
            <a:r>
              <a:rPr lang="es-EC" dirty="0" smtClean="0"/>
              <a:t>presente tabla, </a:t>
            </a:r>
            <a:r>
              <a:rPr lang="es-EC" dirty="0"/>
              <a:t>los mismos que son base fundamental para el análisis de la productividad. </a:t>
            </a:r>
            <a:endParaRPr lang="es-EC" dirty="0" smtClean="0"/>
          </a:p>
          <a:p>
            <a:pPr marL="0" indent="0">
              <a:buNone/>
              <a:defRPr/>
            </a:pPr>
            <a:endParaRPr lang="es-EC" dirty="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1992898521"/>
              </p:ext>
            </p:extLst>
          </p:nvPr>
        </p:nvGraphicFramePr>
        <p:xfrm>
          <a:off x="457200" y="3497421"/>
          <a:ext cx="8229600" cy="1188720"/>
        </p:xfrm>
        <a:graphic>
          <a:graphicData uri="http://schemas.openxmlformats.org/drawingml/2006/table">
            <a:tbl>
              <a:tblPr firstRow="1" firstCol="1" bandRow="1">
                <a:tableStyleId>{5C22544A-7EE6-4342-B048-85BDC9FD1C3A}</a:tableStyleId>
              </a:tblPr>
              <a:tblGrid>
                <a:gridCol w="1090464"/>
                <a:gridCol w="720080"/>
                <a:gridCol w="658336"/>
                <a:gridCol w="822960"/>
                <a:gridCol w="822960"/>
                <a:gridCol w="822960"/>
                <a:gridCol w="822960"/>
                <a:gridCol w="822960"/>
                <a:gridCol w="822960"/>
                <a:gridCol w="822960"/>
              </a:tblGrid>
              <a:tr h="165735">
                <a:tc rowSpan="2">
                  <a:txBody>
                    <a:bodyPr/>
                    <a:lstStyle/>
                    <a:p>
                      <a:pPr>
                        <a:spcAft>
                          <a:spcPts val="0"/>
                        </a:spcAft>
                      </a:pPr>
                      <a:r>
                        <a:rPr lang="es-EC" sz="2000" dirty="0">
                          <a:effectLst/>
                        </a:rPr>
                        <a:t> </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gridSpan="9">
                  <a:txBody>
                    <a:bodyPr/>
                    <a:lstStyle/>
                    <a:p>
                      <a:pPr algn="ctr">
                        <a:spcAft>
                          <a:spcPts val="0"/>
                        </a:spcAft>
                      </a:pPr>
                      <a:r>
                        <a:rPr lang="es-EC" sz="2000" dirty="0">
                          <a:effectLst/>
                        </a:rPr>
                        <a:t>Procedimientos de Soldadura</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88900">
                <a:tc vMerge="1">
                  <a:txBody>
                    <a:bodyPr/>
                    <a:lstStyle/>
                    <a:p>
                      <a:endParaRPr lang="es-EC"/>
                    </a:p>
                  </a:txBody>
                  <a:tcPr/>
                </a:tc>
                <a:tc>
                  <a:txBody>
                    <a:bodyPr/>
                    <a:lstStyle/>
                    <a:p>
                      <a:pPr algn="ctr">
                        <a:spcAft>
                          <a:spcPts val="0"/>
                        </a:spcAft>
                      </a:pPr>
                      <a:r>
                        <a:rPr lang="es-EC" sz="1800">
                          <a:effectLst/>
                        </a:rPr>
                        <a:t>A1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A2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A3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B1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B2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B3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C1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C2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C3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82550">
                <a:tc>
                  <a:txBody>
                    <a:bodyPr/>
                    <a:lstStyle/>
                    <a:p>
                      <a:pPr>
                        <a:spcAft>
                          <a:spcPts val="0"/>
                        </a:spcAft>
                      </a:pPr>
                      <a:r>
                        <a:rPr lang="en-US" sz="2000" dirty="0" err="1">
                          <a:effectLst/>
                        </a:rPr>
                        <a:t>Tiempo</a:t>
                      </a:r>
                      <a:r>
                        <a:rPr lang="en-US" sz="2000" dirty="0">
                          <a:effectLst/>
                        </a:rPr>
                        <a:t>  </a:t>
                      </a:r>
                      <a:endParaRPr lang="es-EC" sz="2000" dirty="0">
                        <a:effectLst/>
                      </a:endParaRPr>
                    </a:p>
                    <a:p>
                      <a:pPr>
                        <a:spcAft>
                          <a:spcPts val="0"/>
                        </a:spcAft>
                      </a:pPr>
                      <a:r>
                        <a:rPr lang="en-US" sz="2000" dirty="0">
                          <a:effectLst/>
                        </a:rPr>
                        <a:t>(min)</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7,13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7,10</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7,18</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7,20</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6,97</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7</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7,08</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7,02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7,13</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50</a:t>
            </a:fld>
            <a:endParaRPr lang="es-EC" dirty="0"/>
          </a:p>
        </p:txBody>
      </p:sp>
    </p:spTree>
    <p:extLst>
      <p:ext uri="{BB962C8B-B14F-4D97-AF65-F5344CB8AC3E}">
        <p14:creationId xmlns:p14="http://schemas.microsoft.com/office/powerpoint/2010/main" val="486833085"/>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20000"/>
          </a:bodyPr>
          <a:lstStyle/>
          <a:p>
            <a:pPr marL="0" lvl="1" indent="0">
              <a:buFont typeface="Arial" panose="020B0604020202020204" pitchFamily="34" charset="0"/>
              <a:buNone/>
              <a:defRPr/>
            </a:pPr>
            <a:r>
              <a:rPr lang="en-US" sz="3000" b="1" dirty="0" smtClean="0"/>
              <a:t>MATERIAL DEPOSITADO</a:t>
            </a:r>
            <a:endParaRPr lang="es-EC" sz="3000" b="1" dirty="0" smtClean="0"/>
          </a:p>
          <a:p>
            <a:r>
              <a:rPr lang="es-EC" dirty="0"/>
              <a:t>Para determinar el material depositado se realizó la medición de masa  inicial y final  procedimientos documentados  en este capítulo en los numerales 4.1.6 y 4.3.2 respectivamente.</a:t>
            </a:r>
          </a:p>
          <a:p>
            <a:r>
              <a:rPr lang="es-EC" dirty="0"/>
              <a:t> </a:t>
            </a:r>
          </a:p>
          <a:p>
            <a:r>
              <a:rPr lang="es-EC" dirty="0"/>
              <a:t>Como resultado se obtiene los valores presentes en la tabla 26. </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nvGraphicFramePr>
        <p:xfrm>
          <a:off x="457200" y="2624931"/>
          <a:ext cx="8229600" cy="2476500"/>
        </p:xfrm>
        <a:graphic>
          <a:graphicData uri="http://schemas.openxmlformats.org/drawingml/2006/table">
            <a:tbl>
              <a:tblPr firstRow="1" firstCol="1" bandRow="1">
                <a:tableStyleId>{5C22544A-7EE6-4342-B048-85BDC9FD1C3A}</a:tableStyleId>
              </a:tblPr>
              <a:tblGrid>
                <a:gridCol w="2057400"/>
                <a:gridCol w="2057400"/>
                <a:gridCol w="2057400"/>
                <a:gridCol w="2057400"/>
              </a:tblGrid>
              <a:tr h="190500">
                <a:tc>
                  <a:txBody>
                    <a:bodyPr/>
                    <a:lstStyle/>
                    <a:p>
                      <a:pPr>
                        <a:spcAft>
                          <a:spcPts val="0"/>
                        </a:spcAft>
                      </a:pPr>
                      <a:r>
                        <a:rPr lang="es-EC"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100">
                          <a:effectLst/>
                        </a:rPr>
                        <a:t>Peso Inicial</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100">
                          <a:effectLst/>
                        </a:rPr>
                        <a:t>Peso Final</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100">
                          <a:effectLst/>
                        </a:rPr>
                        <a:t>Material Depositado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g</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g</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g</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A1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14.943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15.252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309</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A2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14.991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15.357</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366</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A3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14.629</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15.015</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386</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B1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14.722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15.056</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334</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B2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15.019</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15.392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373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B3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14.942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15.343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401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C1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14.856</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15.202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346</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C2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14.732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15.092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360</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C3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15.201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15.596</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dirty="0">
                          <a:effectLst/>
                        </a:rPr>
                        <a:t>395</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51</a:t>
            </a:fld>
            <a:endParaRPr lang="es-EC" dirty="0"/>
          </a:p>
        </p:txBody>
      </p:sp>
    </p:spTree>
    <p:extLst>
      <p:ext uri="{BB962C8B-B14F-4D97-AF65-F5344CB8AC3E}">
        <p14:creationId xmlns:p14="http://schemas.microsoft.com/office/powerpoint/2010/main" val="628951932"/>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lgn="ctr">
              <a:buFont typeface="Arial" panose="020B0604020202020204" pitchFamily="34" charset="0"/>
              <a:buNone/>
              <a:defRPr/>
            </a:pPr>
            <a:r>
              <a:rPr lang="en-US" sz="3000" b="1" dirty="0" smtClean="0"/>
              <a:t>INSPECCIÓN VISUAL</a:t>
            </a:r>
          </a:p>
          <a:p>
            <a:pPr marL="0" lvl="1" indent="0">
              <a:buFont typeface="Arial" panose="020B0604020202020204" pitchFamily="34" charset="0"/>
              <a:buNone/>
              <a:defRPr/>
            </a:pPr>
            <a:r>
              <a:rPr lang="en-US" sz="3000" b="1" dirty="0" smtClean="0"/>
              <a:t>DEFECTOS DE SOLDADURA</a:t>
            </a:r>
          </a:p>
          <a:p>
            <a:pPr marL="0" lvl="1" indent="0">
              <a:buNone/>
              <a:defRPr/>
            </a:pPr>
            <a:r>
              <a:rPr lang="es-EC" sz="3200" dirty="0"/>
              <a:t>La inspección visual  es un método mediante el cual,  permite determinar la calidad de la </a:t>
            </a:r>
            <a:r>
              <a:rPr lang="es-EC" sz="3200" dirty="0" smtClean="0"/>
              <a:t>soldadura</a:t>
            </a: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195164010"/>
              </p:ext>
            </p:extLst>
          </p:nvPr>
        </p:nvGraphicFramePr>
        <p:xfrm>
          <a:off x="2339752" y="2636912"/>
          <a:ext cx="5218430" cy="3474720"/>
        </p:xfrm>
        <a:graphic>
          <a:graphicData uri="http://schemas.openxmlformats.org/drawingml/2006/table">
            <a:tbl>
              <a:tblPr firstRow="1" firstCol="1" bandRow="1">
                <a:tableStyleId>{5C22544A-7EE6-4342-B048-85BDC9FD1C3A}</a:tableStyleId>
              </a:tblPr>
              <a:tblGrid>
                <a:gridCol w="1037590"/>
                <a:gridCol w="751205"/>
                <a:gridCol w="719455"/>
                <a:gridCol w="851535"/>
                <a:gridCol w="875030"/>
                <a:gridCol w="983615"/>
              </a:tblGrid>
              <a:tr h="0">
                <a:tc>
                  <a:txBody>
                    <a:bodyPr/>
                    <a:lstStyle/>
                    <a:p>
                      <a:pPr algn="ctr">
                        <a:spcAft>
                          <a:spcPts val="0"/>
                        </a:spcAft>
                      </a:pPr>
                      <a:r>
                        <a:rPr lang="es-EC" sz="1200" dirty="0">
                          <a:effectLst/>
                        </a:rPr>
                        <a:t>Identificación </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Longitud Evaluada</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Posición </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Dimensión</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Evaluación según AWS D1.1</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Observación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dirty="0">
                          <a:effectLst/>
                        </a:rPr>
                        <a:t> </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mm</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mm</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mm</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a:effectLst/>
                        </a:rPr>
                        <a:t>A1</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0-300</a:t>
                      </a:r>
                      <a:endParaRPr lang="es-EC" sz="1400" dirty="0">
                        <a:effectLst/>
                      </a:endParaRPr>
                    </a:p>
                    <a:p>
                      <a:pPr algn="ctr">
                        <a:spcAft>
                          <a:spcPts val="0"/>
                        </a:spcAft>
                      </a:pPr>
                      <a:r>
                        <a:rPr lang="es-EC" sz="1200" dirty="0">
                          <a:effectLst/>
                        </a:rPr>
                        <a:t> </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 </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aceptable</a:t>
                      </a:r>
                      <a:endParaRPr lang="es-EC" sz="1400" dirty="0">
                        <a:effectLst/>
                      </a:endParaRPr>
                    </a:p>
                    <a:p>
                      <a:pPr algn="ctr">
                        <a:spcAft>
                          <a:spcPts val="0"/>
                        </a:spcAft>
                      </a:pPr>
                      <a:r>
                        <a:rPr lang="es-EC" sz="1200" dirty="0">
                          <a:effectLst/>
                        </a:rPr>
                        <a:t> </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salpicadura</a:t>
                      </a:r>
                      <a:endParaRPr lang="es-EC" sz="1400">
                        <a:effectLst/>
                      </a:endParaRPr>
                    </a:p>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a:effectLst/>
                        </a:rPr>
                        <a:t>A2</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0-300</a:t>
                      </a:r>
                      <a:endParaRPr lang="es-EC" sz="1400">
                        <a:effectLst/>
                      </a:endParaRPr>
                    </a:p>
                    <a:p>
                      <a:pPr algn="ctr">
                        <a:spcAft>
                          <a:spcPts val="0"/>
                        </a:spcAft>
                      </a:pPr>
                      <a:r>
                        <a:rPr lang="es-EC" sz="1200">
                          <a:effectLst/>
                        </a:rPr>
                        <a:t>0-300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 </a:t>
                      </a:r>
                      <a:endParaRPr lang="es-EC" sz="1400" dirty="0">
                        <a:effectLst/>
                      </a:endParaRPr>
                    </a:p>
                    <a:p>
                      <a:pPr algn="ctr">
                        <a:spcAft>
                          <a:spcPts val="0"/>
                        </a:spcAft>
                      </a:pPr>
                      <a:r>
                        <a:rPr lang="es-EC" sz="1200" dirty="0">
                          <a:effectLst/>
                        </a:rPr>
                        <a:t>5.8</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aceptable</a:t>
                      </a:r>
                      <a:endParaRPr lang="es-EC" sz="1400" dirty="0">
                        <a:effectLst/>
                      </a:endParaRPr>
                    </a:p>
                    <a:p>
                      <a:pPr algn="ctr">
                        <a:spcAft>
                          <a:spcPts val="0"/>
                        </a:spcAft>
                      </a:pPr>
                      <a:r>
                        <a:rPr lang="es-EC" sz="1200" dirty="0">
                          <a:effectLst/>
                        </a:rPr>
                        <a:t>inaceptable</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salpicadura</a:t>
                      </a:r>
                      <a:endParaRPr lang="es-EC" sz="1400">
                        <a:effectLst/>
                      </a:endParaRPr>
                    </a:p>
                    <a:p>
                      <a:pPr algn="ctr">
                        <a:spcAft>
                          <a:spcPts val="0"/>
                        </a:spcAft>
                      </a:pPr>
                      <a:r>
                        <a:rPr lang="es-EC" sz="1200">
                          <a:effectLst/>
                        </a:rPr>
                        <a:t>overlap</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a:effectLst/>
                        </a:rPr>
                        <a:t>A3</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0-300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5.9</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inaceptable</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overlap</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 </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 </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a:effectLst/>
                        </a:rPr>
                        <a:t>B1</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83 , 215</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1</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aceptable</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socavación</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a:effectLst/>
                        </a:rPr>
                        <a:t>B2</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aceptable</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No registra defectos</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a:effectLst/>
                        </a:rPr>
                        <a:t>B3</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aceptable</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No registra defectos </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 </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 </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a:effectLst/>
                        </a:rPr>
                        <a:t>C1</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0- 300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1.5</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inaceptable</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Porosidad</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a:effectLst/>
                        </a:rPr>
                        <a:t>C2</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78 , 165</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0.75, 1</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aceptable</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mordedura</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s-EC" sz="1200">
                          <a:effectLst/>
                        </a:rPr>
                        <a:t>C3</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300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110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1</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a:effectLst/>
                        </a:rPr>
                        <a:t>aceptable</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200" dirty="0">
                          <a:effectLst/>
                        </a:rPr>
                        <a:t>socavación</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52</a:t>
            </a:fld>
            <a:endParaRPr lang="es-EC" dirty="0"/>
          </a:p>
        </p:txBody>
      </p:sp>
    </p:spTree>
    <p:extLst>
      <p:ext uri="{BB962C8B-B14F-4D97-AF65-F5344CB8AC3E}">
        <p14:creationId xmlns:p14="http://schemas.microsoft.com/office/powerpoint/2010/main" val="4201913965"/>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endParaRPr lang="es-EC" sz="3000" b="1" dirty="0" smtClean="0"/>
          </a:p>
          <a:p>
            <a:pPr marL="0" indent="0" algn="just">
              <a:buNone/>
              <a:defRPr/>
            </a:pPr>
            <a:r>
              <a:rPr lang="es-EC" dirty="0"/>
              <a:t>La </a:t>
            </a:r>
            <a:r>
              <a:rPr lang="es-EC" dirty="0" smtClean="0"/>
              <a:t>porosidad superficial </a:t>
            </a:r>
            <a:r>
              <a:rPr lang="es-EC" dirty="0"/>
              <a:t>presente en el cupón </a:t>
            </a:r>
            <a:r>
              <a:rPr lang="es-EC" dirty="0" smtClean="0"/>
              <a:t>C1 correspondiente al cupón sometido a soldadura con gas de protección,  </a:t>
            </a:r>
            <a:r>
              <a:rPr lang="es-EC" dirty="0"/>
              <a:t>se extiende a la zona interna del cordón como se </a:t>
            </a:r>
            <a:r>
              <a:rPr lang="es-EC" dirty="0" smtClean="0"/>
              <a:t>muestra a continuación.</a:t>
            </a:r>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0 Imagen"/>
          <p:cNvPicPr/>
          <p:nvPr/>
        </p:nvPicPr>
        <p:blipFill rotWithShape="1">
          <a:blip r:embed="rId4" cstate="print">
            <a:extLst>
              <a:ext uri="{28A0092B-C50C-407E-A947-70E740481C1C}">
                <a14:useLocalDpi xmlns:a14="http://schemas.microsoft.com/office/drawing/2010/main" val="0"/>
              </a:ext>
            </a:extLst>
          </a:blip>
          <a:srcRect t="19364" r="3320"/>
          <a:stretch/>
        </p:blipFill>
        <p:spPr bwMode="auto">
          <a:xfrm>
            <a:off x="1763688" y="3684667"/>
            <a:ext cx="4958595" cy="2379320"/>
          </a:xfrm>
          <a:prstGeom prst="rect">
            <a:avLst/>
          </a:prstGeom>
          <a:ln>
            <a:noFill/>
          </a:ln>
          <a:extLst>
            <a:ext uri="{53640926-AAD7-44D8-BBD7-CCE9431645EC}">
              <a14:shadowObscured xmlns:a14="http://schemas.microsoft.com/office/drawing/2010/main"/>
            </a:ext>
          </a:extLst>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53</a:t>
            </a:fld>
            <a:endParaRPr lang="es-EC" dirty="0"/>
          </a:p>
        </p:txBody>
      </p:sp>
    </p:spTree>
    <p:extLst>
      <p:ext uri="{BB962C8B-B14F-4D97-AF65-F5344CB8AC3E}">
        <p14:creationId xmlns:p14="http://schemas.microsoft.com/office/powerpoint/2010/main" val="3909799960"/>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DIMENSIONES</a:t>
            </a:r>
          </a:p>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5" name="Picture 39"/>
          <p:cNvPicPr/>
          <p:nvPr/>
        </p:nvPicPr>
        <p:blipFill>
          <a:blip r:embed="rId4">
            <a:extLst>
              <a:ext uri="{28A0092B-C50C-407E-A947-70E740481C1C}">
                <a14:useLocalDpi xmlns:a14="http://schemas.microsoft.com/office/drawing/2010/main" val="0"/>
              </a:ext>
            </a:extLst>
          </a:blip>
          <a:srcRect/>
          <a:stretch>
            <a:fillRect/>
          </a:stretch>
        </p:blipFill>
        <p:spPr bwMode="auto">
          <a:xfrm>
            <a:off x="2719705" y="908720"/>
            <a:ext cx="3704590" cy="1314450"/>
          </a:xfrm>
          <a:prstGeom prst="rect">
            <a:avLst/>
          </a:prstGeom>
          <a:noFill/>
          <a:ln>
            <a:noFill/>
          </a:ln>
        </p:spPr>
      </p:pic>
      <p:graphicFrame>
        <p:nvGraphicFramePr>
          <p:cNvPr id="3" name="Tabla 2"/>
          <p:cNvGraphicFramePr>
            <a:graphicFrameLocks noGrp="1"/>
          </p:cNvGraphicFramePr>
          <p:nvPr>
            <p:extLst>
              <p:ext uri="{D42A27DB-BD31-4B8C-83A1-F6EECF244321}">
                <p14:modId xmlns:p14="http://schemas.microsoft.com/office/powerpoint/2010/main" val="656156416"/>
              </p:ext>
            </p:extLst>
          </p:nvPr>
        </p:nvGraphicFramePr>
        <p:xfrm>
          <a:off x="3305908" y="2467786"/>
          <a:ext cx="2532184" cy="3413760"/>
        </p:xfrm>
        <a:graphic>
          <a:graphicData uri="http://schemas.openxmlformats.org/drawingml/2006/table">
            <a:tbl>
              <a:tblPr firstRow="1" firstCol="1" bandRow="1">
                <a:tableStyleId>{5C22544A-7EE6-4342-B048-85BDC9FD1C3A}</a:tableStyleId>
              </a:tblPr>
              <a:tblGrid>
                <a:gridCol w="633046"/>
                <a:gridCol w="633046"/>
                <a:gridCol w="633046"/>
                <a:gridCol w="633046"/>
              </a:tblGrid>
              <a:tr h="190500">
                <a:tc>
                  <a:txBody>
                    <a:bodyPr/>
                    <a:lstStyle/>
                    <a:p>
                      <a:pPr algn="ctr"/>
                      <a:endParaRPr lang="es-EC" sz="1600" dirty="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600" dirty="0" smtClean="0">
                          <a:effectLst/>
                        </a:rPr>
                        <a:t> </a:t>
                      </a:r>
                      <a:r>
                        <a:rPr lang="en-US" sz="1600" dirty="0">
                          <a:effectLst/>
                        </a:rPr>
                        <a:t>a </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smtClean="0">
                          <a:effectLst/>
                        </a:rPr>
                        <a:t> </a:t>
                      </a:r>
                      <a:r>
                        <a:rPr lang="en-US" sz="1600" dirty="0">
                          <a:effectLst/>
                        </a:rPr>
                        <a:t>b</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smtClean="0">
                          <a:effectLst/>
                        </a:rPr>
                        <a:t> </a:t>
                      </a:r>
                      <a:r>
                        <a:rPr lang="en-US" sz="1600" dirty="0">
                          <a:effectLst/>
                        </a:rPr>
                        <a:t>p</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endParaRPr lang="es-EC" sz="16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600">
                          <a:effectLst/>
                        </a:rPr>
                        <a:t>mm</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mm</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mm</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 A1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l">
                        <a:spcAft>
                          <a:spcPts val="0"/>
                        </a:spcAft>
                      </a:pPr>
                      <a:r>
                        <a:rPr lang="en-US" sz="1600" dirty="0">
                          <a:effectLst/>
                        </a:rPr>
                        <a:t>     </a:t>
                      </a:r>
                      <a:r>
                        <a:rPr lang="en-US" sz="1600" dirty="0" smtClean="0">
                          <a:effectLst/>
                        </a:rPr>
                        <a:t>5,4</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     16,4</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       5,2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A2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5,8</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16,0</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5,1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A3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5,9</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16,3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5,2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endParaRPr lang="es-EC" sz="16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600">
                          <a:effectLst/>
                        </a:rPr>
                        <a:t>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B1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4,9</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18,7</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4,0</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B2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5,3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19,4</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3,8</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B3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5,5</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21,0</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3,8</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endParaRPr lang="es-EC" sz="16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600">
                          <a:effectLst/>
                        </a:rPr>
                        <a:t>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C1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5,2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3,2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C2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5,2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20,8</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3,0</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C3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5,3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20,9</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3,2</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4" name="Marcador de número de diapositiva 3"/>
          <p:cNvSpPr>
            <a:spLocks noGrp="1"/>
          </p:cNvSpPr>
          <p:nvPr>
            <p:ph type="sldNum" sz="quarter" idx="12"/>
          </p:nvPr>
        </p:nvSpPr>
        <p:spPr/>
        <p:txBody>
          <a:bodyPr/>
          <a:lstStyle/>
          <a:p>
            <a:fld id="{A3AF0698-BCEE-4F9D-8A59-552136DD0EAD}" type="slidenum">
              <a:rPr lang="es-EC" smtClean="0"/>
              <a:pPr/>
              <a:t>54</a:t>
            </a:fld>
            <a:endParaRPr lang="es-EC" dirty="0"/>
          </a:p>
        </p:txBody>
      </p:sp>
    </p:spTree>
    <p:extLst>
      <p:ext uri="{BB962C8B-B14F-4D97-AF65-F5344CB8AC3E}">
        <p14:creationId xmlns:p14="http://schemas.microsoft.com/office/powerpoint/2010/main" val="2983872251"/>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25000" lnSpcReduction="20000"/>
          </a:bodyPr>
          <a:lstStyle/>
          <a:p>
            <a:pPr marL="0" lvl="1" indent="0">
              <a:buFont typeface="Arial" panose="020B0604020202020204" pitchFamily="34" charset="0"/>
              <a:buNone/>
              <a:defRPr/>
            </a:pPr>
            <a:r>
              <a:rPr lang="en-US" sz="11200" b="1" dirty="0" smtClean="0"/>
              <a:t>ANALISIS</a:t>
            </a:r>
            <a:endParaRPr lang="en-US" sz="11200" b="1" dirty="0" smtClean="0"/>
          </a:p>
          <a:p>
            <a:pPr marL="0" lvl="1" indent="0">
              <a:buFont typeface="Arial" panose="020B0604020202020204" pitchFamily="34" charset="0"/>
              <a:buNone/>
              <a:defRPr/>
            </a:pPr>
            <a:endParaRPr lang="en-US" sz="7200" b="1" dirty="0" smtClean="0"/>
          </a:p>
          <a:p>
            <a:r>
              <a:rPr lang="es-EC" sz="7200" dirty="0"/>
              <a:t>Gas de protección </a:t>
            </a:r>
            <a:r>
              <a:rPr lang="es-EC" sz="7200" dirty="0" smtClean="0"/>
              <a:t>CO</a:t>
            </a:r>
            <a:r>
              <a:rPr lang="es-EC" sz="7200" baseline="-25000" dirty="0" smtClean="0"/>
              <a:t>2</a:t>
            </a:r>
          </a:p>
          <a:p>
            <a:pPr marL="0" indent="0">
              <a:buNone/>
            </a:pPr>
            <a:endParaRPr lang="es-EC" sz="7200" dirty="0"/>
          </a:p>
          <a:p>
            <a:pPr marL="0" indent="0">
              <a:buNone/>
            </a:pPr>
            <a:r>
              <a:rPr lang="es-EC" sz="7200" dirty="0"/>
              <a:t>Con el aumento del flujo de gas los valores de ancho y penetración no se afectan, el valor de la sobremonta sufre un incremento y la formación de un excesivo overlap. </a:t>
            </a:r>
          </a:p>
          <a:p>
            <a:pPr marL="0" indent="0">
              <a:buNone/>
            </a:pPr>
            <a:r>
              <a:rPr lang="es-EC" sz="7200" dirty="0"/>
              <a:t> </a:t>
            </a:r>
          </a:p>
          <a:p>
            <a:pPr marL="0" indent="0">
              <a:buNone/>
            </a:pPr>
            <a:r>
              <a:rPr lang="es-EC" sz="7200" dirty="0"/>
              <a:t> </a:t>
            </a:r>
          </a:p>
          <a:p>
            <a:pPr marL="0" indent="0">
              <a:buNone/>
            </a:pPr>
            <a:endParaRPr lang="es-EC" sz="7200" dirty="0"/>
          </a:p>
          <a:p>
            <a:r>
              <a:rPr lang="es-EC" sz="7200" dirty="0"/>
              <a:t>Gas de protección </a:t>
            </a:r>
            <a:r>
              <a:rPr lang="es-EC" sz="7200" dirty="0" smtClean="0"/>
              <a:t>Argón </a:t>
            </a:r>
            <a:r>
              <a:rPr lang="es-EC" sz="7200" dirty="0"/>
              <a:t>- </a:t>
            </a:r>
            <a:r>
              <a:rPr lang="es-EC" sz="7200" dirty="0" smtClean="0"/>
              <a:t>CO</a:t>
            </a:r>
            <a:r>
              <a:rPr lang="es-EC" sz="7200" baseline="-25000" dirty="0" smtClean="0"/>
              <a:t>2</a:t>
            </a:r>
          </a:p>
          <a:p>
            <a:endParaRPr lang="es-EC" sz="7200" dirty="0"/>
          </a:p>
          <a:p>
            <a:pPr marL="0" indent="0">
              <a:buNone/>
            </a:pPr>
            <a:r>
              <a:rPr lang="es-EC" sz="7200" dirty="0"/>
              <a:t>Con el aumento del flujo de gas los valores de ancho y sobremonta incrementan su valor, el valor de la penetración no se afecta con el aumento del flujo de gas de protección.  </a:t>
            </a:r>
            <a:endParaRPr lang="es-EC" sz="7200" dirty="0" smtClean="0"/>
          </a:p>
          <a:p>
            <a:pPr marL="0" indent="0">
              <a:buNone/>
            </a:pPr>
            <a:endParaRPr lang="es-EC" sz="7200" dirty="0"/>
          </a:p>
          <a:p>
            <a:endParaRPr lang="es-EC" sz="7200" dirty="0" smtClean="0"/>
          </a:p>
          <a:p>
            <a:pPr marL="0" indent="0">
              <a:buNone/>
            </a:pPr>
            <a:r>
              <a:rPr lang="es-EC" sz="7200" dirty="0" smtClean="0"/>
              <a:t>Gas </a:t>
            </a:r>
            <a:r>
              <a:rPr lang="es-EC" sz="7200" dirty="0"/>
              <a:t>de protección </a:t>
            </a:r>
            <a:r>
              <a:rPr lang="es-EC" sz="7200" dirty="0" smtClean="0"/>
              <a:t>Argón </a:t>
            </a:r>
          </a:p>
          <a:p>
            <a:pPr marL="0" indent="0">
              <a:buNone/>
            </a:pPr>
            <a:endParaRPr lang="es-EC" sz="7200" dirty="0"/>
          </a:p>
          <a:p>
            <a:pPr marL="0" indent="0">
              <a:buNone/>
            </a:pPr>
            <a:r>
              <a:rPr lang="es-EC" sz="7200" dirty="0"/>
              <a:t>Con el aumento del flujo de gas los valores de penetración  y sobremonta no sufren cambios significativos, el ancho del cordón de soldadura aumenta su valor en presencia de mayor flujo de protección.</a:t>
            </a:r>
          </a:p>
          <a:p>
            <a:pPr marL="0" lvl="1" indent="0">
              <a:buFont typeface="Arial" panose="020B0604020202020204" pitchFamily="34" charset="0"/>
              <a:buNone/>
              <a:defRPr/>
            </a:pPr>
            <a:endParaRPr lang="es-EC" sz="72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55</a:t>
            </a:fld>
            <a:endParaRPr lang="es-EC" dirty="0"/>
          </a:p>
        </p:txBody>
      </p:sp>
    </p:spTree>
    <p:extLst>
      <p:ext uri="{BB962C8B-B14F-4D97-AF65-F5344CB8AC3E}">
        <p14:creationId xmlns:p14="http://schemas.microsoft.com/office/powerpoint/2010/main" val="2017065805"/>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17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Perfiles</a:t>
            </a:r>
            <a:r>
              <a:rPr lang="en-US" sz="3000" b="1" dirty="0" smtClean="0"/>
              <a:t> de soldadura</a:t>
            </a:r>
            <a:endParaRPr lang="en-US" sz="3000" b="1" dirty="0" smtClean="0"/>
          </a:p>
          <a:p>
            <a:pPr marL="0" lvl="1" indent="0" algn="just">
              <a:buFont typeface="Arial" panose="020B0604020202020204" pitchFamily="34" charset="0"/>
              <a:buNone/>
              <a:defRPr/>
            </a:pPr>
            <a:r>
              <a:rPr lang="es-EC" dirty="0" smtClean="0"/>
              <a:t>El perfil de soldadura depende del tipo de gas empleado </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58"/>
          <p:cNvPicPr/>
          <p:nvPr/>
        </p:nvPicPr>
        <p:blipFill>
          <a:blip r:embed="rId4">
            <a:grayscl/>
            <a:extLst>
              <a:ext uri="{BEBA8EAE-BF5A-486C-A8C5-ECC9F3942E4B}">
                <a14:imgProps xmlns:a14="http://schemas.microsoft.com/office/drawing/2010/main">
                  <a14:imgLayer r:embed="rId5">
                    <a14:imgEffect>
                      <a14:sharpenSoften amount="50000"/>
                    </a14:imgEffect>
                    <a14:imgEffect>
                      <a14:colorTemperature colorTemp="4700"/>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3076079" y="1628800"/>
            <a:ext cx="3350865" cy="4311651"/>
          </a:xfrm>
          <a:prstGeom prst="rect">
            <a:avLst/>
          </a:prstGeom>
          <a:noFill/>
          <a:ln>
            <a:noFill/>
          </a:ln>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56</a:t>
            </a:fld>
            <a:endParaRPr lang="es-EC" dirty="0"/>
          </a:p>
        </p:txBody>
      </p:sp>
    </p:spTree>
    <p:extLst>
      <p:ext uri="{BB962C8B-B14F-4D97-AF65-F5344CB8AC3E}">
        <p14:creationId xmlns:p14="http://schemas.microsoft.com/office/powerpoint/2010/main" val="455055948"/>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ZONA AFECTADA TERMICAMENTE</a:t>
            </a: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8"/>
          <p:cNvPicPr/>
          <p:nvPr/>
        </p:nvPicPr>
        <p:blipFill>
          <a:blip r:embed="rId4">
            <a:extLst>
              <a:ext uri="{28A0092B-C50C-407E-A947-70E740481C1C}">
                <a14:useLocalDpi xmlns:a14="http://schemas.microsoft.com/office/drawing/2010/main" val="0"/>
              </a:ext>
            </a:extLst>
          </a:blip>
          <a:srcRect/>
          <a:stretch>
            <a:fillRect/>
          </a:stretch>
        </p:blipFill>
        <p:spPr bwMode="auto">
          <a:xfrm>
            <a:off x="1475656" y="980728"/>
            <a:ext cx="5328592" cy="5328591"/>
          </a:xfrm>
          <a:prstGeom prst="rect">
            <a:avLst/>
          </a:prstGeom>
          <a:noFill/>
          <a:ln>
            <a:noFill/>
          </a:ln>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57</a:t>
            </a:fld>
            <a:endParaRPr lang="es-EC" dirty="0"/>
          </a:p>
        </p:txBody>
      </p:sp>
    </p:spTree>
    <p:extLst>
      <p:ext uri="{BB962C8B-B14F-4D97-AF65-F5344CB8AC3E}">
        <p14:creationId xmlns:p14="http://schemas.microsoft.com/office/powerpoint/2010/main" val="3018175539"/>
      </p:ext>
    </p:extLst>
  </p:cSld>
  <p:clrMapOvr>
    <a:masterClrMapping/>
  </p:clrMapOvr>
  <p:transition spd="slow">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ZONA AFECTADA TERMICAMENTE </a:t>
            </a:r>
          </a:p>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2833542467"/>
              </p:ext>
            </p:extLst>
          </p:nvPr>
        </p:nvGraphicFramePr>
        <p:xfrm>
          <a:off x="971600" y="2026284"/>
          <a:ext cx="1828800" cy="2530793"/>
        </p:xfrm>
        <a:graphic>
          <a:graphicData uri="http://schemas.openxmlformats.org/drawingml/2006/table">
            <a:tbl>
              <a:tblPr firstRow="1" firstCol="1" bandRow="1">
                <a:tableStyleId>{5C22544A-7EE6-4342-B048-85BDC9FD1C3A}</a:tableStyleId>
              </a:tblPr>
              <a:tblGrid>
                <a:gridCol w="609600"/>
                <a:gridCol w="609600"/>
                <a:gridCol w="609600"/>
              </a:tblGrid>
              <a:tr h="190500">
                <a:tc>
                  <a:txBody>
                    <a:bodyPr/>
                    <a:lstStyle/>
                    <a:p>
                      <a:endParaRPr lang="es-EC" sz="1100">
                        <a:solidFill>
                          <a:srgbClr val="2E74B5"/>
                        </a:solidFill>
                        <a:effectLst/>
                        <a:latin typeface="Calibri" panose="020F0502020204030204" pitchFamily="34" charset="0"/>
                      </a:endParaRPr>
                    </a:p>
                  </a:txBody>
                  <a:tcPr marL="68580" marR="68580" marT="0" marB="0"/>
                </a:tc>
                <a:tc>
                  <a:txBody>
                    <a:bodyPr/>
                    <a:lstStyle/>
                    <a:p>
                      <a:pPr>
                        <a:lnSpc>
                          <a:spcPct val="150000"/>
                        </a:lnSpc>
                        <a:spcBef>
                          <a:spcPts val="1200"/>
                        </a:spcBef>
                        <a:spcAft>
                          <a:spcPts val="1200"/>
                        </a:spcAft>
                      </a:pPr>
                      <a:r>
                        <a:rPr lang="en-US" sz="1200">
                          <a:effectLst/>
                        </a:rPr>
                        <a:t>area</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50000"/>
                        </a:lnSpc>
                        <a:spcBef>
                          <a:spcPts val="1200"/>
                        </a:spcBef>
                        <a:spcAft>
                          <a:spcPts val="1200"/>
                        </a:spcAft>
                      </a:pPr>
                      <a:r>
                        <a:rPr lang="en-US" sz="1200">
                          <a:effectLst/>
                        </a:rPr>
                        <a:t>Prom</a:t>
                      </a:r>
                      <a:endParaRPr lang="es-EC" sz="1200">
                        <a:solidFill>
                          <a:srgbClr val="2E74B5"/>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r>
              <a:tr h="190500">
                <a:tc>
                  <a:txBody>
                    <a:bodyPr/>
                    <a:lstStyle/>
                    <a:p>
                      <a:endParaRPr lang="es-EC" sz="1100">
                        <a:solidFill>
                          <a:srgbClr val="2E74B5"/>
                        </a:solidFill>
                        <a:effectLst/>
                        <a:latin typeface="Calibri" panose="020F0502020204030204" pitchFamily="34" charset="0"/>
                      </a:endParaRPr>
                    </a:p>
                  </a:txBody>
                  <a:tcPr marL="68580" marR="68580" marT="0" marB="0"/>
                </a:tc>
                <a:tc>
                  <a:txBody>
                    <a:bodyPr/>
                    <a:lstStyle/>
                    <a:p>
                      <a:pPr>
                        <a:spcAft>
                          <a:spcPts val="0"/>
                        </a:spcAft>
                      </a:pPr>
                      <a:r>
                        <a:rPr lang="en-US" sz="1200">
                          <a:effectLst/>
                        </a:rPr>
                        <a:t>(mm</a:t>
                      </a:r>
                      <a:r>
                        <a:rPr lang="en-US" sz="1200" baseline="30000">
                          <a:effectLst/>
                        </a:rPr>
                        <a:t>2</a:t>
                      </a:r>
                      <a:r>
                        <a:rPr lang="en-US" sz="1200">
                          <a:effectLst/>
                        </a:rPr>
                        <a:t>)</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A1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195</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spcAft>
                          <a:spcPts val="0"/>
                        </a:spcAft>
                      </a:pPr>
                      <a:r>
                        <a:rPr lang="en-US" sz="1200">
                          <a:effectLst/>
                        </a:rPr>
                        <a:t> </a:t>
                      </a:r>
                      <a:endParaRPr lang="es-EC" sz="1200">
                        <a:effectLst/>
                      </a:endParaRPr>
                    </a:p>
                    <a:p>
                      <a:pPr>
                        <a:spcAft>
                          <a:spcPts val="0"/>
                        </a:spcAft>
                      </a:pPr>
                      <a:r>
                        <a:rPr lang="en-US" sz="1200">
                          <a:effectLst/>
                        </a:rPr>
                        <a:t>218,33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A2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225</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spcAft>
                          <a:spcPts val="0"/>
                        </a:spcAft>
                      </a:pPr>
                      <a:r>
                        <a:rPr lang="en-US" sz="1200">
                          <a:effectLst/>
                        </a:rPr>
                        <a:t>A3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235</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endParaRPr lang="es-EC" sz="1100">
                        <a:solidFill>
                          <a:srgbClr val="2E74B5"/>
                        </a:solidFill>
                        <a:effectLst/>
                        <a:latin typeface="Calibri" panose="020F0502020204030204" pitchFamily="34" charset="0"/>
                      </a:endParaRPr>
                    </a:p>
                  </a:txBody>
                  <a:tcPr marL="68580" marR="68580" marT="0" marB="0"/>
                </a:tc>
                <a:tc>
                  <a:txBody>
                    <a:bodyPr/>
                    <a:lstStyle/>
                    <a:p>
                      <a:endParaRPr lang="es-EC" sz="1100">
                        <a:solidFill>
                          <a:srgbClr val="2E74B5"/>
                        </a:solidFill>
                        <a:effectLst/>
                        <a:latin typeface="Calibri" panose="020F0502020204030204" pitchFamily="34" charset="0"/>
                      </a:endParaRPr>
                    </a:p>
                  </a:txBody>
                  <a:tcPr marL="68580" marR="68580" marT="0" marB="0"/>
                </a:tc>
                <a:tc>
                  <a:txBody>
                    <a:bodyPr/>
                    <a:lstStyle/>
                    <a:p>
                      <a:pP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B1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260</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spcAft>
                          <a:spcPts val="0"/>
                        </a:spcAft>
                      </a:pPr>
                      <a:r>
                        <a:rPr lang="en-US" sz="1200">
                          <a:effectLst/>
                        </a:rPr>
                        <a:t> </a:t>
                      </a:r>
                      <a:endParaRPr lang="es-EC" sz="1200">
                        <a:effectLst/>
                      </a:endParaRPr>
                    </a:p>
                    <a:p>
                      <a:pPr>
                        <a:spcAft>
                          <a:spcPts val="0"/>
                        </a:spcAft>
                      </a:pPr>
                      <a:r>
                        <a:rPr lang="en-US" sz="1200">
                          <a:effectLst/>
                        </a:rPr>
                        <a:t>288,33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B2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280</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spcAft>
                          <a:spcPts val="0"/>
                        </a:spcAft>
                      </a:pPr>
                      <a:r>
                        <a:rPr lang="en-US" sz="1200">
                          <a:effectLst/>
                        </a:rPr>
                        <a:t>B3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325</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endParaRPr lang="es-EC" sz="1100">
                        <a:solidFill>
                          <a:srgbClr val="2E74B5"/>
                        </a:solidFill>
                        <a:effectLst/>
                        <a:latin typeface="Calibri" panose="020F0502020204030204" pitchFamily="34" charset="0"/>
                      </a:endParaRPr>
                    </a:p>
                  </a:txBody>
                  <a:tcPr marL="68580" marR="68580" marT="0" marB="0"/>
                </a:tc>
                <a:tc>
                  <a:txBody>
                    <a:bodyPr/>
                    <a:lstStyle/>
                    <a:p>
                      <a:endParaRPr lang="es-EC" sz="1100">
                        <a:solidFill>
                          <a:srgbClr val="2E74B5"/>
                        </a:solidFill>
                        <a:effectLst/>
                        <a:latin typeface="Calibri" panose="020F0502020204030204" pitchFamily="34" charset="0"/>
                      </a:endParaRPr>
                    </a:p>
                  </a:txBody>
                  <a:tcPr marL="68580" marR="68580" marT="0" marB="0"/>
                </a:tc>
                <a:tc>
                  <a:txBody>
                    <a:bodyPr/>
                    <a:lstStyle/>
                    <a:p>
                      <a:pP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C1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260</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spcAft>
                          <a:spcPts val="0"/>
                        </a:spcAft>
                      </a:pPr>
                      <a:r>
                        <a:rPr lang="en-US" sz="1200">
                          <a:effectLst/>
                        </a:rPr>
                        <a:t> </a:t>
                      </a:r>
                      <a:endParaRPr lang="es-EC" sz="1200">
                        <a:effectLst/>
                      </a:endParaRPr>
                    </a:p>
                    <a:p>
                      <a:pPr>
                        <a:spcAft>
                          <a:spcPts val="0"/>
                        </a:spcAft>
                      </a:pPr>
                      <a:r>
                        <a:rPr lang="en-US" sz="1200">
                          <a:effectLst/>
                        </a:rPr>
                        <a:t>307,67</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C2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323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spcAft>
                          <a:spcPts val="0"/>
                        </a:spcAft>
                      </a:pPr>
                      <a:r>
                        <a:rPr lang="en-US" sz="1200">
                          <a:effectLst/>
                        </a:rPr>
                        <a:t>C3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rPr>
                        <a:t>340</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bl>
          </a:graphicData>
        </a:graphic>
      </p:graphicFrame>
      <p:pic>
        <p:nvPicPr>
          <p:cNvPr id="5" name="Picture 54"/>
          <p:cNvPicPr/>
          <p:nvPr/>
        </p:nvPicPr>
        <p:blipFill>
          <a:blip r:embed="rId4">
            <a:extLst>
              <a:ext uri="{28A0092B-C50C-407E-A947-70E740481C1C}">
                <a14:useLocalDpi xmlns:a14="http://schemas.microsoft.com/office/drawing/2010/main" val="0"/>
              </a:ext>
            </a:extLst>
          </a:blip>
          <a:stretch>
            <a:fillRect/>
          </a:stretch>
        </p:blipFill>
        <p:spPr>
          <a:xfrm>
            <a:off x="3314800" y="1588292"/>
            <a:ext cx="5109845" cy="3406775"/>
          </a:xfrm>
          <a:prstGeom prst="rect">
            <a:avLst/>
          </a:prstGeom>
        </p:spPr>
      </p:pic>
      <p:sp>
        <p:nvSpPr>
          <p:cNvPr id="3" name="Marcador de número de diapositiva 2"/>
          <p:cNvSpPr>
            <a:spLocks noGrp="1"/>
          </p:cNvSpPr>
          <p:nvPr>
            <p:ph type="sldNum" sz="quarter" idx="12"/>
          </p:nvPr>
        </p:nvSpPr>
        <p:spPr/>
        <p:txBody>
          <a:bodyPr/>
          <a:lstStyle/>
          <a:p>
            <a:fld id="{A3AF0698-BCEE-4F9D-8A59-552136DD0EAD}" type="slidenum">
              <a:rPr lang="es-EC" smtClean="0"/>
              <a:pPr/>
              <a:t>58</a:t>
            </a:fld>
            <a:endParaRPr lang="es-EC" dirty="0"/>
          </a:p>
        </p:txBody>
      </p:sp>
    </p:spTree>
    <p:extLst>
      <p:ext uri="{BB962C8B-B14F-4D97-AF65-F5344CB8AC3E}">
        <p14:creationId xmlns:p14="http://schemas.microsoft.com/office/powerpoint/2010/main" val="1159314890"/>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85000" lnSpcReduction="20000"/>
          </a:bodyPr>
          <a:lstStyle/>
          <a:p>
            <a:pPr marL="0" lvl="1" indent="0">
              <a:buFont typeface="Arial" panose="020B0604020202020204" pitchFamily="34" charset="0"/>
              <a:buNone/>
              <a:defRPr/>
            </a:pPr>
            <a:r>
              <a:rPr lang="en-US" sz="3000" b="1" dirty="0" smtClean="0"/>
              <a:t>ZONA AFECTADA TERMICAMENTE </a:t>
            </a:r>
          </a:p>
          <a:p>
            <a:pPr marL="0" indent="0" algn="just">
              <a:buNone/>
            </a:pPr>
            <a:r>
              <a:rPr lang="es-EC" dirty="0" smtClean="0"/>
              <a:t>La </a:t>
            </a:r>
            <a:r>
              <a:rPr lang="es-EC" dirty="0"/>
              <a:t>zona afectada térmica en todos los casos al aumentar el flujo de gas aumenta la zona afectada térmicamente para el caso particular del CO</a:t>
            </a:r>
            <a:r>
              <a:rPr lang="es-EC" baseline="-25000" dirty="0"/>
              <a:t>2</a:t>
            </a:r>
            <a:r>
              <a:rPr lang="es-EC" dirty="0"/>
              <a:t> el aumento de la ZAT es del 20,51%, para el gas de protección argón el incremento es del 30,77%. Estos incrementos del área afectada se presentan por el aumento del 100 % de gas empleado respecto a la primera aplicación correspondiente a 8 </a:t>
            </a:r>
            <a:r>
              <a:rPr lang="es-EC" dirty="0" err="1"/>
              <a:t>lt</a:t>
            </a:r>
            <a:r>
              <a:rPr lang="es-EC" dirty="0"/>
              <a:t>/min.</a:t>
            </a:r>
          </a:p>
          <a:p>
            <a:pPr marL="0" indent="0" algn="just">
              <a:buNone/>
            </a:pPr>
            <a:r>
              <a:rPr lang="es-EC" dirty="0" smtClean="0"/>
              <a:t>El gas de protección CO</a:t>
            </a:r>
            <a:r>
              <a:rPr lang="es-EC" baseline="-25000" dirty="0" smtClean="0"/>
              <a:t>2 </a:t>
            </a:r>
            <a:r>
              <a:rPr lang="es-EC" dirty="0" smtClean="0"/>
              <a:t>genera una menor zona de afectación con un promedio de 218,33 mm</a:t>
            </a:r>
            <a:r>
              <a:rPr lang="es-EC" baseline="30000" dirty="0" smtClean="0"/>
              <a:t>2 </a:t>
            </a:r>
            <a:r>
              <a:rPr lang="es-EC" dirty="0" smtClean="0"/>
              <a:t>, caso contrario sucede con el argón que  presenta una mayor afectación térmica al material base que tiene un promedio de 306,67 mm</a:t>
            </a:r>
            <a:r>
              <a:rPr lang="es-EC" baseline="30000" dirty="0" smtClean="0"/>
              <a:t>2</a:t>
            </a:r>
            <a:r>
              <a:rPr lang="es-EC" dirty="0" smtClean="0"/>
              <a:t>, la mezcla Argon-CO</a:t>
            </a:r>
            <a:r>
              <a:rPr lang="es-EC" baseline="-25000" dirty="0" smtClean="0"/>
              <a:t>2 </a:t>
            </a:r>
            <a:r>
              <a:rPr lang="es-EC" dirty="0" smtClean="0"/>
              <a:t>al tener en su composición un 80% argón su comportamiento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59</a:t>
            </a:fld>
            <a:endParaRPr lang="es-EC" dirty="0"/>
          </a:p>
        </p:txBody>
      </p:sp>
    </p:spTree>
    <p:extLst>
      <p:ext uri="{BB962C8B-B14F-4D97-AF65-F5344CB8AC3E}">
        <p14:creationId xmlns:p14="http://schemas.microsoft.com/office/powerpoint/2010/main" val="540903272"/>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indent="0">
              <a:buFont typeface="Arial" panose="020B0604020202020204" pitchFamily="34" charset="0"/>
              <a:buNone/>
              <a:defRPr/>
            </a:pPr>
            <a:endParaRPr lang="es-EC" sz="2800" dirty="0"/>
          </a:p>
          <a:p>
            <a:pPr marL="0" indent="0" algn="just">
              <a:buNone/>
            </a:pPr>
            <a:r>
              <a:rPr lang="es-EC" sz="2800" dirty="0"/>
              <a:t>Ejecutados con sus respectivos WPS preestablecidos, los parámetros físicos para el material base y material de aporte y los parámetros eléctricos en los 9 WPS serán los mismos, de esta manera se obtiene que el factor principal del experimento es el gas de protección, los mismos que para el experimento son: CO2 , Argón, Mezcla Argon-CO2, además existe la presencia del factor de variable en el cuadrado latino para determinar el efecto directo y correlaciones de los factores aplicados a cada uno de los cupones de prueba. </a:t>
            </a:r>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6</a:t>
            </a:fld>
            <a:endParaRPr lang="es-EC" dirty="0"/>
          </a:p>
        </p:txBody>
      </p:sp>
    </p:spTree>
    <p:extLst>
      <p:ext uri="{BB962C8B-B14F-4D97-AF65-F5344CB8AC3E}">
        <p14:creationId xmlns:p14="http://schemas.microsoft.com/office/powerpoint/2010/main" val="2194723860"/>
      </p:ext>
    </p:extLst>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3"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70000" lnSpcReduction="20000"/>
          </a:bodyPr>
          <a:lstStyle/>
          <a:p>
            <a:pPr marL="0" lvl="1" indent="0">
              <a:buFont typeface="Arial" panose="020B0604020202020204" pitchFamily="34" charset="0"/>
              <a:buNone/>
              <a:defRPr/>
            </a:pPr>
            <a:r>
              <a:rPr lang="en-US" sz="3000" b="1" dirty="0" smtClean="0"/>
              <a:t>MICROESTRUCTURA</a:t>
            </a:r>
          </a:p>
          <a:p>
            <a:r>
              <a:rPr lang="es-EC" dirty="0"/>
              <a:t>Después de aplicar el ataque químico revela las tres zonas presentes en las probetas, las mismas que son:</a:t>
            </a:r>
          </a:p>
          <a:p>
            <a:pPr lvl="0"/>
            <a:r>
              <a:rPr lang="es-EC" dirty="0"/>
              <a:t>Material base</a:t>
            </a:r>
          </a:p>
          <a:p>
            <a:pPr lvl="0"/>
            <a:r>
              <a:rPr lang="es-EC" dirty="0"/>
              <a:t>Zona afectada térmicamente</a:t>
            </a:r>
          </a:p>
          <a:p>
            <a:pPr lvl="0"/>
            <a:r>
              <a:rPr lang="es-EC" dirty="0"/>
              <a:t>Soldadura</a:t>
            </a:r>
          </a:p>
          <a:p>
            <a:r>
              <a:rPr lang="es-EC" dirty="0"/>
              <a:t>Las zonas presentes en la soldadura se muestran en la figura 55. </a:t>
            </a:r>
          </a:p>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None/>
              <a:defRPr/>
            </a:pPr>
            <a:r>
              <a:rPr lang="en-US" dirty="0" smtClean="0"/>
              <a:t>Zonas </a:t>
            </a:r>
            <a:r>
              <a:rPr lang="en-US" dirty="0" err="1"/>
              <a:t>presentes</a:t>
            </a:r>
            <a:r>
              <a:rPr lang="en-US" dirty="0"/>
              <a:t> </a:t>
            </a:r>
            <a:r>
              <a:rPr lang="en-US" dirty="0" err="1"/>
              <a:t>en</a:t>
            </a:r>
            <a:r>
              <a:rPr lang="en-US" dirty="0"/>
              <a:t> la soldadura a) material base b) Zona </a:t>
            </a:r>
            <a:r>
              <a:rPr lang="en-US" dirty="0" err="1"/>
              <a:t>afectada</a:t>
            </a:r>
            <a:r>
              <a:rPr lang="en-US" dirty="0"/>
              <a:t> </a:t>
            </a:r>
            <a:r>
              <a:rPr lang="en-US" dirty="0" err="1"/>
              <a:t>térmicamente</a:t>
            </a:r>
            <a:r>
              <a:rPr lang="en-US" dirty="0"/>
              <a:t>  c) material de </a:t>
            </a:r>
            <a:r>
              <a:rPr lang="en-US" dirty="0" err="1"/>
              <a:t>aporte</a:t>
            </a:r>
            <a:endParaRPr lang="es-EC" altLang="es-EC" dirty="0" smtClean="0"/>
          </a:p>
        </p:txBody>
      </p:sp>
      <p:pic>
        <p:nvPicPr>
          <p:cNvPr id="4" name="Picture 53"/>
          <p:cNvPicPr/>
          <p:nvPr/>
        </p:nvPicPr>
        <p:blipFill>
          <a:blip r:embed="rId4">
            <a:extLst>
              <a:ext uri="{28A0092B-C50C-407E-A947-70E740481C1C}">
                <a14:useLocalDpi xmlns:a14="http://schemas.microsoft.com/office/drawing/2010/main" val="0"/>
              </a:ext>
            </a:extLst>
          </a:blip>
          <a:srcRect/>
          <a:stretch>
            <a:fillRect/>
          </a:stretch>
        </p:blipFill>
        <p:spPr bwMode="auto">
          <a:xfrm>
            <a:off x="2323465" y="3140968"/>
            <a:ext cx="4497070" cy="1498600"/>
          </a:xfrm>
          <a:prstGeom prst="rect">
            <a:avLst/>
          </a:prstGeom>
          <a:noFill/>
          <a:ln>
            <a:noFill/>
          </a:ln>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60</a:t>
            </a:fld>
            <a:endParaRPr lang="es-EC" dirty="0"/>
          </a:p>
        </p:txBody>
      </p:sp>
    </p:spTree>
    <p:extLst>
      <p:ext uri="{BB962C8B-B14F-4D97-AF65-F5344CB8AC3E}">
        <p14:creationId xmlns:p14="http://schemas.microsoft.com/office/powerpoint/2010/main" val="2389090503"/>
      </p:ext>
    </p:extLst>
  </p:cSld>
  <p:clrMapOvr>
    <a:masterClrMapping/>
  </p:clrMapOvr>
  <p:transition spd="slow">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indent="0" algn="just">
              <a:buNone/>
            </a:pPr>
            <a:r>
              <a:rPr lang="es-EC" dirty="0" smtClean="0"/>
              <a:t>La </a:t>
            </a:r>
            <a:r>
              <a:rPr lang="es-EC" dirty="0"/>
              <a:t>microestructura con una amplificación de 200x a las probetas sometidas a soldadura con gas de protección </a:t>
            </a:r>
            <a:r>
              <a:rPr lang="es-EC" dirty="0" smtClean="0"/>
              <a:t>CO</a:t>
            </a:r>
            <a:r>
              <a:rPr lang="es-EC" baseline="-25000" dirty="0" smtClean="0"/>
              <a:t>2</a:t>
            </a:r>
            <a:endParaRPr lang="es-EC" dirty="0"/>
          </a:p>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r>
              <a:rPr lang="es-EC" sz="2800" dirty="0" smtClean="0"/>
              <a:t>      </a:t>
            </a:r>
            <a:r>
              <a:rPr lang="es-EC" sz="2400" dirty="0" smtClean="0"/>
              <a:t>Material de aporte                                        ZAT</a:t>
            </a:r>
          </a:p>
          <a:p>
            <a:pPr marL="0" indent="0" algn="just">
              <a:buFont typeface="Arial" panose="020B0604020202020204" pitchFamily="34" charset="0"/>
              <a:buNone/>
              <a:defRPr/>
            </a:pPr>
            <a:r>
              <a:rPr lang="es-EC" altLang="es-EC" sz="1800" dirty="0" smtClean="0"/>
              <a:t>	</a:t>
            </a:r>
            <a:endParaRPr lang="es-EC" altLang="es-EC" dirty="0" smtClean="0"/>
          </a:p>
        </p:txBody>
      </p:sp>
      <p:pic>
        <p:nvPicPr>
          <p:cNvPr id="5" name="Picture 70"/>
          <p:cNvPicPr/>
          <p:nvPr/>
        </p:nvPicPr>
        <p:blipFill rotWithShape="1">
          <a:blip r:embed="rId4" cstate="print">
            <a:grayscl/>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r="12676"/>
          <a:stretch/>
        </p:blipFill>
        <p:spPr bwMode="auto">
          <a:xfrm>
            <a:off x="784338" y="2348880"/>
            <a:ext cx="2931795" cy="2518410"/>
          </a:xfrm>
          <a:prstGeom prst="rect">
            <a:avLst/>
          </a:prstGeom>
          <a:ln>
            <a:noFill/>
          </a:ln>
          <a:extLst>
            <a:ext uri="{53640926-AAD7-44D8-BBD7-CCE9431645EC}">
              <a14:shadowObscured xmlns:a14="http://schemas.microsoft.com/office/drawing/2010/main"/>
            </a:ext>
          </a:extLst>
        </p:spPr>
      </p:pic>
      <p:pic>
        <p:nvPicPr>
          <p:cNvPr id="6" name="Picture 72"/>
          <p:cNvPicPr/>
          <p:nvPr/>
        </p:nvPicPr>
        <p:blipFill rotWithShape="1">
          <a:blip r:embed="rId6" cstate="print">
            <a:grayscl/>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r="12676"/>
          <a:stretch/>
        </p:blipFill>
        <p:spPr bwMode="auto">
          <a:xfrm>
            <a:off x="4735569" y="2348880"/>
            <a:ext cx="2931795" cy="2518410"/>
          </a:xfrm>
          <a:prstGeom prst="rect">
            <a:avLst/>
          </a:prstGeom>
          <a:ln>
            <a:noFill/>
          </a:ln>
          <a:extLst>
            <a:ext uri="{53640926-AAD7-44D8-BBD7-CCE9431645EC}">
              <a14:shadowObscured xmlns:a14="http://schemas.microsoft.com/office/drawing/2010/main"/>
            </a:ext>
          </a:extLst>
        </p:spPr>
      </p:pic>
      <p:sp>
        <p:nvSpPr>
          <p:cNvPr id="3" name="Marcador de número de diapositiva 2"/>
          <p:cNvSpPr>
            <a:spLocks noGrp="1"/>
          </p:cNvSpPr>
          <p:nvPr>
            <p:ph type="sldNum" sz="quarter" idx="12"/>
          </p:nvPr>
        </p:nvSpPr>
        <p:spPr/>
        <p:txBody>
          <a:bodyPr/>
          <a:lstStyle/>
          <a:p>
            <a:fld id="{A3AF0698-BCEE-4F9D-8A59-552136DD0EAD}" type="slidenum">
              <a:rPr lang="es-EC" smtClean="0"/>
              <a:pPr/>
              <a:t>61</a:t>
            </a:fld>
            <a:endParaRPr lang="es-EC" dirty="0"/>
          </a:p>
        </p:txBody>
      </p:sp>
    </p:spTree>
    <p:extLst>
      <p:ext uri="{BB962C8B-B14F-4D97-AF65-F5344CB8AC3E}">
        <p14:creationId xmlns:p14="http://schemas.microsoft.com/office/powerpoint/2010/main" val="2159476130"/>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r>
              <a:rPr lang="es-EC" dirty="0"/>
              <a:t>La microestructura con una amplificación de 200x a las probetas sometidas a soldadura con gas de protección mezcla CO</a:t>
            </a:r>
            <a:r>
              <a:rPr lang="es-EC" baseline="-25000" dirty="0"/>
              <a:t>2 </a:t>
            </a:r>
            <a:r>
              <a:rPr lang="es-EC" dirty="0"/>
              <a:t>- </a:t>
            </a:r>
            <a:r>
              <a:rPr lang="es-EC" dirty="0" smtClean="0"/>
              <a:t>Argón</a:t>
            </a:r>
            <a:endParaRPr lang="en-US"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None/>
              <a:defRPr/>
            </a:pPr>
            <a:endParaRPr lang="es-EC" altLang="es-EC" sz="2800" dirty="0"/>
          </a:p>
          <a:p>
            <a:pPr marL="0" indent="0" algn="just">
              <a:buNone/>
              <a:defRPr/>
            </a:pPr>
            <a:r>
              <a:rPr lang="es-EC" altLang="es-EC" sz="2800" dirty="0" smtClean="0"/>
              <a:t>         </a:t>
            </a:r>
            <a:r>
              <a:rPr lang="es-EC" altLang="es-EC" sz="2400" dirty="0" smtClean="0"/>
              <a:t>Material de aporte                                       ZAT</a:t>
            </a:r>
            <a:endParaRPr lang="es-EC" sz="2400" dirty="0"/>
          </a:p>
          <a:p>
            <a:pPr marL="0" indent="0" algn="just">
              <a:buNone/>
              <a:defRPr/>
            </a:pPr>
            <a:r>
              <a:rPr lang="es-EC" altLang="es-EC" sz="2000" dirty="0"/>
              <a:t>	</a:t>
            </a:r>
            <a:endParaRPr lang="es-EC" altLang="es-EC" dirty="0"/>
          </a:p>
          <a:p>
            <a:pPr marL="0" indent="0" algn="just">
              <a:buFont typeface="Arial" panose="020B0604020202020204" pitchFamily="34" charset="0"/>
              <a:buNone/>
              <a:defRPr/>
            </a:pPr>
            <a:endParaRPr lang="es-EC" altLang="es-EC" dirty="0" smtClean="0"/>
          </a:p>
        </p:txBody>
      </p:sp>
      <p:pic>
        <p:nvPicPr>
          <p:cNvPr id="4" name="Picture 1"/>
          <p:cNvPicPr/>
          <p:nvPr/>
        </p:nvPicPr>
        <p:blipFill rotWithShape="1">
          <a:blip r:embed="rId4" cstate="print">
            <a:grayscl/>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r="10971"/>
          <a:stretch/>
        </p:blipFill>
        <p:spPr bwMode="auto">
          <a:xfrm>
            <a:off x="1043608" y="2218210"/>
            <a:ext cx="2952328" cy="2518410"/>
          </a:xfrm>
          <a:prstGeom prst="rect">
            <a:avLst/>
          </a:prstGeom>
          <a:ln>
            <a:noFill/>
          </a:ln>
          <a:extLst>
            <a:ext uri="{53640926-AAD7-44D8-BBD7-CCE9431645EC}">
              <a14:shadowObscured xmlns:a14="http://schemas.microsoft.com/office/drawing/2010/main"/>
            </a:ext>
          </a:extLst>
        </p:spPr>
      </p:pic>
      <p:pic>
        <p:nvPicPr>
          <p:cNvPr id="5" name="Picture 75"/>
          <p:cNvPicPr/>
          <p:nvPr/>
        </p:nvPicPr>
        <p:blipFill rotWithShape="1">
          <a:blip r:embed="rId6" cstate="print">
            <a:grayscl/>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r="12676"/>
          <a:stretch/>
        </p:blipFill>
        <p:spPr bwMode="auto">
          <a:xfrm>
            <a:off x="5019719" y="2218210"/>
            <a:ext cx="2931795" cy="2518410"/>
          </a:xfrm>
          <a:prstGeom prst="rect">
            <a:avLst/>
          </a:prstGeom>
          <a:ln>
            <a:noFill/>
          </a:ln>
          <a:extLst>
            <a:ext uri="{53640926-AAD7-44D8-BBD7-CCE9431645EC}">
              <a14:shadowObscured xmlns:a14="http://schemas.microsoft.com/office/drawing/2010/main"/>
            </a:ext>
          </a:extLst>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62</a:t>
            </a:fld>
            <a:endParaRPr lang="es-EC" dirty="0"/>
          </a:p>
        </p:txBody>
      </p:sp>
    </p:spTree>
    <p:extLst>
      <p:ext uri="{BB962C8B-B14F-4D97-AF65-F5344CB8AC3E}">
        <p14:creationId xmlns:p14="http://schemas.microsoft.com/office/powerpoint/2010/main" val="1908927075"/>
      </p:ext>
    </p:extLst>
  </p:cSld>
  <p:clrMapOvr>
    <a:masterClrMapping/>
  </p:clrMapOvr>
  <p:transition spd="slow">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3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539552" y="476672"/>
            <a:ext cx="8229600" cy="5668963"/>
          </a:xfrm>
        </p:spPr>
        <p:txBody>
          <a:bodyPr>
            <a:normAutofit lnSpcReduction="10000"/>
          </a:bodyPr>
          <a:lstStyle/>
          <a:p>
            <a:r>
              <a:rPr lang="es-EC" dirty="0"/>
              <a:t>La microestructura con una amplificación de 200x a las probetas sometidas a soldadura con gas de protección Argón</a:t>
            </a:r>
            <a:r>
              <a:rPr lang="es-EC" baseline="-25000" dirty="0"/>
              <a:t> </a:t>
            </a:r>
            <a:r>
              <a:rPr lang="es-EC" dirty="0"/>
              <a:t>se muestra en la figura 58 </a:t>
            </a:r>
          </a:p>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r>
              <a:rPr lang="es-EC" sz="2400" dirty="0" smtClean="0"/>
              <a:t>         Material de aporte                                         ZAT</a:t>
            </a:r>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79"/>
          <p:cNvPicPr/>
          <p:nvPr/>
        </p:nvPicPr>
        <p:blipFill rotWithShape="1">
          <a:blip r:embed="rId4" cstate="print">
            <a:grayscl/>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r="13616"/>
          <a:stretch/>
        </p:blipFill>
        <p:spPr bwMode="auto">
          <a:xfrm>
            <a:off x="971600" y="2492896"/>
            <a:ext cx="2900680" cy="2518410"/>
          </a:xfrm>
          <a:prstGeom prst="rect">
            <a:avLst/>
          </a:prstGeom>
          <a:ln>
            <a:noFill/>
          </a:ln>
          <a:extLst>
            <a:ext uri="{53640926-AAD7-44D8-BBD7-CCE9431645EC}">
              <a14:shadowObscured xmlns:a14="http://schemas.microsoft.com/office/drawing/2010/main"/>
            </a:ext>
          </a:extLst>
        </p:spPr>
      </p:pic>
      <p:pic>
        <p:nvPicPr>
          <p:cNvPr id="5" name="Picture 78"/>
          <p:cNvPicPr/>
          <p:nvPr/>
        </p:nvPicPr>
        <p:blipFill rotWithShape="1">
          <a:blip r:embed="rId6" cstate="print">
            <a:grayscl/>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r="13146"/>
          <a:stretch/>
        </p:blipFill>
        <p:spPr bwMode="auto">
          <a:xfrm>
            <a:off x="4828374" y="2492896"/>
            <a:ext cx="2916555" cy="2518410"/>
          </a:xfrm>
          <a:prstGeom prst="rect">
            <a:avLst/>
          </a:prstGeom>
          <a:ln>
            <a:noFill/>
          </a:ln>
          <a:extLst>
            <a:ext uri="{53640926-AAD7-44D8-BBD7-CCE9431645EC}">
              <a14:shadowObscured xmlns:a14="http://schemas.microsoft.com/office/drawing/2010/main"/>
            </a:ext>
          </a:extLst>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63</a:t>
            </a:fld>
            <a:endParaRPr lang="es-EC" dirty="0"/>
          </a:p>
        </p:txBody>
      </p:sp>
    </p:spTree>
    <p:extLst>
      <p:ext uri="{BB962C8B-B14F-4D97-AF65-F5344CB8AC3E}">
        <p14:creationId xmlns:p14="http://schemas.microsoft.com/office/powerpoint/2010/main" val="177447541"/>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20000"/>
          </a:bodyPr>
          <a:lstStyle/>
          <a:p>
            <a:pPr marL="0" indent="0" algn="just">
              <a:buNone/>
            </a:pPr>
            <a:r>
              <a:rPr lang="es-EC" dirty="0"/>
              <a:t>La microestructura presente en la zona de la soldadura evidencia la presencia de ferrita y martensita en forma de bandas </a:t>
            </a:r>
          </a:p>
          <a:p>
            <a:pPr marL="0" indent="0" algn="just">
              <a:buNone/>
            </a:pPr>
            <a:r>
              <a:rPr lang="es-EC" dirty="0"/>
              <a:t>El tamaño de grano determinado en base a la norma  ASTM E112, existe un crecimiento del tamaño de grano en la ZAT con respecto al material </a:t>
            </a:r>
            <a:r>
              <a:rPr lang="es-EC" dirty="0" smtClean="0"/>
              <a:t>base</a:t>
            </a:r>
            <a:endParaRPr lang="en-US"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437984173"/>
              </p:ext>
            </p:extLst>
          </p:nvPr>
        </p:nvGraphicFramePr>
        <p:xfrm>
          <a:off x="3255268" y="3017203"/>
          <a:ext cx="2633463" cy="3108960"/>
        </p:xfrm>
        <a:graphic>
          <a:graphicData uri="http://schemas.openxmlformats.org/drawingml/2006/table">
            <a:tbl>
              <a:tblPr firstRow="1" firstCol="1" bandRow="1">
                <a:tableStyleId>{5C22544A-7EE6-4342-B048-85BDC9FD1C3A}</a:tableStyleId>
              </a:tblPr>
              <a:tblGrid>
                <a:gridCol w="877821"/>
                <a:gridCol w="877821"/>
                <a:gridCol w="877821"/>
              </a:tblGrid>
              <a:tr h="175561">
                <a:tc>
                  <a:txBody>
                    <a:bodyPr/>
                    <a:lstStyle/>
                    <a:p>
                      <a:endParaRPr lang="es-EC" sz="1400" dirty="0">
                        <a:solidFill>
                          <a:srgbClr val="2E74B5"/>
                        </a:solidFill>
                        <a:effectLst/>
                        <a:latin typeface="Calibri" panose="020F0502020204030204" pitchFamily="34" charset="0"/>
                      </a:endParaRPr>
                    </a:p>
                  </a:txBody>
                  <a:tcPr marL="68580" marR="68580" marT="0" marB="0"/>
                </a:tc>
                <a:tc>
                  <a:txBody>
                    <a:bodyPr/>
                    <a:lstStyle/>
                    <a:p>
                      <a:pPr>
                        <a:spcAft>
                          <a:spcPts val="0"/>
                        </a:spcAft>
                      </a:pPr>
                      <a:r>
                        <a:rPr lang="en-US" sz="1600">
                          <a:effectLst/>
                        </a:rPr>
                        <a:t>G</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G</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561">
                <a:tc>
                  <a:txBody>
                    <a:bodyPr/>
                    <a:lstStyle/>
                    <a:p>
                      <a:endParaRPr lang="es-EC" sz="1400">
                        <a:solidFill>
                          <a:srgbClr val="2E74B5"/>
                        </a:solidFill>
                        <a:effectLst/>
                        <a:latin typeface="Calibri" panose="020F0502020204030204" pitchFamily="34" charset="0"/>
                      </a:endParaRPr>
                    </a:p>
                  </a:txBody>
                  <a:tcPr marL="68580" marR="68580" marT="0" marB="0"/>
                </a:tc>
                <a:tc>
                  <a:txBody>
                    <a:bodyPr/>
                    <a:lstStyle/>
                    <a:p>
                      <a:pPr>
                        <a:spcAft>
                          <a:spcPts val="0"/>
                        </a:spcAft>
                      </a:pPr>
                      <a:r>
                        <a:rPr lang="en-US" sz="1600" dirty="0" err="1" smtClean="0">
                          <a:effectLst/>
                        </a:rPr>
                        <a:t>m.b</a:t>
                      </a:r>
                      <a:r>
                        <a:rPr lang="en-US" sz="1600" dirty="0" smtClean="0">
                          <a:effectLst/>
                        </a:rPr>
                        <a:t>.</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ZAT</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561">
                <a:tc>
                  <a:txBody>
                    <a:bodyPr/>
                    <a:lstStyle/>
                    <a:p>
                      <a:pPr>
                        <a:spcAft>
                          <a:spcPts val="0"/>
                        </a:spcAft>
                      </a:pPr>
                      <a:r>
                        <a:rPr lang="en-US" sz="1600">
                          <a:effectLst/>
                        </a:rPr>
                        <a:t>A1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561">
                <a:tc>
                  <a:txBody>
                    <a:bodyPr/>
                    <a:lstStyle/>
                    <a:p>
                      <a:pPr>
                        <a:spcAft>
                          <a:spcPts val="0"/>
                        </a:spcAft>
                      </a:pPr>
                      <a:r>
                        <a:rPr lang="en-US" sz="1600">
                          <a:effectLst/>
                        </a:rPr>
                        <a:t>A2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4.5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561">
                <a:tc>
                  <a:txBody>
                    <a:bodyPr/>
                    <a:lstStyle/>
                    <a:p>
                      <a:pPr>
                        <a:spcAft>
                          <a:spcPts val="0"/>
                        </a:spcAft>
                      </a:pPr>
                      <a:r>
                        <a:rPr lang="en-US" sz="1600">
                          <a:effectLst/>
                        </a:rPr>
                        <a:t>A3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561">
                <a:tc>
                  <a:txBody>
                    <a:bodyPr/>
                    <a:lstStyle/>
                    <a:p>
                      <a:endParaRPr lang="es-EC" sz="1400">
                        <a:solidFill>
                          <a:srgbClr val="2E74B5"/>
                        </a:solidFill>
                        <a:effectLst/>
                        <a:latin typeface="Calibri" panose="020F0502020204030204" pitchFamily="34" charset="0"/>
                      </a:endParaRPr>
                    </a:p>
                  </a:txBody>
                  <a:tcPr marL="68580" marR="68580" marT="0" marB="0"/>
                </a:tc>
                <a:tc>
                  <a:txBody>
                    <a:bodyPr/>
                    <a:lstStyle/>
                    <a:p>
                      <a:endParaRPr lang="es-EC" sz="1400">
                        <a:solidFill>
                          <a:srgbClr val="2E74B5"/>
                        </a:solidFill>
                        <a:effectLst/>
                        <a:latin typeface="Calibri" panose="020F0502020204030204" pitchFamily="34" charset="0"/>
                      </a:endParaRPr>
                    </a:p>
                  </a:txBody>
                  <a:tcPr marL="68580" marR="68580" marT="0" marB="0"/>
                </a:tc>
                <a:tc>
                  <a:txBody>
                    <a:bodyPr/>
                    <a:lstStyle/>
                    <a:p>
                      <a:endParaRPr lang="es-EC" sz="1400">
                        <a:solidFill>
                          <a:srgbClr val="2E74B5"/>
                        </a:solidFill>
                        <a:effectLst/>
                        <a:latin typeface="Calibri" panose="020F0502020204030204" pitchFamily="34" charset="0"/>
                      </a:endParaRPr>
                    </a:p>
                  </a:txBody>
                  <a:tcPr marL="68580" marR="68580" marT="0" marB="0"/>
                </a:tc>
              </a:tr>
              <a:tr h="175561">
                <a:tc>
                  <a:txBody>
                    <a:bodyPr/>
                    <a:lstStyle/>
                    <a:p>
                      <a:pPr>
                        <a:spcAft>
                          <a:spcPts val="0"/>
                        </a:spcAft>
                      </a:pPr>
                      <a:r>
                        <a:rPr lang="en-US" sz="1600">
                          <a:effectLst/>
                        </a:rPr>
                        <a:t>B1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4.5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561">
                <a:tc>
                  <a:txBody>
                    <a:bodyPr/>
                    <a:lstStyle/>
                    <a:p>
                      <a:pPr>
                        <a:spcAft>
                          <a:spcPts val="0"/>
                        </a:spcAft>
                      </a:pPr>
                      <a:r>
                        <a:rPr lang="en-US" sz="1600">
                          <a:effectLst/>
                        </a:rPr>
                        <a:t>B2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561">
                <a:tc>
                  <a:txBody>
                    <a:bodyPr/>
                    <a:lstStyle/>
                    <a:p>
                      <a:pPr>
                        <a:spcAft>
                          <a:spcPts val="0"/>
                        </a:spcAft>
                      </a:pPr>
                      <a:r>
                        <a:rPr lang="en-US" sz="1600">
                          <a:effectLst/>
                        </a:rPr>
                        <a:t>B3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561">
                <a:tc>
                  <a:txBody>
                    <a:bodyPr/>
                    <a:lstStyle/>
                    <a:p>
                      <a:endParaRPr lang="es-EC" sz="1400">
                        <a:solidFill>
                          <a:srgbClr val="2E74B5"/>
                        </a:solidFill>
                        <a:effectLst/>
                        <a:latin typeface="Calibri" panose="020F0502020204030204" pitchFamily="34" charset="0"/>
                      </a:endParaRPr>
                    </a:p>
                  </a:txBody>
                  <a:tcPr marL="68580" marR="68580" marT="0" marB="0"/>
                </a:tc>
                <a:tc>
                  <a:txBody>
                    <a:bodyPr/>
                    <a:lstStyle/>
                    <a:p>
                      <a:endParaRPr lang="es-EC" sz="1400">
                        <a:solidFill>
                          <a:srgbClr val="2E74B5"/>
                        </a:solidFill>
                        <a:effectLst/>
                        <a:latin typeface="Calibri" panose="020F0502020204030204" pitchFamily="34" charset="0"/>
                      </a:endParaRPr>
                    </a:p>
                  </a:txBody>
                  <a:tcPr marL="68580" marR="68580" marT="0" marB="0"/>
                </a:tc>
                <a:tc>
                  <a:txBody>
                    <a:bodyPr/>
                    <a:lstStyle/>
                    <a:p>
                      <a:endParaRPr lang="es-EC" sz="1400">
                        <a:solidFill>
                          <a:srgbClr val="2E74B5"/>
                        </a:solidFill>
                        <a:effectLst/>
                        <a:latin typeface="Calibri" panose="020F0502020204030204" pitchFamily="34" charset="0"/>
                      </a:endParaRPr>
                    </a:p>
                  </a:txBody>
                  <a:tcPr marL="68580" marR="68580" marT="0" marB="0"/>
                </a:tc>
              </a:tr>
              <a:tr h="175561">
                <a:tc>
                  <a:txBody>
                    <a:bodyPr/>
                    <a:lstStyle/>
                    <a:p>
                      <a:pPr>
                        <a:spcAft>
                          <a:spcPts val="0"/>
                        </a:spcAft>
                      </a:pPr>
                      <a:r>
                        <a:rPr lang="en-US" sz="1600">
                          <a:effectLst/>
                        </a:rPr>
                        <a:t>C1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561">
                <a:tc>
                  <a:txBody>
                    <a:bodyPr/>
                    <a:lstStyle/>
                    <a:p>
                      <a:pPr>
                        <a:spcAft>
                          <a:spcPts val="0"/>
                        </a:spcAft>
                      </a:pPr>
                      <a:r>
                        <a:rPr lang="en-US" sz="1600">
                          <a:effectLst/>
                        </a:rPr>
                        <a:t>C2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3.5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561">
                <a:tc>
                  <a:txBody>
                    <a:bodyPr/>
                    <a:lstStyle/>
                    <a:p>
                      <a:pPr>
                        <a:spcAft>
                          <a:spcPts val="0"/>
                        </a:spcAft>
                      </a:pPr>
                      <a:r>
                        <a:rPr lang="en-US" sz="1600" dirty="0">
                          <a:effectLst/>
                        </a:rPr>
                        <a:t>C3</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a:effectLst/>
                        </a:rPr>
                        <a:t>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600" dirty="0">
                          <a:effectLst/>
                        </a:rPr>
                        <a:t>3.5</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64</a:t>
            </a:fld>
            <a:endParaRPr lang="es-EC" dirty="0"/>
          </a:p>
        </p:txBody>
      </p:sp>
    </p:spTree>
    <p:extLst>
      <p:ext uri="{BB962C8B-B14F-4D97-AF65-F5344CB8AC3E}">
        <p14:creationId xmlns:p14="http://schemas.microsoft.com/office/powerpoint/2010/main" val="2080840698"/>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430" y="-2938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endParaRPr lang="en-US" sz="3000" b="1" dirty="0" smtClean="0"/>
          </a:p>
          <a:p>
            <a:pPr marL="0" lvl="1" indent="0">
              <a:buFont typeface="Arial" panose="020B0604020202020204" pitchFamily="34" charset="0"/>
              <a:buNone/>
              <a:defRPr/>
            </a:pPr>
            <a:r>
              <a:rPr lang="es-EC" sz="2400" dirty="0" smtClean="0"/>
              <a:t>Las siguientes  figuras se han realizado con una amplificación de 400 x y nos muestran el crecimiento en la zona afectada térmicamente y el material base</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endParaRPr lang="es-EC" altLang="es-EC" sz="1800" dirty="0" smtClean="0"/>
          </a:p>
          <a:p>
            <a:pPr marL="0" indent="0" algn="just">
              <a:buFont typeface="Arial" panose="020B0604020202020204" pitchFamily="34" charset="0"/>
              <a:buNone/>
              <a:defRPr/>
            </a:pPr>
            <a:endParaRPr lang="es-EC" altLang="es-EC" sz="1800" dirty="0"/>
          </a:p>
          <a:p>
            <a:pPr marL="0" indent="0" algn="just">
              <a:buFont typeface="Arial" panose="020B0604020202020204" pitchFamily="34" charset="0"/>
              <a:buNone/>
              <a:defRPr/>
            </a:pPr>
            <a:r>
              <a:rPr lang="es-EC" altLang="es-EC" sz="2400" dirty="0" smtClean="0"/>
              <a:t>                      ZAT                                                  Material Base</a:t>
            </a:r>
            <a:r>
              <a:rPr lang="es-EC" altLang="es-EC" sz="1800" dirty="0" smtClean="0"/>
              <a:t>	</a:t>
            </a:r>
            <a:endParaRPr lang="es-EC" altLang="es-EC" dirty="0" smtClean="0"/>
          </a:p>
        </p:txBody>
      </p:sp>
      <p:pic>
        <p:nvPicPr>
          <p:cNvPr id="4" name="Picture 57"/>
          <p:cNvPicPr/>
          <p:nvPr/>
        </p:nvPicPr>
        <p:blipFill rotWithShape="1">
          <a:blip r:embed="rId4" cstate="print">
            <a:grayscl/>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l="7278" r="6330"/>
          <a:stretch/>
        </p:blipFill>
        <p:spPr bwMode="auto">
          <a:xfrm>
            <a:off x="683568" y="2204864"/>
            <a:ext cx="3528392" cy="2952328"/>
          </a:xfrm>
          <a:prstGeom prst="rect">
            <a:avLst/>
          </a:prstGeom>
          <a:ln>
            <a:noFill/>
          </a:ln>
          <a:extLst>
            <a:ext uri="{53640926-AAD7-44D8-BBD7-CCE9431645EC}">
              <a14:shadowObscured xmlns:a14="http://schemas.microsoft.com/office/drawing/2010/main"/>
            </a:ext>
          </a:extLst>
        </p:spPr>
      </p:pic>
      <p:pic>
        <p:nvPicPr>
          <p:cNvPr id="5" name="Picture 80"/>
          <p:cNvPicPr/>
          <p:nvPr/>
        </p:nvPicPr>
        <p:blipFill rotWithShape="1">
          <a:blip r:embed="rId6" cstate="print">
            <a:grayscl/>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rcRect l="2" r="14648"/>
          <a:stretch/>
        </p:blipFill>
        <p:spPr bwMode="auto">
          <a:xfrm>
            <a:off x="4788024" y="2204864"/>
            <a:ext cx="3517860" cy="2952328"/>
          </a:xfrm>
          <a:prstGeom prst="rect">
            <a:avLst/>
          </a:prstGeom>
          <a:ln>
            <a:noFill/>
          </a:ln>
          <a:extLst>
            <a:ext uri="{53640926-AAD7-44D8-BBD7-CCE9431645EC}">
              <a14:shadowObscured xmlns:a14="http://schemas.microsoft.com/office/drawing/2010/main"/>
            </a:ext>
          </a:extLst>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65</a:t>
            </a:fld>
            <a:endParaRPr lang="es-EC" dirty="0"/>
          </a:p>
        </p:txBody>
      </p:sp>
    </p:spTree>
    <p:extLst>
      <p:ext uri="{BB962C8B-B14F-4D97-AF65-F5344CB8AC3E}">
        <p14:creationId xmlns:p14="http://schemas.microsoft.com/office/powerpoint/2010/main" val="1999777607"/>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DUREZA</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1095586112"/>
              </p:ext>
            </p:extLst>
          </p:nvPr>
        </p:nvGraphicFramePr>
        <p:xfrm>
          <a:off x="482533" y="2148681"/>
          <a:ext cx="3048000" cy="2286000"/>
        </p:xfrm>
        <a:graphic>
          <a:graphicData uri="http://schemas.openxmlformats.org/drawingml/2006/table">
            <a:tbl>
              <a:tblPr firstRow="1" firstCol="1" bandRow="1">
                <a:tableStyleId>{5C22544A-7EE6-4342-B048-85BDC9FD1C3A}</a:tableStyleId>
              </a:tblPr>
              <a:tblGrid>
                <a:gridCol w="762000"/>
                <a:gridCol w="762000"/>
                <a:gridCol w="762000"/>
                <a:gridCol w="762000"/>
              </a:tblGrid>
              <a:tr h="190500">
                <a:tc>
                  <a:txBody>
                    <a:bodyPr/>
                    <a:lstStyle/>
                    <a:p>
                      <a:endParaRPr lang="es-EC" sz="1100">
                        <a:solidFill>
                          <a:srgbClr val="2E74B5"/>
                        </a:solidFill>
                        <a:effectLst/>
                        <a:latin typeface="Calibri" panose="020F0502020204030204" pitchFamily="34" charset="0"/>
                      </a:endParaRPr>
                    </a:p>
                  </a:txBody>
                  <a:tcPr marL="68580" marR="68580" marT="0" marB="0"/>
                </a:tc>
                <a:tc>
                  <a:txBody>
                    <a:bodyPr/>
                    <a:lstStyle/>
                    <a:p>
                      <a:pPr>
                        <a:spcAft>
                          <a:spcPts val="0"/>
                        </a:spcAft>
                      </a:pPr>
                      <a:r>
                        <a:rPr lang="en-US" sz="1200">
                          <a:effectLst/>
                        </a:rPr>
                        <a:t>HV</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HB</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Prom.</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A1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198.9</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197</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spcAft>
                          <a:spcPts val="0"/>
                        </a:spcAft>
                      </a:pPr>
                      <a:r>
                        <a:rPr lang="en-US" sz="1200">
                          <a:effectLst/>
                        </a:rPr>
                        <a:t> </a:t>
                      </a:r>
                      <a:endParaRPr lang="es-EC" sz="1200">
                        <a:effectLst/>
                      </a:endParaRPr>
                    </a:p>
                    <a:p>
                      <a:pPr>
                        <a:spcAft>
                          <a:spcPts val="0"/>
                        </a:spcAft>
                      </a:pPr>
                      <a:r>
                        <a:rPr lang="en-US" sz="1200">
                          <a:effectLst/>
                        </a:rPr>
                        <a:t>180</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A2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186.1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186</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spcAft>
                          <a:spcPts val="0"/>
                        </a:spcAft>
                      </a:pPr>
                      <a:r>
                        <a:rPr lang="en-US" sz="1200">
                          <a:effectLst/>
                        </a:rPr>
                        <a:t>A3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156.9</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157</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B1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186.5</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187</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spcAft>
                          <a:spcPts val="0"/>
                        </a:spcAft>
                      </a:pPr>
                      <a:r>
                        <a:rPr lang="en-US" sz="1200">
                          <a:effectLst/>
                        </a:rPr>
                        <a:t> </a:t>
                      </a:r>
                      <a:endParaRPr lang="es-EC" sz="1200">
                        <a:effectLst/>
                      </a:endParaRPr>
                    </a:p>
                    <a:p>
                      <a:pPr>
                        <a:spcAft>
                          <a:spcPts val="0"/>
                        </a:spcAft>
                      </a:pPr>
                      <a:r>
                        <a:rPr lang="en-US" sz="1200">
                          <a:effectLst/>
                        </a:rPr>
                        <a:t>171,3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B2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176.2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176</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spcAft>
                          <a:spcPts val="0"/>
                        </a:spcAft>
                      </a:pPr>
                      <a:r>
                        <a:rPr lang="en-US" sz="1200">
                          <a:effectLst/>
                        </a:rPr>
                        <a:t>B3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150.7</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151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C1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176.1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176</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spcAft>
                          <a:spcPts val="0"/>
                        </a:spcAft>
                      </a:pPr>
                      <a:r>
                        <a:rPr lang="en-US" sz="1200">
                          <a:effectLst/>
                        </a:rPr>
                        <a:t> </a:t>
                      </a:r>
                      <a:endParaRPr lang="es-EC" sz="1200">
                        <a:effectLst/>
                      </a:endParaRPr>
                    </a:p>
                    <a:p>
                      <a:pPr>
                        <a:spcAft>
                          <a:spcPts val="0"/>
                        </a:spcAft>
                      </a:pPr>
                      <a:r>
                        <a:rPr lang="en-US" sz="1200">
                          <a:effectLst/>
                        </a:rPr>
                        <a:t>169,6</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spcAft>
                          <a:spcPts val="0"/>
                        </a:spcAft>
                      </a:pPr>
                      <a:r>
                        <a:rPr lang="en-US" sz="1200">
                          <a:effectLst/>
                        </a:rPr>
                        <a:t>C2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173.5</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173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spcAft>
                          <a:spcPts val="0"/>
                        </a:spcAft>
                      </a:pPr>
                      <a:r>
                        <a:rPr lang="en-US" sz="1200">
                          <a:effectLst/>
                        </a:rPr>
                        <a:t>C3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160.1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dirty="0">
                          <a:effectLst/>
                        </a:rPr>
                        <a:t>160</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bl>
          </a:graphicData>
        </a:graphic>
      </p:graphicFrame>
      <p:pic>
        <p:nvPicPr>
          <p:cNvPr id="6" name="Picture 56"/>
          <p:cNvPicPr/>
          <p:nvPr/>
        </p:nvPicPr>
        <p:blipFill>
          <a:blip r:embed="rId4">
            <a:extLst>
              <a:ext uri="{28A0092B-C50C-407E-A947-70E740481C1C}">
                <a14:useLocalDpi xmlns:a14="http://schemas.microsoft.com/office/drawing/2010/main" val="0"/>
              </a:ext>
            </a:extLst>
          </a:blip>
          <a:stretch>
            <a:fillRect/>
          </a:stretch>
        </p:blipFill>
        <p:spPr>
          <a:xfrm>
            <a:off x="3695700" y="1551781"/>
            <a:ext cx="5219700" cy="3479800"/>
          </a:xfrm>
          <a:prstGeom prst="rect">
            <a:avLst/>
          </a:prstGeom>
        </p:spPr>
      </p:pic>
      <p:sp>
        <p:nvSpPr>
          <p:cNvPr id="3" name="Marcador de número de diapositiva 2"/>
          <p:cNvSpPr>
            <a:spLocks noGrp="1"/>
          </p:cNvSpPr>
          <p:nvPr>
            <p:ph type="sldNum" sz="quarter" idx="12"/>
          </p:nvPr>
        </p:nvSpPr>
        <p:spPr/>
        <p:txBody>
          <a:bodyPr/>
          <a:lstStyle/>
          <a:p>
            <a:fld id="{A3AF0698-BCEE-4F9D-8A59-552136DD0EAD}" type="slidenum">
              <a:rPr lang="es-EC" smtClean="0"/>
              <a:pPr/>
              <a:t>66</a:t>
            </a:fld>
            <a:endParaRPr lang="es-EC" dirty="0"/>
          </a:p>
        </p:txBody>
      </p:sp>
    </p:spTree>
    <p:extLst>
      <p:ext uri="{BB962C8B-B14F-4D97-AF65-F5344CB8AC3E}">
        <p14:creationId xmlns:p14="http://schemas.microsoft.com/office/powerpoint/2010/main" val="516557004"/>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7004248"/>
          </a:xfrm>
        </p:spPr>
        <p:txBody>
          <a:bodyPr>
            <a:normAutofit fontScale="70000" lnSpcReduction="20000"/>
          </a:bodyPr>
          <a:lstStyle/>
          <a:p>
            <a:pPr marL="0" lvl="1" indent="0">
              <a:buFont typeface="Arial" panose="020B0604020202020204" pitchFamily="34" charset="0"/>
              <a:buNone/>
              <a:defRPr/>
            </a:pPr>
            <a:r>
              <a:rPr lang="es-EC" sz="3000" b="1" dirty="0" smtClean="0"/>
              <a:t>DUREZA</a:t>
            </a:r>
          </a:p>
          <a:p>
            <a:pPr marL="0" lvl="1" indent="0">
              <a:buFont typeface="Arial" panose="020B0604020202020204" pitchFamily="34" charset="0"/>
              <a:buNone/>
              <a:defRPr/>
            </a:pPr>
            <a:endParaRPr lang="es-EC" sz="3000" b="1" dirty="0" smtClean="0"/>
          </a:p>
          <a:p>
            <a:pPr marL="0" indent="0" algn="just">
              <a:buNone/>
            </a:pPr>
            <a:r>
              <a:rPr lang="es-EC" sz="3800" dirty="0"/>
              <a:t>Después de realizar  las respectivas mediciones de la dureza en diferentes puntos sobre porción más ancha  del cordón de soldadura, los resultados determinan que en presencia de un mayor flujo  de gas de protección en los tres experimentos, la dureza disminuye gradualmente como se observa en la tabla 33. </a:t>
            </a:r>
            <a:endParaRPr lang="es-EC" sz="3800" dirty="0" smtClean="0"/>
          </a:p>
          <a:p>
            <a:pPr marL="0" indent="0" algn="just">
              <a:buNone/>
            </a:pPr>
            <a:endParaRPr lang="es-EC" sz="3800" dirty="0"/>
          </a:p>
          <a:p>
            <a:pPr marL="0" indent="0" algn="just">
              <a:buNone/>
            </a:pPr>
            <a:r>
              <a:rPr lang="es-EC" sz="3800" dirty="0"/>
              <a:t>La mayor dureza se presenta en los cupones sometidos a soldadura con gas de protección CO</a:t>
            </a:r>
            <a:r>
              <a:rPr lang="es-EC" sz="3800" baseline="-25000" dirty="0"/>
              <a:t>2 </a:t>
            </a:r>
            <a:r>
              <a:rPr lang="es-EC" sz="3800" dirty="0"/>
              <a:t>con valor máximo de 197 HB y un promedio de 180 HB,  además presenta una disminución gradual máxima del 20% aumentar el 100% de gas empleado respecto a la primera aplicación correspondiente a 8 </a:t>
            </a:r>
            <a:r>
              <a:rPr lang="es-EC" sz="3800" dirty="0" err="1"/>
              <a:t>lt</a:t>
            </a:r>
            <a:r>
              <a:rPr lang="es-EC" sz="3800" dirty="0"/>
              <a:t>/min.</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3" name="Marcador de número de diapositiva 2"/>
          <p:cNvSpPr>
            <a:spLocks noGrp="1"/>
          </p:cNvSpPr>
          <p:nvPr>
            <p:ph type="sldNum" sz="quarter" idx="12"/>
          </p:nvPr>
        </p:nvSpPr>
        <p:spPr/>
        <p:txBody>
          <a:bodyPr/>
          <a:lstStyle/>
          <a:p>
            <a:fld id="{A3AF0698-BCEE-4F9D-8A59-552136DD0EAD}" type="slidenum">
              <a:rPr lang="es-EC" smtClean="0"/>
              <a:pPr/>
              <a:t>67</a:t>
            </a:fld>
            <a:endParaRPr lang="es-EC" dirty="0"/>
          </a:p>
        </p:txBody>
      </p:sp>
    </p:spTree>
    <p:extLst>
      <p:ext uri="{BB962C8B-B14F-4D97-AF65-F5344CB8AC3E}">
        <p14:creationId xmlns:p14="http://schemas.microsoft.com/office/powerpoint/2010/main" val="3050012350"/>
      </p:ext>
    </p:extLst>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85000" lnSpcReduction="20000"/>
          </a:bodyPr>
          <a:lstStyle/>
          <a:p>
            <a:pPr marL="0" lvl="1" indent="0">
              <a:buFont typeface="Arial" panose="020B0604020202020204" pitchFamily="34" charset="0"/>
              <a:buNone/>
              <a:defRPr/>
            </a:pPr>
            <a:r>
              <a:rPr lang="es-EC" sz="3000" b="1" dirty="0" smtClean="0"/>
              <a:t>TENSION</a:t>
            </a:r>
          </a:p>
          <a:p>
            <a:r>
              <a:rPr lang="es-EC" dirty="0"/>
              <a:t>Los resultados del ensayo de tensión obtenidos se encuentran  en la </a:t>
            </a:r>
            <a:r>
              <a:rPr lang="es-EC" dirty="0" smtClean="0"/>
              <a:t>presente tabla donde </a:t>
            </a:r>
            <a:r>
              <a:rPr lang="es-EC" dirty="0"/>
              <a:t>la carga aplicada F</a:t>
            </a:r>
            <a:r>
              <a:rPr lang="es-EC" baseline="-25000" dirty="0"/>
              <a:t>1</a:t>
            </a:r>
            <a:r>
              <a:rPr lang="es-EC" dirty="0"/>
              <a:t>, F</a:t>
            </a:r>
            <a:r>
              <a:rPr lang="es-EC" baseline="-25000" dirty="0"/>
              <a:t>2,</a:t>
            </a:r>
            <a:r>
              <a:rPr lang="es-EC" dirty="0"/>
              <a:t> fueron divididas para cada una de las secciones transversales </a:t>
            </a:r>
            <a:r>
              <a:rPr lang="es-EC" dirty="0" smtClean="0"/>
              <a:t>para </a:t>
            </a:r>
            <a:r>
              <a:rPr lang="es-EC" dirty="0"/>
              <a:t>obtener las resistencias R</a:t>
            </a:r>
            <a:r>
              <a:rPr lang="es-EC" baseline="-25000" dirty="0"/>
              <a:t>1</a:t>
            </a:r>
            <a:r>
              <a:rPr lang="es-EC" dirty="0"/>
              <a:t>, R</a:t>
            </a:r>
            <a:r>
              <a:rPr lang="es-EC" baseline="-25000" dirty="0"/>
              <a:t>2</a:t>
            </a:r>
            <a:r>
              <a:rPr lang="es-EC" dirty="0"/>
              <a:t>.</a:t>
            </a:r>
          </a:p>
          <a:p>
            <a:r>
              <a:rPr lang="es-EC" dirty="0" err="1"/>
              <a:t>R</a:t>
            </a:r>
            <a:r>
              <a:rPr lang="es-EC" baseline="-25000" dirty="0" err="1"/>
              <a:t>m</a:t>
            </a:r>
            <a:r>
              <a:rPr lang="es-EC" dirty="0"/>
              <a:t> es el promedio de las resistencias R</a:t>
            </a:r>
            <a:r>
              <a:rPr lang="es-EC" baseline="-25000" dirty="0"/>
              <a:t>1</a:t>
            </a:r>
            <a:r>
              <a:rPr lang="es-EC" dirty="0"/>
              <a:t>, R</a:t>
            </a:r>
            <a:r>
              <a:rPr lang="es-EC" baseline="-25000" dirty="0"/>
              <a:t>2</a:t>
            </a:r>
            <a:r>
              <a:rPr lang="es-EC" dirty="0"/>
              <a:t> debido a que son probetas pertenecientes al mismo cupón de soldadura, y extraídas bajo las mismas condiciones </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2529616747"/>
              </p:ext>
            </p:extLst>
          </p:nvPr>
        </p:nvGraphicFramePr>
        <p:xfrm>
          <a:off x="842346" y="3657283"/>
          <a:ext cx="7459308" cy="2468880"/>
        </p:xfrm>
        <a:graphic>
          <a:graphicData uri="http://schemas.openxmlformats.org/drawingml/2006/table">
            <a:tbl>
              <a:tblPr firstRow="1" firstCol="1" bandRow="1">
                <a:tableStyleId>{5C22544A-7EE6-4342-B048-85BDC9FD1C3A}</a:tableStyleId>
              </a:tblPr>
              <a:tblGrid>
                <a:gridCol w="469936"/>
                <a:gridCol w="936889"/>
                <a:gridCol w="936889"/>
                <a:gridCol w="1035352"/>
                <a:gridCol w="1035352"/>
                <a:gridCol w="1099502"/>
                <a:gridCol w="1945388"/>
              </a:tblGrid>
              <a:tr h="190500">
                <a:tc>
                  <a:txBody>
                    <a:bodyPr/>
                    <a:lstStyle/>
                    <a:p>
                      <a:pPr algn="ctr"/>
                      <a:endParaRPr lang="es-EC" sz="1400" dirty="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400">
                          <a:effectLst/>
                        </a:rPr>
                        <a:t>F1 </a:t>
                      </a:r>
                      <a:endParaRPr lang="es-EC" sz="1600">
                        <a:effectLst/>
                      </a:endParaRPr>
                    </a:p>
                    <a:p>
                      <a:pPr algn="ctr">
                        <a:spcAft>
                          <a:spcPts val="0"/>
                        </a:spcAft>
                      </a:pPr>
                      <a:r>
                        <a:rPr lang="en-US" sz="1400">
                          <a:effectLst/>
                        </a:rPr>
                        <a:t>(N)</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F1 </a:t>
                      </a:r>
                      <a:endParaRPr lang="es-EC" sz="1600">
                        <a:effectLst/>
                      </a:endParaRPr>
                    </a:p>
                    <a:p>
                      <a:pPr algn="ctr">
                        <a:spcAft>
                          <a:spcPts val="0"/>
                        </a:spcAft>
                      </a:pPr>
                      <a:r>
                        <a:rPr lang="en-US" sz="1400">
                          <a:effectLst/>
                        </a:rPr>
                        <a:t>(N)</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dirty="0">
                          <a:effectLst/>
                        </a:rPr>
                        <a:t>R1 </a:t>
                      </a:r>
                      <a:endParaRPr lang="es-EC" sz="1600" dirty="0">
                        <a:effectLst/>
                      </a:endParaRPr>
                    </a:p>
                    <a:p>
                      <a:pPr algn="ctr">
                        <a:spcAft>
                          <a:spcPts val="0"/>
                        </a:spcAft>
                      </a:pPr>
                      <a:r>
                        <a:rPr lang="en-US" sz="1400" dirty="0">
                          <a:effectLst/>
                        </a:rPr>
                        <a:t>(Mpa)</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R2</a:t>
                      </a:r>
                      <a:endParaRPr lang="es-EC" sz="1600">
                        <a:effectLst/>
                      </a:endParaRPr>
                    </a:p>
                    <a:p>
                      <a:pPr algn="ctr">
                        <a:spcAft>
                          <a:spcPts val="0"/>
                        </a:spcAft>
                      </a:pPr>
                      <a:r>
                        <a:rPr lang="en-US" sz="1400">
                          <a:effectLst/>
                        </a:rPr>
                        <a:t> (Mpa)</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Rm </a:t>
                      </a:r>
                      <a:endParaRPr lang="es-EC" sz="1600">
                        <a:effectLst/>
                      </a:endParaRPr>
                    </a:p>
                    <a:p>
                      <a:pPr algn="ctr">
                        <a:spcAft>
                          <a:spcPts val="0"/>
                        </a:spcAft>
                      </a:pPr>
                      <a:r>
                        <a:rPr lang="en-US" sz="1400">
                          <a:effectLst/>
                        </a:rPr>
                        <a:t>(Mpa)</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100">
                          <a:effectLst/>
                        </a:rPr>
                        <a:t>Observación</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A1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68450,77</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65704,89</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339</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325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332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s-EC" sz="1100">
                          <a:effectLst/>
                        </a:rPr>
                        <a:t>Rotura en el material de aporte</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A2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63743,55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65606,82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312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326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319</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s-EC" sz="1100">
                          <a:effectLst/>
                        </a:rPr>
                        <a:t>Rotura en el material de aporte</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332740">
                <a:tc>
                  <a:txBody>
                    <a:bodyPr/>
                    <a:lstStyle/>
                    <a:p>
                      <a:pPr algn="ctr">
                        <a:spcAft>
                          <a:spcPts val="0"/>
                        </a:spcAft>
                      </a:pPr>
                      <a:r>
                        <a:rPr lang="en-US" sz="1100">
                          <a:effectLst/>
                        </a:rPr>
                        <a:t>A3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53936,85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56878,86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268</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280</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274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s-EC" sz="1100">
                          <a:effectLst/>
                        </a:rPr>
                        <a:t>  Rotura en el material de aporte</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B1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67077,83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68352,70</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334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339</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336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s-EC" sz="1100" dirty="0">
                          <a:effectLst/>
                        </a:rPr>
                        <a:t>Rotura en el material de aporte</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B2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56976,93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60507,34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285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302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293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s-EC" sz="1100">
                          <a:effectLst/>
                        </a:rPr>
                        <a:t>Rotura en el material de aporte</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B3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46189,56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49229,63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228</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242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235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s-EC" sz="1100">
                          <a:effectLst/>
                        </a:rPr>
                        <a:t>Rotura en el material de aporte</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C1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24909,02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31675,64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122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158</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140</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s-EC" sz="1100">
                          <a:effectLst/>
                        </a:rPr>
                        <a:t>Rotura en el material de aporte</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C2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56192,39</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62076,41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276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307</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292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s-EC" sz="1100">
                          <a:effectLst/>
                        </a:rPr>
                        <a:t>Rotura en el material de aporte</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C3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47366,36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49818,04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236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a:effectLst/>
                        </a:rPr>
                        <a:t>244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400" dirty="0">
                          <a:effectLst/>
                        </a:rPr>
                        <a:t>240</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s-EC" sz="1100" dirty="0">
                          <a:effectLst/>
                        </a:rPr>
                        <a:t>Rotura en el material de aporte</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68</a:t>
            </a:fld>
            <a:endParaRPr lang="es-EC" dirty="0"/>
          </a:p>
        </p:txBody>
      </p:sp>
    </p:spTree>
    <p:extLst>
      <p:ext uri="{BB962C8B-B14F-4D97-AF65-F5344CB8AC3E}">
        <p14:creationId xmlns:p14="http://schemas.microsoft.com/office/powerpoint/2010/main" val="4021174860"/>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TENSION</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59"/>
          <p:cNvPicPr/>
          <p:nvPr/>
        </p:nvPicPr>
        <p:blipFill>
          <a:blip r:embed="rId4" cstate="print">
            <a:extLst>
              <a:ext uri="{28A0092B-C50C-407E-A947-70E740481C1C}">
                <a14:useLocalDpi xmlns:a14="http://schemas.microsoft.com/office/drawing/2010/main" val="0"/>
              </a:ext>
            </a:extLst>
          </a:blip>
          <a:stretch>
            <a:fillRect/>
          </a:stretch>
        </p:blipFill>
        <p:spPr>
          <a:xfrm>
            <a:off x="606783" y="2185908"/>
            <a:ext cx="3456384" cy="2486183"/>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687256870"/>
              </p:ext>
            </p:extLst>
          </p:nvPr>
        </p:nvGraphicFramePr>
        <p:xfrm>
          <a:off x="4718926" y="1774134"/>
          <a:ext cx="3312364" cy="3309729"/>
        </p:xfrm>
        <a:graphic>
          <a:graphicData uri="http://schemas.openxmlformats.org/drawingml/2006/table">
            <a:tbl>
              <a:tblPr firstRow="1" firstCol="1" bandRow="1">
                <a:tableStyleId>{5C22544A-7EE6-4342-B048-85BDC9FD1C3A}</a:tableStyleId>
              </a:tblPr>
              <a:tblGrid>
                <a:gridCol w="755450"/>
                <a:gridCol w="1387843"/>
                <a:gridCol w="1169071"/>
              </a:tblGrid>
              <a:tr h="420282">
                <a:tc>
                  <a:txBody>
                    <a:bodyPr/>
                    <a:lstStyle/>
                    <a:p>
                      <a:pPr algn="ctr"/>
                      <a:endParaRPr lang="es-EC" sz="1100" dirty="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000">
                          <a:effectLst/>
                        </a:rPr>
                        <a:t>R</a:t>
                      </a:r>
                      <a:r>
                        <a:rPr lang="en-US" sz="1000" baseline="-25000">
                          <a:effectLst/>
                        </a:rPr>
                        <a:t>m</a:t>
                      </a:r>
                      <a:endParaRPr lang="es-EC" sz="1200">
                        <a:effectLst/>
                      </a:endParaRPr>
                    </a:p>
                    <a:p>
                      <a:pPr algn="ctr">
                        <a:spcAft>
                          <a:spcPts val="0"/>
                        </a:spcAft>
                      </a:pPr>
                      <a:r>
                        <a:rPr lang="en-US" sz="1000">
                          <a:effectLst/>
                        </a:rPr>
                        <a:t>(Mpa)</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rPr>
                        <a:t>Prom</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62677">
                <a:tc>
                  <a:txBody>
                    <a:bodyPr/>
                    <a:lstStyle/>
                    <a:p>
                      <a:pPr algn="ctr">
                        <a:spcAft>
                          <a:spcPts val="0"/>
                        </a:spcAft>
                      </a:pPr>
                      <a:r>
                        <a:rPr lang="en-US" sz="1200">
                          <a:effectLst/>
                        </a:rPr>
                        <a:t>A1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332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rowSpan="3">
                  <a:txBody>
                    <a:bodyPr/>
                    <a:lstStyle/>
                    <a:p>
                      <a:pPr algn="ctr">
                        <a:spcAft>
                          <a:spcPts val="0"/>
                        </a:spcAft>
                      </a:pPr>
                      <a:r>
                        <a:rPr lang="en-US" sz="1200">
                          <a:effectLst/>
                        </a:rPr>
                        <a:t> </a:t>
                      </a:r>
                      <a:endParaRPr lang="es-EC" sz="1200">
                        <a:effectLst/>
                      </a:endParaRPr>
                    </a:p>
                    <a:p>
                      <a:pPr algn="ctr">
                        <a:spcAft>
                          <a:spcPts val="0"/>
                        </a:spcAft>
                      </a:pPr>
                      <a:r>
                        <a:rPr lang="en-US" sz="1200">
                          <a:effectLst/>
                        </a:rPr>
                        <a:t>308</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62677">
                <a:tc>
                  <a:txBody>
                    <a:bodyPr/>
                    <a:lstStyle/>
                    <a:p>
                      <a:pPr algn="ctr">
                        <a:spcAft>
                          <a:spcPts val="0"/>
                        </a:spcAft>
                      </a:pPr>
                      <a:r>
                        <a:rPr lang="en-US" sz="1200">
                          <a:effectLst/>
                        </a:rPr>
                        <a:t>A2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319</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vMerge="1">
                  <a:txBody>
                    <a:bodyPr/>
                    <a:lstStyle/>
                    <a:p>
                      <a:endParaRPr lang="es-EC"/>
                    </a:p>
                  </a:txBody>
                  <a:tcPr/>
                </a:tc>
              </a:tr>
              <a:tr h="262677">
                <a:tc>
                  <a:txBody>
                    <a:bodyPr/>
                    <a:lstStyle/>
                    <a:p>
                      <a:pPr algn="ctr">
                        <a:spcAft>
                          <a:spcPts val="0"/>
                        </a:spcAft>
                      </a:pPr>
                      <a:r>
                        <a:rPr lang="en-US" sz="1200">
                          <a:effectLst/>
                        </a:rPr>
                        <a:t>A3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dirty="0">
                          <a:effectLst/>
                        </a:rPr>
                        <a:t>274</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vMerge="1">
                  <a:txBody>
                    <a:bodyPr/>
                    <a:lstStyle/>
                    <a:p>
                      <a:endParaRPr lang="es-EC"/>
                    </a:p>
                  </a:txBody>
                  <a:tcPr/>
                </a:tc>
              </a:tr>
              <a:tr h="262677">
                <a:tc>
                  <a:txBody>
                    <a:bodyPr/>
                    <a:lstStyle/>
                    <a:p>
                      <a:pPr algn="ct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62677">
                <a:tc>
                  <a:txBody>
                    <a:bodyPr/>
                    <a:lstStyle/>
                    <a:p>
                      <a:pPr algn="ctr">
                        <a:spcAft>
                          <a:spcPts val="0"/>
                        </a:spcAft>
                      </a:pPr>
                      <a:r>
                        <a:rPr lang="en-US" sz="1200">
                          <a:effectLst/>
                        </a:rPr>
                        <a:t>B1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dirty="0">
                          <a:effectLst/>
                        </a:rPr>
                        <a:t>336</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rowSpan="3">
                  <a:txBody>
                    <a:bodyPr/>
                    <a:lstStyle/>
                    <a:p>
                      <a:pPr algn="ctr">
                        <a:spcAft>
                          <a:spcPts val="0"/>
                        </a:spcAft>
                      </a:pPr>
                      <a:r>
                        <a:rPr lang="en-US" sz="1200">
                          <a:effectLst/>
                        </a:rPr>
                        <a:t> </a:t>
                      </a:r>
                      <a:endParaRPr lang="es-EC" sz="1200">
                        <a:effectLst/>
                      </a:endParaRPr>
                    </a:p>
                    <a:p>
                      <a:pPr algn="ctr">
                        <a:spcAft>
                          <a:spcPts val="0"/>
                        </a:spcAft>
                      </a:pPr>
                      <a:r>
                        <a:rPr lang="en-US" sz="1200">
                          <a:effectLst/>
                        </a:rPr>
                        <a:t>288</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62677">
                <a:tc>
                  <a:txBody>
                    <a:bodyPr/>
                    <a:lstStyle/>
                    <a:p>
                      <a:pPr algn="ctr">
                        <a:spcAft>
                          <a:spcPts val="0"/>
                        </a:spcAft>
                      </a:pPr>
                      <a:r>
                        <a:rPr lang="en-US" sz="1200">
                          <a:effectLst/>
                        </a:rPr>
                        <a:t>B2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293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vMerge="1">
                  <a:txBody>
                    <a:bodyPr/>
                    <a:lstStyle/>
                    <a:p>
                      <a:endParaRPr lang="es-EC"/>
                    </a:p>
                  </a:txBody>
                  <a:tcPr/>
                </a:tc>
              </a:tr>
              <a:tr h="262677">
                <a:tc>
                  <a:txBody>
                    <a:bodyPr/>
                    <a:lstStyle/>
                    <a:p>
                      <a:pPr algn="ctr">
                        <a:spcAft>
                          <a:spcPts val="0"/>
                        </a:spcAft>
                      </a:pPr>
                      <a:r>
                        <a:rPr lang="en-US" sz="1200">
                          <a:effectLst/>
                        </a:rPr>
                        <a:t>B3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235</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vMerge="1">
                  <a:txBody>
                    <a:bodyPr/>
                    <a:lstStyle/>
                    <a:p>
                      <a:endParaRPr lang="es-EC"/>
                    </a:p>
                  </a:txBody>
                  <a:tcPr/>
                </a:tc>
              </a:tr>
              <a:tr h="262677">
                <a:tc>
                  <a:txBody>
                    <a:bodyPr/>
                    <a:lstStyle/>
                    <a:p>
                      <a:pPr algn="ct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2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62677">
                <a:tc>
                  <a:txBody>
                    <a:bodyPr/>
                    <a:lstStyle/>
                    <a:p>
                      <a:pPr algn="ctr">
                        <a:spcAft>
                          <a:spcPts val="0"/>
                        </a:spcAft>
                      </a:pPr>
                      <a:r>
                        <a:rPr lang="en-US" sz="1200">
                          <a:effectLst/>
                        </a:rPr>
                        <a:t>C1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140</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rowSpan="3">
                  <a:txBody>
                    <a:bodyPr/>
                    <a:lstStyle/>
                    <a:p>
                      <a:pPr algn="ctr">
                        <a:spcAft>
                          <a:spcPts val="0"/>
                        </a:spcAft>
                      </a:pPr>
                      <a:r>
                        <a:rPr lang="en-US" sz="1200" dirty="0">
                          <a:effectLst/>
                        </a:rPr>
                        <a:t> </a:t>
                      </a:r>
                      <a:endParaRPr lang="es-EC" sz="1200" dirty="0">
                        <a:effectLst/>
                      </a:endParaRPr>
                    </a:p>
                    <a:p>
                      <a:pPr algn="ctr">
                        <a:spcAft>
                          <a:spcPts val="0"/>
                        </a:spcAft>
                      </a:pPr>
                      <a:r>
                        <a:rPr lang="en-US" sz="1200" dirty="0">
                          <a:effectLst/>
                        </a:rPr>
                        <a:t>224</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62677">
                <a:tc>
                  <a:txBody>
                    <a:bodyPr/>
                    <a:lstStyle/>
                    <a:p>
                      <a:pPr algn="ctr">
                        <a:spcAft>
                          <a:spcPts val="0"/>
                        </a:spcAft>
                      </a:pPr>
                      <a:r>
                        <a:rPr lang="en-US" sz="1200">
                          <a:effectLst/>
                        </a:rPr>
                        <a:t>C2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292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vMerge="1">
                  <a:txBody>
                    <a:bodyPr/>
                    <a:lstStyle/>
                    <a:p>
                      <a:endParaRPr lang="es-EC"/>
                    </a:p>
                  </a:txBody>
                  <a:tcPr/>
                </a:tc>
              </a:tr>
              <a:tr h="262677">
                <a:tc>
                  <a:txBody>
                    <a:bodyPr/>
                    <a:lstStyle/>
                    <a:p>
                      <a:pPr algn="ctr">
                        <a:spcAft>
                          <a:spcPts val="0"/>
                        </a:spcAft>
                      </a:pPr>
                      <a:r>
                        <a:rPr lang="en-US" sz="1200">
                          <a:effectLst/>
                        </a:rPr>
                        <a:t>C3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dirty="0">
                          <a:effectLst/>
                        </a:rPr>
                        <a:t>240</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vMerge="1">
                  <a:txBody>
                    <a:bodyPr/>
                    <a:lstStyle/>
                    <a:p>
                      <a:endParaRPr lang="es-EC"/>
                    </a:p>
                  </a:txBody>
                  <a:tcPr/>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69</a:t>
            </a:fld>
            <a:endParaRPr lang="es-EC" dirty="0"/>
          </a:p>
        </p:txBody>
      </p:sp>
    </p:spTree>
    <p:extLst>
      <p:ext uri="{BB962C8B-B14F-4D97-AF65-F5344CB8AC3E}">
        <p14:creationId xmlns:p14="http://schemas.microsoft.com/office/powerpoint/2010/main" val="3119757723"/>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31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10000"/>
          </a:bodyPr>
          <a:lstStyle/>
          <a:p>
            <a:pPr marL="0" lvl="1" indent="0">
              <a:buFont typeface="Arial" panose="020B0604020202020204" pitchFamily="34" charset="0"/>
              <a:buNone/>
              <a:defRPr/>
            </a:pPr>
            <a:r>
              <a:rPr lang="es-EC" sz="3000" b="1" dirty="0" smtClean="0"/>
              <a:t>JUSTIFICACIÓN</a:t>
            </a:r>
            <a:endParaRPr lang="es-EC" sz="2800" dirty="0"/>
          </a:p>
          <a:p>
            <a:pPr algn="just"/>
            <a:r>
              <a:rPr lang="es-EC" sz="2800" dirty="0"/>
              <a:t>El gas de protección en el proceso GMAW1 representa una parte esencial del proceso, su aporte en la soldadura depende de su correcta selección debido a que esto incurrirá en el costo final de la soldadura debido a que no se debe invertir mucho tiempo retirando la capa de escoria y las salpicaduras, lo que reduce el tiempo de limpieza; el proceso GMAW es económico y eficiente porque se puede soldar materiales de diferente espesor a tasas de deposición muy alta, lo que facilita las velocidades de </a:t>
            </a:r>
            <a:r>
              <a:rPr lang="es-EC" sz="2800" dirty="0" smtClean="0"/>
              <a:t> avance</a:t>
            </a:r>
            <a:r>
              <a:rPr lang="es-EC" sz="2800" dirty="0"/>
              <a:t>, gracias al gas de protección aplicado la distorsión que presenta es reducida y presenta un acabado superficial superior al que se obtiene soldando con electrodo revestido,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7</a:t>
            </a:fld>
            <a:endParaRPr lang="es-EC" dirty="0"/>
          </a:p>
        </p:txBody>
      </p:sp>
    </p:spTree>
    <p:extLst>
      <p:ext uri="{BB962C8B-B14F-4D97-AF65-F5344CB8AC3E}">
        <p14:creationId xmlns:p14="http://schemas.microsoft.com/office/powerpoint/2010/main" val="1515655785"/>
      </p:ext>
    </p:extLst>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TENSION</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63"/>
          <p:cNvPicPr/>
          <p:nvPr/>
        </p:nvPicPr>
        <p:blipFill>
          <a:blip r:embed="rId4">
            <a:extLst>
              <a:ext uri="{28A0092B-C50C-407E-A947-70E740481C1C}">
                <a14:useLocalDpi xmlns:a14="http://schemas.microsoft.com/office/drawing/2010/main" val="0"/>
              </a:ext>
            </a:extLst>
          </a:blip>
          <a:stretch>
            <a:fillRect/>
          </a:stretch>
        </p:blipFill>
        <p:spPr>
          <a:xfrm>
            <a:off x="1962150" y="1268760"/>
            <a:ext cx="5778202" cy="3900140"/>
          </a:xfrm>
          <a:prstGeom prst="rect">
            <a:avLst/>
          </a:prstGeom>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70</a:t>
            </a:fld>
            <a:endParaRPr lang="es-EC" dirty="0"/>
          </a:p>
        </p:txBody>
      </p:sp>
    </p:spTree>
    <p:extLst>
      <p:ext uri="{BB962C8B-B14F-4D97-AF65-F5344CB8AC3E}">
        <p14:creationId xmlns:p14="http://schemas.microsoft.com/office/powerpoint/2010/main" val="1579368876"/>
      </p:ext>
    </p:extLst>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32500" lnSpcReduction="20000"/>
          </a:bodyPr>
          <a:lstStyle/>
          <a:p>
            <a:pPr marL="0" lvl="1" indent="0">
              <a:buFont typeface="Arial" panose="020B0604020202020204" pitchFamily="34" charset="0"/>
              <a:buNone/>
              <a:defRPr/>
            </a:pPr>
            <a:r>
              <a:rPr lang="es-EC" sz="4300" b="1" dirty="0" smtClean="0"/>
              <a:t>TENSIÓN</a:t>
            </a:r>
          </a:p>
          <a:p>
            <a:pPr marL="0" indent="0" algn="just">
              <a:buNone/>
            </a:pPr>
            <a:r>
              <a:rPr lang="es-EC" sz="6200" dirty="0"/>
              <a:t>El tipo de gas empleado en los respectivos cupones presenta una variación significativa alcanzando su valor máximo de los especímenes de prueba sometidos a soldadura con gas de protección CO</a:t>
            </a:r>
            <a:r>
              <a:rPr lang="es-EC" sz="6200" baseline="-25000" dirty="0"/>
              <a:t>2 </a:t>
            </a:r>
            <a:r>
              <a:rPr lang="es-EC" sz="6200" dirty="0"/>
              <a:t>con un valor promedio de 308 Mpa . El flujo de gas afecta de forma inversa a la resistencia a mayor flujo  ofrece una menor resistencia. La reducción  del valor  de la resistencia para el caso particular del gas CO</a:t>
            </a:r>
            <a:r>
              <a:rPr lang="es-EC" sz="6200" baseline="-25000" dirty="0"/>
              <a:t>2</a:t>
            </a:r>
            <a:r>
              <a:rPr lang="es-EC" sz="6200" dirty="0"/>
              <a:t> es del 17%,</a:t>
            </a:r>
            <a:r>
              <a:rPr lang="es-EC" sz="6200" baseline="-25000" dirty="0"/>
              <a:t> </a:t>
            </a:r>
            <a:r>
              <a:rPr lang="es-EC" sz="6200" dirty="0"/>
              <a:t> la reducción es del 30% en la mezcla CO</a:t>
            </a:r>
            <a:r>
              <a:rPr lang="es-EC" sz="6200" baseline="-25000" dirty="0"/>
              <a:t>2 </a:t>
            </a:r>
            <a:r>
              <a:rPr lang="es-EC" sz="6200" dirty="0"/>
              <a:t>– argón en ambos casos la reducción se presenta por el aumento del 100 % de gas empleado respecto a la primera aplicación correspondiente a 8 </a:t>
            </a:r>
            <a:r>
              <a:rPr lang="es-EC" sz="6200" dirty="0" err="1"/>
              <a:t>lt</a:t>
            </a:r>
            <a:r>
              <a:rPr lang="es-EC" sz="6200" dirty="0"/>
              <a:t>/min.</a:t>
            </a:r>
          </a:p>
          <a:p>
            <a:pPr marL="0" indent="0" algn="just">
              <a:buNone/>
            </a:pPr>
            <a:endParaRPr lang="es-EC" sz="6200" dirty="0" smtClean="0"/>
          </a:p>
          <a:p>
            <a:pPr marL="0" indent="0" algn="just">
              <a:buNone/>
            </a:pPr>
            <a:r>
              <a:rPr lang="es-EC" sz="6200" dirty="0" smtClean="0"/>
              <a:t>En </a:t>
            </a:r>
            <a:r>
              <a:rPr lang="es-EC" sz="6200" dirty="0"/>
              <a:t>presente proyecto de investigación  se exceptúa del análisis  el cupón de soldadura C1 que presenta un valor de dureza alto contrarrestado con un bajo valor de resistencia ocasionado por la cantidad de poros presentes en el cupón.</a:t>
            </a:r>
          </a:p>
          <a:p>
            <a:pPr marL="0" indent="0" algn="just">
              <a:buNone/>
            </a:pPr>
            <a:endParaRPr lang="es-EC" sz="6200" dirty="0" smtClean="0"/>
          </a:p>
          <a:p>
            <a:pPr marL="0" indent="0" algn="just">
              <a:buNone/>
            </a:pPr>
            <a:r>
              <a:rPr lang="es-EC" sz="6200" dirty="0" smtClean="0"/>
              <a:t>La </a:t>
            </a:r>
            <a:r>
              <a:rPr lang="es-EC" sz="6200" dirty="0"/>
              <a:t>resistencia a la tensión interactúa de la misma forma que la dureza a mayor flujo disminuyen sus valores </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71</a:t>
            </a:fld>
            <a:endParaRPr lang="es-EC" dirty="0"/>
          </a:p>
        </p:txBody>
      </p:sp>
    </p:spTree>
    <p:extLst>
      <p:ext uri="{BB962C8B-B14F-4D97-AF65-F5344CB8AC3E}">
        <p14:creationId xmlns:p14="http://schemas.microsoft.com/office/powerpoint/2010/main" val="2290542817"/>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596"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TENACIDAD</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3" name="Tabla 2"/>
          <p:cNvGraphicFramePr>
            <a:graphicFrameLocks noGrp="1"/>
          </p:cNvGraphicFramePr>
          <p:nvPr>
            <p:extLst>
              <p:ext uri="{D42A27DB-BD31-4B8C-83A1-F6EECF244321}">
                <p14:modId xmlns:p14="http://schemas.microsoft.com/office/powerpoint/2010/main" val="131584627"/>
              </p:ext>
            </p:extLst>
          </p:nvPr>
        </p:nvGraphicFramePr>
        <p:xfrm>
          <a:off x="611560" y="2308225"/>
          <a:ext cx="2044879" cy="2926080"/>
        </p:xfrm>
        <a:graphic>
          <a:graphicData uri="http://schemas.openxmlformats.org/drawingml/2006/table">
            <a:tbl>
              <a:tblPr firstRow="1" firstCol="1" bandRow="1">
                <a:tableStyleId>{5C22544A-7EE6-4342-B048-85BDC9FD1C3A}</a:tableStyleId>
              </a:tblPr>
              <a:tblGrid>
                <a:gridCol w="460704"/>
                <a:gridCol w="648072"/>
                <a:gridCol w="936103"/>
              </a:tblGrid>
              <a:tr h="190500">
                <a:tc>
                  <a:txBody>
                    <a:bodyPr/>
                    <a:lstStyle/>
                    <a:p>
                      <a:pPr algn="ctr"/>
                      <a:endParaRPr lang="es-EC" sz="1400" dirty="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600">
                          <a:effectLst/>
                        </a:rPr>
                        <a:t>(J)</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Prom</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A1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12.4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n-US" sz="1600">
                          <a:effectLst/>
                        </a:rPr>
                        <a:t> </a:t>
                      </a:r>
                      <a:endParaRPr lang="es-EC" sz="1600">
                        <a:effectLst/>
                      </a:endParaRPr>
                    </a:p>
                    <a:p>
                      <a:pPr algn="ctr">
                        <a:spcAft>
                          <a:spcPts val="0"/>
                        </a:spcAft>
                      </a:pPr>
                      <a:r>
                        <a:rPr lang="en-US" sz="1600">
                          <a:effectLst/>
                        </a:rPr>
                        <a:t>24.8</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A2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23.5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spcAft>
                          <a:spcPts val="0"/>
                        </a:spcAft>
                      </a:pPr>
                      <a:r>
                        <a:rPr lang="en-US" sz="1600">
                          <a:effectLst/>
                        </a:rPr>
                        <a:t>A3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38.5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spcAft>
                          <a:spcPts val="0"/>
                        </a:spcAft>
                      </a:pPr>
                      <a:r>
                        <a:rPr lang="en-US" sz="16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B1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17.6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n-US" sz="1600" dirty="0">
                          <a:effectLst/>
                        </a:rPr>
                        <a:t> </a:t>
                      </a:r>
                      <a:endParaRPr lang="es-EC" sz="1600" dirty="0">
                        <a:effectLst/>
                      </a:endParaRPr>
                    </a:p>
                    <a:p>
                      <a:pPr algn="ctr">
                        <a:spcAft>
                          <a:spcPts val="0"/>
                        </a:spcAft>
                      </a:pPr>
                      <a:r>
                        <a:rPr lang="en-US" sz="1600" dirty="0">
                          <a:effectLst/>
                        </a:rPr>
                        <a:t>26.3</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B2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25.5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spcAft>
                          <a:spcPts val="0"/>
                        </a:spcAft>
                      </a:pPr>
                      <a:r>
                        <a:rPr lang="en-US" sz="1600">
                          <a:effectLst/>
                        </a:rPr>
                        <a:t>B3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35.9</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spcAft>
                          <a:spcPts val="0"/>
                        </a:spcAft>
                      </a:pPr>
                      <a:r>
                        <a:rPr lang="en-US" sz="16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C1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5.2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n-US" sz="1600">
                          <a:effectLst/>
                        </a:rPr>
                        <a:t> </a:t>
                      </a:r>
                      <a:endParaRPr lang="es-EC" sz="1600">
                        <a:effectLst/>
                      </a:endParaRPr>
                    </a:p>
                    <a:p>
                      <a:pPr algn="ctr">
                        <a:spcAft>
                          <a:spcPts val="0"/>
                        </a:spcAft>
                      </a:pPr>
                      <a:r>
                        <a:rPr lang="en-US" sz="1600">
                          <a:effectLst/>
                        </a:rPr>
                        <a:t>19.25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600">
                          <a:effectLst/>
                        </a:rPr>
                        <a:t>C2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12.4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spcAft>
                          <a:spcPts val="0"/>
                        </a:spcAft>
                      </a:pPr>
                      <a:r>
                        <a:rPr lang="en-US" sz="1600">
                          <a:effectLst/>
                        </a:rPr>
                        <a:t>C3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26.1</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bl>
          </a:graphicData>
        </a:graphic>
      </p:graphicFrame>
      <p:pic>
        <p:nvPicPr>
          <p:cNvPr id="6" name="Picture 52"/>
          <p:cNvPicPr/>
          <p:nvPr/>
        </p:nvPicPr>
        <p:blipFill>
          <a:blip r:embed="rId4">
            <a:extLst>
              <a:ext uri="{28A0092B-C50C-407E-A947-70E740481C1C}">
                <a14:useLocalDpi xmlns:a14="http://schemas.microsoft.com/office/drawing/2010/main" val="0"/>
              </a:ext>
            </a:extLst>
          </a:blip>
          <a:stretch>
            <a:fillRect/>
          </a:stretch>
        </p:blipFill>
        <p:spPr>
          <a:xfrm>
            <a:off x="3419872" y="1747837"/>
            <a:ext cx="5109845" cy="3406775"/>
          </a:xfrm>
          <a:prstGeom prst="rect">
            <a:avLst/>
          </a:prstGeom>
        </p:spPr>
      </p:pic>
      <p:sp>
        <p:nvSpPr>
          <p:cNvPr id="4" name="Marcador de número de diapositiva 3"/>
          <p:cNvSpPr>
            <a:spLocks noGrp="1"/>
          </p:cNvSpPr>
          <p:nvPr>
            <p:ph type="sldNum" sz="quarter" idx="12"/>
          </p:nvPr>
        </p:nvSpPr>
        <p:spPr/>
        <p:txBody>
          <a:bodyPr/>
          <a:lstStyle/>
          <a:p>
            <a:fld id="{A3AF0698-BCEE-4F9D-8A59-552136DD0EAD}" type="slidenum">
              <a:rPr lang="es-EC" smtClean="0"/>
              <a:pPr/>
              <a:t>72</a:t>
            </a:fld>
            <a:endParaRPr lang="es-EC" dirty="0"/>
          </a:p>
        </p:txBody>
      </p:sp>
    </p:spTree>
    <p:extLst>
      <p:ext uri="{BB962C8B-B14F-4D97-AF65-F5344CB8AC3E}">
        <p14:creationId xmlns:p14="http://schemas.microsoft.com/office/powerpoint/2010/main" val="3413249157"/>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25000" lnSpcReduction="20000"/>
          </a:bodyPr>
          <a:lstStyle/>
          <a:p>
            <a:pPr marL="0" lvl="1" indent="0">
              <a:buFont typeface="Arial" panose="020B0604020202020204" pitchFamily="34" charset="0"/>
              <a:buNone/>
              <a:defRPr/>
            </a:pPr>
            <a:r>
              <a:rPr lang="es-EC" sz="11200" b="1" dirty="0" smtClean="0"/>
              <a:t>TENACIDAD</a:t>
            </a:r>
          </a:p>
          <a:p>
            <a:pPr marL="0" indent="0" algn="just">
              <a:buNone/>
            </a:pPr>
            <a:r>
              <a:rPr lang="es-EC" sz="9600" dirty="0"/>
              <a:t>La tenacidad en el presente experimento presenta una considerable variación en función del flujo de gas de protección aumentando su valor en presencia de mayor flujo, el mayor incremento el del 67.79% en el caso particular del gas de </a:t>
            </a:r>
            <a:r>
              <a:rPr lang="es-EC" sz="9600" dirty="0" err="1"/>
              <a:t>p</a:t>
            </a:r>
            <a:r>
              <a:rPr lang="es-EC" sz="9600" dirty="0" err="1" smtClean="0"/>
              <a:t>roteccion</a:t>
            </a:r>
            <a:r>
              <a:rPr lang="es-EC" sz="9600" dirty="0" smtClean="0"/>
              <a:t> </a:t>
            </a:r>
            <a:r>
              <a:rPr lang="es-EC" sz="9600" dirty="0"/>
              <a:t>CO</a:t>
            </a:r>
            <a:r>
              <a:rPr lang="es-EC" sz="9600" baseline="-25000" dirty="0"/>
              <a:t>2</a:t>
            </a:r>
            <a:r>
              <a:rPr lang="es-EC" sz="9600" dirty="0"/>
              <a:t>, La mezcla </a:t>
            </a:r>
            <a:r>
              <a:rPr lang="es-EC" sz="9600" dirty="0" smtClean="0"/>
              <a:t>argón </a:t>
            </a:r>
            <a:r>
              <a:rPr lang="es-EC" sz="9600" dirty="0"/>
              <a:t>CO</a:t>
            </a:r>
            <a:r>
              <a:rPr lang="es-EC" sz="9600" baseline="-25000" dirty="0"/>
              <a:t>2</a:t>
            </a:r>
            <a:r>
              <a:rPr lang="es-EC" sz="9600" dirty="0"/>
              <a:t> presenta el mismo comportamiento su aumento de tenacidad es del 49,02 %, los incrementos del valor de tenacidad se presentan por el aumento del 100 % de gas empleado respecto a la primera aplicación correspondiente a 8 </a:t>
            </a:r>
            <a:r>
              <a:rPr lang="es-EC" sz="9600" dirty="0" err="1"/>
              <a:t>lt</a:t>
            </a:r>
            <a:r>
              <a:rPr lang="es-EC" sz="9600" dirty="0"/>
              <a:t>/min.</a:t>
            </a:r>
          </a:p>
          <a:p>
            <a:pPr marL="0" indent="0" algn="just">
              <a:buNone/>
            </a:pPr>
            <a:r>
              <a:rPr lang="es-EC" sz="9600" dirty="0"/>
              <a:t>El gas de protección que presenta una menor tenacidad es el gas argón con un valor máximo de 26 </a:t>
            </a:r>
            <a:r>
              <a:rPr lang="es-EC" sz="9600" dirty="0" err="1"/>
              <a:t>Joules</a:t>
            </a:r>
            <a:r>
              <a:rPr lang="es-EC" sz="9600" dirty="0"/>
              <a:t>. </a:t>
            </a:r>
          </a:p>
          <a:p>
            <a:pPr marL="0" indent="0" algn="just">
              <a:buNone/>
            </a:pPr>
            <a:r>
              <a:rPr lang="es-EC" sz="9600" dirty="0"/>
              <a:t>La tenacidad relacionada con las otras propiedades no presenta la misma tendencia con respecto a la dureza, se caracteriza por presentar una mayor tenacidad con un bajo valor de dureza debido a que el material se vuelve  dúctil, y por ende absorbe mayor cantidad de energía</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73</a:t>
            </a:fld>
            <a:endParaRPr lang="es-EC" dirty="0"/>
          </a:p>
        </p:txBody>
      </p:sp>
    </p:spTree>
    <p:extLst>
      <p:ext uri="{BB962C8B-B14F-4D97-AF65-F5344CB8AC3E}">
        <p14:creationId xmlns:p14="http://schemas.microsoft.com/office/powerpoint/2010/main" val="2919204304"/>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lnSpcReduction="10000"/>
          </a:bodyPr>
          <a:lstStyle/>
          <a:p>
            <a:pPr marL="0" lvl="1" indent="0">
              <a:buFont typeface="Arial" panose="020B0604020202020204" pitchFamily="34" charset="0"/>
              <a:buNone/>
              <a:defRPr/>
            </a:pPr>
            <a:r>
              <a:rPr lang="es-EC" sz="3000" b="1" dirty="0" smtClean="0"/>
              <a:t>DOBLADO</a:t>
            </a:r>
          </a:p>
          <a:p>
            <a:pPr marL="0" lvl="1" indent="0" algn="just">
              <a:buNone/>
              <a:defRPr/>
            </a:pPr>
            <a:r>
              <a:rPr lang="es-EC" sz="3200" dirty="0"/>
              <a:t>Las probetas sometidas a soldadura con gas de protección argón en el ensayo de doblado de cara y de raíz presentaron inconvenientes de falta de fusión como se aprecia en la </a:t>
            </a:r>
            <a:r>
              <a:rPr lang="es-EC" sz="3200" dirty="0" smtClean="0"/>
              <a:t>figura</a:t>
            </a:r>
            <a:endParaRPr lang="es-EC" sz="3200" dirty="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60"/>
          <p:cNvPicPr/>
          <p:nvPr/>
        </p:nvPicPr>
        <p:blipFill>
          <a:blip r:embed="rId4" cstate="print">
            <a:extLst>
              <a:ext uri="{28A0092B-C50C-407E-A947-70E740481C1C}">
                <a14:useLocalDpi xmlns:a14="http://schemas.microsoft.com/office/drawing/2010/main" val="0"/>
              </a:ext>
            </a:extLst>
          </a:blip>
          <a:stretch>
            <a:fillRect/>
          </a:stretch>
        </p:blipFill>
        <p:spPr>
          <a:xfrm rot="5400000">
            <a:off x="3326129" y="2864314"/>
            <a:ext cx="2491740" cy="3321685"/>
          </a:xfrm>
          <a:prstGeom prst="rect">
            <a:avLst/>
          </a:prstGeom>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74</a:t>
            </a:fld>
            <a:endParaRPr lang="es-EC" dirty="0"/>
          </a:p>
        </p:txBody>
      </p:sp>
    </p:spTree>
    <p:extLst>
      <p:ext uri="{BB962C8B-B14F-4D97-AF65-F5344CB8AC3E}">
        <p14:creationId xmlns:p14="http://schemas.microsoft.com/office/powerpoint/2010/main" val="285887300"/>
      </p:ext>
    </p:extLst>
  </p:cSld>
  <p:clrMapOvr>
    <a:masterClrMapping/>
  </p:clrMapOvr>
  <p:transition spd="slow">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167" y="-29199"/>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DOBLADO</a:t>
            </a:r>
          </a:p>
          <a:p>
            <a:r>
              <a:rPr lang="es-EC" dirty="0"/>
              <a:t>Las probetas  sometidas a soldadura con gas de protección CO2, y la mezcla Argón – CO2 el doblado  no presenta ninguna </a:t>
            </a:r>
            <a:r>
              <a:rPr lang="es-EC" dirty="0" smtClean="0"/>
              <a:t>observación</a:t>
            </a:r>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None/>
              <a:defRPr/>
            </a:pPr>
            <a:endParaRPr lang="en-US" sz="2800" dirty="0" smtClean="0"/>
          </a:p>
          <a:p>
            <a:pPr marL="457200" indent="-457200" algn="just">
              <a:buAutoNum type="alphaLcParenR"/>
              <a:defRPr/>
            </a:pPr>
            <a:r>
              <a:rPr lang="es-EC" sz="2400" dirty="0" smtClean="0"/>
              <a:t>cupón con  gas de protección CO</a:t>
            </a:r>
            <a:r>
              <a:rPr lang="es-EC" sz="2400" baseline="-25000" dirty="0" smtClean="0"/>
              <a:t>2</a:t>
            </a:r>
            <a:r>
              <a:rPr lang="es-EC" sz="2400" dirty="0" smtClean="0"/>
              <a:t> </a:t>
            </a:r>
          </a:p>
          <a:p>
            <a:pPr marL="457200" indent="-457200" algn="just">
              <a:buAutoNum type="alphaLcParenR"/>
              <a:defRPr/>
            </a:pPr>
            <a:r>
              <a:rPr lang="es-EC" sz="2400" dirty="0" smtClean="0"/>
              <a:t>cupón</a:t>
            </a:r>
            <a:r>
              <a:rPr lang="en-US" sz="2400" dirty="0" smtClean="0"/>
              <a:t> </a:t>
            </a:r>
            <a:r>
              <a:rPr lang="en-US" sz="2400" dirty="0"/>
              <a:t>con  gas de </a:t>
            </a:r>
            <a:r>
              <a:rPr lang="es-EC" sz="2400" dirty="0" smtClean="0"/>
              <a:t>protección</a:t>
            </a:r>
            <a:r>
              <a:rPr lang="en-US" sz="2400" dirty="0" smtClean="0"/>
              <a:t> </a:t>
            </a:r>
            <a:r>
              <a:rPr lang="es-EC" sz="2400" dirty="0" smtClean="0"/>
              <a:t>mezcla</a:t>
            </a:r>
            <a:r>
              <a:rPr lang="en-US" sz="2400" dirty="0" smtClean="0"/>
              <a:t>  </a:t>
            </a:r>
            <a:r>
              <a:rPr lang="en-US" sz="2400" dirty="0"/>
              <a:t>CO</a:t>
            </a:r>
            <a:r>
              <a:rPr lang="en-US" sz="2400" baseline="-25000" dirty="0"/>
              <a:t>2 </a:t>
            </a:r>
            <a:r>
              <a:rPr lang="en-US" sz="2400" dirty="0"/>
              <a:t>– </a:t>
            </a:r>
            <a:r>
              <a:rPr lang="es-EC" sz="2400" dirty="0" smtClean="0"/>
              <a:t>Argón</a:t>
            </a:r>
            <a:endParaRPr lang="es-EC" sz="2400" dirty="0" smtClean="0"/>
          </a:p>
          <a:p>
            <a:pPr marL="0" indent="0" algn="just">
              <a:buFont typeface="Arial" panose="020B0604020202020204" pitchFamily="34" charset="0"/>
              <a:buNone/>
              <a:defRPr/>
            </a:pPr>
            <a:r>
              <a:rPr lang="es-EC" altLang="es-EC" sz="1800" dirty="0" smtClean="0"/>
              <a:t>	</a:t>
            </a:r>
            <a:endParaRPr lang="es-EC" altLang="es-EC" dirty="0" smtClean="0"/>
          </a:p>
        </p:txBody>
      </p:sp>
      <p:pic>
        <p:nvPicPr>
          <p:cNvPr id="4" name="Picture 69"/>
          <p:cNvPicPr/>
          <p:nvPr/>
        </p:nvPicPr>
        <p:blipFill>
          <a:blip r:embed="rId4">
            <a:extLst>
              <a:ext uri="{28A0092B-C50C-407E-A947-70E740481C1C}">
                <a14:useLocalDpi xmlns:a14="http://schemas.microsoft.com/office/drawing/2010/main" val="0"/>
              </a:ext>
            </a:extLst>
          </a:blip>
          <a:srcRect/>
          <a:stretch>
            <a:fillRect/>
          </a:stretch>
        </p:blipFill>
        <p:spPr bwMode="auto">
          <a:xfrm>
            <a:off x="3050540" y="2404110"/>
            <a:ext cx="3042920" cy="2049780"/>
          </a:xfrm>
          <a:prstGeom prst="rect">
            <a:avLst/>
          </a:prstGeom>
          <a:noFill/>
          <a:ln>
            <a:noFill/>
          </a:ln>
        </p:spPr>
      </p:pic>
      <p:sp>
        <p:nvSpPr>
          <p:cNvPr id="2" name="Marcador de número de diapositiva 1"/>
          <p:cNvSpPr>
            <a:spLocks noGrp="1"/>
          </p:cNvSpPr>
          <p:nvPr>
            <p:ph type="sldNum" sz="quarter" idx="12"/>
          </p:nvPr>
        </p:nvSpPr>
        <p:spPr/>
        <p:txBody>
          <a:bodyPr/>
          <a:lstStyle/>
          <a:p>
            <a:fld id="{A3AF0698-BCEE-4F9D-8A59-552136DD0EAD}" type="slidenum">
              <a:rPr lang="es-EC" smtClean="0"/>
              <a:pPr/>
              <a:t>75</a:t>
            </a:fld>
            <a:endParaRPr lang="es-EC" dirty="0"/>
          </a:p>
        </p:txBody>
      </p:sp>
    </p:spTree>
    <p:extLst>
      <p:ext uri="{BB962C8B-B14F-4D97-AF65-F5344CB8AC3E}">
        <p14:creationId xmlns:p14="http://schemas.microsoft.com/office/powerpoint/2010/main" val="2360925108"/>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25000" lnSpcReduction="20000"/>
          </a:bodyPr>
          <a:lstStyle/>
          <a:p>
            <a:pPr marL="0" lvl="1" indent="0">
              <a:buFont typeface="Arial" panose="020B0604020202020204" pitchFamily="34" charset="0"/>
              <a:buNone/>
              <a:defRPr/>
            </a:pPr>
            <a:endParaRPr lang="es-EC" sz="9600" b="1" dirty="0" smtClean="0"/>
          </a:p>
          <a:p>
            <a:pPr marL="0" lvl="1" indent="0">
              <a:buFont typeface="Arial" panose="020B0604020202020204" pitchFamily="34" charset="0"/>
              <a:buNone/>
              <a:defRPr/>
            </a:pPr>
            <a:r>
              <a:rPr lang="es-EC" sz="9600" b="1" dirty="0" smtClean="0"/>
              <a:t>PRODUCTIVIDAD</a:t>
            </a:r>
          </a:p>
          <a:p>
            <a:pPr marL="0" indent="0" algn="just">
              <a:buNone/>
            </a:pPr>
            <a:endParaRPr lang="es-EC" sz="12800" dirty="0" smtClean="0"/>
          </a:p>
          <a:p>
            <a:pPr marL="0" indent="0" algn="just">
              <a:buNone/>
            </a:pPr>
            <a:r>
              <a:rPr lang="es-EC" sz="12800" dirty="0" smtClean="0"/>
              <a:t>Para </a:t>
            </a:r>
            <a:r>
              <a:rPr lang="es-EC" sz="12800" dirty="0"/>
              <a:t>el presente proyecto de </a:t>
            </a:r>
            <a:r>
              <a:rPr lang="es-EC" sz="12800" dirty="0" smtClean="0"/>
              <a:t>investigación, </a:t>
            </a:r>
            <a:r>
              <a:rPr lang="es-EC" sz="12800" dirty="0"/>
              <a:t>la productividad es evaluada en función de la materia prima utilizada y la mano de obra </a:t>
            </a:r>
            <a:endParaRPr lang="es-EC" sz="12800" dirty="0" smtClean="0"/>
          </a:p>
          <a:p>
            <a:pPr marL="0" indent="0" algn="just">
              <a:buNone/>
            </a:pPr>
            <a:endParaRPr lang="es-EC" sz="12800" dirty="0"/>
          </a:p>
          <a:p>
            <a:pPr marL="0" indent="0" algn="just">
              <a:buNone/>
            </a:pPr>
            <a:r>
              <a:rPr lang="es-EC" sz="12800" dirty="0"/>
              <a:t>Para poder analizar de una forma objetiva y real de la industria se establecen a continuación los costos unitarios de cada experimento para posteriormente ser aplicados a una longitud de 100 metros de soldadura</a:t>
            </a:r>
            <a:r>
              <a:rPr lang="es-EC" sz="11200" dirty="0"/>
              <a:t>.</a:t>
            </a:r>
          </a:p>
          <a:p>
            <a:pPr marL="0" lvl="1" indent="0">
              <a:buFont typeface="Arial" panose="020B0604020202020204" pitchFamily="34" charset="0"/>
              <a:buNone/>
              <a:defRPr/>
            </a:pPr>
            <a:endParaRPr lang="es-EC" sz="72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76</a:t>
            </a:fld>
            <a:endParaRPr lang="es-EC" dirty="0"/>
          </a:p>
        </p:txBody>
      </p:sp>
    </p:spTree>
    <p:extLst>
      <p:ext uri="{BB962C8B-B14F-4D97-AF65-F5344CB8AC3E}">
        <p14:creationId xmlns:p14="http://schemas.microsoft.com/office/powerpoint/2010/main" val="1252600132"/>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0"/>
            <a:ext cx="8229600" cy="6126163"/>
          </a:xfrm>
        </p:spPr>
        <p:txBody>
          <a:bodyPr>
            <a:normAutofit/>
          </a:bodyPr>
          <a:lstStyle/>
          <a:p>
            <a:pPr marL="0" lvl="1" indent="0">
              <a:buFont typeface="Arial" panose="020B0604020202020204" pitchFamily="34" charset="0"/>
              <a:buNone/>
              <a:defRPr/>
            </a:pPr>
            <a:r>
              <a:rPr lang="es-EC" sz="3000" b="1" dirty="0" smtClean="0"/>
              <a:t>PRODUCTIVIDAD</a:t>
            </a:r>
            <a:endParaRPr lang="es-EC"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2307374286"/>
              </p:ext>
            </p:extLst>
          </p:nvPr>
        </p:nvGraphicFramePr>
        <p:xfrm>
          <a:off x="1542492" y="692696"/>
          <a:ext cx="6059016" cy="1645920"/>
        </p:xfrm>
        <a:graphic>
          <a:graphicData uri="http://schemas.openxmlformats.org/drawingml/2006/table">
            <a:tbl>
              <a:tblPr firstRow="1" firstCol="1" bandRow="1">
                <a:tableStyleId>{5C22544A-7EE6-4342-B048-85BDC9FD1C3A}</a:tableStyleId>
              </a:tblPr>
              <a:tblGrid>
                <a:gridCol w="1514754"/>
                <a:gridCol w="1514754"/>
                <a:gridCol w="1514754"/>
                <a:gridCol w="1514754"/>
              </a:tblGrid>
              <a:tr h="0">
                <a:tc>
                  <a:txBody>
                    <a:bodyPr/>
                    <a:lstStyle/>
                    <a:p>
                      <a:pPr algn="ctr">
                        <a:spcAft>
                          <a:spcPts val="0"/>
                        </a:spcAft>
                      </a:pPr>
                      <a:r>
                        <a:rPr lang="en-US" sz="1200" dirty="0">
                          <a:effectLst/>
                        </a:rPr>
                        <a:t>Item</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Producto</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Unidad</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Precio</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n-US" sz="1200">
                          <a:effectLst/>
                        </a:rPr>
                        <a:t>1</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Alambre ER70S6</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rPr>
                        <a:t>Kg</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1.73</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n-US" sz="1200">
                          <a:effectLst/>
                        </a:rPr>
                        <a:t>2</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Gas CO</a:t>
                      </a:r>
                      <a:r>
                        <a:rPr lang="en-US" sz="1200" baseline="-25000">
                          <a:effectLst/>
                        </a:rPr>
                        <a:t>2</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m</a:t>
                      </a:r>
                      <a:r>
                        <a:rPr lang="en-US" sz="1200" baseline="30000">
                          <a:effectLst/>
                        </a:rPr>
                        <a:t>3</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6.10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n-US" sz="1200">
                          <a:effectLst/>
                        </a:rPr>
                        <a:t>3</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Gas Mezcla CO</a:t>
                      </a:r>
                      <a:r>
                        <a:rPr lang="en-US" sz="1200" baseline="-25000">
                          <a:effectLst/>
                        </a:rPr>
                        <a:t>2</a:t>
                      </a:r>
                      <a:r>
                        <a:rPr lang="en-US" sz="1200">
                          <a:effectLst/>
                        </a:rPr>
                        <a:t>- Argon</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rPr>
                        <a:t>m</a:t>
                      </a:r>
                      <a:r>
                        <a:rPr lang="en-US" sz="1200" baseline="30000" dirty="0">
                          <a:effectLst/>
                        </a:rPr>
                        <a:t>3</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8.80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n-US" sz="1200">
                          <a:effectLst/>
                        </a:rPr>
                        <a:t>4</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Gas Argon</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m</a:t>
                      </a:r>
                      <a:r>
                        <a:rPr lang="en-US" sz="1200" baseline="30000">
                          <a:effectLst/>
                        </a:rPr>
                        <a:t>3</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13.25</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n-US" sz="1200">
                          <a:effectLst/>
                        </a:rPr>
                        <a:t>5</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Soldadora</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hora</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10</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n-US" sz="1200">
                          <a:effectLst/>
                        </a:rPr>
                        <a:t>6</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Material base</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unidad</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19,4</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gn="ctr">
                        <a:spcAft>
                          <a:spcPts val="0"/>
                        </a:spcAft>
                      </a:pPr>
                      <a:r>
                        <a:rPr lang="en-US" sz="1200">
                          <a:effectLst/>
                        </a:rPr>
                        <a:t>7</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Mano de obra</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a:effectLst/>
                        </a:rPr>
                        <a:t>hora</a:t>
                      </a:r>
                      <a:endParaRPr lang="es-EC" sz="14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200" dirty="0">
                          <a:effectLst/>
                        </a:rPr>
                        <a:t>10</a:t>
                      </a:r>
                      <a:endParaRPr lang="es-EC" sz="14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758251114"/>
              </p:ext>
            </p:extLst>
          </p:nvPr>
        </p:nvGraphicFramePr>
        <p:xfrm>
          <a:off x="457200" y="2509329"/>
          <a:ext cx="8229600" cy="4099560"/>
        </p:xfrm>
        <a:graphic>
          <a:graphicData uri="http://schemas.openxmlformats.org/drawingml/2006/table">
            <a:tbl>
              <a:tblPr firstRow="1" firstCol="1" bandRow="1">
                <a:tableStyleId>{5C22544A-7EE6-4342-B048-85BDC9FD1C3A}</a:tableStyleId>
              </a:tblPr>
              <a:tblGrid>
                <a:gridCol w="822960"/>
                <a:gridCol w="822960"/>
                <a:gridCol w="822960"/>
                <a:gridCol w="822960"/>
                <a:gridCol w="822960"/>
                <a:gridCol w="822960"/>
                <a:gridCol w="822960"/>
                <a:gridCol w="822960"/>
                <a:gridCol w="822960"/>
                <a:gridCol w="822960"/>
              </a:tblGrid>
              <a:tr h="209550">
                <a:tc>
                  <a:txBody>
                    <a:bodyPr/>
                    <a:lstStyle/>
                    <a:p>
                      <a:endParaRPr lang="es-EC" sz="1600" dirty="0">
                        <a:solidFill>
                          <a:srgbClr val="2E74B5"/>
                        </a:solidFill>
                        <a:effectLst/>
                        <a:latin typeface="Calibri" panose="020F0502020204030204" pitchFamily="34" charset="0"/>
                      </a:endParaRPr>
                    </a:p>
                  </a:txBody>
                  <a:tcPr marL="68580" marR="68580" marT="0" marB="0"/>
                </a:tc>
                <a:tc>
                  <a:txBody>
                    <a:bodyPr/>
                    <a:lstStyle/>
                    <a:p>
                      <a:pPr>
                        <a:spcAft>
                          <a:spcPts val="0"/>
                        </a:spcAft>
                      </a:pPr>
                      <a:r>
                        <a:rPr lang="en-US" sz="1200">
                          <a:effectLst/>
                        </a:rPr>
                        <a:t>A1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A2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A3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B1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B2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B3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C1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C2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C3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65132">
                <a:tc>
                  <a:txBody>
                    <a:bodyPr/>
                    <a:lstStyle/>
                    <a:p>
                      <a:pPr>
                        <a:spcAft>
                          <a:spcPts val="0"/>
                        </a:spcAft>
                      </a:pPr>
                      <a:r>
                        <a:rPr lang="en-US" sz="1100">
                          <a:effectLst/>
                        </a:rPr>
                        <a:t>Tiempo (min)</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7,13</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7,1</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7,18</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7,2</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6,97</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7</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7,08</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7,02</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7,13</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n-US" sz="1100">
                          <a:effectLst/>
                        </a:rPr>
                        <a:t>Soldadora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1,19</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1,18</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1,20</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1,20</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1,16</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1,17</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1,18</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1,17</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1,19</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n-US" sz="1100">
                          <a:effectLst/>
                        </a:rPr>
                        <a:t>Alambre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0,53</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0,63</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0,67</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0,58</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0,65</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0,69</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0,60</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0,62</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0,68</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n-US" sz="1100">
                          <a:effectLst/>
                        </a:rPr>
                        <a:t>Material base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600">
                          <a:effectLst/>
                        </a:rPr>
                        <a:t>19,4</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19,4</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dirty="0">
                          <a:effectLst/>
                        </a:rPr>
                        <a:t>19,4</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dirty="0">
                          <a:effectLst/>
                        </a:rPr>
                        <a:t>19,4</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19,4</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19,4</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19,4</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19,4</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19,4</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r>
              <a:tr h="200025">
                <a:tc>
                  <a:txBody>
                    <a:bodyPr/>
                    <a:lstStyle/>
                    <a:p>
                      <a:pPr>
                        <a:spcAft>
                          <a:spcPts val="0"/>
                        </a:spcAft>
                      </a:pPr>
                      <a:r>
                        <a:rPr lang="en-US" sz="1100">
                          <a:effectLst/>
                        </a:rPr>
                        <a:t>Mano de obra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600">
                          <a:effectLst/>
                        </a:rPr>
                        <a:t>1,21</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1,21</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1,22</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dirty="0">
                          <a:effectLst/>
                        </a:rPr>
                        <a:t>1,22</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dirty="0">
                          <a:effectLst/>
                        </a:rPr>
                        <a:t>1,18</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1,19</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1,20</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1,19</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1,21</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r>
              <a:tr h="200025">
                <a:tc>
                  <a:txBody>
                    <a:bodyPr/>
                    <a:lstStyle/>
                    <a:p>
                      <a:pPr>
                        <a:spcAft>
                          <a:spcPts val="0"/>
                        </a:spcAft>
                      </a:pPr>
                      <a:r>
                        <a:rPr lang="en-US" sz="1100">
                          <a:effectLst/>
                        </a:rPr>
                        <a:t>gas de proteccion CO2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0,35</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0,52</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0,70</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endParaRPr lang="es-EC" sz="2400" dirty="0">
                        <a:solidFill>
                          <a:srgbClr val="2E74B5"/>
                        </a:solidFill>
                        <a:effectLst/>
                        <a:latin typeface="Calibri" panose="020F0502020204030204" pitchFamily="34" charset="0"/>
                      </a:endParaRPr>
                    </a:p>
                  </a:txBody>
                  <a:tcPr marL="68580" marR="68580" marT="0" marB="0"/>
                </a:tc>
                <a:tc>
                  <a:txBody>
                    <a:bodyPr/>
                    <a:lstStyle/>
                    <a:p>
                      <a:pPr algn="ctr"/>
                      <a:endParaRPr lang="es-EC" sz="2400" dirty="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r>
              <a:tr h="200025">
                <a:tc>
                  <a:txBody>
                    <a:bodyPr/>
                    <a:lstStyle/>
                    <a:p>
                      <a:pPr>
                        <a:spcAft>
                          <a:spcPts val="0"/>
                        </a:spcAft>
                      </a:pPr>
                      <a:r>
                        <a:rPr lang="es-EC" sz="1100">
                          <a:effectLst/>
                        </a:rPr>
                        <a:t>gas de proteccion mezcla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600">
                          <a:effectLst/>
                        </a:rPr>
                        <a:t>0,51</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0,74</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0,99</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endParaRPr lang="es-EC" sz="2400" dirty="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r>
              <a:tr h="200025">
                <a:tc>
                  <a:txBody>
                    <a:bodyPr/>
                    <a:lstStyle/>
                    <a:p>
                      <a:pPr>
                        <a:spcAft>
                          <a:spcPts val="0"/>
                        </a:spcAft>
                      </a:pPr>
                      <a:r>
                        <a:rPr lang="es-EC" sz="1100">
                          <a:effectLst/>
                        </a:rPr>
                        <a:t>gas de proteccion argon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endParaRPr lang="es-EC" sz="24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600" dirty="0">
                          <a:effectLst/>
                        </a:rPr>
                        <a:t>0,75</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1,12</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1,51</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s-EC" sz="1100">
                          <a:effectLst/>
                        </a:rPr>
                        <a:t>Costo unitario directo en 525 mm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22,72</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22,98</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23,23</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22,95</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23,17</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23,48</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a:effectLst/>
                        </a:rPr>
                        <a:t>23,17</a:t>
                      </a:r>
                      <a:endParaRPr lang="es-EC" sz="28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dirty="0">
                          <a:effectLst/>
                        </a:rPr>
                        <a:t>23,54</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600" dirty="0">
                          <a:effectLst/>
                        </a:rPr>
                        <a:t>24,04</a:t>
                      </a:r>
                      <a:endParaRPr lang="es-EC" sz="2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r>
            </a:tbl>
          </a:graphicData>
        </a:graphic>
      </p:graphicFrame>
      <p:sp>
        <p:nvSpPr>
          <p:cNvPr id="4" name="Marcador de número de diapositiva 3"/>
          <p:cNvSpPr>
            <a:spLocks noGrp="1"/>
          </p:cNvSpPr>
          <p:nvPr>
            <p:ph type="sldNum" sz="quarter" idx="12"/>
          </p:nvPr>
        </p:nvSpPr>
        <p:spPr/>
        <p:txBody>
          <a:bodyPr/>
          <a:lstStyle/>
          <a:p>
            <a:fld id="{A3AF0698-BCEE-4F9D-8A59-552136DD0EAD}" type="slidenum">
              <a:rPr lang="es-EC" smtClean="0"/>
              <a:pPr/>
              <a:t>77</a:t>
            </a:fld>
            <a:endParaRPr lang="es-EC" dirty="0"/>
          </a:p>
        </p:txBody>
      </p:sp>
    </p:spTree>
    <p:extLst>
      <p:ext uri="{BB962C8B-B14F-4D97-AF65-F5344CB8AC3E}">
        <p14:creationId xmlns:p14="http://schemas.microsoft.com/office/powerpoint/2010/main" val="3537936249"/>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PRODUCTIVIDAD</a:t>
            </a:r>
            <a:endParaRPr lang="es-EC" sz="3000" b="1" dirty="0" smtClean="0"/>
          </a:p>
          <a:p>
            <a:pPr marL="0" lvl="1" indent="0">
              <a:buFont typeface="Arial" panose="020B0604020202020204" pitchFamily="34" charset="0"/>
              <a:buNone/>
              <a:defRPr/>
            </a:pPr>
            <a:endParaRPr lang="es-EC" sz="3000" b="1" dirty="0" smtClean="0"/>
          </a:p>
          <a:p>
            <a:pPr marL="0" indent="0">
              <a:buNone/>
              <a:defRPr/>
            </a:pPr>
            <a:r>
              <a:rPr lang="es-EC" dirty="0" smtClean="0"/>
              <a:t>Costo en 100 m de soldadura</a:t>
            </a:r>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2109972818"/>
              </p:ext>
            </p:extLst>
          </p:nvPr>
        </p:nvGraphicFramePr>
        <p:xfrm>
          <a:off x="463552" y="2643028"/>
          <a:ext cx="8229600" cy="1297305"/>
        </p:xfrm>
        <a:graphic>
          <a:graphicData uri="http://schemas.openxmlformats.org/drawingml/2006/table">
            <a:tbl>
              <a:tblPr firstRow="1" firstCol="1" bandRow="1">
                <a:tableStyleId>{5C22544A-7EE6-4342-B048-85BDC9FD1C3A}</a:tableStyleId>
              </a:tblPr>
              <a:tblGrid>
                <a:gridCol w="822960"/>
                <a:gridCol w="822960"/>
                <a:gridCol w="822960"/>
                <a:gridCol w="822960"/>
                <a:gridCol w="822960"/>
                <a:gridCol w="822960"/>
                <a:gridCol w="822960"/>
                <a:gridCol w="822960"/>
                <a:gridCol w="822960"/>
                <a:gridCol w="822960"/>
              </a:tblGrid>
              <a:tr h="200025">
                <a:tc>
                  <a:txBody>
                    <a:bodyPr/>
                    <a:lstStyle/>
                    <a:p>
                      <a:endParaRPr lang="es-EC" sz="1100" dirty="0">
                        <a:solidFill>
                          <a:srgbClr val="2E74B5"/>
                        </a:solidFill>
                        <a:effectLst/>
                        <a:latin typeface="Calibri" panose="020F0502020204030204" pitchFamily="34" charset="0"/>
                      </a:endParaRPr>
                    </a:p>
                  </a:txBody>
                  <a:tcPr marL="68580" marR="68580" marT="0" marB="0"/>
                </a:tc>
                <a:tc>
                  <a:txBody>
                    <a:bodyPr/>
                    <a:lstStyle/>
                    <a:p>
                      <a:pPr>
                        <a:spcAft>
                          <a:spcPts val="0"/>
                        </a:spcAft>
                      </a:pPr>
                      <a:r>
                        <a:rPr lang="en-US" sz="1200">
                          <a:effectLst/>
                        </a:rPr>
                        <a:t>A1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A2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A3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B1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B2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B3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C1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C2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n-US" sz="1200">
                          <a:effectLst/>
                        </a:rPr>
                        <a:t>C3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s-EC" sz="1200">
                          <a:effectLst/>
                        </a:rPr>
                        <a:t>Costo Directo</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4328</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dirty="0">
                          <a:effectLst/>
                        </a:rPr>
                        <a:t>4378</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4424</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4371</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4413</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4472</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4414</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4484</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400">
                          <a:effectLst/>
                        </a:rPr>
                        <a:t>4578</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r>
              <a:tr h="200025">
                <a:tc>
                  <a:txBody>
                    <a:bodyPr/>
                    <a:lstStyle/>
                    <a:p>
                      <a:pPr>
                        <a:spcAft>
                          <a:spcPts val="0"/>
                        </a:spcAft>
                      </a:pPr>
                      <a:r>
                        <a:rPr lang="en-US" sz="1200">
                          <a:effectLst/>
                        </a:rPr>
                        <a:t>Costo Indirecto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1274</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1274</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1274</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1274</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1274</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1274</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1274</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1274</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1274</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tabLst>
                          <a:tab pos="1175385" algn="l"/>
                        </a:tabLst>
                      </a:pPr>
                      <a:r>
                        <a:rPr lang="en-US" sz="1200">
                          <a:effectLst/>
                        </a:rPr>
                        <a:t>Costo total</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5602</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800">
                          <a:effectLst/>
                        </a:rPr>
                        <a:t>5652</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800">
                          <a:effectLst/>
                        </a:rPr>
                        <a:t>5698</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800" dirty="0">
                          <a:effectLst/>
                        </a:rPr>
                        <a:t>5645</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800" dirty="0">
                          <a:effectLst/>
                        </a:rPr>
                        <a:t>5687</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800" dirty="0">
                          <a:effectLst/>
                        </a:rPr>
                        <a:t>5746</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800" dirty="0">
                          <a:effectLst/>
                        </a:rPr>
                        <a:t>5688</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800" dirty="0">
                          <a:effectLst/>
                        </a:rPr>
                        <a:t>5758</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800" dirty="0">
                          <a:effectLst/>
                        </a:rPr>
                        <a:t>5852</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b"/>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78</a:t>
            </a:fld>
            <a:endParaRPr lang="es-EC" dirty="0"/>
          </a:p>
        </p:txBody>
      </p:sp>
    </p:spTree>
    <p:extLst>
      <p:ext uri="{BB962C8B-B14F-4D97-AF65-F5344CB8AC3E}">
        <p14:creationId xmlns:p14="http://schemas.microsoft.com/office/powerpoint/2010/main" val="1141384013"/>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PRODUCTIVIDAD</a:t>
            </a:r>
            <a:endParaRPr lang="es-EC"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4139581838"/>
              </p:ext>
            </p:extLst>
          </p:nvPr>
        </p:nvGraphicFramePr>
        <p:xfrm>
          <a:off x="482533" y="1196752"/>
          <a:ext cx="8229600" cy="4171950"/>
        </p:xfrm>
        <a:graphic>
          <a:graphicData uri="http://schemas.openxmlformats.org/drawingml/2006/table">
            <a:tbl>
              <a:tblPr firstRow="1" firstCol="1" bandRow="1">
                <a:tableStyleId>{5C22544A-7EE6-4342-B048-85BDC9FD1C3A}</a:tableStyleId>
              </a:tblPr>
              <a:tblGrid>
                <a:gridCol w="1645920"/>
                <a:gridCol w="1645920"/>
                <a:gridCol w="1645920"/>
                <a:gridCol w="1645920"/>
                <a:gridCol w="1645920"/>
              </a:tblGrid>
              <a:tr h="190500">
                <a:tc>
                  <a:txBody>
                    <a:bodyPr/>
                    <a:lstStyle/>
                    <a:p>
                      <a:pPr algn="ctr"/>
                      <a:endParaRPr lang="es-EC" sz="11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600" dirty="0">
                          <a:effectLst/>
                        </a:rPr>
                        <a:t>Material </a:t>
                      </a:r>
                      <a:r>
                        <a:rPr lang="es-EC" sz="1600" noProof="0" dirty="0" smtClean="0">
                          <a:effectLst/>
                        </a:rPr>
                        <a:t>depositado</a:t>
                      </a:r>
                      <a:endParaRPr lang="es-EC" sz="1800" noProof="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600" noProof="0" dirty="0" smtClean="0">
                          <a:effectLst/>
                        </a:rPr>
                        <a:t>Dinero</a:t>
                      </a:r>
                      <a:endParaRPr lang="es-EC" sz="1800" noProof="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P</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G</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g/$</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 </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400">
                          <a:effectLst/>
                        </a:rPr>
                        <a:t>A1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58857,14</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5602,18</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10,51</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n-US" sz="1800">
                          <a:effectLst/>
                        </a:rPr>
                        <a:t> </a:t>
                      </a:r>
                      <a:endParaRPr lang="es-EC" sz="2000">
                        <a:effectLst/>
                      </a:endParaRPr>
                    </a:p>
                    <a:p>
                      <a:pPr algn="ctr">
                        <a:spcAft>
                          <a:spcPts val="0"/>
                        </a:spcAft>
                      </a:pPr>
                      <a:r>
                        <a:rPr lang="en-US" sz="1800">
                          <a:effectLst/>
                        </a:rPr>
                        <a:t>11,91</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400">
                          <a:effectLst/>
                        </a:rPr>
                        <a:t>A2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69714,28</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5651,76</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12,33</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spcAft>
                          <a:spcPts val="0"/>
                        </a:spcAft>
                      </a:pPr>
                      <a:r>
                        <a:rPr lang="en-US" sz="1400">
                          <a:effectLst/>
                        </a:rPr>
                        <a:t>A3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73523,81</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5697,96</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12,90</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endParaRPr lang="es-EC" sz="1400">
                        <a:solidFill>
                          <a:srgbClr val="2E74B5"/>
                        </a:solidFill>
                        <a:effectLst/>
                        <a:latin typeface="Calibri" panose="020F0502020204030204" pitchFamily="34" charset="0"/>
                      </a:endParaRPr>
                    </a:p>
                  </a:txBody>
                  <a:tcPr marL="68580" marR="68580" marT="0" marB="0"/>
                </a:tc>
                <a:tc>
                  <a:txBody>
                    <a:bodyPr/>
                    <a:lstStyle/>
                    <a:p>
                      <a:pPr algn="ctr"/>
                      <a:endParaRPr lang="es-EC" sz="1800">
                        <a:solidFill>
                          <a:srgbClr val="2E74B5"/>
                        </a:solidFill>
                        <a:effectLst/>
                        <a:latin typeface="Calibri" panose="020F0502020204030204" pitchFamily="34" charset="0"/>
                      </a:endParaRPr>
                    </a:p>
                  </a:txBody>
                  <a:tcPr marL="68580" marR="68580" marT="0" marB="0"/>
                </a:tc>
                <a:tc>
                  <a:txBody>
                    <a:bodyPr/>
                    <a:lstStyle/>
                    <a:p>
                      <a:pPr algn="ctr"/>
                      <a:endParaRPr lang="es-EC" sz="1800">
                        <a:solidFill>
                          <a:srgbClr val="2E74B5"/>
                        </a:solidFill>
                        <a:effectLst/>
                        <a:latin typeface="Calibri" panose="020F0502020204030204" pitchFamily="34" charset="0"/>
                      </a:endParaRPr>
                    </a:p>
                  </a:txBody>
                  <a:tcPr marL="68580" marR="68580" marT="0" marB="0"/>
                </a:tc>
                <a:tc>
                  <a:txBody>
                    <a:bodyPr/>
                    <a:lstStyle/>
                    <a:p>
                      <a:pPr algn="ctr"/>
                      <a:endParaRPr lang="es-EC" sz="18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800">
                          <a:effectLst/>
                        </a:rPr>
                        <a:t> </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400">
                          <a:effectLst/>
                        </a:rPr>
                        <a:t>B1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63619,05</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5645,18</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11,27</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n-US" sz="1800">
                          <a:effectLst/>
                        </a:rPr>
                        <a:t> </a:t>
                      </a:r>
                      <a:endParaRPr lang="es-EC" sz="2000">
                        <a:effectLst/>
                      </a:endParaRPr>
                    </a:p>
                    <a:p>
                      <a:pPr algn="ctr">
                        <a:spcAft>
                          <a:spcPts val="0"/>
                        </a:spcAft>
                      </a:pPr>
                      <a:r>
                        <a:rPr lang="en-US" sz="1800">
                          <a:effectLst/>
                        </a:rPr>
                        <a:t> </a:t>
                      </a:r>
                      <a:endParaRPr lang="es-EC" sz="2000">
                        <a:effectLst/>
                      </a:endParaRPr>
                    </a:p>
                    <a:p>
                      <a:pPr algn="ctr">
                        <a:spcAft>
                          <a:spcPts val="0"/>
                        </a:spcAft>
                      </a:pPr>
                      <a:r>
                        <a:rPr lang="en-US" sz="1800">
                          <a:effectLst/>
                        </a:rPr>
                        <a:t>12,35</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422910">
                <a:tc>
                  <a:txBody>
                    <a:bodyPr/>
                    <a:lstStyle/>
                    <a:p>
                      <a:pPr algn="ctr">
                        <a:spcAft>
                          <a:spcPts val="0"/>
                        </a:spcAft>
                      </a:pPr>
                      <a:r>
                        <a:rPr lang="en-US" sz="1400">
                          <a:effectLst/>
                        </a:rPr>
                        <a:t>B2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71047,62</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5686,93</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12,49</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spcAft>
                          <a:spcPts val="0"/>
                        </a:spcAft>
                      </a:pPr>
                      <a:r>
                        <a:rPr lang="en-US" sz="1400">
                          <a:effectLst/>
                        </a:rPr>
                        <a:t>B3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76380,95</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5745,62</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13,29</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endParaRPr lang="es-EC" sz="1400">
                        <a:solidFill>
                          <a:srgbClr val="2E74B5"/>
                        </a:solidFill>
                        <a:effectLst/>
                        <a:latin typeface="Calibri" panose="020F0502020204030204" pitchFamily="34" charset="0"/>
                      </a:endParaRPr>
                    </a:p>
                  </a:txBody>
                  <a:tcPr marL="68580" marR="68580" marT="0" marB="0"/>
                </a:tc>
                <a:tc>
                  <a:txBody>
                    <a:bodyPr/>
                    <a:lstStyle/>
                    <a:p>
                      <a:pPr algn="ctr"/>
                      <a:endParaRPr lang="es-EC" sz="1800">
                        <a:solidFill>
                          <a:srgbClr val="2E74B5"/>
                        </a:solidFill>
                        <a:effectLst/>
                        <a:latin typeface="Calibri" panose="020F0502020204030204" pitchFamily="34" charset="0"/>
                      </a:endParaRPr>
                    </a:p>
                  </a:txBody>
                  <a:tcPr marL="68580" marR="68580" marT="0" marB="0"/>
                </a:tc>
                <a:tc>
                  <a:txBody>
                    <a:bodyPr/>
                    <a:lstStyle/>
                    <a:p>
                      <a:pPr algn="ctr"/>
                      <a:endParaRPr lang="es-EC" sz="1800">
                        <a:solidFill>
                          <a:srgbClr val="2E74B5"/>
                        </a:solidFill>
                        <a:effectLst/>
                        <a:latin typeface="Calibri" panose="020F0502020204030204" pitchFamily="34" charset="0"/>
                      </a:endParaRPr>
                    </a:p>
                  </a:txBody>
                  <a:tcPr marL="68580" marR="68580" marT="0" marB="0"/>
                </a:tc>
                <a:tc>
                  <a:txBody>
                    <a:bodyPr/>
                    <a:lstStyle/>
                    <a:p>
                      <a:pPr algn="ctr"/>
                      <a:endParaRPr lang="es-EC" sz="18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n-US" sz="1800">
                          <a:effectLst/>
                        </a:rPr>
                        <a:t> </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400">
                          <a:effectLst/>
                        </a:rPr>
                        <a:t>C1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65904,76</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5687,84</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11,59</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n-US" sz="1800" dirty="0">
                          <a:effectLst/>
                        </a:rPr>
                        <a:t> </a:t>
                      </a:r>
                      <a:endParaRPr lang="es-EC" sz="2000" dirty="0">
                        <a:effectLst/>
                      </a:endParaRPr>
                    </a:p>
                    <a:p>
                      <a:pPr algn="ctr">
                        <a:spcAft>
                          <a:spcPts val="0"/>
                        </a:spcAft>
                      </a:pPr>
                      <a:r>
                        <a:rPr lang="en-US" sz="1800" dirty="0">
                          <a:effectLst/>
                        </a:rPr>
                        <a:t> </a:t>
                      </a:r>
                      <a:endParaRPr lang="es-EC" sz="2000" dirty="0">
                        <a:effectLst/>
                      </a:endParaRPr>
                    </a:p>
                    <a:p>
                      <a:pPr algn="ctr">
                        <a:spcAft>
                          <a:spcPts val="0"/>
                        </a:spcAft>
                      </a:pPr>
                      <a:r>
                        <a:rPr lang="en-US" sz="1800" dirty="0">
                          <a:effectLst/>
                        </a:rPr>
                        <a:t>12,12</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400">
                          <a:effectLst/>
                        </a:rPr>
                        <a:t>C2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dirty="0">
                          <a:effectLst/>
                        </a:rPr>
                        <a:t>68571,43</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5758,26</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a:effectLst/>
                        </a:rPr>
                        <a:t>11,91</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spcAft>
                          <a:spcPts val="0"/>
                        </a:spcAft>
                      </a:pPr>
                      <a:r>
                        <a:rPr lang="en-US" sz="1400" dirty="0">
                          <a:effectLst/>
                        </a:rPr>
                        <a:t>C3</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75238,09</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800">
                          <a:effectLst/>
                        </a:rPr>
                        <a:t>5852,16</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2000" dirty="0">
                          <a:effectLst/>
                        </a:rPr>
                        <a:t>12,86</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79</a:t>
            </a:fld>
            <a:endParaRPr lang="es-EC" dirty="0"/>
          </a:p>
        </p:txBody>
      </p:sp>
    </p:spTree>
    <p:extLst>
      <p:ext uri="{BB962C8B-B14F-4D97-AF65-F5344CB8AC3E}">
        <p14:creationId xmlns:p14="http://schemas.microsoft.com/office/powerpoint/2010/main" val="3397506062"/>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10000"/>
          </a:bodyPr>
          <a:lstStyle/>
          <a:p>
            <a:pPr marL="0" lvl="1" indent="0">
              <a:buFont typeface="Arial" panose="020B0604020202020204" pitchFamily="34" charset="0"/>
              <a:buNone/>
              <a:defRPr/>
            </a:pPr>
            <a:r>
              <a:rPr lang="en-US" sz="3000" b="1" dirty="0" smtClean="0"/>
              <a:t>ACERO ASTM A36</a:t>
            </a:r>
            <a:endParaRPr lang="es-EC" sz="3000" b="1" dirty="0" smtClean="0"/>
          </a:p>
          <a:p>
            <a:pPr marL="0" indent="0">
              <a:buFont typeface="Arial" panose="020B0604020202020204" pitchFamily="34" charset="0"/>
              <a:buNone/>
              <a:defRPr/>
            </a:pPr>
            <a:endParaRPr lang="es-EC" dirty="0" smtClean="0"/>
          </a:p>
          <a:p>
            <a:pPr marL="0" indent="0" algn="just">
              <a:buNone/>
              <a:defRPr/>
            </a:pPr>
            <a:r>
              <a:rPr lang="es-EC" sz="2800" dirty="0"/>
              <a:t>El acero ASTM A36 debido a sus propiedades, características, su disponibilidad y diversidad en las presentaciones, lo ha posicionado en la primera opción en la industria metalmecánica en el Ecuador. Su desempeño predecible debido a su comportamiento lineal y elástico hasta llegar a la fluencia, le brinda una ventaja competitiva en las distintas aplicaciones: construcción (casas, edificios, puentes), maquinaria, soportes, muebles. </a:t>
            </a:r>
            <a:endParaRPr lang="es-EC" sz="28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3" name="Marcador de número de diapositiva 2"/>
          <p:cNvSpPr>
            <a:spLocks noGrp="1"/>
          </p:cNvSpPr>
          <p:nvPr>
            <p:ph type="sldNum" sz="quarter" idx="12"/>
          </p:nvPr>
        </p:nvSpPr>
        <p:spPr/>
        <p:txBody>
          <a:bodyPr/>
          <a:lstStyle/>
          <a:p>
            <a:fld id="{A3AF0698-BCEE-4F9D-8A59-552136DD0EAD}" type="slidenum">
              <a:rPr lang="es-EC" smtClean="0"/>
              <a:pPr/>
              <a:t>8</a:t>
            </a:fld>
            <a:endParaRPr lang="es-EC" dirty="0"/>
          </a:p>
        </p:txBody>
      </p:sp>
    </p:spTree>
    <p:extLst>
      <p:ext uri="{BB962C8B-B14F-4D97-AF65-F5344CB8AC3E}">
        <p14:creationId xmlns:p14="http://schemas.microsoft.com/office/powerpoint/2010/main" val="2653249845"/>
      </p:ext>
    </p:extLst>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10000"/>
          </a:bodyPr>
          <a:lstStyle/>
          <a:p>
            <a:pPr marL="0" lvl="1" indent="0">
              <a:buFont typeface="Arial" panose="020B0604020202020204" pitchFamily="34" charset="0"/>
              <a:buNone/>
              <a:defRPr/>
            </a:pPr>
            <a:r>
              <a:rPr lang="es-EC" sz="3000" b="1" dirty="0" smtClean="0"/>
              <a:t>PRODUCTIVIDAD</a:t>
            </a:r>
            <a:endParaRPr lang="es-EC" sz="3000" b="1" dirty="0" smtClean="0"/>
          </a:p>
          <a:p>
            <a:pPr marL="0" indent="0" algn="just">
              <a:buNone/>
            </a:pPr>
            <a:r>
              <a:rPr lang="es-EC" dirty="0"/>
              <a:t>La productividad presenta una correlación fuerte en función del flujo, a mayor flujo de gas se deposita mayor cantidad de material, el gas que presenta la mayor productividad de los tres evaluados es la mezcla </a:t>
            </a:r>
            <a:r>
              <a:rPr lang="es-EC" dirty="0" err="1"/>
              <a:t>Argon</a:t>
            </a:r>
            <a:r>
              <a:rPr lang="es-EC" dirty="0"/>
              <a:t> – </a:t>
            </a:r>
            <a:r>
              <a:rPr lang="es-EC" dirty="0" smtClean="0"/>
              <a:t>CO</a:t>
            </a:r>
            <a:r>
              <a:rPr lang="es-EC" baseline="-25000" dirty="0" smtClean="0"/>
              <a:t>2</a:t>
            </a:r>
            <a:r>
              <a:rPr lang="es-EC" dirty="0"/>
              <a:t> </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4" name="Gráfico 3"/>
          <p:cNvGraphicFramePr/>
          <p:nvPr>
            <p:extLst>
              <p:ext uri="{D42A27DB-BD31-4B8C-83A1-F6EECF244321}">
                <p14:modId xmlns:p14="http://schemas.microsoft.com/office/powerpoint/2010/main" val="1273837819"/>
              </p:ext>
            </p:extLst>
          </p:nvPr>
        </p:nvGraphicFramePr>
        <p:xfrm>
          <a:off x="2195736" y="2996952"/>
          <a:ext cx="4896544" cy="3015992"/>
        </p:xfrm>
        <a:graphic>
          <a:graphicData uri="http://schemas.openxmlformats.org/drawingml/2006/chart">
            <c:chart xmlns:c="http://schemas.openxmlformats.org/drawingml/2006/chart" xmlns:r="http://schemas.openxmlformats.org/officeDocument/2006/relationships" r:id="rId4"/>
          </a:graphicData>
        </a:graphic>
      </p:graphicFrame>
      <p:sp>
        <p:nvSpPr>
          <p:cNvPr id="2" name="Marcador de número de diapositiva 1"/>
          <p:cNvSpPr>
            <a:spLocks noGrp="1"/>
          </p:cNvSpPr>
          <p:nvPr>
            <p:ph type="sldNum" sz="quarter" idx="12"/>
          </p:nvPr>
        </p:nvSpPr>
        <p:spPr/>
        <p:txBody>
          <a:bodyPr/>
          <a:lstStyle/>
          <a:p>
            <a:fld id="{A3AF0698-BCEE-4F9D-8A59-552136DD0EAD}" type="slidenum">
              <a:rPr lang="es-EC" smtClean="0"/>
              <a:pPr/>
              <a:t>80</a:t>
            </a:fld>
            <a:endParaRPr lang="es-EC" dirty="0"/>
          </a:p>
        </p:txBody>
      </p:sp>
    </p:spTree>
    <p:extLst>
      <p:ext uri="{BB962C8B-B14F-4D97-AF65-F5344CB8AC3E}">
        <p14:creationId xmlns:p14="http://schemas.microsoft.com/office/powerpoint/2010/main" val="500962923"/>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92500" lnSpcReduction="10000"/>
          </a:bodyPr>
          <a:lstStyle/>
          <a:p>
            <a:pPr marL="0" lvl="1" indent="0">
              <a:buFont typeface="Arial" panose="020B0604020202020204" pitchFamily="34" charset="0"/>
              <a:buNone/>
              <a:defRPr/>
            </a:pPr>
            <a:r>
              <a:rPr lang="es-EC" sz="3000" b="1" dirty="0" smtClean="0"/>
              <a:t>PRODUCTIVIDAD</a:t>
            </a:r>
            <a:endParaRPr lang="es-EC" sz="3000" b="1" dirty="0" smtClean="0"/>
          </a:p>
          <a:p>
            <a:pPr marL="0" indent="0" algn="just">
              <a:buNone/>
            </a:pPr>
            <a:r>
              <a:rPr lang="es-EC" dirty="0"/>
              <a:t>El siguiente análisis tiene por objetivo determinar la relación que presenta producción y la productividad reflejada en el ahorro de los costos, basado en los datos obtenidos experimentalmente.</a:t>
            </a:r>
          </a:p>
          <a:p>
            <a:pPr marL="0" indent="0">
              <a:buNone/>
            </a:pPr>
            <a:r>
              <a:rPr lang="es-EC" dirty="0" smtClean="0"/>
              <a:t>Para </a:t>
            </a:r>
            <a:r>
              <a:rPr lang="es-EC" dirty="0"/>
              <a:t>un valor de depósito de soldadura  teórico de 30 kg se tiene:</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4050236950"/>
              </p:ext>
            </p:extLst>
          </p:nvPr>
        </p:nvGraphicFramePr>
        <p:xfrm>
          <a:off x="3059832" y="3573016"/>
          <a:ext cx="2746647" cy="2354726"/>
        </p:xfrm>
        <a:graphic>
          <a:graphicData uri="http://schemas.openxmlformats.org/drawingml/2006/table">
            <a:tbl>
              <a:tblPr firstRow="1" firstCol="1" bandRow="1">
                <a:tableStyleId>{5C22544A-7EE6-4342-B048-85BDC9FD1C3A}</a:tableStyleId>
              </a:tblPr>
              <a:tblGrid>
                <a:gridCol w="915549"/>
                <a:gridCol w="915549"/>
                <a:gridCol w="915549"/>
              </a:tblGrid>
              <a:tr h="138844">
                <a:tc>
                  <a:txBody>
                    <a:bodyPr/>
                    <a:lstStyle/>
                    <a:p>
                      <a:endParaRPr lang="es-EC" sz="1100" dirty="0">
                        <a:solidFill>
                          <a:srgbClr val="2E74B5"/>
                        </a:solidFill>
                        <a:effectLst/>
                        <a:latin typeface="Calibri" panose="020F0502020204030204" pitchFamily="34" charset="0"/>
                      </a:endParaRPr>
                    </a:p>
                  </a:txBody>
                  <a:tcPr marL="68580" marR="68580" marT="0" marB="0"/>
                </a:tc>
                <a:tc>
                  <a:txBody>
                    <a:bodyPr/>
                    <a:lstStyle/>
                    <a:p>
                      <a:pPr>
                        <a:spcAft>
                          <a:spcPts val="0"/>
                        </a:spcAft>
                      </a:pPr>
                      <a:r>
                        <a:rPr lang="es-EC" sz="1100">
                          <a:effectLst/>
                        </a:rPr>
                        <a:t>Material depositado</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38844">
                <a:tc>
                  <a:txBody>
                    <a:bodyPr/>
                    <a:lstStyle/>
                    <a:p>
                      <a:pPr algn="ctr">
                        <a:spcAft>
                          <a:spcPts val="0"/>
                        </a:spcAft>
                      </a:pPr>
                      <a:r>
                        <a:rPr lang="es-EC"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Kg/h</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spcAft>
                          <a:spcPts val="0"/>
                        </a:spcAft>
                      </a:pPr>
                      <a:r>
                        <a:rPr lang="es-EC"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38844">
                <a:tc>
                  <a:txBody>
                    <a:bodyPr/>
                    <a:lstStyle/>
                    <a:p>
                      <a:pPr algn="ctr">
                        <a:spcAft>
                          <a:spcPts val="0"/>
                        </a:spcAft>
                      </a:pPr>
                      <a:r>
                        <a:rPr lang="es-EC" sz="1100">
                          <a:effectLst/>
                        </a:rPr>
                        <a:t>A1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2,60</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spcAft>
                          <a:spcPts val="0"/>
                        </a:spcAft>
                      </a:pPr>
                      <a:r>
                        <a:rPr lang="es-EC" sz="1100" dirty="0">
                          <a:effectLst/>
                        </a:rPr>
                        <a:t> </a:t>
                      </a:r>
                      <a:endParaRPr lang="es-EC" sz="1200" dirty="0">
                        <a:effectLst/>
                      </a:endParaRPr>
                    </a:p>
                    <a:p>
                      <a:pPr>
                        <a:spcAft>
                          <a:spcPts val="0"/>
                        </a:spcAft>
                      </a:pPr>
                      <a:r>
                        <a:rPr lang="es-EC" sz="1100" dirty="0">
                          <a:effectLst/>
                        </a:rPr>
                        <a:t>2,97</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38844">
                <a:tc>
                  <a:txBody>
                    <a:bodyPr/>
                    <a:lstStyle/>
                    <a:p>
                      <a:pPr algn="ctr">
                        <a:spcAft>
                          <a:spcPts val="0"/>
                        </a:spcAft>
                      </a:pPr>
                      <a:r>
                        <a:rPr lang="es-EC" sz="1100">
                          <a:effectLst/>
                        </a:rPr>
                        <a:t>A2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3,09</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38844">
                <a:tc>
                  <a:txBody>
                    <a:bodyPr/>
                    <a:lstStyle/>
                    <a:p>
                      <a:pPr algn="ctr">
                        <a:spcAft>
                          <a:spcPts val="0"/>
                        </a:spcAft>
                      </a:pPr>
                      <a:r>
                        <a:rPr lang="es-EC" sz="1100">
                          <a:effectLst/>
                        </a:rPr>
                        <a:t>A3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3,23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38844">
                <a:tc>
                  <a:txBody>
                    <a:bodyPr/>
                    <a:lstStyle/>
                    <a:p>
                      <a:endParaRPr lang="es-EC" sz="1100">
                        <a:solidFill>
                          <a:srgbClr val="2E74B5"/>
                        </a:solidFill>
                        <a:effectLst/>
                        <a:latin typeface="Calibri" panose="020F0502020204030204" pitchFamily="34" charset="0"/>
                      </a:endParaRPr>
                    </a:p>
                  </a:txBody>
                  <a:tcPr marL="68580" marR="68580" marT="0" marB="0"/>
                </a:tc>
                <a:tc>
                  <a:txBody>
                    <a:bodyPr/>
                    <a:lstStyle/>
                    <a:p>
                      <a:endParaRPr lang="es-EC" sz="1100">
                        <a:solidFill>
                          <a:srgbClr val="2E74B5"/>
                        </a:solidFill>
                        <a:effectLst/>
                        <a:latin typeface="Calibri" panose="020F0502020204030204" pitchFamily="34" charset="0"/>
                      </a:endParaRPr>
                    </a:p>
                  </a:txBody>
                  <a:tcPr marL="68580" marR="68580" marT="0" marB="0"/>
                </a:tc>
                <a:tc>
                  <a:txBody>
                    <a:bodyPr/>
                    <a:lstStyle/>
                    <a:p>
                      <a:pPr>
                        <a:spcAft>
                          <a:spcPts val="0"/>
                        </a:spcAft>
                      </a:pPr>
                      <a:r>
                        <a:rPr lang="es-EC"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38844">
                <a:tc>
                  <a:txBody>
                    <a:bodyPr/>
                    <a:lstStyle/>
                    <a:p>
                      <a:pPr algn="ctr">
                        <a:spcAft>
                          <a:spcPts val="0"/>
                        </a:spcAft>
                      </a:pPr>
                      <a:r>
                        <a:rPr lang="es-EC" sz="1100">
                          <a:effectLst/>
                        </a:rPr>
                        <a:t>B1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2,78</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spcAft>
                          <a:spcPts val="0"/>
                        </a:spcAft>
                      </a:pPr>
                      <a:r>
                        <a:rPr lang="es-EC" sz="1100">
                          <a:effectLst/>
                        </a:rPr>
                        <a:t> </a:t>
                      </a:r>
                      <a:endParaRPr lang="es-EC" sz="1200">
                        <a:effectLst/>
                      </a:endParaRPr>
                    </a:p>
                    <a:p>
                      <a:pPr>
                        <a:spcAft>
                          <a:spcPts val="0"/>
                        </a:spcAft>
                      </a:pPr>
                      <a:r>
                        <a:rPr lang="es-EC" sz="1100">
                          <a:effectLst/>
                        </a:rPr>
                        <a:t>3,14</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406">
                <a:tc>
                  <a:txBody>
                    <a:bodyPr/>
                    <a:lstStyle/>
                    <a:p>
                      <a:pPr algn="ctr">
                        <a:spcAft>
                          <a:spcPts val="0"/>
                        </a:spcAft>
                      </a:pPr>
                      <a:r>
                        <a:rPr lang="es-EC" sz="1100">
                          <a:effectLst/>
                        </a:rPr>
                        <a:t>B2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3,21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38844">
                <a:tc>
                  <a:txBody>
                    <a:bodyPr/>
                    <a:lstStyle/>
                    <a:p>
                      <a:pPr algn="ctr">
                        <a:spcAft>
                          <a:spcPts val="0"/>
                        </a:spcAft>
                      </a:pPr>
                      <a:r>
                        <a:rPr lang="es-EC" sz="1100">
                          <a:effectLst/>
                        </a:rPr>
                        <a:t>B3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3,44</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38844">
                <a:tc>
                  <a:txBody>
                    <a:bodyPr/>
                    <a:lstStyle/>
                    <a:p>
                      <a:endParaRPr lang="es-EC" sz="1100">
                        <a:solidFill>
                          <a:srgbClr val="2E74B5"/>
                        </a:solidFill>
                        <a:effectLst/>
                        <a:latin typeface="Calibri" panose="020F0502020204030204" pitchFamily="34" charset="0"/>
                      </a:endParaRPr>
                    </a:p>
                  </a:txBody>
                  <a:tcPr marL="68580" marR="68580" marT="0" marB="0"/>
                </a:tc>
                <a:tc>
                  <a:txBody>
                    <a:bodyPr/>
                    <a:lstStyle/>
                    <a:p>
                      <a:endParaRPr lang="es-EC" sz="1100">
                        <a:solidFill>
                          <a:srgbClr val="2E74B5"/>
                        </a:solidFill>
                        <a:effectLst/>
                        <a:latin typeface="Calibri" panose="020F0502020204030204" pitchFamily="34" charset="0"/>
                      </a:endParaRPr>
                    </a:p>
                  </a:txBody>
                  <a:tcPr marL="68580" marR="68580" marT="0" marB="0"/>
                </a:tc>
                <a:tc>
                  <a:txBody>
                    <a:bodyPr/>
                    <a:lstStyle/>
                    <a:p>
                      <a:pPr>
                        <a:spcAft>
                          <a:spcPts val="0"/>
                        </a:spcAft>
                      </a:pPr>
                      <a:r>
                        <a:rPr lang="es-EC"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38844">
                <a:tc>
                  <a:txBody>
                    <a:bodyPr/>
                    <a:lstStyle/>
                    <a:p>
                      <a:pPr algn="ctr">
                        <a:spcAft>
                          <a:spcPts val="0"/>
                        </a:spcAft>
                      </a:pPr>
                      <a:r>
                        <a:rPr lang="es-EC" sz="1100">
                          <a:effectLst/>
                        </a:rPr>
                        <a:t>C1</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2,93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spcAft>
                          <a:spcPts val="0"/>
                        </a:spcAft>
                      </a:pPr>
                      <a:r>
                        <a:rPr lang="es-EC" sz="1100">
                          <a:effectLst/>
                        </a:rPr>
                        <a:t> </a:t>
                      </a:r>
                      <a:endParaRPr lang="es-EC" sz="1200">
                        <a:effectLst/>
                      </a:endParaRPr>
                    </a:p>
                    <a:p>
                      <a:pPr>
                        <a:spcAft>
                          <a:spcPts val="0"/>
                        </a:spcAft>
                      </a:pPr>
                      <a:r>
                        <a:rPr lang="es-EC" sz="1100">
                          <a:effectLst/>
                        </a:rPr>
                        <a:t>3,11</a:t>
                      </a:r>
                      <a:endParaRPr lang="es-EC" sz="1200">
                        <a:effectLst/>
                      </a:endParaRPr>
                    </a:p>
                    <a:p>
                      <a:pPr>
                        <a:spcAft>
                          <a:spcPts val="0"/>
                        </a:spcAft>
                      </a:pPr>
                      <a:r>
                        <a:rPr lang="es-EC" sz="1100">
                          <a:effectLst/>
                        </a:rPr>
                        <a:t> </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38844">
                <a:tc>
                  <a:txBody>
                    <a:bodyPr/>
                    <a:lstStyle/>
                    <a:p>
                      <a:pPr algn="ctr">
                        <a:spcAft>
                          <a:spcPts val="0"/>
                        </a:spcAft>
                      </a:pPr>
                      <a:r>
                        <a:rPr lang="es-EC" sz="1100">
                          <a:effectLst/>
                        </a:rPr>
                        <a:t>C2</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a:effectLst/>
                        </a:rPr>
                        <a:t>3,08</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38844">
                <a:tc>
                  <a:txBody>
                    <a:bodyPr/>
                    <a:lstStyle/>
                    <a:p>
                      <a:pPr algn="ctr">
                        <a:spcAft>
                          <a:spcPts val="0"/>
                        </a:spcAft>
                      </a:pPr>
                      <a:r>
                        <a:rPr lang="es-EC" sz="1100">
                          <a:effectLst/>
                        </a:rPr>
                        <a:t>C3</a:t>
                      </a:r>
                      <a:endParaRPr lang="es-EC" sz="12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100" dirty="0">
                          <a:effectLst/>
                        </a:rPr>
                        <a:t>3,32</a:t>
                      </a:r>
                      <a:endParaRPr lang="es-EC" sz="12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81</a:t>
            </a:fld>
            <a:endParaRPr lang="es-EC" dirty="0"/>
          </a:p>
        </p:txBody>
      </p:sp>
    </p:spTree>
    <p:extLst>
      <p:ext uri="{BB962C8B-B14F-4D97-AF65-F5344CB8AC3E}">
        <p14:creationId xmlns:p14="http://schemas.microsoft.com/office/powerpoint/2010/main" val="590261711"/>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PRODUCTIVIDAD</a:t>
            </a:r>
            <a:endParaRPr lang="es-EC" sz="3000" b="1" dirty="0" smtClean="0"/>
          </a:p>
          <a:p>
            <a:pPr marL="0" lvl="1" indent="0">
              <a:buFont typeface="Arial" panose="020B0604020202020204" pitchFamily="34" charset="0"/>
              <a:buNone/>
              <a:defRPr/>
            </a:pPr>
            <a:r>
              <a:rPr lang="es-EC" sz="2400" dirty="0" smtClean="0"/>
              <a:t>Tiempo en depositar 30 kg</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355424719"/>
              </p:ext>
            </p:extLst>
          </p:nvPr>
        </p:nvGraphicFramePr>
        <p:xfrm>
          <a:off x="1989062" y="1916832"/>
          <a:ext cx="4618857" cy="3566160"/>
        </p:xfrm>
        <a:graphic>
          <a:graphicData uri="http://schemas.openxmlformats.org/drawingml/2006/table">
            <a:tbl>
              <a:tblPr firstRow="1" firstCol="1" bandRow="1">
                <a:tableStyleId>{5C22544A-7EE6-4342-B048-85BDC9FD1C3A}</a:tableStyleId>
              </a:tblPr>
              <a:tblGrid>
                <a:gridCol w="1539619"/>
                <a:gridCol w="1539619"/>
                <a:gridCol w="1539619"/>
              </a:tblGrid>
              <a:tr h="40366">
                <a:tc>
                  <a:txBody>
                    <a:bodyPr/>
                    <a:lstStyle/>
                    <a:p>
                      <a:pPr algn="ctr"/>
                      <a:endParaRPr lang="es-EC" sz="1800" dirty="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s-EC" sz="1800">
                          <a:effectLst/>
                        </a:rPr>
                        <a:t>Tiempo</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84382">
                <a:tc>
                  <a:txBody>
                    <a:bodyPr/>
                    <a:lstStyle/>
                    <a:p>
                      <a:pPr algn="ctr">
                        <a:spcAft>
                          <a:spcPts val="0"/>
                        </a:spcAft>
                      </a:pPr>
                      <a:r>
                        <a:rPr lang="es-EC" sz="1800" dirty="0">
                          <a:effectLst/>
                        </a:rPr>
                        <a:t> </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h</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84382">
                <a:tc>
                  <a:txBody>
                    <a:bodyPr/>
                    <a:lstStyle/>
                    <a:p>
                      <a:pPr algn="ctr">
                        <a:spcAft>
                          <a:spcPts val="0"/>
                        </a:spcAft>
                      </a:pPr>
                      <a:r>
                        <a:rPr lang="es-EC" sz="1800">
                          <a:effectLst/>
                        </a:rPr>
                        <a:t>A1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11,54</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s-EC" sz="1800">
                          <a:effectLst/>
                        </a:rPr>
                        <a:t> </a:t>
                      </a:r>
                    </a:p>
                    <a:p>
                      <a:pPr algn="ctr">
                        <a:spcAft>
                          <a:spcPts val="0"/>
                        </a:spcAft>
                      </a:pPr>
                      <a:r>
                        <a:rPr lang="es-EC" sz="1800">
                          <a:effectLst/>
                        </a:rPr>
                        <a:t>10,18</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84382">
                <a:tc>
                  <a:txBody>
                    <a:bodyPr/>
                    <a:lstStyle/>
                    <a:p>
                      <a:pPr algn="ctr">
                        <a:spcAft>
                          <a:spcPts val="0"/>
                        </a:spcAft>
                      </a:pPr>
                      <a:r>
                        <a:rPr lang="es-EC" sz="1800" dirty="0">
                          <a:effectLst/>
                        </a:rPr>
                        <a:t>A2</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9,70</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84382">
                <a:tc>
                  <a:txBody>
                    <a:bodyPr/>
                    <a:lstStyle/>
                    <a:p>
                      <a:pPr algn="ctr">
                        <a:spcAft>
                          <a:spcPts val="0"/>
                        </a:spcAft>
                      </a:pPr>
                      <a:r>
                        <a:rPr lang="es-EC" sz="1800">
                          <a:effectLst/>
                        </a:rPr>
                        <a:t>A3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9,30</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84382">
                <a:tc>
                  <a:txBody>
                    <a:bodyPr/>
                    <a:lstStyle/>
                    <a:p>
                      <a:pPr algn="ctr"/>
                      <a:endParaRPr lang="es-EC" sz="18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s-EC" sz="1800" dirty="0">
                          <a:effectLst/>
                        </a:rPr>
                        <a:t> </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84382">
                <a:tc>
                  <a:txBody>
                    <a:bodyPr/>
                    <a:lstStyle/>
                    <a:p>
                      <a:pPr algn="ctr">
                        <a:spcAft>
                          <a:spcPts val="0"/>
                        </a:spcAft>
                      </a:pPr>
                      <a:r>
                        <a:rPr lang="es-EC" sz="1800">
                          <a:effectLst/>
                        </a:rPr>
                        <a:t>B1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10,78</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s-EC" sz="1800">
                          <a:effectLst/>
                        </a:rPr>
                        <a:t> </a:t>
                      </a:r>
                    </a:p>
                    <a:p>
                      <a:pPr algn="ctr">
                        <a:spcAft>
                          <a:spcPts val="0"/>
                        </a:spcAft>
                      </a:pPr>
                      <a:r>
                        <a:rPr lang="es-EC" sz="1800">
                          <a:effectLst/>
                        </a:rPr>
                        <a:t>9,62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75163">
                <a:tc>
                  <a:txBody>
                    <a:bodyPr/>
                    <a:lstStyle/>
                    <a:p>
                      <a:pPr algn="ctr">
                        <a:spcAft>
                          <a:spcPts val="0"/>
                        </a:spcAft>
                      </a:pPr>
                      <a:r>
                        <a:rPr lang="es-EC" sz="1800">
                          <a:effectLst/>
                        </a:rPr>
                        <a:t>B2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9,34</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84382">
                <a:tc>
                  <a:txBody>
                    <a:bodyPr/>
                    <a:lstStyle/>
                    <a:p>
                      <a:pPr algn="ctr">
                        <a:spcAft>
                          <a:spcPts val="0"/>
                        </a:spcAft>
                      </a:pPr>
                      <a:r>
                        <a:rPr lang="es-EC" sz="1800">
                          <a:effectLst/>
                        </a:rPr>
                        <a:t>B3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8,73</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84382">
                <a:tc>
                  <a:txBody>
                    <a:bodyPr/>
                    <a:lstStyle/>
                    <a:p>
                      <a:pPr algn="ctr"/>
                      <a:endParaRPr lang="es-EC" sz="18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s-EC" sz="1800" dirty="0">
                          <a:effectLst/>
                        </a:rPr>
                        <a:t> </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a:effectLst/>
                        </a:rPr>
                        <a:t> </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84382">
                <a:tc>
                  <a:txBody>
                    <a:bodyPr/>
                    <a:lstStyle/>
                    <a:p>
                      <a:pPr algn="ctr">
                        <a:spcAft>
                          <a:spcPts val="0"/>
                        </a:spcAft>
                      </a:pPr>
                      <a:r>
                        <a:rPr lang="es-EC" sz="1800">
                          <a:effectLst/>
                        </a:rPr>
                        <a:t>C1</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10,23</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s-EC" sz="1800" dirty="0">
                          <a:effectLst/>
                        </a:rPr>
                        <a:t> </a:t>
                      </a:r>
                    </a:p>
                    <a:p>
                      <a:pPr algn="ctr">
                        <a:spcAft>
                          <a:spcPts val="0"/>
                        </a:spcAft>
                      </a:pPr>
                      <a:r>
                        <a:rPr lang="es-EC" sz="1800" dirty="0">
                          <a:effectLst/>
                        </a:rPr>
                        <a:t>9,67</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84382">
                <a:tc>
                  <a:txBody>
                    <a:bodyPr/>
                    <a:lstStyle/>
                    <a:p>
                      <a:pPr algn="ctr">
                        <a:spcAft>
                          <a:spcPts val="0"/>
                        </a:spcAft>
                      </a:pPr>
                      <a:r>
                        <a:rPr lang="es-EC" sz="1800">
                          <a:effectLst/>
                        </a:rPr>
                        <a:t>C2</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9,75</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84382">
                <a:tc>
                  <a:txBody>
                    <a:bodyPr/>
                    <a:lstStyle/>
                    <a:p>
                      <a:pPr algn="ctr">
                        <a:spcAft>
                          <a:spcPts val="0"/>
                        </a:spcAft>
                      </a:pPr>
                      <a:r>
                        <a:rPr lang="es-EC" sz="1800">
                          <a:effectLst/>
                        </a:rPr>
                        <a:t>C3</a:t>
                      </a:r>
                      <a:endParaRPr lang="es-EC" sz="18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800" dirty="0">
                          <a:effectLst/>
                        </a:rPr>
                        <a:t>9,03</a:t>
                      </a:r>
                      <a:endParaRPr lang="es-EC" sz="18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82</a:t>
            </a:fld>
            <a:endParaRPr lang="es-EC" dirty="0"/>
          </a:p>
        </p:txBody>
      </p:sp>
    </p:spTree>
    <p:extLst>
      <p:ext uri="{BB962C8B-B14F-4D97-AF65-F5344CB8AC3E}">
        <p14:creationId xmlns:p14="http://schemas.microsoft.com/office/powerpoint/2010/main" val="2584150592"/>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PRODUCTIVIDAD</a:t>
            </a:r>
            <a:endParaRPr lang="es-EC"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2677512747"/>
              </p:ext>
            </p:extLst>
          </p:nvPr>
        </p:nvGraphicFramePr>
        <p:xfrm>
          <a:off x="449537" y="2058193"/>
          <a:ext cx="2448270" cy="2773680"/>
        </p:xfrm>
        <a:graphic>
          <a:graphicData uri="http://schemas.openxmlformats.org/drawingml/2006/table">
            <a:tbl>
              <a:tblPr firstRow="1" firstCol="1" bandRow="1">
                <a:tableStyleId>{5C22544A-7EE6-4342-B048-85BDC9FD1C3A}</a:tableStyleId>
              </a:tblPr>
              <a:tblGrid>
                <a:gridCol w="816090"/>
                <a:gridCol w="816090"/>
                <a:gridCol w="816090"/>
              </a:tblGrid>
              <a:tr h="190500">
                <a:tc>
                  <a:txBody>
                    <a:bodyPr/>
                    <a:lstStyle/>
                    <a:p>
                      <a:pPr algn="ctr"/>
                      <a:endParaRPr lang="es-EC" sz="1400" dirty="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s-EC" sz="1400">
                          <a:effectLst/>
                        </a:rPr>
                        <a:t>Tiempo</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dirty="0">
                          <a:effectLst/>
                        </a:rPr>
                        <a:t>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$/h</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dirty="0">
                          <a:effectLst/>
                        </a:rPr>
                        <a:t>A1</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27,63</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s-EC" sz="1400" dirty="0">
                          <a:effectLst/>
                        </a:rPr>
                        <a:t> </a:t>
                      </a:r>
                      <a:endParaRPr lang="es-EC" sz="1600" dirty="0">
                        <a:effectLst/>
                      </a:endParaRPr>
                    </a:p>
                    <a:p>
                      <a:pPr algn="ctr">
                        <a:spcAft>
                          <a:spcPts val="0"/>
                        </a:spcAft>
                      </a:pPr>
                      <a:r>
                        <a:rPr lang="es-EC" sz="1400" dirty="0">
                          <a:effectLst/>
                        </a:rPr>
                        <a:t>29,74</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a:effectLst/>
                        </a:rPr>
                        <a:t>A2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29,94</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spcAft>
                          <a:spcPts val="0"/>
                        </a:spcAft>
                      </a:pPr>
                      <a:r>
                        <a:rPr lang="es-EC" sz="1400">
                          <a:effectLst/>
                        </a:rPr>
                        <a:t>A3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31,64</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endParaRPr lang="es-EC" sz="14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s-EC" sz="1400" dirty="0">
                          <a:effectLst/>
                        </a:rPr>
                        <a:t>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a:effectLst/>
                        </a:rPr>
                        <a:t>B1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29,24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s-EC" sz="1400" dirty="0">
                          <a:effectLst/>
                        </a:rPr>
                        <a:t> </a:t>
                      </a:r>
                      <a:endParaRPr lang="es-EC" sz="1600" dirty="0">
                        <a:effectLst/>
                      </a:endParaRPr>
                    </a:p>
                    <a:p>
                      <a:pPr algn="ctr">
                        <a:spcAft>
                          <a:spcPts val="0"/>
                        </a:spcAft>
                      </a:pPr>
                      <a:r>
                        <a:rPr lang="es-EC" sz="1400" dirty="0">
                          <a:effectLst/>
                        </a:rPr>
                        <a:t>31,97</a:t>
                      </a:r>
                      <a:endParaRPr lang="es-EC" sz="1600" dirty="0">
                        <a:effectLst/>
                      </a:endParaRPr>
                    </a:p>
                    <a:p>
                      <a:pPr algn="ctr">
                        <a:spcAft>
                          <a:spcPts val="0"/>
                        </a:spcAft>
                      </a:pPr>
                      <a:r>
                        <a:rPr lang="es-EC" sz="1400" dirty="0">
                          <a:effectLst/>
                        </a:rPr>
                        <a:t>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80975">
                <a:tc>
                  <a:txBody>
                    <a:bodyPr/>
                    <a:lstStyle/>
                    <a:p>
                      <a:pPr algn="ctr">
                        <a:spcAft>
                          <a:spcPts val="0"/>
                        </a:spcAft>
                      </a:pPr>
                      <a:r>
                        <a:rPr lang="es-EC" sz="1400">
                          <a:effectLst/>
                        </a:rPr>
                        <a:t>B2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32,09</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spcAft>
                          <a:spcPts val="0"/>
                        </a:spcAft>
                      </a:pPr>
                      <a:r>
                        <a:rPr lang="es-EC" sz="1400">
                          <a:effectLst/>
                        </a:rPr>
                        <a:t>B3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34,59</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endParaRPr lang="es-EC" sz="14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s-EC" sz="14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a:effectLst/>
                        </a:rPr>
                        <a:t>C1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31,63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rowSpan="3">
                  <a:txBody>
                    <a:bodyPr/>
                    <a:lstStyle/>
                    <a:p>
                      <a:pPr algn="ctr">
                        <a:spcAft>
                          <a:spcPts val="0"/>
                        </a:spcAft>
                      </a:pPr>
                      <a:r>
                        <a:rPr lang="es-EC" sz="1400" dirty="0">
                          <a:effectLst/>
                        </a:rPr>
                        <a:t> </a:t>
                      </a:r>
                      <a:endParaRPr lang="es-EC" sz="1600" dirty="0">
                        <a:effectLst/>
                      </a:endParaRPr>
                    </a:p>
                    <a:p>
                      <a:pPr algn="ctr">
                        <a:spcAft>
                          <a:spcPts val="0"/>
                        </a:spcAft>
                      </a:pPr>
                      <a:r>
                        <a:rPr lang="es-EC" sz="1400" dirty="0">
                          <a:effectLst/>
                        </a:rPr>
                        <a:t>35,12</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a:effectLst/>
                        </a:rPr>
                        <a:t>C2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35,06</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r h="190500">
                <a:tc>
                  <a:txBody>
                    <a:bodyPr/>
                    <a:lstStyle/>
                    <a:p>
                      <a:pPr algn="ctr">
                        <a:spcAft>
                          <a:spcPts val="0"/>
                        </a:spcAft>
                      </a:pPr>
                      <a:r>
                        <a:rPr lang="es-EC" sz="1400">
                          <a:effectLst/>
                        </a:rPr>
                        <a:t>C3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38,67</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840551531"/>
              </p:ext>
            </p:extLst>
          </p:nvPr>
        </p:nvGraphicFramePr>
        <p:xfrm>
          <a:off x="3635896" y="2058193"/>
          <a:ext cx="4968553" cy="2806780"/>
        </p:xfrm>
        <a:graphic>
          <a:graphicData uri="http://schemas.openxmlformats.org/drawingml/2006/table">
            <a:tbl>
              <a:tblPr firstRow="1" firstCol="1" bandRow="1">
                <a:tableStyleId>{5C22544A-7EE6-4342-B048-85BDC9FD1C3A}</a:tableStyleId>
              </a:tblPr>
              <a:tblGrid>
                <a:gridCol w="1081798"/>
                <a:gridCol w="1081798"/>
                <a:gridCol w="1081798"/>
                <a:gridCol w="1081798"/>
                <a:gridCol w="641361"/>
              </a:tblGrid>
              <a:tr h="190500">
                <a:tc>
                  <a:txBody>
                    <a:bodyPr/>
                    <a:lstStyle/>
                    <a:p>
                      <a:pPr algn="ctr"/>
                      <a:endParaRPr lang="es-EC" sz="1400" dirty="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s-EC" sz="1400">
                          <a:effectLst/>
                        </a:rPr>
                        <a:t>Costo</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Tiempo</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Costo</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dirty="0">
                          <a:effectLst/>
                        </a:rPr>
                        <a:t>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$/h</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h</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a:effectLst/>
                        </a:rPr>
                        <a:t>A1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27,63</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11,54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318,85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rowSpan="3">
                  <a:txBody>
                    <a:bodyPr/>
                    <a:lstStyle/>
                    <a:p>
                      <a:pPr algn="ctr">
                        <a:spcAft>
                          <a:spcPts val="0"/>
                        </a:spcAft>
                      </a:pPr>
                      <a:r>
                        <a:rPr lang="es-EC" sz="1400">
                          <a:effectLst/>
                        </a:rPr>
                        <a:t> </a:t>
                      </a:r>
                      <a:endParaRPr lang="es-EC" sz="1600">
                        <a:effectLst/>
                      </a:endParaRPr>
                    </a:p>
                    <a:p>
                      <a:pPr algn="ctr">
                        <a:spcAft>
                          <a:spcPts val="0"/>
                        </a:spcAft>
                      </a:pPr>
                      <a:r>
                        <a:rPr lang="es-EC" sz="1400">
                          <a:effectLst/>
                        </a:rPr>
                        <a:t>301,17</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a:effectLst/>
                        </a:rPr>
                        <a:t>A2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29,94</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9,70</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290,42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s-EC"/>
                    </a:p>
                  </a:txBody>
                  <a:tcPr/>
                </a:tc>
              </a:tr>
              <a:tr h="190500">
                <a:tc>
                  <a:txBody>
                    <a:bodyPr/>
                    <a:lstStyle/>
                    <a:p>
                      <a:pPr algn="ctr">
                        <a:spcAft>
                          <a:spcPts val="0"/>
                        </a:spcAft>
                      </a:pPr>
                      <a:r>
                        <a:rPr lang="es-EC" sz="1400">
                          <a:effectLst/>
                        </a:rPr>
                        <a:t>A3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31,64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9,30</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294,25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s-EC"/>
                    </a:p>
                  </a:txBody>
                  <a:tcPr/>
                </a:tc>
              </a:tr>
              <a:tr h="190500">
                <a:tc>
                  <a:txBody>
                    <a:bodyPr/>
                    <a:lstStyle/>
                    <a:p>
                      <a:pPr algn="ctr"/>
                      <a:endParaRPr lang="es-EC" sz="14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s-EC" sz="14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dirty="0">
                          <a:effectLst/>
                        </a:rPr>
                        <a:t>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a:effectLst/>
                        </a:rPr>
                        <a:t>B1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29,24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10,78</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315,21</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rowSpan="3">
                  <a:txBody>
                    <a:bodyPr/>
                    <a:lstStyle/>
                    <a:p>
                      <a:pPr algn="ctr">
                        <a:spcAft>
                          <a:spcPts val="0"/>
                        </a:spcAft>
                      </a:pPr>
                      <a:r>
                        <a:rPr lang="es-EC" sz="1400">
                          <a:effectLst/>
                        </a:rPr>
                        <a:t> </a:t>
                      </a:r>
                      <a:endParaRPr lang="es-EC" sz="1600">
                        <a:effectLst/>
                      </a:endParaRPr>
                    </a:p>
                    <a:p>
                      <a:pPr algn="ctr">
                        <a:spcAft>
                          <a:spcPts val="0"/>
                        </a:spcAft>
                      </a:pPr>
                      <a:r>
                        <a:rPr lang="es-EC" sz="1400">
                          <a:effectLst/>
                        </a:rPr>
                        <a:t>305,63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80975">
                <a:tc>
                  <a:txBody>
                    <a:bodyPr/>
                    <a:lstStyle/>
                    <a:p>
                      <a:pPr algn="ctr">
                        <a:spcAft>
                          <a:spcPts val="0"/>
                        </a:spcAft>
                      </a:pPr>
                      <a:r>
                        <a:rPr lang="es-EC" sz="1400">
                          <a:effectLst/>
                        </a:rPr>
                        <a:t>B2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32,09</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9,34</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299,72</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s-EC"/>
                    </a:p>
                  </a:txBody>
                  <a:tcPr/>
                </a:tc>
              </a:tr>
              <a:tr h="190500">
                <a:tc>
                  <a:txBody>
                    <a:bodyPr/>
                    <a:lstStyle/>
                    <a:p>
                      <a:pPr algn="ctr">
                        <a:spcAft>
                          <a:spcPts val="0"/>
                        </a:spcAft>
                      </a:pPr>
                      <a:r>
                        <a:rPr lang="es-EC" sz="1400">
                          <a:effectLst/>
                        </a:rPr>
                        <a:t>B3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34,59</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8,73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301,97</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s-EC"/>
                    </a:p>
                  </a:txBody>
                  <a:tcPr/>
                </a:tc>
              </a:tr>
              <a:tr h="190500">
                <a:tc>
                  <a:txBody>
                    <a:bodyPr/>
                    <a:lstStyle/>
                    <a:p>
                      <a:pPr algn="ctr"/>
                      <a:endParaRPr lang="es-EC" sz="1400">
                        <a:solidFill>
                          <a:srgbClr val="2E74B5"/>
                        </a:solidFill>
                        <a:effectLst/>
                        <a:latin typeface="Calibri" panose="020F0502020204030204" pitchFamily="34" charset="0"/>
                      </a:endParaRPr>
                    </a:p>
                  </a:txBody>
                  <a:tcPr marL="68580" marR="68580" marT="0" marB="0"/>
                </a:tc>
                <a:tc>
                  <a:txBody>
                    <a:bodyPr/>
                    <a:lstStyle/>
                    <a:p>
                      <a:pPr algn="ctr">
                        <a:spcAft>
                          <a:spcPts val="0"/>
                        </a:spcAft>
                      </a:pPr>
                      <a:r>
                        <a:rPr lang="es-EC" sz="14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 </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s-EC" sz="1400" dirty="0">
                          <a:effectLst/>
                        </a:rPr>
                        <a:t> </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a:effectLst/>
                        </a:rPr>
                        <a:t>C1</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31,63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10,23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a:effectLst/>
                        </a:rPr>
                        <a:t>323,57</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rowSpan="3">
                  <a:txBody>
                    <a:bodyPr/>
                    <a:lstStyle/>
                    <a:p>
                      <a:pPr algn="ctr">
                        <a:spcAft>
                          <a:spcPts val="0"/>
                        </a:spcAft>
                      </a:pPr>
                      <a:r>
                        <a:rPr lang="es-EC" sz="1400" dirty="0">
                          <a:effectLst/>
                        </a:rPr>
                        <a:t>338,20</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s-EC" sz="1400">
                          <a:effectLst/>
                        </a:rPr>
                        <a:t>C2</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35,06</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9,75</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341,84</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s-EC"/>
                    </a:p>
                  </a:txBody>
                  <a:tcPr/>
                </a:tc>
              </a:tr>
              <a:tr h="246460">
                <a:tc>
                  <a:txBody>
                    <a:bodyPr/>
                    <a:lstStyle/>
                    <a:p>
                      <a:pPr algn="ctr">
                        <a:spcAft>
                          <a:spcPts val="0"/>
                        </a:spcAft>
                      </a:pPr>
                      <a:r>
                        <a:rPr lang="es-EC" sz="1400" dirty="0">
                          <a:effectLst/>
                        </a:rPr>
                        <a:t>C3</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38,67</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400">
                          <a:effectLst/>
                        </a:rPr>
                        <a:t>9,03</a:t>
                      </a:r>
                      <a:endParaRPr lang="es-EC" sz="16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400" dirty="0">
                          <a:effectLst/>
                        </a:rPr>
                        <a:t>349,19</a:t>
                      </a:r>
                      <a:endParaRPr lang="es-EC" sz="16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nchor="ctr"/>
                </a:tc>
                <a:tc vMerge="1">
                  <a:txBody>
                    <a:bodyPr/>
                    <a:lstStyle/>
                    <a:p>
                      <a:endParaRPr lang="es-EC"/>
                    </a:p>
                  </a:txBody>
                  <a:tcPr/>
                </a:tc>
              </a:tr>
            </a:tbl>
          </a:graphicData>
        </a:graphic>
      </p:graphicFrame>
      <p:sp>
        <p:nvSpPr>
          <p:cNvPr id="4" name="Marcador de número de diapositiva 3"/>
          <p:cNvSpPr>
            <a:spLocks noGrp="1"/>
          </p:cNvSpPr>
          <p:nvPr>
            <p:ph type="sldNum" sz="quarter" idx="12"/>
          </p:nvPr>
        </p:nvSpPr>
        <p:spPr/>
        <p:txBody>
          <a:bodyPr/>
          <a:lstStyle/>
          <a:p>
            <a:fld id="{A3AF0698-BCEE-4F9D-8A59-552136DD0EAD}" type="slidenum">
              <a:rPr lang="es-EC" smtClean="0"/>
              <a:pPr/>
              <a:t>83</a:t>
            </a:fld>
            <a:endParaRPr lang="es-EC" dirty="0"/>
          </a:p>
        </p:txBody>
      </p:sp>
    </p:spTree>
    <p:extLst>
      <p:ext uri="{BB962C8B-B14F-4D97-AF65-F5344CB8AC3E}">
        <p14:creationId xmlns:p14="http://schemas.microsoft.com/office/powerpoint/2010/main" val="1472423584"/>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25000" lnSpcReduction="20000"/>
          </a:bodyPr>
          <a:lstStyle/>
          <a:p>
            <a:pPr marL="0" lvl="1" indent="0">
              <a:buFont typeface="Arial" panose="020B0604020202020204" pitchFamily="34" charset="0"/>
              <a:buNone/>
              <a:defRPr/>
            </a:pPr>
            <a:endParaRPr lang="es-EC" sz="7200" b="1" dirty="0" smtClean="0"/>
          </a:p>
          <a:p>
            <a:pPr marL="0" lvl="1" indent="0">
              <a:buFont typeface="Arial" panose="020B0604020202020204" pitchFamily="34" charset="0"/>
              <a:buNone/>
              <a:defRPr/>
            </a:pPr>
            <a:r>
              <a:rPr lang="es-EC" sz="7200" b="1" dirty="0" smtClean="0"/>
              <a:t>PRODUCTIVIDAD</a:t>
            </a:r>
            <a:endParaRPr lang="es-EC" sz="7200" b="1" dirty="0" smtClean="0"/>
          </a:p>
          <a:p>
            <a:pPr marL="0" indent="0" algn="just">
              <a:buNone/>
            </a:pPr>
            <a:r>
              <a:rPr lang="es-EC" sz="9600" dirty="0"/>
              <a:t>El análisis realizado en los 30 kg teóricos de material depositado bajo los parámetros preestablecidos de los distintos  cupones de prueba, determina que un aumento de la producción no implica necesariamente un aumento en la productividad. Los cupones sometidos a soldadura con gas de protección  argón presentan la mayor tasa de producción, pero la productividad en función de los recursos utilizados se ve afectada por el alto costo de gas de protección</a:t>
            </a:r>
            <a:r>
              <a:rPr lang="es-EC" sz="9600" dirty="0" smtClean="0"/>
              <a:t>.</a:t>
            </a:r>
          </a:p>
          <a:p>
            <a:pPr marL="0" indent="0">
              <a:buNone/>
            </a:pPr>
            <a:endParaRPr lang="es-EC" sz="9600" dirty="0"/>
          </a:p>
          <a:p>
            <a:pPr marL="0" indent="0" algn="just">
              <a:buNone/>
            </a:pPr>
            <a:r>
              <a:rPr lang="es-EC" sz="9600" dirty="0"/>
              <a:t>Independientemente del tipo de gas empleado a mayor volumen de flujo de gas de protección se logra elevar la producción. En tema costos el proceso ideal son los cupones sometidos a soldadura con gas de protección mezcla argón – CO</a:t>
            </a:r>
            <a:r>
              <a:rPr lang="es-EC" sz="9600" baseline="-25000" dirty="0"/>
              <a:t>2 </a:t>
            </a:r>
            <a:r>
              <a:rPr lang="es-EC" sz="9600" dirty="0"/>
              <a:t> con una concentración 80% - 20% respectivamente, se aumenta la producción y es económicamente viable.  </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84</a:t>
            </a:fld>
            <a:endParaRPr lang="es-EC" dirty="0"/>
          </a:p>
        </p:txBody>
      </p:sp>
    </p:spTree>
    <p:extLst>
      <p:ext uri="{BB962C8B-B14F-4D97-AF65-F5344CB8AC3E}">
        <p14:creationId xmlns:p14="http://schemas.microsoft.com/office/powerpoint/2010/main" val="595419204"/>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55000" lnSpcReduction="20000"/>
          </a:bodyPr>
          <a:lstStyle/>
          <a:p>
            <a:pPr marL="0" lvl="1" indent="0">
              <a:buFont typeface="Arial" panose="020B0604020202020204" pitchFamily="34" charset="0"/>
              <a:buNone/>
              <a:defRPr/>
            </a:pPr>
            <a:r>
              <a:rPr lang="es-EC" sz="3000" b="1" dirty="0" smtClean="0"/>
              <a:t>ANALISIS ECONOMICO </a:t>
            </a:r>
          </a:p>
          <a:p>
            <a:r>
              <a:rPr lang="es-EC" dirty="0"/>
              <a:t>Debido a la naturaleza del presente proyecto, su carácter de investigación lo convierten en un proyecto sin fines de lucro por consiguiente no presenta ingresos monetarios. Los egresos extras del  presente proyecto son cubiertos con capital del autor del proyecto.</a:t>
            </a:r>
          </a:p>
          <a:p>
            <a:r>
              <a:rPr lang="es-EC" dirty="0"/>
              <a:t>Los resultados obtenidos a partir  de la inversión de la empresa privada y la Universidad de las Fuerzas Armadas – ESPE se transforman en conocimiento a disponibilidad de la sociedad para un firme  desarrollo de la industria Ecuatoriana </a:t>
            </a:r>
          </a:p>
          <a:p>
            <a:r>
              <a:rPr lang="es-EC" dirty="0"/>
              <a:t>Los resultados obtenidos a partir  de la inversión de la empresa privada y la Universidad de las Fuerzas Armadas – ESPE se transforman en conocimiento a disponibilidad de la sociedad para un firme  desarrollo de la industria Ecuatoriana.</a:t>
            </a:r>
          </a:p>
          <a:p>
            <a:r>
              <a:rPr lang="es-EC" dirty="0"/>
              <a:t>Los costos que se incurrieron en la elaboración del presente proyecto se encuentran resumidos en la tabla 50</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85</a:t>
            </a:fld>
            <a:endParaRPr lang="es-EC" dirty="0"/>
          </a:p>
        </p:txBody>
      </p:sp>
    </p:spTree>
    <p:extLst>
      <p:ext uri="{BB962C8B-B14F-4D97-AF65-F5344CB8AC3E}">
        <p14:creationId xmlns:p14="http://schemas.microsoft.com/office/powerpoint/2010/main" val="1954971431"/>
      </p:ext>
    </p:extLst>
  </p:cSld>
  <p:clrMapOvr>
    <a:masterClrMapping/>
  </p:clrMapOvr>
  <p:transition spd="slow">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562"/>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ANALISIS ECONOMICO </a:t>
            </a:r>
            <a:endParaRPr lang="es-EC"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nvGraphicFramePr>
        <p:xfrm>
          <a:off x="1960245" y="2477294"/>
          <a:ext cx="5223510" cy="2514600"/>
        </p:xfrm>
        <a:graphic>
          <a:graphicData uri="http://schemas.openxmlformats.org/drawingml/2006/table">
            <a:tbl>
              <a:tblPr firstRow="1" firstCol="1" bandRow="1">
                <a:tableStyleId>{5C22544A-7EE6-4342-B048-85BDC9FD1C3A}</a:tableStyleId>
              </a:tblPr>
              <a:tblGrid>
                <a:gridCol w="1350645"/>
                <a:gridCol w="629920"/>
                <a:gridCol w="723900"/>
                <a:gridCol w="539750"/>
                <a:gridCol w="523875"/>
                <a:gridCol w="556260"/>
                <a:gridCol w="899160"/>
              </a:tblGrid>
              <a:tr h="209550">
                <a:tc>
                  <a:txBody>
                    <a:bodyPr/>
                    <a:lstStyle/>
                    <a:p>
                      <a:pPr algn="ctr">
                        <a:spcAft>
                          <a:spcPts val="0"/>
                        </a:spcAft>
                      </a:pPr>
                      <a:r>
                        <a:rPr lang="es-EC" sz="1000">
                          <a:effectLst/>
                        </a:rPr>
                        <a:t>Descripción</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Unidad</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Cantidad</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Precio</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Valor</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sz="1100">
                        <a:solidFill>
                          <a:srgbClr val="2F5496"/>
                        </a:solidFill>
                        <a:effectLst/>
                        <a:latin typeface="Calibri" panose="020F0502020204030204" pitchFamily="34" charset="0"/>
                      </a:endParaRPr>
                    </a:p>
                  </a:txBody>
                  <a:tcPr marL="68580" marR="68580" marT="0" marB="0"/>
                </a:tc>
                <a:tc>
                  <a:txBody>
                    <a:bodyPr/>
                    <a:lstStyle/>
                    <a:p>
                      <a:endParaRPr lang="es-EC" sz="1100">
                        <a:solidFill>
                          <a:srgbClr val="2F5496"/>
                        </a:solidFill>
                        <a:effectLst/>
                        <a:latin typeface="Calibri" panose="020F0502020204030204" pitchFamily="34" charset="0"/>
                      </a:endParaRPr>
                    </a:p>
                  </a:txBody>
                  <a:tcPr marL="68580" marR="68580" marT="0" marB="0"/>
                </a:tc>
              </a:tr>
              <a:tr h="200025">
                <a:tc>
                  <a:txBody>
                    <a:bodyPr/>
                    <a:lstStyle/>
                    <a:p>
                      <a:pPr>
                        <a:spcAft>
                          <a:spcPts val="0"/>
                        </a:spcAft>
                      </a:pPr>
                      <a:r>
                        <a:rPr lang="es-EC" sz="1000">
                          <a:effectLst/>
                        </a:rPr>
                        <a:t>Alambre ER70S-6</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Kilo</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45</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1,73</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77,85</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rowSpan="5">
                  <a:txBody>
                    <a:bodyPr/>
                    <a:lstStyle/>
                    <a:p>
                      <a:pPr algn="ctr">
                        <a:spcAft>
                          <a:spcPts val="0"/>
                        </a:spcAft>
                      </a:pPr>
                      <a:r>
                        <a:rPr lang="es-EC" sz="1000">
                          <a:effectLst/>
                        </a:rPr>
                        <a:t> </a:t>
                      </a:r>
                      <a:endParaRPr lang="es-EC" sz="1200">
                        <a:effectLst/>
                      </a:endParaRPr>
                    </a:p>
                    <a:p>
                      <a:pPr algn="ctr">
                        <a:spcAft>
                          <a:spcPts val="0"/>
                        </a:spcAft>
                      </a:pPr>
                      <a:r>
                        <a:rPr lang="es-EC" sz="1000">
                          <a:effectLst/>
                        </a:rPr>
                        <a:t> </a:t>
                      </a:r>
                      <a:endParaRPr lang="es-EC" sz="1200">
                        <a:effectLst/>
                      </a:endParaRPr>
                    </a:p>
                    <a:p>
                      <a:pPr algn="ctr">
                        <a:spcAft>
                          <a:spcPts val="0"/>
                        </a:spcAft>
                      </a:pPr>
                      <a:r>
                        <a:rPr lang="es-EC" sz="1000">
                          <a:effectLst/>
                        </a:rPr>
                        <a:t> </a:t>
                      </a:r>
                      <a:endParaRPr lang="es-EC" sz="1200">
                        <a:effectLst/>
                      </a:endParaRPr>
                    </a:p>
                    <a:p>
                      <a:pPr algn="ctr">
                        <a:spcAft>
                          <a:spcPts val="0"/>
                        </a:spcAft>
                      </a:pPr>
                      <a:r>
                        <a:rPr lang="es-EC" sz="1000">
                          <a:effectLst/>
                        </a:rPr>
                        <a:t>834,55</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rowSpan="5">
                  <a:txBody>
                    <a:bodyPr/>
                    <a:lstStyle/>
                    <a:p>
                      <a:pPr algn="ctr">
                        <a:spcAft>
                          <a:spcPts val="0"/>
                        </a:spcAft>
                      </a:pPr>
                      <a:r>
                        <a:rPr lang="es-EC" sz="1000">
                          <a:effectLst/>
                        </a:rPr>
                        <a:t> </a:t>
                      </a:r>
                      <a:endParaRPr lang="es-EC" sz="1200">
                        <a:effectLst/>
                      </a:endParaRPr>
                    </a:p>
                    <a:p>
                      <a:pPr algn="ctr">
                        <a:spcAft>
                          <a:spcPts val="0"/>
                        </a:spcAft>
                      </a:pPr>
                      <a:r>
                        <a:rPr lang="es-EC" sz="1000">
                          <a:effectLst/>
                        </a:rPr>
                        <a:t> </a:t>
                      </a:r>
                      <a:endParaRPr lang="es-EC" sz="1200">
                        <a:effectLst/>
                      </a:endParaRPr>
                    </a:p>
                    <a:p>
                      <a:pPr algn="ctr">
                        <a:spcAft>
                          <a:spcPts val="0"/>
                        </a:spcAft>
                      </a:pPr>
                      <a:r>
                        <a:rPr lang="es-EC" sz="1000">
                          <a:effectLst/>
                        </a:rPr>
                        <a:t>Empresa privada</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s-EC" sz="1000">
                          <a:effectLst/>
                        </a:rPr>
                        <a:t>Cargas Dióxido de Carbono</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m3</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18</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6,1</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109,8</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c vMerge="1">
                  <a:txBody>
                    <a:bodyPr/>
                    <a:lstStyle/>
                    <a:p>
                      <a:endParaRPr lang="es-EC"/>
                    </a:p>
                  </a:txBody>
                  <a:tcPr/>
                </a:tc>
              </a:tr>
              <a:tr h="200025">
                <a:tc>
                  <a:txBody>
                    <a:bodyPr/>
                    <a:lstStyle/>
                    <a:p>
                      <a:pPr>
                        <a:spcAft>
                          <a:spcPts val="0"/>
                        </a:spcAft>
                      </a:pPr>
                      <a:r>
                        <a:rPr lang="es-EC" sz="1000">
                          <a:effectLst/>
                        </a:rPr>
                        <a:t>Cargas Aga mix 20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m4</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18</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8,8</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158,4</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c vMerge="1">
                  <a:txBody>
                    <a:bodyPr/>
                    <a:lstStyle/>
                    <a:p>
                      <a:endParaRPr lang="es-EC"/>
                    </a:p>
                  </a:txBody>
                  <a:tcPr/>
                </a:tc>
              </a:tr>
              <a:tr h="200025">
                <a:tc>
                  <a:txBody>
                    <a:bodyPr/>
                    <a:lstStyle/>
                    <a:p>
                      <a:pPr>
                        <a:spcAft>
                          <a:spcPts val="0"/>
                        </a:spcAft>
                      </a:pPr>
                      <a:r>
                        <a:rPr lang="es-EC" sz="1000">
                          <a:effectLst/>
                        </a:rPr>
                        <a:t>Cargas Argón</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m5</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18</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13,25</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238,5</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c vMerge="1">
                  <a:txBody>
                    <a:bodyPr/>
                    <a:lstStyle/>
                    <a:p>
                      <a:endParaRPr lang="es-EC"/>
                    </a:p>
                  </a:txBody>
                  <a:tcPr/>
                </a:tc>
              </a:tr>
              <a:tr h="200025">
                <a:tc>
                  <a:txBody>
                    <a:bodyPr/>
                    <a:lstStyle/>
                    <a:p>
                      <a:pPr>
                        <a:spcAft>
                          <a:spcPts val="0"/>
                        </a:spcAft>
                      </a:pPr>
                      <a:r>
                        <a:rPr lang="es-EC" sz="1000">
                          <a:effectLst/>
                        </a:rPr>
                        <a:t>Asesoría linde</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hora</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25</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250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c vMerge="1">
                  <a:txBody>
                    <a:bodyPr/>
                    <a:lstStyle/>
                    <a:p>
                      <a:endParaRPr lang="es-EC"/>
                    </a:p>
                  </a:txBody>
                  <a:tcPr/>
                </a:tc>
              </a:tr>
              <a:tr h="200025">
                <a:tc>
                  <a:txBody>
                    <a:bodyPr/>
                    <a:lstStyle/>
                    <a:p>
                      <a:pPr>
                        <a:spcAft>
                          <a:spcPts val="0"/>
                        </a:spcAft>
                      </a:pPr>
                      <a:r>
                        <a:rPr lang="es-EC" sz="1000">
                          <a:effectLst/>
                        </a:rPr>
                        <a:t>Uso de Laboratorios </a:t>
                      </a:r>
                      <a:endParaRPr lang="es-EC" sz="1200">
                        <a:effectLst/>
                      </a:endParaRPr>
                    </a:p>
                    <a:p>
                      <a:pPr>
                        <a:spcAft>
                          <a:spcPts val="0"/>
                        </a:spcAft>
                      </a:pPr>
                      <a:r>
                        <a:rPr lang="es-EC" sz="1000">
                          <a:effectLst/>
                        </a:rPr>
                        <a:t>UFA - ESPE</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hora</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50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20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1000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ctr">
                        <a:spcAft>
                          <a:spcPts val="0"/>
                        </a:spcAft>
                      </a:pPr>
                      <a:r>
                        <a:rPr lang="es-EC" sz="1000">
                          <a:effectLst/>
                        </a:rPr>
                        <a:t> </a:t>
                      </a:r>
                      <a:endParaRPr lang="es-EC" sz="1200">
                        <a:effectLst/>
                      </a:endParaRPr>
                    </a:p>
                    <a:p>
                      <a:pPr algn="ctr">
                        <a:spcAft>
                          <a:spcPts val="0"/>
                        </a:spcAft>
                      </a:pPr>
                      <a:r>
                        <a:rPr lang="es-EC" sz="1000">
                          <a:effectLst/>
                        </a:rPr>
                        <a:t> </a:t>
                      </a:r>
                      <a:endParaRPr lang="es-EC" sz="1200">
                        <a:effectLst/>
                      </a:endParaRPr>
                    </a:p>
                    <a:p>
                      <a:pPr algn="ctr">
                        <a:spcAft>
                          <a:spcPts val="0"/>
                        </a:spcAft>
                      </a:pPr>
                      <a:r>
                        <a:rPr lang="es-EC" sz="1000">
                          <a:effectLst/>
                        </a:rPr>
                        <a:t>2000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ctr">
                        <a:spcAft>
                          <a:spcPts val="0"/>
                        </a:spcAft>
                      </a:pPr>
                      <a:r>
                        <a:rPr lang="es-EC" sz="1000">
                          <a:effectLst/>
                        </a:rPr>
                        <a:t> </a:t>
                      </a:r>
                      <a:endParaRPr lang="es-EC" sz="1200">
                        <a:effectLst/>
                      </a:endParaRPr>
                    </a:p>
                    <a:p>
                      <a:pPr algn="ctr">
                        <a:spcAft>
                          <a:spcPts val="0"/>
                        </a:spcAft>
                      </a:pPr>
                      <a:r>
                        <a:rPr lang="es-EC" sz="1000">
                          <a:effectLst/>
                        </a:rPr>
                        <a:t> </a:t>
                      </a:r>
                      <a:endParaRPr lang="es-EC" sz="1200">
                        <a:effectLst/>
                      </a:endParaRPr>
                    </a:p>
                    <a:p>
                      <a:pPr algn="ctr">
                        <a:spcAft>
                          <a:spcPts val="0"/>
                        </a:spcAft>
                      </a:pPr>
                      <a:r>
                        <a:rPr lang="es-EC" sz="1000">
                          <a:effectLst/>
                        </a:rPr>
                        <a:t>UFA-ESPE</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s-EC" sz="1000">
                          <a:effectLst/>
                        </a:rPr>
                        <a:t>Asesoría UFA- ESPE</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hora</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40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25</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1000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c vMerge="1">
                  <a:txBody>
                    <a:bodyPr/>
                    <a:lstStyle/>
                    <a:p>
                      <a:endParaRPr lang="es-EC"/>
                    </a:p>
                  </a:txBody>
                  <a:tcPr/>
                </a:tc>
              </a:tr>
              <a:tr h="200025">
                <a:tc>
                  <a:txBody>
                    <a:bodyPr/>
                    <a:lstStyle/>
                    <a:p>
                      <a:pPr>
                        <a:spcAft>
                          <a:spcPts val="0"/>
                        </a:spcAft>
                      </a:pPr>
                      <a:r>
                        <a:rPr lang="es-EC" sz="1000">
                          <a:effectLst/>
                        </a:rPr>
                        <a:t>Plancha acero </a:t>
                      </a:r>
                      <a:endParaRPr lang="es-EC" sz="1200">
                        <a:effectLst/>
                      </a:endParaRPr>
                    </a:p>
                    <a:p>
                      <a:pPr>
                        <a:spcAft>
                          <a:spcPts val="0"/>
                        </a:spcAft>
                      </a:pPr>
                      <a:r>
                        <a:rPr lang="es-EC" sz="1000">
                          <a:effectLst/>
                        </a:rPr>
                        <a:t>ASTM A36</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unidad</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175</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175</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ctr">
                        <a:spcAft>
                          <a:spcPts val="0"/>
                        </a:spcAft>
                      </a:pPr>
                      <a:r>
                        <a:rPr lang="es-EC" sz="1000">
                          <a:effectLst/>
                        </a:rPr>
                        <a:t> </a:t>
                      </a:r>
                      <a:endParaRPr lang="es-EC" sz="1200">
                        <a:effectLst/>
                      </a:endParaRPr>
                    </a:p>
                    <a:p>
                      <a:pPr algn="ctr">
                        <a:spcAft>
                          <a:spcPts val="0"/>
                        </a:spcAft>
                      </a:pPr>
                      <a:r>
                        <a:rPr lang="es-EC" sz="1000">
                          <a:effectLst/>
                        </a:rPr>
                        <a:t>2175</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rowSpan="2">
                  <a:txBody>
                    <a:bodyPr/>
                    <a:lstStyle/>
                    <a:p>
                      <a:pPr algn="ctr">
                        <a:spcAft>
                          <a:spcPts val="0"/>
                        </a:spcAft>
                      </a:pPr>
                      <a:r>
                        <a:rPr lang="es-EC" sz="1000">
                          <a:effectLst/>
                        </a:rPr>
                        <a:t>Autor del proyecto</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200025">
                <a:tc>
                  <a:txBody>
                    <a:bodyPr/>
                    <a:lstStyle/>
                    <a:p>
                      <a:pPr>
                        <a:spcAft>
                          <a:spcPts val="0"/>
                        </a:spcAft>
                      </a:pPr>
                      <a:r>
                        <a:rPr lang="es-EC" sz="1000">
                          <a:effectLst/>
                        </a:rPr>
                        <a:t>Mano de obra</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hora</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200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10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s-EC" sz="1000">
                          <a:effectLst/>
                        </a:rPr>
                        <a:t>2000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vMerge="1">
                  <a:txBody>
                    <a:bodyPr/>
                    <a:lstStyle/>
                    <a:p>
                      <a:endParaRPr lang="es-EC"/>
                    </a:p>
                  </a:txBody>
                  <a:tcPr/>
                </a:tc>
                <a:tc vMerge="1">
                  <a:txBody>
                    <a:bodyPr/>
                    <a:lstStyle/>
                    <a:p>
                      <a:endParaRPr lang="es-EC"/>
                    </a:p>
                  </a:txBody>
                  <a:tcPr/>
                </a:tc>
              </a:tr>
              <a:tr h="190500">
                <a:tc>
                  <a:txBody>
                    <a:bodyPr/>
                    <a:lstStyle/>
                    <a:p>
                      <a:endParaRPr lang="es-EC" sz="1100">
                        <a:solidFill>
                          <a:srgbClr val="2F5496"/>
                        </a:solidFill>
                        <a:effectLst/>
                        <a:latin typeface="Calibri" panose="020F0502020204030204" pitchFamily="34" charset="0"/>
                      </a:endParaRPr>
                    </a:p>
                  </a:txBody>
                  <a:tcPr marL="68580" marR="68580" marT="0" marB="0"/>
                </a:tc>
                <a:tc>
                  <a:txBody>
                    <a:bodyPr/>
                    <a:lstStyle/>
                    <a:p>
                      <a:endParaRPr lang="es-EC" sz="1100">
                        <a:solidFill>
                          <a:srgbClr val="2F5496"/>
                        </a:solidFill>
                        <a:effectLst/>
                        <a:latin typeface="Calibri" panose="020F0502020204030204" pitchFamily="34" charset="0"/>
                      </a:endParaRPr>
                    </a:p>
                  </a:txBody>
                  <a:tcPr marL="68580" marR="68580" marT="0" marB="0"/>
                </a:tc>
                <a:tc>
                  <a:txBody>
                    <a:bodyPr/>
                    <a:lstStyle/>
                    <a:p>
                      <a:endParaRPr lang="es-EC" sz="1100">
                        <a:solidFill>
                          <a:srgbClr val="2F5496"/>
                        </a:solidFill>
                        <a:effectLst/>
                        <a:latin typeface="Calibri" panose="020F0502020204030204" pitchFamily="34" charset="0"/>
                      </a:endParaRPr>
                    </a:p>
                  </a:txBody>
                  <a:tcPr marL="68580" marR="68580" marT="0" marB="0"/>
                </a:tc>
                <a:tc>
                  <a:txBody>
                    <a:bodyPr/>
                    <a:lstStyle/>
                    <a:p>
                      <a:endParaRPr lang="es-EC" sz="1100">
                        <a:solidFill>
                          <a:srgbClr val="2F5496"/>
                        </a:solidFill>
                        <a:effectLst/>
                        <a:latin typeface="Calibri" panose="020F0502020204030204" pitchFamily="34" charset="0"/>
                      </a:endParaRPr>
                    </a:p>
                  </a:txBody>
                  <a:tcPr marL="68580" marR="68580" marT="0" marB="0"/>
                </a:tc>
                <a:tc>
                  <a:txBody>
                    <a:bodyPr/>
                    <a:lstStyle/>
                    <a:p>
                      <a:pPr>
                        <a:spcAft>
                          <a:spcPts val="0"/>
                        </a:spcAft>
                      </a:pPr>
                      <a:r>
                        <a:rPr lang="es-EC" sz="1000">
                          <a:effectLst/>
                        </a:rPr>
                        <a:t>50090</a:t>
                      </a:r>
                      <a:endParaRPr lang="es-EC" sz="12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endParaRPr lang="es-EC" sz="1100">
                        <a:solidFill>
                          <a:srgbClr val="2F5496"/>
                        </a:solidFill>
                        <a:effectLst/>
                        <a:latin typeface="Calibri" panose="020F0502020204030204" pitchFamily="34" charset="0"/>
                      </a:endParaRPr>
                    </a:p>
                  </a:txBody>
                  <a:tcPr marL="68580" marR="68580" marT="0" marB="0"/>
                </a:tc>
                <a:tc>
                  <a:txBody>
                    <a:bodyPr/>
                    <a:lstStyle/>
                    <a:p>
                      <a:endParaRPr lang="es-EC" sz="1100" dirty="0">
                        <a:solidFill>
                          <a:srgbClr val="2F5496"/>
                        </a:solidFill>
                        <a:effectLst/>
                        <a:latin typeface="Calibri" panose="020F0502020204030204" pitchFamily="34"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86</a:t>
            </a:fld>
            <a:endParaRPr lang="es-EC" dirty="0"/>
          </a:p>
        </p:txBody>
      </p:sp>
    </p:spTree>
    <p:extLst>
      <p:ext uri="{BB962C8B-B14F-4D97-AF65-F5344CB8AC3E}">
        <p14:creationId xmlns:p14="http://schemas.microsoft.com/office/powerpoint/2010/main" val="933856990"/>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562"/>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s-EC" sz="3000" b="1" dirty="0" smtClean="0"/>
              <a:t>COSTO DE LAS JUNTAS ELABORADAS</a:t>
            </a:r>
          </a:p>
          <a:p>
            <a:pPr marL="0" lvl="1" indent="0">
              <a:buFont typeface="Arial" panose="020B0604020202020204" pitchFamily="34" charset="0"/>
              <a:buNone/>
              <a:defRPr/>
            </a:pPr>
            <a:endParaRPr lang="es-EC"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3" name="Tabla 2"/>
          <p:cNvGraphicFramePr>
            <a:graphicFrameLocks noGrp="1"/>
          </p:cNvGraphicFramePr>
          <p:nvPr>
            <p:extLst>
              <p:ext uri="{D42A27DB-BD31-4B8C-83A1-F6EECF244321}">
                <p14:modId xmlns:p14="http://schemas.microsoft.com/office/powerpoint/2010/main" val="3460948742"/>
              </p:ext>
            </p:extLst>
          </p:nvPr>
        </p:nvGraphicFramePr>
        <p:xfrm>
          <a:off x="457200" y="2689701"/>
          <a:ext cx="8229600" cy="1203960"/>
        </p:xfrm>
        <a:graphic>
          <a:graphicData uri="http://schemas.openxmlformats.org/drawingml/2006/table">
            <a:tbl>
              <a:tblPr firstRow="1" firstCol="1" bandRow="1">
                <a:tableStyleId>{5C22544A-7EE6-4342-B048-85BDC9FD1C3A}</a:tableStyleId>
              </a:tblPr>
              <a:tblGrid>
                <a:gridCol w="658416"/>
                <a:gridCol w="987504"/>
                <a:gridCol w="822960"/>
                <a:gridCol w="822960"/>
                <a:gridCol w="822960"/>
                <a:gridCol w="822960"/>
                <a:gridCol w="822960"/>
                <a:gridCol w="822960"/>
                <a:gridCol w="822960"/>
                <a:gridCol w="822960"/>
              </a:tblGrid>
              <a:tr h="190500">
                <a:tc>
                  <a:txBody>
                    <a:bodyPr/>
                    <a:lstStyle/>
                    <a:p>
                      <a:pPr algn="ctr"/>
                      <a:endParaRPr lang="es-EC" sz="1600" dirty="0">
                        <a:solidFill>
                          <a:srgbClr val="2F5496"/>
                        </a:solidFill>
                        <a:effectLst/>
                        <a:latin typeface="Calibri" panose="020F0502020204030204" pitchFamily="34" charset="0"/>
                      </a:endParaRPr>
                    </a:p>
                  </a:txBody>
                  <a:tcPr marL="68580" marR="68580" marT="0" marB="0"/>
                </a:tc>
                <a:tc>
                  <a:txBody>
                    <a:bodyPr/>
                    <a:lstStyle/>
                    <a:p>
                      <a:pPr algn="ctr">
                        <a:spcAft>
                          <a:spcPts val="0"/>
                        </a:spcAft>
                      </a:pPr>
                      <a:r>
                        <a:rPr lang="en-US" sz="1600">
                          <a:effectLst/>
                        </a:rPr>
                        <a:t>A1</a:t>
                      </a:r>
                      <a:endParaRPr lang="es-EC" sz="16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A2</a:t>
                      </a:r>
                      <a:endParaRPr lang="es-EC" sz="16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A3</a:t>
                      </a:r>
                      <a:endParaRPr lang="es-EC" sz="16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B1</a:t>
                      </a:r>
                      <a:endParaRPr lang="es-EC" sz="16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B2</a:t>
                      </a:r>
                      <a:endParaRPr lang="es-EC" sz="16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B3</a:t>
                      </a:r>
                      <a:endParaRPr lang="es-EC" sz="16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C1</a:t>
                      </a:r>
                      <a:endParaRPr lang="es-EC" sz="16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a:effectLst/>
                        </a:rPr>
                        <a:t>C2</a:t>
                      </a:r>
                      <a:endParaRPr lang="es-EC" sz="16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600" dirty="0">
                          <a:effectLst/>
                        </a:rPr>
                        <a:t>C3</a:t>
                      </a:r>
                      <a:endParaRPr lang="es-EC" sz="16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050">
                          <a:effectLst/>
                        </a:rPr>
                        <a:t>Costo Directo</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22,72</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22,98</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23,23</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22,95</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23,17</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23,48</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23,17</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23,54</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spcAft>
                          <a:spcPts val="0"/>
                        </a:spcAft>
                      </a:pPr>
                      <a:r>
                        <a:rPr lang="en-US" sz="1100">
                          <a:effectLst/>
                        </a:rPr>
                        <a:t>24,04</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ctr"/>
                </a:tc>
              </a:tr>
              <a:tr h="190500">
                <a:tc>
                  <a:txBody>
                    <a:bodyPr/>
                    <a:lstStyle/>
                    <a:p>
                      <a:pPr algn="ctr">
                        <a:spcAft>
                          <a:spcPts val="0"/>
                        </a:spcAft>
                      </a:pPr>
                      <a:r>
                        <a:rPr lang="en-US" sz="1050">
                          <a:effectLst/>
                        </a:rPr>
                        <a:t>Costo Indirecto</a:t>
                      </a:r>
                      <a:endParaRPr lang="es-EC" sz="11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6,69</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6,69</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6,69</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6,69</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6,69</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6,69</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6,69</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6,69</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6,69</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r>
              <a:tr h="190500">
                <a:tc>
                  <a:txBody>
                    <a:bodyPr/>
                    <a:lstStyle/>
                    <a:p>
                      <a:pPr algn="ctr">
                        <a:spcAft>
                          <a:spcPts val="0"/>
                        </a:spcAft>
                      </a:pPr>
                      <a:r>
                        <a:rPr lang="en-US" sz="1050" dirty="0" err="1">
                          <a:effectLst/>
                        </a:rPr>
                        <a:t>Costo</a:t>
                      </a:r>
                      <a:r>
                        <a:rPr lang="en-US" sz="1050" dirty="0">
                          <a:effectLst/>
                        </a:rPr>
                        <a:t> Total </a:t>
                      </a:r>
                      <a:endParaRPr lang="es-EC" sz="11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gn="ctr">
                        <a:spcAft>
                          <a:spcPts val="0"/>
                        </a:spcAft>
                      </a:pPr>
                      <a:r>
                        <a:rPr lang="en-US" sz="1100">
                          <a:effectLst/>
                        </a:rPr>
                        <a:t>29,41</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100">
                          <a:effectLst/>
                        </a:rPr>
                        <a:t>29,67</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100">
                          <a:effectLst/>
                        </a:rPr>
                        <a:t>29,92</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100">
                          <a:effectLst/>
                        </a:rPr>
                        <a:t>29,64</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100">
                          <a:effectLst/>
                        </a:rPr>
                        <a:t>29,86</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100">
                          <a:effectLst/>
                        </a:rPr>
                        <a:t>30,17</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100">
                          <a:effectLst/>
                        </a:rPr>
                        <a:t>29,86</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100">
                          <a:effectLst/>
                        </a:rPr>
                        <a:t>30,23</a:t>
                      </a:r>
                      <a:endParaRPr lang="es-EC" sz="180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b"/>
                </a:tc>
                <a:tc>
                  <a:txBody>
                    <a:bodyPr/>
                    <a:lstStyle/>
                    <a:p>
                      <a:pPr algn="ctr">
                        <a:spcAft>
                          <a:spcPts val="0"/>
                        </a:spcAft>
                      </a:pPr>
                      <a:r>
                        <a:rPr lang="en-US" sz="1100" dirty="0">
                          <a:effectLst/>
                        </a:rPr>
                        <a:t>30,73</a:t>
                      </a:r>
                      <a:endParaRPr lang="es-EC" sz="1800" dirty="0">
                        <a:solidFill>
                          <a:srgbClr val="2F5496"/>
                        </a:solidFill>
                        <a:effectLst/>
                        <a:latin typeface="Times New Roman" panose="02020603050405020304" pitchFamily="18" charset="0"/>
                        <a:ea typeface="Times New Roman" panose="02020603050405020304" pitchFamily="18" charset="0"/>
                      </a:endParaRPr>
                    </a:p>
                  </a:txBody>
                  <a:tcPr marL="68580" marR="68580" marT="0" marB="0" anchor="b"/>
                </a:tc>
              </a:tr>
            </a:tbl>
          </a:graphicData>
        </a:graphic>
      </p:graphicFrame>
      <p:sp>
        <p:nvSpPr>
          <p:cNvPr id="4" name="Marcador de número de diapositiva 3"/>
          <p:cNvSpPr>
            <a:spLocks noGrp="1"/>
          </p:cNvSpPr>
          <p:nvPr>
            <p:ph type="sldNum" sz="quarter" idx="12"/>
          </p:nvPr>
        </p:nvSpPr>
        <p:spPr/>
        <p:txBody>
          <a:bodyPr/>
          <a:lstStyle/>
          <a:p>
            <a:fld id="{A3AF0698-BCEE-4F9D-8A59-552136DD0EAD}" type="slidenum">
              <a:rPr lang="es-EC" smtClean="0"/>
              <a:pPr/>
              <a:t>87</a:t>
            </a:fld>
            <a:endParaRPr lang="es-EC" dirty="0"/>
          </a:p>
        </p:txBody>
      </p:sp>
    </p:spTree>
    <p:extLst>
      <p:ext uri="{BB962C8B-B14F-4D97-AF65-F5344CB8AC3E}">
        <p14:creationId xmlns:p14="http://schemas.microsoft.com/office/powerpoint/2010/main" val="1629525795"/>
      </p:ext>
    </p:extLst>
  </p:cSld>
  <p:clrMapOvr>
    <a:masterClrMapping/>
  </p:clrMapOvr>
  <p:transition spd="slow">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562"/>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25000" lnSpcReduction="20000"/>
          </a:bodyPr>
          <a:lstStyle/>
          <a:p>
            <a:pPr marL="0" lvl="1" indent="0">
              <a:buFont typeface="Arial" panose="020B0604020202020204" pitchFamily="34" charset="0"/>
              <a:buNone/>
              <a:defRPr/>
            </a:pPr>
            <a:endParaRPr lang="es-EC" sz="9600" b="1" dirty="0" smtClean="0"/>
          </a:p>
          <a:p>
            <a:pPr marL="0" lvl="1" indent="0">
              <a:buFont typeface="Arial" panose="020B0604020202020204" pitchFamily="34" charset="0"/>
              <a:buNone/>
              <a:defRPr/>
            </a:pPr>
            <a:r>
              <a:rPr lang="es-EC" sz="9600" b="1" dirty="0" smtClean="0"/>
              <a:t>CONCLUSIONES</a:t>
            </a:r>
          </a:p>
          <a:p>
            <a:pPr marL="0" lvl="1" indent="0">
              <a:buFont typeface="Arial" panose="020B0604020202020204" pitchFamily="34" charset="0"/>
              <a:buNone/>
              <a:defRPr/>
            </a:pPr>
            <a:endParaRPr lang="es-EC" sz="3000" b="1" dirty="0" smtClean="0"/>
          </a:p>
          <a:p>
            <a:pPr algn="just"/>
            <a:r>
              <a:rPr lang="es-EC" sz="9600" dirty="0"/>
              <a:t>Se realizó el análisis con los tres tipos de gases de protección: argón, mezcla argón - CO</a:t>
            </a:r>
            <a:r>
              <a:rPr lang="es-EC" sz="9600" baseline="-25000" dirty="0"/>
              <a:t>2</a:t>
            </a:r>
            <a:r>
              <a:rPr lang="es-EC" sz="9600" dirty="0"/>
              <a:t>, y CO</a:t>
            </a:r>
            <a:r>
              <a:rPr lang="es-EC" sz="9600" baseline="-25000" dirty="0"/>
              <a:t>2. </a:t>
            </a:r>
            <a:r>
              <a:rPr lang="es-EC" sz="9600" dirty="0"/>
              <a:t>El gas de protección presenta una influencia fuerte, afectando de  forma directa  a la configuración geométrica en las dimensiones y perfil del cordón de soldadura. En las  propiedades mecánicas el valor obtenido en los distintos ensayos presenta una modificación en presencia del aumento del flujo de gas protección, siendo estos incrementos graduales y correspondientes al 50 %, y 100% respecto al primer flujo de 8 </a:t>
            </a:r>
            <a:r>
              <a:rPr lang="es-EC" sz="9600" dirty="0" err="1"/>
              <a:t>lt</a:t>
            </a:r>
            <a:r>
              <a:rPr lang="es-EC" sz="9600" dirty="0"/>
              <a:t>/min</a:t>
            </a:r>
          </a:p>
          <a:p>
            <a:pPr algn="just"/>
            <a:r>
              <a:rPr lang="es-EC" sz="9600" dirty="0" smtClean="0"/>
              <a:t>Se elaboró el diseño del  WPS en función de pruebas experimentales  de calibración de los equipos para obtener los valores reales de operación, para garantizar la confiabilidad y repetibilidad de las soldaduras ejecutadas</a:t>
            </a:r>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88</a:t>
            </a:fld>
            <a:endParaRPr lang="es-EC" dirty="0"/>
          </a:p>
        </p:txBody>
      </p:sp>
    </p:spTree>
    <p:extLst>
      <p:ext uri="{BB962C8B-B14F-4D97-AF65-F5344CB8AC3E}">
        <p14:creationId xmlns:p14="http://schemas.microsoft.com/office/powerpoint/2010/main" val="3349170340"/>
      </p:ext>
    </p:extLst>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562"/>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25000" lnSpcReduction="20000"/>
          </a:bodyPr>
          <a:lstStyle/>
          <a:p>
            <a:pPr marL="0" lvl="1" indent="0">
              <a:buFont typeface="Arial" panose="020B0604020202020204" pitchFamily="34" charset="0"/>
              <a:buNone/>
              <a:defRPr/>
            </a:pPr>
            <a:endParaRPr lang="es-EC" sz="9600" b="1" dirty="0" smtClean="0"/>
          </a:p>
          <a:p>
            <a:pPr marL="0" lvl="1" indent="0">
              <a:buFont typeface="Arial" panose="020B0604020202020204" pitchFamily="34" charset="0"/>
              <a:buNone/>
              <a:defRPr/>
            </a:pPr>
            <a:r>
              <a:rPr lang="es-EC" sz="9600" b="1" dirty="0" smtClean="0"/>
              <a:t>CONCLUSIONES</a:t>
            </a:r>
          </a:p>
          <a:p>
            <a:pPr algn="just"/>
            <a:r>
              <a:rPr lang="es-EC" sz="9600" dirty="0"/>
              <a:t>Se diseñó el  cuadrado latino en base a los tres tipos de gases de protección los mismos que se convierten en factores principales de bloque, los factores de variable deben tener el mismo nivel del factor de bloque tres flujos para el mismo tipo de gas, la selección de las variables principales de experimentación aislando las variables de ruido garantizan que al final del experimento las variables presenten una correlación adecuada.</a:t>
            </a:r>
          </a:p>
          <a:p>
            <a:pPr algn="just"/>
            <a:r>
              <a:rPr lang="es-EC" sz="9600" dirty="0"/>
              <a:t>Los cupones sometidos a soldadura con gas de protección mezcla Argón – CO</a:t>
            </a:r>
            <a:r>
              <a:rPr lang="es-EC" sz="9600" baseline="-25000" dirty="0"/>
              <a:t>2, </a:t>
            </a:r>
            <a:r>
              <a:rPr lang="es-EC" sz="9600" dirty="0"/>
              <a:t>en proporción 80% - 20% respectivamente presenta el menor número de defectos en la inspección visual, su desempeño en las propiedades mecánicas es aceptable en todos los parámetros evaluados, además presenta la mayor productividad de los tres gases aplicados</a:t>
            </a:r>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89</a:t>
            </a:fld>
            <a:endParaRPr lang="es-EC" dirty="0"/>
          </a:p>
        </p:txBody>
      </p:sp>
    </p:spTree>
    <p:extLst>
      <p:ext uri="{BB962C8B-B14F-4D97-AF65-F5344CB8AC3E}">
        <p14:creationId xmlns:p14="http://schemas.microsoft.com/office/powerpoint/2010/main" val="3327724687"/>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a:bodyPr>
          <a:lstStyle/>
          <a:p>
            <a:pPr marL="0" lvl="1" indent="0">
              <a:buFont typeface="Arial" panose="020B0604020202020204" pitchFamily="34" charset="0"/>
              <a:buNone/>
              <a:defRPr/>
            </a:pPr>
            <a:r>
              <a:rPr lang="en-US" sz="3000" b="1" dirty="0" smtClean="0"/>
              <a:t>SOLDABILIDAD DEL ACERO</a:t>
            </a:r>
            <a:endParaRPr lang="es-EC" sz="3000" b="1" dirty="0" smtClean="0"/>
          </a:p>
          <a:p>
            <a:pPr marL="0" indent="0">
              <a:buNone/>
              <a:defRPr/>
            </a:pPr>
            <a:r>
              <a:rPr lang="es-EC" dirty="0"/>
              <a:t>Para determinar la soldabilidad del acero ASTM A36 es necesario primero conocer sus propiedades químicas </a:t>
            </a:r>
            <a:endParaRPr lang="es-EC" sz="2800" dirty="0" smtClean="0"/>
          </a:p>
          <a:p>
            <a:pPr marL="0" indent="0" algn="just">
              <a:buFont typeface="Arial" panose="020B0604020202020204" pitchFamily="34" charset="0"/>
              <a:buNone/>
              <a:defRPr/>
            </a:pPr>
            <a:r>
              <a:rPr lang="es-EC" sz="2800" dirty="0"/>
              <a:t>	</a:t>
            </a:r>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graphicFrame>
        <p:nvGraphicFramePr>
          <p:cNvPr id="2" name="Tabla 1"/>
          <p:cNvGraphicFramePr>
            <a:graphicFrameLocks noGrp="1"/>
          </p:cNvGraphicFramePr>
          <p:nvPr>
            <p:extLst>
              <p:ext uri="{D42A27DB-BD31-4B8C-83A1-F6EECF244321}">
                <p14:modId xmlns:p14="http://schemas.microsoft.com/office/powerpoint/2010/main" val="1969406523"/>
              </p:ext>
            </p:extLst>
          </p:nvPr>
        </p:nvGraphicFramePr>
        <p:xfrm>
          <a:off x="1506488" y="2636912"/>
          <a:ext cx="6131024" cy="2980630"/>
        </p:xfrm>
        <a:graphic>
          <a:graphicData uri="http://schemas.openxmlformats.org/drawingml/2006/table">
            <a:tbl>
              <a:tblPr firstRow="1" firstCol="1" bandRow="1">
                <a:tableStyleId>{5C22544A-7EE6-4342-B048-85BDC9FD1C3A}</a:tableStyleId>
              </a:tblPr>
              <a:tblGrid>
                <a:gridCol w="3065512"/>
                <a:gridCol w="3065512"/>
              </a:tblGrid>
              <a:tr h="0">
                <a:tc>
                  <a:txBody>
                    <a:bodyPr/>
                    <a:lstStyle/>
                    <a:p>
                      <a:pPr>
                        <a:lnSpc>
                          <a:spcPct val="150000"/>
                        </a:lnSpc>
                        <a:spcAft>
                          <a:spcPts val="0"/>
                        </a:spcAft>
                      </a:pPr>
                      <a:r>
                        <a:rPr lang="en-US" sz="2000" dirty="0" err="1">
                          <a:effectLst/>
                        </a:rPr>
                        <a:t>Elemento</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US" sz="2000" dirty="0" err="1">
                          <a:effectLst/>
                        </a:rPr>
                        <a:t>Contenido</a:t>
                      </a:r>
                      <a:r>
                        <a:rPr lang="en-US" sz="2000" dirty="0">
                          <a:effectLst/>
                        </a:rPr>
                        <a:t> (%)</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nSpc>
                          <a:spcPct val="150000"/>
                        </a:lnSpc>
                        <a:spcAft>
                          <a:spcPts val="0"/>
                        </a:spcAft>
                      </a:pPr>
                      <a:r>
                        <a:rPr lang="en-US" sz="1800">
                          <a:effectLst/>
                        </a:rPr>
                        <a:t>Hierro (Fe)</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US" sz="1800">
                          <a:effectLst/>
                        </a:rPr>
                        <a:t>99 </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nSpc>
                          <a:spcPct val="150000"/>
                        </a:lnSpc>
                        <a:spcAft>
                          <a:spcPts val="0"/>
                        </a:spcAft>
                      </a:pPr>
                      <a:r>
                        <a:rPr lang="en-US" sz="1800">
                          <a:effectLst/>
                        </a:rPr>
                        <a:t>Carbono ( C)</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US" sz="1800" dirty="0">
                          <a:effectLst/>
                        </a:rPr>
                        <a:t>0,25  </a:t>
                      </a:r>
                      <a:r>
                        <a:rPr lang="en-US" sz="1800" dirty="0" err="1">
                          <a:effectLst/>
                        </a:rPr>
                        <a:t>máx</a:t>
                      </a:r>
                      <a:r>
                        <a:rPr lang="en-US" sz="1800" dirty="0">
                          <a:effectLst/>
                        </a:rPr>
                        <a:t>.</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nSpc>
                          <a:spcPct val="150000"/>
                        </a:lnSpc>
                        <a:spcAft>
                          <a:spcPts val="0"/>
                        </a:spcAft>
                      </a:pPr>
                      <a:r>
                        <a:rPr lang="en-US" sz="1800" dirty="0" err="1">
                          <a:effectLst/>
                        </a:rPr>
                        <a:t>Manganeso</a:t>
                      </a:r>
                      <a:r>
                        <a:rPr lang="en-US" sz="1800" dirty="0">
                          <a:effectLst/>
                        </a:rPr>
                        <a:t> (</a:t>
                      </a:r>
                      <a:r>
                        <a:rPr lang="en-US" sz="1800" dirty="0" err="1">
                          <a:effectLst/>
                        </a:rPr>
                        <a:t>Mn</a:t>
                      </a:r>
                      <a:r>
                        <a:rPr lang="en-US" sz="1800" dirty="0">
                          <a:effectLst/>
                        </a:rPr>
                        <a:t>)</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US" sz="1800">
                          <a:effectLst/>
                        </a:rPr>
                        <a:t>No existe requisito</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nSpc>
                          <a:spcPct val="150000"/>
                        </a:lnSpc>
                        <a:spcAft>
                          <a:spcPts val="0"/>
                        </a:spcAft>
                      </a:pPr>
                      <a:r>
                        <a:rPr lang="en-US" sz="1800">
                          <a:effectLst/>
                        </a:rPr>
                        <a:t>Fosforo (P)</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US" sz="1800">
                          <a:effectLst/>
                        </a:rPr>
                        <a:t>0,04  máx.</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nSpc>
                          <a:spcPct val="150000"/>
                        </a:lnSpc>
                        <a:spcAft>
                          <a:spcPts val="0"/>
                        </a:spcAft>
                      </a:pPr>
                      <a:r>
                        <a:rPr lang="en-US" sz="1800">
                          <a:effectLst/>
                        </a:rPr>
                        <a:t>Azufre (S)</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US" sz="1800">
                          <a:effectLst/>
                        </a:rPr>
                        <a:t>0,05  máx.</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nSpc>
                          <a:spcPct val="150000"/>
                        </a:lnSpc>
                        <a:spcAft>
                          <a:spcPts val="0"/>
                        </a:spcAft>
                      </a:pPr>
                      <a:r>
                        <a:rPr lang="en-US" sz="1800">
                          <a:effectLst/>
                        </a:rPr>
                        <a:t>Silicio (Si)</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US" sz="1800">
                          <a:effectLst/>
                        </a:rPr>
                        <a:t>0,40  máx.</a:t>
                      </a:r>
                      <a:endParaRPr lang="es-EC" sz="200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r h="0">
                <a:tc>
                  <a:txBody>
                    <a:bodyPr/>
                    <a:lstStyle/>
                    <a:p>
                      <a:pPr>
                        <a:lnSpc>
                          <a:spcPct val="150000"/>
                        </a:lnSpc>
                        <a:spcAft>
                          <a:spcPts val="0"/>
                        </a:spcAft>
                      </a:pPr>
                      <a:r>
                        <a:rPr lang="en-US" sz="1800" dirty="0">
                          <a:effectLst/>
                        </a:rPr>
                        <a:t>*</a:t>
                      </a:r>
                      <a:r>
                        <a:rPr lang="en-US" sz="1800" dirty="0" err="1">
                          <a:effectLst/>
                        </a:rPr>
                        <a:t>Cobre</a:t>
                      </a:r>
                      <a:r>
                        <a:rPr lang="en-US" sz="1800" dirty="0">
                          <a:effectLst/>
                        </a:rPr>
                        <a:t> ( Cu)</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a:lnSpc>
                          <a:spcPct val="150000"/>
                        </a:lnSpc>
                        <a:spcAft>
                          <a:spcPts val="0"/>
                        </a:spcAft>
                      </a:pPr>
                      <a:r>
                        <a:rPr lang="en-US" sz="1800" dirty="0">
                          <a:effectLst/>
                        </a:rPr>
                        <a:t>0,20 min.</a:t>
                      </a:r>
                      <a:endParaRPr lang="es-EC" sz="2000" dirty="0">
                        <a:solidFill>
                          <a:srgbClr val="2E74B5"/>
                        </a:solidFill>
                        <a:effectLst/>
                        <a:latin typeface="Times New Roman" panose="02020603050405020304" pitchFamily="18" charset="0"/>
                        <a:ea typeface="Times New Roman" panose="02020603050405020304" pitchFamily="18" charset="0"/>
                      </a:endParaRPr>
                    </a:p>
                  </a:txBody>
                  <a:tcPr marL="68580" marR="68580" marT="0" marB="0"/>
                </a:tc>
              </a:tr>
            </a:tbl>
          </a:graphicData>
        </a:graphic>
      </p:graphicFrame>
      <p:sp>
        <p:nvSpPr>
          <p:cNvPr id="3" name="Marcador de número de diapositiva 2"/>
          <p:cNvSpPr>
            <a:spLocks noGrp="1"/>
          </p:cNvSpPr>
          <p:nvPr>
            <p:ph type="sldNum" sz="quarter" idx="12"/>
          </p:nvPr>
        </p:nvSpPr>
        <p:spPr/>
        <p:txBody>
          <a:bodyPr/>
          <a:lstStyle/>
          <a:p>
            <a:fld id="{A3AF0698-BCEE-4F9D-8A59-552136DD0EAD}" type="slidenum">
              <a:rPr lang="es-EC" smtClean="0"/>
              <a:pPr/>
              <a:t>9</a:t>
            </a:fld>
            <a:endParaRPr lang="es-EC" dirty="0"/>
          </a:p>
        </p:txBody>
      </p:sp>
    </p:spTree>
    <p:extLst>
      <p:ext uri="{BB962C8B-B14F-4D97-AF65-F5344CB8AC3E}">
        <p14:creationId xmlns:p14="http://schemas.microsoft.com/office/powerpoint/2010/main" val="77970839"/>
      </p:ext>
    </p:extLst>
  </p:cSld>
  <p:clrMapOvr>
    <a:masterClrMapping/>
  </p:clrMapOvr>
  <p:transition spd="slow">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562"/>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323528" y="587181"/>
            <a:ext cx="8229600" cy="5668963"/>
          </a:xfrm>
        </p:spPr>
        <p:txBody>
          <a:bodyPr>
            <a:normAutofit fontScale="25000" lnSpcReduction="20000"/>
          </a:bodyPr>
          <a:lstStyle/>
          <a:p>
            <a:pPr marL="0" indent="0">
              <a:buNone/>
            </a:pPr>
            <a:r>
              <a:rPr lang="es-EC" sz="9600" b="1" dirty="0" smtClean="0"/>
              <a:t>CONCLUSIONES</a:t>
            </a:r>
          </a:p>
          <a:p>
            <a:pPr algn="just"/>
            <a:r>
              <a:rPr lang="es-EC" sz="9600" dirty="0" smtClean="0"/>
              <a:t>Al </a:t>
            </a:r>
            <a:r>
              <a:rPr lang="es-EC" sz="9600" dirty="0"/>
              <a:t>aumentar el flujo de gas se obtiene una mayor tasa de deposición de material, esto incrementa la producción del proceso permitiendo obtener velocidades más altas de soldeo, ejecutando una misma junta de similar configuración en un menor tiempo. En los tres casos al analizar de forma individual  al aumentar el flujo de gas aumenta la productividad de la materia prima, para el caso de análisis global un aumento de la producción no garantiza un aumento en la productividad debido a los altos del gas de protección </a:t>
            </a:r>
          </a:p>
          <a:p>
            <a:pPr algn="just"/>
            <a:r>
              <a:rPr lang="es-EC" sz="9600" dirty="0"/>
              <a:t> El desarrollo del presente trabajo de investigación afianzó mis conocimientos adquiridos en el transcurso de la carrera, afirmando que me encuentro preparado con las suficientes herramientas para los retos de la vida profesional.</a:t>
            </a:r>
          </a:p>
          <a:p>
            <a:pPr marL="0" lvl="1" indent="0">
              <a:buNone/>
              <a:defRPr/>
            </a:pPr>
            <a:endParaRPr lang="es-EC" sz="9600" b="1" dirty="0"/>
          </a:p>
          <a:p>
            <a:pPr marL="0" lvl="1" indent="0">
              <a:buFont typeface="Arial" panose="020B0604020202020204" pitchFamily="34" charset="0"/>
              <a:buNone/>
              <a:defRPr/>
            </a:pPr>
            <a:endParaRPr lang="es-EC" sz="3000" b="1" dirty="0" smtClean="0"/>
          </a:p>
          <a:p>
            <a:pPr marL="0" lvl="1" indent="0">
              <a:buNone/>
              <a:defRPr/>
            </a:pPr>
            <a:endParaRPr lang="es-EC" sz="3000" b="1" dirty="0"/>
          </a:p>
          <a:p>
            <a:pPr marL="0" lvl="1" indent="0">
              <a:buFont typeface="Arial" panose="020B0604020202020204" pitchFamily="34" charset="0"/>
              <a:buNone/>
              <a:defRPr/>
            </a:pPr>
            <a:endParaRPr lang="es-EC"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90</a:t>
            </a:fld>
            <a:endParaRPr lang="es-EC" dirty="0"/>
          </a:p>
        </p:txBody>
      </p:sp>
    </p:spTree>
    <p:extLst>
      <p:ext uri="{BB962C8B-B14F-4D97-AF65-F5344CB8AC3E}">
        <p14:creationId xmlns:p14="http://schemas.microsoft.com/office/powerpoint/2010/main" val="531402865"/>
      </p:ext>
    </p:extLst>
  </p:cSld>
  <p:clrMapOvr>
    <a:masterClrMapping/>
  </p:clrMapOvr>
  <p:transition spd="slow">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562"/>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25000" lnSpcReduction="20000"/>
          </a:bodyPr>
          <a:lstStyle/>
          <a:p>
            <a:pPr marL="0" lvl="1" indent="0">
              <a:buFont typeface="Arial" panose="020B0604020202020204" pitchFamily="34" charset="0"/>
              <a:buNone/>
              <a:defRPr/>
            </a:pPr>
            <a:endParaRPr lang="es-EC" sz="7400" b="1" dirty="0" smtClean="0"/>
          </a:p>
          <a:p>
            <a:pPr marL="0" lvl="1" indent="0">
              <a:buFont typeface="Arial" panose="020B0604020202020204" pitchFamily="34" charset="0"/>
              <a:buNone/>
              <a:defRPr/>
            </a:pPr>
            <a:r>
              <a:rPr lang="es-EC" sz="7400" b="1" dirty="0" smtClean="0"/>
              <a:t>RECOMENDACIONES</a:t>
            </a:r>
          </a:p>
          <a:p>
            <a:endParaRPr lang="es-EC" dirty="0" smtClean="0"/>
          </a:p>
          <a:p>
            <a:pPr algn="just"/>
            <a:r>
              <a:rPr lang="es-EC" sz="9600" dirty="0" smtClean="0"/>
              <a:t>Para </a:t>
            </a:r>
            <a:r>
              <a:rPr lang="es-EC" sz="9600" dirty="0"/>
              <a:t>tener una idea más amplia del presente proyecto en función de los resultados obtenidos, se debe incluir en el análisis como factor adicional de variable la velocidad de avance de soldadura.</a:t>
            </a:r>
          </a:p>
          <a:p>
            <a:endParaRPr lang="es-EC" sz="9600" dirty="0"/>
          </a:p>
          <a:p>
            <a:pPr marL="0" indent="0">
              <a:buNone/>
            </a:pPr>
            <a:endParaRPr lang="es-EC" sz="9600" dirty="0"/>
          </a:p>
          <a:p>
            <a:pPr algn="just"/>
            <a:r>
              <a:rPr lang="es-EC" sz="9600" dirty="0"/>
              <a:t>Al existir un factor que pueden cambiar para que la maquina soldadora se auto regule y permita mantener un arco estable, se  recomienda que los valores sean medidos de forma continua para tener la certeza de que los mismos son correctos, el valor de la intensidad de corriente en la soldadora debe ser evaluado en función del tiempo para garantizar que el valor de alambre suministrado sea el mismo.</a:t>
            </a:r>
          </a:p>
          <a:p>
            <a:pPr marL="0" indent="0">
              <a:buNone/>
            </a:pPr>
            <a:endParaRPr lang="es-EC" sz="7400" dirty="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91</a:t>
            </a:fld>
            <a:endParaRPr lang="es-EC" dirty="0"/>
          </a:p>
        </p:txBody>
      </p:sp>
    </p:spTree>
    <p:extLst>
      <p:ext uri="{BB962C8B-B14F-4D97-AF65-F5344CB8AC3E}">
        <p14:creationId xmlns:p14="http://schemas.microsoft.com/office/powerpoint/2010/main" val="1638979953"/>
      </p:ext>
    </p:extLst>
  </p:cSld>
  <p:clrMapOvr>
    <a:masterClrMapping/>
  </p:clrMapOvr>
  <p:transition spd="slow">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1506"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9562"/>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3"/>
          <p:cNvSpPr>
            <a:spLocks noGrp="1"/>
          </p:cNvSpPr>
          <p:nvPr>
            <p:ph type="body" idx="1"/>
          </p:nvPr>
        </p:nvSpPr>
        <p:spPr>
          <a:xfrm>
            <a:off x="457200" y="457200"/>
            <a:ext cx="8229600" cy="5668963"/>
          </a:xfrm>
        </p:spPr>
        <p:txBody>
          <a:bodyPr>
            <a:normAutofit fontScale="25000" lnSpcReduction="20000"/>
          </a:bodyPr>
          <a:lstStyle/>
          <a:p>
            <a:pPr marL="0" lvl="1" indent="0">
              <a:buFont typeface="Arial" panose="020B0604020202020204" pitchFamily="34" charset="0"/>
              <a:buNone/>
              <a:defRPr/>
            </a:pPr>
            <a:endParaRPr lang="es-EC" sz="5100" b="1" dirty="0" smtClean="0"/>
          </a:p>
          <a:p>
            <a:pPr marL="0" lvl="1" indent="0">
              <a:buFont typeface="Arial" panose="020B0604020202020204" pitchFamily="34" charset="0"/>
              <a:buNone/>
              <a:defRPr/>
            </a:pPr>
            <a:r>
              <a:rPr lang="es-EC" sz="9600" b="1" dirty="0" smtClean="0"/>
              <a:t>RECOMENDACIONES</a:t>
            </a:r>
          </a:p>
          <a:p>
            <a:pPr marL="0" lvl="1" indent="0">
              <a:buFont typeface="Arial" panose="020B0604020202020204" pitchFamily="34" charset="0"/>
              <a:buNone/>
              <a:defRPr/>
            </a:pPr>
            <a:endParaRPr lang="es-EC" sz="5100" b="1" dirty="0" smtClean="0"/>
          </a:p>
          <a:p>
            <a:pPr algn="just"/>
            <a:r>
              <a:rPr lang="es-EC" sz="9600" dirty="0"/>
              <a:t>En la malla curricular de la carrera se debe incluir el tema de diseño de experimentos  debido a su gran importancia en el correcto planteamiento, para la solución eficiente a una problemática que no se conoce su comportamiento. </a:t>
            </a:r>
          </a:p>
          <a:p>
            <a:pPr marL="0" indent="0">
              <a:buNone/>
            </a:pPr>
            <a:endParaRPr lang="es-EC" sz="9600" dirty="0"/>
          </a:p>
          <a:p>
            <a:pPr algn="just"/>
            <a:r>
              <a:rPr lang="es-EC" sz="9600" dirty="0"/>
              <a:t>En las prácticas presentes en cada uno de los laboratorios de la carrera se debe dejar que cada estudiante desarrolle a su criterio la solución a los problemas planteados, poniendo en evidencia su verdadero potencial e iniciativa. </a:t>
            </a:r>
          </a:p>
          <a:p>
            <a:pPr marL="0" lvl="1" indent="0">
              <a:buNone/>
              <a:defRPr/>
            </a:pPr>
            <a:r>
              <a:rPr lang="es-EC" sz="5600" b="1" smtClean="0"/>
              <a:t> </a:t>
            </a:r>
            <a:endParaRPr lang="es-EC" sz="5600" b="1" dirty="0"/>
          </a:p>
          <a:p>
            <a:pPr marL="0" lvl="1" indent="0">
              <a:buNone/>
              <a:defRPr/>
            </a:pPr>
            <a:endParaRPr lang="es-EC" sz="3000" b="1" dirty="0"/>
          </a:p>
          <a:p>
            <a:pPr marL="0" indent="0">
              <a:buNone/>
              <a:defRPr/>
            </a:pPr>
            <a:endParaRPr lang="es-EC" dirty="0"/>
          </a:p>
          <a:p>
            <a:pPr marL="0" lvl="1" indent="0">
              <a:buFont typeface="Arial" panose="020B0604020202020204" pitchFamily="34" charset="0"/>
              <a:buNone/>
              <a:defRPr/>
            </a:pPr>
            <a:endParaRPr lang="es-EC" sz="3000" b="1" dirty="0" smtClean="0"/>
          </a:p>
          <a:p>
            <a:pPr marL="0" lvl="1" indent="0">
              <a:buFont typeface="Arial" panose="020B0604020202020204" pitchFamily="34" charset="0"/>
              <a:buNone/>
              <a:defRPr/>
            </a:pPr>
            <a:endParaRPr lang="es-EC" sz="3000" b="1" dirty="0" smtClean="0"/>
          </a:p>
          <a:p>
            <a:pPr marL="0" indent="0">
              <a:buNone/>
              <a:defRPr/>
            </a:pPr>
            <a:endParaRPr lang="es-EC" dirty="0" smtClean="0"/>
          </a:p>
          <a:p>
            <a:pPr marL="0" indent="0">
              <a:buNone/>
              <a:defRPr/>
            </a:pPr>
            <a:endParaRPr lang="en-US" sz="2800" dirty="0"/>
          </a:p>
          <a:p>
            <a:pPr marL="0" indent="0">
              <a:buNone/>
              <a:defRPr/>
            </a:pPr>
            <a:endParaRPr lang="en-US" sz="2800" dirty="0" smtClean="0"/>
          </a:p>
          <a:p>
            <a:pPr marL="0" indent="0">
              <a:buNone/>
            </a:pPr>
            <a:endParaRPr lang="es-EC" sz="2400" dirty="0"/>
          </a:p>
          <a:p>
            <a:pPr marL="0" indent="0" algn="just">
              <a:buFont typeface="Arial" panose="020B0604020202020204" pitchFamily="34" charset="0"/>
              <a:buNone/>
              <a:defRPr/>
            </a:pPr>
            <a:endParaRPr lang="es-EC" sz="2800" dirty="0" smtClean="0"/>
          </a:p>
          <a:p>
            <a:pPr marL="0" indent="0" algn="just">
              <a:buFont typeface="Arial" panose="020B0604020202020204" pitchFamily="34" charset="0"/>
              <a:buNone/>
              <a:defRPr/>
            </a:pPr>
            <a:r>
              <a:rPr lang="es-EC" altLang="es-EC" sz="1800" dirty="0" smtClean="0"/>
              <a:t>	</a:t>
            </a:r>
            <a:endParaRPr lang="es-EC" altLang="es-EC" dirty="0" smtClean="0"/>
          </a:p>
        </p:txBody>
      </p:sp>
      <p:sp>
        <p:nvSpPr>
          <p:cNvPr id="2" name="Marcador de número de diapositiva 1"/>
          <p:cNvSpPr>
            <a:spLocks noGrp="1"/>
          </p:cNvSpPr>
          <p:nvPr>
            <p:ph type="sldNum" sz="quarter" idx="12"/>
          </p:nvPr>
        </p:nvSpPr>
        <p:spPr/>
        <p:txBody>
          <a:bodyPr/>
          <a:lstStyle/>
          <a:p>
            <a:fld id="{A3AF0698-BCEE-4F9D-8A59-552136DD0EAD}" type="slidenum">
              <a:rPr lang="es-EC" smtClean="0"/>
              <a:pPr/>
              <a:t>92</a:t>
            </a:fld>
            <a:endParaRPr lang="es-EC" dirty="0"/>
          </a:p>
        </p:txBody>
      </p:sp>
    </p:spTree>
    <p:extLst>
      <p:ext uri="{BB962C8B-B14F-4D97-AF65-F5344CB8AC3E}">
        <p14:creationId xmlns:p14="http://schemas.microsoft.com/office/powerpoint/2010/main" val="293615700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2677</TotalTime>
  <Words>6736</Words>
  <Application>Microsoft Office PowerPoint</Application>
  <PresentationFormat>Presentación en pantalla (4:3)</PresentationFormat>
  <Paragraphs>2424</Paragraphs>
  <Slides>92</Slides>
  <Notes>92</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92</vt:i4>
      </vt:variant>
    </vt:vector>
  </HeadingPairs>
  <TitlesOfParts>
    <vt:vector size="97" baseType="lpstr">
      <vt:lpstr>Arial</vt:lpstr>
      <vt:lpstr>Calibri</vt:lpstr>
      <vt:lpstr>Times New Roman</vt:lpstr>
      <vt:lpstr>Wingdings</vt:lpstr>
      <vt:lpstr>Tema de Office</vt:lpstr>
      <vt:lpstr>  INFLUENCIA DE LOS GASES DE PROTECCIÓN EN LAS PROPIEDADES MECÁNICAS, ESTRUCTURA METALOGRÁFICA, CONFIGURACIÓN GEOMÉTRICA Y LA PRODUCTIVIDAD OBTENIDAS EN EL PROCESO GMAW, AL SOLDAR ACERO ASTM A36 CON DIFERENTES GASES DE PROTECCIÓN   Director    Autor: Ing. Carlos Naranjo          Carlos Quisilema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Sel@.net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JAVIER SEGURA LARA</dc:creator>
  <cp:lastModifiedBy>Carlos Mauricio Quisilema Saenz</cp:lastModifiedBy>
  <cp:revision>330</cp:revision>
  <cp:lastPrinted>2015-12-13T20:58:58Z</cp:lastPrinted>
  <dcterms:created xsi:type="dcterms:W3CDTF">2014-11-03T19:19:51Z</dcterms:created>
  <dcterms:modified xsi:type="dcterms:W3CDTF">2015-12-13T21:02:11Z</dcterms:modified>
</cp:coreProperties>
</file>