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262" r:id="rId3"/>
    <p:sldId id="263" r:id="rId4"/>
    <p:sldId id="264" r:id="rId5"/>
    <p:sldId id="295" r:id="rId6"/>
    <p:sldId id="265" r:id="rId7"/>
    <p:sldId id="266" r:id="rId8"/>
    <p:sldId id="258" r:id="rId9"/>
    <p:sldId id="267" r:id="rId10"/>
    <p:sldId id="259" r:id="rId11"/>
    <p:sldId id="260" r:id="rId12"/>
    <p:sldId id="261" r:id="rId13"/>
    <p:sldId id="296" r:id="rId14"/>
    <p:sldId id="297" r:id="rId15"/>
    <p:sldId id="299" r:id="rId16"/>
    <p:sldId id="298"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4" r:id="rId61"/>
    <p:sldId id="345" r:id="rId62"/>
    <p:sldId id="346" r:id="rId63"/>
    <p:sldId id="347" r:id="rId64"/>
    <p:sldId id="348" r:id="rId65"/>
    <p:sldId id="349" r:id="rId66"/>
    <p:sldId id="350" r:id="rId67"/>
    <p:sldId id="294" r:id="rId68"/>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53"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CLAPTOPS\Documents\Perfil%20de%20temperatur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es-ES"/>
              <a:t>PERFIL DE TEMPERATURA</a:t>
            </a:r>
          </a:p>
        </c:rich>
      </c:tx>
      <c:layout/>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es-ES"/>
        </a:p>
      </c:txPr>
    </c:title>
    <c:autoTitleDeleted val="0"/>
    <c:plotArea>
      <c:layout/>
      <c:scatterChart>
        <c:scatterStyle val="lineMarker"/>
        <c:varyColors val="0"/>
        <c:ser>
          <c:idx val="0"/>
          <c:order val="0"/>
          <c:tx>
            <c:v>Perfil de Temperatura</c:v>
          </c:tx>
          <c:spPr>
            <a:ln w="25400" cap="flat" cmpd="dbl" algn="ctr">
              <a:solidFill>
                <a:schemeClr val="accent1">
                  <a:alpha val="50000"/>
                </a:schemeClr>
              </a:solidFill>
              <a:round/>
            </a:ln>
            <a:effectLst/>
          </c:spPr>
          <c:marker>
            <c:symbol val="none"/>
          </c:marker>
          <c:xVal>
            <c:numRef>
              <c:f>Hoja1!$I$5:$I$16</c:f>
              <c:numCache>
                <c:formatCode>General</c:formatCode>
                <c:ptCount val="12"/>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Hoja1!$K$5:$K$15</c:f>
              <c:numCache>
                <c:formatCode>General</c:formatCode>
                <c:ptCount val="11"/>
                <c:pt idx="0">
                  <c:v>182.24895206852563</c:v>
                </c:pt>
                <c:pt idx="1">
                  <c:v>175.34630896019638</c:v>
                </c:pt>
                <c:pt idx="2">
                  <c:v>168.94745734076704</c:v>
                </c:pt>
                <c:pt idx="3">
                  <c:v>162.99918500407497</c:v>
                </c:pt>
                <c:pt idx="4">
                  <c:v>157.45551881593448</c:v>
                </c:pt>
                <c:pt idx="5">
                  <c:v>152.2765341860819</c:v>
                </c:pt>
                <c:pt idx="6">
                  <c:v>147.42739200943535</c:v>
                </c:pt>
                <c:pt idx="7">
                  <c:v>142.87755393627663</c:v>
                </c:pt>
                <c:pt idx="8">
                  <c:v>138.60013860013859</c:v>
                </c:pt>
                <c:pt idx="9">
                  <c:v>134.57139012245997</c:v>
                </c:pt>
                <c:pt idx="10">
                  <c:v>130.77023669412841</c:v>
                </c:pt>
              </c:numCache>
            </c:numRef>
          </c:yVal>
          <c:smooth val="0"/>
        </c:ser>
        <c:ser>
          <c:idx val="1"/>
          <c:order val="1"/>
          <c:spPr>
            <a:ln w="25400" cap="flat" cmpd="dbl" algn="ctr">
              <a:solidFill>
                <a:schemeClr val="accent2">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Hoja1!$L$5:$L$15</c:f>
              <c:numCache>
                <c:formatCode>General</c:formatCode>
                <c:ptCount val="11"/>
                <c:pt idx="0">
                  <c:v>172.24895206852563</c:v>
                </c:pt>
                <c:pt idx="1">
                  <c:v>165.34630896019638</c:v>
                </c:pt>
                <c:pt idx="2">
                  <c:v>158.94745734076704</c:v>
                </c:pt>
                <c:pt idx="3">
                  <c:v>152.99918500407497</c:v>
                </c:pt>
                <c:pt idx="4">
                  <c:v>147.45551881593448</c:v>
                </c:pt>
                <c:pt idx="5">
                  <c:v>142.2765341860819</c:v>
                </c:pt>
                <c:pt idx="6">
                  <c:v>137.42739200943535</c:v>
                </c:pt>
                <c:pt idx="7">
                  <c:v>132.87755393627663</c:v>
                </c:pt>
                <c:pt idx="8">
                  <c:v>128.60013860013859</c:v>
                </c:pt>
                <c:pt idx="9">
                  <c:v>124.57139012245997</c:v>
                </c:pt>
                <c:pt idx="10">
                  <c:v>120.77023669412841</c:v>
                </c:pt>
              </c:numCache>
            </c:numRef>
          </c:yVal>
          <c:smooth val="0"/>
        </c:ser>
        <c:ser>
          <c:idx val="2"/>
          <c:order val="2"/>
          <c:spPr>
            <a:ln w="25400" cap="flat" cmpd="dbl" algn="ctr">
              <a:solidFill>
                <a:schemeClr val="accent3">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Hoja1!$M$5:$M$15</c:f>
              <c:numCache>
                <c:formatCode>General</c:formatCode>
                <c:ptCount val="11"/>
                <c:pt idx="0">
                  <c:v>162.24895206852563</c:v>
                </c:pt>
                <c:pt idx="1">
                  <c:v>155.34630896019638</c:v>
                </c:pt>
                <c:pt idx="2">
                  <c:v>148.94745734076704</c:v>
                </c:pt>
                <c:pt idx="3">
                  <c:v>142.99918500407497</c:v>
                </c:pt>
                <c:pt idx="4">
                  <c:v>137.45551881593448</c:v>
                </c:pt>
                <c:pt idx="5">
                  <c:v>132.2765341860819</c:v>
                </c:pt>
                <c:pt idx="6">
                  <c:v>127.42739200943535</c:v>
                </c:pt>
                <c:pt idx="7">
                  <c:v>122.87755393627663</c:v>
                </c:pt>
                <c:pt idx="8">
                  <c:v>118.60013860013859</c:v>
                </c:pt>
                <c:pt idx="9">
                  <c:v>114.57139012245997</c:v>
                </c:pt>
                <c:pt idx="10">
                  <c:v>110.77023669412841</c:v>
                </c:pt>
              </c:numCache>
            </c:numRef>
          </c:yVal>
          <c:smooth val="0"/>
        </c:ser>
        <c:ser>
          <c:idx val="3"/>
          <c:order val="3"/>
          <c:spPr>
            <a:ln w="25400" cap="flat" cmpd="dbl" algn="ctr">
              <a:solidFill>
                <a:schemeClr val="accent4">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Hoja1!$N$5:$N$15</c:f>
              <c:numCache>
                <c:formatCode>General</c:formatCode>
                <c:ptCount val="11"/>
                <c:pt idx="0">
                  <c:v>152.24895206852563</c:v>
                </c:pt>
                <c:pt idx="1">
                  <c:v>145.34630896019638</c:v>
                </c:pt>
                <c:pt idx="2">
                  <c:v>138.94745734076704</c:v>
                </c:pt>
                <c:pt idx="3">
                  <c:v>132.99918500407497</c:v>
                </c:pt>
                <c:pt idx="4">
                  <c:v>127.45551881593448</c:v>
                </c:pt>
                <c:pt idx="5">
                  <c:v>122.2765341860819</c:v>
                </c:pt>
                <c:pt idx="6">
                  <c:v>117.42739200943535</c:v>
                </c:pt>
                <c:pt idx="7">
                  <c:v>112.87755393627663</c:v>
                </c:pt>
                <c:pt idx="8">
                  <c:v>108.60013860013859</c:v>
                </c:pt>
                <c:pt idx="9">
                  <c:v>104.57139012245997</c:v>
                </c:pt>
                <c:pt idx="10">
                  <c:v>100.77023669412841</c:v>
                </c:pt>
              </c:numCache>
            </c:numRef>
          </c:yVal>
          <c:smooth val="0"/>
        </c:ser>
        <c:ser>
          <c:idx val="4"/>
          <c:order val="4"/>
          <c:spPr>
            <a:ln w="25400" cap="flat" cmpd="dbl" algn="ctr">
              <a:solidFill>
                <a:schemeClr val="accent5">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Hoja1!$O$5:$O$15</c:f>
              <c:numCache>
                <c:formatCode>General</c:formatCode>
                <c:ptCount val="11"/>
                <c:pt idx="0">
                  <c:v>142.24895206852563</c:v>
                </c:pt>
                <c:pt idx="1">
                  <c:v>135.34630896019638</c:v>
                </c:pt>
                <c:pt idx="2">
                  <c:v>128.94745734076704</c:v>
                </c:pt>
                <c:pt idx="3">
                  <c:v>122.99918500407497</c:v>
                </c:pt>
                <c:pt idx="4">
                  <c:v>117.45551881593448</c:v>
                </c:pt>
                <c:pt idx="5">
                  <c:v>112.2765341860819</c:v>
                </c:pt>
                <c:pt idx="6">
                  <c:v>107.42739200943535</c:v>
                </c:pt>
                <c:pt idx="7">
                  <c:v>102.87755393627663</c:v>
                </c:pt>
                <c:pt idx="8">
                  <c:v>98.600138600138592</c:v>
                </c:pt>
                <c:pt idx="9">
                  <c:v>94.571390122459974</c:v>
                </c:pt>
                <c:pt idx="10">
                  <c:v>90.770236694128414</c:v>
                </c:pt>
              </c:numCache>
            </c:numRef>
          </c:yVal>
          <c:smooth val="0"/>
        </c:ser>
        <c:ser>
          <c:idx val="5"/>
          <c:order val="5"/>
          <c:spPr>
            <a:ln w="25400" cap="flat" cmpd="dbl" algn="ctr">
              <a:solidFill>
                <a:schemeClr val="accent6">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Hoja1!$P$5:$P$15</c:f>
              <c:numCache>
                <c:formatCode>General</c:formatCode>
                <c:ptCount val="11"/>
                <c:pt idx="0">
                  <c:v>132.24895206852563</c:v>
                </c:pt>
                <c:pt idx="1">
                  <c:v>125.34630896019638</c:v>
                </c:pt>
                <c:pt idx="2">
                  <c:v>118.94745734076704</c:v>
                </c:pt>
                <c:pt idx="3">
                  <c:v>112.99918500407497</c:v>
                </c:pt>
                <c:pt idx="4">
                  <c:v>107.45551881593448</c:v>
                </c:pt>
                <c:pt idx="5">
                  <c:v>102.2765341860819</c:v>
                </c:pt>
                <c:pt idx="6">
                  <c:v>97.427392009435351</c:v>
                </c:pt>
                <c:pt idx="7">
                  <c:v>92.877553936276627</c:v>
                </c:pt>
                <c:pt idx="8">
                  <c:v>88.600138600138592</c:v>
                </c:pt>
                <c:pt idx="9">
                  <c:v>84.571390122459974</c:v>
                </c:pt>
                <c:pt idx="10">
                  <c:v>80.770236694128414</c:v>
                </c:pt>
              </c:numCache>
            </c:numRef>
          </c:yVal>
          <c:smooth val="0"/>
        </c:ser>
        <c:ser>
          <c:idx val="6"/>
          <c:order val="6"/>
          <c:spPr>
            <a:ln w="25400" cap="flat" cmpd="dbl" algn="ctr">
              <a:solidFill>
                <a:schemeClr val="accent1">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Hoja1!$Q$5:$Q$15</c:f>
              <c:numCache>
                <c:formatCode>General</c:formatCode>
                <c:ptCount val="11"/>
                <c:pt idx="0">
                  <c:v>122.24895206852563</c:v>
                </c:pt>
                <c:pt idx="1">
                  <c:v>115.34630896019638</c:v>
                </c:pt>
                <c:pt idx="2">
                  <c:v>108.94745734076704</c:v>
                </c:pt>
                <c:pt idx="3">
                  <c:v>102.99918500407497</c:v>
                </c:pt>
                <c:pt idx="4">
                  <c:v>97.455518815934482</c:v>
                </c:pt>
                <c:pt idx="5">
                  <c:v>92.276534186081903</c:v>
                </c:pt>
                <c:pt idx="6">
                  <c:v>87.427392009435351</c:v>
                </c:pt>
                <c:pt idx="7">
                  <c:v>82.877553936276627</c:v>
                </c:pt>
                <c:pt idx="8">
                  <c:v>78.600138600138592</c:v>
                </c:pt>
                <c:pt idx="9">
                  <c:v>74.571390122459974</c:v>
                </c:pt>
                <c:pt idx="10">
                  <c:v>70.770236694128414</c:v>
                </c:pt>
              </c:numCache>
            </c:numRef>
          </c:yVal>
          <c:smooth val="0"/>
        </c:ser>
        <c:ser>
          <c:idx val="7"/>
          <c:order val="7"/>
          <c:spPr>
            <a:ln w="25400" cap="flat" cmpd="dbl" algn="ctr">
              <a:solidFill>
                <a:schemeClr val="accent2">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Hoja1!$R$5:$R$15</c:f>
              <c:numCache>
                <c:formatCode>General</c:formatCode>
                <c:ptCount val="11"/>
                <c:pt idx="0">
                  <c:v>112.24895206852563</c:v>
                </c:pt>
                <c:pt idx="1">
                  <c:v>105.34630896019638</c:v>
                </c:pt>
                <c:pt idx="2">
                  <c:v>98.947457340767045</c:v>
                </c:pt>
                <c:pt idx="3">
                  <c:v>92.999185004074974</c:v>
                </c:pt>
                <c:pt idx="4">
                  <c:v>87.455518815934482</c:v>
                </c:pt>
                <c:pt idx="5">
                  <c:v>82.276534186081903</c:v>
                </c:pt>
                <c:pt idx="6">
                  <c:v>77.427392009435351</c:v>
                </c:pt>
                <c:pt idx="7">
                  <c:v>72.877553936276627</c:v>
                </c:pt>
                <c:pt idx="8">
                  <c:v>68.600138600138592</c:v>
                </c:pt>
                <c:pt idx="9">
                  <c:v>64.571390122459974</c:v>
                </c:pt>
                <c:pt idx="10">
                  <c:v>60.770236694128414</c:v>
                </c:pt>
              </c:numCache>
            </c:numRef>
          </c:yVal>
          <c:smooth val="0"/>
        </c:ser>
        <c:ser>
          <c:idx val="8"/>
          <c:order val="8"/>
          <c:spPr>
            <a:ln w="25400" cap="flat" cmpd="dbl" algn="ctr">
              <a:solidFill>
                <a:schemeClr val="accent3">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Hoja1!$S$5:$S$15</c:f>
              <c:numCache>
                <c:formatCode>General</c:formatCode>
                <c:ptCount val="11"/>
                <c:pt idx="0">
                  <c:v>102.24895206852563</c:v>
                </c:pt>
                <c:pt idx="1">
                  <c:v>95.346308960196382</c:v>
                </c:pt>
                <c:pt idx="2">
                  <c:v>88.947457340767045</c:v>
                </c:pt>
                <c:pt idx="3">
                  <c:v>82.999185004074974</c:v>
                </c:pt>
                <c:pt idx="4">
                  <c:v>77.455518815934482</c:v>
                </c:pt>
                <c:pt idx="5">
                  <c:v>72.276534186081903</c:v>
                </c:pt>
                <c:pt idx="6">
                  <c:v>67.427392009435351</c:v>
                </c:pt>
                <c:pt idx="7">
                  <c:v>62.877553936276627</c:v>
                </c:pt>
                <c:pt idx="8">
                  <c:v>58.600138600138592</c:v>
                </c:pt>
                <c:pt idx="9">
                  <c:v>54.571390122459974</c:v>
                </c:pt>
                <c:pt idx="10">
                  <c:v>50.770236694128414</c:v>
                </c:pt>
              </c:numCache>
            </c:numRef>
          </c:yVal>
          <c:smooth val="0"/>
        </c:ser>
        <c:ser>
          <c:idx val="9"/>
          <c:order val="9"/>
          <c:spPr>
            <a:ln w="25400" cap="flat" cmpd="dbl" algn="ctr">
              <a:solidFill>
                <a:schemeClr val="accent4">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Hoja1!$T$5:$T$15</c:f>
              <c:numCache>
                <c:formatCode>General</c:formatCode>
                <c:ptCount val="11"/>
                <c:pt idx="0">
                  <c:v>92.248952068525625</c:v>
                </c:pt>
                <c:pt idx="1">
                  <c:v>85.346308960196382</c:v>
                </c:pt>
                <c:pt idx="2">
                  <c:v>78.947457340767045</c:v>
                </c:pt>
                <c:pt idx="3">
                  <c:v>72.999185004074974</c:v>
                </c:pt>
                <c:pt idx="4">
                  <c:v>67.455518815934482</c:v>
                </c:pt>
                <c:pt idx="5">
                  <c:v>62.276534186081903</c:v>
                </c:pt>
                <c:pt idx="6">
                  <c:v>57.427392009435351</c:v>
                </c:pt>
                <c:pt idx="7">
                  <c:v>52.877553936276627</c:v>
                </c:pt>
                <c:pt idx="8">
                  <c:v>48.600138600138592</c:v>
                </c:pt>
                <c:pt idx="9">
                  <c:v>44.571390122459974</c:v>
                </c:pt>
                <c:pt idx="10">
                  <c:v>40.770236694128414</c:v>
                </c:pt>
              </c:numCache>
            </c:numRef>
          </c:yVal>
          <c:smooth val="0"/>
        </c:ser>
        <c:ser>
          <c:idx val="10"/>
          <c:order val="10"/>
          <c:spPr>
            <a:ln w="25400" cap="flat" cmpd="dbl" algn="ctr">
              <a:solidFill>
                <a:schemeClr val="accent5">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Hoja1!$U$5:$U$15</c:f>
              <c:numCache>
                <c:formatCode>General</c:formatCode>
                <c:ptCount val="11"/>
                <c:pt idx="0">
                  <c:v>82.248952068525625</c:v>
                </c:pt>
                <c:pt idx="1">
                  <c:v>75.346308960196382</c:v>
                </c:pt>
                <c:pt idx="2">
                  <c:v>68.947457340767045</c:v>
                </c:pt>
                <c:pt idx="3">
                  <c:v>62.999185004074974</c:v>
                </c:pt>
                <c:pt idx="4">
                  <c:v>57.455518815934482</c:v>
                </c:pt>
                <c:pt idx="5">
                  <c:v>52.276534186081903</c:v>
                </c:pt>
                <c:pt idx="6">
                  <c:v>47.427392009435351</c:v>
                </c:pt>
                <c:pt idx="7">
                  <c:v>42.877553936276627</c:v>
                </c:pt>
                <c:pt idx="8">
                  <c:v>38.600138600138592</c:v>
                </c:pt>
                <c:pt idx="9">
                  <c:v>34.571390122459974</c:v>
                </c:pt>
                <c:pt idx="10">
                  <c:v>30.770236694128414</c:v>
                </c:pt>
              </c:numCache>
            </c:numRef>
          </c:yVal>
          <c:smooth val="0"/>
        </c:ser>
        <c:ser>
          <c:idx val="11"/>
          <c:order val="11"/>
          <c:spPr>
            <a:ln w="25400" cap="flat" cmpd="dbl" algn="ctr">
              <a:solidFill>
                <a:schemeClr val="accent6">
                  <a:lumMod val="6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Hoja1!$V$5:$V$15</c:f>
              <c:numCache>
                <c:formatCode>General</c:formatCode>
                <c:ptCount val="11"/>
                <c:pt idx="0">
                  <c:v>72.248952068525625</c:v>
                </c:pt>
                <c:pt idx="1">
                  <c:v>65.346308960196382</c:v>
                </c:pt>
                <c:pt idx="2">
                  <c:v>58.947457340767045</c:v>
                </c:pt>
                <c:pt idx="3">
                  <c:v>52.999185004074974</c:v>
                </c:pt>
                <c:pt idx="4">
                  <c:v>47.455518815934482</c:v>
                </c:pt>
                <c:pt idx="5">
                  <c:v>42.276534186081903</c:v>
                </c:pt>
                <c:pt idx="6">
                  <c:v>37.427392009435351</c:v>
                </c:pt>
                <c:pt idx="7">
                  <c:v>32.877553936276627</c:v>
                </c:pt>
                <c:pt idx="8">
                  <c:v>28.600138600138592</c:v>
                </c:pt>
                <c:pt idx="9">
                  <c:v>24.571390122459974</c:v>
                </c:pt>
                <c:pt idx="10">
                  <c:v>20.770236694128414</c:v>
                </c:pt>
              </c:numCache>
            </c:numRef>
          </c:yVal>
          <c:smooth val="0"/>
        </c:ser>
        <c:ser>
          <c:idx val="12"/>
          <c:order val="12"/>
          <c:spPr>
            <a:ln w="25400" cap="flat" cmpd="dbl" algn="ctr">
              <a:solidFill>
                <a:schemeClr val="accent1">
                  <a:lumMod val="80000"/>
                  <a:lumOff val="20000"/>
                  <a:alpha val="50000"/>
                </a:schemeClr>
              </a:solidFill>
              <a:round/>
            </a:ln>
            <a:effectLst/>
          </c:spPr>
          <c:marker>
            <c:symbol val="none"/>
          </c:marker>
          <c:xVal>
            <c:numRef>
              <c:f>Hoja1!$I$5:$I$15</c:f>
              <c:numCache>
                <c:formatCode>General</c:formatCode>
                <c:ptCount val="11"/>
                <c:pt idx="0">
                  <c:v>0.1</c:v>
                </c:pt>
                <c:pt idx="1">
                  <c:v>0.2</c:v>
                </c:pt>
                <c:pt idx="2">
                  <c:v>0.3</c:v>
                </c:pt>
                <c:pt idx="3">
                  <c:v>0.4</c:v>
                </c:pt>
                <c:pt idx="4">
                  <c:v>0.5</c:v>
                </c:pt>
                <c:pt idx="5">
                  <c:v>0.6</c:v>
                </c:pt>
                <c:pt idx="6">
                  <c:v>0.7</c:v>
                </c:pt>
                <c:pt idx="7">
                  <c:v>0.8</c:v>
                </c:pt>
                <c:pt idx="8">
                  <c:v>0.9</c:v>
                </c:pt>
                <c:pt idx="9">
                  <c:v>1</c:v>
                </c:pt>
                <c:pt idx="10">
                  <c:v>1.1000000000000001</c:v>
                </c:pt>
              </c:numCache>
            </c:numRef>
          </c:xVal>
          <c:yVal>
            <c:numRef>
              <c:f>Hoja1!$W$5:$W$15</c:f>
              <c:numCache>
                <c:formatCode>General</c:formatCode>
                <c:ptCount val="11"/>
                <c:pt idx="0">
                  <c:v>62.248952068525625</c:v>
                </c:pt>
                <c:pt idx="1">
                  <c:v>55.346308960196382</c:v>
                </c:pt>
                <c:pt idx="2">
                  <c:v>48.947457340767045</c:v>
                </c:pt>
                <c:pt idx="3">
                  <c:v>42.999185004074974</c:v>
                </c:pt>
                <c:pt idx="4">
                  <c:v>37.455518815934482</c:v>
                </c:pt>
                <c:pt idx="5">
                  <c:v>32.276534186081903</c:v>
                </c:pt>
                <c:pt idx="6">
                  <c:v>27.427392009435351</c:v>
                </c:pt>
                <c:pt idx="7">
                  <c:v>22.877553936276627</c:v>
                </c:pt>
                <c:pt idx="8">
                  <c:v>18.600138600138592</c:v>
                </c:pt>
                <c:pt idx="9">
                  <c:v>14.571390122459974</c:v>
                </c:pt>
                <c:pt idx="10">
                  <c:v>10.770236694128414</c:v>
                </c:pt>
              </c:numCache>
            </c:numRef>
          </c:yVal>
          <c:smooth val="0"/>
        </c:ser>
        <c:dLbls>
          <c:showLegendKey val="0"/>
          <c:showVal val="0"/>
          <c:showCatName val="0"/>
          <c:showSerName val="0"/>
          <c:showPercent val="0"/>
          <c:showBubbleSize val="0"/>
        </c:dLbls>
        <c:axId val="-57886336"/>
        <c:axId val="-57898848"/>
      </c:scatterChart>
      <c:valAx>
        <c:axId val="-5788633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Longitud del tubo (M)</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898848"/>
        <c:crosses val="autoZero"/>
        <c:crossBetween val="midCat"/>
      </c:valAx>
      <c:valAx>
        <c:axId val="-57898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S"/>
                  <a:t>Temperatura (C)</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886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S"/>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7FB3F5DD-8A59-47CB-974D-A7E527589A2A}" type="datetimeFigureOut">
              <a:rPr lang="es-ES" smtClean="0"/>
              <a:t>07/12/2015</a:t>
            </a:fld>
            <a:endParaRPr lang="es-ES"/>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S"/>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4E1B101B-B657-4E78-9A26-C2128E7E32DC}" type="slidenum">
              <a:rPr lang="es-ES" smtClean="0"/>
              <a:t>‹Nº›</a:t>
            </a:fld>
            <a:endParaRPr lang="es-ES"/>
          </a:p>
        </p:txBody>
      </p:sp>
    </p:spTree>
    <p:extLst>
      <p:ext uri="{BB962C8B-B14F-4D97-AF65-F5344CB8AC3E}">
        <p14:creationId xmlns:p14="http://schemas.microsoft.com/office/powerpoint/2010/main" val="4848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S"/>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60FDDD5-3D3D-4806-ABCD-BC32EEBC6EC1}" type="datetimeFigureOut">
              <a:rPr lang="es-ES" smtClean="0"/>
              <a:t>07/12/2015</a:t>
            </a:fld>
            <a:endParaRPr lang="es-ES"/>
          </a:p>
        </p:txBody>
      </p:sp>
      <p:sp>
        <p:nvSpPr>
          <p:cNvPr id="4" name="Marcador de imagen d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s-ES"/>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2C40BD4-585D-4D22-9332-31463F9F2D6B}" type="slidenum">
              <a:rPr lang="es-ES" smtClean="0"/>
              <a:t>‹Nº›</a:t>
            </a:fld>
            <a:endParaRPr lang="es-ES"/>
          </a:p>
        </p:txBody>
      </p:sp>
    </p:spTree>
    <p:extLst>
      <p:ext uri="{BB962C8B-B14F-4D97-AF65-F5344CB8AC3E}">
        <p14:creationId xmlns:p14="http://schemas.microsoft.com/office/powerpoint/2010/main" val="336466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51</a:t>
            </a:fld>
            <a:endParaRPr lang="es-ES"/>
          </a:p>
        </p:txBody>
      </p:sp>
    </p:spTree>
    <p:extLst>
      <p:ext uri="{BB962C8B-B14F-4D97-AF65-F5344CB8AC3E}">
        <p14:creationId xmlns:p14="http://schemas.microsoft.com/office/powerpoint/2010/main" val="176915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60</a:t>
            </a:fld>
            <a:endParaRPr lang="es-ES"/>
          </a:p>
        </p:txBody>
      </p:sp>
    </p:spTree>
    <p:extLst>
      <p:ext uri="{BB962C8B-B14F-4D97-AF65-F5344CB8AC3E}">
        <p14:creationId xmlns:p14="http://schemas.microsoft.com/office/powerpoint/2010/main" val="287000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61</a:t>
            </a:fld>
            <a:endParaRPr lang="es-ES"/>
          </a:p>
        </p:txBody>
      </p:sp>
    </p:spTree>
    <p:extLst>
      <p:ext uri="{BB962C8B-B14F-4D97-AF65-F5344CB8AC3E}">
        <p14:creationId xmlns:p14="http://schemas.microsoft.com/office/powerpoint/2010/main" val="1272201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62</a:t>
            </a:fld>
            <a:endParaRPr lang="es-ES"/>
          </a:p>
        </p:txBody>
      </p:sp>
    </p:spTree>
    <p:extLst>
      <p:ext uri="{BB962C8B-B14F-4D97-AF65-F5344CB8AC3E}">
        <p14:creationId xmlns:p14="http://schemas.microsoft.com/office/powerpoint/2010/main" val="100190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63</a:t>
            </a:fld>
            <a:endParaRPr lang="es-ES"/>
          </a:p>
        </p:txBody>
      </p:sp>
    </p:spTree>
    <p:extLst>
      <p:ext uri="{BB962C8B-B14F-4D97-AF65-F5344CB8AC3E}">
        <p14:creationId xmlns:p14="http://schemas.microsoft.com/office/powerpoint/2010/main" val="68732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64</a:t>
            </a:fld>
            <a:endParaRPr lang="es-ES"/>
          </a:p>
        </p:txBody>
      </p:sp>
    </p:spTree>
    <p:extLst>
      <p:ext uri="{BB962C8B-B14F-4D97-AF65-F5344CB8AC3E}">
        <p14:creationId xmlns:p14="http://schemas.microsoft.com/office/powerpoint/2010/main" val="48721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65</a:t>
            </a:fld>
            <a:endParaRPr lang="es-ES"/>
          </a:p>
        </p:txBody>
      </p:sp>
    </p:spTree>
    <p:extLst>
      <p:ext uri="{BB962C8B-B14F-4D97-AF65-F5344CB8AC3E}">
        <p14:creationId xmlns:p14="http://schemas.microsoft.com/office/powerpoint/2010/main" val="183821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66</a:t>
            </a:fld>
            <a:endParaRPr lang="es-ES"/>
          </a:p>
        </p:txBody>
      </p:sp>
    </p:spTree>
    <p:extLst>
      <p:ext uri="{BB962C8B-B14F-4D97-AF65-F5344CB8AC3E}">
        <p14:creationId xmlns:p14="http://schemas.microsoft.com/office/powerpoint/2010/main" val="263352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52</a:t>
            </a:fld>
            <a:endParaRPr lang="es-ES"/>
          </a:p>
        </p:txBody>
      </p:sp>
    </p:spTree>
    <p:extLst>
      <p:ext uri="{BB962C8B-B14F-4D97-AF65-F5344CB8AC3E}">
        <p14:creationId xmlns:p14="http://schemas.microsoft.com/office/powerpoint/2010/main" val="2461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53</a:t>
            </a:fld>
            <a:endParaRPr lang="es-ES"/>
          </a:p>
        </p:txBody>
      </p:sp>
    </p:spTree>
    <p:extLst>
      <p:ext uri="{BB962C8B-B14F-4D97-AF65-F5344CB8AC3E}">
        <p14:creationId xmlns:p14="http://schemas.microsoft.com/office/powerpoint/2010/main" val="25658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54</a:t>
            </a:fld>
            <a:endParaRPr lang="es-ES"/>
          </a:p>
        </p:txBody>
      </p:sp>
    </p:spTree>
    <p:extLst>
      <p:ext uri="{BB962C8B-B14F-4D97-AF65-F5344CB8AC3E}">
        <p14:creationId xmlns:p14="http://schemas.microsoft.com/office/powerpoint/2010/main" val="316832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55</a:t>
            </a:fld>
            <a:endParaRPr lang="es-ES"/>
          </a:p>
        </p:txBody>
      </p:sp>
    </p:spTree>
    <p:extLst>
      <p:ext uri="{BB962C8B-B14F-4D97-AF65-F5344CB8AC3E}">
        <p14:creationId xmlns:p14="http://schemas.microsoft.com/office/powerpoint/2010/main" val="228361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56</a:t>
            </a:fld>
            <a:endParaRPr lang="es-ES"/>
          </a:p>
        </p:txBody>
      </p:sp>
    </p:spTree>
    <p:extLst>
      <p:ext uri="{BB962C8B-B14F-4D97-AF65-F5344CB8AC3E}">
        <p14:creationId xmlns:p14="http://schemas.microsoft.com/office/powerpoint/2010/main" val="55897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57</a:t>
            </a:fld>
            <a:endParaRPr lang="es-ES"/>
          </a:p>
        </p:txBody>
      </p:sp>
    </p:spTree>
    <p:extLst>
      <p:ext uri="{BB962C8B-B14F-4D97-AF65-F5344CB8AC3E}">
        <p14:creationId xmlns:p14="http://schemas.microsoft.com/office/powerpoint/2010/main" val="275901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58</a:t>
            </a:fld>
            <a:endParaRPr lang="es-ES"/>
          </a:p>
        </p:txBody>
      </p:sp>
    </p:spTree>
    <p:extLst>
      <p:ext uri="{BB962C8B-B14F-4D97-AF65-F5344CB8AC3E}">
        <p14:creationId xmlns:p14="http://schemas.microsoft.com/office/powerpoint/2010/main" val="260086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2C40BD4-585D-4D22-9332-31463F9F2D6B}" type="slidenum">
              <a:rPr lang="es-ES" smtClean="0"/>
              <a:t>59</a:t>
            </a:fld>
            <a:endParaRPr lang="es-ES"/>
          </a:p>
        </p:txBody>
      </p:sp>
    </p:spTree>
    <p:extLst>
      <p:ext uri="{BB962C8B-B14F-4D97-AF65-F5344CB8AC3E}">
        <p14:creationId xmlns:p14="http://schemas.microsoft.com/office/powerpoint/2010/main" val="327663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274113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62747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55630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34300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241483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194466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83939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21836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340806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114604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13FEF-0035-4A8A-8B9A-453235E8461E}" type="datetimeFigureOut">
              <a:rPr lang="es-EC" smtClean="0"/>
              <a:t>07/12/2015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7879B7F-02D7-42FF-9A71-55EE97AA5D31}" type="slidenum">
              <a:rPr lang="es-EC" smtClean="0"/>
              <a:t>‹Nº›</a:t>
            </a:fld>
            <a:endParaRPr lang="es-EC"/>
          </a:p>
        </p:txBody>
      </p:sp>
    </p:spTree>
    <p:extLst>
      <p:ext uri="{BB962C8B-B14F-4D97-AF65-F5344CB8AC3E}">
        <p14:creationId xmlns:p14="http://schemas.microsoft.com/office/powerpoint/2010/main" val="129638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13FEF-0035-4A8A-8B9A-453235E8461E}" type="datetimeFigureOut">
              <a:rPr lang="es-EC" smtClean="0"/>
              <a:t>07/12/2015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9B7F-02D7-42FF-9A71-55EE97AA5D31}" type="slidenum">
              <a:rPr lang="es-EC" smtClean="0"/>
              <a:t>‹Nº›</a:t>
            </a:fld>
            <a:endParaRPr lang="es-EC"/>
          </a:p>
        </p:txBody>
      </p:sp>
    </p:spTree>
    <p:extLst>
      <p:ext uri="{BB962C8B-B14F-4D97-AF65-F5344CB8AC3E}">
        <p14:creationId xmlns:p14="http://schemas.microsoft.com/office/powerpoint/2010/main" val="1155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cad=rja&amp;uact=8&amp;ved=0CAcQjRxqFQoTCPbbktLDtsgCFYINkAodgg4BLw&amp;url=http://www.preciolandia.com/mx/lana-mineral-o-lana-de-roca-aislante-acu-76at6l-a.html&amp;bvm=bv.104819420,d.Y2I&amp;psig=AFQjCNHJuxoi1tFd-DktCD0p00kaLV9U3g&amp;ust=144451921513307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108504" cy="68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827584" y="260648"/>
            <a:ext cx="7704856" cy="6432530"/>
          </a:xfrm>
          <a:prstGeom prst="rect">
            <a:avLst/>
          </a:prstGeom>
        </p:spPr>
        <p:txBody>
          <a:bodyPr wrap="square">
            <a:spAutoFit/>
          </a:bodyPr>
          <a:lstStyle/>
          <a:p>
            <a:endParaRPr lang="es-ES_tradnl" b="1" dirty="0" smtClean="0"/>
          </a:p>
          <a:p>
            <a:endParaRPr lang="es-ES_tradnl" b="1" dirty="0"/>
          </a:p>
          <a:p>
            <a:endParaRPr lang="es-ES_tradnl" b="1" dirty="0" smtClean="0"/>
          </a:p>
          <a:p>
            <a:pPr algn="ctr"/>
            <a:endParaRPr lang="es-ES_tradnl" sz="1900" b="1" dirty="0" smtClean="0">
              <a:latin typeface="Times New Roman" pitchFamily="18" charset="0"/>
              <a:cs typeface="Times New Roman" pitchFamily="18" charset="0"/>
            </a:endParaRPr>
          </a:p>
          <a:p>
            <a:pPr algn="ctr"/>
            <a:r>
              <a:rPr lang="es-ES" sz="1900" b="1" dirty="0" smtClean="0">
                <a:latin typeface="Times New Roman" pitchFamily="18" charset="0"/>
                <a:cs typeface="Times New Roman" pitchFamily="18" charset="0"/>
              </a:rPr>
              <a:t>DEPARTAMENTO DE CIENCIAS DE LA ENERGÍA Y MECÁNICA</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r>
              <a:rPr lang="es-ES" sz="1900" b="1" dirty="0" smtClean="0">
                <a:latin typeface="Times New Roman" pitchFamily="18" charset="0"/>
                <a:cs typeface="Times New Roman" pitchFamily="18" charset="0"/>
              </a:rPr>
              <a:t>CARRERA DE INGENIERÍA MECÁNICA</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TESIS DE </a:t>
            </a:r>
            <a:r>
              <a:rPr lang="es-ES_tradnl" sz="1900" b="1" dirty="0" smtClean="0">
                <a:latin typeface="Times New Roman" pitchFamily="18" charset="0"/>
                <a:cs typeface="Times New Roman" pitchFamily="18" charset="0"/>
              </a:rPr>
              <a:t>GRADO</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endParaRPr lang="es-EC" sz="1900" dirty="0">
              <a:latin typeface="Times New Roman" pitchFamily="18" charset="0"/>
              <a:cs typeface="Times New Roman" pitchFamily="18" charset="0"/>
            </a:endParaRPr>
          </a:p>
          <a:p>
            <a:pPr algn="ctr"/>
            <a:r>
              <a:rPr lang="es-ES_tradnl" sz="1600" b="1" dirty="0" smtClean="0">
                <a:latin typeface="Times New Roman" pitchFamily="18" charset="0"/>
                <a:cs typeface="Times New Roman" pitchFamily="18" charset="0"/>
              </a:rPr>
              <a:t>TEMA : </a:t>
            </a:r>
            <a:r>
              <a:rPr lang="es-ES_tradnl" sz="1900" b="1" dirty="0" smtClean="0">
                <a:latin typeface="Times New Roman" pitchFamily="18" charset="0"/>
                <a:cs typeface="Times New Roman" pitchFamily="18" charset="0"/>
              </a:rPr>
              <a:t>“</a:t>
            </a:r>
            <a:r>
              <a:rPr lang="es-ES" sz="1600" b="1" dirty="0" smtClean="0">
                <a:latin typeface="Times New Roman" pitchFamily="18" charset="0"/>
                <a:cs typeface="Times New Roman" pitchFamily="18" charset="0"/>
              </a:rPr>
              <a:t>DISEÑO Y CONSTRUCCIÓN DE UN CALDERO CON CAPACIDAD DE 0,5 METROS CÚBICOS PARA VAPORIZACIÓN DE AGUA CON ENERGÍA SOLAR TÉRMICA DE MEDIA Y ALTA TEMPERATURA</a:t>
            </a:r>
            <a:r>
              <a:rPr lang="es-ES_tradnl" sz="1900" b="1" dirty="0" smtClean="0">
                <a:latin typeface="Times New Roman" pitchFamily="18" charset="0"/>
                <a:cs typeface="Times New Roman" pitchFamily="18" charset="0"/>
              </a:rPr>
              <a:t>”</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r>
              <a:rPr lang="es-ES_tradnl" sz="1900" b="1" dirty="0" smtClean="0">
                <a:latin typeface="Times New Roman" pitchFamily="18" charset="0"/>
                <a:cs typeface="Times New Roman" pitchFamily="18" charset="0"/>
              </a:rPr>
              <a:t>AUTORES: </a:t>
            </a:r>
          </a:p>
          <a:p>
            <a:pPr algn="ctr"/>
            <a:r>
              <a:rPr lang="es-ES_tradnl" sz="1900" b="1" dirty="0" smtClean="0">
                <a:latin typeface="Times New Roman" pitchFamily="18" charset="0"/>
                <a:cs typeface="Times New Roman" pitchFamily="18" charset="0"/>
              </a:rPr>
              <a:t>FRANCISCO PÉREZ</a:t>
            </a:r>
          </a:p>
          <a:p>
            <a:pPr algn="ctr"/>
            <a:r>
              <a:rPr lang="es-ES_tradnl" sz="1900" b="1" dirty="0" smtClean="0">
                <a:latin typeface="Times New Roman" pitchFamily="18" charset="0"/>
                <a:cs typeface="Times New Roman" pitchFamily="18" charset="0"/>
              </a:rPr>
              <a:t>MARCO SALGADO</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endParaRPr lang="es-EC" sz="1900" dirty="0">
              <a:latin typeface="Times New Roman" pitchFamily="18" charset="0"/>
              <a:cs typeface="Times New Roman" pitchFamily="18" charset="0"/>
            </a:endParaRPr>
          </a:p>
          <a:p>
            <a:pPr algn="ctr"/>
            <a:r>
              <a:rPr lang="es-ES_tradnl" sz="1900" b="1" dirty="0">
                <a:latin typeface="Times New Roman" pitchFamily="18" charset="0"/>
                <a:cs typeface="Times New Roman" pitchFamily="18" charset="0"/>
              </a:rPr>
              <a:t> </a:t>
            </a:r>
            <a:r>
              <a:rPr lang="es-ES_tradnl" sz="1900" b="1" dirty="0" smtClean="0">
                <a:latin typeface="Times New Roman" pitchFamily="18" charset="0"/>
                <a:cs typeface="Times New Roman" pitchFamily="18" charset="0"/>
              </a:rPr>
              <a:t>DIRECTOR</a:t>
            </a:r>
            <a:r>
              <a:rPr lang="es-ES_tradnl" sz="1900" b="1" dirty="0">
                <a:latin typeface="Times New Roman" pitchFamily="18" charset="0"/>
                <a:cs typeface="Times New Roman" pitchFamily="18" charset="0"/>
              </a:rPr>
              <a:t>: ING. </a:t>
            </a:r>
            <a:r>
              <a:rPr lang="es-ES_tradnl" sz="1900" b="1" dirty="0" smtClean="0">
                <a:latin typeface="Times New Roman" pitchFamily="18" charset="0"/>
                <a:cs typeface="Times New Roman" pitchFamily="18" charset="0"/>
              </a:rPr>
              <a:t>JOSÉ GUASUMBA</a:t>
            </a:r>
          </a:p>
          <a:p>
            <a:pPr algn="ctr"/>
            <a:r>
              <a:rPr lang="es-ES_tradnl" sz="1900" b="1" dirty="0" smtClean="0">
                <a:latin typeface="Times New Roman" pitchFamily="18" charset="0"/>
                <a:cs typeface="Times New Roman" pitchFamily="18" charset="0"/>
              </a:rPr>
              <a:t>CODIRECTOR: ING. LUIS CARRIÓN</a:t>
            </a:r>
          </a:p>
          <a:p>
            <a:pPr algn="ctr"/>
            <a:endParaRPr lang="es-ES_tradnl" sz="1900" b="1" dirty="0" smtClean="0">
              <a:latin typeface="Times New Roman" pitchFamily="18" charset="0"/>
              <a:cs typeface="Times New Roman" pitchFamily="18" charset="0"/>
            </a:endParaRPr>
          </a:p>
          <a:p>
            <a:pPr algn="r"/>
            <a:r>
              <a:rPr lang="es-ES_tradnl" sz="1900" b="1" dirty="0">
                <a:latin typeface="Times New Roman" pitchFamily="18" charset="0"/>
                <a:cs typeface="Times New Roman" pitchFamily="18" charset="0"/>
              </a:rPr>
              <a:t> </a:t>
            </a:r>
            <a:r>
              <a:rPr lang="es-ES_tradnl" sz="1200" b="1" dirty="0" smtClean="0">
                <a:latin typeface="Times New Roman" pitchFamily="18" charset="0"/>
                <a:cs typeface="Times New Roman" pitchFamily="18" charset="0"/>
              </a:rPr>
              <a:t>Sangolquí, diciembre de 2015</a:t>
            </a:r>
            <a:endParaRPr lang="es-EC" sz="1200" dirty="0">
              <a:latin typeface="Times New Roman" pitchFamily="18" charset="0"/>
              <a:cs typeface="Times New Roman" pitchFamily="18" charset="0"/>
            </a:endParaRPr>
          </a:p>
        </p:txBody>
      </p:sp>
    </p:spTree>
    <p:extLst>
      <p:ext uri="{BB962C8B-B14F-4D97-AF65-F5344CB8AC3E}">
        <p14:creationId xmlns:p14="http://schemas.microsoft.com/office/powerpoint/2010/main" val="3715153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1</a:t>
            </a:r>
            <a:r>
              <a:rPr lang="es-EC" sz="2400" dirty="0">
                <a:cs typeface="Times New Roman" pitchFamily="18" charset="0"/>
              </a:rPr>
              <a:t>.- GENERALIDADES</a:t>
            </a:r>
            <a:endParaRPr lang="es-ES" sz="2400" dirty="0">
              <a:latin typeface="Arial" charset="0"/>
            </a:endParaRPr>
          </a:p>
        </p:txBody>
      </p:sp>
      <p:sp>
        <p:nvSpPr>
          <p:cNvPr id="7" name="6 Marcador de contenido"/>
          <p:cNvSpPr>
            <a:spLocks noGrp="1"/>
          </p:cNvSpPr>
          <p:nvPr>
            <p:ph idx="1"/>
          </p:nvPr>
        </p:nvSpPr>
        <p:spPr>
          <a:xfrm>
            <a:off x="179512" y="1600200"/>
            <a:ext cx="8507288" cy="4525963"/>
          </a:xfrm>
        </p:spPr>
        <p:txBody>
          <a:bodyPr>
            <a:normAutofit/>
          </a:bodyPr>
          <a:lstStyle/>
          <a:p>
            <a:pPr marL="0" indent="0">
              <a:buNone/>
            </a:pPr>
            <a:r>
              <a:rPr lang="es-ES" sz="2200" b="1" dirty="0" smtClean="0">
                <a:latin typeface="Times New Roman" pitchFamily="18" charset="0"/>
                <a:cs typeface="Times New Roman" pitchFamily="18" charset="0"/>
              </a:rPr>
              <a:t>1.5 Alcance</a:t>
            </a:r>
          </a:p>
          <a:p>
            <a:pPr marL="0" indent="0">
              <a:buNone/>
            </a:pPr>
            <a:endParaRPr lang="es-ES" sz="2000" b="1" dirty="0" smtClean="0">
              <a:latin typeface="Times New Roman" pitchFamily="18" charset="0"/>
              <a:cs typeface="Times New Roman" pitchFamily="18" charset="0"/>
            </a:endParaRPr>
          </a:p>
          <a:p>
            <a:pPr marL="0" indent="0" algn="just">
              <a:lnSpc>
                <a:spcPct val="150000"/>
              </a:lnSpc>
              <a:buNone/>
            </a:pPr>
            <a:r>
              <a:rPr lang="es-ES" sz="2000" dirty="0" smtClean="0">
                <a:latin typeface="Times New Roman" pitchFamily="18" charset="0"/>
                <a:cs typeface="Times New Roman" pitchFamily="18" charset="0"/>
              </a:rPr>
              <a:t>Realizar </a:t>
            </a:r>
            <a:r>
              <a:rPr lang="es-ES" sz="2000" dirty="0">
                <a:latin typeface="Times New Roman" pitchFamily="18" charset="0"/>
                <a:cs typeface="Times New Roman" pitchFamily="18" charset="0"/>
              </a:rPr>
              <a:t>el diseño y construcción del caldero </a:t>
            </a:r>
            <a:r>
              <a:rPr lang="es-ES" sz="2000" dirty="0" err="1">
                <a:latin typeface="Times New Roman" pitchFamily="18" charset="0"/>
                <a:cs typeface="Times New Roman" pitchFamily="18" charset="0"/>
              </a:rPr>
              <a:t>pirotubular</a:t>
            </a:r>
            <a:r>
              <a:rPr lang="es-ES" sz="2000" dirty="0">
                <a:latin typeface="Times New Roman" pitchFamily="18" charset="0"/>
                <a:cs typeface="Times New Roman" pitchFamily="18" charset="0"/>
              </a:rPr>
              <a:t> estableciendo los parámetros de operación y dimensionamiento del caldero para poder ser utilizado en una central solar térmica de media y alta temperatura. Adicionalmente construir cada uno de los elementos del caldero y una vez construido, mediante la toma de datos experimentales y realización de pruebas poder comprobar su funcionamiento.</a:t>
            </a:r>
            <a:endParaRPr lang="es-EC" sz="2000" dirty="0"/>
          </a:p>
        </p:txBody>
      </p:sp>
    </p:spTree>
    <p:extLst>
      <p:ext uri="{BB962C8B-B14F-4D97-AF65-F5344CB8AC3E}">
        <p14:creationId xmlns:p14="http://schemas.microsoft.com/office/powerpoint/2010/main" val="14881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1</a:t>
            </a:r>
            <a:r>
              <a:rPr lang="es-EC" sz="2400" dirty="0">
                <a:cs typeface="Times New Roman" pitchFamily="18" charset="0"/>
              </a:rPr>
              <a:t>.- GENERALIDADES</a:t>
            </a:r>
            <a:endParaRPr lang="es-ES" sz="2400" dirty="0">
              <a:latin typeface="Arial" charset="0"/>
            </a:endParaRPr>
          </a:p>
        </p:txBody>
      </p:sp>
      <p:sp>
        <p:nvSpPr>
          <p:cNvPr id="3" name="2 Rectángulo"/>
          <p:cNvSpPr/>
          <p:nvPr/>
        </p:nvSpPr>
        <p:spPr>
          <a:xfrm>
            <a:off x="179512" y="1724030"/>
            <a:ext cx="8712968" cy="3046988"/>
          </a:xfrm>
          <a:prstGeom prst="rect">
            <a:avLst/>
          </a:prstGeom>
        </p:spPr>
        <p:txBody>
          <a:bodyPr wrap="square">
            <a:spAutoFit/>
          </a:bodyPr>
          <a:lstStyle/>
          <a:p>
            <a:pPr algn="just"/>
            <a:r>
              <a:rPr lang="es-ES" sz="2200" b="1" dirty="0" smtClean="0">
                <a:latin typeface="Times New Roman" pitchFamily="18" charset="0"/>
                <a:cs typeface="Times New Roman" pitchFamily="18" charset="0"/>
              </a:rPr>
              <a:t>1.6 Justificación e importancia</a:t>
            </a:r>
          </a:p>
          <a:p>
            <a:pPr algn="just"/>
            <a:endParaRPr lang="es-ES" sz="2000" dirty="0" smtClean="0">
              <a:latin typeface="Times New Roman" pitchFamily="18" charset="0"/>
              <a:cs typeface="Times New Roman" pitchFamily="18" charset="0"/>
            </a:endParaRPr>
          </a:p>
          <a:p>
            <a:pPr algn="just">
              <a:lnSpc>
                <a:spcPct val="150000"/>
              </a:lnSpc>
            </a:pPr>
            <a:r>
              <a:rPr lang="es-ES" sz="2000" dirty="0" smtClean="0">
                <a:latin typeface="Times New Roman" pitchFamily="18" charset="0"/>
                <a:cs typeface="Times New Roman" pitchFamily="18" charset="0"/>
              </a:rPr>
              <a:t>La </a:t>
            </a:r>
            <a:r>
              <a:rPr lang="es-ES" sz="2000" dirty="0">
                <a:latin typeface="Times New Roman" pitchFamily="18" charset="0"/>
                <a:cs typeface="Times New Roman" pitchFamily="18" charset="0"/>
              </a:rPr>
              <a:t>energía solar es una fuente de energía renovable que se obtiene del sol y con la que se pueden generar calor y electricidad. En la actualidad existen varias maneras de recoger y aprovechar los rayos del sol para generar energía que dan lugar a los distintos tipos de energía solar, y saber aprovecharlos con la correcta tecnología e infraestructura  es muy importante para el desarrollo de cualquier país.</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3424586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8712968" cy="6555641"/>
          </a:xfrm>
          <a:prstGeom prst="rect">
            <a:avLst/>
          </a:prstGeom>
        </p:spPr>
        <p:txBody>
          <a:bodyPr wrap="square">
            <a:spAutoFit/>
          </a:bodyPr>
          <a:lstStyle/>
          <a:p>
            <a:pPr algn="just"/>
            <a:r>
              <a:rPr lang="es-EC" sz="2200" b="1" dirty="0" smtClean="0">
                <a:latin typeface="Times New Roman" pitchFamily="18" charset="0"/>
                <a:cs typeface="Times New Roman" pitchFamily="18" charset="0"/>
              </a:rPr>
              <a:t>2.1 CCP para generación de electricidad</a:t>
            </a:r>
          </a:p>
          <a:p>
            <a:pPr algn="just"/>
            <a:endParaRPr lang="es-EC" sz="2000" b="1" dirty="0">
              <a:latin typeface="Times New Roman" pitchFamily="18" charset="0"/>
              <a:cs typeface="Times New Roman" pitchFamily="18" charset="0"/>
            </a:endParaRPr>
          </a:p>
          <a:p>
            <a:pPr algn="just"/>
            <a:r>
              <a:rPr lang="es-ES" sz="2000" dirty="0">
                <a:latin typeface="Times New Roman" panose="02020603050405020304" pitchFamily="18" charset="0"/>
                <a:cs typeface="Times New Roman" panose="02020603050405020304" pitchFamily="18" charset="0"/>
              </a:rPr>
              <a:t>Este tipo de </a:t>
            </a:r>
            <a:r>
              <a:rPr lang="es-ES" sz="2000" dirty="0" smtClean="0">
                <a:latin typeface="Times New Roman" panose="02020603050405020304" pitchFamily="18" charset="0"/>
                <a:cs typeface="Times New Roman" panose="02020603050405020304" pitchFamily="18" charset="0"/>
              </a:rPr>
              <a:t>concentradores son los </a:t>
            </a:r>
            <a:r>
              <a:rPr lang="es-ES" sz="2000" dirty="0">
                <a:latin typeface="Times New Roman" panose="02020603050405020304" pitchFamily="18" charset="0"/>
                <a:cs typeface="Times New Roman" panose="02020603050405020304" pitchFamily="18" charset="0"/>
              </a:rPr>
              <a:t>más </a:t>
            </a:r>
            <a:r>
              <a:rPr lang="es-ES" sz="2000" dirty="0" smtClean="0">
                <a:latin typeface="Times New Roman" panose="02020603050405020304" pitchFamily="18" charset="0"/>
                <a:cs typeface="Times New Roman" panose="02020603050405020304" pitchFamily="18" charset="0"/>
              </a:rPr>
              <a:t>utilizados </a:t>
            </a:r>
            <a:r>
              <a:rPr lang="es-ES" sz="2000" dirty="0">
                <a:latin typeface="Times New Roman" panose="02020603050405020304" pitchFamily="18" charset="0"/>
                <a:cs typeface="Times New Roman" panose="02020603050405020304" pitchFamily="18" charset="0"/>
              </a:rPr>
              <a:t>en la actualidad, consta de espejos de forma semicilíndrica que van a estar </a:t>
            </a:r>
            <a:r>
              <a:rPr lang="es-ES" sz="2000" dirty="0" smtClean="0">
                <a:latin typeface="Times New Roman" panose="02020603050405020304" pitchFamily="18" charset="0"/>
                <a:cs typeface="Times New Roman" panose="02020603050405020304" pitchFamily="18" charset="0"/>
              </a:rPr>
              <a:t>alineados, </a:t>
            </a:r>
            <a:r>
              <a:rPr lang="es-ES" sz="2000" dirty="0">
                <a:latin typeface="Times New Roman" panose="02020603050405020304" pitchFamily="18" charset="0"/>
                <a:cs typeface="Times New Roman" panose="02020603050405020304" pitchFamily="18" charset="0"/>
              </a:rPr>
              <a:t>encima de </a:t>
            </a:r>
            <a:r>
              <a:rPr lang="es-ES" sz="2000" dirty="0" smtClean="0">
                <a:latin typeface="Times New Roman" panose="02020603050405020304" pitchFamily="18" charset="0"/>
                <a:cs typeface="Times New Roman" panose="02020603050405020304" pitchFamily="18" charset="0"/>
              </a:rPr>
              <a:t>los </a:t>
            </a:r>
            <a:r>
              <a:rPr lang="es-ES" sz="2000" dirty="0">
                <a:latin typeface="Times New Roman" panose="02020603050405020304" pitchFamily="18" charset="0"/>
                <a:cs typeface="Times New Roman" panose="02020603050405020304" pitchFamily="18" charset="0"/>
              </a:rPr>
              <a:t>espejos </a:t>
            </a:r>
            <a:r>
              <a:rPr lang="es-ES" sz="2000" dirty="0" smtClean="0">
                <a:latin typeface="Times New Roman" panose="02020603050405020304" pitchFamily="18" charset="0"/>
                <a:cs typeface="Times New Roman" panose="02020603050405020304" pitchFamily="18" charset="0"/>
              </a:rPr>
              <a:t>se acopla el tubo absorbedor. La radiación solar que ingresa de manera perpendicular al CCP, se concentra en el tubo captador. </a:t>
            </a:r>
            <a:endParaRPr lang="es-ES" sz="2000" dirty="0">
              <a:latin typeface="Times New Roman" panose="02020603050405020304" pitchFamily="18" charset="0"/>
              <a:cs typeface="Times New Roman" panose="02020603050405020304"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ctr"/>
            <a:endParaRPr lang="es-ES" sz="2000" b="1" dirty="0" smtClean="0"/>
          </a:p>
          <a:p>
            <a:pPr algn="ctr"/>
            <a:r>
              <a:rPr lang="es-ES" b="1" dirty="0" smtClean="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Fuente: </a:t>
            </a:r>
            <a:r>
              <a:rPr lang="es-EC" dirty="0" err="1" smtClean="0">
                <a:latin typeface="Times New Roman" panose="02020603050405020304" pitchFamily="18" charset="0"/>
                <a:cs typeface="Times New Roman" panose="02020603050405020304" pitchFamily="18" charset="0"/>
              </a:rPr>
              <a:t>Renovetec</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2012</a:t>
            </a:r>
            <a:endParaRPr lang="es-EC"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4" name="Imagen 23" descr="lp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45024"/>
            <a:ext cx="3816424" cy="2592288"/>
          </a:xfrm>
          <a:prstGeom prst="rect">
            <a:avLst/>
          </a:prstGeom>
          <a:noFill/>
          <a:ln>
            <a:noFill/>
          </a:ln>
        </p:spPr>
      </p:pic>
    </p:spTree>
    <p:extLst>
      <p:ext uri="{BB962C8B-B14F-4D97-AF65-F5344CB8AC3E}">
        <p14:creationId xmlns:p14="http://schemas.microsoft.com/office/powerpoint/2010/main" val="31232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4171" y="1556792"/>
            <a:ext cx="5117909" cy="7171194"/>
          </a:xfrm>
          <a:prstGeom prst="rect">
            <a:avLst/>
          </a:prstGeom>
        </p:spPr>
        <p:txBody>
          <a:bodyPr wrap="square">
            <a:spAutoFit/>
          </a:bodyPr>
          <a:lstStyle/>
          <a:p>
            <a:pPr algn="just"/>
            <a:r>
              <a:rPr lang="es-EC" sz="2200" b="1" dirty="0" smtClean="0">
                <a:latin typeface="Times New Roman" pitchFamily="18" charset="0"/>
                <a:cs typeface="Times New Roman" pitchFamily="18" charset="0"/>
              </a:rPr>
              <a:t>2.2 Funcionamiento</a:t>
            </a:r>
          </a:p>
          <a:p>
            <a:pPr algn="just"/>
            <a:endParaRPr lang="es-EC" sz="2000" b="1" dirty="0">
              <a:latin typeface="Times New Roman" pitchFamily="18" charset="0"/>
              <a:cs typeface="Times New Roman" pitchFamily="18" charset="0"/>
            </a:endParaRPr>
          </a:p>
          <a:p>
            <a:pPr algn="just"/>
            <a:r>
              <a:rPr lang="es-ES" sz="2000" dirty="0">
                <a:latin typeface="Times New Roman" panose="02020603050405020304" pitchFamily="18" charset="0"/>
                <a:cs typeface="Times New Roman" panose="02020603050405020304" pitchFamily="18" charset="0"/>
              </a:rPr>
              <a:t>El funcionamiento consiste en el seguimiento de los concentradores a los rayos solares, y la emisión de estos al tubo receptor </a:t>
            </a:r>
            <a:r>
              <a:rPr lang="es-ES" sz="2000" dirty="0" smtClean="0">
                <a:latin typeface="Times New Roman" panose="02020603050405020304" pitchFamily="18" charset="0"/>
                <a:cs typeface="Times New Roman" panose="02020603050405020304" pitchFamily="18" charset="0"/>
              </a:rPr>
              <a:t>que tiene una eficiencia óptica del 82%, que </a:t>
            </a:r>
            <a:r>
              <a:rPr lang="es-ES" sz="2000" dirty="0">
                <a:latin typeface="Times New Roman" panose="02020603050405020304" pitchFamily="18" charset="0"/>
                <a:cs typeface="Times New Roman" panose="02020603050405020304" pitchFamily="18" charset="0"/>
              </a:rPr>
              <a:t>van a estar localizados en la línea focal de los cilindros. </a:t>
            </a:r>
            <a:r>
              <a:rPr lang="es-ES" sz="2000" dirty="0" smtClean="0">
                <a:latin typeface="Times New Roman" panose="02020603050405020304" pitchFamily="18" charset="0"/>
                <a:cs typeface="Times New Roman" panose="02020603050405020304" pitchFamily="18" charset="0"/>
              </a:rPr>
              <a:t>Por el interior del absorbedor pasa un fluido de proceso, </a:t>
            </a:r>
            <a:r>
              <a:rPr lang="es-ES" sz="2000" dirty="0">
                <a:latin typeface="Times New Roman" panose="02020603050405020304" pitchFamily="18" charset="0"/>
                <a:cs typeface="Times New Roman" panose="02020603050405020304" pitchFamily="18" charset="0"/>
              </a:rPr>
              <a:t>este fluido puede ser aceite </a:t>
            </a:r>
            <a:r>
              <a:rPr lang="es-ES" sz="2000" dirty="0" smtClean="0">
                <a:latin typeface="Times New Roman" panose="02020603050405020304" pitchFamily="18" charset="0"/>
                <a:cs typeface="Times New Roman" panose="02020603050405020304" pitchFamily="18" charset="0"/>
              </a:rPr>
              <a:t>térmico con temperaturas de calentamiento de 100 a 400 </a:t>
            </a:r>
            <a:r>
              <a:rPr lang="es-ES" sz="2000" dirty="0" err="1" smtClean="0">
                <a:latin typeface="Times New Roman" panose="02020603050405020304" pitchFamily="18" charset="0"/>
                <a:cs typeface="Times New Roman" panose="02020603050405020304" pitchFamily="18" charset="0"/>
              </a:rPr>
              <a:t>ºC</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por </a:t>
            </a:r>
            <a:r>
              <a:rPr lang="es-ES" sz="2000" dirty="0" smtClean="0">
                <a:latin typeface="Times New Roman" panose="02020603050405020304" pitchFamily="18" charset="0"/>
                <a:cs typeface="Times New Roman" panose="02020603050405020304" pitchFamily="18" charset="0"/>
              </a:rPr>
              <a:t>concentración </a:t>
            </a:r>
            <a:r>
              <a:rPr lang="es-ES" sz="2000" dirty="0">
                <a:latin typeface="Times New Roman" panose="02020603050405020304" pitchFamily="18" charset="0"/>
                <a:cs typeface="Times New Roman" panose="02020603050405020304" pitchFamily="18" charset="0"/>
              </a:rPr>
              <a:t>de la </a:t>
            </a:r>
            <a:r>
              <a:rPr lang="es-ES" sz="2000" dirty="0" smtClean="0">
                <a:latin typeface="Times New Roman" panose="02020603050405020304" pitchFamily="18" charset="0"/>
                <a:cs typeface="Times New Roman" panose="02020603050405020304" pitchFamily="18" charset="0"/>
              </a:rPr>
              <a:t>radiación solar. </a:t>
            </a:r>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8" name="Imagen 7" descr="http://opex-energy.com/termosolares/colector%20termosolar.JPG"/>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88840"/>
            <a:ext cx="3384376" cy="2808312"/>
          </a:xfrm>
          <a:prstGeom prst="rect">
            <a:avLst/>
          </a:prstGeom>
          <a:noFill/>
          <a:ln>
            <a:noFill/>
          </a:ln>
        </p:spPr>
      </p:pic>
      <p:sp>
        <p:nvSpPr>
          <p:cNvPr id="2" name="Rectángulo 1"/>
          <p:cNvSpPr/>
          <p:nvPr/>
        </p:nvSpPr>
        <p:spPr>
          <a:xfrm>
            <a:off x="4788024" y="4568911"/>
            <a:ext cx="4572000" cy="646331"/>
          </a:xfrm>
          <a:prstGeom prst="rect">
            <a:avLst/>
          </a:prstGeom>
        </p:spPr>
        <p:txBody>
          <a:bodyPr>
            <a:spAutoFit/>
          </a:bodyPr>
          <a:lstStyle/>
          <a:p>
            <a:pPr algn="ctr"/>
            <a:endParaRPr lang="es-ES" b="1" dirty="0"/>
          </a:p>
          <a:p>
            <a:pPr algn="ctr"/>
            <a:r>
              <a:rPr lang="es-ES" b="1" dirty="0"/>
              <a:t> </a:t>
            </a:r>
            <a:r>
              <a:rPr lang="es-EC" dirty="0">
                <a:latin typeface="Times New Roman" panose="02020603050405020304" pitchFamily="18" charset="0"/>
                <a:cs typeface="Times New Roman" panose="02020603050405020304" pitchFamily="18" charset="0"/>
              </a:rPr>
              <a:t>Fuente: </a:t>
            </a:r>
            <a:r>
              <a:rPr lang="es-ES" dirty="0" err="1">
                <a:latin typeface="Times New Roman" panose="02020603050405020304" pitchFamily="18" charset="0"/>
                <a:cs typeface="Times New Roman" panose="02020603050405020304" pitchFamily="18" charset="0"/>
              </a:rPr>
              <a:t>Solnova</a:t>
            </a:r>
            <a:r>
              <a:rPr lang="es-ES" dirty="0">
                <a:latin typeface="Times New Roman" panose="02020603050405020304" pitchFamily="18" charset="0"/>
                <a:cs typeface="Times New Roman" panose="02020603050405020304" pitchFamily="18" charset="0"/>
              </a:rPr>
              <a:t>, 2010</a:t>
            </a:r>
            <a:endParaRPr lang="es-EC" b="1" dirty="0">
              <a:latin typeface="Times New Roman" pitchFamily="18" charset="0"/>
              <a:cs typeface="Times New Roman" pitchFamily="18" charset="0"/>
            </a:endParaRPr>
          </a:p>
        </p:txBody>
      </p:sp>
    </p:spTree>
    <p:extLst>
      <p:ext uri="{BB962C8B-B14F-4D97-AF65-F5344CB8AC3E}">
        <p14:creationId xmlns:p14="http://schemas.microsoft.com/office/powerpoint/2010/main" val="231039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4171" y="1556792"/>
            <a:ext cx="5117909" cy="7171194"/>
          </a:xfrm>
          <a:prstGeom prst="rect">
            <a:avLst/>
          </a:prstGeom>
        </p:spPr>
        <p:txBody>
          <a:bodyPr wrap="square">
            <a:spAutoFit/>
          </a:bodyPr>
          <a:lstStyle/>
          <a:p>
            <a:pPr algn="just"/>
            <a:r>
              <a:rPr lang="es-EC" sz="2200" b="1" dirty="0" smtClean="0">
                <a:latin typeface="Times New Roman" pitchFamily="18" charset="0"/>
                <a:cs typeface="Times New Roman" pitchFamily="18" charset="0"/>
              </a:rPr>
              <a:t>2.3 Componentes </a:t>
            </a: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marL="342900" indent="-342900" algn="just">
              <a:lnSpc>
                <a:spcPct val="150000"/>
              </a:lnSpc>
              <a:buFont typeface="Calibri" panose="020F0502020204030204" pitchFamily="34" charset="0"/>
              <a:buChar char="−"/>
            </a:pPr>
            <a:r>
              <a:rPr lang="es-ES" sz="2000" dirty="0" smtClean="0"/>
              <a:t>Reflector cilíndrico parabólico</a:t>
            </a:r>
          </a:p>
          <a:p>
            <a:pPr marL="342900" indent="-342900" algn="just">
              <a:lnSpc>
                <a:spcPct val="150000"/>
              </a:lnSpc>
              <a:buFont typeface="Calibri" panose="020F0502020204030204" pitchFamily="34" charset="0"/>
              <a:buChar char="−"/>
            </a:pPr>
            <a:r>
              <a:rPr lang="es-ES" sz="2000" dirty="0" smtClean="0"/>
              <a:t>Tubo absorbedor </a:t>
            </a:r>
          </a:p>
          <a:p>
            <a:pPr marL="342900" indent="-342900" algn="just">
              <a:lnSpc>
                <a:spcPct val="150000"/>
              </a:lnSpc>
              <a:buFont typeface="Calibri" panose="020F0502020204030204" pitchFamily="34" charset="0"/>
              <a:buChar char="−"/>
            </a:pPr>
            <a:r>
              <a:rPr lang="es-ES" sz="2000" dirty="0" smtClean="0">
                <a:latin typeface="Times New Roman" pitchFamily="18" charset="0"/>
                <a:cs typeface="Times New Roman" pitchFamily="18" charset="0"/>
              </a:rPr>
              <a:t>Sistema de seguimiento solar</a:t>
            </a:r>
          </a:p>
          <a:p>
            <a:pPr marL="342900" indent="-342900" algn="just">
              <a:lnSpc>
                <a:spcPct val="150000"/>
              </a:lnSpc>
              <a:buFont typeface="Calibri" panose="020F0502020204030204" pitchFamily="34" charset="0"/>
              <a:buChar char="−"/>
            </a:pPr>
            <a:r>
              <a:rPr lang="es-ES" sz="2000" dirty="0" smtClean="0">
                <a:latin typeface="Times New Roman" pitchFamily="18" charset="0"/>
                <a:cs typeface="Times New Roman" pitchFamily="18" charset="0"/>
              </a:rPr>
              <a:t>Estructura metálica</a:t>
            </a:r>
          </a:p>
          <a:p>
            <a:pPr marL="342900" indent="-342900" algn="just">
              <a:buFont typeface="Calibri" panose="020F0502020204030204" pitchFamily="34" charset="0"/>
              <a:buChar char="−"/>
            </a:pPr>
            <a:endParaRPr lang="es-EC" sz="2000"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sp>
        <p:nvSpPr>
          <p:cNvPr id="2" name="Rectángulo 1"/>
          <p:cNvSpPr/>
          <p:nvPr/>
        </p:nvSpPr>
        <p:spPr>
          <a:xfrm>
            <a:off x="3635896" y="4799766"/>
            <a:ext cx="4572000" cy="646331"/>
          </a:xfrm>
          <a:prstGeom prst="rect">
            <a:avLst/>
          </a:prstGeom>
        </p:spPr>
        <p:txBody>
          <a:bodyPr>
            <a:spAutoFit/>
          </a:bodyPr>
          <a:lstStyle/>
          <a:p>
            <a:pPr algn="ctr"/>
            <a:endParaRPr lang="es-ES" b="1" dirty="0"/>
          </a:p>
          <a:p>
            <a:pPr algn="ctr"/>
            <a:r>
              <a:rPr lang="es-ES" b="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Fuente: </a:t>
            </a:r>
            <a:r>
              <a:rPr lang="es-ES" dirty="0" err="1">
                <a:latin typeface="Times New Roman" panose="02020603050405020304" pitchFamily="18" charset="0"/>
                <a:cs typeface="Times New Roman" panose="02020603050405020304" pitchFamily="18" charset="0"/>
              </a:rPr>
              <a:t>Llanes</a:t>
            </a:r>
            <a:r>
              <a:rPr lang="es-ES" dirty="0">
                <a:latin typeface="Times New Roman" panose="02020603050405020304" pitchFamily="18" charset="0"/>
                <a:cs typeface="Times New Roman" panose="02020603050405020304" pitchFamily="18" charset="0"/>
              </a:rPr>
              <a:t>, 2010</a:t>
            </a:r>
            <a:endParaRPr lang="es-EC" b="1" dirty="0">
              <a:latin typeface="Times New Roman" pitchFamily="18" charset="0"/>
              <a:cs typeface="Times New Roman" pitchFamily="18" charset="0"/>
            </a:endParaRPr>
          </a:p>
        </p:txBody>
      </p:sp>
      <p:pic>
        <p:nvPicPr>
          <p:cNvPr id="9" name="Imagen 8"/>
          <p:cNvPicPr/>
          <p:nvPr/>
        </p:nvPicPr>
        <p:blipFill rotWithShape="1">
          <a:blip r:embed="rId3"/>
          <a:srcRect l="19025" t="22054" r="17448" b="9063"/>
          <a:stretch/>
        </p:blipFill>
        <p:spPr bwMode="auto">
          <a:xfrm>
            <a:off x="3851920" y="1860577"/>
            <a:ext cx="5105217" cy="3189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5088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3888432" cy="843307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2.4 Almacenamiento térmico </a:t>
            </a:r>
          </a:p>
          <a:p>
            <a:pPr algn="just"/>
            <a:endParaRPr lang="es-EC" sz="2000" b="1" dirty="0" smtClean="0">
              <a:latin typeface="Times New Roman" pitchFamily="18" charset="0"/>
              <a:cs typeface="Times New Roman" pitchFamily="18" charset="0"/>
            </a:endParaRPr>
          </a:p>
          <a:p>
            <a:pPr algn="just"/>
            <a:r>
              <a:rPr lang="es-ES" sz="2000" dirty="0" smtClean="0">
                <a:latin typeface="Times New Roman" panose="02020603050405020304" pitchFamily="18" charset="0"/>
                <a:cs typeface="Times New Roman" panose="02020603050405020304" pitchFamily="18" charset="0"/>
              </a:rPr>
              <a:t>Durante la captación de radiación, las sales van a tener un intercambio de temperatura con el fluido de trabajo y estas sales al ser calentadas serán almacenadas en uno de los tanques, al no haber captación de radiación el sistema actuara inversamente donde las sales que están a mayor temperatura serán las que transfieran calor al fluido de trabajo para generar vapor, que posteriormente ira a la turbina para generar electricidad</a:t>
            </a:r>
            <a:endParaRPr lang="es-EC" sz="2000"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sp>
        <p:nvSpPr>
          <p:cNvPr id="2" name="Rectángulo 1"/>
          <p:cNvSpPr/>
          <p:nvPr/>
        </p:nvSpPr>
        <p:spPr>
          <a:xfrm>
            <a:off x="4304343" y="5035882"/>
            <a:ext cx="4572000" cy="646331"/>
          </a:xfrm>
          <a:prstGeom prst="rect">
            <a:avLst/>
          </a:prstGeom>
        </p:spPr>
        <p:txBody>
          <a:bodyPr>
            <a:spAutoFit/>
          </a:bodyPr>
          <a:lstStyle/>
          <a:p>
            <a:pPr algn="ctr"/>
            <a:endParaRPr lang="es-ES" b="1" dirty="0"/>
          </a:p>
          <a:p>
            <a:pPr algn="ctr"/>
            <a:r>
              <a:rPr lang="es-ES" b="1" dirty="0"/>
              <a:t> </a:t>
            </a:r>
            <a:r>
              <a:rPr lang="es-EC" dirty="0">
                <a:latin typeface="Times New Roman" panose="02020603050405020304" pitchFamily="18" charset="0"/>
                <a:cs typeface="Times New Roman" panose="02020603050405020304" pitchFamily="18" charset="0"/>
              </a:rPr>
              <a:t>Fuente: </a:t>
            </a:r>
            <a:r>
              <a:rPr lang="es-ES" dirty="0">
                <a:latin typeface="Times New Roman" panose="02020603050405020304" pitchFamily="18" charset="0"/>
                <a:cs typeface="Times New Roman" panose="02020603050405020304" pitchFamily="18" charset="0"/>
              </a:rPr>
              <a:t>Horta &amp; González, 2012</a:t>
            </a:r>
            <a:endParaRPr lang="es-EC" b="1" dirty="0">
              <a:latin typeface="Times New Roman" pitchFamily="18" charset="0"/>
              <a:cs typeface="Times New Roman" pitchFamily="18" charset="0"/>
            </a:endParaRPr>
          </a:p>
        </p:txBody>
      </p:sp>
      <p:pic>
        <p:nvPicPr>
          <p:cNvPr id="10" name="Imagen 9" descr="http://www.cubasolar.cu/Biblioteca/Energia/Energia63/IMAGES/5.jpg"/>
          <p:cNvPicPr/>
          <p:nvPr/>
        </p:nvPicPr>
        <p:blipFill>
          <a:blip r:embed="rId3">
            <a:extLst>
              <a:ext uri="{28A0092B-C50C-407E-A947-70E740481C1C}">
                <a14:useLocalDpi xmlns:a14="http://schemas.microsoft.com/office/drawing/2010/main" val="0"/>
              </a:ext>
            </a:extLst>
          </a:blip>
          <a:srcRect/>
          <a:stretch>
            <a:fillRect/>
          </a:stretch>
        </p:blipFill>
        <p:spPr bwMode="auto">
          <a:xfrm>
            <a:off x="4123815" y="2276872"/>
            <a:ext cx="4752528" cy="2725466"/>
          </a:xfrm>
          <a:prstGeom prst="rect">
            <a:avLst/>
          </a:prstGeom>
          <a:noFill/>
          <a:ln>
            <a:noFill/>
          </a:ln>
        </p:spPr>
      </p:pic>
    </p:spTree>
    <p:extLst>
      <p:ext uri="{BB962C8B-B14F-4D97-AF65-F5344CB8AC3E}">
        <p14:creationId xmlns:p14="http://schemas.microsoft.com/office/powerpoint/2010/main" val="3649959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3888432" cy="409342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 </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sp>
        <p:nvSpPr>
          <p:cNvPr id="2" name="Rectángulo 1"/>
          <p:cNvSpPr/>
          <p:nvPr/>
        </p:nvSpPr>
        <p:spPr>
          <a:xfrm>
            <a:off x="2198971" y="5599333"/>
            <a:ext cx="4572000" cy="923330"/>
          </a:xfrm>
          <a:prstGeom prst="rect">
            <a:avLst/>
          </a:prstGeom>
        </p:spPr>
        <p:txBody>
          <a:bodyPr>
            <a:spAutoFit/>
          </a:bodyPr>
          <a:lstStyle/>
          <a:p>
            <a:pPr algn="ctr"/>
            <a:endParaRPr lang="es-ES" b="1" dirty="0"/>
          </a:p>
          <a:p>
            <a:pPr algn="ctr"/>
            <a:r>
              <a:rPr lang="es-ES" b="1" dirty="0"/>
              <a:t> </a:t>
            </a:r>
            <a:r>
              <a:rPr lang="es-EC" b="1" dirty="0" smtClean="0">
                <a:latin typeface="Times New Roman" panose="02020603050405020304" pitchFamily="18" charset="0"/>
                <a:cs typeface="Times New Roman" panose="02020603050405020304" pitchFamily="18" charset="0"/>
              </a:rPr>
              <a:t>Modelo </a:t>
            </a:r>
            <a:r>
              <a:rPr lang="es-EC" b="1" dirty="0" err="1" smtClean="0">
                <a:latin typeface="Times New Roman" panose="02020603050405020304" pitchFamily="18" charset="0"/>
                <a:cs typeface="Times New Roman" panose="02020603050405020304" pitchFamily="18" charset="0"/>
              </a:rPr>
              <a:t>termofísico</a:t>
            </a:r>
            <a:r>
              <a:rPr lang="es-EC" b="1" dirty="0" smtClean="0">
                <a:latin typeface="Times New Roman" panose="02020603050405020304" pitchFamily="18" charset="0"/>
                <a:cs typeface="Times New Roman" panose="02020603050405020304" pitchFamily="18" charset="0"/>
              </a:rPr>
              <a:t> del concentrador cilíndrico parabólico</a:t>
            </a:r>
            <a:endParaRPr lang="es-EC" b="1" dirty="0">
              <a:latin typeface="Times New Roman" pitchFamily="18" charset="0"/>
              <a:cs typeface="Times New Roman" pitchFamily="18" charset="0"/>
            </a:endParaRPr>
          </a:p>
        </p:txBody>
      </p:sp>
      <p:pic>
        <p:nvPicPr>
          <p:cNvPr id="11" name="Imagen 10"/>
          <p:cNvPicPr/>
          <p:nvPr/>
        </p:nvPicPr>
        <p:blipFill>
          <a:blip r:embed="rId3"/>
          <a:stretch>
            <a:fillRect/>
          </a:stretch>
        </p:blipFill>
        <p:spPr>
          <a:xfrm>
            <a:off x="2198971" y="2132856"/>
            <a:ext cx="4608512" cy="3645627"/>
          </a:xfrm>
          <a:prstGeom prst="rect">
            <a:avLst/>
          </a:prstGeom>
        </p:spPr>
      </p:pic>
    </p:spTree>
    <p:extLst>
      <p:ext uri="{BB962C8B-B14F-4D97-AF65-F5344CB8AC3E}">
        <p14:creationId xmlns:p14="http://schemas.microsoft.com/office/powerpoint/2010/main" val="3913304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Balance energético de la cubierta </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12" name="Imagen 11"/>
          <p:cNvPicPr>
            <a:picLocks noChangeAspect="1"/>
          </p:cNvPicPr>
          <p:nvPr/>
        </p:nvPicPr>
        <p:blipFill>
          <a:blip r:embed="rId3"/>
          <a:stretch>
            <a:fillRect/>
          </a:stretch>
        </p:blipFill>
        <p:spPr>
          <a:xfrm>
            <a:off x="864409" y="2636912"/>
            <a:ext cx="7173104" cy="3374108"/>
          </a:xfrm>
          <a:prstGeom prst="rect">
            <a:avLst/>
          </a:prstGeom>
        </p:spPr>
      </p:pic>
    </p:spTree>
    <p:extLst>
      <p:ext uri="{BB962C8B-B14F-4D97-AF65-F5344CB8AC3E}">
        <p14:creationId xmlns:p14="http://schemas.microsoft.com/office/powerpoint/2010/main" val="1750319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Balance energético del absorbedor</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1547664" y="2996952"/>
            <a:ext cx="6488299" cy="576064"/>
          </a:xfrm>
          <a:prstGeom prst="rect">
            <a:avLst/>
          </a:prstGeom>
        </p:spPr>
      </p:pic>
      <p:pic>
        <p:nvPicPr>
          <p:cNvPr id="10" name="Imagen 9"/>
          <p:cNvPicPr/>
          <p:nvPr/>
        </p:nvPicPr>
        <p:blipFill>
          <a:blip r:embed="rId4"/>
          <a:stretch>
            <a:fillRect/>
          </a:stretch>
        </p:blipFill>
        <p:spPr>
          <a:xfrm>
            <a:off x="2411760" y="3573016"/>
            <a:ext cx="4095750" cy="2733040"/>
          </a:xfrm>
          <a:prstGeom prst="rect">
            <a:avLst/>
          </a:prstGeom>
        </p:spPr>
      </p:pic>
      <p:sp>
        <p:nvSpPr>
          <p:cNvPr id="8" name="Rectángulo 7"/>
          <p:cNvSpPr/>
          <p:nvPr/>
        </p:nvSpPr>
        <p:spPr>
          <a:xfrm>
            <a:off x="2747218" y="6240103"/>
            <a:ext cx="3106620"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cs typeface="Times New Roman" panose="02020603050405020304" pitchFamily="18" charset="0"/>
              </a:rPr>
              <a:t>R</a:t>
            </a: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adios en el tubo absorbedor.</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93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Áreas en el absorbedor</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3131840" y="2700546"/>
            <a:ext cx="1929795" cy="3127598"/>
          </a:xfrm>
          <a:prstGeom prst="rect">
            <a:avLst/>
          </a:prstGeom>
        </p:spPr>
      </p:pic>
    </p:spTree>
    <p:extLst>
      <p:ext uri="{BB962C8B-B14F-4D97-AF65-F5344CB8AC3E}">
        <p14:creationId xmlns:p14="http://schemas.microsoft.com/office/powerpoint/2010/main" val="1146408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CONTENIDO</a:t>
            </a:r>
            <a:endParaRPr lang="es-ES" sz="2400" dirty="0">
              <a:latin typeface="Arial" charset="0"/>
            </a:endParaRPr>
          </a:p>
        </p:txBody>
      </p:sp>
      <p:sp>
        <p:nvSpPr>
          <p:cNvPr id="3" name="2 Rectángulo"/>
          <p:cNvSpPr/>
          <p:nvPr/>
        </p:nvSpPr>
        <p:spPr>
          <a:xfrm>
            <a:off x="179512" y="1552365"/>
            <a:ext cx="8856984" cy="4555093"/>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RESUMEN</a:t>
            </a:r>
          </a:p>
          <a:p>
            <a:pPr algn="just"/>
            <a:endParaRPr lang="es-EC" sz="2000" dirty="0" smtClean="0">
              <a:latin typeface="Arial" panose="020B0604020202020204" pitchFamily="34" charset="0"/>
              <a:cs typeface="Arial" panose="020B0604020202020204" pitchFamily="34" charset="0"/>
            </a:endParaRPr>
          </a:p>
          <a:p>
            <a:pPr algn="just"/>
            <a:r>
              <a:rPr lang="es-EC" sz="2000" dirty="0" smtClean="0">
                <a:latin typeface="Arial" panose="020B0604020202020204" pitchFamily="34" charset="0"/>
                <a:cs typeface="Arial" panose="020B0604020202020204" pitchFamily="34" charset="0"/>
              </a:rPr>
              <a:t>INTRODUCCIÓN</a:t>
            </a:r>
          </a:p>
          <a:p>
            <a:pPr algn="just"/>
            <a:endParaRPr lang="es-EC" sz="2000" dirty="0" smtClean="0">
              <a:latin typeface="Arial" panose="020B0604020202020204" pitchFamily="34" charset="0"/>
              <a:cs typeface="Arial" panose="020B0604020202020204" pitchFamily="34" charset="0"/>
            </a:endParaRPr>
          </a:p>
          <a:p>
            <a:pPr algn="just">
              <a:lnSpc>
                <a:spcPct val="150000"/>
              </a:lnSpc>
            </a:pPr>
            <a:r>
              <a:rPr lang="es-EC" sz="2000" dirty="0" smtClean="0">
                <a:latin typeface="Arial" panose="020B0604020202020204" pitchFamily="34" charset="0"/>
                <a:cs typeface="Arial" panose="020B0604020202020204" pitchFamily="34" charset="0"/>
              </a:rPr>
              <a:t>1.- Generalidades</a:t>
            </a:r>
          </a:p>
          <a:p>
            <a:pPr algn="just">
              <a:lnSpc>
                <a:spcPct val="150000"/>
              </a:lnSpc>
            </a:pPr>
            <a:r>
              <a:rPr lang="es-EC" sz="2000" dirty="0" smtClean="0">
                <a:latin typeface="Arial" panose="020B0604020202020204" pitchFamily="34" charset="0"/>
                <a:cs typeface="Arial" panose="020B0604020202020204" pitchFamily="34" charset="0"/>
              </a:rPr>
              <a:t>2.- Marco Teórico</a:t>
            </a:r>
          </a:p>
          <a:p>
            <a:pPr algn="just">
              <a:lnSpc>
                <a:spcPct val="150000"/>
              </a:lnSpc>
            </a:pPr>
            <a:r>
              <a:rPr lang="es-EC" sz="2000" dirty="0" smtClean="0">
                <a:latin typeface="Arial" panose="020B0604020202020204" pitchFamily="34" charset="0"/>
                <a:cs typeface="Arial" panose="020B0604020202020204" pitchFamily="34" charset="0"/>
              </a:rPr>
              <a:t>3.- Diseño y construcción del caldero</a:t>
            </a:r>
          </a:p>
          <a:p>
            <a:pPr algn="just">
              <a:lnSpc>
                <a:spcPct val="150000"/>
              </a:lnSpc>
            </a:pPr>
            <a:r>
              <a:rPr lang="es-EC" sz="2000" dirty="0" smtClean="0">
                <a:latin typeface="Arial" panose="020B0604020202020204" pitchFamily="34" charset="0"/>
                <a:cs typeface="Arial" panose="020B0604020202020204" pitchFamily="34" charset="0"/>
              </a:rPr>
              <a:t>4.- Implementación y ensayos del caldero</a:t>
            </a:r>
          </a:p>
          <a:p>
            <a:pPr algn="just">
              <a:lnSpc>
                <a:spcPct val="150000"/>
              </a:lnSpc>
            </a:pPr>
            <a:r>
              <a:rPr lang="es-EC" sz="2000" dirty="0" smtClean="0">
                <a:latin typeface="Arial" panose="020B0604020202020204" pitchFamily="34" charset="0"/>
                <a:cs typeface="Arial" panose="020B0604020202020204" pitchFamily="34" charset="0"/>
              </a:rPr>
              <a:t>5.- Análisis y validación de resultados</a:t>
            </a:r>
          </a:p>
          <a:p>
            <a:pPr algn="just">
              <a:lnSpc>
                <a:spcPct val="150000"/>
              </a:lnSpc>
            </a:pPr>
            <a:r>
              <a:rPr lang="es-EC" sz="2000" dirty="0" smtClean="0">
                <a:latin typeface="Arial" panose="020B0604020202020204" pitchFamily="34" charset="0"/>
                <a:cs typeface="Arial" panose="020B0604020202020204" pitchFamily="34" charset="0"/>
              </a:rPr>
              <a:t>6.- Análisis de costos</a:t>
            </a:r>
          </a:p>
          <a:p>
            <a:pPr algn="just">
              <a:lnSpc>
                <a:spcPct val="150000"/>
              </a:lnSpc>
            </a:pPr>
            <a:r>
              <a:rPr lang="es-EC" sz="2000" dirty="0" smtClean="0">
                <a:latin typeface="Arial" panose="020B0604020202020204" pitchFamily="34" charset="0"/>
                <a:cs typeface="Arial" panose="020B0604020202020204" pitchFamily="34" charset="0"/>
              </a:rPr>
              <a:t>7.- Conclusiones y recomendaciones</a:t>
            </a:r>
          </a:p>
        </p:txBody>
      </p:sp>
    </p:spTree>
    <p:extLst>
      <p:ext uri="{BB962C8B-B14F-4D97-AF65-F5344CB8AC3E}">
        <p14:creationId xmlns:p14="http://schemas.microsoft.com/office/powerpoint/2010/main" val="7028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Calor en el absorbedor</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1835697" y="2996952"/>
            <a:ext cx="5197256" cy="2736304"/>
          </a:xfrm>
          <a:prstGeom prst="rect">
            <a:avLst/>
          </a:prstGeom>
        </p:spPr>
      </p:pic>
    </p:spTree>
    <p:extLst>
      <p:ext uri="{BB962C8B-B14F-4D97-AF65-F5344CB8AC3E}">
        <p14:creationId xmlns:p14="http://schemas.microsoft.com/office/powerpoint/2010/main" val="96750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Calor en la cubierta</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2267744" y="2708920"/>
            <a:ext cx="4511575" cy="4008646"/>
          </a:xfrm>
          <a:prstGeom prst="rect">
            <a:avLst/>
          </a:prstGeom>
        </p:spPr>
      </p:pic>
    </p:spTree>
    <p:extLst>
      <p:ext uri="{BB962C8B-B14F-4D97-AF65-F5344CB8AC3E}">
        <p14:creationId xmlns:p14="http://schemas.microsoft.com/office/powerpoint/2010/main" val="2425469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Eficiencia óptica</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1017712" y="2564904"/>
            <a:ext cx="7585264" cy="4280925"/>
          </a:xfrm>
          <a:prstGeom prst="rect">
            <a:avLst/>
          </a:prstGeom>
        </p:spPr>
      </p:pic>
    </p:spTree>
    <p:extLst>
      <p:ext uri="{BB962C8B-B14F-4D97-AF65-F5344CB8AC3E}">
        <p14:creationId xmlns:p14="http://schemas.microsoft.com/office/powerpoint/2010/main" val="3967230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Eficiencia instantánea</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899592" y="2636912"/>
            <a:ext cx="5834461" cy="3816424"/>
          </a:xfrm>
          <a:prstGeom prst="rect">
            <a:avLst/>
          </a:prstGeom>
        </p:spPr>
      </p:pic>
    </p:spTree>
    <p:extLst>
      <p:ext uri="{BB962C8B-B14F-4D97-AF65-F5344CB8AC3E}">
        <p14:creationId xmlns:p14="http://schemas.microsoft.com/office/powerpoint/2010/main" val="2550263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6863417"/>
          </a:xfrm>
          <a:prstGeom prst="rect">
            <a:avLst/>
          </a:prstGeom>
        </p:spPr>
        <p:txBody>
          <a:bodyPr wrap="square">
            <a:spAutoFit/>
          </a:bodyPr>
          <a:lstStyle/>
          <a:p>
            <a:pPr algn="just"/>
            <a:r>
              <a:rPr lang="es-EC" sz="2200" b="1" dirty="0" smtClean="0">
                <a:latin typeface="Times New Roman" pitchFamily="18" charset="0"/>
                <a:cs typeface="Times New Roman" pitchFamily="18" charset="0"/>
              </a:rPr>
              <a:t>2.5 Balance energético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Calor Absorbido</a:t>
            </a: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Calor Útil</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2747218" y="2924944"/>
            <a:ext cx="2949865" cy="488628"/>
          </a:xfrm>
          <a:prstGeom prst="rect">
            <a:avLst/>
          </a:prstGeom>
        </p:spPr>
      </p:pic>
      <p:pic>
        <p:nvPicPr>
          <p:cNvPr id="8" name="Imagen 7"/>
          <p:cNvPicPr>
            <a:picLocks noChangeAspect="1"/>
          </p:cNvPicPr>
          <p:nvPr/>
        </p:nvPicPr>
        <p:blipFill>
          <a:blip r:embed="rId4"/>
          <a:stretch>
            <a:fillRect/>
          </a:stretch>
        </p:blipFill>
        <p:spPr>
          <a:xfrm>
            <a:off x="2555776" y="4701163"/>
            <a:ext cx="4177633" cy="672054"/>
          </a:xfrm>
          <a:prstGeom prst="rect">
            <a:avLst/>
          </a:prstGeom>
        </p:spPr>
      </p:pic>
    </p:spTree>
    <p:extLst>
      <p:ext uri="{BB962C8B-B14F-4D97-AF65-F5344CB8AC3E}">
        <p14:creationId xmlns:p14="http://schemas.microsoft.com/office/powerpoint/2010/main" val="2619507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5256584" cy="6863417"/>
          </a:xfrm>
          <a:prstGeom prst="rect">
            <a:avLst/>
          </a:prstGeom>
        </p:spPr>
        <p:txBody>
          <a:bodyPr wrap="square">
            <a:spAutoFit/>
          </a:bodyPr>
          <a:lstStyle/>
          <a:p>
            <a:pPr algn="just"/>
            <a:r>
              <a:rPr lang="es-EC" sz="2200" b="1" dirty="0" smtClean="0">
                <a:latin typeface="Times New Roman" pitchFamily="18" charset="0"/>
                <a:cs typeface="Times New Roman" pitchFamily="18" charset="0"/>
              </a:rPr>
              <a:t>2.6 Tipos de almacenamiento de energía</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Calor sensible</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Calor latente </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Sales fundidas </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Fotosíntesis artificial</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descr="http://farm4.static.flickr.com/3546/3384437915_477707dc8d.jpg"/>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420888"/>
            <a:ext cx="5040560" cy="3268881"/>
          </a:xfrm>
          <a:prstGeom prst="rect">
            <a:avLst/>
          </a:prstGeom>
          <a:noFill/>
          <a:ln>
            <a:noFill/>
          </a:ln>
        </p:spPr>
      </p:pic>
      <p:sp>
        <p:nvSpPr>
          <p:cNvPr id="8" name="Rectángulo 7"/>
          <p:cNvSpPr/>
          <p:nvPr/>
        </p:nvSpPr>
        <p:spPr>
          <a:xfrm>
            <a:off x="3923928" y="5619502"/>
            <a:ext cx="4572000" cy="646331"/>
          </a:xfrm>
          <a:prstGeom prst="rect">
            <a:avLst/>
          </a:prstGeom>
        </p:spPr>
        <p:txBody>
          <a:bodyPr>
            <a:spAutoFit/>
          </a:bodyPr>
          <a:lstStyle/>
          <a:p>
            <a:pPr algn="ctr"/>
            <a:endParaRPr lang="es-ES" b="1" dirty="0"/>
          </a:p>
          <a:p>
            <a:pPr algn="ctr"/>
            <a:r>
              <a:rPr lang="es-ES" b="1" dirty="0"/>
              <a:t> </a:t>
            </a:r>
            <a:r>
              <a:rPr lang="es-EC" dirty="0">
                <a:latin typeface="Times New Roman" panose="02020603050405020304" pitchFamily="18" charset="0"/>
                <a:cs typeface="Times New Roman" panose="02020603050405020304" pitchFamily="18" charset="0"/>
              </a:rPr>
              <a:t>Fuente: </a:t>
            </a:r>
            <a:r>
              <a:rPr lang="es-ES" dirty="0" err="1">
                <a:latin typeface="Times New Roman" panose="02020603050405020304" pitchFamily="18" charset="0"/>
                <a:cs typeface="Times New Roman" panose="02020603050405020304" pitchFamily="18" charset="0"/>
              </a:rPr>
              <a:t>Maikelnai</a:t>
            </a:r>
            <a:r>
              <a:rPr lang="es-ES" dirty="0">
                <a:latin typeface="Times New Roman" panose="02020603050405020304" pitchFamily="18" charset="0"/>
                <a:cs typeface="Times New Roman" panose="02020603050405020304" pitchFamily="18" charset="0"/>
              </a:rPr>
              <a:t>, 2009</a:t>
            </a:r>
            <a:endParaRPr lang="es-EC" b="1" dirty="0">
              <a:latin typeface="Times New Roman" pitchFamily="18" charset="0"/>
              <a:cs typeface="Times New Roman" pitchFamily="18" charset="0"/>
            </a:endParaRPr>
          </a:p>
        </p:txBody>
      </p:sp>
    </p:spTree>
    <p:extLst>
      <p:ext uri="{BB962C8B-B14F-4D97-AF65-F5344CB8AC3E}">
        <p14:creationId xmlns:p14="http://schemas.microsoft.com/office/powerpoint/2010/main" val="70341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8640960" cy="5047536"/>
          </a:xfrm>
          <a:prstGeom prst="rect">
            <a:avLst/>
          </a:prstGeom>
        </p:spPr>
        <p:txBody>
          <a:bodyPr wrap="square">
            <a:spAutoFit/>
          </a:bodyPr>
          <a:lstStyle/>
          <a:p>
            <a:pPr algn="just"/>
            <a:r>
              <a:rPr lang="es-EC" sz="2200" b="1" dirty="0" smtClean="0">
                <a:latin typeface="Times New Roman" pitchFamily="18" charset="0"/>
                <a:cs typeface="Times New Roman" pitchFamily="18" charset="0"/>
              </a:rPr>
              <a:t>2.7 Caldero para vaporización de agua</a:t>
            </a:r>
          </a:p>
          <a:p>
            <a:pPr algn="just"/>
            <a:endParaRPr lang="es-EC" sz="2000" b="1" dirty="0">
              <a:latin typeface="Times New Roman" pitchFamily="18" charset="0"/>
              <a:cs typeface="Times New Roman" pitchFamily="18" charset="0"/>
            </a:endParaRPr>
          </a:p>
          <a:p>
            <a:pPr algn="just">
              <a:lnSpc>
                <a:spcPct val="150000"/>
              </a:lnSpc>
            </a:pPr>
            <a:r>
              <a:rPr lang="es-ES" sz="2000" dirty="0" smtClean="0">
                <a:latin typeface="Times New Roman" panose="02020603050405020304" pitchFamily="18" charset="0"/>
                <a:cs typeface="Times New Roman" panose="02020603050405020304" pitchFamily="18" charset="0"/>
              </a:rPr>
              <a:t>El </a:t>
            </a:r>
            <a:r>
              <a:rPr lang="es-ES" sz="2000" dirty="0">
                <a:latin typeface="Times New Roman" panose="02020603050405020304" pitchFamily="18" charset="0"/>
                <a:cs typeface="Times New Roman" panose="02020603050405020304" pitchFamily="18" charset="0"/>
              </a:rPr>
              <a:t>concepto de un caldero para la vaporización de agua con energía </a:t>
            </a:r>
            <a:r>
              <a:rPr lang="es-ES" sz="2000" dirty="0" smtClean="0">
                <a:latin typeface="Times New Roman" panose="02020603050405020304" pitchFamily="18" charset="0"/>
                <a:cs typeface="Times New Roman" panose="02020603050405020304" pitchFamily="18" charset="0"/>
              </a:rPr>
              <a:t>solar, se </a:t>
            </a:r>
            <a:r>
              <a:rPr lang="es-ES" sz="2000" dirty="0">
                <a:latin typeface="Times New Roman" panose="02020603050405020304" pitchFamily="18" charset="0"/>
                <a:cs typeface="Times New Roman" panose="02020603050405020304" pitchFamily="18" charset="0"/>
              </a:rPr>
              <a:t>enfoca principalmente a la transferencia de calor que existe entre el fluido térmico que circula a través del campo de colectores donde adquiere elevada temperatura y el agua que se encuentra dentro de la carcasa del caldero, dicha transferencia de calor se da a lugar de la siguiente forma: el fluido térmico ingresa a la carcasa del caldero y circula dentro de tubos los cuales transfieren el calor adquirido hacia el agua que se encuentra dentro del caldero produciéndose así un intercambio de calor que posteriormente nos da como resultado la vaporización del agua</a:t>
            </a:r>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5473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2. MARCO TEÓRICO</a:t>
            </a:r>
            <a:endParaRPr lang="es-ES" sz="2400" dirty="0">
              <a:latin typeface="Arial" charset="0"/>
            </a:endParaRPr>
          </a:p>
        </p:txBody>
      </p:sp>
      <p:sp>
        <p:nvSpPr>
          <p:cNvPr id="3" name="2 Rectángulo"/>
          <p:cNvSpPr/>
          <p:nvPr/>
        </p:nvSpPr>
        <p:spPr>
          <a:xfrm>
            <a:off x="179512" y="1556792"/>
            <a:ext cx="8784976" cy="4708981"/>
          </a:xfrm>
          <a:prstGeom prst="rect">
            <a:avLst/>
          </a:prstGeom>
        </p:spPr>
        <p:txBody>
          <a:bodyPr wrap="square">
            <a:spAutoFit/>
          </a:bodyPr>
          <a:lstStyle/>
          <a:p>
            <a:pPr algn="just"/>
            <a:r>
              <a:rPr lang="es-EC" sz="2200" b="1" dirty="0" smtClean="0">
                <a:latin typeface="Times New Roman" pitchFamily="18" charset="0"/>
                <a:cs typeface="Times New Roman" pitchFamily="18" charset="0"/>
              </a:rPr>
              <a:t>2.7 Caldero para vaporización de agua</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Esquema de un caldero para vaporización de agua.</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p:nvPr/>
        </p:nvPicPr>
        <p:blipFill rotWithShape="1">
          <a:blip r:embed="rId3"/>
          <a:srcRect l="23101" t="19940" r="24583" b="18127"/>
          <a:stretch/>
        </p:blipFill>
        <p:spPr bwMode="auto">
          <a:xfrm>
            <a:off x="2051720" y="2780928"/>
            <a:ext cx="5328592" cy="3240360"/>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2430016" y="5892398"/>
            <a:ext cx="4572000" cy="646331"/>
          </a:xfrm>
          <a:prstGeom prst="rect">
            <a:avLst/>
          </a:prstGeom>
        </p:spPr>
        <p:txBody>
          <a:bodyPr>
            <a:spAutoFit/>
          </a:bodyPr>
          <a:lstStyle/>
          <a:p>
            <a:pPr algn="ctr"/>
            <a:endParaRPr lang="es-ES" b="1" dirty="0"/>
          </a:p>
          <a:p>
            <a:pPr algn="ctr"/>
            <a:r>
              <a:rPr lang="es-ES" b="1" dirty="0"/>
              <a:t> </a:t>
            </a:r>
            <a:r>
              <a:rPr lang="es-EC" dirty="0"/>
              <a:t>Fuente: </a:t>
            </a:r>
            <a:r>
              <a:rPr lang="es-ES" dirty="0" smtClean="0"/>
              <a:t>Boiler</a:t>
            </a:r>
            <a:r>
              <a:rPr lang="es-ES" dirty="0"/>
              <a:t>, 2010</a:t>
            </a:r>
            <a:endParaRPr lang="es-EC" b="1" dirty="0">
              <a:latin typeface="Times New Roman" pitchFamily="18" charset="0"/>
              <a:cs typeface="Times New Roman" pitchFamily="18" charset="0"/>
            </a:endParaRPr>
          </a:p>
        </p:txBody>
      </p:sp>
    </p:spTree>
    <p:extLst>
      <p:ext uri="{BB962C8B-B14F-4D97-AF65-F5344CB8AC3E}">
        <p14:creationId xmlns:p14="http://schemas.microsoft.com/office/powerpoint/2010/main" val="3335489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784976" cy="7478970"/>
          </a:xfrm>
          <a:prstGeom prst="rect">
            <a:avLst/>
          </a:prstGeom>
        </p:spPr>
        <p:txBody>
          <a:bodyPr wrap="square">
            <a:spAutoFit/>
          </a:bodyPr>
          <a:lstStyle/>
          <a:p>
            <a:pPr algn="just"/>
            <a:r>
              <a:rPr lang="es-EC" sz="2200" b="1" dirty="0" smtClean="0">
                <a:latin typeface="Times New Roman" pitchFamily="18" charset="0"/>
                <a:cs typeface="Times New Roman" pitchFamily="18" charset="0"/>
              </a:rPr>
              <a:t>3.1 Parámetros de diseño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Un caldero es un dispositivo energético que debe ser debidamente diseñado para que pueda cumplir con los requisitos básicos de seguridad, funcionalidad eficiencia. Por lo tanto, los aspectos importantes en su desarrollo son los siguientes:</a:t>
            </a:r>
          </a:p>
          <a:p>
            <a:pPr algn="just"/>
            <a:endParaRPr lang="es-EC" sz="2000" dirty="0">
              <a:latin typeface="Times New Roman" pitchFamily="18" charset="0"/>
              <a:cs typeface="Times New Roman" pitchFamily="18" charset="0"/>
            </a:endParaRP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Volumen del fluido a calentar </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Temperaturas de proceso</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Presión de diseño y presión de prueba</a:t>
            </a:r>
          </a:p>
          <a:p>
            <a:pPr marL="342900" indent="-342900" algn="just">
              <a:lnSpc>
                <a:spcPct val="150000"/>
              </a:lnSpc>
              <a:buFont typeface="Times New Roman" panose="02020603050405020304" pitchFamily="18" charset="0"/>
              <a:buChar char="─"/>
            </a:pPr>
            <a:r>
              <a:rPr lang="es-EC" sz="2000" dirty="0" smtClean="0">
                <a:latin typeface="Times New Roman" pitchFamily="18" charset="0"/>
                <a:cs typeface="Times New Roman" pitchFamily="18" charset="0"/>
              </a:rPr>
              <a:t>Capacidad térmica del equipo</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20809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784976" cy="5016758"/>
          </a:xfrm>
          <a:prstGeom prst="rect">
            <a:avLst/>
          </a:prstGeom>
        </p:spPr>
        <p:txBody>
          <a:bodyPr wrap="square">
            <a:spAutoFit/>
          </a:bodyPr>
          <a:lstStyle/>
          <a:p>
            <a:pPr algn="just"/>
            <a:r>
              <a:rPr lang="es-EC" sz="20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Parámetros </a:t>
            </a:r>
            <a:r>
              <a:rPr lang="es-ES" sz="2000" b="1" dirty="0">
                <a:latin typeface="Times New Roman" panose="02020603050405020304" pitchFamily="18" charset="0"/>
                <a:cs typeface="Times New Roman" panose="02020603050405020304" pitchFamily="18" charset="0"/>
              </a:rPr>
              <a:t>generales de temperaturas en el caldero</a:t>
            </a:r>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descr="C:\Users\MARCO SALGADO\Desktop\3.7.jp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852936"/>
            <a:ext cx="5616624" cy="2994124"/>
          </a:xfrm>
          <a:prstGeom prst="rect">
            <a:avLst/>
          </a:prstGeom>
          <a:noFill/>
          <a:ln>
            <a:noFill/>
          </a:ln>
        </p:spPr>
      </p:pic>
    </p:spTree>
    <p:extLst>
      <p:ext uri="{BB962C8B-B14F-4D97-AF65-F5344CB8AC3E}">
        <p14:creationId xmlns:p14="http://schemas.microsoft.com/office/powerpoint/2010/main" val="2420751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RESUMEN</a:t>
            </a:r>
            <a:endParaRPr lang="es-ES" sz="2400" dirty="0">
              <a:latin typeface="Arial" charset="0"/>
            </a:endParaRPr>
          </a:p>
        </p:txBody>
      </p:sp>
      <p:sp>
        <p:nvSpPr>
          <p:cNvPr id="3" name="2 Rectángulo"/>
          <p:cNvSpPr/>
          <p:nvPr/>
        </p:nvSpPr>
        <p:spPr>
          <a:xfrm>
            <a:off x="179512" y="1724030"/>
            <a:ext cx="8640960" cy="4093428"/>
          </a:xfrm>
          <a:prstGeom prst="rect">
            <a:avLst/>
          </a:prstGeom>
        </p:spPr>
        <p:txBody>
          <a:bodyPr wrap="square">
            <a:spAutoFit/>
          </a:bodyPr>
          <a:lstStyle/>
          <a:p>
            <a:pPr algn="just"/>
            <a:r>
              <a:rPr lang="es-EC" sz="2000" dirty="0" smtClean="0">
                <a:latin typeface="Times New Roman" pitchFamily="18" charset="0"/>
                <a:cs typeface="Times New Roman" pitchFamily="18" charset="0"/>
              </a:rPr>
              <a:t>Este proyecto de investigación comprende el desarrollo e implementación de un caldero </a:t>
            </a:r>
            <a:r>
              <a:rPr lang="es-EC" sz="2000" dirty="0" err="1" smtClean="0">
                <a:latin typeface="Times New Roman" pitchFamily="18" charset="0"/>
                <a:cs typeface="Times New Roman" pitchFamily="18" charset="0"/>
              </a:rPr>
              <a:t>pirotubular</a:t>
            </a:r>
            <a:r>
              <a:rPr lang="es-EC" sz="2000" dirty="0" smtClean="0">
                <a:latin typeface="Times New Roman" pitchFamily="18" charset="0"/>
                <a:cs typeface="Times New Roman" pitchFamily="18" charset="0"/>
              </a:rPr>
              <a:t> con capacidad de calentamiento de 0,5 m³ de agua, utilizando energía solar concentrada mediante 18 CCP, con una capacidad unitaria de 1000 </a:t>
            </a:r>
            <a:r>
              <a:rPr lang="es-EC" sz="2000" dirty="0" err="1" smtClean="0">
                <a:latin typeface="Times New Roman" pitchFamily="18" charset="0"/>
                <a:cs typeface="Times New Roman" pitchFamily="18" charset="0"/>
              </a:rPr>
              <a:t>Wt</a:t>
            </a:r>
            <a:r>
              <a:rPr lang="es-EC" sz="2000" dirty="0" smtClean="0">
                <a:latin typeface="Times New Roman" pitchFamily="18" charset="0"/>
                <a:cs typeface="Times New Roman" pitchFamily="18" charset="0"/>
              </a:rPr>
              <a:t>. El aceite térmico se calienta al atravesar 3 tubos absorbedores colocados en paralelo, que suministran al caldero horizontal, energía térmica a temperatura promedio de 60,16 </a:t>
            </a:r>
            <a:r>
              <a:rPr lang="es-EC" sz="2000" dirty="0" err="1" smtClean="0">
                <a:latin typeface="Times New Roman" pitchFamily="18" charset="0"/>
                <a:cs typeface="Times New Roman" pitchFamily="18" charset="0"/>
              </a:rPr>
              <a:t>ºC</a:t>
            </a:r>
            <a:r>
              <a:rPr lang="es-EC" sz="2000" dirty="0" smtClean="0">
                <a:latin typeface="Times New Roman" pitchFamily="18" charset="0"/>
                <a:cs typeface="Times New Roman" pitchFamily="18" charset="0"/>
              </a:rPr>
              <a:t>. Al transferir calor al agua, que se encuentra en la parte interior del sistema, se enfría y sale con una temperatura de 55,72 </a:t>
            </a:r>
            <a:r>
              <a:rPr lang="es-EC" sz="2000" dirty="0" err="1" smtClean="0">
                <a:latin typeface="Times New Roman" pitchFamily="18" charset="0"/>
                <a:cs typeface="Times New Roman" pitchFamily="18" charset="0"/>
              </a:rPr>
              <a:t>ºC</a:t>
            </a:r>
            <a:r>
              <a:rPr lang="es-EC" sz="2000" dirty="0" smtClean="0">
                <a:latin typeface="Times New Roman" pitchFamily="18" charset="0"/>
                <a:cs typeface="Times New Roman" pitchFamily="18" charset="0"/>
              </a:rPr>
              <a:t>. Durante 6 horas se consigue un incremento de la temperatura del agua de 26,43 </a:t>
            </a:r>
            <a:r>
              <a:rPr lang="es-EC" sz="2000" dirty="0" err="1" smtClean="0">
                <a:latin typeface="Times New Roman" pitchFamily="18" charset="0"/>
                <a:cs typeface="Times New Roman" pitchFamily="18" charset="0"/>
              </a:rPr>
              <a:t>ºC</a:t>
            </a:r>
            <a:r>
              <a:rPr lang="es-EC" sz="2000" dirty="0" smtClean="0">
                <a:latin typeface="Times New Roman" pitchFamily="18" charset="0"/>
                <a:cs typeface="Times New Roman" pitchFamily="18" charset="0"/>
              </a:rPr>
              <a:t>, alcanzando 56,43 </a:t>
            </a:r>
            <a:r>
              <a:rPr lang="es-EC" sz="2000" dirty="0" err="1" smtClean="0">
                <a:latin typeface="Times New Roman" pitchFamily="18" charset="0"/>
                <a:cs typeface="Times New Roman" pitchFamily="18" charset="0"/>
              </a:rPr>
              <a:t>ºC</a:t>
            </a:r>
            <a:r>
              <a:rPr lang="es-EC" sz="2000" dirty="0" smtClean="0">
                <a:latin typeface="Times New Roman" pitchFamily="18" charset="0"/>
                <a:cs typeface="Times New Roman" pitchFamily="18" charset="0"/>
              </a:rPr>
              <a:t>, a la salida del recipiente. En cuanto a la radiación solar incidente, se utiliza el valor de </a:t>
            </a:r>
            <a:r>
              <a:rPr lang="es-EC" sz="2000" dirty="0" err="1" smtClean="0">
                <a:latin typeface="Times New Roman" pitchFamily="18" charset="0"/>
                <a:cs typeface="Times New Roman" pitchFamily="18" charset="0"/>
              </a:rPr>
              <a:t>irradiancia</a:t>
            </a:r>
            <a:r>
              <a:rPr lang="es-EC" sz="2000" dirty="0" smtClean="0">
                <a:latin typeface="Times New Roman" pitchFamily="18" charset="0"/>
                <a:cs typeface="Times New Roman" pitchFamily="18" charset="0"/>
              </a:rPr>
              <a:t> de media anual de 834 W/m², y HSP de 4. Con el uso del acumulador térmico se pretende calentar durante la noche una vivienda de aplicación rural de 12 m² para alcanzar una temperatura de confort superior a los 18 </a:t>
            </a:r>
            <a:r>
              <a:rPr lang="es-EC" sz="2000" dirty="0" err="1" smtClean="0">
                <a:latin typeface="Times New Roman" pitchFamily="18" charset="0"/>
                <a:cs typeface="Times New Roman" pitchFamily="18" charset="0"/>
              </a:rPr>
              <a:t>ºC</a:t>
            </a:r>
            <a:r>
              <a:rPr lang="es-EC"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02205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784976" cy="4708981"/>
          </a:xfrm>
          <a:prstGeom prst="rect">
            <a:avLst/>
          </a:prstGeom>
        </p:spPr>
        <p:txBody>
          <a:bodyPr wrap="square">
            <a:spAutoFit/>
          </a:bodyPr>
          <a:lstStyle/>
          <a:p>
            <a:pPr algn="just"/>
            <a:r>
              <a:rPr lang="es-EC" sz="20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785892" y="2348880"/>
            <a:ext cx="7728859" cy="3600400"/>
          </a:xfrm>
          <a:prstGeom prst="rect">
            <a:avLst/>
          </a:prstGeom>
        </p:spPr>
      </p:pic>
    </p:spTree>
    <p:extLst>
      <p:ext uri="{BB962C8B-B14F-4D97-AF65-F5344CB8AC3E}">
        <p14:creationId xmlns:p14="http://schemas.microsoft.com/office/powerpoint/2010/main" val="3351426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784976" cy="5324535"/>
          </a:xfrm>
          <a:prstGeom prst="rect">
            <a:avLst/>
          </a:prstGeom>
        </p:spPr>
        <p:txBody>
          <a:bodyPr wrap="square">
            <a:spAutoFit/>
          </a:bodyPr>
          <a:lstStyle/>
          <a:p>
            <a:pPr algn="just"/>
            <a:r>
              <a:rPr lang="es-EC" sz="20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Parámetros internos del caldero</a:t>
            </a:r>
          </a:p>
          <a:p>
            <a:pPr algn="just"/>
            <a:endParaRPr lang="es-EC" sz="2000" b="1" dirty="0">
              <a:latin typeface="Times New Roman" pitchFamily="18" charset="0"/>
              <a:cs typeface="Times New Roman" pitchFamily="18" charset="0"/>
            </a:endParaRPr>
          </a:p>
          <a:p>
            <a:pPr algn="just"/>
            <a:r>
              <a:rPr lang="es-ES" sz="2000" dirty="0" smtClean="0"/>
              <a:t>	</a:t>
            </a:r>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8" name="Imagen 7" descr="C:\Users\MARCO SALGADO\Desktop\tesis 3.1.jpg"/>
          <p:cNvPicPr/>
          <p:nvPr/>
        </p:nvPicPr>
        <p:blipFill>
          <a:blip r:embed="rId3">
            <a:extLst>
              <a:ext uri="{28A0092B-C50C-407E-A947-70E740481C1C}">
                <a14:useLocalDpi xmlns:a14="http://schemas.microsoft.com/office/drawing/2010/main" val="0"/>
              </a:ext>
            </a:extLst>
          </a:blip>
          <a:srcRect/>
          <a:stretch>
            <a:fillRect/>
          </a:stretch>
        </p:blipFill>
        <p:spPr bwMode="auto">
          <a:xfrm>
            <a:off x="4371857" y="2652665"/>
            <a:ext cx="4722951" cy="2792559"/>
          </a:xfrm>
          <a:prstGeom prst="rect">
            <a:avLst/>
          </a:prstGeom>
          <a:noFill/>
          <a:ln>
            <a:noFill/>
          </a:ln>
        </p:spPr>
      </p:pic>
      <p:pic>
        <p:nvPicPr>
          <p:cNvPr id="7" name="Imagen 6"/>
          <p:cNvPicPr>
            <a:picLocks noChangeAspect="1"/>
          </p:cNvPicPr>
          <p:nvPr/>
        </p:nvPicPr>
        <p:blipFill>
          <a:blip r:embed="rId4"/>
          <a:stretch>
            <a:fillRect/>
          </a:stretch>
        </p:blipFill>
        <p:spPr>
          <a:xfrm>
            <a:off x="188661" y="2852936"/>
            <a:ext cx="4251901" cy="2232248"/>
          </a:xfrm>
          <a:prstGeom prst="rect">
            <a:avLst/>
          </a:prstGeom>
        </p:spPr>
      </p:pic>
    </p:spTree>
    <p:extLst>
      <p:ext uri="{BB962C8B-B14F-4D97-AF65-F5344CB8AC3E}">
        <p14:creationId xmlns:p14="http://schemas.microsoft.com/office/powerpoint/2010/main" val="98279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784976" cy="5324535"/>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Geometría del Caldero</a:t>
            </a:r>
          </a:p>
          <a:p>
            <a:pPr algn="just"/>
            <a:endParaRPr lang="es-EC" sz="2000" b="1" dirty="0">
              <a:latin typeface="Times New Roman" pitchFamily="18" charset="0"/>
              <a:cs typeface="Times New Roman" pitchFamily="18" charset="0"/>
            </a:endParaRPr>
          </a:p>
          <a:p>
            <a:pPr algn="just"/>
            <a:r>
              <a:rPr lang="es-EC" sz="2000" dirty="0" smtClean="0"/>
              <a:t>	</a:t>
            </a:r>
            <a:r>
              <a:rPr lang="es-EC" sz="2000" dirty="0" smtClean="0">
                <a:latin typeface="Times New Roman" panose="02020603050405020304" pitchFamily="18" charset="0"/>
                <a:cs typeface="Times New Roman" panose="02020603050405020304" pitchFamily="18" charset="0"/>
              </a:rPr>
              <a:t>Se </a:t>
            </a:r>
            <a:r>
              <a:rPr lang="es-EC" sz="2000" dirty="0">
                <a:latin typeface="Times New Roman" panose="02020603050405020304" pitchFamily="18" charset="0"/>
                <a:cs typeface="Times New Roman" panose="02020603050405020304" pitchFamily="18" charset="0"/>
              </a:rPr>
              <a:t>selecciona para el diseño  un caldero </a:t>
            </a:r>
            <a:r>
              <a:rPr lang="es-EC" sz="2000" dirty="0" err="1">
                <a:latin typeface="Times New Roman" panose="02020603050405020304" pitchFamily="18" charset="0"/>
                <a:cs typeface="Times New Roman" panose="02020603050405020304" pitchFamily="18" charset="0"/>
              </a:rPr>
              <a:t>pirotubular</a:t>
            </a:r>
            <a:r>
              <a:rPr lang="es-EC" sz="2000" dirty="0">
                <a:latin typeface="Times New Roman" panose="02020603050405020304" pitchFamily="18" charset="0"/>
                <a:cs typeface="Times New Roman" panose="02020603050405020304" pitchFamily="18" charset="0"/>
              </a:rPr>
              <a:t> colocado en forma </a:t>
            </a:r>
            <a:r>
              <a:rPr lang="es-EC" sz="2000" dirty="0" smtClean="0">
                <a:latin typeface="Times New Roman" panose="02020603050405020304" pitchFamily="18" charset="0"/>
                <a:cs typeface="Times New Roman" panose="02020603050405020304" pitchFamily="18" charset="0"/>
              </a:rPr>
              <a:t>	horizontal </a:t>
            </a:r>
            <a:r>
              <a:rPr lang="es-EC" sz="2000" dirty="0">
                <a:latin typeface="Times New Roman" panose="02020603050405020304" pitchFamily="18" charset="0"/>
                <a:cs typeface="Times New Roman" panose="02020603050405020304" pitchFamily="18" charset="0"/>
              </a:rPr>
              <a:t>con capacidad de 0.5 metros cúbicos. </a:t>
            </a:r>
            <a:endParaRPr lang="es-ES" sz="2000" dirty="0">
              <a:latin typeface="Times New Roman" panose="02020603050405020304" pitchFamily="18" charset="0"/>
              <a:cs typeface="Times New Roman" panose="02020603050405020304"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r>
              <a:rPr lang="es-EC" b="1" dirty="0" smtClean="0">
                <a:latin typeface="Times New Roman" pitchFamily="18" charset="0"/>
                <a:cs typeface="Times New Roman" pitchFamily="18" charset="0"/>
              </a:rPr>
              <a:t>Esquema isométrico del caldero                  </a:t>
            </a:r>
            <a:r>
              <a:rPr lang="es-EC" b="1" dirty="0">
                <a:latin typeface="Times New Roman" pitchFamily="18" charset="0"/>
                <a:cs typeface="Times New Roman" pitchFamily="18" charset="0"/>
              </a:rPr>
              <a:t> </a:t>
            </a:r>
            <a:r>
              <a:rPr lang="es-EC" b="1" dirty="0" smtClean="0">
                <a:latin typeface="Times New Roman" pitchFamily="18" charset="0"/>
                <a:cs typeface="Times New Roman" pitchFamily="18" charset="0"/>
              </a:rPr>
              <a:t>            Esquema lateral del caldero</a:t>
            </a: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12" name="Imagen 11" descr="C:\Users\MARCO SALGADO\Desktop\tesis1.4.jpg"/>
          <p:cNvPicPr/>
          <p:nvPr/>
        </p:nvPicPr>
        <p:blipFill>
          <a:blip r:embed="rId3">
            <a:extLst>
              <a:ext uri="{28A0092B-C50C-407E-A947-70E740481C1C}">
                <a14:useLocalDpi xmlns:a14="http://schemas.microsoft.com/office/drawing/2010/main" val="0"/>
              </a:ext>
            </a:extLst>
          </a:blip>
          <a:srcRect/>
          <a:stretch>
            <a:fillRect/>
          </a:stretch>
        </p:blipFill>
        <p:spPr bwMode="auto">
          <a:xfrm>
            <a:off x="1451074" y="3605268"/>
            <a:ext cx="2616870" cy="2520280"/>
          </a:xfrm>
          <a:prstGeom prst="rect">
            <a:avLst/>
          </a:prstGeom>
          <a:noFill/>
          <a:ln>
            <a:noFill/>
          </a:ln>
        </p:spPr>
      </p:pic>
      <p:pic>
        <p:nvPicPr>
          <p:cNvPr id="13" name="Imagen 12" descr="C:\Users\MARCO SALGADO\Desktop\tesis 1.2.jpg"/>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05268"/>
            <a:ext cx="2736304" cy="2472201"/>
          </a:xfrm>
          <a:prstGeom prst="rect">
            <a:avLst/>
          </a:prstGeom>
          <a:noFill/>
          <a:ln>
            <a:noFill/>
          </a:ln>
        </p:spPr>
      </p:pic>
    </p:spTree>
    <p:extLst>
      <p:ext uri="{BB962C8B-B14F-4D97-AF65-F5344CB8AC3E}">
        <p14:creationId xmlns:p14="http://schemas.microsoft.com/office/powerpoint/2010/main" val="2254472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4885352" cy="6863417"/>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Geometría del intercambiador de calor</a:t>
            </a:r>
          </a:p>
          <a:p>
            <a:pPr algn="just"/>
            <a:endParaRPr lang="es-EC" sz="2000" b="1" dirty="0">
              <a:latin typeface="Times New Roman" pitchFamily="18" charset="0"/>
              <a:cs typeface="Times New Roman" pitchFamily="18" charset="0"/>
            </a:endParaRPr>
          </a:p>
          <a:p>
            <a:pPr algn="just"/>
            <a:r>
              <a:rPr lang="es-EC" sz="2000" dirty="0" smtClean="0">
                <a:latin typeface="Times New Roman" panose="02020603050405020304" pitchFamily="18" charset="0"/>
                <a:cs typeface="Times New Roman" panose="02020603050405020304" pitchFamily="18" charset="0"/>
              </a:rPr>
              <a:t>El </a:t>
            </a:r>
            <a:r>
              <a:rPr lang="es-EC" sz="2000" dirty="0">
                <a:latin typeface="Times New Roman" panose="02020603050405020304" pitchFamily="18" charset="0"/>
                <a:cs typeface="Times New Roman" panose="02020603050405020304" pitchFamily="18" charset="0"/>
              </a:rPr>
              <a:t>intercambiador de calor elegido para el diseño está compuesto por dos pasos de tubos y uno en carcaza. El fluido térmico se desplaza por los tubos del intercambiador de calor de la parte inferior cruzando de extremo a extremo al caldero realizando una transferencia de calor para retornar por la parte superior hacia el reservorio de aceite, para así poder ser un ciclo cerrado de circulación del mismo</a:t>
            </a:r>
            <a:r>
              <a:rPr lang="es-EC"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9" name="Imagen 8" descr="C:\Users\MARCO SALGADO\Desktop\tesis1.3.jpg"/>
          <p:cNvPicPr/>
          <p:nvPr/>
        </p:nvPicPr>
        <p:blipFill>
          <a:blip r:embed="rId3">
            <a:extLst>
              <a:ext uri="{28A0092B-C50C-407E-A947-70E740481C1C}">
                <a14:useLocalDpi xmlns:a14="http://schemas.microsoft.com/office/drawing/2010/main" val="0"/>
              </a:ext>
            </a:extLst>
          </a:blip>
          <a:srcRect/>
          <a:stretch>
            <a:fillRect/>
          </a:stretch>
        </p:blipFill>
        <p:spPr bwMode="auto">
          <a:xfrm>
            <a:off x="5064865" y="2204864"/>
            <a:ext cx="3240360" cy="2537326"/>
          </a:xfrm>
          <a:prstGeom prst="rect">
            <a:avLst/>
          </a:prstGeom>
          <a:noFill/>
          <a:ln>
            <a:noFill/>
          </a:ln>
        </p:spPr>
      </p:pic>
      <p:sp>
        <p:nvSpPr>
          <p:cNvPr id="2" name="CuadroTexto 1"/>
          <p:cNvSpPr txBox="1"/>
          <p:nvPr/>
        </p:nvSpPr>
        <p:spPr>
          <a:xfrm>
            <a:off x="5244885" y="5005753"/>
            <a:ext cx="2880320" cy="646331"/>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Esquema del intercambiador de calor</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930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4248472" cy="6278642"/>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Selección del aislante térmico</a:t>
            </a:r>
          </a:p>
          <a:p>
            <a:pPr algn="just"/>
            <a:endParaRPr lang="es-EC" sz="2000" b="1" dirty="0">
              <a:latin typeface="Times New Roman" pitchFamily="18" charset="0"/>
              <a:cs typeface="Times New Roman" pitchFamily="18" charset="0"/>
            </a:endParaRPr>
          </a:p>
          <a:p>
            <a:pPr algn="just"/>
            <a:r>
              <a:rPr lang="es-EC" sz="2000" dirty="0">
                <a:latin typeface="Times New Roman" panose="02020603050405020304" pitchFamily="18" charset="0"/>
                <a:cs typeface="Times New Roman" panose="02020603050405020304" pitchFamily="18" charset="0"/>
              </a:rPr>
              <a:t>En vista de que la lana de vidrio es un material que ha sido calificado como cancerígeno y su venta está prohibida en el mercado, se selecciona o se utilizará en el presente diseño lana de roca que tiene una conductividad térmica de 0.033 </a:t>
            </a:r>
            <a:endParaRPr lang="es-ES" sz="2000" dirty="0">
              <a:latin typeface="Times New Roman" panose="02020603050405020304" pitchFamily="18" charset="0"/>
              <a:cs typeface="Times New Roman" panose="02020603050405020304"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p:txBody>
      </p:sp>
      <p:sp>
        <p:nvSpPr>
          <p:cNvPr id="2" name="CuadroTexto 1"/>
          <p:cNvSpPr txBox="1"/>
          <p:nvPr/>
        </p:nvSpPr>
        <p:spPr>
          <a:xfrm>
            <a:off x="5940152" y="5111611"/>
            <a:ext cx="2880320"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Lana de roca</a:t>
            </a:r>
            <a:endParaRPr lang="es-ES" b="1" dirty="0">
              <a:latin typeface="Times New Roman" panose="02020603050405020304" pitchFamily="18" charset="0"/>
              <a:cs typeface="Times New Roman" panose="02020603050405020304" pitchFamily="18" charset="0"/>
            </a:endParaRPr>
          </a:p>
        </p:txBody>
      </p:sp>
      <p:pic>
        <p:nvPicPr>
          <p:cNvPr id="10" name="Imagen 9" descr="http://mlm-s2-p.mlstatic.com/3588-MLM4379000020_052013-O.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48841" y="2708920"/>
            <a:ext cx="3672408" cy="2296833"/>
          </a:xfrm>
          <a:prstGeom prst="rect">
            <a:avLst/>
          </a:prstGeom>
          <a:noFill/>
          <a:ln>
            <a:noFill/>
          </a:ln>
        </p:spPr>
      </p:pic>
    </p:spTree>
    <p:extLst>
      <p:ext uri="{BB962C8B-B14F-4D97-AF65-F5344CB8AC3E}">
        <p14:creationId xmlns:p14="http://schemas.microsoft.com/office/powerpoint/2010/main" val="1241228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4248472" cy="3170099"/>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Balance de energía</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9" name="Imagen 8" descr="C:\Users\MARCO SALGADO\Desktop\tesis 1.1.jpg"/>
          <p:cNvPicPr/>
          <p:nvPr/>
        </p:nvPicPr>
        <p:blipFill rotWithShape="1">
          <a:blip r:embed="rId3">
            <a:extLst>
              <a:ext uri="{28A0092B-C50C-407E-A947-70E740481C1C}">
                <a14:useLocalDpi xmlns:a14="http://schemas.microsoft.com/office/drawing/2010/main" val="0"/>
              </a:ext>
            </a:extLst>
          </a:blip>
          <a:srcRect b="5098"/>
          <a:stretch/>
        </p:blipFill>
        <p:spPr bwMode="auto">
          <a:xfrm>
            <a:off x="2843808" y="2479979"/>
            <a:ext cx="3720113" cy="2675008"/>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4"/>
          <a:stretch>
            <a:fillRect/>
          </a:stretch>
        </p:blipFill>
        <p:spPr>
          <a:xfrm>
            <a:off x="285532" y="5415095"/>
            <a:ext cx="8645961" cy="702210"/>
          </a:xfrm>
          <a:prstGeom prst="rect">
            <a:avLst/>
          </a:prstGeom>
        </p:spPr>
      </p:pic>
    </p:spTree>
    <p:extLst>
      <p:ext uri="{BB962C8B-B14F-4D97-AF65-F5344CB8AC3E}">
        <p14:creationId xmlns:p14="http://schemas.microsoft.com/office/powerpoint/2010/main" val="1094255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7344816" cy="3508653"/>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Análisis de transferencia de calor en el caldero</a:t>
            </a:r>
          </a:p>
          <a:p>
            <a:pPr algn="just"/>
            <a:endParaRPr lang="es-EC" sz="2000" b="1" dirty="0">
              <a:latin typeface="Times New Roman" pitchFamily="18" charset="0"/>
              <a:cs typeface="Times New Roman" pitchFamily="18" charset="0"/>
            </a:endParaRPr>
          </a:p>
          <a:p>
            <a:pPr algn="just"/>
            <a:r>
              <a:rPr lang="es-ES" sz="2000" dirty="0" smtClean="0"/>
              <a:t>MÉTODO </a:t>
            </a:r>
            <a:r>
              <a:rPr lang="es-ES" sz="2000" dirty="0"/>
              <a:t>1: CALOR NECESARIO PARA CALENTAR</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8" name="Imagen 7"/>
          <p:cNvPicPr>
            <a:picLocks noChangeAspect="1"/>
          </p:cNvPicPr>
          <p:nvPr/>
        </p:nvPicPr>
        <p:blipFill>
          <a:blip r:embed="rId3"/>
          <a:stretch>
            <a:fillRect/>
          </a:stretch>
        </p:blipFill>
        <p:spPr>
          <a:xfrm>
            <a:off x="185710" y="3282843"/>
            <a:ext cx="5831554" cy="938245"/>
          </a:xfrm>
          <a:prstGeom prst="rect">
            <a:avLst/>
          </a:prstGeom>
        </p:spPr>
      </p:pic>
      <p:pic>
        <p:nvPicPr>
          <p:cNvPr id="10" name="Imagen 9"/>
          <p:cNvPicPr>
            <a:picLocks noChangeAspect="1"/>
          </p:cNvPicPr>
          <p:nvPr/>
        </p:nvPicPr>
        <p:blipFill>
          <a:blip r:embed="rId4"/>
          <a:stretch>
            <a:fillRect/>
          </a:stretch>
        </p:blipFill>
        <p:spPr>
          <a:xfrm>
            <a:off x="539552" y="3958726"/>
            <a:ext cx="4591241" cy="2870922"/>
          </a:xfrm>
          <a:prstGeom prst="rect">
            <a:avLst/>
          </a:prstGeom>
        </p:spPr>
      </p:pic>
      <p:sp>
        <p:nvSpPr>
          <p:cNvPr id="11" name="CuadroTexto 10"/>
          <p:cNvSpPr txBox="1"/>
          <p:nvPr/>
        </p:nvSpPr>
        <p:spPr>
          <a:xfrm>
            <a:off x="4416289" y="6309320"/>
            <a:ext cx="3861444"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Diagrama Temperatura vs Entropía</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713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7344816" cy="3508653"/>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Análisis de transferencia de calor en el caldero</a:t>
            </a:r>
          </a:p>
          <a:p>
            <a:pPr algn="just"/>
            <a:endParaRPr lang="es-EC" sz="2000" b="1" dirty="0">
              <a:latin typeface="Times New Roman" pitchFamily="18" charset="0"/>
              <a:cs typeface="Times New Roman" pitchFamily="18" charset="0"/>
            </a:endParaRPr>
          </a:p>
          <a:p>
            <a:pPr algn="just"/>
            <a:r>
              <a:rPr lang="es-ES" sz="2000" dirty="0"/>
              <a:t>MÉTODO 1: CALOR NECESARIO PARA CALENTAR</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1475656" y="3280341"/>
            <a:ext cx="2146200" cy="2309015"/>
          </a:xfrm>
          <a:prstGeom prst="rect">
            <a:avLst/>
          </a:prstGeom>
        </p:spPr>
      </p:pic>
      <p:pic>
        <p:nvPicPr>
          <p:cNvPr id="9" name="Imagen 8"/>
          <p:cNvPicPr>
            <a:picLocks noChangeAspect="1"/>
          </p:cNvPicPr>
          <p:nvPr/>
        </p:nvPicPr>
        <p:blipFill>
          <a:blip r:embed="rId4"/>
          <a:stretch>
            <a:fillRect/>
          </a:stretch>
        </p:blipFill>
        <p:spPr>
          <a:xfrm>
            <a:off x="5868333" y="3181309"/>
            <a:ext cx="2169045" cy="2507078"/>
          </a:xfrm>
          <a:prstGeom prst="rect">
            <a:avLst/>
          </a:prstGeom>
        </p:spPr>
      </p:pic>
      <p:pic>
        <p:nvPicPr>
          <p:cNvPr id="12" name="Imagen 11"/>
          <p:cNvPicPr>
            <a:picLocks noChangeAspect="1"/>
          </p:cNvPicPr>
          <p:nvPr/>
        </p:nvPicPr>
        <p:blipFill>
          <a:blip r:embed="rId5"/>
          <a:stretch>
            <a:fillRect/>
          </a:stretch>
        </p:blipFill>
        <p:spPr>
          <a:xfrm>
            <a:off x="3458896" y="5949281"/>
            <a:ext cx="2280184" cy="778158"/>
          </a:xfrm>
          <a:prstGeom prst="rect">
            <a:avLst/>
          </a:prstGeom>
        </p:spPr>
      </p:pic>
    </p:spTree>
    <p:extLst>
      <p:ext uri="{BB962C8B-B14F-4D97-AF65-F5344CB8AC3E}">
        <p14:creationId xmlns:p14="http://schemas.microsoft.com/office/powerpoint/2010/main" val="540270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7344816" cy="3170099"/>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Análisis de transferencia de calor en el caldero</a:t>
            </a:r>
          </a:p>
          <a:p>
            <a:pPr algn="just"/>
            <a:endParaRPr lang="es-EC" sz="2000" b="1" dirty="0">
              <a:latin typeface="Times New Roman" pitchFamily="18" charset="0"/>
              <a:cs typeface="Times New Roman" pitchFamily="18" charset="0"/>
            </a:endParaRPr>
          </a:p>
          <a:p>
            <a:pPr algn="just"/>
            <a:r>
              <a:rPr lang="es-ES" sz="2000" dirty="0"/>
              <a:t>MÉTODO </a:t>
            </a:r>
            <a:r>
              <a:rPr lang="es-ES" sz="2000" dirty="0" smtClean="0"/>
              <a:t>2: CALCULO DE U, PARA LAS PAREDES CILÍNDRICAS</a:t>
            </a:r>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10" name="Imagen 9"/>
          <p:cNvPicPr>
            <a:picLocks noChangeAspect="1"/>
          </p:cNvPicPr>
          <p:nvPr/>
        </p:nvPicPr>
        <p:blipFill>
          <a:blip r:embed="rId3"/>
          <a:stretch>
            <a:fillRect/>
          </a:stretch>
        </p:blipFill>
        <p:spPr>
          <a:xfrm>
            <a:off x="3131840" y="3284984"/>
            <a:ext cx="2456306" cy="521965"/>
          </a:xfrm>
          <a:prstGeom prst="rect">
            <a:avLst/>
          </a:prstGeom>
        </p:spPr>
      </p:pic>
      <p:pic>
        <p:nvPicPr>
          <p:cNvPr id="11" name="Imagen 10"/>
          <p:cNvPicPr>
            <a:picLocks noChangeAspect="1"/>
          </p:cNvPicPr>
          <p:nvPr/>
        </p:nvPicPr>
        <p:blipFill>
          <a:blip r:embed="rId4"/>
          <a:stretch>
            <a:fillRect/>
          </a:stretch>
        </p:blipFill>
        <p:spPr>
          <a:xfrm>
            <a:off x="1396865" y="4024720"/>
            <a:ext cx="5926255" cy="2430363"/>
          </a:xfrm>
          <a:prstGeom prst="rect">
            <a:avLst/>
          </a:prstGeom>
        </p:spPr>
      </p:pic>
    </p:spTree>
    <p:extLst>
      <p:ext uri="{BB962C8B-B14F-4D97-AF65-F5344CB8AC3E}">
        <p14:creationId xmlns:p14="http://schemas.microsoft.com/office/powerpoint/2010/main" val="1460030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7344816" cy="3170099"/>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Análisis de transferencia de calor en el caldero</a:t>
            </a:r>
          </a:p>
          <a:p>
            <a:pPr algn="just"/>
            <a:endParaRPr lang="es-EC" sz="2000" b="1" dirty="0">
              <a:latin typeface="Times New Roman" pitchFamily="18" charset="0"/>
              <a:cs typeface="Times New Roman" pitchFamily="18" charset="0"/>
            </a:endParaRPr>
          </a:p>
          <a:p>
            <a:pPr algn="just"/>
            <a:r>
              <a:rPr lang="es-ES" sz="2000" dirty="0"/>
              <a:t>MÉTODO </a:t>
            </a:r>
            <a:r>
              <a:rPr lang="es-ES" sz="2000" dirty="0" smtClean="0"/>
              <a:t>2: CALCULO DE U, PARA LAS PAREDES CILÍNDRICAS</a:t>
            </a:r>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3"/>
          <a:stretch>
            <a:fillRect/>
          </a:stretch>
        </p:blipFill>
        <p:spPr>
          <a:xfrm>
            <a:off x="2406669" y="4017157"/>
            <a:ext cx="4537785" cy="1084835"/>
          </a:xfrm>
          <a:prstGeom prst="rect">
            <a:avLst/>
          </a:prstGeom>
        </p:spPr>
      </p:pic>
      <p:pic>
        <p:nvPicPr>
          <p:cNvPr id="8" name="Imagen 7"/>
          <p:cNvPicPr>
            <a:picLocks noChangeAspect="1"/>
          </p:cNvPicPr>
          <p:nvPr/>
        </p:nvPicPr>
        <p:blipFill>
          <a:blip r:embed="rId4"/>
          <a:stretch>
            <a:fillRect/>
          </a:stretch>
        </p:blipFill>
        <p:spPr>
          <a:xfrm>
            <a:off x="3779912" y="3266954"/>
            <a:ext cx="1791301" cy="750203"/>
          </a:xfrm>
          <a:prstGeom prst="rect">
            <a:avLst/>
          </a:prstGeom>
        </p:spPr>
      </p:pic>
      <p:pic>
        <p:nvPicPr>
          <p:cNvPr id="9" name="Imagen 8"/>
          <p:cNvPicPr>
            <a:picLocks noChangeAspect="1"/>
          </p:cNvPicPr>
          <p:nvPr/>
        </p:nvPicPr>
        <p:blipFill rotWithShape="1">
          <a:blip r:embed="rId5"/>
          <a:srcRect b="41281"/>
          <a:stretch/>
        </p:blipFill>
        <p:spPr>
          <a:xfrm>
            <a:off x="1368450" y="5229569"/>
            <a:ext cx="6731755" cy="935735"/>
          </a:xfrm>
          <a:prstGeom prst="rect">
            <a:avLst/>
          </a:prstGeom>
        </p:spPr>
      </p:pic>
      <p:pic>
        <p:nvPicPr>
          <p:cNvPr id="2" name="Imagen 1"/>
          <p:cNvPicPr>
            <a:picLocks noChangeAspect="1"/>
          </p:cNvPicPr>
          <p:nvPr/>
        </p:nvPicPr>
        <p:blipFill>
          <a:blip r:embed="rId6"/>
          <a:stretch>
            <a:fillRect/>
          </a:stretch>
        </p:blipFill>
        <p:spPr>
          <a:xfrm>
            <a:off x="3779912" y="6139904"/>
            <a:ext cx="2088232" cy="635549"/>
          </a:xfrm>
          <a:prstGeom prst="rect">
            <a:avLst/>
          </a:prstGeom>
        </p:spPr>
      </p:pic>
    </p:spTree>
    <p:extLst>
      <p:ext uri="{BB962C8B-B14F-4D97-AF65-F5344CB8AC3E}">
        <p14:creationId xmlns:p14="http://schemas.microsoft.com/office/powerpoint/2010/main" val="339251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INTRODUCCIÓN</a:t>
            </a:r>
          </a:p>
        </p:txBody>
      </p:sp>
      <p:sp>
        <p:nvSpPr>
          <p:cNvPr id="7" name="6 Marcador de contenido"/>
          <p:cNvSpPr>
            <a:spLocks noGrp="1"/>
          </p:cNvSpPr>
          <p:nvPr>
            <p:ph idx="1"/>
          </p:nvPr>
        </p:nvSpPr>
        <p:spPr>
          <a:xfrm>
            <a:off x="179512" y="1600200"/>
            <a:ext cx="8640960" cy="4525963"/>
          </a:xfrm>
        </p:spPr>
        <p:txBody>
          <a:bodyPr>
            <a:normAutofit/>
          </a:bodyPr>
          <a:lstStyle/>
          <a:p>
            <a:pPr marL="0" indent="0" algn="just">
              <a:buNone/>
            </a:pPr>
            <a:r>
              <a:rPr lang="es-EC" sz="2000" dirty="0" smtClean="0">
                <a:latin typeface="Times New Roman" panose="02020603050405020304" pitchFamily="18" charset="0"/>
                <a:cs typeface="Times New Roman" panose="02020603050405020304" pitchFamily="18" charset="0"/>
              </a:rPr>
              <a:t>En el estado del arte, los concentradores cilíndricos parabólicos (CCP), se utilizan para concentrar la radiación solar directa en un tubo absorbedor por donde circula el fluido de proceso que puede ser agua, vapor o aceite térmico. En la mayoría de casos, esta tecnología se utiliza para la generación de electricidad como es el caso de las centrales PS10 y PS20 que funcionan con energía solar concentrada. Una de las dificultades inherentes a este tipo de instalaciones esta relacionada con el almacenamiento de energía térmica para generación continua de electricidad durante la noche. Es por esta razón que en la actualidad se estudia la posibilidad de utilizar sales fundidas para transferir y acumular calor. Sin embargo, es necesario indicar que en la presente investigación lo que se pretende es utilizar los CCP para almacenar energía térmica para calefacción nocturna de una vivienda de aplicación rural y no en si la generación de electricidad.</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19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7344816"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Análisis de transferencia de calor en el caldero</a:t>
            </a:r>
          </a:p>
          <a:p>
            <a:pPr algn="just"/>
            <a:endParaRPr lang="es-EC" sz="2000" b="1" dirty="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CALOR PERDIDO </a:t>
            </a:r>
          </a:p>
          <a:p>
            <a:pPr algn="just"/>
            <a:endParaRPr lang="es-ES" sz="2000" dirty="0" smtClean="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a:p>
            <a:pPr algn="just"/>
            <a:endParaRPr lang="es-ES" sz="2000" dirty="0" smtClean="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a:p>
            <a:pPr algn="just"/>
            <a:endParaRPr lang="es-ES" sz="2000" dirty="0" smtClean="0">
              <a:latin typeface="+mj-lt"/>
              <a:cs typeface="Times New Roman" pitchFamily="18" charset="0"/>
            </a:endParaRPr>
          </a:p>
          <a:p>
            <a:pPr algn="just"/>
            <a:r>
              <a:rPr lang="es-ES" sz="2000" dirty="0" smtClean="0">
                <a:latin typeface="Times New Roman" panose="02020603050405020304" pitchFamily="18" charset="0"/>
                <a:cs typeface="Times New Roman" panose="02020603050405020304" pitchFamily="18" charset="0"/>
              </a:rPr>
              <a:t>CALOR NETO</a:t>
            </a:r>
            <a:endParaRPr lang="es-EC" sz="2000"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t>
            </a:r>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3131840" y="2780928"/>
            <a:ext cx="2257404" cy="842764"/>
          </a:xfrm>
          <a:prstGeom prst="rect">
            <a:avLst/>
          </a:prstGeom>
        </p:spPr>
      </p:pic>
      <p:pic>
        <p:nvPicPr>
          <p:cNvPr id="11" name="Imagen 10"/>
          <p:cNvPicPr>
            <a:picLocks noChangeAspect="1"/>
          </p:cNvPicPr>
          <p:nvPr/>
        </p:nvPicPr>
        <p:blipFill>
          <a:blip r:embed="rId4"/>
          <a:stretch>
            <a:fillRect/>
          </a:stretch>
        </p:blipFill>
        <p:spPr>
          <a:xfrm>
            <a:off x="3131840" y="5120041"/>
            <a:ext cx="1785061" cy="507678"/>
          </a:xfrm>
          <a:prstGeom prst="rect">
            <a:avLst/>
          </a:prstGeom>
        </p:spPr>
      </p:pic>
      <p:pic>
        <p:nvPicPr>
          <p:cNvPr id="12" name="Imagen 11"/>
          <p:cNvPicPr>
            <a:picLocks noChangeAspect="1"/>
          </p:cNvPicPr>
          <p:nvPr/>
        </p:nvPicPr>
        <p:blipFill>
          <a:blip r:embed="rId5"/>
          <a:stretch>
            <a:fillRect/>
          </a:stretch>
        </p:blipFill>
        <p:spPr>
          <a:xfrm>
            <a:off x="3058805" y="5684117"/>
            <a:ext cx="2158805" cy="431761"/>
          </a:xfrm>
          <a:prstGeom prst="rect">
            <a:avLst/>
          </a:prstGeom>
        </p:spPr>
      </p:pic>
      <p:pic>
        <p:nvPicPr>
          <p:cNvPr id="7" name="Imagen 6"/>
          <p:cNvPicPr>
            <a:picLocks noChangeAspect="1"/>
          </p:cNvPicPr>
          <p:nvPr/>
        </p:nvPicPr>
        <p:blipFill>
          <a:blip r:embed="rId6"/>
          <a:stretch>
            <a:fillRect/>
          </a:stretch>
        </p:blipFill>
        <p:spPr>
          <a:xfrm>
            <a:off x="3435921" y="3678783"/>
            <a:ext cx="1480980" cy="373356"/>
          </a:xfrm>
          <a:prstGeom prst="rect">
            <a:avLst/>
          </a:prstGeom>
        </p:spPr>
      </p:pic>
    </p:spTree>
    <p:extLst>
      <p:ext uri="{BB962C8B-B14F-4D97-AF65-F5344CB8AC3E}">
        <p14:creationId xmlns:p14="http://schemas.microsoft.com/office/powerpoint/2010/main" val="4200896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4401205"/>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Análisis de transferencia de calor en el intercambiador de calor</a:t>
            </a:r>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	</a:t>
            </a:r>
            <a:r>
              <a:rPr lang="es-EC" b="1" dirty="0" smtClean="0">
                <a:latin typeface="Times New Roman" pitchFamily="18" charset="0"/>
                <a:cs typeface="Times New Roman" pitchFamily="18" charset="0"/>
              </a:rPr>
              <a:t>Parámetros </a:t>
            </a:r>
            <a:r>
              <a:rPr lang="es-EC" b="1" dirty="0">
                <a:latin typeface="Times New Roman" pitchFamily="18" charset="0"/>
                <a:cs typeface="Times New Roman" pitchFamily="18" charset="0"/>
              </a:rPr>
              <a:t>generales de los tubos </a:t>
            </a:r>
            <a:r>
              <a:rPr lang="es-EC" b="1" dirty="0" smtClean="0">
                <a:latin typeface="Times New Roman" pitchFamily="18" charset="0"/>
                <a:cs typeface="Times New Roman" pitchFamily="18" charset="0"/>
              </a:rPr>
              <a:t>                     Temperaturas </a:t>
            </a:r>
            <a:r>
              <a:rPr lang="es-EC" b="1" dirty="0">
                <a:latin typeface="Times New Roman" pitchFamily="18" charset="0"/>
                <a:cs typeface="Times New Roman" pitchFamily="18" charset="0"/>
              </a:rPr>
              <a:t>y </a:t>
            </a:r>
            <a:r>
              <a:rPr lang="es-EC" b="1" dirty="0" smtClean="0">
                <a:latin typeface="Times New Roman" pitchFamily="18" charset="0"/>
                <a:cs typeface="Times New Roman" pitchFamily="18" charset="0"/>
              </a:rPr>
              <a:t>velocidades </a:t>
            </a:r>
            <a:r>
              <a:rPr lang="es-EC" b="1" dirty="0">
                <a:latin typeface="Times New Roman" pitchFamily="18" charset="0"/>
                <a:cs typeface="Times New Roman" pitchFamily="18" charset="0"/>
              </a:rPr>
              <a:t>que </a:t>
            </a:r>
            <a:r>
              <a:rPr lang="es-EC" b="1" dirty="0" smtClean="0">
                <a:latin typeface="Times New Roman" pitchFamily="18" charset="0"/>
                <a:cs typeface="Times New Roman" pitchFamily="18" charset="0"/>
              </a:rPr>
              <a:t>							       intervienen</a:t>
            </a:r>
            <a:endParaRPr lang="es-EC"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p:txBody>
      </p:sp>
      <p:pic>
        <p:nvPicPr>
          <p:cNvPr id="13" name="Imagen 12" descr="C:\Users\MARCO SALGADO\Desktop\tesis 3.4.jpg"/>
          <p:cNvPicPr/>
          <p:nvPr/>
        </p:nvPicPr>
        <p:blipFill>
          <a:blip r:embed="rId3">
            <a:extLst>
              <a:ext uri="{28A0092B-C50C-407E-A947-70E740481C1C}">
                <a14:useLocalDpi xmlns:a14="http://schemas.microsoft.com/office/drawing/2010/main" val="0"/>
              </a:ext>
            </a:extLst>
          </a:blip>
          <a:srcRect/>
          <a:stretch>
            <a:fillRect/>
          </a:stretch>
        </p:blipFill>
        <p:spPr bwMode="auto">
          <a:xfrm>
            <a:off x="58341" y="2708919"/>
            <a:ext cx="5315206" cy="1872208"/>
          </a:xfrm>
          <a:prstGeom prst="rect">
            <a:avLst/>
          </a:prstGeom>
          <a:noFill/>
          <a:ln>
            <a:noFill/>
          </a:ln>
        </p:spPr>
      </p:pic>
      <p:pic>
        <p:nvPicPr>
          <p:cNvPr id="14" name="Imagen 13" descr="C:\Users\MARCO SALGADO\Desktop\tesis 3.5.jpg"/>
          <p:cNvPicPr/>
          <p:nvPr/>
        </p:nvPicPr>
        <p:blipFill>
          <a:blip r:embed="rId4">
            <a:extLst>
              <a:ext uri="{28A0092B-C50C-407E-A947-70E740481C1C}">
                <a14:useLocalDpi xmlns:a14="http://schemas.microsoft.com/office/drawing/2010/main" val="0"/>
              </a:ext>
            </a:extLst>
          </a:blip>
          <a:srcRect/>
          <a:stretch>
            <a:fillRect/>
          </a:stretch>
        </p:blipFill>
        <p:spPr bwMode="auto">
          <a:xfrm>
            <a:off x="6007431" y="2564904"/>
            <a:ext cx="2592288" cy="2454561"/>
          </a:xfrm>
          <a:prstGeom prst="rect">
            <a:avLst/>
          </a:prstGeom>
          <a:noFill/>
          <a:ln>
            <a:noFill/>
          </a:ln>
        </p:spPr>
      </p:pic>
    </p:spTree>
    <p:extLst>
      <p:ext uri="{BB962C8B-B14F-4D97-AF65-F5344CB8AC3E}">
        <p14:creationId xmlns:p14="http://schemas.microsoft.com/office/powerpoint/2010/main" val="4117664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1969770"/>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	Análisis de transferencia de calor en el intercambiador de calor</a:t>
            </a:r>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2627784" y="2840807"/>
            <a:ext cx="3340383" cy="654977"/>
          </a:xfrm>
          <a:prstGeom prst="rect">
            <a:avLst/>
          </a:prstGeom>
        </p:spPr>
      </p:pic>
      <p:pic>
        <p:nvPicPr>
          <p:cNvPr id="7" name="Imagen 6"/>
          <p:cNvPicPr>
            <a:picLocks noChangeAspect="1"/>
          </p:cNvPicPr>
          <p:nvPr/>
        </p:nvPicPr>
        <p:blipFill>
          <a:blip r:embed="rId4"/>
          <a:stretch>
            <a:fillRect/>
          </a:stretch>
        </p:blipFill>
        <p:spPr>
          <a:xfrm>
            <a:off x="1763688" y="3645024"/>
            <a:ext cx="5130981" cy="2605846"/>
          </a:xfrm>
          <a:prstGeom prst="rect">
            <a:avLst/>
          </a:prstGeom>
        </p:spPr>
      </p:pic>
    </p:spTree>
    <p:extLst>
      <p:ext uri="{BB962C8B-B14F-4D97-AF65-F5344CB8AC3E}">
        <p14:creationId xmlns:p14="http://schemas.microsoft.com/office/powerpoint/2010/main" val="1084693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1969770"/>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latin typeface="Times New Roman" panose="02020603050405020304" pitchFamily="18" charset="0"/>
                <a:cs typeface="Times New Roman" panose="02020603050405020304" pitchFamily="18" charset="0"/>
              </a:rPr>
              <a:t>	</a:t>
            </a:r>
            <a:r>
              <a:rPr lang="es-ES" sz="2000" b="1" dirty="0" smtClean="0">
                <a:latin typeface="Times New Roman" panose="02020603050405020304" pitchFamily="18" charset="0"/>
                <a:cs typeface="Times New Roman" panose="02020603050405020304" pitchFamily="18" charset="0"/>
              </a:rPr>
              <a:t>Calculo de u, para el intercambiador de calor</a:t>
            </a:r>
            <a:endParaRPr lang="es-EC" sz="2000" b="1" dirty="0" smtClean="0">
              <a:latin typeface="Times New Roman" pitchFamily="18" charset="0"/>
              <a:cs typeface="Times New Roman" pitchFamily="18" charset="0"/>
            </a:endParaRPr>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9" name="Imagen 8"/>
          <p:cNvPicPr>
            <a:picLocks noChangeAspect="1"/>
          </p:cNvPicPr>
          <p:nvPr/>
        </p:nvPicPr>
        <p:blipFill>
          <a:blip r:embed="rId3"/>
          <a:stretch>
            <a:fillRect/>
          </a:stretch>
        </p:blipFill>
        <p:spPr>
          <a:xfrm>
            <a:off x="2699792" y="2847712"/>
            <a:ext cx="2857092" cy="1296144"/>
          </a:xfrm>
          <a:prstGeom prst="rect">
            <a:avLst/>
          </a:prstGeom>
        </p:spPr>
      </p:pic>
      <p:pic>
        <p:nvPicPr>
          <p:cNvPr id="10" name="Imagen 9"/>
          <p:cNvPicPr>
            <a:picLocks noChangeAspect="1"/>
          </p:cNvPicPr>
          <p:nvPr/>
        </p:nvPicPr>
        <p:blipFill rotWithShape="1">
          <a:blip r:embed="rId4"/>
          <a:srcRect b="40000"/>
          <a:stretch/>
        </p:blipFill>
        <p:spPr>
          <a:xfrm>
            <a:off x="1763688" y="4221088"/>
            <a:ext cx="5632528" cy="1296144"/>
          </a:xfrm>
          <a:prstGeom prst="rect">
            <a:avLst/>
          </a:prstGeom>
        </p:spPr>
      </p:pic>
      <p:pic>
        <p:nvPicPr>
          <p:cNvPr id="2" name="Imagen 1"/>
          <p:cNvPicPr>
            <a:picLocks noChangeAspect="1"/>
          </p:cNvPicPr>
          <p:nvPr/>
        </p:nvPicPr>
        <p:blipFill>
          <a:blip r:embed="rId5"/>
          <a:stretch>
            <a:fillRect/>
          </a:stretch>
        </p:blipFill>
        <p:spPr>
          <a:xfrm>
            <a:off x="3419872" y="5606838"/>
            <a:ext cx="2023406" cy="714856"/>
          </a:xfrm>
          <a:prstGeom prst="rect">
            <a:avLst/>
          </a:prstGeom>
        </p:spPr>
      </p:pic>
    </p:spTree>
    <p:extLst>
      <p:ext uri="{BB962C8B-B14F-4D97-AF65-F5344CB8AC3E}">
        <p14:creationId xmlns:p14="http://schemas.microsoft.com/office/powerpoint/2010/main" val="2741211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mc:AlternateContent xmlns:mc="http://schemas.openxmlformats.org/markup-compatibility/2006" xmlns:a14="http://schemas.microsoft.com/office/drawing/2010/main">
        <mc:Choice Requires="a14">
          <p:sp>
            <p:nvSpPr>
              <p:cNvPr id="3" name="2 Rectángulo"/>
              <p:cNvSpPr/>
              <p:nvPr/>
            </p:nvSpPr>
            <p:spPr>
              <a:xfrm>
                <a:off x="179512" y="1556792"/>
                <a:ext cx="8964488" cy="2277547"/>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Calculo del numero de tubos para el intercambiador de calor</a:t>
                </a:r>
                <a:endParaRPr lang="es-EC" sz="2000" b="1" dirty="0" smtClean="0">
                  <a:latin typeface="Times New Roman" pitchFamily="18" charset="0"/>
                  <a:cs typeface="Times New Roman" pitchFamily="18" charset="0"/>
                </a:endParaRPr>
              </a:p>
              <a:p>
                <a:pPr algn="just"/>
                <a:endParaRPr lang="es-EC" sz="2000" dirty="0">
                  <a:latin typeface="Times New Roman" pitchFamily="18" charset="0"/>
                  <a:cs typeface="Times New Roman" pitchFamily="18" charset="0"/>
                </a:endParaRPr>
              </a:p>
              <a:p>
                <a:pPr algn="just"/>
                <a:r>
                  <a:rPr lang="es-EC" sz="2000" dirty="0">
                    <a:latin typeface="Times New Roman" pitchFamily="18" charset="0"/>
                    <a:cs typeface="Times New Roman" pitchFamily="18" charset="0"/>
                  </a:rPr>
                  <a:t>Por cuestiones de diseño tomaremos el valor de </a:t>
                </a:r>
                <a14:m>
                  <m:oMath xmlns:m="http://schemas.openxmlformats.org/officeDocument/2006/math">
                    <m:r>
                      <m:rPr>
                        <m:sty m:val="p"/>
                      </m:rPr>
                      <a:rPr lang="es-EC" sz="2000">
                        <a:latin typeface="Cambria Math" panose="02040503050406030204" pitchFamily="18" charset="0"/>
                      </a:rPr>
                      <m:t>U</m:t>
                    </m:r>
                    <m:r>
                      <a:rPr lang="es-EC" sz="2000">
                        <a:latin typeface="Cambria Math" panose="02040503050406030204" pitchFamily="18" charset="0"/>
                      </a:rPr>
                      <m:t>=160</m:t>
                    </m:r>
                  </m:oMath>
                </a14:m>
                <a:r>
                  <a:rPr lang="es-EC"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mc:Choice>
        <mc:Fallback xmlns="">
          <p:sp>
            <p:nvSpPr>
              <p:cNvPr id="3" name="2 Rectángulo"/>
              <p:cNvSpPr>
                <a:spLocks noRot="1" noChangeAspect="1" noMove="1" noResize="1" noEditPoints="1" noAdjustHandles="1" noChangeArrowheads="1" noChangeShapeType="1" noTextEdit="1"/>
              </p:cNvSpPr>
              <p:nvPr/>
            </p:nvSpPr>
            <p:spPr>
              <a:xfrm>
                <a:off x="179512" y="1556792"/>
                <a:ext cx="8964488" cy="2277547"/>
              </a:xfrm>
              <a:prstGeom prst="rect">
                <a:avLst/>
              </a:prstGeom>
              <a:blipFill rotWithShape="0">
                <a:blip r:embed="rId3"/>
                <a:stretch>
                  <a:fillRect l="-884" t="-1604"/>
                </a:stretch>
              </a:blipFill>
            </p:spPr>
            <p:txBody>
              <a:bodyPr/>
              <a:lstStyle/>
              <a:p>
                <a:r>
                  <a:rPr lang="es-ES">
                    <a:noFill/>
                  </a:rPr>
                  <a:t> </a:t>
                </a:r>
              </a:p>
            </p:txBody>
          </p:sp>
        </mc:Fallback>
      </mc:AlternateContent>
      <p:pic>
        <p:nvPicPr>
          <p:cNvPr id="7" name="Imagen 6"/>
          <p:cNvPicPr>
            <a:picLocks noChangeAspect="1"/>
          </p:cNvPicPr>
          <p:nvPr/>
        </p:nvPicPr>
        <p:blipFill>
          <a:blip r:embed="rId4"/>
          <a:stretch>
            <a:fillRect/>
          </a:stretch>
        </p:blipFill>
        <p:spPr>
          <a:xfrm>
            <a:off x="2411760" y="3645024"/>
            <a:ext cx="3732792" cy="1823978"/>
          </a:xfrm>
          <a:prstGeom prst="rect">
            <a:avLst/>
          </a:prstGeom>
        </p:spPr>
      </p:pic>
    </p:spTree>
    <p:extLst>
      <p:ext uri="{BB962C8B-B14F-4D97-AF65-F5344CB8AC3E}">
        <p14:creationId xmlns:p14="http://schemas.microsoft.com/office/powerpoint/2010/main" val="887911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2" name="Imagen 1"/>
          <p:cNvPicPr>
            <a:picLocks noChangeAspect="1"/>
          </p:cNvPicPr>
          <p:nvPr/>
        </p:nvPicPr>
        <p:blipFill>
          <a:blip r:embed="rId3"/>
          <a:stretch>
            <a:fillRect/>
          </a:stretch>
        </p:blipFill>
        <p:spPr>
          <a:xfrm>
            <a:off x="629331" y="2474875"/>
            <a:ext cx="5382829" cy="4361534"/>
          </a:xfrm>
          <a:prstGeom prst="rect">
            <a:avLst/>
          </a:prstGeom>
        </p:spPr>
      </p:pic>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58341" y="1556792"/>
            <a:ext cx="9085659" cy="1969770"/>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Efectividad del intercambiador de calor</a:t>
            </a:r>
            <a:endParaRPr lang="es-EC" sz="2000" b="1" dirty="0" smtClean="0">
              <a:latin typeface="Times New Roman" pitchFamily="18" charset="0"/>
              <a:cs typeface="Times New Roman" pitchFamily="18" charset="0"/>
            </a:endParaRPr>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466180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5016758"/>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Estado transitorio</a:t>
            </a:r>
          </a:p>
          <a:p>
            <a:pPr algn="just"/>
            <a:endParaRPr lang="es-ES" sz="2000" dirty="0" smtClean="0"/>
          </a:p>
          <a:p>
            <a:pPr algn="just"/>
            <a:r>
              <a:rPr lang="es-ES" sz="2000" dirty="0" smtClean="0">
                <a:latin typeface="+mj-lt"/>
                <a:cs typeface="Times New Roman" pitchFamily="18" charset="0"/>
              </a:rPr>
              <a:t>Balance de energía</a:t>
            </a:r>
          </a:p>
          <a:p>
            <a:pPr algn="just"/>
            <a:endParaRPr lang="es-ES" sz="2000" dirty="0">
              <a:latin typeface="+mj-lt"/>
              <a:cs typeface="Times New Roman" pitchFamily="18" charset="0"/>
            </a:endParaRPr>
          </a:p>
          <a:p>
            <a:pPr algn="just"/>
            <a:endParaRPr lang="es-ES" sz="2000" dirty="0" smtClean="0">
              <a:latin typeface="+mj-lt"/>
              <a:cs typeface="Times New Roman" pitchFamily="18" charset="0"/>
            </a:endParaRPr>
          </a:p>
          <a:p>
            <a:pPr algn="just"/>
            <a:endParaRPr lang="es-ES" sz="2000" dirty="0">
              <a:latin typeface="+mj-lt"/>
              <a:cs typeface="Times New Roman" pitchFamily="18" charset="0"/>
            </a:endParaRPr>
          </a:p>
          <a:p>
            <a:pPr algn="just"/>
            <a:endParaRPr lang="es-ES" sz="2000" dirty="0" smtClean="0">
              <a:latin typeface="+mj-lt"/>
              <a:cs typeface="Times New Roman" pitchFamily="18" charset="0"/>
            </a:endParaRPr>
          </a:p>
          <a:p>
            <a:pPr algn="just"/>
            <a:endParaRPr lang="es-ES" sz="2000" dirty="0">
              <a:latin typeface="+mj-lt"/>
              <a:cs typeface="Times New Roman" pitchFamily="18" charset="0"/>
            </a:endParaRPr>
          </a:p>
          <a:p>
            <a:pPr algn="just"/>
            <a:endParaRPr lang="es-ES" sz="2000" dirty="0" smtClean="0">
              <a:latin typeface="+mj-lt"/>
              <a:cs typeface="Times New Roman" pitchFamily="18" charset="0"/>
            </a:endParaRPr>
          </a:p>
          <a:p>
            <a:pPr algn="just"/>
            <a:endParaRPr lang="es-ES" sz="2000" dirty="0" smtClean="0">
              <a:latin typeface="+mj-lt"/>
              <a:cs typeface="Times New Roman" pitchFamily="18" charset="0"/>
            </a:endParaRPr>
          </a:p>
          <a:p>
            <a:pPr algn="just"/>
            <a:r>
              <a:rPr lang="es-ES" sz="2000" dirty="0" smtClean="0">
                <a:latin typeface="+mj-lt"/>
                <a:cs typeface="Times New Roman" pitchFamily="18" charset="0"/>
              </a:rPr>
              <a:t>    </a:t>
            </a:r>
            <a:r>
              <a:rPr lang="es-ES" b="1" dirty="0" smtClean="0">
                <a:latin typeface="Times New Roman" panose="02020603050405020304" pitchFamily="18" charset="0"/>
                <a:cs typeface="Times New Roman" panose="02020603050405020304" pitchFamily="18" charset="0"/>
              </a:rPr>
              <a:t>Parámetros de estado transitorio en el tubo                     Elemento diferencial</a:t>
            </a:r>
            <a:endParaRPr lang="es-EC" b="1" dirty="0">
              <a:latin typeface="Times New Roman" panose="02020603050405020304" pitchFamily="18" charset="0"/>
              <a:cs typeface="Times New Roman" panose="02020603050405020304" pitchFamily="18" charset="0"/>
            </a:endParaRPr>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8" name="Imagen 7" descr="C:\Users\MARCO SALGADO\Desktop\tesis 3.6.jpg"/>
          <p:cNvPicPr/>
          <p:nvPr/>
        </p:nvPicPr>
        <p:blipFill>
          <a:blip r:embed="rId3">
            <a:extLst>
              <a:ext uri="{28A0092B-C50C-407E-A947-70E740481C1C}">
                <a14:useLocalDpi xmlns:a14="http://schemas.microsoft.com/office/drawing/2010/main" val="0"/>
              </a:ext>
            </a:extLst>
          </a:blip>
          <a:srcRect/>
          <a:stretch>
            <a:fillRect/>
          </a:stretch>
        </p:blipFill>
        <p:spPr bwMode="auto">
          <a:xfrm>
            <a:off x="0" y="3269004"/>
            <a:ext cx="5148064" cy="1513927"/>
          </a:xfrm>
          <a:prstGeom prst="rect">
            <a:avLst/>
          </a:prstGeom>
          <a:noFill/>
          <a:ln>
            <a:noFill/>
          </a:ln>
        </p:spPr>
      </p:pic>
      <p:pic>
        <p:nvPicPr>
          <p:cNvPr id="9" name="Imagen 8" descr="C:\Users\MARCO SALGADO\Desktop\tesis 3.7.jpg"/>
          <p:cNvPicPr/>
          <p:nvPr/>
        </p:nvPicPr>
        <p:blipFill>
          <a:blip r:embed="rId4">
            <a:extLst>
              <a:ext uri="{28A0092B-C50C-407E-A947-70E740481C1C}">
                <a14:useLocalDpi xmlns:a14="http://schemas.microsoft.com/office/drawing/2010/main" val="0"/>
              </a:ext>
            </a:extLst>
          </a:blip>
          <a:srcRect/>
          <a:stretch>
            <a:fillRect/>
          </a:stretch>
        </p:blipFill>
        <p:spPr bwMode="auto">
          <a:xfrm>
            <a:off x="5206405" y="3003870"/>
            <a:ext cx="3686075" cy="2044194"/>
          </a:xfrm>
          <a:prstGeom prst="rect">
            <a:avLst/>
          </a:prstGeom>
          <a:noFill/>
          <a:ln>
            <a:noFill/>
          </a:ln>
        </p:spPr>
      </p:pic>
    </p:spTree>
    <p:extLst>
      <p:ext uri="{BB962C8B-B14F-4D97-AF65-F5344CB8AC3E}">
        <p14:creationId xmlns:p14="http://schemas.microsoft.com/office/powerpoint/2010/main" val="320047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2277547"/>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latin typeface="Times New Roman" panose="02020603050405020304" pitchFamily="18" charset="0"/>
                <a:cs typeface="Times New Roman" panose="02020603050405020304" pitchFamily="18" charset="0"/>
              </a:rPr>
              <a:t>	</a:t>
            </a:r>
            <a:r>
              <a:rPr lang="es-ES" sz="2000" b="1" dirty="0" smtClean="0">
                <a:latin typeface="Times New Roman" panose="02020603050405020304" pitchFamily="18" charset="0"/>
                <a:cs typeface="Times New Roman" panose="02020603050405020304" pitchFamily="18" charset="0"/>
              </a:rPr>
              <a:t>Estado transitorio</a:t>
            </a:r>
          </a:p>
          <a:p>
            <a:pPr algn="just"/>
            <a:endParaRPr lang="es-ES" sz="2000" dirty="0" smtClean="0"/>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3"/>
          <a:stretch>
            <a:fillRect/>
          </a:stretch>
        </p:blipFill>
        <p:spPr>
          <a:xfrm>
            <a:off x="1039122" y="2862490"/>
            <a:ext cx="7195093" cy="956403"/>
          </a:xfrm>
          <a:prstGeom prst="rect">
            <a:avLst/>
          </a:prstGeom>
        </p:spPr>
      </p:pic>
      <p:pic>
        <p:nvPicPr>
          <p:cNvPr id="7" name="Imagen 6"/>
          <p:cNvPicPr>
            <a:picLocks noChangeAspect="1"/>
          </p:cNvPicPr>
          <p:nvPr/>
        </p:nvPicPr>
        <p:blipFill>
          <a:blip r:embed="rId4"/>
          <a:stretch>
            <a:fillRect/>
          </a:stretch>
        </p:blipFill>
        <p:spPr>
          <a:xfrm>
            <a:off x="1691680" y="3841972"/>
            <a:ext cx="5735043" cy="793320"/>
          </a:xfrm>
          <a:prstGeom prst="rect">
            <a:avLst/>
          </a:prstGeom>
        </p:spPr>
      </p:pic>
      <p:pic>
        <p:nvPicPr>
          <p:cNvPr id="10" name="Imagen 9"/>
          <p:cNvPicPr>
            <a:picLocks noChangeAspect="1"/>
          </p:cNvPicPr>
          <p:nvPr/>
        </p:nvPicPr>
        <p:blipFill>
          <a:blip r:embed="rId5"/>
          <a:stretch>
            <a:fillRect/>
          </a:stretch>
        </p:blipFill>
        <p:spPr>
          <a:xfrm>
            <a:off x="2411759" y="4834078"/>
            <a:ext cx="4275385" cy="1043194"/>
          </a:xfrm>
          <a:prstGeom prst="rect">
            <a:avLst/>
          </a:prstGeom>
        </p:spPr>
      </p:pic>
    </p:spTree>
    <p:extLst>
      <p:ext uri="{BB962C8B-B14F-4D97-AF65-F5344CB8AC3E}">
        <p14:creationId xmlns:p14="http://schemas.microsoft.com/office/powerpoint/2010/main" val="3786663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45143" y="1556792"/>
            <a:ext cx="8998857" cy="4093428"/>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Perfil de temperatura</a:t>
            </a:r>
          </a:p>
          <a:p>
            <a:pPr algn="just"/>
            <a:endParaRPr lang="es-ES" sz="2000" dirty="0"/>
          </a:p>
          <a:p>
            <a:pPr algn="just"/>
            <a:endParaRPr lang="es-ES" sz="2000" dirty="0" smtClean="0"/>
          </a:p>
          <a:p>
            <a:pPr algn="just"/>
            <a:endParaRPr lang="es-ES" sz="2000" dirty="0"/>
          </a:p>
          <a:p>
            <a:pPr algn="just"/>
            <a:endParaRPr lang="es-ES" sz="2000" dirty="0" smtClean="0"/>
          </a:p>
          <a:p>
            <a:pPr algn="just"/>
            <a:endParaRPr lang="es-ES" sz="2000" dirty="0" smtClean="0"/>
          </a:p>
          <a:p>
            <a:pPr algn="just"/>
            <a:r>
              <a:rPr lang="es-ES" sz="2000" dirty="0" smtClean="0">
                <a:latin typeface="Times New Roman" panose="02020603050405020304" pitchFamily="18" charset="0"/>
                <a:cs typeface="Times New Roman" panose="02020603050405020304" pitchFamily="18" charset="0"/>
              </a:rPr>
              <a:t>Condiciones de frontera:</a:t>
            </a:r>
          </a:p>
          <a:p>
            <a:pPr algn="just"/>
            <a:endParaRPr lang="es-ES" sz="2000" dirty="0" smtClean="0"/>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8" name="Imagen 7"/>
          <p:cNvPicPr>
            <a:picLocks noChangeAspect="1"/>
          </p:cNvPicPr>
          <p:nvPr/>
        </p:nvPicPr>
        <p:blipFill>
          <a:blip r:embed="rId3"/>
          <a:stretch>
            <a:fillRect/>
          </a:stretch>
        </p:blipFill>
        <p:spPr>
          <a:xfrm>
            <a:off x="1403649" y="2855540"/>
            <a:ext cx="6264696" cy="876739"/>
          </a:xfrm>
          <a:prstGeom prst="rect">
            <a:avLst/>
          </a:prstGeom>
        </p:spPr>
      </p:pic>
      <p:pic>
        <p:nvPicPr>
          <p:cNvPr id="12" name="Imagen 11" descr="C:\Users\MARCO SALGADO\Desktop\tesis 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365104"/>
            <a:ext cx="4896544" cy="2061559"/>
          </a:xfrm>
          <a:prstGeom prst="rect">
            <a:avLst/>
          </a:prstGeom>
          <a:noFill/>
          <a:ln>
            <a:noFill/>
          </a:ln>
        </p:spPr>
      </p:pic>
    </p:spTree>
    <p:extLst>
      <p:ext uri="{BB962C8B-B14F-4D97-AF65-F5344CB8AC3E}">
        <p14:creationId xmlns:p14="http://schemas.microsoft.com/office/powerpoint/2010/main" val="1600708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2585323"/>
          </a:xfrm>
          <a:prstGeom prst="rect">
            <a:avLst/>
          </a:prstGeom>
        </p:spPr>
        <p:txBody>
          <a:bodyPr wrap="square">
            <a:spAutoFit/>
          </a:bodyPr>
          <a:lstStyle/>
          <a:p>
            <a:pPr algn="just"/>
            <a:r>
              <a:rPr lang="es-EC" sz="2200" b="1" dirty="0" smtClean="0">
                <a:latin typeface="Times New Roman" pitchFamily="18" charset="0"/>
                <a:cs typeface="Times New Roman" pitchFamily="18" charset="0"/>
              </a:rPr>
              <a:t>3.2 Diseño Térmico</a:t>
            </a:r>
          </a:p>
          <a:p>
            <a:pPr algn="just"/>
            <a:endParaRPr lang="es-EC" sz="2000" b="1" dirty="0">
              <a:latin typeface="Times New Roman" pitchFamily="18" charset="0"/>
              <a:cs typeface="Times New Roman" pitchFamily="18" charset="0"/>
            </a:endParaRPr>
          </a:p>
          <a:p>
            <a:pPr algn="just"/>
            <a:r>
              <a:rPr lang="es-ES" sz="2000" dirty="0" smtClean="0"/>
              <a:t>	</a:t>
            </a:r>
            <a:r>
              <a:rPr lang="es-ES" sz="2000" b="1" dirty="0" smtClean="0">
                <a:latin typeface="Times New Roman" panose="02020603050405020304" pitchFamily="18" charset="0"/>
                <a:cs typeface="Times New Roman" panose="02020603050405020304" pitchFamily="18" charset="0"/>
              </a:rPr>
              <a:t>Perfil de temperatura</a:t>
            </a:r>
          </a:p>
          <a:p>
            <a:pPr algn="just"/>
            <a:endParaRPr lang="es-ES" sz="2000" dirty="0"/>
          </a:p>
          <a:p>
            <a:pPr algn="just"/>
            <a:endParaRPr lang="es-ES" sz="2000" dirty="0" smtClean="0"/>
          </a:p>
          <a:p>
            <a:pPr algn="just"/>
            <a:endParaRPr lang="es-EC" sz="2000" dirty="0">
              <a:latin typeface="Times New Roman" pitchFamily="18" charset="0"/>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9" name="Imagen 8"/>
          <p:cNvPicPr>
            <a:picLocks noChangeAspect="1"/>
          </p:cNvPicPr>
          <p:nvPr/>
        </p:nvPicPr>
        <p:blipFill>
          <a:blip r:embed="rId3"/>
          <a:stretch>
            <a:fillRect/>
          </a:stretch>
        </p:blipFill>
        <p:spPr>
          <a:xfrm>
            <a:off x="1017712" y="2616333"/>
            <a:ext cx="6756331" cy="734697"/>
          </a:xfrm>
          <a:prstGeom prst="rect">
            <a:avLst/>
          </a:prstGeom>
        </p:spPr>
      </p:pic>
      <p:graphicFrame>
        <p:nvGraphicFramePr>
          <p:cNvPr id="10" name="Gráfico 9"/>
          <p:cNvGraphicFramePr/>
          <p:nvPr>
            <p:extLst>
              <p:ext uri="{D42A27DB-BD31-4B8C-83A1-F6EECF244321}">
                <p14:modId xmlns:p14="http://schemas.microsoft.com/office/powerpoint/2010/main" val="3097131529"/>
              </p:ext>
            </p:extLst>
          </p:nvPr>
        </p:nvGraphicFramePr>
        <p:xfrm>
          <a:off x="1403648" y="3212977"/>
          <a:ext cx="5938540" cy="3645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052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740690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ESQUEMA DEL CCP Y CALDERO PIROTUBULAR</a:t>
            </a:r>
            <a:endParaRPr lang="es-ES" sz="2400" dirty="0">
              <a:latin typeface="Arial" charset="0"/>
            </a:endParaRPr>
          </a:p>
        </p:txBody>
      </p:sp>
      <p:pic>
        <p:nvPicPr>
          <p:cNvPr id="8" name="Marcador de contenido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6077" y="1600200"/>
            <a:ext cx="5611846" cy="4525963"/>
          </a:xfrm>
          <a:prstGeom prst="rect">
            <a:avLst/>
          </a:prstGeom>
          <a:noFill/>
          <a:ln>
            <a:noFill/>
          </a:ln>
        </p:spPr>
      </p:pic>
      <p:sp>
        <p:nvSpPr>
          <p:cNvPr id="2" name="CuadroTexto 1"/>
          <p:cNvSpPr txBox="1"/>
          <p:nvPr/>
        </p:nvSpPr>
        <p:spPr>
          <a:xfrm>
            <a:off x="1766077" y="6381328"/>
            <a:ext cx="6271436" cy="369332"/>
          </a:xfrm>
          <a:prstGeom prst="rect">
            <a:avLst/>
          </a:prstGeom>
          <a:noFill/>
        </p:spPr>
        <p:txBody>
          <a:bodyPr wrap="square" rtlCol="0">
            <a:spAutoFit/>
          </a:bodyPr>
          <a:lstStyle/>
          <a:p>
            <a:pPr algn="ctr"/>
            <a:r>
              <a:rPr lang="es-ES" dirty="0" smtClean="0">
                <a:latin typeface="Times New Roman" panose="02020603050405020304" pitchFamily="18" charset="0"/>
                <a:cs typeface="Times New Roman" panose="02020603050405020304" pitchFamily="18" charset="0"/>
              </a:rPr>
              <a:t>Fuente: CCP – HS-MER, 2014</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216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5324535"/>
          </a:xfrm>
          <a:prstGeom prst="rect">
            <a:avLst/>
          </a:prstGeom>
        </p:spPr>
        <p:txBody>
          <a:bodyPr wrap="square">
            <a:spAutoFit/>
          </a:bodyPr>
          <a:lstStyle/>
          <a:p>
            <a:pPr algn="just"/>
            <a:r>
              <a:rPr lang="es-EC" sz="2200" b="1" dirty="0" smtClean="0">
                <a:latin typeface="Times New Roman" pitchFamily="18" charset="0"/>
                <a:cs typeface="Times New Roman" pitchFamily="18" charset="0"/>
              </a:rPr>
              <a:t>3.3 Diseño Mecánico</a:t>
            </a:r>
          </a:p>
          <a:p>
            <a:endParaRPr lang="es-EC" sz="2000" dirty="0" smtClean="0"/>
          </a:p>
          <a:p>
            <a:r>
              <a:rPr lang="es-EC" sz="2000" dirty="0" smtClean="0">
                <a:latin typeface="Times New Roman" panose="02020603050405020304" pitchFamily="18" charset="0"/>
                <a:cs typeface="Times New Roman" panose="02020603050405020304" pitchFamily="18" charset="0"/>
              </a:rPr>
              <a:t>Los </a:t>
            </a:r>
            <a:r>
              <a:rPr lang="es-EC" sz="2000" dirty="0">
                <a:latin typeface="Times New Roman" panose="02020603050405020304" pitchFamily="18" charset="0"/>
                <a:cs typeface="Times New Roman" panose="02020603050405020304" pitchFamily="18" charset="0"/>
              </a:rPr>
              <a:t>cálculos del diseño mecánico  están basados en el CODIGO ASME sección I, IV, VIII.</a:t>
            </a:r>
            <a:endParaRPr lang="es-E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SECCION </a:t>
            </a:r>
            <a:r>
              <a:rPr lang="es-ES" sz="2000" dirty="0">
                <a:latin typeface="Times New Roman" panose="02020603050405020304" pitchFamily="18" charset="0"/>
                <a:cs typeface="Times New Roman" panose="02020603050405020304" pitchFamily="18" charset="0"/>
              </a:rPr>
              <a:t>I. Referente a potencia de calderas.</a:t>
            </a:r>
          </a:p>
          <a:p>
            <a:pPr lvl="0"/>
            <a:r>
              <a:rPr lang="es-ES" sz="2000" dirty="0">
                <a:latin typeface="Times New Roman" panose="02020603050405020304" pitchFamily="18" charset="0"/>
                <a:cs typeface="Times New Roman" panose="02020603050405020304" pitchFamily="18" charset="0"/>
              </a:rPr>
              <a:t>SECCION IV. Referente a calderas para calefacción.</a:t>
            </a:r>
          </a:p>
          <a:p>
            <a:pPr lvl="0"/>
            <a:r>
              <a:rPr lang="es-ES" sz="2000" dirty="0">
                <a:latin typeface="Times New Roman" panose="02020603050405020304" pitchFamily="18" charset="0"/>
                <a:cs typeface="Times New Roman" panose="02020603050405020304" pitchFamily="18" charset="0"/>
              </a:rPr>
              <a:t>SECCION VIII. Referente a recipientes a presión.</a:t>
            </a:r>
          </a:p>
          <a:p>
            <a:pPr algn="just"/>
            <a:endParaRPr lang="es-EC" sz="2000" dirty="0">
              <a:latin typeface="Times New Roman" pitchFamily="18" charset="0"/>
              <a:cs typeface="Times New Roman" pitchFamily="18" charset="0"/>
            </a:endParaRPr>
          </a:p>
          <a:p>
            <a:pPr algn="just"/>
            <a:r>
              <a:rPr lang="es-EC" sz="2000" dirty="0" smtClean="0">
                <a:latin typeface="Times New Roman" panose="02020603050405020304" pitchFamily="18" charset="0"/>
                <a:cs typeface="Times New Roman" panose="02020603050405020304" pitchFamily="18" charset="0"/>
              </a:rPr>
              <a:t>PARÁMETROS PARA EL CALCULO DEL ESPESOR DEL RECIPIENTE.</a:t>
            </a: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Diámetro interior = </a:t>
            </a:r>
            <a:r>
              <a:rPr lang="es-ES" sz="2000" dirty="0" smtClean="0">
                <a:latin typeface="Times New Roman" panose="02020603050405020304" pitchFamily="18" charset="0"/>
                <a:cs typeface="Times New Roman" panose="02020603050405020304" pitchFamily="18" charset="0"/>
              </a:rPr>
              <a:t>762 mm</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Presión de operación = 80 </a:t>
            </a:r>
            <a:r>
              <a:rPr lang="es-ES" sz="2000" dirty="0" smtClean="0">
                <a:latin typeface="Times New Roman" panose="02020603050405020304" pitchFamily="18" charset="0"/>
                <a:cs typeface="Times New Roman" panose="02020603050405020304" pitchFamily="18" charset="0"/>
              </a:rPr>
              <a:t>psi = 552 </a:t>
            </a:r>
            <a:r>
              <a:rPr lang="es-ES" sz="2000" dirty="0" err="1" smtClean="0">
                <a:latin typeface="Times New Roman" panose="02020603050405020304" pitchFamily="18" charset="0"/>
                <a:cs typeface="Times New Roman" panose="02020603050405020304" pitchFamily="18" charset="0"/>
              </a:rPr>
              <a:t>KPa</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Temperatura de trabajo = 300º </a:t>
            </a:r>
            <a:r>
              <a:rPr lang="es-ES" sz="2000" dirty="0" smtClean="0">
                <a:latin typeface="Times New Roman" panose="02020603050405020304" pitchFamily="18" charset="0"/>
                <a:cs typeface="Times New Roman" panose="02020603050405020304" pitchFamily="18" charset="0"/>
              </a:rPr>
              <a:t>F = 150 </a:t>
            </a:r>
            <a:r>
              <a:rPr lang="es-ES" sz="2000" dirty="0" err="1" smtClean="0">
                <a:latin typeface="Times New Roman" panose="02020603050405020304" pitchFamily="18" charset="0"/>
                <a:cs typeface="Times New Roman" panose="02020603050405020304" pitchFamily="18" charset="0"/>
              </a:rPr>
              <a:t>ºC</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Material: </a:t>
            </a:r>
            <a:r>
              <a:rPr lang="es-ES" sz="2000" dirty="0" smtClean="0">
                <a:latin typeface="Times New Roman" panose="02020603050405020304" pitchFamily="18" charset="0"/>
                <a:cs typeface="Times New Roman" panose="02020603050405020304" pitchFamily="18" charset="0"/>
              </a:rPr>
              <a:t>Acero ASTM A36</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ES" sz="2000" dirty="0" smtClean="0">
                <a:latin typeface="Times New Roman" panose="02020603050405020304" pitchFamily="18" charset="0"/>
                <a:cs typeface="Times New Roman" panose="02020603050405020304" pitchFamily="18" charset="0"/>
              </a:rPr>
              <a:t>Nivel </a:t>
            </a:r>
            <a:r>
              <a:rPr lang="es-ES" sz="2000" dirty="0">
                <a:latin typeface="Times New Roman" panose="02020603050405020304" pitchFamily="18" charset="0"/>
                <a:cs typeface="Times New Roman" panose="02020603050405020304" pitchFamily="18" charset="0"/>
              </a:rPr>
              <a:t>de líquido = 100%</a:t>
            </a: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Eficiencia de la junta:</a:t>
            </a: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Cuerpo = 0.7 (NONE)</a:t>
            </a:r>
          </a:p>
          <a:p>
            <a:pPr marL="342900" lvl="0" indent="-342900">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Conexiones = 1 (FULL</a:t>
            </a:r>
            <a:r>
              <a:rPr lang="es-ES" sz="2000" dirty="0" smtClean="0">
                <a:latin typeface="Times New Roman" panose="02020603050405020304" pitchFamily="18" charset="0"/>
                <a:cs typeface="Times New Roman" panose="02020603050405020304" pitchFamily="18" charset="0"/>
              </a:rPr>
              <a:t>)</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0779114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4401205"/>
          </a:xfrm>
          <a:prstGeom prst="rect">
            <a:avLst/>
          </a:prstGeom>
        </p:spPr>
        <p:txBody>
          <a:bodyPr wrap="square">
            <a:spAutoFit/>
          </a:bodyPr>
          <a:lstStyle/>
          <a:p>
            <a:pPr algn="just"/>
            <a:r>
              <a:rPr lang="es-EC" sz="2200" b="1" dirty="0" smtClean="0">
                <a:latin typeface="Times New Roman" pitchFamily="18" charset="0"/>
                <a:cs typeface="Times New Roman" pitchFamily="18" charset="0"/>
              </a:rPr>
              <a:t>3.3 Diseño Mecánico</a:t>
            </a:r>
          </a:p>
          <a:p>
            <a:endParaRPr lang="es-EC" sz="2000" dirty="0" smtClean="0"/>
          </a:p>
          <a:p>
            <a:r>
              <a:rPr lang="es-EC" sz="2000" b="1" dirty="0" smtClean="0">
                <a:latin typeface="Times New Roman" panose="02020603050405020304" pitchFamily="18" charset="0"/>
                <a:cs typeface="Times New Roman" panose="02020603050405020304" pitchFamily="18" charset="0"/>
              </a:rPr>
              <a:t>	Calculo del espesor del recipiente.</a:t>
            </a:r>
          </a:p>
          <a:p>
            <a:endParaRPr lang="es-EC" sz="2000" dirty="0" smtClean="0">
              <a:latin typeface="+mj-lt"/>
              <a:cs typeface="Times New Roman" pitchFamily="18" charset="0"/>
            </a:endParaRPr>
          </a:p>
          <a:p>
            <a:pPr algn="just"/>
            <a:r>
              <a:rPr lang="es-EC" sz="2000" dirty="0" smtClean="0">
                <a:latin typeface="Times New Roman" panose="02020603050405020304" pitchFamily="18" charset="0"/>
                <a:cs typeface="Times New Roman" panose="02020603050405020304" pitchFamily="18" charset="0"/>
              </a:rPr>
              <a:t>Presión de </a:t>
            </a:r>
            <a:r>
              <a:rPr lang="es-EC" sz="2000" dirty="0" err="1" smtClean="0">
                <a:latin typeface="Times New Roman" panose="02020603050405020304" pitchFamily="18" charset="0"/>
                <a:cs typeface="Times New Roman" panose="02020603050405020304" pitchFamily="18" charset="0"/>
              </a:rPr>
              <a:t>diseñ</a:t>
            </a:r>
            <a:r>
              <a:rPr lang="es-ES" sz="2000" dirty="0" smtClean="0">
                <a:latin typeface="Times New Roman" panose="02020603050405020304" pitchFamily="18" charset="0"/>
                <a:cs typeface="Times New Roman" panose="02020603050405020304" pitchFamily="18" charset="0"/>
              </a:rPr>
              <a:t>o:</a:t>
            </a:r>
          </a:p>
          <a:p>
            <a:pPr algn="just"/>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r>
              <a:rPr lang="es-ES" sz="2000" dirty="0" smtClean="0">
                <a:latin typeface="Times New Roman" panose="02020603050405020304" pitchFamily="18" charset="0"/>
                <a:cs typeface="Times New Roman" panose="02020603050405020304" pitchFamily="18" charset="0"/>
              </a:rPr>
              <a:t>Espesor del recipiente:</a:t>
            </a:r>
          </a:p>
          <a:p>
            <a:pPr algn="just"/>
            <a:endParaRPr lang="es-ES" sz="2000" dirty="0" smtClean="0">
              <a:latin typeface="+mj-lt"/>
              <a:cs typeface="Times New Roman" pitchFamily="18" charset="0"/>
            </a:endParaRPr>
          </a:p>
          <a:p>
            <a:pPr algn="just"/>
            <a:endParaRPr lang="es-EC" sz="2000" dirty="0" smtClean="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4"/>
          <a:stretch>
            <a:fillRect/>
          </a:stretch>
        </p:blipFill>
        <p:spPr>
          <a:xfrm>
            <a:off x="3059832" y="3145394"/>
            <a:ext cx="3669870" cy="398374"/>
          </a:xfrm>
          <a:prstGeom prst="rect">
            <a:avLst/>
          </a:prstGeom>
        </p:spPr>
      </p:pic>
      <p:pic>
        <p:nvPicPr>
          <p:cNvPr id="7" name="Imagen 6"/>
          <p:cNvPicPr>
            <a:picLocks noChangeAspect="1"/>
          </p:cNvPicPr>
          <p:nvPr/>
        </p:nvPicPr>
        <p:blipFill>
          <a:blip r:embed="rId5"/>
          <a:stretch>
            <a:fillRect/>
          </a:stretch>
        </p:blipFill>
        <p:spPr>
          <a:xfrm>
            <a:off x="3500437" y="3670211"/>
            <a:ext cx="2325520" cy="289398"/>
          </a:xfrm>
          <a:prstGeom prst="rect">
            <a:avLst/>
          </a:prstGeom>
        </p:spPr>
      </p:pic>
      <p:pic>
        <p:nvPicPr>
          <p:cNvPr id="8" name="Imagen 7"/>
          <p:cNvPicPr>
            <a:picLocks noChangeAspect="1"/>
          </p:cNvPicPr>
          <p:nvPr/>
        </p:nvPicPr>
        <p:blipFill>
          <a:blip r:embed="rId6"/>
          <a:stretch>
            <a:fillRect/>
          </a:stretch>
        </p:blipFill>
        <p:spPr>
          <a:xfrm>
            <a:off x="3967161" y="4179601"/>
            <a:ext cx="1540943" cy="254801"/>
          </a:xfrm>
          <a:prstGeom prst="rect">
            <a:avLst/>
          </a:prstGeom>
        </p:spPr>
      </p:pic>
      <p:pic>
        <p:nvPicPr>
          <p:cNvPr id="9" name="Imagen 8"/>
          <p:cNvPicPr>
            <a:picLocks noChangeAspect="1"/>
          </p:cNvPicPr>
          <p:nvPr/>
        </p:nvPicPr>
        <p:blipFill>
          <a:blip r:embed="rId7"/>
          <a:stretch>
            <a:fillRect/>
          </a:stretch>
        </p:blipFill>
        <p:spPr>
          <a:xfrm>
            <a:off x="3328987" y="5015456"/>
            <a:ext cx="2615454" cy="645791"/>
          </a:xfrm>
          <a:prstGeom prst="rect">
            <a:avLst/>
          </a:prstGeom>
        </p:spPr>
      </p:pic>
      <p:pic>
        <p:nvPicPr>
          <p:cNvPr id="10" name="Imagen 9"/>
          <p:cNvPicPr>
            <a:picLocks noChangeAspect="1"/>
          </p:cNvPicPr>
          <p:nvPr/>
        </p:nvPicPr>
        <p:blipFill>
          <a:blip r:embed="rId8"/>
          <a:stretch>
            <a:fillRect/>
          </a:stretch>
        </p:blipFill>
        <p:spPr>
          <a:xfrm>
            <a:off x="3340121" y="5767705"/>
            <a:ext cx="2850728" cy="462571"/>
          </a:xfrm>
          <a:prstGeom prst="rect">
            <a:avLst/>
          </a:prstGeom>
        </p:spPr>
      </p:pic>
    </p:spTree>
    <p:extLst>
      <p:ext uri="{BB962C8B-B14F-4D97-AF65-F5344CB8AC3E}">
        <p14:creationId xmlns:p14="http://schemas.microsoft.com/office/powerpoint/2010/main" val="1301216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640960" cy="4431983"/>
          </a:xfrm>
          <a:prstGeom prst="rect">
            <a:avLst/>
          </a:prstGeom>
        </p:spPr>
        <p:txBody>
          <a:bodyPr wrap="square">
            <a:spAutoFit/>
          </a:bodyPr>
          <a:lstStyle/>
          <a:p>
            <a:pPr algn="just"/>
            <a:r>
              <a:rPr lang="es-EC" sz="2200" b="1" dirty="0" smtClean="0">
                <a:latin typeface="Times New Roman" pitchFamily="18" charset="0"/>
                <a:cs typeface="Times New Roman" pitchFamily="18" charset="0"/>
              </a:rPr>
              <a:t>3.3 Diseño Mecánico</a:t>
            </a:r>
          </a:p>
          <a:p>
            <a:endParaRPr lang="es-EC" sz="2000" dirty="0" smtClean="0"/>
          </a:p>
          <a:p>
            <a:pPr algn="just"/>
            <a:r>
              <a:rPr lang="es-EC" sz="2000" dirty="0" smtClean="0">
                <a:latin typeface="Times New Roman" panose="02020603050405020304" pitchFamily="18" charset="0"/>
                <a:cs typeface="Times New Roman" panose="02020603050405020304" pitchFamily="18" charset="0"/>
              </a:rPr>
              <a:t>	</a:t>
            </a:r>
            <a:r>
              <a:rPr lang="es-EC" sz="2000" b="1" dirty="0" smtClean="0">
                <a:latin typeface="Times New Roman" panose="02020603050405020304" pitchFamily="18" charset="0"/>
                <a:cs typeface="Times New Roman" panose="02020603050405020304" pitchFamily="18" charset="0"/>
              </a:rPr>
              <a:t>Tubos del intercambiador de calor.</a:t>
            </a:r>
          </a:p>
          <a:p>
            <a:pPr algn="just"/>
            <a:endParaRPr lang="es-ES" sz="2000" dirty="0">
              <a:latin typeface="Times New Roman" panose="02020603050405020304" pitchFamily="18" charset="0"/>
              <a:cs typeface="Times New Roman" panose="02020603050405020304" pitchFamily="18" charset="0"/>
            </a:endParaRPr>
          </a:p>
          <a:p>
            <a:pPr algn="just"/>
            <a:r>
              <a:rPr lang="es-EC" sz="2000" dirty="0">
                <a:latin typeface="Times New Roman" panose="02020603050405020304" pitchFamily="18" charset="0"/>
                <a:cs typeface="Times New Roman" panose="02020603050405020304" pitchFamily="18" charset="0"/>
              </a:rPr>
              <a:t>Los tubos </a:t>
            </a:r>
            <a:r>
              <a:rPr lang="es-EC" sz="2000" dirty="0" smtClean="0">
                <a:latin typeface="Times New Roman" panose="02020603050405020304" pitchFamily="18" charset="0"/>
                <a:cs typeface="Times New Roman" panose="02020603050405020304" pitchFamily="18" charset="0"/>
              </a:rPr>
              <a:t>son de acero ASTM A36 </a:t>
            </a:r>
            <a:r>
              <a:rPr lang="es-EC" sz="2000" dirty="0">
                <a:latin typeface="Times New Roman" panose="02020603050405020304" pitchFamily="18" charset="0"/>
                <a:cs typeface="Times New Roman" panose="02020603050405020304" pitchFamily="18" charset="0"/>
              </a:rPr>
              <a:t>diámetro </a:t>
            </a:r>
            <a:r>
              <a:rPr lang="es-EC" sz="2000" dirty="0" smtClean="0">
                <a:latin typeface="Times New Roman" panose="02020603050405020304" pitchFamily="18" charset="0"/>
                <a:cs typeface="Times New Roman" panose="02020603050405020304" pitchFamily="18" charset="0"/>
              </a:rPr>
              <a:t>31,75 mm </a:t>
            </a:r>
            <a:r>
              <a:rPr lang="es-EC" sz="2000" dirty="0">
                <a:latin typeface="Times New Roman" panose="02020603050405020304" pitchFamily="18" charset="0"/>
                <a:cs typeface="Times New Roman" panose="02020603050405020304" pitchFamily="18" charset="0"/>
              </a:rPr>
              <a:t>cedula 40</a:t>
            </a:r>
            <a:r>
              <a:rPr lang="es-EC" sz="2000" dirty="0" smtClean="0">
                <a:latin typeface="Times New Roman" panose="02020603050405020304" pitchFamily="18" charset="0"/>
                <a:cs typeface="Times New Roman" panose="02020603050405020304" pitchFamily="18" charset="0"/>
              </a:rPr>
              <a:t>.</a:t>
            </a:r>
          </a:p>
          <a:p>
            <a:pPr algn="just"/>
            <a:endParaRPr lang="es-ES" sz="2000" dirty="0">
              <a:latin typeface="Times New Roman" panose="02020603050405020304" pitchFamily="18" charset="0"/>
              <a:cs typeface="Times New Roman" panose="02020603050405020304" pitchFamily="18" charset="0"/>
            </a:endParaRPr>
          </a:p>
          <a:p>
            <a:pPr algn="just"/>
            <a:r>
              <a:rPr lang="es-EC" sz="2000" dirty="0" smtClean="0">
                <a:latin typeface="Times New Roman" panose="02020603050405020304" pitchFamily="18" charset="0"/>
                <a:cs typeface="Times New Roman" panose="02020603050405020304" pitchFamily="18" charset="0"/>
              </a:rPr>
              <a:t>Según </a:t>
            </a:r>
            <a:r>
              <a:rPr lang="es-EC" sz="2000" dirty="0">
                <a:latin typeface="Times New Roman" panose="02020603050405020304" pitchFamily="18" charset="0"/>
                <a:cs typeface="Times New Roman" panose="02020603050405020304" pitchFamily="18" charset="0"/>
              </a:rPr>
              <a:t>la norma ASME sección IV el mínimo espesor para los tubos es de </a:t>
            </a:r>
            <a:r>
              <a:rPr lang="es-EC" sz="2000" dirty="0" smtClean="0">
                <a:latin typeface="Times New Roman" panose="02020603050405020304" pitchFamily="18" charset="0"/>
                <a:cs typeface="Times New Roman" panose="02020603050405020304" pitchFamily="18" charset="0"/>
              </a:rPr>
              <a:t>2,41 mm </a:t>
            </a:r>
            <a:r>
              <a:rPr lang="es-EC" sz="2000" dirty="0">
                <a:latin typeface="Times New Roman" panose="02020603050405020304" pitchFamily="18" charset="0"/>
                <a:cs typeface="Times New Roman" panose="02020603050405020304" pitchFamily="18" charset="0"/>
              </a:rPr>
              <a:t>lo que comercialmente equivale a </a:t>
            </a:r>
            <a:r>
              <a:rPr lang="es-EC" sz="2000" dirty="0" smtClean="0">
                <a:latin typeface="Times New Roman" panose="02020603050405020304" pitchFamily="18" charset="0"/>
                <a:cs typeface="Times New Roman" panose="02020603050405020304" pitchFamily="18" charset="0"/>
              </a:rPr>
              <a:t>3 mm </a:t>
            </a:r>
            <a:r>
              <a:rPr lang="es-EC" sz="2000" dirty="0">
                <a:latin typeface="Times New Roman" panose="02020603050405020304" pitchFamily="18" charset="0"/>
                <a:cs typeface="Times New Roman" panose="02020603050405020304" pitchFamily="18" charset="0"/>
              </a:rPr>
              <a:t>(ASME, </a:t>
            </a:r>
            <a:r>
              <a:rPr lang="es-EC" sz="2000" dirty="0" smtClean="0">
                <a:latin typeface="Times New Roman" panose="02020603050405020304" pitchFamily="18" charset="0"/>
                <a:cs typeface="Times New Roman" panose="02020603050405020304" pitchFamily="18" charset="0"/>
              </a:rPr>
              <a:t>Código </a:t>
            </a:r>
            <a:r>
              <a:rPr lang="es-EC" sz="2000" dirty="0">
                <a:latin typeface="Times New Roman" panose="02020603050405020304" pitchFamily="18" charset="0"/>
                <a:cs typeface="Times New Roman" panose="02020603050405020304" pitchFamily="18" charset="0"/>
              </a:rPr>
              <a:t>ASME </a:t>
            </a:r>
            <a:r>
              <a:rPr lang="es-EC" sz="2000" dirty="0" err="1" smtClean="0">
                <a:latin typeface="Times New Roman" panose="02020603050405020304" pitchFamily="18" charset="0"/>
                <a:cs typeface="Times New Roman" panose="02020603050405020304" pitchFamily="18" charset="0"/>
              </a:rPr>
              <a:t>Seccion</a:t>
            </a:r>
            <a:r>
              <a:rPr lang="es-EC" sz="2000" dirty="0" smtClean="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IV, 2010</a:t>
            </a:r>
            <a:r>
              <a:rPr lang="es-EC"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r>
              <a:rPr lang="es-EC" sz="2000" dirty="0" smtClean="0">
                <a:latin typeface="Times New Roman" panose="02020603050405020304" pitchFamily="18" charset="0"/>
                <a:cs typeface="Times New Roman" panose="02020603050405020304" pitchFamily="18" charset="0"/>
              </a:rPr>
              <a:t>De </a:t>
            </a:r>
            <a:r>
              <a:rPr lang="es-EC" sz="2000" dirty="0">
                <a:latin typeface="Times New Roman" panose="02020603050405020304" pitchFamily="18" charset="0"/>
                <a:cs typeface="Times New Roman" panose="02020603050405020304" pitchFamily="18" charset="0"/>
              </a:rPr>
              <a:t>la norma ASME se obtiene el valor de B (ASME, Rules </a:t>
            </a:r>
            <a:r>
              <a:rPr lang="es-EC" sz="2000" dirty="0" err="1">
                <a:latin typeface="Times New Roman" panose="02020603050405020304" pitchFamily="18" charset="0"/>
                <a:cs typeface="Times New Roman" panose="02020603050405020304" pitchFamily="18" charset="0"/>
              </a:rPr>
              <a:t>for</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Construction</a:t>
            </a:r>
            <a:r>
              <a:rPr lang="es-EC" sz="2000" dirty="0">
                <a:latin typeface="Times New Roman" panose="02020603050405020304" pitchFamily="18" charset="0"/>
                <a:cs typeface="Times New Roman" panose="02020603050405020304" pitchFamily="18" charset="0"/>
              </a:rPr>
              <a:t> of </a:t>
            </a:r>
            <a:r>
              <a:rPr lang="es-EC" sz="2000" dirty="0" err="1">
                <a:latin typeface="Times New Roman" panose="02020603050405020304" pitchFamily="18" charset="0"/>
                <a:cs typeface="Times New Roman" panose="02020603050405020304" pitchFamily="18" charset="0"/>
              </a:rPr>
              <a:t>Pressure</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Vessels</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Seccion</a:t>
            </a:r>
            <a:r>
              <a:rPr lang="es-EC" sz="2000" dirty="0">
                <a:latin typeface="Times New Roman" panose="02020603050405020304" pitchFamily="18" charset="0"/>
                <a:cs typeface="Times New Roman" panose="02020603050405020304" pitchFamily="18" charset="0"/>
              </a:rPr>
              <a:t> IV Figura HG 312.1, 2010).</a:t>
            </a:r>
            <a:endParaRPr lang="es-ES" sz="2000" dirty="0">
              <a:latin typeface="Times New Roman" panose="02020603050405020304" pitchFamily="18" charset="0"/>
              <a:cs typeface="Times New Roman" panose="02020603050405020304" pitchFamily="18" charset="0"/>
            </a:endParaRPr>
          </a:p>
          <a:p>
            <a:pPr algn="just"/>
            <a:endParaRPr lang="es-EC" sz="2000" b="1" dirty="0">
              <a:latin typeface="Times New Roman" pitchFamily="18" charset="0"/>
              <a:cs typeface="Times New Roman" pitchFamily="18" charset="0"/>
            </a:endParaRPr>
          </a:p>
        </p:txBody>
      </p:sp>
      <p:pic>
        <p:nvPicPr>
          <p:cNvPr id="11" name="Imagen 10"/>
          <p:cNvPicPr>
            <a:picLocks noChangeAspect="1"/>
          </p:cNvPicPr>
          <p:nvPr/>
        </p:nvPicPr>
        <p:blipFill>
          <a:blip r:embed="rId4"/>
          <a:stretch>
            <a:fillRect/>
          </a:stretch>
        </p:blipFill>
        <p:spPr>
          <a:xfrm>
            <a:off x="3707904" y="4365104"/>
            <a:ext cx="1008112" cy="576064"/>
          </a:xfrm>
          <a:prstGeom prst="rect">
            <a:avLst/>
          </a:prstGeom>
        </p:spPr>
      </p:pic>
      <p:pic>
        <p:nvPicPr>
          <p:cNvPr id="13" name="Imagen 12"/>
          <p:cNvPicPr>
            <a:picLocks noChangeAspect="1"/>
          </p:cNvPicPr>
          <p:nvPr/>
        </p:nvPicPr>
        <p:blipFill>
          <a:blip r:embed="rId5"/>
          <a:stretch>
            <a:fillRect/>
          </a:stretch>
        </p:blipFill>
        <p:spPr>
          <a:xfrm>
            <a:off x="460836" y="5829409"/>
            <a:ext cx="1276836" cy="400867"/>
          </a:xfrm>
          <a:prstGeom prst="rect">
            <a:avLst/>
          </a:prstGeom>
        </p:spPr>
      </p:pic>
      <p:pic>
        <p:nvPicPr>
          <p:cNvPr id="14" name="Imagen 13"/>
          <p:cNvPicPr>
            <a:picLocks noChangeAspect="1"/>
          </p:cNvPicPr>
          <p:nvPr/>
        </p:nvPicPr>
        <p:blipFill>
          <a:blip r:embed="rId6"/>
          <a:stretch>
            <a:fillRect/>
          </a:stretch>
        </p:blipFill>
        <p:spPr>
          <a:xfrm>
            <a:off x="3995936" y="5603599"/>
            <a:ext cx="2813268" cy="1254401"/>
          </a:xfrm>
          <a:prstGeom prst="rect">
            <a:avLst/>
          </a:prstGeom>
        </p:spPr>
      </p:pic>
    </p:spTree>
    <p:extLst>
      <p:ext uri="{BB962C8B-B14F-4D97-AF65-F5344CB8AC3E}">
        <p14:creationId xmlns:p14="http://schemas.microsoft.com/office/powerpoint/2010/main" val="3846903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179512" y="1556792"/>
            <a:ext cx="8964488" cy="4708981"/>
          </a:xfrm>
          <a:prstGeom prst="rect">
            <a:avLst/>
          </a:prstGeom>
        </p:spPr>
        <p:txBody>
          <a:bodyPr wrap="square">
            <a:spAutoFit/>
          </a:bodyPr>
          <a:lstStyle/>
          <a:p>
            <a:pPr algn="just"/>
            <a:r>
              <a:rPr lang="es-EC" sz="2200" b="1" dirty="0" smtClean="0">
                <a:latin typeface="Times New Roman" pitchFamily="18" charset="0"/>
                <a:cs typeface="Times New Roman" pitchFamily="18" charset="0"/>
              </a:rPr>
              <a:t>3.3 Diseño Mecánico</a:t>
            </a:r>
          </a:p>
          <a:p>
            <a:endParaRPr lang="es-EC" sz="2000" dirty="0" smtClean="0"/>
          </a:p>
          <a:p>
            <a:r>
              <a:rPr lang="es-EC" sz="2000" b="1" dirty="0" smtClean="0">
                <a:latin typeface="Times New Roman" panose="02020603050405020304" pitchFamily="18" charset="0"/>
                <a:cs typeface="Times New Roman" panose="02020603050405020304" pitchFamily="18" charset="0"/>
              </a:rPr>
              <a:t>	Calculo de tapas planas.</a:t>
            </a:r>
          </a:p>
          <a:p>
            <a:endParaRPr lang="es-EC" sz="2000" dirty="0">
              <a:latin typeface="+mj-lt"/>
              <a:cs typeface="Times New Roman" pitchFamily="18" charset="0"/>
            </a:endParaRPr>
          </a:p>
          <a:p>
            <a:endParaRPr lang="es-EC" sz="2000" dirty="0">
              <a:latin typeface="+mj-lt"/>
              <a:cs typeface="Times New Roman" pitchFamily="18" charset="0"/>
            </a:endParaRPr>
          </a:p>
          <a:p>
            <a:endParaRPr lang="es-EC" sz="2000" dirty="0" smtClean="0"/>
          </a:p>
          <a:p>
            <a:endParaRPr lang="es-EC" sz="2000" dirty="0"/>
          </a:p>
          <a:p>
            <a:r>
              <a:rPr lang="es-EC" sz="2000" dirty="0" smtClean="0">
                <a:latin typeface="Times New Roman" panose="02020603050405020304" pitchFamily="18" charset="0"/>
                <a:cs typeface="Times New Roman" panose="02020603050405020304" pitchFamily="18" charset="0"/>
              </a:rPr>
              <a:t>donde</a:t>
            </a:r>
            <a:r>
              <a:rPr lang="es-EC"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c = Factor de la concentración de esfuerzos anexión de cabezal plano al recipiente.</a:t>
            </a:r>
          </a:p>
          <a:p>
            <a:r>
              <a:rPr lang="es-ES" sz="2000" dirty="0">
                <a:latin typeface="Times New Roman" panose="02020603050405020304" pitchFamily="18" charset="0"/>
                <a:cs typeface="Times New Roman" panose="02020603050405020304" pitchFamily="18" charset="0"/>
              </a:rPr>
              <a:t>d = Diámetro de la línea de acción de la fuerza que actúa sobre la </a:t>
            </a:r>
            <a:r>
              <a:rPr lang="es-ES" sz="2000" dirty="0" err="1">
                <a:latin typeface="Times New Roman" panose="02020603050405020304" pitchFamily="18" charset="0"/>
                <a:cs typeface="Times New Roman" panose="02020603050405020304" pitchFamily="18" charset="0"/>
              </a:rPr>
              <a:t>empacadura</a:t>
            </a:r>
            <a:r>
              <a:rPr lang="es-ES" sz="2000" dirty="0">
                <a:latin typeface="Times New Roman" panose="02020603050405020304" pitchFamily="18" charset="0"/>
                <a:cs typeface="Times New Roman" panose="02020603050405020304" pitchFamily="18" charset="0"/>
              </a:rPr>
              <a:t>.</a:t>
            </a:r>
          </a:p>
          <a:p>
            <a:r>
              <a:rPr lang="es-ES" sz="2000" dirty="0">
                <a:latin typeface="Times New Roman" panose="02020603050405020304" pitchFamily="18" charset="0"/>
                <a:cs typeface="Times New Roman" panose="02020603050405020304" pitchFamily="18" charset="0"/>
              </a:rPr>
              <a:t>HT = Carga en la brida.</a:t>
            </a:r>
          </a:p>
          <a:p>
            <a:r>
              <a:rPr lang="es-ES" sz="2000" dirty="0" err="1">
                <a:latin typeface="Times New Roman" panose="02020603050405020304" pitchFamily="18" charset="0"/>
                <a:cs typeface="Times New Roman" panose="02020603050405020304" pitchFamily="18" charset="0"/>
              </a:rPr>
              <a:t>hG</a:t>
            </a:r>
            <a:r>
              <a:rPr lang="es-ES" sz="2000" dirty="0">
                <a:latin typeface="Times New Roman" panose="02020603050405020304" pitchFamily="18" charset="0"/>
                <a:cs typeface="Times New Roman" panose="02020603050405020304" pitchFamily="18" charset="0"/>
              </a:rPr>
              <a:t> = Brazo de palanca en la brida.  </a:t>
            </a: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2" name="Imagen 1"/>
          <p:cNvPicPr>
            <a:picLocks noChangeAspect="1"/>
          </p:cNvPicPr>
          <p:nvPr/>
        </p:nvPicPr>
        <p:blipFill>
          <a:blip r:embed="rId4"/>
          <a:stretch>
            <a:fillRect/>
          </a:stretch>
        </p:blipFill>
        <p:spPr>
          <a:xfrm>
            <a:off x="2555777" y="2681024"/>
            <a:ext cx="3842028" cy="964000"/>
          </a:xfrm>
          <a:prstGeom prst="rect">
            <a:avLst/>
          </a:prstGeom>
        </p:spPr>
      </p:pic>
    </p:spTree>
    <p:extLst>
      <p:ext uri="{BB962C8B-B14F-4D97-AF65-F5344CB8AC3E}">
        <p14:creationId xmlns:p14="http://schemas.microsoft.com/office/powerpoint/2010/main" val="5544753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3</a:t>
            </a:r>
            <a:r>
              <a:rPr lang="es-ES" sz="2400" dirty="0" smtClean="0">
                <a:latin typeface="Arial" charset="0"/>
              </a:rPr>
              <a:t>. DISEÑO Y CONSTRUCCION DEL CALDERO</a:t>
            </a:r>
            <a:endParaRPr lang="es-ES" sz="2400" dirty="0">
              <a:latin typeface="Arial" charset="0"/>
            </a:endParaRPr>
          </a:p>
        </p:txBody>
      </p:sp>
      <p:sp>
        <p:nvSpPr>
          <p:cNvPr id="3" name="2 Rectángulo"/>
          <p:cNvSpPr/>
          <p:nvPr/>
        </p:nvSpPr>
        <p:spPr>
          <a:xfrm>
            <a:off x="323528" y="1556792"/>
            <a:ext cx="8820472" cy="5355312"/>
          </a:xfrm>
          <a:prstGeom prst="rect">
            <a:avLst/>
          </a:prstGeom>
        </p:spPr>
        <p:txBody>
          <a:bodyPr wrap="square">
            <a:spAutoFit/>
          </a:bodyPr>
          <a:lstStyle/>
          <a:p>
            <a:pPr algn="just"/>
            <a:r>
              <a:rPr lang="es-EC" sz="2200" b="1" dirty="0" smtClean="0">
                <a:latin typeface="Times New Roman" pitchFamily="18" charset="0"/>
                <a:cs typeface="Times New Roman" pitchFamily="18" charset="0"/>
              </a:rPr>
              <a:t>3.3 Diseño Mecánico</a:t>
            </a:r>
          </a:p>
          <a:p>
            <a:endParaRPr lang="es-EC" sz="2000" dirty="0" smtClean="0"/>
          </a:p>
          <a:p>
            <a:r>
              <a:rPr lang="es-EC" sz="2000" dirty="0" smtClean="0">
                <a:latin typeface="+mj-lt"/>
                <a:cs typeface="Times New Roman" pitchFamily="18" charset="0"/>
              </a:rPr>
              <a:t>	</a:t>
            </a:r>
            <a:r>
              <a:rPr lang="es-EC" sz="2000" b="1" dirty="0" smtClean="0">
                <a:latin typeface="Times New Roman" panose="02020603050405020304" pitchFamily="18" charset="0"/>
                <a:cs typeface="Times New Roman" panose="02020603050405020304" pitchFamily="18" charset="0"/>
              </a:rPr>
              <a:t>Calculo de tapas planas.</a:t>
            </a:r>
          </a:p>
          <a:p>
            <a:endParaRPr lang="es-EC" sz="2000" dirty="0">
              <a:latin typeface="+mj-lt"/>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endParaRPr lang="es-EC" sz="2000" dirty="0" smtClean="0"/>
          </a:p>
          <a:p>
            <a:pPr algn="just"/>
            <a:r>
              <a:rPr lang="es-EC" sz="2000" dirty="0" smtClean="0">
                <a:latin typeface="Times New Roman" panose="02020603050405020304" pitchFamily="18" charset="0"/>
                <a:cs typeface="Times New Roman" panose="02020603050405020304" pitchFamily="18" charset="0"/>
              </a:rPr>
              <a:t>El </a:t>
            </a:r>
            <a:r>
              <a:rPr lang="es-EC" sz="2000" dirty="0">
                <a:latin typeface="Times New Roman" panose="02020603050405020304" pitchFamily="18" charset="0"/>
                <a:cs typeface="Times New Roman" panose="02020603050405020304" pitchFamily="18" charset="0"/>
              </a:rPr>
              <a:t>espesor para la tapa plana es de </a:t>
            </a:r>
            <a:r>
              <a:rPr lang="es-EC" sz="2000" dirty="0" smtClean="0">
                <a:latin typeface="Times New Roman" panose="02020603050405020304" pitchFamily="18" charset="0"/>
                <a:cs typeface="Times New Roman" panose="02020603050405020304" pitchFamily="18" charset="0"/>
              </a:rPr>
              <a:t>9 mm </a:t>
            </a:r>
            <a:r>
              <a:rPr lang="es-EC" sz="2000" dirty="0">
                <a:latin typeface="Times New Roman" panose="02020603050405020304" pitchFamily="18" charset="0"/>
                <a:cs typeface="Times New Roman" panose="02020603050405020304" pitchFamily="18" charset="0"/>
              </a:rPr>
              <a:t>lo cual cumple con la norma ASME sección VIII división 2 que indica que el espesor de la tapa debe ser 1.5 el espesor del cuerpo.</a:t>
            </a:r>
            <a:endParaRPr lang="es-ES" sz="2000" dirty="0">
              <a:latin typeface="Times New Roman" panose="02020603050405020304" pitchFamily="18" charset="0"/>
              <a:cs typeface="Times New Roman" panose="02020603050405020304" pitchFamily="18" charset="0"/>
            </a:endParaRPr>
          </a:p>
          <a:p>
            <a:pPr algn="just"/>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4"/>
          <a:stretch>
            <a:fillRect/>
          </a:stretch>
        </p:blipFill>
        <p:spPr>
          <a:xfrm>
            <a:off x="2843808" y="2838559"/>
            <a:ext cx="3202484" cy="806465"/>
          </a:xfrm>
          <a:prstGeom prst="rect">
            <a:avLst/>
          </a:prstGeom>
        </p:spPr>
      </p:pic>
      <p:pic>
        <p:nvPicPr>
          <p:cNvPr id="8" name="Imagen 7"/>
          <p:cNvPicPr>
            <a:picLocks noChangeAspect="1"/>
          </p:cNvPicPr>
          <p:nvPr/>
        </p:nvPicPr>
        <p:blipFill>
          <a:blip r:embed="rId5"/>
          <a:stretch>
            <a:fillRect/>
          </a:stretch>
        </p:blipFill>
        <p:spPr>
          <a:xfrm>
            <a:off x="1907704" y="3893477"/>
            <a:ext cx="5657734" cy="1263715"/>
          </a:xfrm>
          <a:prstGeom prst="rect">
            <a:avLst/>
          </a:prstGeom>
        </p:spPr>
      </p:pic>
    </p:spTree>
    <p:extLst>
      <p:ext uri="{BB962C8B-B14F-4D97-AF65-F5344CB8AC3E}">
        <p14:creationId xmlns:p14="http://schemas.microsoft.com/office/powerpoint/2010/main" val="1780554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7720" y="509240"/>
            <a:ext cx="69469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4</a:t>
            </a:r>
            <a:r>
              <a:rPr lang="es-ES" sz="2400" dirty="0" smtClean="0">
                <a:latin typeface="Arial" charset="0"/>
              </a:rPr>
              <a:t>. IMPLEMENTACIÓN Y ENSAYOS DEL CALDERO</a:t>
            </a:r>
            <a:endParaRPr lang="es-ES" sz="2400" dirty="0">
              <a:latin typeface="Arial" charset="0"/>
            </a:endParaRPr>
          </a:p>
        </p:txBody>
      </p:sp>
      <p:sp>
        <p:nvSpPr>
          <p:cNvPr id="3" name="2 Rectángulo"/>
          <p:cNvSpPr/>
          <p:nvPr/>
        </p:nvSpPr>
        <p:spPr>
          <a:xfrm>
            <a:off x="179512" y="1556792"/>
            <a:ext cx="8964488" cy="6555641"/>
          </a:xfrm>
          <a:prstGeom prst="rect">
            <a:avLst/>
          </a:prstGeom>
        </p:spPr>
        <p:txBody>
          <a:bodyPr wrap="square">
            <a:spAutoFit/>
          </a:bodyPr>
          <a:lstStyle/>
          <a:p>
            <a:pPr algn="just"/>
            <a:r>
              <a:rPr lang="es-EC" sz="2200" b="1" dirty="0" smtClean="0">
                <a:latin typeface="Times New Roman" pitchFamily="18" charset="0"/>
                <a:cs typeface="Times New Roman" pitchFamily="18" charset="0"/>
              </a:rPr>
              <a:t>4.1 Implementación del caldero</a:t>
            </a:r>
          </a:p>
          <a:p>
            <a:endParaRPr lang="es-EC" sz="2000" dirty="0" smtClean="0"/>
          </a:p>
          <a:p>
            <a:pPr algn="just"/>
            <a:r>
              <a:rPr lang="es-MX" sz="2000" dirty="0">
                <a:latin typeface="Times New Roman" panose="02020603050405020304" pitchFamily="18" charset="0"/>
                <a:cs typeface="Times New Roman" panose="02020603050405020304" pitchFamily="18" charset="0"/>
              </a:rPr>
              <a:t>El caldero en conjunto con la Central Termosolar será implementada en la UNIVERSIDAD DE LAS FUERZAS ARMADAS ESPE </a:t>
            </a:r>
            <a:r>
              <a:rPr lang="es-ES" sz="2000" dirty="0">
                <a:latin typeface="Times New Roman" panose="02020603050405020304" pitchFamily="18" charset="0"/>
                <a:cs typeface="Times New Roman" panose="02020603050405020304" pitchFamily="18" charset="0"/>
              </a:rPr>
              <a:t>Av. General Rumiñahui S/N, Sector Santa Clara - Valle de los Chillos Sangolquí – Ecuador</a:t>
            </a:r>
            <a:r>
              <a:rPr lang="es-ES" sz="2000" dirty="0" smtClean="0">
                <a:latin typeface="Times New Roman" panose="02020603050405020304" pitchFamily="18" charset="0"/>
                <a:cs typeface="Times New Roman" panose="02020603050405020304" pitchFamily="18" charset="0"/>
              </a:rPr>
              <a:t>.</a:t>
            </a:r>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pPr algn="ctr"/>
            <a:r>
              <a:rPr lang="es-ES" b="1" dirty="0" smtClean="0">
                <a:latin typeface="Times New Roman" panose="02020603050405020304" pitchFamily="18" charset="0"/>
                <a:cs typeface="Times New Roman" panose="02020603050405020304" pitchFamily="18" charset="0"/>
              </a:rPr>
              <a:t>Central Termosolar</a:t>
            </a:r>
            <a:endParaRPr lang="es-ES" b="1" dirty="0">
              <a:latin typeface="Times New Roman" panose="02020603050405020304" pitchFamily="18" charset="0"/>
              <a:cs typeface="Times New Roman" panose="02020603050405020304"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9" name="Imagen 8" descr="D:\RESPALDOS ACER\Documents\TESIS\Fotos\2015-09-17 12.55.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294103"/>
            <a:ext cx="5328592" cy="3045407"/>
          </a:xfrm>
          <a:prstGeom prst="rect">
            <a:avLst/>
          </a:prstGeom>
          <a:noFill/>
          <a:ln>
            <a:noFill/>
          </a:ln>
        </p:spPr>
      </p:pic>
    </p:spTree>
    <p:extLst>
      <p:ext uri="{BB962C8B-B14F-4D97-AF65-F5344CB8AC3E}">
        <p14:creationId xmlns:p14="http://schemas.microsoft.com/office/powerpoint/2010/main" val="1610842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3"/>
          <a:stretch>
            <a:fillRect/>
          </a:stretch>
        </p:blipFill>
        <p:spPr>
          <a:xfrm>
            <a:off x="4463480" y="4077072"/>
            <a:ext cx="4429000" cy="278092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15616" y="478554"/>
            <a:ext cx="69469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4</a:t>
            </a:r>
            <a:r>
              <a:rPr lang="es-ES" sz="2400" dirty="0" smtClean="0">
                <a:latin typeface="Arial" charset="0"/>
              </a:rPr>
              <a:t>. IMPLEMENTACIÓN Y ENSAYOS DEL CALDERO</a:t>
            </a:r>
            <a:endParaRPr lang="es-ES" sz="2400" dirty="0">
              <a:latin typeface="Arial" charset="0"/>
            </a:endParaRPr>
          </a:p>
        </p:txBody>
      </p:sp>
      <p:sp>
        <p:nvSpPr>
          <p:cNvPr id="3" name="2 Rectángulo"/>
          <p:cNvSpPr/>
          <p:nvPr/>
        </p:nvSpPr>
        <p:spPr>
          <a:xfrm>
            <a:off x="179512" y="1556792"/>
            <a:ext cx="8964488" cy="6586418"/>
          </a:xfrm>
          <a:prstGeom prst="rect">
            <a:avLst/>
          </a:prstGeom>
        </p:spPr>
        <p:txBody>
          <a:bodyPr wrap="square">
            <a:spAutoFit/>
          </a:bodyPr>
          <a:lstStyle/>
          <a:p>
            <a:pPr algn="just"/>
            <a:r>
              <a:rPr lang="es-EC" sz="2200" b="1" dirty="0" smtClean="0">
                <a:latin typeface="Times New Roman" pitchFamily="18" charset="0"/>
                <a:cs typeface="Times New Roman" pitchFamily="18" charset="0"/>
              </a:rPr>
              <a:t>4.2 Pruebas de operación</a:t>
            </a:r>
          </a:p>
          <a:p>
            <a:endParaRPr lang="es-EC" sz="2000" dirty="0" smtClean="0"/>
          </a:p>
          <a:p>
            <a:r>
              <a:rPr lang="es-MX" sz="2000" dirty="0">
                <a:latin typeface="Times New Roman" panose="02020603050405020304" pitchFamily="18" charset="0"/>
                <a:cs typeface="Times New Roman" panose="02020603050405020304" pitchFamily="18" charset="0"/>
              </a:rPr>
              <a:t>Para </a:t>
            </a:r>
            <a:r>
              <a:rPr lang="es-MX" sz="2000" dirty="0" smtClean="0">
                <a:latin typeface="Times New Roman" panose="02020603050405020304" pitchFamily="18" charset="0"/>
                <a:cs typeface="Times New Roman" panose="02020603050405020304" pitchFamily="18" charset="0"/>
              </a:rPr>
              <a:t>las pruebas de operación </a:t>
            </a:r>
            <a:r>
              <a:rPr lang="es-MX" sz="2000" dirty="0">
                <a:latin typeface="Times New Roman" panose="02020603050405020304" pitchFamily="18" charset="0"/>
                <a:cs typeface="Times New Roman" panose="02020603050405020304" pitchFamily="18" charset="0"/>
              </a:rPr>
              <a:t>se toman los siguientes puntos de medición en el caldero:</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Temperatura de entrada del aceite al caldero (</a:t>
            </a:r>
            <a:r>
              <a:rPr lang="es-ES" sz="2000" dirty="0">
                <a:latin typeface="Times New Roman" panose="02020603050405020304" pitchFamily="18" charset="0"/>
                <a:cs typeface="Times New Roman" panose="02020603050405020304" pitchFamily="18" charset="0"/>
              </a:rPr>
              <a:t>T2)</a:t>
            </a:r>
            <a:r>
              <a:rPr lang="es-MX"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Presión de entrada del aceite al caldero (P2).</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Temperatura de salida del aceite al caldero (T1).</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Presión de salida del aceite al caldero (P1).</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Temperatura del agua dentro del caldero (T3).</a:t>
            </a:r>
            <a:endParaRPr lang="es-ES" sz="2000" dirty="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s-MX" sz="2000" dirty="0">
                <a:latin typeface="Times New Roman" panose="02020603050405020304" pitchFamily="18" charset="0"/>
                <a:cs typeface="Times New Roman" panose="02020603050405020304" pitchFamily="18" charset="0"/>
              </a:rPr>
              <a:t>Presión dentro del caldero (P3</a:t>
            </a:r>
            <a:r>
              <a:rPr lang="es-MX" sz="2000" dirty="0" smtClean="0">
                <a:latin typeface="Times New Roman" panose="02020603050405020304" pitchFamily="18" charset="0"/>
                <a:cs typeface="Times New Roman" panose="02020603050405020304" pitchFamily="18" charset="0"/>
              </a:rPr>
              <a:t>).</a:t>
            </a:r>
          </a:p>
          <a:p>
            <a:pPr marL="342900" lvl="0" indent="-342900">
              <a:buFont typeface="Calibri" panose="020F0502020204030204" pitchFamily="34" charset="0"/>
              <a:buChar char="─"/>
            </a:pPr>
            <a:endParaRPr lang="es-MX" sz="2000" dirty="0" smtClean="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endParaRPr lang="es-MX" sz="2000" dirty="0" smtClean="0">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endParaRPr lang="es-MX" sz="2000" dirty="0" smtClean="0">
              <a:latin typeface="Times New Roman" panose="02020603050405020304" pitchFamily="18" charset="0"/>
              <a:cs typeface="Times New Roman" panose="02020603050405020304" pitchFamily="18" charset="0"/>
            </a:endParaRPr>
          </a:p>
          <a:p>
            <a:pPr lvl="0"/>
            <a:r>
              <a:rPr lang="es-MX" sz="2000" dirty="0" smtClean="0">
                <a:latin typeface="Times New Roman" panose="02020603050405020304" pitchFamily="18" charset="0"/>
                <a:cs typeface="Times New Roman" panose="02020603050405020304" pitchFamily="18" charset="0"/>
              </a:rPr>
              <a:t>		        </a:t>
            </a:r>
          </a:p>
          <a:p>
            <a:pPr lvl="0"/>
            <a:endParaRPr lang="es-MX" sz="2000" dirty="0">
              <a:latin typeface="Times New Roman" panose="02020603050405020304" pitchFamily="18" charset="0"/>
              <a:cs typeface="Times New Roman" panose="02020603050405020304" pitchFamily="18" charset="0"/>
            </a:endParaRPr>
          </a:p>
          <a:p>
            <a:pPr lvl="0"/>
            <a:endParaRPr lang="es-MX" sz="2000" dirty="0" smtClean="0">
              <a:latin typeface="Times New Roman" panose="02020603050405020304" pitchFamily="18" charset="0"/>
              <a:cs typeface="Times New Roman" panose="02020603050405020304" pitchFamily="18" charset="0"/>
            </a:endParaRPr>
          </a:p>
          <a:p>
            <a:pPr lvl="0"/>
            <a:r>
              <a:rPr lang="es-MX" sz="2000" dirty="0" smtClean="0">
                <a:latin typeface="Times New Roman" panose="02020603050405020304" pitchFamily="18" charset="0"/>
                <a:cs typeface="Times New Roman" panose="02020603050405020304" pitchFamily="18" charset="0"/>
              </a:rPr>
              <a:t>               </a:t>
            </a:r>
            <a:r>
              <a:rPr lang="es-MX" b="1" dirty="0" smtClean="0">
                <a:latin typeface="Times New Roman" panose="02020603050405020304" pitchFamily="18" charset="0"/>
                <a:cs typeface="Times New Roman" panose="02020603050405020304" pitchFamily="18" charset="0"/>
              </a:rPr>
              <a:t>Puntos de Medición en el caldero.</a:t>
            </a:r>
            <a:endParaRPr lang="es-ES" b="1" dirty="0" smtClean="0">
              <a:latin typeface="Times New Roman" panose="02020603050405020304" pitchFamily="18" charset="0"/>
              <a:cs typeface="Times New Roman" panose="02020603050405020304"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452039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4</a:t>
            </a:r>
            <a:r>
              <a:rPr lang="es-ES" sz="2400" dirty="0" smtClean="0">
                <a:latin typeface="Arial" charset="0"/>
              </a:rPr>
              <a:t>. IMPLEMENTACIÓN Y ENSAYOS DEL CALDERO</a:t>
            </a:r>
            <a:endParaRPr lang="es-ES" sz="2400" dirty="0">
              <a:latin typeface="Arial" charset="0"/>
            </a:endParaRPr>
          </a:p>
        </p:txBody>
      </p:sp>
      <p:sp>
        <p:nvSpPr>
          <p:cNvPr id="3" name="2 Rectángulo"/>
          <p:cNvSpPr/>
          <p:nvPr/>
        </p:nvSpPr>
        <p:spPr>
          <a:xfrm>
            <a:off x="179512" y="1556792"/>
            <a:ext cx="8964488" cy="2277547"/>
          </a:xfrm>
          <a:prstGeom prst="rect">
            <a:avLst/>
          </a:prstGeom>
        </p:spPr>
        <p:txBody>
          <a:bodyPr wrap="square">
            <a:spAutoFit/>
          </a:bodyPr>
          <a:lstStyle/>
          <a:p>
            <a:pPr algn="just"/>
            <a:r>
              <a:rPr lang="es-EC" sz="2200" b="1" dirty="0" smtClean="0">
                <a:latin typeface="Times New Roman" pitchFamily="18" charset="0"/>
                <a:cs typeface="Times New Roman" pitchFamily="18" charset="0"/>
              </a:rPr>
              <a:t>4.2 Pruebas de operación</a:t>
            </a:r>
          </a:p>
          <a:p>
            <a:endParaRPr lang="es-EC" sz="2000" dirty="0" smtClean="0"/>
          </a:p>
          <a:p>
            <a:r>
              <a:rPr lang="es-ES" sz="2000" b="1" dirty="0" smtClean="0">
                <a:latin typeface="Times New Roman" panose="02020603050405020304" pitchFamily="18" charset="0"/>
                <a:cs typeface="Times New Roman" panose="02020603050405020304" pitchFamily="18" charset="0"/>
              </a:rPr>
              <a:t>Instrumentación</a:t>
            </a: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7" name="Imagen 6"/>
          <p:cNvPicPr>
            <a:picLocks noChangeAspect="1"/>
          </p:cNvPicPr>
          <p:nvPr/>
        </p:nvPicPr>
        <p:blipFill>
          <a:blip r:embed="rId4"/>
          <a:stretch>
            <a:fillRect/>
          </a:stretch>
        </p:blipFill>
        <p:spPr>
          <a:xfrm>
            <a:off x="191907" y="2586730"/>
            <a:ext cx="4164069" cy="4061757"/>
          </a:xfrm>
          <a:prstGeom prst="rect">
            <a:avLst/>
          </a:prstGeom>
        </p:spPr>
      </p:pic>
      <p:pic>
        <p:nvPicPr>
          <p:cNvPr id="10" name="Imagen 9"/>
          <p:cNvPicPr>
            <a:picLocks noChangeAspect="1"/>
          </p:cNvPicPr>
          <p:nvPr/>
        </p:nvPicPr>
        <p:blipFill>
          <a:blip r:embed="rId5"/>
          <a:stretch>
            <a:fillRect/>
          </a:stretch>
        </p:blipFill>
        <p:spPr>
          <a:xfrm>
            <a:off x="4716016" y="1925680"/>
            <a:ext cx="4129944" cy="4722807"/>
          </a:xfrm>
          <a:prstGeom prst="rect">
            <a:avLst/>
          </a:prstGeom>
        </p:spPr>
      </p:pic>
    </p:spTree>
    <p:extLst>
      <p:ext uri="{BB962C8B-B14F-4D97-AF65-F5344CB8AC3E}">
        <p14:creationId xmlns:p14="http://schemas.microsoft.com/office/powerpoint/2010/main" val="833110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4</a:t>
            </a:r>
            <a:r>
              <a:rPr lang="es-ES" sz="2400" dirty="0" smtClean="0">
                <a:latin typeface="Arial" charset="0"/>
              </a:rPr>
              <a:t>. IMPLEMENTACIÓN Y ENSAYOS DEL CALDERO</a:t>
            </a:r>
            <a:endParaRPr lang="es-ES" sz="2400" dirty="0">
              <a:latin typeface="Arial" charset="0"/>
            </a:endParaRPr>
          </a:p>
        </p:txBody>
      </p:sp>
      <p:sp>
        <p:nvSpPr>
          <p:cNvPr id="3" name="2 Rectángulo"/>
          <p:cNvSpPr/>
          <p:nvPr/>
        </p:nvSpPr>
        <p:spPr>
          <a:xfrm>
            <a:off x="179512" y="1556792"/>
            <a:ext cx="8964488" cy="5632311"/>
          </a:xfrm>
          <a:prstGeom prst="rect">
            <a:avLst/>
          </a:prstGeom>
        </p:spPr>
        <p:txBody>
          <a:bodyPr wrap="square">
            <a:spAutoFit/>
          </a:bodyPr>
          <a:lstStyle/>
          <a:p>
            <a:pPr algn="just"/>
            <a:r>
              <a:rPr lang="es-EC" sz="2200" b="1" dirty="0" smtClean="0">
                <a:latin typeface="Times New Roman" pitchFamily="18" charset="0"/>
                <a:cs typeface="Times New Roman" pitchFamily="18" charset="0"/>
              </a:rPr>
              <a:t>4.3 Validación Técnica</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ctr"/>
            <a:r>
              <a:rPr lang="es-ES" b="1" dirty="0">
                <a:latin typeface="Times New Roman" panose="02020603050405020304" pitchFamily="18" charset="0"/>
                <a:cs typeface="Times New Roman" panose="02020603050405020304" pitchFamily="18" charset="0"/>
              </a:rPr>
              <a:t>Diagrama de procesos energéticos del caldero.</a:t>
            </a:r>
            <a:endParaRPr lang="es-EC" b="1" dirty="0" smtClean="0">
              <a:latin typeface="Times New Roman" pitchFamily="18" charset="0"/>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pic>
        <p:nvPicPr>
          <p:cNvPr id="9" name="Imagen 8"/>
          <p:cNvPicPr/>
          <p:nvPr/>
        </p:nvPicPr>
        <p:blipFill>
          <a:blip r:embed="rId4"/>
          <a:stretch>
            <a:fillRect/>
          </a:stretch>
        </p:blipFill>
        <p:spPr>
          <a:xfrm>
            <a:off x="1179512" y="2387709"/>
            <a:ext cx="6272807" cy="2913499"/>
          </a:xfrm>
          <a:prstGeom prst="rect">
            <a:avLst/>
          </a:prstGeom>
        </p:spPr>
      </p:pic>
    </p:spTree>
    <p:extLst>
      <p:ext uri="{BB962C8B-B14F-4D97-AF65-F5344CB8AC3E}">
        <p14:creationId xmlns:p14="http://schemas.microsoft.com/office/powerpoint/2010/main" val="33883156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4</a:t>
            </a:r>
            <a:r>
              <a:rPr lang="es-ES" sz="2400" dirty="0" smtClean="0">
                <a:latin typeface="Arial" charset="0"/>
              </a:rPr>
              <a:t>. IMPLEMENTACIÓN Y ENSAYOS DEL CALDERO</a:t>
            </a:r>
            <a:endParaRPr lang="es-ES" sz="2400" dirty="0">
              <a:latin typeface="Arial" charset="0"/>
            </a:endParaRPr>
          </a:p>
        </p:txBody>
      </p:sp>
      <p:sp>
        <p:nvSpPr>
          <p:cNvPr id="3" name="2 Rectángulo"/>
          <p:cNvSpPr/>
          <p:nvPr/>
        </p:nvSpPr>
        <p:spPr>
          <a:xfrm>
            <a:off x="179512" y="1556792"/>
            <a:ext cx="8712968" cy="5355312"/>
          </a:xfrm>
          <a:prstGeom prst="rect">
            <a:avLst/>
          </a:prstGeom>
        </p:spPr>
        <p:txBody>
          <a:bodyPr wrap="square">
            <a:spAutoFit/>
          </a:bodyPr>
          <a:lstStyle/>
          <a:p>
            <a:pPr algn="just"/>
            <a:r>
              <a:rPr lang="es-EC" sz="2200" b="1" dirty="0" smtClean="0">
                <a:latin typeface="Times New Roman" pitchFamily="18" charset="0"/>
                <a:cs typeface="Times New Roman" pitchFamily="18" charset="0"/>
              </a:rPr>
              <a:t>4.3 Validación Técnica</a:t>
            </a:r>
          </a:p>
          <a:p>
            <a:pPr algn="just"/>
            <a:endParaRPr lang="es-EC" sz="2000" b="1" dirty="0">
              <a:latin typeface="Times New Roman" pitchFamily="18" charset="0"/>
              <a:cs typeface="Times New Roman" pitchFamily="18" charset="0"/>
            </a:endParaRPr>
          </a:p>
          <a:p>
            <a:pPr algn="just"/>
            <a:r>
              <a:rPr lang="es-MX" sz="2000" b="1" dirty="0">
                <a:latin typeface="Times New Roman" panose="02020603050405020304" pitchFamily="18" charset="0"/>
                <a:cs typeface="Times New Roman" panose="02020603050405020304" pitchFamily="18" charset="0"/>
              </a:rPr>
              <a:t>Capacidad del recipiente:</a:t>
            </a:r>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El caldero de tipo horizontal esta construido en Acero ASTM A36 con cilindro de espesor de  6 mm con un diámetro interior de 0.76 m y longitud 1.22 m el diámetro de los soportes laterales es de 0.9 m con estas dimensiones se tiene un volumen total de 0.522 </a:t>
            </a:r>
            <a:r>
              <a:rPr lang="es-MX" sz="2000" dirty="0" smtClean="0">
                <a:latin typeface="Times New Roman" panose="02020603050405020304" pitchFamily="18" charset="0"/>
                <a:cs typeface="Times New Roman" panose="02020603050405020304" pitchFamily="18" charset="0"/>
              </a:rPr>
              <a:t>m³ </a:t>
            </a:r>
            <a:r>
              <a:rPr lang="es-MX" sz="2000" dirty="0">
                <a:latin typeface="Times New Roman" panose="02020603050405020304" pitchFamily="18" charset="0"/>
                <a:cs typeface="Times New Roman" panose="02020603050405020304" pitchFamily="18" charset="0"/>
              </a:rPr>
              <a:t>repartidos de la siguiente manera:</a:t>
            </a:r>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Volumen de agua = 0.5 </a:t>
            </a:r>
            <a:r>
              <a:rPr lang="es-MX" sz="2000" dirty="0" smtClean="0">
                <a:latin typeface="Times New Roman" panose="02020603050405020304" pitchFamily="18" charset="0"/>
                <a:cs typeface="Times New Roman" panose="02020603050405020304" pitchFamily="18" charset="0"/>
              </a:rPr>
              <a:t>m³</a:t>
            </a:r>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Volumen de tubos = 0.022 </a:t>
            </a:r>
            <a:r>
              <a:rPr lang="es-MX" sz="2000" dirty="0" smtClean="0">
                <a:latin typeface="Times New Roman" panose="02020603050405020304" pitchFamily="18" charset="0"/>
                <a:cs typeface="Times New Roman" panose="02020603050405020304" pitchFamily="18" charset="0"/>
              </a:rPr>
              <a:t>m³</a:t>
            </a:r>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pPr algn="just"/>
            <a:r>
              <a:rPr lang="es-MX" sz="2000" b="1" dirty="0">
                <a:latin typeface="Times New Roman" panose="02020603050405020304" pitchFamily="18" charset="0"/>
                <a:cs typeface="Times New Roman" panose="02020603050405020304" pitchFamily="18" charset="0"/>
              </a:rPr>
              <a:t>Consideraciones Energéticas</a:t>
            </a:r>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El coeficiente global de transferencia de calor para el intercambiador de calor interno del caldero es 4.53 </a:t>
            </a:r>
            <a:r>
              <a:rPr lang="es-MX" sz="2000" dirty="0" smtClean="0">
                <a:latin typeface="Times New Roman" panose="02020603050405020304" pitchFamily="18" charset="0"/>
                <a:cs typeface="Times New Roman" panose="02020603050405020304" pitchFamily="18" charset="0"/>
              </a:rPr>
              <a:t>W/m²ºC </a:t>
            </a:r>
            <a:r>
              <a:rPr lang="es-MX" sz="2000" dirty="0">
                <a:latin typeface="Times New Roman" panose="02020603050405020304" pitchFamily="18" charset="0"/>
                <a:cs typeface="Times New Roman" panose="02020603050405020304" pitchFamily="18" charset="0"/>
              </a:rPr>
              <a:t>mientras que para el caldero en si es de 2.5 </a:t>
            </a:r>
            <a:r>
              <a:rPr lang="es-MX" sz="2000" dirty="0" smtClean="0">
                <a:latin typeface="Times New Roman" panose="02020603050405020304" pitchFamily="18" charset="0"/>
                <a:cs typeface="Times New Roman" panose="02020603050405020304" pitchFamily="18" charset="0"/>
              </a:rPr>
              <a:t>W/m² </a:t>
            </a:r>
            <a:r>
              <a:rPr lang="es-MX" sz="2000" dirty="0" err="1" smtClean="0">
                <a:latin typeface="Times New Roman" panose="02020603050405020304" pitchFamily="18" charset="0"/>
                <a:cs typeface="Times New Roman" panose="02020603050405020304" pitchFamily="18" charset="0"/>
              </a:rPr>
              <a:t>ºC</a:t>
            </a:r>
            <a:r>
              <a:rPr lang="es-MX" sz="2000" dirty="0" smtClean="0">
                <a:latin typeface="Times New Roman" panose="02020603050405020304" pitchFamily="18" charset="0"/>
                <a:cs typeface="Times New Roman" panose="02020603050405020304" pitchFamily="18" charset="0"/>
              </a:rPr>
              <a:t> </a:t>
            </a:r>
            <a:r>
              <a:rPr lang="es-MX" sz="2000" dirty="0">
                <a:latin typeface="Times New Roman" panose="02020603050405020304" pitchFamily="18" charset="0"/>
                <a:cs typeface="Times New Roman" panose="02020603050405020304" pitchFamily="18" charset="0"/>
              </a:rPr>
              <a:t>sin aislamiento térmico con esto se consigue un calor útil de 14.21 </a:t>
            </a:r>
            <a:r>
              <a:rPr lang="es-MX" sz="2000" dirty="0" err="1">
                <a:latin typeface="Times New Roman" panose="02020603050405020304" pitchFamily="18" charset="0"/>
                <a:cs typeface="Times New Roman" panose="02020603050405020304" pitchFamily="18" charset="0"/>
              </a:rPr>
              <a:t>KWt</a:t>
            </a:r>
            <a:r>
              <a:rPr lang="es-MX" sz="2000" dirty="0">
                <a:latin typeface="Times New Roman" panose="02020603050405020304" pitchFamily="18" charset="0"/>
                <a:cs typeface="Times New Roman" panose="02020603050405020304" pitchFamily="18" charset="0"/>
              </a:rPr>
              <a:t>, para calentar el agua y un calor perdido por las paredes de 0.39 </a:t>
            </a:r>
            <a:r>
              <a:rPr lang="es-MX" sz="2000" dirty="0" err="1">
                <a:latin typeface="Times New Roman" panose="02020603050405020304" pitchFamily="18" charset="0"/>
                <a:cs typeface="Times New Roman" panose="02020603050405020304" pitchFamily="18" charset="0"/>
              </a:rPr>
              <a:t>KWt</a:t>
            </a:r>
            <a:r>
              <a:rPr lang="es-MX" sz="2000" dirty="0">
                <a:latin typeface="Times New Roman" panose="02020603050405020304" pitchFamily="18" charset="0"/>
                <a:cs typeface="Times New Roman" panose="02020603050405020304" pitchFamily="18" charset="0"/>
              </a:rPr>
              <a:t> sumando estos dos valores se tiene 14.6 </a:t>
            </a:r>
            <a:r>
              <a:rPr lang="es-MX" sz="2000" dirty="0" err="1">
                <a:latin typeface="Times New Roman" panose="02020603050405020304" pitchFamily="18" charset="0"/>
                <a:cs typeface="Times New Roman" panose="02020603050405020304" pitchFamily="18" charset="0"/>
              </a:rPr>
              <a:t>KWt</a:t>
            </a:r>
            <a:r>
              <a:rPr lang="es-MX" sz="2000" dirty="0">
                <a:latin typeface="Times New Roman" panose="02020603050405020304" pitchFamily="18" charset="0"/>
                <a:cs typeface="Times New Roman" panose="02020603050405020304" pitchFamily="18" charset="0"/>
              </a:rPr>
              <a:t>, los cuales, en unidades inglesas de potencia en equivalente a 20 BHP</a:t>
            </a:r>
            <a:r>
              <a:rPr lang="es-MX" sz="2000" dirty="0" smtClean="0">
                <a:latin typeface="Times New Roman" panose="02020603050405020304" pitchFamily="18" charset="0"/>
                <a:cs typeface="Times New Roman" panose="02020603050405020304" pitchFamily="18" charset="0"/>
              </a:rPr>
              <a:t>.</a:t>
            </a:r>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99957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1</a:t>
            </a:r>
            <a:r>
              <a:rPr lang="es-EC" sz="2400" dirty="0" smtClean="0">
                <a:cs typeface="Times New Roman" pitchFamily="18" charset="0"/>
              </a:rPr>
              <a:t>.- GENERALIDADES</a:t>
            </a:r>
            <a:endParaRPr lang="es-ES" sz="2400" dirty="0">
              <a:latin typeface="Arial" charset="0"/>
            </a:endParaRPr>
          </a:p>
        </p:txBody>
      </p:sp>
      <p:sp>
        <p:nvSpPr>
          <p:cNvPr id="3" name="2 Rectángulo"/>
          <p:cNvSpPr/>
          <p:nvPr/>
        </p:nvSpPr>
        <p:spPr>
          <a:xfrm>
            <a:off x="179512" y="1724030"/>
            <a:ext cx="8568952" cy="3046988"/>
          </a:xfrm>
          <a:prstGeom prst="rect">
            <a:avLst/>
          </a:prstGeom>
        </p:spPr>
        <p:txBody>
          <a:bodyPr wrap="square">
            <a:spAutoFit/>
          </a:bodyPr>
          <a:lstStyle/>
          <a:p>
            <a:pPr algn="just"/>
            <a:r>
              <a:rPr lang="es-EC" sz="2200" b="1" dirty="0" smtClean="0">
                <a:latin typeface="Times New Roman" pitchFamily="18" charset="0"/>
                <a:cs typeface="Times New Roman" pitchFamily="18" charset="0"/>
              </a:rPr>
              <a:t>1.1 Antecedentes</a:t>
            </a:r>
          </a:p>
          <a:p>
            <a:pPr algn="just"/>
            <a:endParaRPr lang="es-EC" sz="2000" dirty="0" smtClean="0">
              <a:latin typeface="Times New Roman" pitchFamily="18" charset="0"/>
              <a:cs typeface="Times New Roman" pitchFamily="18" charset="0"/>
            </a:endParaRPr>
          </a:p>
          <a:p>
            <a:pPr algn="just">
              <a:lnSpc>
                <a:spcPct val="150000"/>
              </a:lnSpc>
            </a:pPr>
            <a:r>
              <a:rPr lang="es-EC" sz="2000" dirty="0">
                <a:latin typeface="Times New Roman" pitchFamily="18" charset="0"/>
                <a:cs typeface="Times New Roman" pitchFamily="18" charset="0"/>
              </a:rPr>
              <a:t> </a:t>
            </a:r>
            <a:r>
              <a:rPr lang="es-ES" sz="2000" dirty="0">
                <a:latin typeface="Times New Roman" pitchFamily="18" charset="0"/>
                <a:cs typeface="Times New Roman" pitchFamily="18" charset="0"/>
              </a:rPr>
              <a:t>Debido a la ubicación geográfica del país la incidencia de los rayos solares es una gran ventaja para la utilización de este tipo de energía ya que la radiación solar en la línea ecuatorial es homogénea a lo largo del año los valores promedios reflejados en los meses de mayo y septiembre son de 4.27 </a:t>
            </a:r>
            <a:r>
              <a:rPr lang="es-ES" sz="2000" dirty="0" err="1" smtClean="0">
                <a:latin typeface="Times New Roman" pitchFamily="18" charset="0"/>
                <a:cs typeface="Times New Roman" pitchFamily="18" charset="0"/>
              </a:rPr>
              <a:t>kWh</a:t>
            </a:r>
            <a:r>
              <a:rPr lang="es-ES" sz="2000" dirty="0" smtClean="0">
                <a:latin typeface="Times New Roman" pitchFamily="18" charset="0"/>
                <a:cs typeface="Times New Roman" pitchFamily="18" charset="0"/>
              </a:rPr>
              <a:t>/m² </a:t>
            </a:r>
            <a:r>
              <a:rPr lang="es-ES" sz="2000" dirty="0">
                <a:latin typeface="Times New Roman" pitchFamily="18" charset="0"/>
                <a:cs typeface="Times New Roman" pitchFamily="18" charset="0"/>
              </a:rPr>
              <a:t>y 3.06 </a:t>
            </a:r>
            <a:r>
              <a:rPr lang="es-ES" sz="2000" dirty="0" err="1" smtClean="0">
                <a:latin typeface="Times New Roman" pitchFamily="18" charset="0"/>
                <a:cs typeface="Times New Roman" pitchFamily="18" charset="0"/>
              </a:rPr>
              <a:t>kWh</a:t>
            </a:r>
            <a:r>
              <a:rPr lang="es-ES" sz="2000" dirty="0" smtClean="0">
                <a:latin typeface="Times New Roman" pitchFamily="18" charset="0"/>
                <a:cs typeface="Times New Roman" pitchFamily="18" charset="0"/>
              </a:rPr>
              <a:t>/m² </a:t>
            </a:r>
            <a:r>
              <a:rPr lang="es-ES" sz="2000" dirty="0">
                <a:latin typeface="Times New Roman" pitchFamily="18" charset="0"/>
                <a:cs typeface="Times New Roman" pitchFamily="18" charset="0"/>
              </a:rPr>
              <a:t>respectivamente. (CONELEC, 2009)</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476716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5</a:t>
            </a:r>
            <a:r>
              <a:rPr lang="es-ES" sz="2400" dirty="0" smtClean="0">
                <a:latin typeface="Arial" charset="0"/>
              </a:rPr>
              <a:t>. ANALISIS Y VALIDACIÓN DE RESULTADOS</a:t>
            </a:r>
            <a:endParaRPr lang="es-ES" sz="2400" dirty="0">
              <a:latin typeface="Arial" charset="0"/>
            </a:endParaRPr>
          </a:p>
        </p:txBody>
      </p:sp>
      <p:sp>
        <p:nvSpPr>
          <p:cNvPr id="3" name="2 Rectángulo"/>
          <p:cNvSpPr/>
          <p:nvPr/>
        </p:nvSpPr>
        <p:spPr>
          <a:xfrm>
            <a:off x="179512" y="1556792"/>
            <a:ext cx="8964488" cy="3477875"/>
          </a:xfrm>
          <a:prstGeom prst="rect">
            <a:avLst/>
          </a:prstGeom>
        </p:spPr>
        <p:txBody>
          <a:bodyPr wrap="square">
            <a:spAutoFit/>
          </a:bodyPr>
          <a:lstStyle/>
          <a:p>
            <a:pPr algn="just"/>
            <a:r>
              <a:rPr lang="es-EC" sz="2200" b="1" dirty="0" smtClean="0">
                <a:latin typeface="Times New Roman" pitchFamily="18" charset="0"/>
                <a:cs typeface="Times New Roman" pitchFamily="18" charset="0"/>
              </a:rPr>
              <a:t>5.1 Datos obtenidos</a:t>
            </a:r>
          </a:p>
          <a:p>
            <a:pPr algn="just"/>
            <a:endParaRPr lang="es-EC" sz="2000" b="1" dirty="0" smtClean="0">
              <a:latin typeface="Times New Roman" pitchFamily="18" charset="0"/>
              <a:cs typeface="Times New Roman" pitchFamily="18" charset="0"/>
            </a:endParaRPr>
          </a:p>
          <a:p>
            <a:pPr algn="just"/>
            <a:r>
              <a:rPr lang="es-EC" sz="2000" b="1" dirty="0" smtClean="0">
                <a:latin typeface="Times New Roman" pitchFamily="18" charset="0"/>
                <a:cs typeface="Times New Roman" pitchFamily="18" charset="0"/>
              </a:rPr>
              <a:t>Ensayo 1</a:t>
            </a: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00686899"/>
              </p:ext>
            </p:extLst>
          </p:nvPr>
        </p:nvGraphicFramePr>
        <p:xfrm>
          <a:off x="1381088" y="2420888"/>
          <a:ext cx="6714702" cy="4305953"/>
        </p:xfrm>
        <a:graphic>
          <a:graphicData uri="http://schemas.openxmlformats.org/drawingml/2006/table">
            <a:tbl>
              <a:tblPr>
                <a:tableStyleId>{5C22544A-7EE6-4342-B048-85BDC9FD1C3A}</a:tableStyleId>
              </a:tblPr>
              <a:tblGrid>
                <a:gridCol w="305215"/>
                <a:gridCol w="397487"/>
                <a:gridCol w="489761"/>
                <a:gridCol w="489761"/>
                <a:gridCol w="617525"/>
                <a:gridCol w="518154"/>
                <a:gridCol w="738192"/>
                <a:gridCol w="773682"/>
                <a:gridCol w="425879"/>
                <a:gridCol w="709800"/>
                <a:gridCol w="662478"/>
                <a:gridCol w="586768"/>
              </a:tblGrid>
              <a:tr h="147839">
                <a:tc>
                  <a:txBody>
                    <a:bodyPr/>
                    <a:lstStyle/>
                    <a:p>
                      <a:pPr algn="l" fontAlgn="b"/>
                      <a:endParaRPr lang="es-ES" sz="900" b="0" i="0" u="none" strike="noStrike" dirty="0">
                        <a:solidFill>
                          <a:srgbClr val="000000"/>
                        </a:solidFill>
                        <a:effectLst/>
                        <a:latin typeface="Arial" panose="020B0604020202020204" pitchFamily="34" charset="0"/>
                      </a:endParaRPr>
                    </a:p>
                  </a:txBody>
                  <a:tcPr marL="8011" marR="8011" marT="8011" marB="0" anchor="b"/>
                </a:tc>
                <a:tc>
                  <a:txBody>
                    <a:bodyPr/>
                    <a:lstStyle/>
                    <a:p>
                      <a:pPr algn="l" fontAlgn="b"/>
                      <a:endParaRPr lang="es-ES" sz="900" b="0" i="0" u="none" strike="noStrike">
                        <a:solidFill>
                          <a:srgbClr val="000000"/>
                        </a:solidFill>
                        <a:effectLst/>
                        <a:latin typeface="Arial" panose="020B0604020202020204" pitchFamily="34" charset="0"/>
                      </a:endParaRPr>
                    </a:p>
                  </a:txBody>
                  <a:tcPr marL="8011" marR="8011" marT="8011" marB="0" anchor="b"/>
                </a:tc>
                <a:tc gridSpan="6">
                  <a:txBody>
                    <a:bodyPr/>
                    <a:lstStyle/>
                    <a:p>
                      <a:pPr algn="ctr" fontAlgn="b"/>
                      <a:r>
                        <a:rPr lang="es-ES" sz="900" u="none" strike="noStrike">
                          <a:effectLst/>
                        </a:rPr>
                        <a:t>Temperatura(ºC)</a:t>
                      </a:r>
                      <a:endParaRPr lang="es-ES" sz="900" b="0" i="0" u="none" strike="noStrike">
                        <a:solidFill>
                          <a:srgbClr val="000000"/>
                        </a:solidFill>
                        <a:effectLst/>
                        <a:latin typeface="Arial" panose="020B0604020202020204" pitchFamily="34" charset="0"/>
                      </a:endParaRPr>
                    </a:p>
                  </a:txBody>
                  <a:tcPr marL="8011" marR="8011" marT="8011"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fontAlgn="b"/>
                      <a:r>
                        <a:rPr lang="es-ES" sz="900" u="none" strike="noStrike">
                          <a:effectLst/>
                        </a:rPr>
                        <a:t>Presión (psi)</a:t>
                      </a:r>
                      <a:endParaRPr lang="es-ES" sz="900" b="0" i="0" u="none" strike="noStrike">
                        <a:solidFill>
                          <a:srgbClr val="000000"/>
                        </a:solidFill>
                        <a:effectLst/>
                        <a:latin typeface="Arial" panose="020B0604020202020204" pitchFamily="34" charset="0"/>
                      </a:endParaRPr>
                    </a:p>
                  </a:txBody>
                  <a:tcPr marL="8011" marR="8011" marT="8011" marB="0" anchor="b"/>
                </a:tc>
                <a:tc hMerge="1">
                  <a:txBody>
                    <a:bodyPr/>
                    <a:lstStyle/>
                    <a:p>
                      <a:endParaRPr lang="es-ES"/>
                    </a:p>
                  </a:txBody>
                  <a:tcPr/>
                </a:tc>
                <a:tc>
                  <a:txBody>
                    <a:bodyPr/>
                    <a:lstStyle/>
                    <a:p>
                      <a:pPr algn="ctr" fontAlgn="b"/>
                      <a:r>
                        <a:rPr lang="es-ES" sz="900" u="none" strike="noStrike">
                          <a:effectLst/>
                        </a:rPr>
                        <a:t>%</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m/s</a:t>
                      </a:r>
                      <a:endParaRPr lang="es-ES" sz="900" b="0" i="0" u="none" strike="noStrike">
                        <a:solidFill>
                          <a:srgbClr val="000000"/>
                        </a:solidFill>
                        <a:effectLst/>
                        <a:latin typeface="Arial" panose="020B0604020202020204" pitchFamily="34" charset="0"/>
                      </a:endParaRPr>
                    </a:p>
                  </a:txBody>
                  <a:tcPr marL="8011" marR="8011" marT="8011" marB="0" anchor="b"/>
                </a:tc>
              </a:tr>
              <a:tr h="147839">
                <a:tc>
                  <a:txBody>
                    <a:bodyPr/>
                    <a:lstStyle/>
                    <a:p>
                      <a:pPr algn="l" fontAlgn="b"/>
                      <a:r>
                        <a:rPr lang="es-ES" sz="900" u="none" strike="noStrike">
                          <a:effectLst/>
                        </a:rPr>
                        <a:t>Hora</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Tiempo</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E. Aceite</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S. Aceite</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Agua</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Ambiente</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Retorno Agua</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Pared Caldero</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R. Agua</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S. Agua</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Humedad R.</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l" fontAlgn="b"/>
                      <a:r>
                        <a:rPr lang="es-ES" sz="900" u="none" strike="noStrike">
                          <a:effectLst/>
                        </a:rPr>
                        <a:t>Vel. Viento</a:t>
                      </a:r>
                      <a:endParaRPr lang="es-ES" sz="9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9.00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24,9</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38,2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1,9</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9.15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31</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29</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38,6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9.30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31</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40,0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9.45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45,3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10.00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60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48,6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10.15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75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38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36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38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50,2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10.30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90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42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40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53,3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10.45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105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42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41</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42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58,6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11.00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120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46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45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dirty="0">
                          <a:effectLst/>
                        </a:rPr>
                        <a:t>42</a:t>
                      </a:r>
                      <a:endParaRPr lang="es-ES" sz="1000" b="0" i="0" u="none" strike="noStrike" dirty="0">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dirty="0">
                          <a:effectLst/>
                        </a:rPr>
                        <a:t>63,1</a:t>
                      </a:r>
                      <a:endParaRPr lang="es-ES" sz="1000" b="0" i="0" u="none" strike="noStrike" dirty="0">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11.15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135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48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46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dirty="0">
                          <a:effectLst/>
                        </a:rPr>
                        <a:t>64,2</a:t>
                      </a:r>
                      <a:endParaRPr lang="es-ES" sz="1000" b="0" i="0" u="none" strike="noStrike" dirty="0">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11.30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150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52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50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68,7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1,9</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11.45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165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55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48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44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70,1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2,0</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12.00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180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52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44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72,6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24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12.15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195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54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61</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50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76,8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2,9</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12.30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210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52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78,4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1,1</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12.45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225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55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80,0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1,3</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13.00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240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82,6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13.15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255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69</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86,4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13.30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270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68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88,3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23</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13.45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285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90,2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14.00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88</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76</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74</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92,5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2,0</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14.15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315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90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82</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25,2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93,4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17</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dirty="0">
                          <a:effectLst/>
                        </a:rPr>
                        <a:t>2,2</a:t>
                      </a:r>
                      <a:endParaRPr lang="es-ES" sz="1000" b="0" i="0" u="none" strike="noStrike" dirty="0">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14.30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330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87</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24,2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71</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93,4</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28</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2,5</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14.45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345</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87</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24,1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94,2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32</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2,7</a:t>
                      </a:r>
                      <a:endParaRPr lang="es-ES" sz="1000" b="0" i="0" u="none" strike="noStrike">
                        <a:solidFill>
                          <a:srgbClr val="000000"/>
                        </a:solidFill>
                        <a:effectLst/>
                        <a:latin typeface="Arial" panose="020B0604020202020204" pitchFamily="34" charset="0"/>
                      </a:endParaRPr>
                    </a:p>
                  </a:txBody>
                  <a:tcPr marL="8011" marR="8011" marT="8011" marB="0" anchor="b"/>
                </a:tc>
              </a:tr>
              <a:tr h="155231">
                <a:tc>
                  <a:txBody>
                    <a:bodyPr/>
                    <a:lstStyle/>
                    <a:p>
                      <a:pPr algn="l" fontAlgn="b"/>
                      <a:r>
                        <a:rPr lang="es-ES" sz="900" u="none" strike="noStrike">
                          <a:effectLst/>
                        </a:rPr>
                        <a:t>15.00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900" u="none" strike="noStrike">
                          <a:effectLst/>
                        </a:rPr>
                        <a:t>360</a:t>
                      </a:r>
                      <a:endParaRPr lang="es-ES" sz="9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85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83</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ctr"/>
                      <a:r>
                        <a:rPr lang="es-ES" sz="1000" u="none" strike="noStrike">
                          <a:effectLst/>
                        </a:rPr>
                        <a:t>75</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24,1</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ctr"/>
                      <a:r>
                        <a:rPr lang="es-ES" sz="1000" u="none" strike="noStrike">
                          <a:effectLst/>
                        </a:rPr>
                        <a:t>70</a:t>
                      </a:r>
                      <a:endParaRPr lang="es-ES" sz="1000" b="0" i="0" u="none" strike="noStrike">
                        <a:solidFill>
                          <a:srgbClr val="000000"/>
                        </a:solidFill>
                        <a:effectLst/>
                        <a:latin typeface="Arial" panose="020B0604020202020204" pitchFamily="34" charset="0"/>
                      </a:endParaRPr>
                    </a:p>
                  </a:txBody>
                  <a:tcPr marL="8011" marR="8011" marT="8011" marB="0" anchor="ctr"/>
                </a:tc>
                <a:tc>
                  <a:txBody>
                    <a:bodyPr/>
                    <a:lstStyle/>
                    <a:p>
                      <a:pPr algn="ctr" fontAlgn="b"/>
                      <a:r>
                        <a:rPr lang="es-ES" sz="1000" u="none" strike="noStrike">
                          <a:effectLst/>
                        </a:rPr>
                        <a:t>94,6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6</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15</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a:effectLst/>
                        </a:rPr>
                        <a:t>30</a:t>
                      </a:r>
                      <a:endParaRPr lang="es-ES" sz="1000" b="0" i="0" u="none" strike="noStrike">
                        <a:solidFill>
                          <a:srgbClr val="000000"/>
                        </a:solidFill>
                        <a:effectLst/>
                        <a:latin typeface="Arial" panose="020B0604020202020204" pitchFamily="34" charset="0"/>
                      </a:endParaRPr>
                    </a:p>
                  </a:txBody>
                  <a:tcPr marL="8011" marR="8011" marT="8011" marB="0" anchor="b"/>
                </a:tc>
                <a:tc>
                  <a:txBody>
                    <a:bodyPr/>
                    <a:lstStyle/>
                    <a:p>
                      <a:pPr algn="ctr" fontAlgn="b"/>
                      <a:r>
                        <a:rPr lang="es-ES" sz="1000" u="none" strike="noStrike" dirty="0">
                          <a:effectLst/>
                        </a:rPr>
                        <a:t>2,4</a:t>
                      </a:r>
                      <a:endParaRPr lang="es-ES" sz="1000" b="0" i="0" u="none" strike="noStrike" dirty="0">
                        <a:solidFill>
                          <a:srgbClr val="000000"/>
                        </a:solidFill>
                        <a:effectLst/>
                        <a:latin typeface="Arial" panose="020B0604020202020204" pitchFamily="34" charset="0"/>
                      </a:endParaRPr>
                    </a:p>
                  </a:txBody>
                  <a:tcPr marL="8011" marR="8011" marT="8011" marB="0" anchor="b"/>
                </a:tc>
              </a:tr>
            </a:tbl>
          </a:graphicData>
        </a:graphic>
      </p:graphicFrame>
    </p:spTree>
    <p:extLst>
      <p:ext uri="{BB962C8B-B14F-4D97-AF65-F5344CB8AC3E}">
        <p14:creationId xmlns:p14="http://schemas.microsoft.com/office/powerpoint/2010/main" val="7912056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5</a:t>
            </a:r>
            <a:r>
              <a:rPr lang="es-ES" sz="2400" dirty="0" smtClean="0">
                <a:latin typeface="Arial" charset="0"/>
              </a:rPr>
              <a:t>. ANALISIS Y VALIDACIÓN DE RESULTADOS</a:t>
            </a:r>
            <a:endParaRPr lang="es-ES" sz="2400" dirty="0">
              <a:latin typeface="Arial" charset="0"/>
            </a:endParaRPr>
          </a:p>
        </p:txBody>
      </p:sp>
      <p:sp>
        <p:nvSpPr>
          <p:cNvPr id="3" name="2 Rectángulo"/>
          <p:cNvSpPr/>
          <p:nvPr/>
        </p:nvSpPr>
        <p:spPr>
          <a:xfrm>
            <a:off x="179512" y="1556792"/>
            <a:ext cx="8784976" cy="6555641"/>
          </a:xfrm>
          <a:prstGeom prst="rect">
            <a:avLst/>
          </a:prstGeom>
        </p:spPr>
        <p:txBody>
          <a:bodyPr wrap="square">
            <a:spAutoFit/>
          </a:bodyPr>
          <a:lstStyle/>
          <a:p>
            <a:pPr algn="just"/>
            <a:r>
              <a:rPr lang="es-EC" sz="2200" b="1" dirty="0" smtClean="0">
                <a:latin typeface="Times New Roman" pitchFamily="18" charset="0"/>
                <a:cs typeface="Times New Roman" pitchFamily="18" charset="0"/>
              </a:rPr>
              <a:t>5.2 Verificación de resultados</a:t>
            </a:r>
          </a:p>
          <a:p>
            <a:pPr algn="just"/>
            <a:endParaRPr lang="es-EC" sz="2000" b="1" dirty="0" smtClean="0">
              <a:latin typeface="Times New Roman" pitchFamily="18" charset="0"/>
              <a:cs typeface="Times New Roman" pitchFamily="18" charset="0"/>
            </a:endParaRPr>
          </a:p>
          <a:p>
            <a:pPr algn="just"/>
            <a:r>
              <a:rPr lang="es-ES" sz="2000" dirty="0">
                <a:latin typeface="Times New Roman" panose="02020603050405020304" pitchFamily="18" charset="0"/>
                <a:cs typeface="Times New Roman" panose="02020603050405020304" pitchFamily="18" charset="0"/>
              </a:rPr>
              <a:t>El caldero </a:t>
            </a:r>
            <a:r>
              <a:rPr lang="es-ES" sz="2000" dirty="0" err="1">
                <a:latin typeface="Times New Roman" panose="02020603050405020304" pitchFamily="18" charset="0"/>
                <a:cs typeface="Times New Roman" panose="02020603050405020304" pitchFamily="18" charset="0"/>
              </a:rPr>
              <a:t>pirotubular</a:t>
            </a:r>
            <a:r>
              <a:rPr lang="es-ES" sz="2000" dirty="0">
                <a:latin typeface="Times New Roman" panose="02020603050405020304" pitchFamily="18" charset="0"/>
                <a:cs typeface="Times New Roman" panose="02020603050405020304" pitchFamily="18" charset="0"/>
              </a:rPr>
              <a:t> de tipo horizontal, que utiliza como fluido de </a:t>
            </a:r>
            <a:r>
              <a:rPr lang="es-ES" sz="2000" dirty="0" smtClean="0">
                <a:latin typeface="Times New Roman" panose="02020603050405020304" pitchFamily="18" charset="0"/>
                <a:cs typeface="Times New Roman" panose="02020603050405020304" pitchFamily="18" charset="0"/>
              </a:rPr>
              <a:t>calentamiento </a:t>
            </a:r>
            <a:r>
              <a:rPr lang="es-ES" sz="2000" dirty="0">
                <a:latin typeface="Times New Roman" panose="02020603050405020304" pitchFamily="18" charset="0"/>
                <a:cs typeface="Times New Roman" panose="02020603050405020304" pitchFamily="18" charset="0"/>
              </a:rPr>
              <a:t>el aceite térmico para incrementar la temperatura del agua tiene una potencia de 20 BHP, tiempo de calentamiento 6 horas, temperatura promedio del aceite térmico es de 58.25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temperatura de salida del caldero 53.47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con una diferencia de temperatura de 4.78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por otra parte, el agua tiene una temperatura de salida de 54.04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y de entrada 48.73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logrando un incremento de 5.31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a:t>
            </a:r>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just"/>
            <a:endParaRPr lang="es-ES" sz="2000" dirty="0" smtClean="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Promedio total de datos sobre ensayos térmicos del caldero.</a:t>
            </a:r>
          </a:p>
          <a:p>
            <a:pPr algn="just"/>
            <a:endParaRPr lang="es-EC" sz="2000" b="1" dirty="0" smtClean="0">
              <a:latin typeface="Times New Roman" pitchFamily="18" charset="0"/>
              <a:cs typeface="Times New Roman" pitchFamily="18" charset="0"/>
            </a:endParaRPr>
          </a:p>
          <a:p>
            <a:endParaRPr lang="es-EC" sz="2000" dirty="0" smtClean="0">
              <a:latin typeface="+mj-lt"/>
              <a:cs typeface="Times New Roman" pitchFamily="18" charset="0"/>
            </a:endParaRPr>
          </a:p>
          <a:p>
            <a:endParaRPr lang="es-EC" sz="2000" dirty="0">
              <a:latin typeface="+mj-lt"/>
              <a:cs typeface="Times New Roman" pitchFamily="18" charset="0"/>
            </a:endParaRPr>
          </a:p>
          <a:p>
            <a:pPr algn="just"/>
            <a:endParaRPr lang="es-ES" sz="2000" dirty="0">
              <a:latin typeface="+mj-lt"/>
              <a:cs typeface="Times New Roman" pitchFamily="18" charset="0"/>
            </a:endParaRPr>
          </a:p>
          <a:p>
            <a:pPr algn="just"/>
            <a:endParaRPr lang="es-EC" sz="2000" b="1" dirty="0">
              <a:latin typeface="Times New Roman" pitchFamily="18" charset="0"/>
              <a:cs typeface="Times New Roman"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237581588"/>
              </p:ext>
            </p:extLst>
          </p:nvPr>
        </p:nvGraphicFramePr>
        <p:xfrm>
          <a:off x="2228390" y="4485174"/>
          <a:ext cx="4787900" cy="1676400"/>
        </p:xfrm>
        <a:graphic>
          <a:graphicData uri="http://schemas.openxmlformats.org/drawingml/2006/table">
            <a:tbl>
              <a:tblPr firstRow="1" firstCol="1" bandRow="1">
                <a:tableStyleId>{5C22544A-7EE6-4342-B048-85BDC9FD1C3A}</a:tableStyleId>
              </a:tblPr>
              <a:tblGrid>
                <a:gridCol w="660400"/>
                <a:gridCol w="825500"/>
                <a:gridCol w="698500"/>
                <a:gridCol w="990600"/>
                <a:gridCol w="1041400"/>
                <a:gridCol w="571500"/>
              </a:tblGrid>
              <a:tr h="190500">
                <a:tc>
                  <a:txBody>
                    <a:bodyPr/>
                    <a:lstStyle/>
                    <a:p>
                      <a:pPr>
                        <a:lnSpc>
                          <a:spcPct val="200000"/>
                        </a:lnSpc>
                        <a:spcAft>
                          <a:spcPts val="0"/>
                        </a:spcAft>
                      </a:pPr>
                      <a:r>
                        <a:rPr lang="es-ES" sz="1100">
                          <a:effectLst/>
                        </a:rPr>
                        <a:t>Ensayo</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100">
                          <a:effectLst/>
                        </a:rPr>
                        <a:t>Thi</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100">
                          <a:effectLst/>
                        </a:rPr>
                        <a:t>Tho</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100">
                          <a:effectLst/>
                        </a:rPr>
                        <a:t>Tci</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100">
                          <a:effectLst/>
                        </a:rPr>
                        <a:t>Tco</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100">
                          <a:effectLst/>
                        </a:rPr>
                        <a:t>Ta</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r">
                        <a:lnSpc>
                          <a:spcPct val="200000"/>
                        </a:lnSpc>
                        <a:spcAft>
                          <a:spcPts val="0"/>
                        </a:spcAft>
                      </a:pPr>
                      <a:r>
                        <a:rPr lang="es-ES" sz="1100">
                          <a:effectLst/>
                        </a:rPr>
                        <a:t>1</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60,16</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55,72</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50,36</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56,43</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25,37</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r">
                        <a:lnSpc>
                          <a:spcPct val="200000"/>
                        </a:lnSpc>
                        <a:spcAft>
                          <a:spcPts val="0"/>
                        </a:spcAft>
                      </a:pPr>
                      <a:r>
                        <a:rPr lang="es-ES" sz="1100">
                          <a:effectLst/>
                        </a:rPr>
                        <a:t>2</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52,80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49,44</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45,20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49,40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24,60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r">
                        <a:lnSpc>
                          <a:spcPct val="200000"/>
                        </a:lnSpc>
                        <a:spcAft>
                          <a:spcPts val="0"/>
                        </a:spcAft>
                      </a:pPr>
                      <a:r>
                        <a:rPr lang="es-ES" sz="1100">
                          <a:effectLst/>
                        </a:rPr>
                        <a:t>3</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61,80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55,24</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50,64</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56,28</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26,10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S" sz="1100">
                          <a:effectLst/>
                        </a:rPr>
                        <a:t>Promedio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200000"/>
                        </a:lnSpc>
                        <a:spcAft>
                          <a:spcPts val="0"/>
                        </a:spcAft>
                      </a:pPr>
                      <a:r>
                        <a:rPr lang="es-ES" sz="1100">
                          <a:effectLst/>
                        </a:rPr>
                        <a:t>58,25</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53,47</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48,73</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a:effectLst/>
                        </a:rPr>
                        <a:t>54,04</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S" sz="1100" dirty="0">
                          <a:effectLst/>
                        </a:rPr>
                        <a:t>25,36</a:t>
                      </a:r>
                      <a:endParaRPr lang="es-ES"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3778575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smtClean="0">
                <a:latin typeface="Arial" charset="0"/>
              </a:rPr>
              <a:t>6. ANALISIS DE COSTOS</a:t>
            </a:r>
            <a:endParaRPr lang="es-ES" sz="2400" dirty="0">
              <a:latin typeface="Arial" charset="0"/>
            </a:endParaRPr>
          </a:p>
        </p:txBody>
      </p:sp>
      <p:sp>
        <p:nvSpPr>
          <p:cNvPr id="3" name="2 Rectángulo"/>
          <p:cNvSpPr/>
          <p:nvPr/>
        </p:nvSpPr>
        <p:spPr>
          <a:xfrm>
            <a:off x="179512" y="1556792"/>
            <a:ext cx="8784976" cy="5047536"/>
          </a:xfrm>
          <a:prstGeom prst="rect">
            <a:avLst/>
          </a:prstGeom>
        </p:spPr>
        <p:txBody>
          <a:bodyPr wrap="square">
            <a:spAutoFit/>
          </a:bodyPr>
          <a:lstStyle/>
          <a:p>
            <a:pPr algn="just"/>
            <a:r>
              <a:rPr lang="es-EC" sz="2200" b="1" dirty="0" smtClean="0">
                <a:latin typeface="Times New Roman" pitchFamily="18" charset="0"/>
                <a:cs typeface="Times New Roman" pitchFamily="18" charset="0"/>
              </a:rPr>
              <a:t>6.1 Costo total del equipo</a:t>
            </a: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endParaRPr lang="es-EC" sz="2000" b="1" dirty="0" smtClean="0">
              <a:latin typeface="Times New Roman" pitchFamily="18" charset="0"/>
              <a:cs typeface="Times New Roman" pitchFamily="18" charset="0"/>
            </a:endParaRPr>
          </a:p>
          <a:p>
            <a:pPr algn="just"/>
            <a:r>
              <a:rPr lang="es-MX" sz="2000" dirty="0">
                <a:latin typeface="Times New Roman" panose="02020603050405020304" pitchFamily="18" charset="0"/>
                <a:cs typeface="Times New Roman" panose="02020603050405020304" pitchFamily="18" charset="0"/>
              </a:rPr>
              <a:t>Inicialmente se realizó un presupuesto referencial para el desarrollo de la investigación de </a:t>
            </a:r>
            <a:r>
              <a:rPr lang="es-MX" sz="2000" b="1" dirty="0">
                <a:latin typeface="Times New Roman" panose="02020603050405020304" pitchFamily="18" charset="0"/>
                <a:cs typeface="Times New Roman" panose="02020603050405020304" pitchFamily="18" charset="0"/>
              </a:rPr>
              <a:t>$ </a:t>
            </a:r>
            <a:r>
              <a:rPr lang="es-MX" sz="2000" b="1" dirty="0" smtClean="0">
                <a:latin typeface="Times New Roman" panose="02020603050405020304" pitchFamily="18" charset="0"/>
                <a:cs typeface="Times New Roman" panose="02020603050405020304" pitchFamily="18" charset="0"/>
              </a:rPr>
              <a:t>85849.00 </a:t>
            </a:r>
          </a:p>
          <a:p>
            <a:pPr algn="just"/>
            <a:endParaRPr lang="es-ES"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Con el análisis de costos presentado en este capítulo se determinó un costo total del proyecto de </a:t>
            </a:r>
            <a:r>
              <a:rPr lang="es-MX" sz="2000" b="1" dirty="0">
                <a:latin typeface="Times New Roman" panose="02020603050405020304" pitchFamily="18" charset="0"/>
                <a:cs typeface="Times New Roman" panose="02020603050405020304" pitchFamily="18" charset="0"/>
              </a:rPr>
              <a:t>$ 6202.47 </a:t>
            </a:r>
            <a:r>
              <a:rPr lang="es-MX" sz="2000" dirty="0">
                <a:latin typeface="Times New Roman" panose="02020603050405020304" pitchFamily="18" charset="0"/>
                <a:cs typeface="Times New Roman" panose="02020603050405020304" pitchFamily="18" charset="0"/>
              </a:rPr>
              <a:t>con lo cual se logró desarrollar toda la investigación satisfactoriamente</a:t>
            </a:r>
            <a:r>
              <a:rPr lang="es-MX"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44275676"/>
              </p:ext>
            </p:extLst>
          </p:nvPr>
        </p:nvGraphicFramePr>
        <p:xfrm>
          <a:off x="2555776" y="2170543"/>
          <a:ext cx="3528392" cy="2194560"/>
        </p:xfrm>
        <a:graphic>
          <a:graphicData uri="http://schemas.openxmlformats.org/drawingml/2006/table">
            <a:tbl>
              <a:tblPr firstRow="1" firstCol="1" bandRow="1">
                <a:tableStyleId>{5C22544A-7EE6-4342-B048-85BDC9FD1C3A}</a:tableStyleId>
              </a:tblPr>
              <a:tblGrid>
                <a:gridCol w="2002364"/>
                <a:gridCol w="1526028"/>
              </a:tblGrid>
              <a:tr h="355297">
                <a:tc gridSpan="2">
                  <a:txBody>
                    <a:bodyPr/>
                    <a:lstStyle/>
                    <a:p>
                      <a:pPr algn="ctr">
                        <a:lnSpc>
                          <a:spcPct val="200000"/>
                        </a:lnSpc>
                        <a:spcAft>
                          <a:spcPts val="0"/>
                        </a:spcAft>
                      </a:pPr>
                      <a:r>
                        <a:rPr lang="es-ES" sz="1200" dirty="0">
                          <a:effectLst/>
                        </a:rPr>
                        <a:t>COSTO TOTAL</a:t>
                      </a:r>
                      <a:endParaRPr lang="es-ES" sz="12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S"/>
                    </a:p>
                  </a:txBody>
                  <a:tcPr/>
                </a:tc>
              </a:tr>
              <a:tr h="355297">
                <a:tc>
                  <a:txBody>
                    <a:bodyPr/>
                    <a:lstStyle/>
                    <a:p>
                      <a:pPr>
                        <a:lnSpc>
                          <a:spcPct val="200000"/>
                        </a:lnSpc>
                        <a:spcAft>
                          <a:spcPts val="0"/>
                        </a:spcAft>
                      </a:pPr>
                      <a:r>
                        <a:rPr lang="es-ES" sz="1200">
                          <a:effectLst/>
                        </a:rPr>
                        <a:t>DESCRIPCION</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200000"/>
                        </a:lnSpc>
                        <a:spcAft>
                          <a:spcPts val="0"/>
                        </a:spcAft>
                      </a:pPr>
                      <a:r>
                        <a:rPr lang="es-ES" sz="1200">
                          <a:effectLst/>
                        </a:rPr>
                        <a:t>COSTO TOTAL ($)</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355297">
                <a:tc>
                  <a:txBody>
                    <a:bodyPr/>
                    <a:lstStyle/>
                    <a:p>
                      <a:pPr>
                        <a:lnSpc>
                          <a:spcPct val="200000"/>
                        </a:lnSpc>
                        <a:spcAft>
                          <a:spcPts val="0"/>
                        </a:spcAft>
                      </a:pPr>
                      <a:r>
                        <a:rPr lang="es-ES" sz="1200">
                          <a:effectLst/>
                        </a:rPr>
                        <a:t>Costos Directos</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S" sz="1200">
                          <a:effectLst/>
                        </a:rPr>
                        <a:t>4471,82</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355297">
                <a:tc>
                  <a:txBody>
                    <a:bodyPr/>
                    <a:lstStyle/>
                    <a:p>
                      <a:pPr>
                        <a:lnSpc>
                          <a:spcPct val="200000"/>
                        </a:lnSpc>
                        <a:spcAft>
                          <a:spcPts val="0"/>
                        </a:spcAft>
                      </a:pPr>
                      <a:r>
                        <a:rPr lang="es-ES" sz="1200">
                          <a:effectLst/>
                        </a:rPr>
                        <a:t>Costo Indirectos </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S" sz="1200">
                          <a:effectLst/>
                        </a:rPr>
                        <a:t>1550,00</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355297">
                <a:tc>
                  <a:txBody>
                    <a:bodyPr/>
                    <a:lstStyle/>
                    <a:p>
                      <a:pPr>
                        <a:lnSpc>
                          <a:spcPct val="200000"/>
                        </a:lnSpc>
                        <a:spcAft>
                          <a:spcPts val="0"/>
                        </a:spcAft>
                      </a:pPr>
                      <a:r>
                        <a:rPr lang="es-ES" sz="1200">
                          <a:effectLst/>
                        </a:rPr>
                        <a:t>Imprevistos 3%(CD+CI)</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S" sz="1200">
                          <a:effectLst/>
                        </a:rPr>
                        <a:t>180,66</a:t>
                      </a:r>
                      <a:endParaRPr lang="es-ES" sz="1200">
                        <a:effectLst/>
                        <a:latin typeface="Times New Roman" panose="02020603050405020304" pitchFamily="18" charset="0"/>
                        <a:ea typeface="Times New Roman" panose="02020603050405020304" pitchFamily="18" charset="0"/>
                      </a:endParaRPr>
                    </a:p>
                  </a:txBody>
                  <a:tcPr marL="44450" marR="44450" marT="0" marB="0" anchor="b"/>
                </a:tc>
              </a:tr>
              <a:tr h="355297">
                <a:tc>
                  <a:txBody>
                    <a:bodyPr/>
                    <a:lstStyle/>
                    <a:p>
                      <a:pPr>
                        <a:lnSpc>
                          <a:spcPct val="200000"/>
                        </a:lnSpc>
                        <a:spcAft>
                          <a:spcPts val="0"/>
                        </a:spcAft>
                      </a:pPr>
                      <a:r>
                        <a:rPr lang="es-ES" sz="1200">
                          <a:effectLst/>
                        </a:rPr>
                        <a:t>COSTO TOTAL ($)</a:t>
                      </a:r>
                      <a:endParaRPr lang="es-ES"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S" sz="1200" dirty="0">
                          <a:effectLst/>
                        </a:rPr>
                        <a:t>6202,48</a:t>
                      </a:r>
                      <a:endParaRPr lang="es-ES"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995742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7</a:t>
            </a:r>
            <a:r>
              <a:rPr lang="es-ES" sz="2400" dirty="0" smtClean="0">
                <a:latin typeface="Arial" charset="0"/>
              </a:rPr>
              <a:t>. CONCLUSIONES Y RECOMENDACIONES</a:t>
            </a:r>
            <a:endParaRPr lang="es-ES" sz="2400" dirty="0">
              <a:latin typeface="Arial" charset="0"/>
            </a:endParaRPr>
          </a:p>
        </p:txBody>
      </p:sp>
      <p:sp>
        <p:nvSpPr>
          <p:cNvPr id="3" name="2 Rectángulo"/>
          <p:cNvSpPr/>
          <p:nvPr/>
        </p:nvSpPr>
        <p:spPr>
          <a:xfrm>
            <a:off x="179512" y="1556792"/>
            <a:ext cx="8640960" cy="5663089"/>
          </a:xfrm>
          <a:prstGeom prst="rect">
            <a:avLst/>
          </a:prstGeom>
        </p:spPr>
        <p:txBody>
          <a:bodyPr wrap="square">
            <a:spAutoFit/>
          </a:bodyPr>
          <a:lstStyle/>
          <a:p>
            <a:pPr algn="just"/>
            <a:r>
              <a:rPr lang="es-EC" sz="2200" b="1" dirty="0" smtClean="0">
                <a:latin typeface="Times New Roman" pitchFamily="18" charset="0"/>
                <a:cs typeface="Times New Roman" pitchFamily="18" charset="0"/>
              </a:rPr>
              <a:t>7.1 Conclusiones</a:t>
            </a:r>
          </a:p>
          <a:p>
            <a:pPr algn="just"/>
            <a:endParaRPr lang="es-EC" sz="2000" b="1" dirty="0">
              <a:latin typeface="Times New Roman" pitchFamily="18" charset="0"/>
              <a:cs typeface="Times New Roman" pitchFamily="18" charset="0"/>
            </a:endParaRPr>
          </a:p>
          <a:p>
            <a:pPr marL="342900" lvl="0" indent="-342900" algn="just">
              <a:buFont typeface="Calibri" panose="020F0502020204030204" pitchFamily="34" charset="0"/>
              <a:buChar char="─"/>
            </a:pPr>
            <a:r>
              <a:rPr lang="es-ES" sz="2000">
                <a:latin typeface="Times New Roman" panose="02020603050405020304" pitchFamily="18" charset="0"/>
                <a:cs typeface="Times New Roman" panose="02020603050405020304" pitchFamily="18" charset="0"/>
              </a:rPr>
              <a:t>Se </a:t>
            </a:r>
            <a:r>
              <a:rPr lang="es-ES" sz="2000" smtClean="0">
                <a:latin typeface="Times New Roman" panose="02020603050405020304" pitchFamily="18" charset="0"/>
                <a:cs typeface="Times New Roman" panose="02020603050405020304" pitchFamily="18" charset="0"/>
              </a:rPr>
              <a:t>comprobó </a:t>
            </a:r>
            <a:r>
              <a:rPr lang="es-ES" sz="2000" dirty="0">
                <a:latin typeface="Times New Roman" panose="02020603050405020304" pitchFamily="18" charset="0"/>
                <a:cs typeface="Times New Roman" panose="02020603050405020304" pitchFamily="18" charset="0"/>
              </a:rPr>
              <a:t>que el caldero descrito no solamente es realizable tecnológicamente ya que todos sus elementos y componentes son de gran uso industrial, sino que además  puede llegar a ser competitivo al demostrar un rendimiento aceptable comparable a gran medida con un caldero convencional, obteniendo una gran ventaja sobre estas en cuanto a menores solicitaciones mecánicas y térmicas.</a:t>
            </a:r>
          </a:p>
          <a:p>
            <a:pPr algn="just"/>
            <a:endParaRPr lang="es-ES" sz="2000" dirty="0">
              <a:latin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Para el caldero se optó por un diseño de tipo horizontal de dos pasos en tubos y uno en carcasa, esto con el fin de aprovechar la energía térmica transferida por el aceite proveniente de los colectores cilíndricos parabólicos. El material del caldero es de Acero ASTM A36 con cilindro de espesor 6 mm  con un diámetro interior de 0.76 m y longitud 1.22 m y con volumen total entre el recipiente y el intercambiador de calor interno de 0.522 </a:t>
            </a:r>
            <a:r>
              <a:rPr lang="es-ES" sz="2000" dirty="0" smtClean="0">
                <a:latin typeface="Times New Roman" panose="02020603050405020304" pitchFamily="18" charset="0"/>
                <a:cs typeface="Times New Roman" panose="02020603050405020304" pitchFamily="18" charset="0"/>
              </a:rPr>
              <a:t>m³.</a:t>
            </a:r>
            <a:endParaRPr lang="es-ES" sz="2000" dirty="0">
              <a:latin typeface="Times New Roman" panose="02020603050405020304" pitchFamily="18" charset="0"/>
              <a:cs typeface="Times New Roman" panose="02020603050405020304" pitchFamily="18" charset="0"/>
            </a:endParaRPr>
          </a:p>
          <a:p>
            <a:r>
              <a:rPr lang="es-ES" sz="2000" b="1" dirty="0"/>
              <a:t> </a:t>
            </a:r>
            <a:endParaRPr lang="es-ES" sz="2000" dirty="0"/>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15437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7</a:t>
            </a:r>
            <a:r>
              <a:rPr lang="es-ES" sz="2400" dirty="0" smtClean="0">
                <a:latin typeface="Arial" charset="0"/>
              </a:rPr>
              <a:t>. CONCLUSIONES Y RECOMENDACIONES</a:t>
            </a:r>
            <a:endParaRPr lang="es-ES" sz="2400" dirty="0">
              <a:latin typeface="Arial" charset="0"/>
            </a:endParaRPr>
          </a:p>
        </p:txBody>
      </p:sp>
      <p:sp>
        <p:nvSpPr>
          <p:cNvPr id="3" name="2 Rectángulo"/>
          <p:cNvSpPr/>
          <p:nvPr/>
        </p:nvSpPr>
        <p:spPr>
          <a:xfrm>
            <a:off x="58341" y="1556792"/>
            <a:ext cx="8762131" cy="3477875"/>
          </a:xfrm>
          <a:prstGeom prst="rect">
            <a:avLst/>
          </a:prstGeom>
        </p:spPr>
        <p:txBody>
          <a:bodyPr wrap="square">
            <a:spAutoFit/>
          </a:bodyPr>
          <a:lstStyle/>
          <a:p>
            <a:pPr algn="just"/>
            <a:r>
              <a:rPr lang="es-EC" sz="2200" b="1" dirty="0" smtClean="0">
                <a:latin typeface="Times New Roman" pitchFamily="18" charset="0"/>
                <a:cs typeface="Times New Roman" pitchFamily="18" charset="0"/>
              </a:rPr>
              <a:t>7.1 Conclusiones</a:t>
            </a:r>
          </a:p>
          <a:p>
            <a:pPr algn="just"/>
            <a:endParaRPr lang="es-EC" sz="2000" b="1" dirty="0">
              <a:latin typeface="Times New Roman" pitchFamily="18" charset="0"/>
              <a:cs typeface="Times New Roman" pitchFamily="18" charset="0"/>
            </a:endParaRPr>
          </a:p>
          <a:p>
            <a:pPr marL="342900" lvl="0" indent="-342900" algn="just">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En cuanto a consideraciones térmicas del caldero el coeficiente global de transferencia de calor para el intercambiador de calor interno es de 4.53 </a:t>
            </a:r>
            <a:r>
              <a:rPr lang="es-ES" sz="2000" dirty="0" smtClean="0">
                <a:latin typeface="Times New Roman" panose="02020603050405020304" pitchFamily="18" charset="0"/>
                <a:cs typeface="Times New Roman" panose="02020603050405020304" pitchFamily="18" charset="0"/>
              </a:rPr>
              <a:t>W/m²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y el para el caldero es de 2.5 W/m2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con esto se tiene un calor útil para el calentamiento del agua de 14.21 </a:t>
            </a:r>
            <a:r>
              <a:rPr lang="es-ES" sz="2000" dirty="0" err="1">
                <a:latin typeface="Times New Roman" panose="02020603050405020304" pitchFamily="18" charset="0"/>
                <a:cs typeface="Times New Roman" panose="02020603050405020304" pitchFamily="18" charset="0"/>
              </a:rPr>
              <a:t>KWt</a:t>
            </a:r>
            <a:r>
              <a:rPr lang="es-ES" sz="2000" dirty="0">
                <a:latin typeface="Times New Roman" panose="02020603050405020304" pitchFamily="18" charset="0"/>
                <a:cs typeface="Times New Roman" panose="02020603050405020304" pitchFamily="18" charset="0"/>
              </a:rPr>
              <a:t> y considerando un calor perdido por la paredes de 0.39 </a:t>
            </a:r>
            <a:r>
              <a:rPr lang="es-ES" sz="2000" dirty="0" err="1">
                <a:latin typeface="Times New Roman" panose="02020603050405020304" pitchFamily="18" charset="0"/>
                <a:cs typeface="Times New Roman" panose="02020603050405020304" pitchFamily="18" charset="0"/>
              </a:rPr>
              <a:t>KWt</a:t>
            </a:r>
            <a:r>
              <a:rPr lang="es-ES" sz="2000" dirty="0">
                <a:latin typeface="Times New Roman" panose="02020603050405020304" pitchFamily="18" charset="0"/>
                <a:cs typeface="Times New Roman" panose="02020603050405020304" pitchFamily="18" charset="0"/>
              </a:rPr>
              <a:t>  se obtiene una potencia del caldero de 14.6 </a:t>
            </a:r>
            <a:r>
              <a:rPr lang="es-ES" sz="2000" dirty="0" err="1">
                <a:latin typeface="Times New Roman" panose="02020603050405020304" pitchFamily="18" charset="0"/>
                <a:cs typeface="Times New Roman" panose="02020603050405020304" pitchFamily="18" charset="0"/>
              </a:rPr>
              <a:t>KWt</a:t>
            </a:r>
            <a:r>
              <a:rPr lang="es-ES" sz="2000" dirty="0">
                <a:latin typeface="Times New Roman" panose="02020603050405020304" pitchFamily="18" charset="0"/>
                <a:cs typeface="Times New Roman" panose="02020603050405020304" pitchFamily="18" charset="0"/>
              </a:rPr>
              <a:t> lo que en unidades inglesas de potencia equivale a 20 BHP.</a:t>
            </a:r>
          </a:p>
          <a:p>
            <a:r>
              <a:rPr lang="es-ES" sz="2000" b="1" dirty="0"/>
              <a:t> </a:t>
            </a:r>
            <a:endParaRPr lang="es-ES" sz="2000" dirty="0"/>
          </a:p>
          <a:p>
            <a:pPr algn="just"/>
            <a:endParaRPr lang="es-EC" sz="2000" b="1" dirty="0">
              <a:latin typeface="Times New Roman" pitchFamily="18" charset="0"/>
              <a:cs typeface="Times New Roman" pitchFamily="18" charset="0"/>
            </a:endParaRP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35986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7</a:t>
            </a:r>
            <a:r>
              <a:rPr lang="es-ES" sz="2400" dirty="0" smtClean="0">
                <a:latin typeface="Arial" charset="0"/>
              </a:rPr>
              <a:t>. CONCLUSIONES Y RECOMENDACIONES</a:t>
            </a:r>
            <a:endParaRPr lang="es-ES" sz="2400" dirty="0">
              <a:latin typeface="Arial" charset="0"/>
            </a:endParaRPr>
          </a:p>
        </p:txBody>
      </p:sp>
      <p:sp>
        <p:nvSpPr>
          <p:cNvPr id="3" name="2 Rectángulo"/>
          <p:cNvSpPr/>
          <p:nvPr/>
        </p:nvSpPr>
        <p:spPr>
          <a:xfrm>
            <a:off x="58341" y="1556792"/>
            <a:ext cx="8762131" cy="3477875"/>
          </a:xfrm>
          <a:prstGeom prst="rect">
            <a:avLst/>
          </a:prstGeom>
        </p:spPr>
        <p:txBody>
          <a:bodyPr wrap="square">
            <a:spAutoFit/>
          </a:bodyPr>
          <a:lstStyle/>
          <a:p>
            <a:pPr algn="just"/>
            <a:r>
              <a:rPr lang="es-EC" sz="2200" b="1" dirty="0" smtClean="0">
                <a:latin typeface="Times New Roman" pitchFamily="18" charset="0"/>
                <a:cs typeface="Times New Roman" pitchFamily="18" charset="0"/>
              </a:rPr>
              <a:t>7.1 Recomendaciones</a:t>
            </a:r>
          </a:p>
          <a:p>
            <a:pPr algn="just"/>
            <a:endParaRPr lang="es-EC" sz="2000" b="1" dirty="0">
              <a:latin typeface="Times New Roman" pitchFamily="18" charset="0"/>
              <a:cs typeface="Times New Roman" pitchFamily="18" charset="0"/>
            </a:endParaRPr>
          </a:p>
          <a:p>
            <a:pPr marL="342900" lvl="0" indent="-342900" algn="just">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Para alcanzar una mayor temperatura del aceite térmico en la entrada del caldero se requiere de la modernización de los colectores cilíndricos parabólicos, cambiando la altura focal, mejorando la </a:t>
            </a:r>
            <a:r>
              <a:rPr lang="es-ES" sz="2000" dirty="0" err="1">
                <a:latin typeface="Times New Roman" panose="02020603050405020304" pitchFamily="18" charset="0"/>
                <a:cs typeface="Times New Roman" panose="02020603050405020304" pitchFamily="18" charset="0"/>
              </a:rPr>
              <a:t>reflectividad</a:t>
            </a:r>
            <a:r>
              <a:rPr lang="es-ES" sz="2000" dirty="0">
                <a:latin typeface="Times New Roman" panose="02020603050405020304" pitchFamily="18" charset="0"/>
                <a:cs typeface="Times New Roman" panose="02020603050405020304" pitchFamily="18" charset="0"/>
              </a:rPr>
              <a:t> del espejo y como punto más importante la implementación de un sistema automatizado de seguimiento solar.</a:t>
            </a:r>
          </a:p>
          <a:p>
            <a:pPr algn="just"/>
            <a:endParaRPr lang="es-ES" sz="2000" dirty="0" smtClean="0">
              <a:latin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es-ES" sz="2000" dirty="0" smtClean="0">
                <a:latin typeface="Times New Roman" panose="02020603050405020304" pitchFamily="18" charset="0"/>
                <a:cs typeface="Times New Roman" panose="02020603050405020304" pitchFamily="18" charset="0"/>
              </a:rPr>
              <a:t>Para </a:t>
            </a:r>
            <a:r>
              <a:rPr lang="es-ES" sz="2000" dirty="0">
                <a:latin typeface="Times New Roman" panose="02020603050405020304" pitchFamily="18" charset="0"/>
                <a:cs typeface="Times New Roman" panose="02020603050405020304" pitchFamily="18" charset="0"/>
              </a:rPr>
              <a:t>el correcto funcionamiento del caldero y su máximo aprovechamiento con el aceite térmico, se sugiere la instalación de una bomba que pueda soportar temperaturas en un rango de 90 </a:t>
            </a:r>
            <a:r>
              <a:rPr lang="es-ES" sz="2000" dirty="0" err="1">
                <a:latin typeface="Times New Roman" panose="02020603050405020304" pitchFamily="18" charset="0"/>
                <a:cs typeface="Times New Roman" panose="02020603050405020304" pitchFamily="18" charset="0"/>
              </a:rPr>
              <a:t>ºC</a:t>
            </a:r>
            <a:r>
              <a:rPr lang="es-ES" sz="2000" dirty="0">
                <a:latin typeface="Times New Roman" panose="02020603050405020304" pitchFamily="18" charset="0"/>
                <a:cs typeface="Times New Roman" panose="02020603050405020304" pitchFamily="18" charset="0"/>
              </a:rPr>
              <a:t> a 200 </a:t>
            </a:r>
            <a:r>
              <a:rPr lang="es-ES" sz="2000" dirty="0" err="1">
                <a:latin typeface="Times New Roman" panose="02020603050405020304" pitchFamily="18" charset="0"/>
                <a:cs typeface="Times New Roman" panose="02020603050405020304" pitchFamily="18" charset="0"/>
              </a:rPr>
              <a:t>ºC</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394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48890" y="509240"/>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7</a:t>
            </a:r>
            <a:r>
              <a:rPr lang="es-ES" sz="2400" dirty="0" smtClean="0">
                <a:latin typeface="Arial" charset="0"/>
              </a:rPr>
              <a:t>. CONCLUSIONES Y RECOMENDACIONES</a:t>
            </a:r>
            <a:endParaRPr lang="es-ES" sz="2400" dirty="0">
              <a:latin typeface="Arial" charset="0"/>
            </a:endParaRPr>
          </a:p>
        </p:txBody>
      </p:sp>
      <p:sp>
        <p:nvSpPr>
          <p:cNvPr id="3" name="2 Rectángulo"/>
          <p:cNvSpPr/>
          <p:nvPr/>
        </p:nvSpPr>
        <p:spPr>
          <a:xfrm>
            <a:off x="58341" y="1556792"/>
            <a:ext cx="8762131" cy="2893100"/>
          </a:xfrm>
          <a:prstGeom prst="rect">
            <a:avLst/>
          </a:prstGeom>
        </p:spPr>
        <p:txBody>
          <a:bodyPr wrap="square">
            <a:spAutoFit/>
          </a:bodyPr>
          <a:lstStyle/>
          <a:p>
            <a:pPr algn="just"/>
            <a:r>
              <a:rPr lang="es-EC" sz="2200" b="1" dirty="0" smtClean="0">
                <a:latin typeface="Times New Roman" pitchFamily="18" charset="0"/>
                <a:cs typeface="Times New Roman" pitchFamily="18" charset="0"/>
              </a:rPr>
              <a:t>7.1 Recomendaciones</a:t>
            </a:r>
          </a:p>
          <a:p>
            <a:pPr algn="just"/>
            <a:endParaRPr lang="es-EC" sz="2000" b="1" dirty="0" smtClean="0">
              <a:latin typeface="Times New Roman" pitchFamily="18" charset="0"/>
              <a:cs typeface="Times New Roman" pitchFamily="18" charset="0"/>
            </a:endParaRPr>
          </a:p>
          <a:p>
            <a:pPr marL="342900" lvl="0" indent="-342900" algn="just">
              <a:buFont typeface="Calibri" panose="020F0502020204030204" pitchFamily="34" charset="0"/>
              <a:buChar char="─"/>
            </a:pPr>
            <a:r>
              <a:rPr lang="es-ES" sz="2000" dirty="0">
                <a:latin typeface="Times New Roman" panose="02020603050405020304" pitchFamily="18" charset="0"/>
                <a:cs typeface="Times New Roman" panose="02020603050405020304" pitchFamily="18" charset="0"/>
              </a:rPr>
              <a:t>Realizar una nueva investigación sobre el comportamiento energético del sistema utilizando diversos tipos de aislamientos que pueden ser: Lana natural, Cascara de coco, Lana mineral o estructuras compuestas que ayudan a que el aire en el interior sirva como aislante térmico y no permita la transferencia de calor con el medio ambiente, a fin de optimizar los costos en materiales y mejorar el rendimiento energético.</a:t>
            </a:r>
          </a:p>
          <a:p>
            <a:pPr algn="just"/>
            <a:endParaRPr lang="es-EC"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38806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36826"/>
            <a:ext cx="2466762" cy="220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10375" y="2983650"/>
            <a:ext cx="7429772"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a:t>
            </a:r>
            <a:endParaRPr lang="es-E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11264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1</a:t>
            </a:r>
            <a:r>
              <a:rPr lang="es-EC" sz="2400" dirty="0">
                <a:cs typeface="Times New Roman" pitchFamily="18" charset="0"/>
              </a:rPr>
              <a:t>.- GENERALIDADES</a:t>
            </a:r>
            <a:endParaRPr lang="es-ES" sz="2400" dirty="0">
              <a:latin typeface="Arial" charset="0"/>
            </a:endParaRPr>
          </a:p>
        </p:txBody>
      </p:sp>
      <p:sp>
        <p:nvSpPr>
          <p:cNvPr id="3" name="2 Rectángulo"/>
          <p:cNvSpPr/>
          <p:nvPr/>
        </p:nvSpPr>
        <p:spPr>
          <a:xfrm>
            <a:off x="179512" y="1724030"/>
            <a:ext cx="8640960" cy="3046988"/>
          </a:xfrm>
          <a:prstGeom prst="rect">
            <a:avLst/>
          </a:prstGeom>
        </p:spPr>
        <p:txBody>
          <a:bodyPr wrap="square">
            <a:spAutoFit/>
          </a:bodyPr>
          <a:lstStyle/>
          <a:p>
            <a:pPr algn="just"/>
            <a:r>
              <a:rPr lang="es-EC" sz="2200" b="1" dirty="0" smtClean="0">
                <a:latin typeface="Times New Roman" pitchFamily="18" charset="0"/>
                <a:cs typeface="Times New Roman" pitchFamily="18" charset="0"/>
              </a:rPr>
              <a:t>1.2 Definición del problema</a:t>
            </a:r>
          </a:p>
          <a:p>
            <a:pPr algn="just"/>
            <a:endParaRPr lang="es-EC" b="1" dirty="0" smtClean="0">
              <a:latin typeface="Times New Roman" pitchFamily="18" charset="0"/>
              <a:cs typeface="Times New Roman" pitchFamily="18" charset="0"/>
            </a:endParaRPr>
          </a:p>
          <a:p>
            <a:pPr algn="just">
              <a:lnSpc>
                <a:spcPct val="150000"/>
              </a:lnSpc>
            </a:pPr>
            <a:r>
              <a:rPr lang="es-ES" sz="2000" dirty="0">
                <a:latin typeface="Times New Roman" pitchFamily="18" charset="0"/>
                <a:cs typeface="Times New Roman" pitchFamily="18" charset="0"/>
              </a:rPr>
              <a:t>En una central térmica se utiliza la radiación solar para calentar un tipo de fluido, pero este fluido no se puede utilizar directamente para la transformación de energía por lo cual se necesita de </a:t>
            </a:r>
            <a:r>
              <a:rPr lang="es-ES" sz="2000" dirty="0" smtClean="0">
                <a:latin typeface="Times New Roman" pitchFamily="18" charset="0"/>
                <a:cs typeface="Times New Roman" pitchFamily="18" charset="0"/>
              </a:rPr>
              <a:t>un </a:t>
            </a:r>
            <a:r>
              <a:rPr lang="es-ES" sz="2000" dirty="0">
                <a:latin typeface="Times New Roman" pitchFamily="18" charset="0"/>
                <a:cs typeface="Times New Roman" pitchFamily="18" charset="0"/>
              </a:rPr>
              <a:t>caldero solar que  permite  la acumulación y la transferencia de calor entre el fluido calentado directamente por la radiación solar y el fluido que se utilizara para la conversión de energía.</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379287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1</a:t>
            </a:r>
            <a:r>
              <a:rPr lang="es-EC" sz="2400" dirty="0">
                <a:cs typeface="Times New Roman" pitchFamily="18" charset="0"/>
              </a:rPr>
              <a:t>.- </a:t>
            </a:r>
            <a:r>
              <a:rPr lang="es-EC" sz="2400" dirty="0" smtClean="0">
                <a:cs typeface="Times New Roman" pitchFamily="18" charset="0"/>
              </a:rPr>
              <a:t>GENERALIDADES</a:t>
            </a:r>
            <a:endParaRPr lang="es-ES" sz="2400" dirty="0">
              <a:latin typeface="Arial" charset="0"/>
            </a:endParaRPr>
          </a:p>
        </p:txBody>
      </p:sp>
      <p:sp>
        <p:nvSpPr>
          <p:cNvPr id="3" name="2 Rectángulo"/>
          <p:cNvSpPr/>
          <p:nvPr/>
        </p:nvSpPr>
        <p:spPr>
          <a:xfrm>
            <a:off x="179512" y="1724030"/>
            <a:ext cx="8640960" cy="2185214"/>
          </a:xfrm>
          <a:prstGeom prst="rect">
            <a:avLst/>
          </a:prstGeom>
        </p:spPr>
        <p:txBody>
          <a:bodyPr wrap="square">
            <a:spAutoFit/>
          </a:bodyPr>
          <a:lstStyle/>
          <a:p>
            <a:pPr algn="just"/>
            <a:r>
              <a:rPr lang="es-ES_tradnl" dirty="0">
                <a:latin typeface="Times New Roman" pitchFamily="18" charset="0"/>
                <a:cs typeface="Times New Roman" pitchFamily="18" charset="0"/>
              </a:rPr>
              <a:t> </a:t>
            </a:r>
            <a:r>
              <a:rPr lang="es-ES_tradnl" sz="2200" b="1" dirty="0" smtClean="0">
                <a:latin typeface="Times New Roman" pitchFamily="18" charset="0"/>
                <a:cs typeface="Times New Roman" pitchFamily="18" charset="0"/>
              </a:rPr>
              <a:t>1.3 Objetivo General</a:t>
            </a:r>
          </a:p>
          <a:p>
            <a:pPr algn="just"/>
            <a:endParaRPr lang="es-EC" sz="2400" b="1" dirty="0">
              <a:latin typeface="Times New Roman" pitchFamily="18" charset="0"/>
              <a:cs typeface="Times New Roman" pitchFamily="18" charset="0"/>
            </a:endParaRPr>
          </a:p>
          <a:p>
            <a:pPr marL="342900" indent="-342900" algn="just">
              <a:lnSpc>
                <a:spcPct val="150000"/>
              </a:lnSpc>
              <a:buFont typeface="Times New Roman" panose="02020603050405020304" pitchFamily="18" charset="0"/>
              <a:buChar char="−"/>
            </a:pPr>
            <a:r>
              <a:rPr lang="es-ES" sz="2000" dirty="0" smtClean="0">
                <a:latin typeface="Times New Roman" pitchFamily="18" charset="0"/>
                <a:cs typeface="Times New Roman" pitchFamily="18" charset="0"/>
              </a:rPr>
              <a:t>Diseñar </a:t>
            </a:r>
            <a:r>
              <a:rPr lang="es-ES" sz="2000" dirty="0">
                <a:latin typeface="Times New Roman" pitchFamily="18" charset="0"/>
                <a:cs typeface="Times New Roman" pitchFamily="18" charset="0"/>
              </a:rPr>
              <a:t>y construir un caldero con capacidad de 0.5 metros cúbicos para vaporización de agua con energía solar térmica para ser utilizado en una Central Solar de Alta y Media Temperatura.</a:t>
            </a:r>
            <a:r>
              <a:rPr lang="es-ES_tradnl" sz="2000" dirty="0">
                <a:latin typeface="Times New Roman" pitchFamily="18" charset="0"/>
                <a:cs typeface="Times New Roman" pitchFamily="18" charset="0"/>
              </a:rPr>
              <a:t> </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021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Line 7"/>
          <p:cNvSpPr>
            <a:spLocks noChangeShapeType="1"/>
          </p:cNvSpPr>
          <p:nvPr/>
        </p:nvSpPr>
        <p:spPr bwMode="auto">
          <a:xfrm>
            <a:off x="1179513" y="1284512"/>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 name="Text Box 2"/>
          <p:cNvSpPr txBox="1">
            <a:spLocks noChangeArrowheads="1"/>
          </p:cNvSpPr>
          <p:nvPr/>
        </p:nvSpPr>
        <p:spPr bwMode="auto">
          <a:xfrm>
            <a:off x="1125538" y="701899"/>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ctr" eaLnBrk="1" hangingPunct="1"/>
            <a:r>
              <a:rPr lang="es-ES" sz="2400" dirty="0">
                <a:latin typeface="Arial" charset="0"/>
              </a:rPr>
              <a:t>1</a:t>
            </a:r>
            <a:r>
              <a:rPr lang="es-EC" sz="2400" dirty="0">
                <a:cs typeface="Times New Roman" pitchFamily="18" charset="0"/>
              </a:rPr>
              <a:t>.- GENERALIDADES</a:t>
            </a:r>
            <a:endParaRPr lang="es-ES" sz="2400" dirty="0">
              <a:latin typeface="Arial" charset="0"/>
            </a:endParaRPr>
          </a:p>
        </p:txBody>
      </p:sp>
      <p:sp>
        <p:nvSpPr>
          <p:cNvPr id="3" name="2 Rectángulo"/>
          <p:cNvSpPr/>
          <p:nvPr/>
        </p:nvSpPr>
        <p:spPr>
          <a:xfrm>
            <a:off x="179512" y="1556792"/>
            <a:ext cx="8784976" cy="5016758"/>
          </a:xfrm>
          <a:prstGeom prst="rect">
            <a:avLst/>
          </a:prstGeom>
        </p:spPr>
        <p:txBody>
          <a:bodyPr wrap="square">
            <a:spAutoFit/>
          </a:bodyPr>
          <a:lstStyle/>
          <a:p>
            <a:pPr algn="just"/>
            <a:r>
              <a:rPr lang="es-ES" sz="2200" b="1" dirty="0" smtClean="0">
                <a:latin typeface="Times New Roman" pitchFamily="18" charset="0"/>
                <a:cs typeface="Times New Roman" pitchFamily="18" charset="0"/>
              </a:rPr>
              <a:t>1.4 Objetivos Específicos</a:t>
            </a:r>
          </a:p>
          <a:p>
            <a:pPr algn="just"/>
            <a:endParaRPr lang="es-ES" sz="2800" b="1" dirty="0" smtClean="0">
              <a:latin typeface="Times New Roman" pitchFamily="18" charset="0"/>
              <a:cs typeface="Times New Roman" pitchFamily="18" charset="0"/>
            </a:endParaRPr>
          </a:p>
          <a:p>
            <a:pPr marL="342900" indent="-342900" algn="just">
              <a:lnSpc>
                <a:spcPct val="150000"/>
              </a:lnSpc>
              <a:buFont typeface="Times New Roman" panose="02020603050405020304" pitchFamily="18" charset="0"/>
              <a:buChar char="−"/>
            </a:pPr>
            <a:r>
              <a:rPr lang="es-ES" sz="2400" dirty="0" smtClean="0">
                <a:latin typeface="Times New Roman" pitchFamily="18" charset="0"/>
                <a:cs typeface="Times New Roman" pitchFamily="18" charset="0"/>
              </a:rPr>
              <a:t> </a:t>
            </a:r>
            <a:r>
              <a:rPr lang="es-ES" sz="2000" dirty="0" smtClean="0">
                <a:latin typeface="Times New Roman" pitchFamily="18" charset="0"/>
                <a:cs typeface="Times New Roman" pitchFamily="18" charset="0"/>
              </a:rPr>
              <a:t>Diseñar </a:t>
            </a:r>
            <a:r>
              <a:rPr lang="es-ES" sz="2000" dirty="0">
                <a:latin typeface="Times New Roman" pitchFamily="18" charset="0"/>
                <a:cs typeface="Times New Roman" pitchFamily="18" charset="0"/>
              </a:rPr>
              <a:t>y construir el caldero para que sea acoplado en una central solar de media y </a:t>
            </a:r>
            <a:r>
              <a:rPr lang="es-ES" sz="2000" dirty="0" smtClean="0">
                <a:latin typeface="Times New Roman" pitchFamily="18" charset="0"/>
                <a:cs typeface="Times New Roman" pitchFamily="18" charset="0"/>
              </a:rPr>
              <a:t> alta </a:t>
            </a:r>
            <a:r>
              <a:rPr lang="es-ES" sz="2000" dirty="0">
                <a:latin typeface="Times New Roman" pitchFamily="18" charset="0"/>
                <a:cs typeface="Times New Roman" pitchFamily="18" charset="0"/>
              </a:rPr>
              <a:t>temperatura calentada con CCP. </a:t>
            </a:r>
          </a:p>
          <a:p>
            <a:pPr marL="342900" indent="-342900" algn="just">
              <a:lnSpc>
                <a:spcPct val="150000"/>
              </a:lnSpc>
              <a:buFont typeface="Times New Roman" panose="02020603050405020304" pitchFamily="18" charset="0"/>
              <a:buChar char="−"/>
            </a:pPr>
            <a:r>
              <a:rPr lang="es-ES" sz="2000" dirty="0" smtClean="0">
                <a:latin typeface="Times New Roman" pitchFamily="18" charset="0"/>
                <a:cs typeface="Times New Roman" pitchFamily="18" charset="0"/>
              </a:rPr>
              <a:t> Demostrar </a:t>
            </a:r>
            <a:r>
              <a:rPr lang="es-ES" sz="2000" dirty="0">
                <a:latin typeface="Times New Roman" pitchFamily="18" charset="0"/>
                <a:cs typeface="Times New Roman" pitchFamily="18" charset="0"/>
              </a:rPr>
              <a:t>mediante la toma de datos experimentales el correcto funcionamiento del caldero y sus elementos. </a:t>
            </a:r>
            <a:endParaRPr lang="es-ES" sz="2000" dirty="0" smtClean="0">
              <a:latin typeface="Times New Roman" pitchFamily="18" charset="0"/>
              <a:cs typeface="Times New Roman" pitchFamily="18" charset="0"/>
            </a:endParaRPr>
          </a:p>
          <a:p>
            <a:pPr marL="342900" indent="-342900" algn="just">
              <a:lnSpc>
                <a:spcPct val="150000"/>
              </a:lnSpc>
              <a:buFont typeface="Times New Roman" panose="02020603050405020304" pitchFamily="18" charset="0"/>
              <a:buChar char="−"/>
            </a:pPr>
            <a:r>
              <a:rPr lang="es-ES" sz="2000" dirty="0" smtClean="0">
                <a:latin typeface="Times New Roman" pitchFamily="18" charset="0"/>
                <a:cs typeface="Times New Roman" pitchFamily="18" charset="0"/>
              </a:rPr>
              <a:t> Detallar un balance energético del caldero, teniendo en cuenta la transferencia de calor por conducción y las perdidas en accesorios.</a:t>
            </a:r>
          </a:p>
          <a:p>
            <a:pPr marL="342900" indent="-342900" algn="just">
              <a:lnSpc>
                <a:spcPct val="150000"/>
              </a:lnSpc>
              <a:buFont typeface="Times New Roman" panose="02020603050405020304" pitchFamily="18" charset="0"/>
              <a:buChar char="−"/>
            </a:pPr>
            <a:r>
              <a:rPr lang="es-ES" sz="2000" dirty="0" smtClean="0">
                <a:latin typeface="Times New Roman" pitchFamily="18" charset="0"/>
                <a:cs typeface="Times New Roman" pitchFamily="18" charset="0"/>
              </a:rPr>
              <a:t> Evaluar </a:t>
            </a:r>
            <a:r>
              <a:rPr lang="es-ES" sz="2000" dirty="0">
                <a:latin typeface="Times New Roman" pitchFamily="18" charset="0"/>
                <a:cs typeface="Times New Roman" pitchFamily="18" charset="0"/>
              </a:rPr>
              <a:t>de forma técnica y ambiental el proyecto mediante pruebas de funcionamiento.</a:t>
            </a:r>
          </a:p>
          <a:p>
            <a:pPr algn="just"/>
            <a:endParaRPr lang="es-EC" sz="2400" dirty="0">
              <a:latin typeface="Times New Roman" pitchFamily="18" charset="0"/>
              <a:cs typeface="Times New Roman" pitchFamily="18" charset="0"/>
            </a:endParaRPr>
          </a:p>
        </p:txBody>
      </p:sp>
    </p:spTree>
    <p:extLst>
      <p:ext uri="{BB962C8B-B14F-4D97-AF65-F5344CB8AC3E}">
        <p14:creationId xmlns:p14="http://schemas.microsoft.com/office/powerpoint/2010/main" val="3404515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3245</Words>
  <Application>Microsoft Office PowerPoint</Application>
  <PresentationFormat>Presentación en pantalla (4:3)</PresentationFormat>
  <Paragraphs>1259</Paragraphs>
  <Slides>67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67</vt:i4>
      </vt:variant>
    </vt:vector>
  </HeadingPairs>
  <TitlesOfParts>
    <vt:vector size="72" baseType="lpstr">
      <vt:lpstr>Arial</vt:lpstr>
      <vt:lpstr>Calibri</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Arias</dc:creator>
  <cp:lastModifiedBy>Francisco Pèrez</cp:lastModifiedBy>
  <cp:revision>103</cp:revision>
  <cp:lastPrinted>2015-12-01T16:46:08Z</cp:lastPrinted>
  <dcterms:created xsi:type="dcterms:W3CDTF">2015-08-15T17:26:06Z</dcterms:created>
  <dcterms:modified xsi:type="dcterms:W3CDTF">2015-12-08T04:01:07Z</dcterms:modified>
</cp:coreProperties>
</file>