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61" r:id="rId1"/>
  </p:sldMasterIdLst>
  <p:notesMasterIdLst>
    <p:notesMasterId r:id="rId38"/>
  </p:notesMasterIdLst>
  <p:handoutMasterIdLst>
    <p:handoutMasterId r:id="rId39"/>
  </p:handoutMasterIdLst>
  <p:sldIdLst>
    <p:sldId id="257" r:id="rId2"/>
    <p:sldId id="343" r:id="rId3"/>
    <p:sldId id="356" r:id="rId4"/>
    <p:sldId id="359" r:id="rId5"/>
    <p:sldId id="294" r:id="rId6"/>
    <p:sldId id="295" r:id="rId7"/>
    <p:sldId id="296" r:id="rId8"/>
    <p:sldId id="330" r:id="rId9"/>
    <p:sldId id="298" r:id="rId10"/>
    <p:sldId id="299" r:id="rId11"/>
    <p:sldId id="300" r:id="rId12"/>
    <p:sldId id="301" r:id="rId13"/>
    <p:sldId id="326" r:id="rId14"/>
    <p:sldId id="302" r:id="rId15"/>
    <p:sldId id="348" r:id="rId16"/>
    <p:sldId id="305" r:id="rId17"/>
    <p:sldId id="335" r:id="rId18"/>
    <p:sldId id="306" r:id="rId19"/>
    <p:sldId id="307" r:id="rId20"/>
    <p:sldId id="360" r:id="rId21"/>
    <p:sldId id="308" r:id="rId22"/>
    <p:sldId id="309" r:id="rId23"/>
    <p:sldId id="329" r:id="rId24"/>
    <p:sldId id="352" r:id="rId25"/>
    <p:sldId id="349" r:id="rId26"/>
    <p:sldId id="350" r:id="rId27"/>
    <p:sldId id="328" r:id="rId28"/>
    <p:sldId id="355" r:id="rId29"/>
    <p:sldId id="353" r:id="rId30"/>
    <p:sldId id="361" r:id="rId31"/>
    <p:sldId id="322" r:id="rId32"/>
    <p:sldId id="313" r:id="rId33"/>
    <p:sldId id="314" r:id="rId34"/>
    <p:sldId id="358" r:id="rId35"/>
    <p:sldId id="315" r:id="rId36"/>
    <p:sldId id="316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96691-64E9-486A-8D7E-90BF54DB046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3C4AD6-EC18-4025-8415-6A034CCFAB6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463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1C69C-9EB6-4FC5-9475-2F10271C7DB5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EDCDD-F84F-44C7-B6B4-72CF2A1C388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45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7EDCDD-F84F-44C7-B6B4-72CF2A1C388A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8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68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2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876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504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9626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2170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011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08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27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19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035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98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51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926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06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72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699D3-71D8-4D12-8BF0-A6B4FB384A5F}" type="datetimeFigureOut">
              <a:rPr lang="es-ES" smtClean="0"/>
              <a:pPr/>
              <a:t>08/12/2015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3B5B1B6-863F-4296-9FC6-F8545E355E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13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55576" y="4417368"/>
            <a:ext cx="828092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AUTHOR:</a:t>
            </a:r>
            <a:r>
              <a:rPr lang="es-EC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Miguel E. </a:t>
            </a:r>
            <a:r>
              <a:rPr kumimoji="0" lang="es-EC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Cunalata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Chango                    </a:t>
            </a:r>
            <a:endParaRPr lang="es-EC" sz="20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TUTORS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	</a:t>
            </a:r>
            <a:r>
              <a:rPr kumimoji="0" lang="es-EC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Director:</a:t>
            </a:r>
            <a:r>
              <a:rPr lang="es-EC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s-EC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      Dr. María </a:t>
            </a:r>
            <a:r>
              <a:rPr lang="es-EC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T. </a:t>
            </a:r>
            <a:r>
              <a:rPr lang="es-EC" sz="2000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Llumiquinga</a:t>
            </a:r>
            <a:r>
              <a:rPr lang="es-EC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Mg.</a:t>
            </a:r>
            <a:endParaRPr lang="es-EC" sz="20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 	</a:t>
            </a:r>
            <a:r>
              <a:rPr lang="es-EC" sz="20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Co-Director:   </a:t>
            </a:r>
            <a:r>
              <a:rPr lang="es-EC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Mg. Carlos </a:t>
            </a:r>
            <a:r>
              <a:rPr lang="es-EC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M. </a:t>
            </a:r>
            <a:r>
              <a:rPr lang="es-EC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Espín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Quito, diciembre 2015</a:t>
            </a:r>
            <a:endParaRPr kumimoji="0" lang="es-EC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755576" y="1484784"/>
            <a:ext cx="7992888" cy="9015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n-GB" sz="2800" i="1" dirty="0">
                <a:latin typeface="Franklin Gothic Medium Cond" pitchFamily="34" charset="0"/>
              </a:rPr>
              <a:t>DEPARTAMENTO DE CIENCIAS HUMANAS Y SOCIALES</a:t>
            </a:r>
          </a:p>
          <a:p>
            <a:pPr algn="ctr">
              <a:defRPr/>
            </a:pPr>
            <a:r>
              <a:rPr lang="en-GB" sz="2800" i="1" dirty="0">
                <a:latin typeface="Franklin Gothic Medium Cond" pitchFamily="34" charset="0"/>
              </a:rPr>
              <a:t>APPLIED LINGUISTICS IN ENGLISH MAJOR</a:t>
            </a:r>
          </a:p>
        </p:txBody>
      </p:sp>
      <p:pic>
        <p:nvPicPr>
          <p:cNvPr id="7" name="6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3983"/>
            <a:ext cx="5172075" cy="8347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1331640" y="3088759"/>
            <a:ext cx="708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THEME:</a:t>
            </a:r>
          </a:p>
          <a:p>
            <a:pPr algn="ctr">
              <a:spcAft>
                <a:spcPts val="0"/>
              </a:spcAft>
            </a:pP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INFLUENCE OF COLLABORATIVE LEARNING ON THE DEVELOPMENT OF WRITING SKILLS WITH SOLDIERS FROM THE FIRST YEAR CANDIDATES’ COURSE, CLASSROOM “I” AT ESFORSE 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DURING THE FIRST SEMESTER 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2015”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39552" y="2569989"/>
            <a:ext cx="8208912" cy="335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RESEARCH PROJECT PRIOR TO OBTAINING THE APPLIED LINGUISTICS IN ENGLISH DEGREE</a:t>
            </a:r>
            <a:endParaRPr lang="es-ES" sz="11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wind.wav"/>
          </p:stSnd>
        </p:sndAc>
      </p:transition>
    </mc:Choice>
    <mc:Fallback xmlns="">
      <p:transition spd="slow">
        <p:circle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55576" y="1340768"/>
            <a:ext cx="7543800" cy="1861642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54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s-MX" sz="54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TWO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s-MX" sz="40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THEORETICAL FRAMEWORK</a:t>
            </a:r>
            <a: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708920"/>
            <a:ext cx="3168352" cy="29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899591" y="2428875"/>
            <a:ext cx="3816000" cy="1512000"/>
          </a:xfrm>
          <a:prstGeom prst="ellipse">
            <a:avLst/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ESFORSE</a:t>
            </a:r>
            <a:endParaRPr lang="es-ES" sz="2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240563" y="304987"/>
            <a:ext cx="2520000" cy="1332000"/>
          </a:xfrm>
          <a:prstGeom prst="foldedCorner">
            <a:avLst>
              <a:gd name="adj" fmla="val 12500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istory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084168" y="2492896"/>
            <a:ext cx="2271712" cy="1349375"/>
          </a:xfrm>
          <a:prstGeom prst="foldedCorner">
            <a:avLst>
              <a:gd name="adj" fmla="val 12500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Location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3779911" y="4940770"/>
            <a:ext cx="2268000" cy="1332000"/>
          </a:xfrm>
          <a:prstGeom prst="foldedCorner">
            <a:avLst>
              <a:gd name="adj" fmla="val 12500"/>
            </a:avLst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284663" y="1844179"/>
            <a:ext cx="431800" cy="720725"/>
          </a:xfrm>
          <a:prstGeom prst="upArrow">
            <a:avLst>
              <a:gd name="adj1" fmla="val 50000"/>
              <a:gd name="adj2" fmla="val 4172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5400000">
            <a:off x="4212555" y="4077667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10800000">
            <a:off x="4933553" y="2925192"/>
            <a:ext cx="790575" cy="431800"/>
          </a:xfrm>
          <a:prstGeom prst="leftArrow">
            <a:avLst>
              <a:gd name="adj1" fmla="val 50000"/>
              <a:gd name="adj2" fmla="val 4577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187624" y="6272770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It was founded in February, 1990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train soldiers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83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203575" y="2348806"/>
            <a:ext cx="2735263" cy="1368425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COLLABORATIVE </a:t>
            </a:r>
          </a:p>
          <a:p>
            <a:pPr algn="ctr">
              <a:defRPr/>
            </a:pPr>
            <a:r>
              <a:rPr lang="es-E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756444" y="577059"/>
            <a:ext cx="3455988" cy="1296144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4643439" y="4293492"/>
            <a:ext cx="3455986" cy="1028715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</a:t>
            </a:r>
          </a:p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PROCESS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27088" y="4293493"/>
            <a:ext cx="3455987" cy="935038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es-MX" b="1" dirty="0" smtClean="0">
                <a:solidFill>
                  <a:schemeClr val="bg1"/>
                </a:solidFill>
              </a:rPr>
              <a:t> </a:t>
            </a:r>
            <a:endParaRPr lang="es-ES" b="1" dirty="0">
              <a:solidFill>
                <a:schemeClr val="bg1"/>
              </a:solidFill>
            </a:endParaRPr>
          </a:p>
        </p:txBody>
      </p:sp>
      <p:cxnSp>
        <p:nvCxnSpPr>
          <p:cNvPr id="10" name="AutoShape 21"/>
          <p:cNvCxnSpPr>
            <a:cxnSpLocks noChangeShapeType="1"/>
          </p:cNvCxnSpPr>
          <p:nvPr/>
        </p:nvCxnSpPr>
        <p:spPr bwMode="auto">
          <a:xfrm>
            <a:off x="2484438" y="1772816"/>
            <a:ext cx="700087" cy="1044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22"/>
          <p:cNvCxnSpPr>
            <a:cxnSpLocks noChangeShapeType="1"/>
          </p:cNvCxnSpPr>
          <p:nvPr/>
        </p:nvCxnSpPr>
        <p:spPr bwMode="auto">
          <a:xfrm flipV="1">
            <a:off x="2555875" y="3033018"/>
            <a:ext cx="628650" cy="1260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23"/>
          <p:cNvCxnSpPr>
            <a:cxnSpLocks noChangeShapeType="1"/>
          </p:cNvCxnSpPr>
          <p:nvPr/>
        </p:nvCxnSpPr>
        <p:spPr bwMode="auto">
          <a:xfrm flipH="1">
            <a:off x="5957888" y="1988443"/>
            <a:ext cx="487362" cy="1044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24"/>
          <p:cNvCxnSpPr>
            <a:cxnSpLocks noChangeShapeType="1"/>
          </p:cNvCxnSpPr>
          <p:nvPr/>
        </p:nvCxnSpPr>
        <p:spPr bwMode="auto">
          <a:xfrm>
            <a:off x="5957888" y="3033018"/>
            <a:ext cx="414337" cy="12604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4427984" y="476672"/>
            <a:ext cx="4028631" cy="1527631"/>
          </a:xfrm>
          <a:prstGeom prst="ellipse">
            <a:avLst/>
          </a:prstGeom>
          <a:solidFill>
            <a:schemeClr val="tx1">
              <a:lumMod val="6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6444" y="5746934"/>
            <a:ext cx="6263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CL is a didactic method where two or more students work together.</a:t>
            </a:r>
          </a:p>
          <a:p>
            <a:r>
              <a:rPr lang="en-US" sz="1200" dirty="0" smtClean="0"/>
              <a:t>According to Hulbert, each group member has to fulfill a role, it can help to foster </a:t>
            </a:r>
            <a:r>
              <a:rPr lang="en-US" sz="1200" dirty="0"/>
              <a:t>inclusion, commitment, and </a:t>
            </a:r>
            <a:r>
              <a:rPr lang="en-US" sz="1200" dirty="0" smtClean="0"/>
              <a:t>efficiency.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767949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2411413" y="332656"/>
            <a:ext cx="4465637" cy="863600"/>
          </a:xfrm>
          <a:prstGeom prst="ellipse">
            <a:avLst/>
          </a:prstGeom>
          <a:solidFill>
            <a:schemeClr val="tx1">
              <a:lumMod val="85000"/>
            </a:schemeClr>
          </a:solidFill>
          <a:ln w="9525">
            <a:solidFill>
              <a:srgbClr val="FF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WRITING SKILL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716016" y="1340768"/>
            <a:ext cx="3492000" cy="79156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COMPONENTS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2016103" y="2456505"/>
            <a:ext cx="863644" cy="360362"/>
          </a:xfrm>
          <a:custGeom>
            <a:avLst/>
            <a:gdLst>
              <a:gd name="T0" fmla="*/ 270271 w 21600"/>
              <a:gd name="T1" fmla="*/ 0 h 21600"/>
              <a:gd name="T2" fmla="*/ 0 w 21600"/>
              <a:gd name="T3" fmla="*/ 180181 h 21600"/>
              <a:gd name="T4" fmla="*/ 270271 w 21600"/>
              <a:gd name="T5" fmla="*/ 360362 h 21600"/>
              <a:gd name="T6" fmla="*/ 360362 w 21600"/>
              <a:gd name="T7" fmla="*/ 1801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5400000">
            <a:off x="6300193" y="2204864"/>
            <a:ext cx="360362" cy="360363"/>
          </a:xfrm>
          <a:custGeom>
            <a:avLst/>
            <a:gdLst>
              <a:gd name="T0" fmla="*/ 270271 w 21600"/>
              <a:gd name="T1" fmla="*/ 0 h 21600"/>
              <a:gd name="T2" fmla="*/ 0 w 21600"/>
              <a:gd name="T3" fmla="*/ 180182 h 21600"/>
              <a:gd name="T4" fmla="*/ 270271 w 21600"/>
              <a:gd name="T5" fmla="*/ 360363 h 21600"/>
              <a:gd name="T6" fmla="*/ 360362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51347" y="1449114"/>
            <a:ext cx="2736850" cy="72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631101" y="2644594"/>
            <a:ext cx="3888432" cy="33835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400" b="1" dirty="0" smtClean="0">
                <a:latin typeface="Arial" pitchFamily="34" charset="0"/>
                <a:cs typeface="Arial" pitchFamily="34" charset="0"/>
              </a:rPr>
              <a:t>Content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Organization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400" b="1" dirty="0" err="1" smtClean="0">
                <a:latin typeface="Arial" pitchFamily="34" charset="0"/>
                <a:cs typeface="Arial" pitchFamily="34" charset="0"/>
              </a:rPr>
              <a:t>Grammar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400" b="1" dirty="0" err="1" smtClean="0">
                <a:latin typeface="Arial" pitchFamily="34" charset="0"/>
                <a:cs typeface="Arial" pitchFamily="34" charset="0"/>
              </a:rPr>
              <a:t>Vocabulary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EC" sz="2400" b="1" dirty="0" err="1" smtClean="0">
                <a:latin typeface="Arial" pitchFamily="34" charset="0"/>
                <a:cs typeface="Arial" pitchFamily="34" charset="0"/>
              </a:rPr>
              <a:t>Mechanics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100" dirty="0" smtClean="0">
                <a:latin typeface="Arial" pitchFamily="34" charset="0"/>
                <a:cs typeface="Arial" pitchFamily="34" charset="0"/>
              </a:rPr>
              <a:t>(Shehadeh,2011)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953598" y="3212976"/>
            <a:ext cx="3132348" cy="224676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Writing is a form of communication that allows people to put their feelings and ideas on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paper, and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meaning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into convincing text..                  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43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4716016" y="1340768"/>
            <a:ext cx="3492000" cy="79156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es-MX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STRUCTURE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899592" y="2708921"/>
            <a:ext cx="3096890" cy="28083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numCol="1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Drafting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dirty="0" err="1" smtClean="0">
                <a:latin typeface="Arial" pitchFamily="34" charset="0"/>
                <a:cs typeface="Arial" pitchFamily="34" charset="0"/>
              </a:rPr>
              <a:t>Editing</a:t>
            </a: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s-ES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Final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version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s-ES" dirty="0"/>
          </a:p>
        </p:txBody>
      </p:sp>
      <p:sp>
        <p:nvSpPr>
          <p:cNvPr id="8" name="AutoShape 17"/>
          <p:cNvSpPr>
            <a:spLocks noChangeArrowheads="1"/>
          </p:cNvSpPr>
          <p:nvPr/>
        </p:nvSpPr>
        <p:spPr bwMode="auto">
          <a:xfrm rot="5400000">
            <a:off x="2267744" y="2204864"/>
            <a:ext cx="360362" cy="360362"/>
          </a:xfrm>
          <a:custGeom>
            <a:avLst/>
            <a:gdLst>
              <a:gd name="T0" fmla="*/ 270271 w 21600"/>
              <a:gd name="T1" fmla="*/ 0 h 21600"/>
              <a:gd name="T2" fmla="*/ 0 w 21600"/>
              <a:gd name="T3" fmla="*/ 180181 h 21600"/>
              <a:gd name="T4" fmla="*/ 270271 w 21600"/>
              <a:gd name="T5" fmla="*/ 360362 h 21600"/>
              <a:gd name="T6" fmla="*/ 360362 w 21600"/>
              <a:gd name="T7" fmla="*/ 18018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9" name="AutoShape 18"/>
          <p:cNvSpPr>
            <a:spLocks noChangeArrowheads="1"/>
          </p:cNvSpPr>
          <p:nvPr/>
        </p:nvSpPr>
        <p:spPr bwMode="auto">
          <a:xfrm rot="5400000">
            <a:off x="6300193" y="2204864"/>
            <a:ext cx="360362" cy="360363"/>
          </a:xfrm>
          <a:custGeom>
            <a:avLst/>
            <a:gdLst>
              <a:gd name="T0" fmla="*/ 270271 w 21600"/>
              <a:gd name="T1" fmla="*/ 0 h 21600"/>
              <a:gd name="T2" fmla="*/ 0 w 21600"/>
              <a:gd name="T3" fmla="*/ 180182 h 21600"/>
              <a:gd name="T4" fmla="*/ 270271 w 21600"/>
              <a:gd name="T5" fmla="*/ 360363 h 21600"/>
              <a:gd name="T6" fmla="*/ 360362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115616" y="1412856"/>
            <a:ext cx="2736850" cy="720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es-E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PROCESS</a:t>
            </a:r>
            <a:endParaRPr lang="es-E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296856" y="6452912"/>
            <a:ext cx="127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(Harmer, 2004)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1316893" y="6093297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 smtClean="0"/>
              <a:t>(How to teach writing)</a:t>
            </a:r>
            <a:endParaRPr lang="es-EC" dirty="0"/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4499992" y="2636912"/>
            <a:ext cx="3960440" cy="3816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err="1" smtClean="0">
                <a:latin typeface="Arial" pitchFamily="34" charset="0"/>
                <a:cs typeface="Arial" pitchFamily="34" charset="0"/>
              </a:rPr>
              <a:t>Topic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sentence</a:t>
            </a:r>
            <a:endParaRPr lang="es-E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It tells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reader about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what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is 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paragraph.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Controlling idea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nforms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the reader on the specific aspect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the</a:t>
            </a: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topic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 b="1" dirty="0" err="1" smtClean="0">
                <a:latin typeface="Arial" pitchFamily="34" charset="0"/>
                <a:cs typeface="Arial" pitchFamily="34" charset="0"/>
              </a:rPr>
              <a:t>Supporting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b="1" dirty="0" err="1" smtClean="0">
                <a:latin typeface="Arial" pitchFamily="34" charset="0"/>
                <a:cs typeface="Arial" pitchFamily="34" charset="0"/>
              </a:rPr>
              <a:t>sentences</a:t>
            </a:r>
            <a:endParaRPr lang="es-ES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They give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explanation,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evidence, and reason</a:t>
            </a: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for the claim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b="1" dirty="0" err="1" smtClean="0">
                <a:latin typeface="Arial" pitchFamily="34" charset="0"/>
                <a:cs typeface="Arial" pitchFamily="34" charset="0"/>
              </a:rPr>
              <a:t>Concluding</a:t>
            </a:r>
            <a:r>
              <a:rPr lang="es-EC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C" b="1" dirty="0" err="1" smtClean="0">
                <a:latin typeface="Arial" pitchFamily="34" charset="0"/>
                <a:cs typeface="Arial" pitchFamily="34" charset="0"/>
              </a:rPr>
              <a:t>sentence</a:t>
            </a:r>
            <a:endParaRPr lang="es-EC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It is the last sentence in the paragraph.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1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US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097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755576" y="627407"/>
            <a:ext cx="7778824" cy="1577457"/>
          </a:xfrm>
        </p:spPr>
        <p:txBody>
          <a:bodyPr>
            <a:normAutofit/>
          </a:bodyPr>
          <a:lstStyle/>
          <a:p>
            <a:r>
              <a:rPr lang="en-US" sz="3200" b="1" cap="all" dirty="0">
                <a:solidFill>
                  <a:srgbClr val="FF0000"/>
                </a:solidFill>
              </a:rPr>
              <a:t>COLLABORATIVE LEARNING ON THE DEVELOPMENT OF WRITING </a:t>
            </a:r>
            <a:r>
              <a:rPr lang="en-US" sz="3200" b="1" cap="all" dirty="0" smtClean="0">
                <a:solidFill>
                  <a:srgbClr val="FF0000"/>
                </a:solidFill>
              </a:rPr>
              <a:t>SKILLS</a:t>
            </a:r>
            <a:endParaRPr lang="es-EC" sz="3200" dirty="0">
              <a:solidFill>
                <a:srgbClr val="FF0000"/>
              </a:solidFill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>
          <a:xfrm>
            <a:off x="1547664" y="3573016"/>
            <a:ext cx="6591985" cy="72962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 Collaborative Writing Approach: Methodology and Student Assessment (Mulligan &amp;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Garofalo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 2011). 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4"/>
          <p:cNvSpPr txBox="1">
            <a:spLocks/>
          </p:cNvSpPr>
          <p:nvPr/>
        </p:nvSpPr>
        <p:spPr>
          <a:xfrm>
            <a:off x="1547664" y="4591897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The Effectiveness of Using the Cooperative Language Learning Approach to Enhance EFL Writing Skill among Saudi University Students (</a:t>
            </a:r>
            <a:r>
              <a:rPr lang="en-US" b="1" dirty="0" err="1"/>
              <a:t>Montasser</a:t>
            </a:r>
            <a:r>
              <a:rPr lang="en-US" b="1" dirty="0"/>
              <a:t>, 2014)</a:t>
            </a:r>
            <a:endParaRPr lang="en-US" dirty="0"/>
          </a:p>
        </p:txBody>
      </p:sp>
      <p:sp>
        <p:nvSpPr>
          <p:cNvPr id="8" name="Marcador de texto 4"/>
          <p:cNvSpPr txBox="1">
            <a:spLocks/>
          </p:cNvSpPr>
          <p:nvPr/>
        </p:nvSpPr>
        <p:spPr>
          <a:xfrm>
            <a:off x="1547664" y="5610779"/>
            <a:ext cx="6591985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lang="en-US"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b="1" dirty="0"/>
              <a:t>Collaborative Writing in Summary Writing: Student Perceptions and Problems (</a:t>
            </a:r>
            <a:r>
              <a:rPr lang="en-US" b="1" dirty="0" err="1"/>
              <a:t>Nooreiny</a:t>
            </a:r>
            <a:r>
              <a:rPr lang="en-US" b="1" dirty="0"/>
              <a:t> </a:t>
            </a:r>
            <a:r>
              <a:rPr lang="en-US" b="1" dirty="0" err="1"/>
              <a:t>Maarof</a:t>
            </a:r>
            <a:r>
              <a:rPr lang="en-US" b="1" dirty="0"/>
              <a:t>, 2012).</a:t>
            </a:r>
            <a:endParaRPr lang="es-EC" b="1" dirty="0"/>
          </a:p>
          <a:p>
            <a:pPr algn="just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1606688" y="2494123"/>
            <a:ext cx="6927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Languaging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Writing Skill: The Effect of Collaborative Writing on EFL Students’ Writing Performance (</a:t>
            </a:r>
            <a:r>
              <a:rPr lang="en-US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Meihami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2015).</a:t>
            </a:r>
            <a:endParaRPr lang="es-EC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53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1115616" y="404664"/>
            <a:ext cx="6809575" cy="1127587"/>
          </a:xfrm>
          <a:prstGeom prst="flowChartTerminator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 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endParaRPr lang="es-E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3484642" y="2003304"/>
            <a:ext cx="1706338" cy="792163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endParaRPr lang="es-MX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5912231" y="2027459"/>
            <a:ext cx="2091617" cy="792163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20485" y="2935894"/>
            <a:ext cx="2232248" cy="33177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application of Collaborative Learning does not affect the development of writing skills with soldiers from the first year candidates’ course, classroom “I” at ESFORSE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5912231" y="2935894"/>
            <a:ext cx="2201110" cy="33327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/>
              <a:t>The application of Collaborative Learning directly affects the development of writing skills with soldiers from the first year candidates’ course, classroom “I” at </a:t>
            </a:r>
            <a:r>
              <a:rPr lang="en-US" dirty="0" smtClean="0"/>
              <a:t>ESFORSE</a:t>
            </a:r>
            <a:endParaRPr lang="es-EC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899591" y="1988840"/>
            <a:ext cx="1863799" cy="792163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</a:p>
          <a:p>
            <a:pPr algn="ctr">
              <a:defRPr/>
            </a:pP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28739" y="2924944"/>
            <a:ext cx="2232248" cy="33177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use of Grammar Translation affects the development for improving writing skills with soldiers from the first year candidates’ course, classroom “I” at ESFORSE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470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99592" y="1196752"/>
            <a:ext cx="7543800" cy="187220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54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s-MX" sz="54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THREE</a:t>
            </a:r>
            <a:r>
              <a:rPr lang="es-MX" sz="40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s-MX" sz="40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s-MX" sz="4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METHODOLOGICAL DESIGN</a:t>
            </a:r>
            <a:endParaRPr lang="es-ES" sz="4000" b="1" spc="-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s-ES" sz="40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24944"/>
            <a:ext cx="381642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7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28625" y="764704"/>
            <a:ext cx="3711327" cy="5688631"/>
          </a:xfrm>
          <a:prstGeom prst="rect">
            <a:avLst/>
          </a:prstGeom>
          <a:ln w="28575">
            <a:solidFill>
              <a:srgbClr val="FFFFFF">
                <a:alpha val="90980"/>
              </a:srgb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RESEARCH AND DESIGN</a:t>
            </a: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defRPr/>
            </a:pPr>
            <a:endParaRPr lang="es-MX" sz="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endParaRPr lang="es-MX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Descriptive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endParaRPr lang="es-MX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anose="020B0604020202020204" pitchFamily="34" charset="0"/>
              <a:buChar char="•"/>
              <a:defRPr/>
            </a:pPr>
            <a:r>
              <a:rPr lang="es-MX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Quasi</a:t>
            </a:r>
            <a:r>
              <a:rPr lang="es-MX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-experimental</a:t>
            </a:r>
            <a:endParaRPr 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4326656" y="764705"/>
            <a:ext cx="4038600" cy="5688630"/>
          </a:xfrm>
          <a:prstGeom prst="rect">
            <a:avLst/>
          </a:prstGeom>
          <a:ln w="28575">
            <a:solidFill>
              <a:srgbClr val="FFFFFF">
                <a:alpha val="90980"/>
              </a:srgb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endParaRPr lang="es-MX" sz="1100" b="1" dirty="0" smtClean="0">
              <a:solidFill>
                <a:schemeClr val="tx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11480" indent="-342900" algn="ctr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 pitchFamily="2" charset="2"/>
              <a:buNone/>
              <a:defRPr/>
            </a:pPr>
            <a:r>
              <a:rPr lang="es-MX" sz="2900" b="1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sz="2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  <a:r>
              <a:rPr lang="es-MX" sz="2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SAMPLE</a:t>
            </a: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1200 soldier candidates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64 soldier candidates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656" y="1916832"/>
            <a:ext cx="4038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700808"/>
            <a:ext cx="349530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608551"/>
            <a:ext cx="6589200" cy="788666"/>
          </a:xfrm>
        </p:spPr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FIELD WORK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31067" r="28738" b="21043"/>
          <a:stretch/>
        </p:blipFill>
        <p:spPr>
          <a:xfrm>
            <a:off x="1642452" y="1397217"/>
            <a:ext cx="6168688" cy="462407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364666" y="6163623"/>
            <a:ext cx="572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Arithmetic</a:t>
            </a:r>
            <a:r>
              <a:rPr lang="es-EC" sz="1200" dirty="0" smtClean="0"/>
              <a:t> </a:t>
            </a:r>
            <a:r>
              <a:rPr lang="en-US" sz="1200" dirty="0" smtClean="0"/>
              <a:t>means</a:t>
            </a:r>
            <a:r>
              <a:rPr lang="es-EC" sz="1200" dirty="0" smtClean="0"/>
              <a:t> of score</a:t>
            </a:r>
          </a:p>
          <a:p>
            <a:r>
              <a:rPr lang="en-US" sz="1200" dirty="0" smtClean="0"/>
              <a:t>To</a:t>
            </a:r>
            <a:r>
              <a:rPr lang="es-EC" sz="1200" dirty="0" smtClean="0"/>
              <a:t> set </a:t>
            </a:r>
            <a:r>
              <a:rPr lang="en-US" sz="1200" dirty="0" smtClean="0"/>
              <a:t>the</a:t>
            </a:r>
            <a:r>
              <a:rPr lang="es-EC" sz="1200" dirty="0" smtClean="0"/>
              <a:t> </a:t>
            </a:r>
            <a:r>
              <a:rPr lang="en-US" sz="1200" dirty="0" smtClean="0"/>
              <a:t>objectives</a:t>
            </a:r>
            <a:r>
              <a:rPr lang="es-EC" sz="1200" dirty="0" smtClean="0"/>
              <a:t>. And test de </a:t>
            </a:r>
            <a:r>
              <a:rPr lang="en-US" sz="1200" dirty="0" smtClean="0"/>
              <a:t>hypothesis (pre-post test)</a:t>
            </a:r>
          </a:p>
          <a:p>
            <a:r>
              <a:rPr lang="en-US" sz="1200" dirty="0" smtClean="0"/>
              <a:t>Then, tests and 4 activities (Writing rubric (0-5)</a:t>
            </a:r>
            <a:r>
              <a:rPr lang="es-EC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1888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9929" r="20075" b="6564"/>
          <a:stretch/>
        </p:blipFill>
        <p:spPr>
          <a:xfrm>
            <a:off x="1115616" y="683212"/>
            <a:ext cx="6984776" cy="525917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288348" y="5942391"/>
            <a:ext cx="65960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This project is based on the study carried out by Hussein </a:t>
            </a:r>
            <a:r>
              <a:rPr lang="en-US" sz="1200" dirty="0" err="1" smtClean="0"/>
              <a:t>Meihami</a:t>
            </a:r>
            <a:r>
              <a:rPr lang="en-US" sz="1200" dirty="0" smtClean="0"/>
              <a:t> (February 2015)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506483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7584" y="5805264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Descriptive statistics was used to process (P-P)</a:t>
            </a:r>
          </a:p>
          <a:p>
            <a:pPr algn="just"/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The arithmetic mean and T-student were implemented for the hypothesis test in order to establish if the pattern of frequency observed in students corresponded to expected pattern.</a:t>
            </a:r>
            <a:endParaRPr lang="es-EC" sz="1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0" t="43318" r="31889" b="39976"/>
          <a:stretch/>
        </p:blipFill>
        <p:spPr>
          <a:xfrm>
            <a:off x="1331641" y="764704"/>
            <a:ext cx="662473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8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 bwMode="auto">
          <a:xfrm>
            <a:off x="827584" y="332656"/>
            <a:ext cx="7772400" cy="1512167"/>
          </a:xfrm>
          <a:prstGeom prst="rect">
            <a:avLst/>
          </a:prstGeom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es-MX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</a:p>
          <a:p>
            <a:pPr algn="ctr">
              <a:defRPr/>
            </a:pPr>
            <a:r>
              <a:rPr lang="es-MX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THE HYPOTHESIS</a:t>
            </a:r>
            <a:endParaRPr lang="es-ES" sz="4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0758" y="5044277"/>
            <a:ext cx="65527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GRAPHICAL EXPOSITION </a:t>
            </a:r>
            <a:r>
              <a:rPr lang="es-MX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RESULTS</a:t>
            </a:r>
            <a:endParaRPr lang="es-E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132856"/>
            <a:ext cx="316835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01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4046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 </a:t>
            </a: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TEST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3168352" cy="4608512"/>
          </a:xfrm>
          <a:prstGeom prst="rect">
            <a:avLst/>
          </a:prstGeom>
          <a:noFill/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240360" cy="4608511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1799692" y="602128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Both groups reached a low competence in the pre-test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607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18851" y="404664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MEANS OBTAINED WITH THE EXPERIMENTAL GROUP</a:t>
            </a:r>
            <a:endParaRPr lang="es-E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286" y="1484784"/>
            <a:ext cx="4923714" cy="453650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92376" y="6051209"/>
            <a:ext cx="6741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Learners improved 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their writing skill using collaborative learning techniques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from one activity to another. They started with a low mean but reached a high performance.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18966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1835696" y="476672"/>
            <a:ext cx="5760640" cy="107974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ACTIVITIES USING COLLABORATIVE LEARNING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TECHNIQUES WITH THE EXPERIMENTAL GROUP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468635" y="2059757"/>
            <a:ext cx="3743325" cy="865187"/>
          </a:xfrm>
          <a:prstGeom prst="wedgeRectCallout">
            <a:avLst>
              <a:gd name="adj1" fmla="val -3560"/>
              <a:gd name="adj2" fmla="val 82292"/>
            </a:avLst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Soldier candidates using collaborative strategies in writing activities in classroom.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4788024" y="1844824"/>
            <a:ext cx="3887540" cy="1224136"/>
          </a:xfrm>
          <a:prstGeom prst="wedgeRectCallout">
            <a:avLst>
              <a:gd name="adj1" fmla="val -37870"/>
              <a:gd name="adj2" fmla="val 86514"/>
            </a:avLst>
          </a:prstGeom>
          <a:solidFill>
            <a:schemeClr val="bg1">
              <a:lumMod val="75000"/>
              <a:lumOff val="2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Students work better in the problem solutions and share ideas and opinions about given topic.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515883" cy="26369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35" y="3248980"/>
            <a:ext cx="3887341" cy="291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3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b="1" dirty="0" smtClean="0">
                <a:solidFill>
                  <a:srgbClr val="FF0000"/>
                </a:solidFill>
              </a:rPr>
              <a:t>CONTROL GROUP</a:t>
            </a:r>
            <a:br>
              <a:rPr lang="es-EC" b="1" dirty="0" smtClean="0">
                <a:solidFill>
                  <a:srgbClr val="FF0000"/>
                </a:solidFill>
              </a:rPr>
            </a:br>
            <a:r>
              <a:rPr lang="es-EC" b="1" dirty="0" smtClean="0">
                <a:solidFill>
                  <a:srgbClr val="FF0000"/>
                </a:solidFill>
              </a:rPr>
              <a:t>PRE-TEST VS. POST-TEST</a:t>
            </a:r>
            <a:endParaRPr lang="es-EC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05000"/>
            <a:ext cx="3061832" cy="4014614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520" y="1905000"/>
            <a:ext cx="3274871" cy="4005089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475656" y="592016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Control </a:t>
            </a:r>
            <a:r>
              <a:rPr lang="en-US" sz="1400" dirty="0"/>
              <a:t>group </a:t>
            </a:r>
            <a:r>
              <a:rPr lang="en-US" sz="1400" dirty="0" smtClean="0"/>
              <a:t>did not improve their  </a:t>
            </a:r>
            <a:r>
              <a:rPr lang="en-US" sz="1400" dirty="0"/>
              <a:t>writing skills from the pre-test to the post-test 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85086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EXPERIMENTAL </a:t>
            </a:r>
            <a:r>
              <a:rPr lang="es-EC" dirty="0">
                <a:solidFill>
                  <a:schemeClr val="tx1"/>
                </a:solidFill>
              </a:rPr>
              <a:t>GROUP</a:t>
            </a:r>
            <a:br>
              <a:rPr lang="es-EC" dirty="0">
                <a:solidFill>
                  <a:schemeClr val="tx1"/>
                </a:solidFill>
              </a:rPr>
            </a:br>
            <a:r>
              <a:rPr lang="es-EC" dirty="0">
                <a:solidFill>
                  <a:schemeClr val="tx1"/>
                </a:solidFill>
              </a:rPr>
              <a:t>PRE-TEST VS. POST-TEST</a:t>
            </a:r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201" y="1935030"/>
            <a:ext cx="2857500" cy="4086258"/>
          </a:xfrm>
          <a:prstGeom prst="rect">
            <a:avLst/>
          </a:prstGeom>
          <a:noFill/>
        </p:spPr>
      </p:pic>
      <p:pic>
        <p:nvPicPr>
          <p:cNvPr id="5" name="Imagen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01" y="1920742"/>
            <a:ext cx="3009659" cy="4070515"/>
          </a:xfrm>
          <a:prstGeom prst="rect">
            <a:avLst/>
          </a:prstGeom>
          <a:noFill/>
        </p:spPr>
      </p:pic>
      <p:sp>
        <p:nvSpPr>
          <p:cNvPr id="3" name="Rectángulo 2"/>
          <p:cNvSpPr/>
          <p:nvPr/>
        </p:nvSpPr>
        <p:spPr>
          <a:xfrm>
            <a:off x="1691680" y="602128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The </a:t>
            </a:r>
            <a:r>
              <a:rPr lang="en-US" sz="1400" dirty="0"/>
              <a:t>experimental group improved significantly with the use of collaborative learning techniques on writing skills.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47044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098075" y="18864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 </a:t>
            </a:r>
            <a:r>
              <a:rPr lang="es-MX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TEST </a:t>
            </a:r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algn="ctr"/>
            <a:r>
              <a:rPr lang="es-MX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VS. EXPERIMENTAL </a:t>
            </a:r>
            <a:endParaRPr lang="es-EC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3240360" cy="4464496"/>
          </a:xfrm>
          <a:prstGeom prst="rect">
            <a:avLst/>
          </a:prstGeom>
          <a:noFill/>
        </p:spPr>
      </p:pic>
      <p:pic>
        <p:nvPicPr>
          <p:cNvPr id="7" name="Imagen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4058"/>
            <a:ext cx="3312368" cy="4451206"/>
          </a:xfrm>
          <a:prstGeom prst="rect">
            <a:avLst/>
          </a:prstGeom>
          <a:noFill/>
        </p:spPr>
      </p:pic>
      <p:sp>
        <p:nvSpPr>
          <p:cNvPr id="2" name="Rectángulo 1"/>
          <p:cNvSpPr/>
          <p:nvPr/>
        </p:nvSpPr>
        <p:spPr>
          <a:xfrm>
            <a:off x="1259632" y="5805264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The </a:t>
            </a:r>
            <a:r>
              <a:rPr lang="en-US" sz="1200" dirty="0"/>
              <a:t>post test showed how the </a:t>
            </a:r>
            <a:r>
              <a:rPr lang="en-US" sz="1200" dirty="0" smtClean="0"/>
              <a:t>CL  was </a:t>
            </a:r>
            <a:r>
              <a:rPr lang="en-US" sz="1200" dirty="0"/>
              <a:t>an effective tool with respect to the development of writing skills </a:t>
            </a:r>
            <a:r>
              <a:rPr lang="en-US" sz="1200" dirty="0" smtClean="0"/>
              <a:t>in 5 issues in </a:t>
            </a:r>
            <a:r>
              <a:rPr lang="en-US" sz="1200" dirty="0"/>
              <a:t>the experimental </a:t>
            </a:r>
            <a:r>
              <a:rPr lang="en-US" sz="1200" dirty="0" smtClean="0"/>
              <a:t>group</a:t>
            </a:r>
            <a:r>
              <a:rPr lang="en-US" sz="1200" dirty="0"/>
              <a:t>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6612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835696" y="476672"/>
            <a:ext cx="5760640" cy="107974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HYPOTHESIS </a:t>
            </a:r>
            <a:r>
              <a:rPr lang="en-US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TESTING</a:t>
            </a: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1511660" y="2311849"/>
            <a:ext cx="6408712" cy="43204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Formula=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data: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̄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1=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pre-test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S̄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deviation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post-test </a:t>
            </a:r>
          </a:p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soldier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pre-test 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N2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soldier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candidates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C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 post-test 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(N1-N2-2)=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/>
          <a:srcRect l="37587" r="37587"/>
          <a:stretch/>
        </p:blipFill>
        <p:spPr>
          <a:xfrm>
            <a:off x="4211960" y="2852936"/>
            <a:ext cx="2088232" cy="100811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511660" y="1610969"/>
            <a:ext cx="6300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STATISTICAL MODEL AND CALCULATION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THE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T-STUDENT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202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23728" y="1628800"/>
            <a:ext cx="5688632" cy="4564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N1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= 32</a:t>
            </a:r>
          </a:p>
          <a:p>
            <a:pPr>
              <a:lnSpc>
                <a:spcPct val="150000"/>
              </a:lnSpc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N2= 32</a:t>
            </a:r>
          </a:p>
          <a:p>
            <a:pPr>
              <a:lnSpc>
                <a:spcPct val="150000"/>
              </a:lnSpc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S1= 152</a:t>
            </a:r>
          </a:p>
          <a:p>
            <a:pPr>
              <a:lnSpc>
                <a:spcPct val="150000"/>
              </a:lnSpc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S2= 49.84</a:t>
            </a:r>
          </a:p>
          <a:p>
            <a:pPr>
              <a:lnSpc>
                <a:spcPct val="150000"/>
              </a:lnSpc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√((S1+S2)/(N1+N2-2)) </a:t>
            </a:r>
          </a:p>
          <a:p>
            <a:pPr>
              <a:lnSpc>
                <a:spcPct val="150000"/>
              </a:lnSpc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= √((152+49,84)/(32+32-2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T-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s-EC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1.80</a:t>
            </a:r>
          </a:p>
          <a:p>
            <a:pPr>
              <a:lnSpc>
                <a:spcPct val="15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Determination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test</a:t>
            </a:r>
          </a:p>
          <a:p>
            <a:pPr>
              <a:lnSpc>
                <a:spcPct val="150000"/>
              </a:lnSpc>
            </a:pP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=  N1+N2-2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=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= 32+32-2</a:t>
            </a:r>
          </a:p>
          <a:p>
            <a:pPr>
              <a:lnSpc>
                <a:spcPct val="150000"/>
              </a:lnSpc>
            </a:pP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gl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s-EC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</a:t>
            </a:r>
            <a:r>
              <a:rPr lang="es-EC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Degrees</a:t>
            </a:r>
            <a:r>
              <a:rPr lang="es-EC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C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</a:t>
            </a:r>
            <a:endParaRPr lang="es-EC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C" dirty="0"/>
          </a:p>
        </p:txBody>
      </p:sp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91680" y="188640"/>
            <a:ext cx="5760640" cy="1079748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DATA TO CALCULATE T-STUDENT: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28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9672" y="908721"/>
            <a:ext cx="6768752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</a:t>
            </a:r>
            <a:r>
              <a:rPr lang="es-MX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br>
              <a:rPr lang="es-MX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PROBLEM</a:t>
            </a:r>
            <a:r>
              <a:rPr lang="es-MX" sz="4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4000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C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92" y="3645024"/>
            <a:ext cx="1927911" cy="15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5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7339" b="4452"/>
          <a:stretch/>
        </p:blipFill>
        <p:spPr>
          <a:xfrm>
            <a:off x="1475599" y="980728"/>
            <a:ext cx="6943444" cy="4824536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63592" y="5829075"/>
            <a:ext cx="2895601" cy="6121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That rounded is 1.67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 Confidence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of 95% (0.05)</a:t>
            </a:r>
          </a:p>
        </p:txBody>
      </p:sp>
    </p:spTree>
    <p:extLst>
      <p:ext uri="{BB962C8B-B14F-4D97-AF65-F5344CB8AC3E}">
        <p14:creationId xmlns:p14="http://schemas.microsoft.com/office/powerpoint/2010/main" val="1831977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29022" y="548680"/>
            <a:ext cx="3768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POST-TEST </a:t>
            </a:r>
          </a:p>
          <a:p>
            <a:pPr algn="ctr"/>
            <a:r>
              <a:rPr lang="es-MX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T- STUDENT  ANALYSIS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 descr="C:\Users\Miguel\Pictures\Gaus Mike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1" r="18416" b="27859"/>
          <a:stretch/>
        </p:blipFill>
        <p:spPr bwMode="auto">
          <a:xfrm>
            <a:off x="1835696" y="1700808"/>
            <a:ext cx="5544616" cy="2880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3608" y="4867999"/>
            <a:ext cx="69127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095500" algn="l"/>
              </a:tabLst>
            </a:pPr>
            <a:r>
              <a:rPr lang="en-US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T-student calculated at </a:t>
            </a:r>
            <a:r>
              <a:rPr lang="en-US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1.80</a:t>
            </a:r>
            <a:r>
              <a:rPr lang="en-US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 is greater than T-student tabulated of </a:t>
            </a:r>
            <a:r>
              <a:rPr lang="en-US" sz="1600" b="1" dirty="0">
                <a:latin typeface="Arial" pitchFamily="34" charset="0"/>
                <a:ea typeface="Calibri" pitchFamily="34" charset="0"/>
                <a:cs typeface="Arial" pitchFamily="34" charset="0"/>
              </a:rPr>
              <a:t>1.67</a:t>
            </a:r>
            <a:r>
              <a:rPr lang="en-US" sz="1600" dirty="0">
                <a:latin typeface="Arial" pitchFamily="34" charset="0"/>
                <a:ea typeface="Calibri" pitchFamily="34" charset="0"/>
                <a:cs typeface="Arial" pitchFamily="34" charset="0"/>
              </a:rPr>
              <a:t> which means it is outside the area of 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acceptance.</a:t>
            </a:r>
            <a:endParaRPr lang="en-US" sz="1600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5500" algn="l"/>
              </a:tabLs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results of the T-student of this application let us state that the null hypothesis is rejected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7669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8815" r="18500" b="46659"/>
          <a:stretch/>
        </p:blipFill>
        <p:spPr>
          <a:xfrm>
            <a:off x="1763688" y="980728"/>
            <a:ext cx="6408712" cy="47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1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23271" r="27163" b="48886"/>
          <a:stretch/>
        </p:blipFill>
        <p:spPr>
          <a:xfrm>
            <a:off x="1691680" y="1340768"/>
            <a:ext cx="616100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4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15616" y="620688"/>
            <a:ext cx="7543800" cy="2077666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s-MX" sz="66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 </a:t>
            </a:r>
            <a:r>
              <a:rPr lang="es-MX" sz="66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FIVE</a:t>
            </a:r>
            <a:r>
              <a:rPr lang="es-MX" sz="48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s-MX" sz="4800" b="1" spc="-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s-MX" sz="4800" b="1" spc="-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endParaRPr lang="es-ES" sz="4800" b="1" spc="-1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s-MX" sz="48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/>
            </a:r>
            <a:br>
              <a:rPr lang="es-MX" sz="48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</a:br>
            <a:endParaRPr lang="es-ES" sz="4800" spc="-1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irc_mi" descr="Screen%20shot%202013-01-25%20at%20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98354"/>
            <a:ext cx="5647928" cy="3324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293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750">
        <p15:prstTrans prst="fallOve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99592" y="980728"/>
            <a:ext cx="7916937" cy="5635585"/>
          </a:xfrm>
          <a:prstGeom prst="roundRect">
            <a:avLst>
              <a:gd name="adj" fmla="val 37732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itchFamily="34" charset="0"/>
                <a:cs typeface="Arial" pitchFamily="34" charset="0"/>
              </a:rPr>
              <a:t>The proposal consists in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Organizing a workshop for training teachers to develop and implement collaborative learning approach in order to improve writing skills at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ESFORSE.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training will carry out in December of this year.</a:t>
            </a:r>
          </a:p>
        </p:txBody>
      </p:sp>
    </p:spTree>
    <p:extLst>
      <p:ext uri="{BB962C8B-B14F-4D97-AF65-F5344CB8AC3E}">
        <p14:creationId xmlns:p14="http://schemas.microsoft.com/office/powerpoint/2010/main" val="23845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" y="28761"/>
            <a:ext cx="9124462" cy="6858000"/>
          </a:xfrm>
          <a:prstGeom prst="rect">
            <a:avLst/>
          </a:prstGeom>
          <a:effectLst>
            <a:glow rad="127000">
              <a:schemeClr val="accent1"/>
            </a:glow>
            <a:outerShdw blurRad="50800" dist="50800" dir="5400000" algn="ctr" rotWithShape="0">
              <a:srgbClr val="000000">
                <a:alpha val="93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1478792" y="1484784"/>
            <a:ext cx="633042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72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THANKS FOR YOUR</a:t>
            </a:r>
          </a:p>
          <a:p>
            <a:pPr algn="ctr"/>
            <a:r>
              <a:rPr lang="es-ES" sz="72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ATTENTION</a:t>
            </a:r>
            <a:endParaRPr lang="es-ES" sz="72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3870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fallOver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04690"/>
          </a:xfrm>
        </p:spPr>
        <p:txBody>
          <a:bodyPr/>
          <a:lstStyle/>
          <a:p>
            <a:r>
              <a:rPr lang="es-MX" b="1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IDENTIFICATION</a:t>
            </a:r>
            <a:endParaRPr lang="es-EC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26876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584633"/>
              </p:ext>
            </p:extLst>
          </p:nvPr>
        </p:nvGraphicFramePr>
        <p:xfrm>
          <a:off x="2114632" y="1268760"/>
          <a:ext cx="5305425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draw" r:id="rId3" imgW="5074920" imgH="5239512" progId="Edraw.Document">
                  <p:embed/>
                </p:oleObj>
              </mc:Choice>
              <mc:Fallback>
                <p:oleObj name="Edraw" r:id="rId3" imgW="5074920" imgH="5239512" progId="Edraw.Document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632" y="1268760"/>
                        <a:ext cx="5305425" cy="51125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516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7624" y="620688"/>
            <a:ext cx="6574532" cy="9144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spc="-1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  </a:t>
            </a:r>
            <a:r>
              <a:rPr lang="es-MX" sz="39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PROBLEM FORMULATION </a:t>
            </a:r>
            <a:endParaRPr lang="es-ES" sz="3900" b="1" spc="-1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27584" y="3645024"/>
            <a:ext cx="72838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Will Collaborative Learning influence the development of the writing skill with first year soldier candidates, classroom “I”, at ESFORSE, during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semester 2015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  <a:endParaRPr lang="es-EC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367240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95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827584" y="332656"/>
            <a:ext cx="7543800" cy="10128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spc="-100" dirty="0" smtClean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VARIABLES MATRIX</a:t>
            </a:r>
            <a:endParaRPr lang="es-ES" sz="4000" b="1" spc="-100" dirty="0">
              <a:solidFill>
                <a:srgbClr val="FF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928688" y="1196752"/>
            <a:ext cx="3384550" cy="863600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VARIABLE</a:t>
            </a:r>
            <a:endParaRPr lang="es-E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826963" y="3267918"/>
            <a:ext cx="3529013" cy="1457225"/>
          </a:xfrm>
          <a:prstGeom prst="ellipse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s-MX" sz="2400" dirty="0">
              <a:latin typeface="Garamond" pitchFamily="18" charset="0"/>
            </a:endParaRPr>
          </a:p>
          <a:p>
            <a:pPr algn="ctr">
              <a:defRPr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COLLABORATIVE  </a:t>
            </a:r>
          </a:p>
          <a:p>
            <a:pPr algn="ctr">
              <a:defRPr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dirty="0"/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4953749" y="3375868"/>
            <a:ext cx="3529013" cy="1349276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WRITING SKILL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>
            <a:off x="6516216" y="2196876"/>
            <a:ext cx="360362" cy="727571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4857750" y="1196752"/>
            <a:ext cx="3600450" cy="863600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s-MX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VARIABLE</a:t>
            </a:r>
            <a:endParaRPr lang="es-ES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2339752" y="2209577"/>
            <a:ext cx="360362" cy="698252"/>
          </a:xfrm>
          <a:prstGeom prst="downArrow">
            <a:avLst>
              <a:gd name="adj1" fmla="val 50000"/>
              <a:gd name="adj2" fmla="val 29956"/>
            </a:avLst>
          </a:prstGeom>
          <a:solidFill>
            <a:srgbClr val="FF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244422" y="5578994"/>
            <a:ext cx="6710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From this chart, General </a:t>
            </a:r>
            <a:r>
              <a:rPr lang="en-US" sz="1200" dirty="0"/>
              <a:t>and </a:t>
            </a:r>
            <a:r>
              <a:rPr lang="en-US" sz="1200" dirty="0" smtClean="0"/>
              <a:t>Specific </a:t>
            </a:r>
            <a:r>
              <a:rPr lang="en-US" sz="1200" dirty="0"/>
              <a:t>objectives were set </a:t>
            </a:r>
            <a:r>
              <a:rPr lang="en-US" sz="1200" dirty="0" smtClean="0"/>
              <a:t>up,  and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Theoretical Framework was formulated.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75900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3276600" y="332656"/>
            <a:ext cx="2808288" cy="2305769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tx1">
              <a:alpha val="61960"/>
            </a:schemeClr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anchor="ctr"/>
          <a:lstStyle/>
          <a:p>
            <a:pPr algn="ctr">
              <a:defRPr/>
            </a:pP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</a:p>
          <a:p>
            <a:pPr algn="ctr">
              <a:defRPr/>
            </a:pPr>
            <a:r>
              <a:rPr lang="es-MX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OBECTIVES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 rot="1581186">
            <a:off x="2555875" y="1700213"/>
            <a:ext cx="431800" cy="1150937"/>
          </a:xfrm>
          <a:prstGeom prst="curvedRightArrow">
            <a:avLst>
              <a:gd name="adj1" fmla="val 23138"/>
              <a:gd name="adj2" fmla="val 76446"/>
              <a:gd name="adj3" fmla="val 36032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20443044">
            <a:off x="6300788" y="1773238"/>
            <a:ext cx="720725" cy="1150937"/>
          </a:xfrm>
          <a:prstGeom prst="curvedLeftArrow">
            <a:avLst>
              <a:gd name="adj1" fmla="val 13285"/>
              <a:gd name="adj2" fmla="val 62036"/>
              <a:gd name="adj3" fmla="val 33111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>
            <a:off x="4643438" y="2636838"/>
            <a:ext cx="215900" cy="1871662"/>
          </a:xfrm>
          <a:prstGeom prst="downArrow">
            <a:avLst>
              <a:gd name="adj1" fmla="val 38231"/>
              <a:gd name="adj2" fmla="val 266896"/>
            </a:avLst>
          </a:prstGeom>
          <a:solidFill>
            <a:srgbClr val="FF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1043608" y="3010894"/>
            <a:ext cx="3384376" cy="3154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</a:t>
            </a:r>
            <a:r>
              <a:rPr lang="en-US" sz="2400" dirty="0"/>
              <a:t>determine the influence of the Collaborative Learning Approach on the development of English writing skills.</a:t>
            </a:r>
            <a:endParaRPr lang="es-EC" sz="24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5074792" y="3010894"/>
            <a:ext cx="3384376" cy="31544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To </a:t>
            </a:r>
            <a:r>
              <a:rPr lang="en-US" sz="2400" dirty="0"/>
              <a:t>apply Collaborative Learning as an </a:t>
            </a:r>
            <a:r>
              <a:rPr lang="en-US" sz="2400" dirty="0" smtClean="0"/>
              <a:t>Approach </a:t>
            </a:r>
            <a:r>
              <a:rPr lang="en-US" sz="2400" dirty="0"/>
              <a:t>to develop English Writing skills.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6869534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683568" y="2328414"/>
            <a:ext cx="2304256" cy="156563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400" dirty="0">
                <a:solidFill>
                  <a:schemeClr val="bg1"/>
                </a:solidFill>
              </a:rPr>
              <a:t>ESPECIFIC OBJECTIVES 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3366940" y="4221088"/>
            <a:ext cx="4373412" cy="145924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To propose a workshop to train the English teachers about the use of the Collaborative Learning approach to improve writing skills.</a:t>
            </a:r>
          </a:p>
        </p:txBody>
      </p:sp>
      <p:sp>
        <p:nvSpPr>
          <p:cNvPr id="15" name="Pentágono 14"/>
          <p:cNvSpPr/>
          <p:nvPr/>
        </p:nvSpPr>
        <p:spPr>
          <a:xfrm>
            <a:off x="3359304" y="2434797"/>
            <a:ext cx="4392488" cy="145924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</a:rPr>
              <a:t>To encourage </a:t>
            </a:r>
            <a:r>
              <a:rPr lang="en-US" dirty="0" smtClean="0">
                <a:latin typeface="Arial" panose="020B0604020202020204" pitchFamily="34" charset="0"/>
              </a:rPr>
              <a:t>soldiers </a:t>
            </a:r>
            <a:r>
              <a:rPr lang="en-US" dirty="0">
                <a:latin typeface="Arial" panose="020B0604020202020204" pitchFamily="34" charset="0"/>
              </a:rPr>
              <a:t>at ESFORSE to use Collaborative Learning to improve their writing skills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  <a:endParaRPr lang="es-EC" dirty="0"/>
          </a:p>
        </p:txBody>
      </p:sp>
      <p:sp>
        <p:nvSpPr>
          <p:cNvPr id="16" name="Pentágono 15"/>
          <p:cNvSpPr/>
          <p:nvPr/>
        </p:nvSpPr>
        <p:spPr>
          <a:xfrm>
            <a:off x="3347864" y="648506"/>
            <a:ext cx="4392488" cy="1459247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</a:rPr>
              <a:t>To prove that soldier candidates at ESFORSE can improve their English Writing skills through Collaborative Learning</a:t>
            </a:r>
            <a:r>
              <a:rPr lang="en-US" dirty="0" smtClean="0">
                <a:latin typeface="Arial" panose="020B0604020202020204" pitchFamily="34" charset="0"/>
              </a:rPr>
              <a:t>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485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827584" y="520725"/>
            <a:ext cx="7543800" cy="11080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s-MX" sz="4000" b="1" spc="-100" dirty="0">
                <a:solidFill>
                  <a:srgbClr val="FF33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JUSTIFICATION</a:t>
            </a:r>
            <a:endParaRPr lang="es-ES" sz="4000" b="1" spc="-100" dirty="0">
              <a:solidFill>
                <a:srgbClr val="FF33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Pentágono 10"/>
          <p:cNvSpPr/>
          <p:nvPr/>
        </p:nvSpPr>
        <p:spPr>
          <a:xfrm>
            <a:off x="2200925" y="1447597"/>
            <a:ext cx="5193096" cy="802436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The importance 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 English Foreign Language</a:t>
            </a:r>
            <a:endParaRPr lang="es-EC" dirty="0"/>
          </a:p>
        </p:txBody>
      </p:sp>
      <p:sp>
        <p:nvSpPr>
          <p:cNvPr id="12" name="Pentágono 11"/>
          <p:cNvSpPr/>
          <p:nvPr/>
        </p:nvSpPr>
        <p:spPr>
          <a:xfrm>
            <a:off x="2200925" y="3364224"/>
            <a:ext cx="5205439" cy="10801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Students work better when they work in pairs or groups</a:t>
            </a:r>
          </a:p>
        </p:txBody>
      </p:sp>
      <p:sp>
        <p:nvSpPr>
          <p:cNvPr id="13" name="Pentágono 12"/>
          <p:cNvSpPr/>
          <p:nvPr/>
        </p:nvSpPr>
        <p:spPr>
          <a:xfrm>
            <a:off x="2188583" y="4869160"/>
            <a:ext cx="5205438" cy="108012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Collaborative Learning helps to foster respect, friendship and the other values among the diverse groups of students</a:t>
            </a:r>
            <a:endParaRPr lang="es-EC" dirty="0"/>
          </a:p>
        </p:txBody>
      </p:sp>
      <p:sp>
        <p:nvSpPr>
          <p:cNvPr id="7" name="Pentágono 6"/>
          <p:cNvSpPr/>
          <p:nvPr/>
        </p:nvSpPr>
        <p:spPr>
          <a:xfrm>
            <a:off x="2200925" y="2414610"/>
            <a:ext cx="5193096" cy="704825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Low competence in English writing skill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471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8979</TotalTime>
  <Words>1100</Words>
  <Application>Microsoft Office PowerPoint</Application>
  <PresentationFormat>Presentación en pantalla (4:3)</PresentationFormat>
  <Paragraphs>235</Paragraphs>
  <Slides>36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7" baseType="lpstr">
      <vt:lpstr>Arial Unicode MS</vt:lpstr>
      <vt:lpstr>Arial</vt:lpstr>
      <vt:lpstr>Calibri</vt:lpstr>
      <vt:lpstr>Century Gothic</vt:lpstr>
      <vt:lpstr>Franklin Gothic Medium Cond</vt:lpstr>
      <vt:lpstr>Garamond</vt:lpstr>
      <vt:lpstr>Times New Roman</vt:lpstr>
      <vt:lpstr>Wingdings</vt:lpstr>
      <vt:lpstr>Wingdings 3</vt:lpstr>
      <vt:lpstr>Espiral</vt:lpstr>
      <vt:lpstr>Edraw</vt:lpstr>
      <vt:lpstr>Presentación de PowerPoint</vt:lpstr>
      <vt:lpstr>Presentación de PowerPoint</vt:lpstr>
      <vt:lpstr>PART ONE  RESEARCH PROBLEM </vt:lpstr>
      <vt:lpstr>PROBLEM IDENTIFICATION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COLLABORATIVE LEARNING ON THE DEVELOPMENT OF WRITING SKILLS</vt:lpstr>
      <vt:lpstr>Presentación de PowerPoint</vt:lpstr>
      <vt:lpstr>Presentación de PowerPoint</vt:lpstr>
      <vt:lpstr>Presentación de PowerPoint</vt:lpstr>
      <vt:lpstr>FIELD WORK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CONTROL GROUP PRE-TEST VS. POST-TEST</vt:lpstr>
      <vt:lpstr>EXPERIMENTAL GROUP PRE-TEST VS. POST-TEST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MEGA</dc:creator>
  <cp:lastModifiedBy>MIGUEL</cp:lastModifiedBy>
  <cp:revision>414</cp:revision>
  <cp:lastPrinted>2015-11-15T10:18:37Z</cp:lastPrinted>
  <dcterms:created xsi:type="dcterms:W3CDTF">2013-12-21T22:31:03Z</dcterms:created>
  <dcterms:modified xsi:type="dcterms:W3CDTF">2015-12-08T05:05:55Z</dcterms:modified>
</cp:coreProperties>
</file>