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48" r:id="rId1"/>
  </p:sldMasterIdLst>
  <p:notesMasterIdLst>
    <p:notesMasterId r:id="rId53"/>
  </p:notesMasterIdLst>
  <p:sldIdLst>
    <p:sldId id="256" r:id="rId2"/>
    <p:sldId id="302" r:id="rId3"/>
    <p:sldId id="303" r:id="rId4"/>
    <p:sldId id="257" r:id="rId5"/>
    <p:sldId id="258" r:id="rId6"/>
    <p:sldId id="304" r:id="rId7"/>
    <p:sldId id="259" r:id="rId8"/>
    <p:sldId id="260" r:id="rId9"/>
    <p:sldId id="305" r:id="rId10"/>
    <p:sldId id="261" r:id="rId11"/>
    <p:sldId id="306" r:id="rId12"/>
    <p:sldId id="262" r:id="rId13"/>
    <p:sldId id="265" r:id="rId14"/>
    <p:sldId id="266" r:id="rId15"/>
    <p:sldId id="267" r:id="rId16"/>
    <p:sldId id="269" r:id="rId17"/>
    <p:sldId id="270" r:id="rId18"/>
    <p:sldId id="272" r:id="rId19"/>
    <p:sldId id="307" r:id="rId20"/>
    <p:sldId id="273" r:id="rId21"/>
    <p:sldId id="308" r:id="rId22"/>
    <p:sldId id="271" r:id="rId23"/>
    <p:sldId id="274" r:id="rId24"/>
    <p:sldId id="275" r:id="rId25"/>
    <p:sldId id="276" r:id="rId26"/>
    <p:sldId id="277" r:id="rId27"/>
    <p:sldId id="278" r:id="rId28"/>
    <p:sldId id="279" r:id="rId29"/>
    <p:sldId id="309" r:id="rId30"/>
    <p:sldId id="280" r:id="rId31"/>
    <p:sldId id="282" r:id="rId32"/>
    <p:sldId id="283" r:id="rId33"/>
    <p:sldId id="284" r:id="rId34"/>
    <p:sldId id="286" r:id="rId35"/>
    <p:sldId id="287" r:id="rId36"/>
    <p:sldId id="285" r:id="rId37"/>
    <p:sldId id="288" r:id="rId38"/>
    <p:sldId id="289" r:id="rId39"/>
    <p:sldId id="297" r:id="rId40"/>
    <p:sldId id="298" r:id="rId41"/>
    <p:sldId id="290" r:id="rId42"/>
    <p:sldId id="299" r:id="rId43"/>
    <p:sldId id="300" r:id="rId44"/>
    <p:sldId id="310" r:id="rId45"/>
    <p:sldId id="291" r:id="rId46"/>
    <p:sldId id="292" r:id="rId47"/>
    <p:sldId id="295" r:id="rId48"/>
    <p:sldId id="311" r:id="rId49"/>
    <p:sldId id="293" r:id="rId50"/>
    <p:sldId id="294" r:id="rId51"/>
    <p:sldId id="296" r:id="rId5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613" autoAdjust="0"/>
  </p:normalViewPr>
  <p:slideViewPr>
    <p:cSldViewPr>
      <p:cViewPr>
        <p:scale>
          <a:sx n="50" d="100"/>
          <a:sy n="50" d="100"/>
        </p:scale>
        <p:origin x="-1332" y="-366"/>
      </p:cViewPr>
      <p:guideLst>
        <p:guide orient="horz" pos="2160"/>
        <p:guide pos="2880"/>
      </p:guideLst>
    </p:cSldViewPr>
  </p:slideViewPr>
  <p:outlineViewPr>
    <p:cViewPr>
      <p:scale>
        <a:sx n="33" d="100"/>
        <a:sy n="33" d="100"/>
      </p:scale>
      <p:origin x="0" y="15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FIA%20ORTIZ\Documents\test%20del%20sudor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Ciudad</a:t>
            </a:r>
          </a:p>
        </c:rich>
      </c:tx>
      <c:layout/>
      <c:overlay val="0"/>
    </c:title>
    <c:autoTitleDeleted val="0"/>
    <c:plotArea>
      <c:layout/>
      <c:pieChart>
        <c:varyColors val="1"/>
        <c:ser>
          <c:idx val="0"/>
          <c:order val="0"/>
          <c:tx>
            <c:strRef>
              <c:f>Hoja1!$K$6</c:f>
              <c:strCache>
                <c:ptCount val="1"/>
                <c:pt idx="0">
                  <c:v>NUMERO DE PACIENTES</c:v>
                </c:pt>
              </c:strCache>
            </c:strRef>
          </c:tx>
          <c:dPt>
            <c:idx val="0"/>
            <c:bubble3D val="0"/>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Hoja1!$J$7:$J$20</c:f>
              <c:strCache>
                <c:ptCount val="14"/>
                <c:pt idx="0">
                  <c:v>QUITO</c:v>
                </c:pt>
                <c:pt idx="1">
                  <c:v>OTAVALO</c:v>
                </c:pt>
                <c:pt idx="2">
                  <c:v>IBARRA</c:v>
                </c:pt>
                <c:pt idx="3">
                  <c:v>AMBATO</c:v>
                </c:pt>
                <c:pt idx="4">
                  <c:v>CHECA</c:v>
                </c:pt>
                <c:pt idx="5">
                  <c:v>GUAYAQUIL</c:v>
                </c:pt>
                <c:pt idx="6">
                  <c:v>BAÑOS</c:v>
                </c:pt>
                <c:pt idx="7">
                  <c:v>ATUNTAQUI</c:v>
                </c:pt>
                <c:pt idx="8">
                  <c:v>RIOBAMBA</c:v>
                </c:pt>
                <c:pt idx="9">
                  <c:v>SALCEDO</c:v>
                </c:pt>
                <c:pt idx="10">
                  <c:v>SANTO DOMINGO</c:v>
                </c:pt>
                <c:pt idx="11">
                  <c:v>GUARANDA</c:v>
                </c:pt>
                <c:pt idx="12">
                  <c:v>FRANCISCO DE ORELLANA</c:v>
                </c:pt>
                <c:pt idx="13">
                  <c:v>EL COCA</c:v>
                </c:pt>
              </c:strCache>
            </c:strRef>
          </c:cat>
          <c:val>
            <c:numRef>
              <c:f>Hoja1!$K$7:$K$20</c:f>
              <c:numCache>
                <c:formatCode>General</c:formatCode>
                <c:ptCount val="14"/>
                <c:pt idx="0">
                  <c:v>33</c:v>
                </c:pt>
                <c:pt idx="1">
                  <c:v>1</c:v>
                </c:pt>
                <c:pt idx="2">
                  <c:v>2</c:v>
                </c:pt>
                <c:pt idx="3">
                  <c:v>2</c:v>
                </c:pt>
                <c:pt idx="4">
                  <c:v>1</c:v>
                </c:pt>
                <c:pt idx="5">
                  <c:v>1</c:v>
                </c:pt>
                <c:pt idx="6">
                  <c:v>1</c:v>
                </c:pt>
                <c:pt idx="7">
                  <c:v>1</c:v>
                </c:pt>
                <c:pt idx="8">
                  <c:v>1</c:v>
                </c:pt>
                <c:pt idx="9">
                  <c:v>1</c:v>
                </c:pt>
                <c:pt idx="10">
                  <c:v>1</c:v>
                </c:pt>
                <c:pt idx="11">
                  <c:v>1</c:v>
                </c:pt>
                <c:pt idx="12">
                  <c:v>1</c:v>
                </c:pt>
                <c:pt idx="13">
                  <c:v>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solidFill>
      <a:schemeClr val="bg1">
        <a:lumMod val="75000"/>
      </a:schemeClr>
    </a:solidFill>
  </c:spPr>
  <c:txPr>
    <a:bodyPr/>
    <a:lstStyle/>
    <a:p>
      <a:pPr>
        <a:defRPr>
          <a:latin typeface="Times New Roman" pitchFamily="18" charset="0"/>
          <a:cs typeface="Times New Roman" pitchFamily="18"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Edad</a:t>
            </a:r>
          </a:p>
        </c:rich>
      </c:tx>
      <c:layout/>
      <c:overlay val="0"/>
    </c:title>
    <c:autoTitleDeleted val="0"/>
    <c:plotArea>
      <c:layout/>
      <c:pieChart>
        <c:varyColors val="1"/>
        <c:ser>
          <c:idx val="0"/>
          <c:order val="0"/>
          <c:tx>
            <c:strRef>
              <c:f>Hoja1!$M$6</c:f>
              <c:strCache>
                <c:ptCount val="1"/>
                <c:pt idx="0">
                  <c:v>NUMERO DE PACIENTES</c:v>
                </c:pt>
              </c:strCache>
            </c:strRef>
          </c:tx>
          <c:dPt>
            <c:idx val="0"/>
            <c:bubble3D val="0"/>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Hoja1!$L$7:$L$10</c:f>
              <c:strCache>
                <c:ptCount val="4"/>
                <c:pt idx="0">
                  <c:v>1 A 10 AÑOS</c:v>
                </c:pt>
                <c:pt idx="1">
                  <c:v>11 A 20 AÑOS</c:v>
                </c:pt>
                <c:pt idx="2">
                  <c:v>21 A 30 AÑOS</c:v>
                </c:pt>
                <c:pt idx="3">
                  <c:v>MAS DE 30 AÑOS</c:v>
                </c:pt>
              </c:strCache>
            </c:strRef>
          </c:cat>
          <c:val>
            <c:numRef>
              <c:f>Hoja1!$M$7:$M$10</c:f>
              <c:numCache>
                <c:formatCode>General</c:formatCode>
                <c:ptCount val="4"/>
                <c:pt idx="0">
                  <c:v>27</c:v>
                </c:pt>
                <c:pt idx="1">
                  <c:v>11</c:v>
                </c:pt>
                <c:pt idx="2">
                  <c:v>8</c:v>
                </c:pt>
                <c:pt idx="3">
                  <c:v>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solidFill>
      <a:schemeClr val="bg1">
        <a:lumMod val="75000"/>
      </a:schemeClr>
    </a:solidFill>
  </c:spPr>
  <c:txPr>
    <a:bodyPr/>
    <a:lstStyle/>
    <a:p>
      <a:pPr>
        <a:defRPr>
          <a:latin typeface="Times New Roman" pitchFamily="18" charset="0"/>
          <a:cs typeface="Times New Roman" pitchFamily="18" charset="0"/>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MX"/>
              <a:t>Test del sudor</a:t>
            </a:r>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Hoja1!$H$2:$H$6</c:f>
              <c:strCache>
                <c:ptCount val="4"/>
                <c:pt idx="0">
                  <c:v>1+ , 1Limítrofe</c:v>
                </c:pt>
                <c:pt idx="1">
                  <c:v>2 Positivos</c:v>
                </c:pt>
                <c:pt idx="2">
                  <c:v>1 Positivo</c:v>
                </c:pt>
                <c:pt idx="3">
                  <c:v>Sin datos</c:v>
                </c:pt>
              </c:strCache>
            </c:strRef>
          </c:cat>
          <c:val>
            <c:numRef>
              <c:f>Hoja1!$G$2:$G$5</c:f>
              <c:numCache>
                <c:formatCode>General</c:formatCode>
                <c:ptCount val="4"/>
                <c:pt idx="0">
                  <c:v>2</c:v>
                </c:pt>
                <c:pt idx="1">
                  <c:v>11</c:v>
                </c:pt>
                <c:pt idx="2">
                  <c:v>28</c:v>
                </c:pt>
                <c:pt idx="3">
                  <c:v>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solidFill>
      <a:schemeClr val="bg1">
        <a:lumMod val="75000"/>
      </a:schemeClr>
    </a:solidFill>
  </c:spPr>
  <c:txPr>
    <a:bodyPr/>
    <a:lstStyle/>
    <a:p>
      <a:pPr>
        <a:defRPr sz="1200">
          <a:latin typeface="Times New Roman" pitchFamily="18" charset="0"/>
          <a:cs typeface="Times New Roman" pitchFamily="18"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MX"/>
              <a:t>Género</a:t>
            </a:r>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Hoja1!$L$24:$L$25</c:f>
              <c:strCache>
                <c:ptCount val="2"/>
                <c:pt idx="0">
                  <c:v>Masculino</c:v>
                </c:pt>
                <c:pt idx="1">
                  <c:v>Femenino</c:v>
                </c:pt>
              </c:strCache>
            </c:strRef>
          </c:cat>
          <c:val>
            <c:numRef>
              <c:f>Hoja1!$M$24:$M$25</c:f>
              <c:numCache>
                <c:formatCode>General</c:formatCode>
                <c:ptCount val="2"/>
                <c:pt idx="0">
                  <c:v>25</c:v>
                </c:pt>
                <c:pt idx="1">
                  <c:v>23</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solidFill>
      <a:schemeClr val="bg1">
        <a:lumMod val="75000"/>
      </a:schemeClr>
    </a:solidFill>
  </c:spPr>
  <c:txPr>
    <a:bodyPr/>
    <a:lstStyle/>
    <a:p>
      <a:pPr>
        <a:defRPr>
          <a:latin typeface="Times New Roman" pitchFamily="18" charset="0"/>
          <a:cs typeface="Times New Roman" pitchFamily="18" charset="0"/>
        </a:defRPr>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0122B-B6FF-441F-9DF0-9BC897A0324E}" type="doc">
      <dgm:prSet loTypeId="urn:diagrams.loki3.com/BracketList+Icon" loCatId="list" qsTypeId="urn:microsoft.com/office/officeart/2005/8/quickstyle/simple3" qsCatId="simple" csTypeId="urn:microsoft.com/office/officeart/2005/8/colors/accent0_1" csCatId="mainScheme" phldr="1"/>
      <dgm:spPr/>
      <dgm:t>
        <a:bodyPr/>
        <a:lstStyle/>
        <a:p>
          <a:endParaRPr lang="es-MX"/>
        </a:p>
      </dgm:t>
    </dgm:pt>
    <dgm:pt modelId="{224A7F61-6BBC-4E1A-9D30-AC2D5D5F1A7E}">
      <dgm:prSet phldrT="[Texto]" custT="1"/>
      <dgm:spPr/>
      <dgm:t>
        <a:bodyPr/>
        <a:lstStyle/>
        <a:p>
          <a:pPr algn="just"/>
          <a:r>
            <a:rPr lang="es-MX" sz="1400" dirty="0" smtClean="0">
              <a:latin typeface="+mj-lt"/>
            </a:rPr>
            <a:t>Paz y Miño </a:t>
          </a:r>
          <a:r>
            <a:rPr lang="es-MX" sz="1400" i="1" dirty="0" smtClean="0">
              <a:latin typeface="+mj-lt"/>
            </a:rPr>
            <a:t>et. al  </a:t>
          </a:r>
          <a:r>
            <a:rPr lang="es-MX" sz="1400" i="0" dirty="0" smtClean="0">
              <a:latin typeface="+mj-lt"/>
            </a:rPr>
            <a:t>(</a:t>
          </a:r>
          <a:r>
            <a:rPr lang="es-MX" sz="1400" dirty="0" smtClean="0">
              <a:latin typeface="+mj-lt"/>
            </a:rPr>
            <a:t>1999)</a:t>
          </a:r>
          <a:endParaRPr lang="es-MX" sz="1400" dirty="0">
            <a:latin typeface="+mj-lt"/>
          </a:endParaRPr>
        </a:p>
      </dgm:t>
    </dgm:pt>
    <dgm:pt modelId="{0A0B098E-C80F-4964-BDF7-63CB44147FD8}" type="parTrans" cxnId="{40D5F4E6-8E60-4733-A1F0-E728CE9EF947}">
      <dgm:prSet custT="1"/>
      <dgm:spPr/>
      <dgm:t>
        <a:bodyPr/>
        <a:lstStyle/>
        <a:p>
          <a:pPr algn="just"/>
          <a:endParaRPr lang="es-MX" sz="1200">
            <a:latin typeface="+mj-lt"/>
          </a:endParaRPr>
        </a:p>
      </dgm:t>
    </dgm:pt>
    <dgm:pt modelId="{9974BA11-279A-40C5-BC24-C594338BD1AC}" type="sibTrans" cxnId="{40D5F4E6-8E60-4733-A1F0-E728CE9EF947}">
      <dgm:prSet/>
      <dgm:spPr/>
      <dgm:t>
        <a:bodyPr/>
        <a:lstStyle/>
        <a:p>
          <a:pPr algn="just"/>
          <a:endParaRPr lang="es-MX" sz="1200">
            <a:latin typeface="+mj-lt"/>
          </a:endParaRPr>
        </a:p>
      </dgm:t>
    </dgm:pt>
    <dgm:pt modelId="{D8371845-7E37-49D4-B7B0-8338996D54F1}">
      <dgm:prSet custT="1"/>
      <dgm:spPr>
        <a:ln>
          <a:noFill/>
        </a:ln>
      </dgm:spPr>
      <dgm:t>
        <a:bodyPr/>
        <a:lstStyle/>
        <a:p>
          <a:pPr algn="just"/>
          <a:r>
            <a:rPr lang="es-ES" sz="1600" dirty="0" smtClean="0">
              <a:latin typeface="+mj-lt"/>
              <a:sym typeface="Symbol"/>
            </a:rPr>
            <a:t></a:t>
          </a:r>
          <a:r>
            <a:rPr lang="es-ES" sz="1600" dirty="0" smtClean="0">
              <a:latin typeface="+mj-lt"/>
            </a:rPr>
            <a:t>F508 : 27%</a:t>
          </a:r>
          <a:endParaRPr lang="es-MX" sz="1600" dirty="0">
            <a:latin typeface="+mj-lt"/>
          </a:endParaRPr>
        </a:p>
      </dgm:t>
    </dgm:pt>
    <dgm:pt modelId="{899E798E-9C9C-4DF1-8D83-81F424081138}" type="parTrans" cxnId="{FD751D70-7A9C-4466-AC9A-385C63EC1AA0}">
      <dgm:prSet custT="1"/>
      <dgm:spPr/>
      <dgm:t>
        <a:bodyPr/>
        <a:lstStyle/>
        <a:p>
          <a:pPr algn="just"/>
          <a:endParaRPr lang="es-MX" sz="1200">
            <a:latin typeface="+mj-lt"/>
          </a:endParaRPr>
        </a:p>
      </dgm:t>
    </dgm:pt>
    <dgm:pt modelId="{74C4F03D-EBE6-4ED2-AD6B-D5FBB90A2850}" type="sibTrans" cxnId="{FD751D70-7A9C-4466-AC9A-385C63EC1AA0}">
      <dgm:prSet/>
      <dgm:spPr/>
      <dgm:t>
        <a:bodyPr/>
        <a:lstStyle/>
        <a:p>
          <a:pPr algn="just"/>
          <a:endParaRPr lang="es-MX" sz="1200">
            <a:latin typeface="+mj-lt"/>
          </a:endParaRPr>
        </a:p>
      </dgm:t>
    </dgm:pt>
    <dgm:pt modelId="{87F8537C-08B6-4B5D-9CA4-3372E934EF5B}">
      <dgm:prSet custT="1"/>
      <dgm:spPr>
        <a:ln>
          <a:noFill/>
        </a:ln>
      </dgm:spPr>
      <dgm:t>
        <a:bodyPr/>
        <a:lstStyle/>
        <a:p>
          <a:pPr algn="just"/>
          <a:r>
            <a:rPr lang="es-ES" sz="1600" dirty="0" smtClean="0">
              <a:latin typeface="+mj-lt"/>
            </a:rPr>
            <a:t>46.15% mutaciones ≠ Europa </a:t>
          </a:r>
          <a:endParaRPr lang="es-MX" sz="1600" dirty="0">
            <a:latin typeface="+mj-lt"/>
          </a:endParaRPr>
        </a:p>
      </dgm:t>
    </dgm:pt>
    <dgm:pt modelId="{CE9317E2-2B08-4A4F-B0DF-A211A3A50177}" type="parTrans" cxnId="{8CA61C7B-F17D-4D4A-A615-F916BA0B00C0}">
      <dgm:prSet custT="1"/>
      <dgm:spPr/>
      <dgm:t>
        <a:bodyPr/>
        <a:lstStyle/>
        <a:p>
          <a:pPr algn="just"/>
          <a:endParaRPr lang="es-MX" sz="1200">
            <a:latin typeface="+mj-lt"/>
          </a:endParaRPr>
        </a:p>
      </dgm:t>
    </dgm:pt>
    <dgm:pt modelId="{D70E77FE-B828-4473-A919-F633FAE4D759}" type="sibTrans" cxnId="{8CA61C7B-F17D-4D4A-A615-F916BA0B00C0}">
      <dgm:prSet/>
      <dgm:spPr/>
      <dgm:t>
        <a:bodyPr/>
        <a:lstStyle/>
        <a:p>
          <a:pPr algn="just"/>
          <a:endParaRPr lang="es-MX" sz="1200">
            <a:latin typeface="+mj-lt"/>
          </a:endParaRPr>
        </a:p>
      </dgm:t>
    </dgm:pt>
    <dgm:pt modelId="{2BB6AE2D-C266-4A6F-A196-B6BC4D573E3D}">
      <dgm:prSet custT="1"/>
      <dgm:spPr/>
      <dgm:t>
        <a:bodyPr/>
        <a:lstStyle/>
        <a:p>
          <a:pPr algn="just"/>
          <a:r>
            <a:rPr lang="es-MX" sz="1600" dirty="0" smtClean="0">
              <a:latin typeface="+mj-lt"/>
            </a:rPr>
            <a:t>Valle </a:t>
          </a:r>
          <a:r>
            <a:rPr lang="es-MX" sz="1600" i="1" dirty="0" smtClean="0">
              <a:latin typeface="+mj-lt"/>
            </a:rPr>
            <a:t>et. al </a:t>
          </a:r>
          <a:r>
            <a:rPr lang="es-MX" sz="1600" i="0" dirty="0" smtClean="0">
              <a:latin typeface="+mj-lt"/>
            </a:rPr>
            <a:t>(</a:t>
          </a:r>
          <a:r>
            <a:rPr lang="es-MX" sz="1600" dirty="0" smtClean="0">
              <a:latin typeface="+mj-lt"/>
            </a:rPr>
            <a:t>2007)</a:t>
          </a:r>
          <a:endParaRPr lang="es-MX" sz="1600" dirty="0">
            <a:latin typeface="+mj-lt"/>
          </a:endParaRPr>
        </a:p>
      </dgm:t>
    </dgm:pt>
    <dgm:pt modelId="{10817C82-F52E-4ED7-833C-F4190813C03E}" type="parTrans" cxnId="{C38D87D8-2C04-4B29-9A10-3B0C9968ABB4}">
      <dgm:prSet custT="1"/>
      <dgm:spPr/>
      <dgm:t>
        <a:bodyPr/>
        <a:lstStyle/>
        <a:p>
          <a:pPr algn="just"/>
          <a:endParaRPr lang="es-MX" sz="1200">
            <a:latin typeface="+mj-lt"/>
          </a:endParaRPr>
        </a:p>
      </dgm:t>
    </dgm:pt>
    <dgm:pt modelId="{58F2FA85-68EA-41E5-AC77-1D2CCB637B7B}" type="sibTrans" cxnId="{C38D87D8-2C04-4B29-9A10-3B0C9968ABB4}">
      <dgm:prSet/>
      <dgm:spPr/>
      <dgm:t>
        <a:bodyPr/>
        <a:lstStyle/>
        <a:p>
          <a:pPr algn="just"/>
          <a:endParaRPr lang="es-MX" sz="1200">
            <a:latin typeface="+mj-lt"/>
          </a:endParaRPr>
        </a:p>
      </dgm:t>
    </dgm:pt>
    <dgm:pt modelId="{9F0CB5CC-08F3-4773-9264-A7E559754FE6}">
      <dgm:prSet custT="1"/>
      <dgm:spPr/>
      <dgm:t>
        <a:bodyPr/>
        <a:lstStyle/>
        <a:p>
          <a:pPr algn="just"/>
          <a:r>
            <a:rPr lang="es-ES" sz="1600" dirty="0" smtClean="0">
              <a:latin typeface="+mj-lt"/>
            </a:rPr>
            <a:t>F508del, G85E , G542X, G551D , R334W, N1303K. </a:t>
          </a:r>
          <a:endParaRPr lang="es-MX" sz="1600" dirty="0">
            <a:latin typeface="+mj-lt"/>
          </a:endParaRPr>
        </a:p>
      </dgm:t>
    </dgm:pt>
    <dgm:pt modelId="{C48A1DCD-E631-4762-9A67-67E2BC333E5C}" type="parTrans" cxnId="{777DCF6C-09F5-4ECD-B847-40A913309499}">
      <dgm:prSet custT="1"/>
      <dgm:spPr/>
      <dgm:t>
        <a:bodyPr/>
        <a:lstStyle/>
        <a:p>
          <a:pPr algn="just"/>
          <a:endParaRPr lang="es-MX" sz="1200">
            <a:latin typeface="+mj-lt"/>
          </a:endParaRPr>
        </a:p>
      </dgm:t>
    </dgm:pt>
    <dgm:pt modelId="{1C378AD2-730D-4C9B-8993-D42347A1A6EC}" type="sibTrans" cxnId="{777DCF6C-09F5-4ECD-B847-40A913309499}">
      <dgm:prSet/>
      <dgm:spPr/>
      <dgm:t>
        <a:bodyPr/>
        <a:lstStyle/>
        <a:p>
          <a:pPr algn="just"/>
          <a:endParaRPr lang="es-MX" sz="1200">
            <a:latin typeface="+mj-lt"/>
          </a:endParaRPr>
        </a:p>
      </dgm:t>
    </dgm:pt>
    <dgm:pt modelId="{42834E0E-90D7-43AD-9FC2-531F8A04AB07}">
      <dgm:prSet custT="1"/>
      <dgm:spPr/>
      <dgm:t>
        <a:bodyPr/>
        <a:lstStyle/>
        <a:p>
          <a:pPr algn="just"/>
          <a:r>
            <a:rPr lang="es-ES" sz="1600" smtClean="0">
              <a:latin typeface="+mj-lt"/>
            </a:rPr>
            <a:t>1:11.252  recién nacidos</a:t>
          </a:r>
          <a:endParaRPr lang="es-MX" sz="1600">
            <a:latin typeface="+mj-lt"/>
          </a:endParaRPr>
        </a:p>
      </dgm:t>
    </dgm:pt>
    <dgm:pt modelId="{8100EBFB-5EEE-43B8-A94B-81EEFF788BDE}" type="parTrans" cxnId="{4D78060A-CCEB-4BF4-A3AC-ADE80DCDC06D}">
      <dgm:prSet custT="1"/>
      <dgm:spPr/>
      <dgm:t>
        <a:bodyPr/>
        <a:lstStyle/>
        <a:p>
          <a:pPr algn="just"/>
          <a:endParaRPr lang="es-MX" sz="1200">
            <a:latin typeface="+mj-lt"/>
          </a:endParaRPr>
        </a:p>
      </dgm:t>
    </dgm:pt>
    <dgm:pt modelId="{38A1A58A-26DB-4D25-ACDD-1BF4ED255CD7}" type="sibTrans" cxnId="{4D78060A-CCEB-4BF4-A3AC-ADE80DCDC06D}">
      <dgm:prSet/>
      <dgm:spPr/>
      <dgm:t>
        <a:bodyPr/>
        <a:lstStyle/>
        <a:p>
          <a:pPr algn="just"/>
          <a:endParaRPr lang="es-MX" sz="1200">
            <a:latin typeface="+mj-lt"/>
          </a:endParaRPr>
        </a:p>
      </dgm:t>
    </dgm:pt>
    <dgm:pt modelId="{7A52733C-2B61-49B9-BAA8-B42E07C90B28}">
      <dgm:prSet custT="1"/>
      <dgm:spPr/>
      <dgm:t>
        <a:bodyPr/>
        <a:lstStyle/>
        <a:p>
          <a:pPr algn="just"/>
          <a:r>
            <a:rPr lang="es-MX" sz="1600" dirty="0" smtClean="0">
              <a:latin typeface="+mj-lt"/>
            </a:rPr>
            <a:t>50%  pacientes sin mutación identificada</a:t>
          </a:r>
          <a:endParaRPr lang="es-MX" sz="1600" dirty="0">
            <a:latin typeface="+mj-lt"/>
          </a:endParaRPr>
        </a:p>
      </dgm:t>
    </dgm:pt>
    <dgm:pt modelId="{8E005885-4CEC-4AA1-8746-71C894728BE9}" type="parTrans" cxnId="{3B50D5A8-C2A9-4B4B-8ED4-F0B7DC5AABAC}">
      <dgm:prSet custT="1"/>
      <dgm:spPr/>
      <dgm:t>
        <a:bodyPr/>
        <a:lstStyle/>
        <a:p>
          <a:pPr algn="just"/>
          <a:endParaRPr lang="es-MX" sz="1200">
            <a:latin typeface="+mj-lt"/>
          </a:endParaRPr>
        </a:p>
      </dgm:t>
    </dgm:pt>
    <dgm:pt modelId="{A3C310E7-1639-4B5C-B3B0-CD65996EE775}" type="sibTrans" cxnId="{3B50D5A8-C2A9-4B4B-8ED4-F0B7DC5AABAC}">
      <dgm:prSet/>
      <dgm:spPr/>
      <dgm:t>
        <a:bodyPr/>
        <a:lstStyle/>
        <a:p>
          <a:pPr algn="just"/>
          <a:endParaRPr lang="es-MX" sz="1200">
            <a:latin typeface="+mj-lt"/>
          </a:endParaRPr>
        </a:p>
      </dgm:t>
    </dgm:pt>
    <dgm:pt modelId="{DCD75290-0279-41AF-A874-33F5F0464FC3}">
      <dgm:prSet custT="1"/>
      <dgm:spPr/>
      <dgm:t>
        <a:bodyPr/>
        <a:lstStyle/>
        <a:p>
          <a:pPr algn="just"/>
          <a:r>
            <a:rPr lang="es-MX" sz="1600" dirty="0" smtClean="0">
              <a:latin typeface="+mj-lt"/>
            </a:rPr>
            <a:t>Moya </a:t>
          </a:r>
          <a:r>
            <a:rPr lang="es-MX" sz="1600" i="1" dirty="0" smtClean="0">
              <a:latin typeface="+mj-lt"/>
            </a:rPr>
            <a:t>et. al </a:t>
          </a:r>
          <a:r>
            <a:rPr lang="es-MX" sz="1600" i="0" dirty="0" smtClean="0">
              <a:latin typeface="+mj-lt"/>
            </a:rPr>
            <a:t>(</a:t>
          </a:r>
          <a:r>
            <a:rPr lang="es-MX" sz="1600" dirty="0" smtClean="0">
              <a:latin typeface="+mj-lt"/>
            </a:rPr>
            <a:t>2009)</a:t>
          </a:r>
          <a:endParaRPr lang="es-MX" sz="1600" dirty="0">
            <a:latin typeface="+mj-lt"/>
          </a:endParaRPr>
        </a:p>
      </dgm:t>
    </dgm:pt>
    <dgm:pt modelId="{73249FE6-C246-4FDC-8189-DDF2DE59C9EF}" type="parTrans" cxnId="{0D96F365-051A-432F-8C53-74E27E5B8D97}">
      <dgm:prSet custT="1"/>
      <dgm:spPr/>
      <dgm:t>
        <a:bodyPr/>
        <a:lstStyle/>
        <a:p>
          <a:pPr algn="just"/>
          <a:endParaRPr lang="es-MX" sz="1200">
            <a:latin typeface="+mj-lt"/>
          </a:endParaRPr>
        </a:p>
      </dgm:t>
    </dgm:pt>
    <dgm:pt modelId="{7F6DF37D-8388-4D1F-9110-938194329B1D}" type="sibTrans" cxnId="{0D96F365-051A-432F-8C53-74E27E5B8D97}">
      <dgm:prSet/>
      <dgm:spPr/>
      <dgm:t>
        <a:bodyPr/>
        <a:lstStyle/>
        <a:p>
          <a:pPr algn="just"/>
          <a:endParaRPr lang="es-MX" sz="1200">
            <a:latin typeface="+mj-lt"/>
          </a:endParaRPr>
        </a:p>
      </dgm:t>
    </dgm:pt>
    <dgm:pt modelId="{39845F2A-4592-4070-95C7-A7DA4CA42AC5}">
      <dgm:prSet custT="1"/>
      <dgm:spPr/>
      <dgm:t>
        <a:bodyPr/>
        <a:lstStyle/>
        <a:p>
          <a:pPr algn="just"/>
          <a:r>
            <a:rPr lang="es-MX" sz="1600" dirty="0" smtClean="0">
              <a:latin typeface="+mj-lt"/>
            </a:rPr>
            <a:t>4/6 pacientes mutación novedosa</a:t>
          </a:r>
          <a:endParaRPr lang="es-MX" sz="1600" dirty="0">
            <a:latin typeface="+mj-lt"/>
          </a:endParaRPr>
        </a:p>
      </dgm:t>
    </dgm:pt>
    <dgm:pt modelId="{884D351B-7747-4D5B-A5F0-5DD716DAB911}" type="parTrans" cxnId="{9CF11551-2535-4AC6-983F-6E8E562957B6}">
      <dgm:prSet custT="1"/>
      <dgm:spPr/>
      <dgm:t>
        <a:bodyPr/>
        <a:lstStyle/>
        <a:p>
          <a:pPr algn="just"/>
          <a:endParaRPr lang="es-MX" sz="1200">
            <a:latin typeface="+mj-lt"/>
          </a:endParaRPr>
        </a:p>
      </dgm:t>
    </dgm:pt>
    <dgm:pt modelId="{F8D69274-1BD3-4B4C-AB39-949918E2DAEB}" type="sibTrans" cxnId="{9CF11551-2535-4AC6-983F-6E8E562957B6}">
      <dgm:prSet/>
      <dgm:spPr/>
      <dgm:t>
        <a:bodyPr/>
        <a:lstStyle/>
        <a:p>
          <a:pPr algn="just"/>
          <a:endParaRPr lang="es-MX" sz="1200">
            <a:latin typeface="+mj-lt"/>
          </a:endParaRPr>
        </a:p>
      </dgm:t>
    </dgm:pt>
    <dgm:pt modelId="{0220C35A-3BBC-4BD2-9DBF-5A0671E956A0}">
      <dgm:prSet custT="1"/>
      <dgm:spPr/>
      <dgm:t>
        <a:bodyPr/>
        <a:lstStyle/>
        <a:p>
          <a:pPr algn="just"/>
          <a:r>
            <a:rPr lang="es-MX" sz="1600" dirty="0" smtClean="0">
              <a:latin typeface="+mj-lt"/>
            </a:rPr>
            <a:t>PRIMER REPORTE EN NUESTRA POBLACIÓN</a:t>
          </a:r>
          <a:endParaRPr lang="es-MX" sz="1600" dirty="0">
            <a:latin typeface="+mj-lt"/>
          </a:endParaRPr>
        </a:p>
      </dgm:t>
    </dgm:pt>
    <dgm:pt modelId="{2206209B-B621-479E-85C3-873F02439B50}" type="parTrans" cxnId="{3C82172D-954D-4176-ACED-BA74366B3E9E}">
      <dgm:prSet custT="1"/>
      <dgm:spPr/>
      <dgm:t>
        <a:bodyPr/>
        <a:lstStyle/>
        <a:p>
          <a:pPr algn="just"/>
          <a:endParaRPr lang="es-MX" sz="1200">
            <a:latin typeface="+mj-lt"/>
          </a:endParaRPr>
        </a:p>
      </dgm:t>
    </dgm:pt>
    <dgm:pt modelId="{4290AD45-4B32-4FC8-8283-C17466458F0A}" type="sibTrans" cxnId="{3C82172D-954D-4176-ACED-BA74366B3E9E}">
      <dgm:prSet/>
      <dgm:spPr/>
      <dgm:t>
        <a:bodyPr/>
        <a:lstStyle/>
        <a:p>
          <a:pPr algn="just"/>
          <a:endParaRPr lang="es-MX" sz="1200">
            <a:latin typeface="+mj-lt"/>
          </a:endParaRPr>
        </a:p>
      </dgm:t>
    </dgm:pt>
    <dgm:pt modelId="{8F26D4D8-6688-4911-A938-586DB531E529}">
      <dgm:prSet custT="1"/>
      <dgm:spPr/>
      <dgm:t>
        <a:bodyPr/>
        <a:lstStyle/>
        <a:p>
          <a:pPr algn="just"/>
          <a:r>
            <a:rPr lang="es-MX" sz="1600" dirty="0" smtClean="0">
              <a:latin typeface="+mj-lt"/>
            </a:rPr>
            <a:t>Composición genética diferente entre población española, ecuatoriana y Colombiana</a:t>
          </a:r>
          <a:endParaRPr lang="es-MX" sz="1600" dirty="0">
            <a:latin typeface="+mj-lt"/>
          </a:endParaRPr>
        </a:p>
      </dgm:t>
    </dgm:pt>
    <dgm:pt modelId="{6FC82647-DF8A-4BC0-850B-6242B45C8985}" type="parTrans" cxnId="{6F62BEBE-EF75-441E-8F87-D3C81FF46F23}">
      <dgm:prSet/>
      <dgm:spPr/>
      <dgm:t>
        <a:bodyPr/>
        <a:lstStyle/>
        <a:p>
          <a:endParaRPr lang="es-MX">
            <a:latin typeface="+mj-lt"/>
          </a:endParaRPr>
        </a:p>
      </dgm:t>
    </dgm:pt>
    <dgm:pt modelId="{934E6BC9-3320-4F91-A281-FA9090D97F5E}" type="sibTrans" cxnId="{6F62BEBE-EF75-441E-8F87-D3C81FF46F23}">
      <dgm:prSet/>
      <dgm:spPr/>
      <dgm:t>
        <a:bodyPr/>
        <a:lstStyle/>
        <a:p>
          <a:endParaRPr lang="es-MX">
            <a:latin typeface="+mj-lt"/>
          </a:endParaRPr>
        </a:p>
      </dgm:t>
    </dgm:pt>
    <dgm:pt modelId="{BD95E2A2-2C40-4677-BCE1-59CC48D68FB6}" type="pres">
      <dgm:prSet presAssocID="{3140122B-B6FF-441F-9DF0-9BC897A0324E}" presName="Name0" presStyleCnt="0">
        <dgm:presLayoutVars>
          <dgm:dir/>
          <dgm:animLvl val="lvl"/>
          <dgm:resizeHandles val="exact"/>
        </dgm:presLayoutVars>
      </dgm:prSet>
      <dgm:spPr/>
      <dgm:t>
        <a:bodyPr/>
        <a:lstStyle/>
        <a:p>
          <a:endParaRPr lang="es-MX"/>
        </a:p>
      </dgm:t>
    </dgm:pt>
    <dgm:pt modelId="{42DF30A4-3F57-4639-ACC6-BBDF8355F62A}" type="pres">
      <dgm:prSet presAssocID="{224A7F61-6BBC-4E1A-9D30-AC2D5D5F1A7E}" presName="linNode" presStyleCnt="0"/>
      <dgm:spPr/>
      <dgm:t>
        <a:bodyPr/>
        <a:lstStyle/>
        <a:p>
          <a:endParaRPr lang="es-MX"/>
        </a:p>
      </dgm:t>
    </dgm:pt>
    <dgm:pt modelId="{CB27FD5E-6CFE-4275-ABC7-928355195897}" type="pres">
      <dgm:prSet presAssocID="{224A7F61-6BBC-4E1A-9D30-AC2D5D5F1A7E}" presName="parTx" presStyleLbl="revTx" presStyleIdx="0" presStyleCnt="3">
        <dgm:presLayoutVars>
          <dgm:chMax val="1"/>
          <dgm:bulletEnabled val="1"/>
        </dgm:presLayoutVars>
      </dgm:prSet>
      <dgm:spPr/>
      <dgm:t>
        <a:bodyPr/>
        <a:lstStyle/>
        <a:p>
          <a:endParaRPr lang="es-MX"/>
        </a:p>
      </dgm:t>
    </dgm:pt>
    <dgm:pt modelId="{3671B3AB-709C-4AA0-A474-F24FF249474D}" type="pres">
      <dgm:prSet presAssocID="{224A7F61-6BBC-4E1A-9D30-AC2D5D5F1A7E}" presName="bracket" presStyleLbl="parChTrans1D1" presStyleIdx="0" presStyleCnt="3"/>
      <dgm:spPr/>
      <dgm:t>
        <a:bodyPr/>
        <a:lstStyle/>
        <a:p>
          <a:endParaRPr lang="es-MX"/>
        </a:p>
      </dgm:t>
    </dgm:pt>
    <dgm:pt modelId="{7EC1E551-4A38-4488-AC97-0AA90B88EF8E}" type="pres">
      <dgm:prSet presAssocID="{224A7F61-6BBC-4E1A-9D30-AC2D5D5F1A7E}" presName="spH" presStyleCnt="0"/>
      <dgm:spPr/>
      <dgm:t>
        <a:bodyPr/>
        <a:lstStyle/>
        <a:p>
          <a:endParaRPr lang="es-MX"/>
        </a:p>
      </dgm:t>
    </dgm:pt>
    <dgm:pt modelId="{6393BEC4-9A05-488F-811A-9258524F8154}" type="pres">
      <dgm:prSet presAssocID="{224A7F61-6BBC-4E1A-9D30-AC2D5D5F1A7E}" presName="desTx" presStyleLbl="node1" presStyleIdx="0" presStyleCnt="3">
        <dgm:presLayoutVars>
          <dgm:bulletEnabled val="1"/>
        </dgm:presLayoutVars>
      </dgm:prSet>
      <dgm:spPr/>
      <dgm:t>
        <a:bodyPr/>
        <a:lstStyle/>
        <a:p>
          <a:endParaRPr lang="es-MX"/>
        </a:p>
      </dgm:t>
    </dgm:pt>
    <dgm:pt modelId="{86D11D63-103E-43F1-A471-C2A57C7A7BAC}" type="pres">
      <dgm:prSet presAssocID="{9974BA11-279A-40C5-BC24-C594338BD1AC}" presName="spV" presStyleCnt="0"/>
      <dgm:spPr/>
      <dgm:t>
        <a:bodyPr/>
        <a:lstStyle/>
        <a:p>
          <a:endParaRPr lang="es-MX"/>
        </a:p>
      </dgm:t>
    </dgm:pt>
    <dgm:pt modelId="{ADCB739D-B7A7-4167-AE75-88D763FF3E31}" type="pres">
      <dgm:prSet presAssocID="{2BB6AE2D-C266-4A6F-A196-B6BC4D573E3D}" presName="linNode" presStyleCnt="0"/>
      <dgm:spPr/>
      <dgm:t>
        <a:bodyPr/>
        <a:lstStyle/>
        <a:p>
          <a:endParaRPr lang="es-MX"/>
        </a:p>
      </dgm:t>
    </dgm:pt>
    <dgm:pt modelId="{E916B177-2BC9-4E5E-BC0C-EBBAF5F26717}" type="pres">
      <dgm:prSet presAssocID="{2BB6AE2D-C266-4A6F-A196-B6BC4D573E3D}" presName="parTx" presStyleLbl="revTx" presStyleIdx="1" presStyleCnt="3">
        <dgm:presLayoutVars>
          <dgm:chMax val="1"/>
          <dgm:bulletEnabled val="1"/>
        </dgm:presLayoutVars>
      </dgm:prSet>
      <dgm:spPr/>
      <dgm:t>
        <a:bodyPr/>
        <a:lstStyle/>
        <a:p>
          <a:endParaRPr lang="es-MX"/>
        </a:p>
      </dgm:t>
    </dgm:pt>
    <dgm:pt modelId="{431644D1-CB70-4F3E-9770-DDEA8A54259D}" type="pres">
      <dgm:prSet presAssocID="{2BB6AE2D-C266-4A6F-A196-B6BC4D573E3D}" presName="bracket" presStyleLbl="parChTrans1D1" presStyleIdx="1" presStyleCnt="3"/>
      <dgm:spPr/>
      <dgm:t>
        <a:bodyPr/>
        <a:lstStyle/>
        <a:p>
          <a:endParaRPr lang="es-MX"/>
        </a:p>
      </dgm:t>
    </dgm:pt>
    <dgm:pt modelId="{7B4AE72E-AF25-4584-B8E3-B58239CE6DC1}" type="pres">
      <dgm:prSet presAssocID="{2BB6AE2D-C266-4A6F-A196-B6BC4D573E3D}" presName="spH" presStyleCnt="0"/>
      <dgm:spPr/>
      <dgm:t>
        <a:bodyPr/>
        <a:lstStyle/>
        <a:p>
          <a:endParaRPr lang="es-MX"/>
        </a:p>
      </dgm:t>
    </dgm:pt>
    <dgm:pt modelId="{3FBC1017-D1C1-4EFB-BC7E-7757DF27CFEB}" type="pres">
      <dgm:prSet presAssocID="{2BB6AE2D-C266-4A6F-A196-B6BC4D573E3D}" presName="desTx" presStyleLbl="node1" presStyleIdx="1" presStyleCnt="3">
        <dgm:presLayoutVars>
          <dgm:bulletEnabled val="1"/>
        </dgm:presLayoutVars>
      </dgm:prSet>
      <dgm:spPr/>
      <dgm:t>
        <a:bodyPr/>
        <a:lstStyle/>
        <a:p>
          <a:endParaRPr lang="es-MX"/>
        </a:p>
      </dgm:t>
    </dgm:pt>
    <dgm:pt modelId="{D3F0F95E-25A4-43A4-83F5-F19F56651985}" type="pres">
      <dgm:prSet presAssocID="{58F2FA85-68EA-41E5-AC77-1D2CCB637B7B}" presName="spV" presStyleCnt="0"/>
      <dgm:spPr/>
      <dgm:t>
        <a:bodyPr/>
        <a:lstStyle/>
        <a:p>
          <a:endParaRPr lang="es-MX"/>
        </a:p>
      </dgm:t>
    </dgm:pt>
    <dgm:pt modelId="{BC4CF40C-FE59-41DB-B699-08C2A42F890E}" type="pres">
      <dgm:prSet presAssocID="{DCD75290-0279-41AF-A874-33F5F0464FC3}" presName="linNode" presStyleCnt="0"/>
      <dgm:spPr/>
      <dgm:t>
        <a:bodyPr/>
        <a:lstStyle/>
        <a:p>
          <a:endParaRPr lang="es-MX"/>
        </a:p>
      </dgm:t>
    </dgm:pt>
    <dgm:pt modelId="{B9A4C23C-4607-4923-AFD5-31B9567D49DD}" type="pres">
      <dgm:prSet presAssocID="{DCD75290-0279-41AF-A874-33F5F0464FC3}" presName="parTx" presStyleLbl="revTx" presStyleIdx="2" presStyleCnt="3">
        <dgm:presLayoutVars>
          <dgm:chMax val="1"/>
          <dgm:bulletEnabled val="1"/>
        </dgm:presLayoutVars>
      </dgm:prSet>
      <dgm:spPr/>
      <dgm:t>
        <a:bodyPr/>
        <a:lstStyle/>
        <a:p>
          <a:endParaRPr lang="es-MX"/>
        </a:p>
      </dgm:t>
    </dgm:pt>
    <dgm:pt modelId="{0BF24D57-75EF-4CD9-9D68-B477D5AE8CCE}" type="pres">
      <dgm:prSet presAssocID="{DCD75290-0279-41AF-A874-33F5F0464FC3}" presName="bracket" presStyleLbl="parChTrans1D1" presStyleIdx="2" presStyleCnt="3"/>
      <dgm:spPr/>
      <dgm:t>
        <a:bodyPr/>
        <a:lstStyle/>
        <a:p>
          <a:endParaRPr lang="es-MX"/>
        </a:p>
      </dgm:t>
    </dgm:pt>
    <dgm:pt modelId="{34DEF45B-A6D6-4B5B-980D-5466FF1D8675}" type="pres">
      <dgm:prSet presAssocID="{DCD75290-0279-41AF-A874-33F5F0464FC3}" presName="spH" presStyleCnt="0"/>
      <dgm:spPr/>
      <dgm:t>
        <a:bodyPr/>
        <a:lstStyle/>
        <a:p>
          <a:endParaRPr lang="es-MX"/>
        </a:p>
      </dgm:t>
    </dgm:pt>
    <dgm:pt modelId="{FD84A843-306B-49FC-8149-83CA73823514}" type="pres">
      <dgm:prSet presAssocID="{DCD75290-0279-41AF-A874-33F5F0464FC3}" presName="desTx" presStyleLbl="node1" presStyleIdx="2" presStyleCnt="3">
        <dgm:presLayoutVars>
          <dgm:bulletEnabled val="1"/>
        </dgm:presLayoutVars>
      </dgm:prSet>
      <dgm:spPr/>
      <dgm:t>
        <a:bodyPr/>
        <a:lstStyle/>
        <a:p>
          <a:endParaRPr lang="es-MX"/>
        </a:p>
      </dgm:t>
    </dgm:pt>
  </dgm:ptLst>
  <dgm:cxnLst>
    <dgm:cxn modelId="{2CCA46F3-D8DC-401A-9D0E-379E3944EF0B}" type="presOf" srcId="{3140122B-B6FF-441F-9DF0-9BC897A0324E}" destId="{BD95E2A2-2C40-4677-BCE1-59CC48D68FB6}" srcOrd="0" destOrd="0" presId="urn:diagrams.loki3.com/BracketList+Icon"/>
    <dgm:cxn modelId="{2A237935-67CC-492C-9936-2DBA63EAEF41}" type="presOf" srcId="{42834E0E-90D7-43AD-9FC2-531F8A04AB07}" destId="{3FBC1017-D1C1-4EFB-BC7E-7757DF27CFEB}" srcOrd="0" destOrd="0" presId="urn:diagrams.loki3.com/BracketList+Icon"/>
    <dgm:cxn modelId="{6F62BEBE-EF75-441E-8F87-D3C81FF46F23}" srcId="{2BB6AE2D-C266-4A6F-A196-B6BC4D573E3D}" destId="{8F26D4D8-6688-4911-A938-586DB531E529}" srcOrd="3" destOrd="0" parTransId="{6FC82647-DF8A-4BC0-850B-6242B45C8985}" sibTransId="{934E6BC9-3320-4F91-A281-FA9090D97F5E}"/>
    <dgm:cxn modelId="{FD751D70-7A9C-4466-AC9A-385C63EC1AA0}" srcId="{224A7F61-6BBC-4E1A-9D30-AC2D5D5F1A7E}" destId="{D8371845-7E37-49D4-B7B0-8338996D54F1}" srcOrd="0" destOrd="0" parTransId="{899E798E-9C9C-4DF1-8D83-81F424081138}" sibTransId="{74C4F03D-EBE6-4ED2-AD6B-D5FBB90A2850}"/>
    <dgm:cxn modelId="{B7BB134A-F92C-40D6-BE07-F237E20EA115}" type="presOf" srcId="{87F8537C-08B6-4B5D-9CA4-3372E934EF5B}" destId="{6393BEC4-9A05-488F-811A-9258524F8154}" srcOrd="0" destOrd="1" presId="urn:diagrams.loki3.com/BracketList+Icon"/>
    <dgm:cxn modelId="{9CF11551-2535-4AC6-983F-6E8E562957B6}" srcId="{DCD75290-0279-41AF-A874-33F5F0464FC3}" destId="{39845F2A-4592-4070-95C7-A7DA4CA42AC5}" srcOrd="0" destOrd="0" parTransId="{884D351B-7747-4D5B-A5F0-5DD716DAB911}" sibTransId="{F8D69274-1BD3-4B4C-AB39-949918E2DAEB}"/>
    <dgm:cxn modelId="{777DCF6C-09F5-4ECD-B847-40A913309499}" srcId="{2BB6AE2D-C266-4A6F-A196-B6BC4D573E3D}" destId="{9F0CB5CC-08F3-4773-9264-A7E559754FE6}" srcOrd="1" destOrd="0" parTransId="{C48A1DCD-E631-4762-9A67-67E2BC333E5C}" sibTransId="{1C378AD2-730D-4C9B-8993-D42347A1A6EC}"/>
    <dgm:cxn modelId="{3EB1E65E-DC09-4FBA-92C5-E61721CEADC7}" type="presOf" srcId="{2BB6AE2D-C266-4A6F-A196-B6BC4D573E3D}" destId="{E916B177-2BC9-4E5E-BC0C-EBBAF5F26717}" srcOrd="0" destOrd="0" presId="urn:diagrams.loki3.com/BracketList+Icon"/>
    <dgm:cxn modelId="{C6AF7946-FFA0-4918-8AB0-12B469FD0A65}" type="presOf" srcId="{D8371845-7E37-49D4-B7B0-8338996D54F1}" destId="{6393BEC4-9A05-488F-811A-9258524F8154}" srcOrd="0" destOrd="0" presId="urn:diagrams.loki3.com/BracketList+Icon"/>
    <dgm:cxn modelId="{3B50D5A8-C2A9-4B4B-8ED4-F0B7DC5AABAC}" srcId="{2BB6AE2D-C266-4A6F-A196-B6BC4D573E3D}" destId="{7A52733C-2B61-49B9-BAA8-B42E07C90B28}" srcOrd="2" destOrd="0" parTransId="{8E005885-4CEC-4AA1-8746-71C894728BE9}" sibTransId="{A3C310E7-1639-4B5C-B3B0-CD65996EE775}"/>
    <dgm:cxn modelId="{B12D8C23-BEB1-490C-A6A8-18ABCE99D2E5}" type="presOf" srcId="{7A52733C-2B61-49B9-BAA8-B42E07C90B28}" destId="{3FBC1017-D1C1-4EFB-BC7E-7757DF27CFEB}" srcOrd="0" destOrd="2" presId="urn:diagrams.loki3.com/BracketList+Icon"/>
    <dgm:cxn modelId="{E6434A43-0951-4FF5-AE25-33597C38368C}" type="presOf" srcId="{224A7F61-6BBC-4E1A-9D30-AC2D5D5F1A7E}" destId="{CB27FD5E-6CFE-4275-ABC7-928355195897}" srcOrd="0" destOrd="0" presId="urn:diagrams.loki3.com/BracketList+Icon"/>
    <dgm:cxn modelId="{0D96F365-051A-432F-8C53-74E27E5B8D97}" srcId="{3140122B-B6FF-441F-9DF0-9BC897A0324E}" destId="{DCD75290-0279-41AF-A874-33F5F0464FC3}" srcOrd="2" destOrd="0" parTransId="{73249FE6-C246-4FDC-8189-DDF2DE59C9EF}" sibTransId="{7F6DF37D-8388-4D1F-9110-938194329B1D}"/>
    <dgm:cxn modelId="{C38D87D8-2C04-4B29-9A10-3B0C9968ABB4}" srcId="{3140122B-B6FF-441F-9DF0-9BC897A0324E}" destId="{2BB6AE2D-C266-4A6F-A196-B6BC4D573E3D}" srcOrd="1" destOrd="0" parTransId="{10817C82-F52E-4ED7-833C-F4190813C03E}" sibTransId="{58F2FA85-68EA-41E5-AC77-1D2CCB637B7B}"/>
    <dgm:cxn modelId="{769286B5-ECB2-4E05-B88C-B458421F6A05}" type="presOf" srcId="{0220C35A-3BBC-4BD2-9DBF-5A0671E956A0}" destId="{FD84A843-306B-49FC-8149-83CA73823514}" srcOrd="0" destOrd="1" presId="urn:diagrams.loki3.com/BracketList+Icon"/>
    <dgm:cxn modelId="{BA611F46-5FA6-4B4E-BDA4-8B9E12485E38}" type="presOf" srcId="{39845F2A-4592-4070-95C7-A7DA4CA42AC5}" destId="{FD84A843-306B-49FC-8149-83CA73823514}" srcOrd="0" destOrd="0" presId="urn:diagrams.loki3.com/BracketList+Icon"/>
    <dgm:cxn modelId="{1C66138C-C1E0-4BC7-B897-F424B194E552}" type="presOf" srcId="{8F26D4D8-6688-4911-A938-586DB531E529}" destId="{3FBC1017-D1C1-4EFB-BC7E-7757DF27CFEB}" srcOrd="0" destOrd="3" presId="urn:diagrams.loki3.com/BracketList+Icon"/>
    <dgm:cxn modelId="{8669C022-40B4-4F39-A106-498F976C4B19}" type="presOf" srcId="{DCD75290-0279-41AF-A874-33F5F0464FC3}" destId="{B9A4C23C-4607-4923-AFD5-31B9567D49DD}" srcOrd="0" destOrd="0" presId="urn:diagrams.loki3.com/BracketList+Icon"/>
    <dgm:cxn modelId="{4D78060A-CCEB-4BF4-A3AC-ADE80DCDC06D}" srcId="{2BB6AE2D-C266-4A6F-A196-B6BC4D573E3D}" destId="{42834E0E-90D7-43AD-9FC2-531F8A04AB07}" srcOrd="0" destOrd="0" parTransId="{8100EBFB-5EEE-43B8-A94B-81EEFF788BDE}" sibTransId="{38A1A58A-26DB-4D25-ACDD-1BF4ED255CD7}"/>
    <dgm:cxn modelId="{3C82172D-954D-4176-ACED-BA74366B3E9E}" srcId="{39845F2A-4592-4070-95C7-A7DA4CA42AC5}" destId="{0220C35A-3BBC-4BD2-9DBF-5A0671E956A0}" srcOrd="0" destOrd="0" parTransId="{2206209B-B621-479E-85C3-873F02439B50}" sibTransId="{4290AD45-4B32-4FC8-8283-C17466458F0A}"/>
    <dgm:cxn modelId="{40D5F4E6-8E60-4733-A1F0-E728CE9EF947}" srcId="{3140122B-B6FF-441F-9DF0-9BC897A0324E}" destId="{224A7F61-6BBC-4E1A-9D30-AC2D5D5F1A7E}" srcOrd="0" destOrd="0" parTransId="{0A0B098E-C80F-4964-BDF7-63CB44147FD8}" sibTransId="{9974BA11-279A-40C5-BC24-C594338BD1AC}"/>
    <dgm:cxn modelId="{8CA61C7B-F17D-4D4A-A615-F916BA0B00C0}" srcId="{224A7F61-6BBC-4E1A-9D30-AC2D5D5F1A7E}" destId="{87F8537C-08B6-4B5D-9CA4-3372E934EF5B}" srcOrd="1" destOrd="0" parTransId="{CE9317E2-2B08-4A4F-B0DF-A211A3A50177}" sibTransId="{D70E77FE-B828-4473-A919-F633FAE4D759}"/>
    <dgm:cxn modelId="{92E4E395-ACD8-4ADA-B9AE-8BCBF4823151}" type="presOf" srcId="{9F0CB5CC-08F3-4773-9264-A7E559754FE6}" destId="{3FBC1017-D1C1-4EFB-BC7E-7757DF27CFEB}" srcOrd="0" destOrd="1" presId="urn:diagrams.loki3.com/BracketList+Icon"/>
    <dgm:cxn modelId="{610E8CB2-FE13-4CBA-A4A1-70FCD94D7C83}" type="presParOf" srcId="{BD95E2A2-2C40-4677-BCE1-59CC48D68FB6}" destId="{42DF30A4-3F57-4639-ACC6-BBDF8355F62A}" srcOrd="0" destOrd="0" presId="urn:diagrams.loki3.com/BracketList+Icon"/>
    <dgm:cxn modelId="{37AB9250-EAE3-4DBB-B65D-0256B5572143}" type="presParOf" srcId="{42DF30A4-3F57-4639-ACC6-BBDF8355F62A}" destId="{CB27FD5E-6CFE-4275-ABC7-928355195897}" srcOrd="0" destOrd="0" presId="urn:diagrams.loki3.com/BracketList+Icon"/>
    <dgm:cxn modelId="{BC001D98-8360-49D7-A2B8-49992C00C796}" type="presParOf" srcId="{42DF30A4-3F57-4639-ACC6-BBDF8355F62A}" destId="{3671B3AB-709C-4AA0-A474-F24FF249474D}" srcOrd="1" destOrd="0" presId="urn:diagrams.loki3.com/BracketList+Icon"/>
    <dgm:cxn modelId="{89A469DD-1F01-48FD-8E41-48298E9AEC84}" type="presParOf" srcId="{42DF30A4-3F57-4639-ACC6-BBDF8355F62A}" destId="{7EC1E551-4A38-4488-AC97-0AA90B88EF8E}" srcOrd="2" destOrd="0" presId="urn:diagrams.loki3.com/BracketList+Icon"/>
    <dgm:cxn modelId="{A0F929B4-8C65-462F-80DA-7D4D6550C394}" type="presParOf" srcId="{42DF30A4-3F57-4639-ACC6-BBDF8355F62A}" destId="{6393BEC4-9A05-488F-811A-9258524F8154}" srcOrd="3" destOrd="0" presId="urn:diagrams.loki3.com/BracketList+Icon"/>
    <dgm:cxn modelId="{70F266B4-5BD0-4440-A1D4-F5BD751E36E0}" type="presParOf" srcId="{BD95E2A2-2C40-4677-BCE1-59CC48D68FB6}" destId="{86D11D63-103E-43F1-A471-C2A57C7A7BAC}" srcOrd="1" destOrd="0" presId="urn:diagrams.loki3.com/BracketList+Icon"/>
    <dgm:cxn modelId="{6FCF46AC-6ECA-4A2C-89D5-126CCBCA5CD1}" type="presParOf" srcId="{BD95E2A2-2C40-4677-BCE1-59CC48D68FB6}" destId="{ADCB739D-B7A7-4167-AE75-88D763FF3E31}" srcOrd="2" destOrd="0" presId="urn:diagrams.loki3.com/BracketList+Icon"/>
    <dgm:cxn modelId="{9F88486F-5CE0-456D-A947-19F2065B8D89}" type="presParOf" srcId="{ADCB739D-B7A7-4167-AE75-88D763FF3E31}" destId="{E916B177-2BC9-4E5E-BC0C-EBBAF5F26717}" srcOrd="0" destOrd="0" presId="urn:diagrams.loki3.com/BracketList+Icon"/>
    <dgm:cxn modelId="{703DB491-0535-45B2-A7BF-922E92B5E609}" type="presParOf" srcId="{ADCB739D-B7A7-4167-AE75-88D763FF3E31}" destId="{431644D1-CB70-4F3E-9770-DDEA8A54259D}" srcOrd="1" destOrd="0" presId="urn:diagrams.loki3.com/BracketList+Icon"/>
    <dgm:cxn modelId="{2D0CBBF0-5D3F-49E7-9379-D665672E8FC9}" type="presParOf" srcId="{ADCB739D-B7A7-4167-AE75-88D763FF3E31}" destId="{7B4AE72E-AF25-4584-B8E3-B58239CE6DC1}" srcOrd="2" destOrd="0" presId="urn:diagrams.loki3.com/BracketList+Icon"/>
    <dgm:cxn modelId="{55DD8A57-F886-4B43-B282-4BEAB61305E9}" type="presParOf" srcId="{ADCB739D-B7A7-4167-AE75-88D763FF3E31}" destId="{3FBC1017-D1C1-4EFB-BC7E-7757DF27CFEB}" srcOrd="3" destOrd="0" presId="urn:diagrams.loki3.com/BracketList+Icon"/>
    <dgm:cxn modelId="{37FFD500-9D95-42B9-965C-531E307D9D27}" type="presParOf" srcId="{BD95E2A2-2C40-4677-BCE1-59CC48D68FB6}" destId="{D3F0F95E-25A4-43A4-83F5-F19F56651985}" srcOrd="3" destOrd="0" presId="urn:diagrams.loki3.com/BracketList+Icon"/>
    <dgm:cxn modelId="{7AD9BE04-36E4-432A-A992-5B163A2E8E18}" type="presParOf" srcId="{BD95E2A2-2C40-4677-BCE1-59CC48D68FB6}" destId="{BC4CF40C-FE59-41DB-B699-08C2A42F890E}" srcOrd="4" destOrd="0" presId="urn:diagrams.loki3.com/BracketList+Icon"/>
    <dgm:cxn modelId="{977D80C1-8B70-4613-B244-DBCFAD58B875}" type="presParOf" srcId="{BC4CF40C-FE59-41DB-B699-08C2A42F890E}" destId="{B9A4C23C-4607-4923-AFD5-31B9567D49DD}" srcOrd="0" destOrd="0" presId="urn:diagrams.loki3.com/BracketList+Icon"/>
    <dgm:cxn modelId="{0FE44D5F-0FC8-4023-87AE-4EB549E0C4F5}" type="presParOf" srcId="{BC4CF40C-FE59-41DB-B699-08C2A42F890E}" destId="{0BF24D57-75EF-4CD9-9D68-B477D5AE8CCE}" srcOrd="1" destOrd="0" presId="urn:diagrams.loki3.com/BracketList+Icon"/>
    <dgm:cxn modelId="{04B27A0F-7E7B-4F43-8527-9272C928F3C9}" type="presParOf" srcId="{BC4CF40C-FE59-41DB-B699-08C2A42F890E}" destId="{34DEF45B-A6D6-4B5B-980D-5466FF1D8675}" srcOrd="2" destOrd="0" presId="urn:diagrams.loki3.com/BracketList+Icon"/>
    <dgm:cxn modelId="{A26816DA-1121-4038-9225-F0C8DC12933B}" type="presParOf" srcId="{BC4CF40C-FE59-41DB-B699-08C2A42F890E}" destId="{FD84A843-306B-49FC-8149-83CA73823514}"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671D4-C321-43E9-B280-1708868F0CE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D9ECEE75-02BE-4001-85F1-9FAB4FA36935}">
      <dgm:prSet phldrT="[Texto]">
        <dgm:style>
          <a:lnRef idx="1">
            <a:schemeClr val="accent4"/>
          </a:lnRef>
          <a:fillRef idx="2">
            <a:schemeClr val="accent4"/>
          </a:fillRef>
          <a:effectRef idx="1">
            <a:schemeClr val="accent4"/>
          </a:effectRef>
          <a:fontRef idx="minor">
            <a:schemeClr val="dk1"/>
          </a:fontRef>
        </dgm:style>
      </dgm:prSet>
      <dgm:spPr/>
      <dgm:t>
        <a:bodyPr/>
        <a:lstStyle/>
        <a:p>
          <a:pPr algn="ctr"/>
          <a:endParaRPr lang="es-MX" dirty="0" smtClean="0"/>
        </a:p>
        <a:p>
          <a:pPr algn="ctr"/>
          <a:r>
            <a:rPr lang="es-MX" dirty="0" smtClean="0"/>
            <a:t>70 variaciones de secuencia en los 27 exones del gen CFTR</a:t>
          </a:r>
          <a:endParaRPr lang="es-MX" dirty="0"/>
        </a:p>
      </dgm:t>
    </dgm:pt>
    <dgm:pt modelId="{909EA9FD-3571-46E8-B0A2-D22C4D3EB74E}" type="parTrans" cxnId="{F9F1BF4F-8B28-45D6-841C-948B1C8A67EF}">
      <dgm:prSet/>
      <dgm:spPr/>
      <dgm:t>
        <a:bodyPr/>
        <a:lstStyle/>
        <a:p>
          <a:pPr algn="just"/>
          <a:endParaRPr lang="es-MX"/>
        </a:p>
      </dgm:t>
    </dgm:pt>
    <dgm:pt modelId="{874AB18B-F67B-447E-B127-D40A2178E683}" type="sibTrans" cxnId="{F9F1BF4F-8B28-45D6-841C-948B1C8A67EF}">
      <dgm:prSet/>
      <dgm:spPr/>
      <dgm:t>
        <a:bodyPr/>
        <a:lstStyle/>
        <a:p>
          <a:pPr algn="just"/>
          <a:endParaRPr lang="es-MX"/>
        </a:p>
      </dgm:t>
    </dgm:pt>
    <dgm:pt modelId="{D80A0465-D818-4DAB-91D4-CCFF23C48C16}">
      <dgm:prSet phldrT="[Texto]"/>
      <dgm:spPr/>
      <dgm:t>
        <a:bodyPr/>
        <a:lstStyle/>
        <a:p>
          <a:pPr algn="just"/>
          <a:r>
            <a:rPr lang="es-MX" dirty="0" smtClean="0"/>
            <a:t>5 catalogadas como </a:t>
          </a:r>
          <a:r>
            <a:rPr lang="es-MX" b="1" dirty="0" smtClean="0"/>
            <a:t>mutaciones patogénicas</a:t>
          </a:r>
          <a:r>
            <a:rPr lang="es-MX" dirty="0" smtClean="0"/>
            <a:t>: p.F508del</a:t>
          </a:r>
          <a:r>
            <a:rPr lang="es-MX" b="1" dirty="0" smtClean="0"/>
            <a:t>, </a:t>
          </a:r>
          <a:r>
            <a:rPr lang="es-MX" dirty="0" smtClean="0"/>
            <a:t>p.G85E</a:t>
          </a:r>
          <a:r>
            <a:rPr lang="es-MX" b="1" dirty="0" smtClean="0"/>
            <a:t> , </a:t>
          </a:r>
          <a:r>
            <a:rPr lang="es-MX" dirty="0" smtClean="0"/>
            <a:t>W1098X, R1162X, N1303K. </a:t>
          </a:r>
          <a:endParaRPr lang="es-MX" dirty="0"/>
        </a:p>
      </dgm:t>
    </dgm:pt>
    <dgm:pt modelId="{D0E1E5FA-99A1-49A9-AF11-D85B1379DFCA}" type="parTrans" cxnId="{E211B841-0E1F-4D24-B02F-84233E1C439C}">
      <dgm:prSet/>
      <dgm:spPr/>
      <dgm:t>
        <a:bodyPr/>
        <a:lstStyle/>
        <a:p>
          <a:pPr algn="just"/>
          <a:endParaRPr lang="es-MX"/>
        </a:p>
      </dgm:t>
    </dgm:pt>
    <dgm:pt modelId="{929D16EF-BDFD-4417-980D-D7D2FEC191D5}" type="sibTrans" cxnId="{E211B841-0E1F-4D24-B02F-84233E1C439C}">
      <dgm:prSet/>
      <dgm:spPr/>
      <dgm:t>
        <a:bodyPr/>
        <a:lstStyle/>
        <a:p>
          <a:pPr algn="just"/>
          <a:endParaRPr lang="es-MX"/>
        </a:p>
      </dgm:t>
    </dgm:pt>
    <dgm:pt modelId="{4FC59EF7-2D0A-4DBD-9B24-9CB2660815FD}">
      <dgm:prSet phldrT="[Texto]"/>
      <dgm:spPr/>
      <dgm:t>
        <a:bodyPr/>
        <a:lstStyle/>
        <a:p>
          <a:pPr algn="just" rtl="0"/>
          <a:r>
            <a:rPr kumimoji="0" lang="es-MX"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La mutación p.H609R</a:t>
          </a:r>
          <a:r>
            <a:rPr kumimoji="0" lang="es-MX"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en 10 pacientes, esta ha sido reportada en un solo estudio en la poblaci</a:t>
          </a:r>
          <a:r>
            <a:rPr kumimoji="0" lang="es-MX" b="0" i="0" u="none" strike="noStrike" cap="none" normalizeH="0" baseline="0" dirty="0" smtClean="0">
              <a:ln>
                <a:noFill/>
              </a:ln>
              <a:solidFill>
                <a:schemeClr val="tx1"/>
              </a:solidFill>
              <a:effectLst/>
              <a:latin typeface="Arial"/>
              <a:ea typeface="Arial" pitchFamily="34" charset="0"/>
              <a:cs typeface="Times New Roman" pitchFamily="18" charset="0"/>
            </a:rPr>
            <a:t>ó</a:t>
          </a:r>
          <a:r>
            <a:rPr kumimoji="0" lang="es-MX"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 ecuatoriana por Moya </a:t>
          </a:r>
          <a:r>
            <a:rPr kumimoji="0" lang="es-MX" b="0"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et.al </a:t>
          </a:r>
          <a:r>
            <a:rPr kumimoji="0" lang="es-MX"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(2009).</a:t>
          </a:r>
          <a:endParaRPr lang="es-MX" dirty="0"/>
        </a:p>
      </dgm:t>
    </dgm:pt>
    <dgm:pt modelId="{A8BB89E1-99B1-41CB-9951-E1AA8B50CF51}" type="parTrans" cxnId="{230DAE72-211C-4406-816D-1BABB9B12179}">
      <dgm:prSet/>
      <dgm:spPr/>
      <dgm:t>
        <a:bodyPr/>
        <a:lstStyle/>
        <a:p>
          <a:pPr algn="just"/>
          <a:endParaRPr lang="es-MX"/>
        </a:p>
      </dgm:t>
    </dgm:pt>
    <dgm:pt modelId="{497E777C-FC43-47A4-BCB8-7ED43E0A8FF8}" type="sibTrans" cxnId="{230DAE72-211C-4406-816D-1BABB9B12179}">
      <dgm:prSet/>
      <dgm:spPr/>
      <dgm:t>
        <a:bodyPr/>
        <a:lstStyle/>
        <a:p>
          <a:pPr algn="just"/>
          <a:endParaRPr lang="es-MX"/>
        </a:p>
      </dgm:t>
    </dgm:pt>
    <dgm:pt modelId="{436CD8EF-BB00-4394-BEA4-4051036DDB7E}">
      <dgm:prSet phldrT="[Texto]"/>
      <dgm:spPr/>
      <dgm:t>
        <a:bodyPr/>
        <a:lstStyle/>
        <a:p>
          <a:pPr algn="just"/>
          <a:r>
            <a:rPr lang="es-MX" dirty="0" smtClean="0"/>
            <a:t>Mutaciones que representan </a:t>
          </a:r>
          <a:r>
            <a:rPr lang="es-MX" b="1" dirty="0" smtClean="0"/>
            <a:t>alelos benignos </a:t>
          </a:r>
          <a:r>
            <a:rPr lang="es-MX" dirty="0" smtClean="0"/>
            <a:t>: NG_016465.3:g.19304G&gt;C (exón1),  NG_016465.3:g.75901C&gt;T (exón 6b)</a:t>
          </a:r>
          <a:endParaRPr lang="es-MX" dirty="0"/>
        </a:p>
      </dgm:t>
    </dgm:pt>
    <dgm:pt modelId="{4D81F404-08A1-4950-888C-489DBF3E568F}" type="parTrans" cxnId="{0263C0F0-626D-4FF0-8062-C98939B0E17D}">
      <dgm:prSet/>
      <dgm:spPr/>
      <dgm:t>
        <a:bodyPr/>
        <a:lstStyle/>
        <a:p>
          <a:pPr algn="just"/>
          <a:endParaRPr lang="es-MX"/>
        </a:p>
      </dgm:t>
    </dgm:pt>
    <dgm:pt modelId="{B07E339C-F734-4E6B-897B-0F009BEC84C1}" type="sibTrans" cxnId="{0263C0F0-626D-4FF0-8062-C98939B0E17D}">
      <dgm:prSet/>
      <dgm:spPr/>
      <dgm:t>
        <a:bodyPr/>
        <a:lstStyle/>
        <a:p>
          <a:pPr algn="just"/>
          <a:endParaRPr lang="es-MX"/>
        </a:p>
      </dgm:t>
    </dgm:pt>
    <dgm:pt modelId="{BDD2F9C3-3749-4CD1-9C59-1F3D17D981E1}">
      <dgm:prSet phldrT="[Texto]"/>
      <dgm:spPr/>
      <dgm:t>
        <a:bodyPr/>
        <a:lstStyle/>
        <a:p>
          <a:pPr algn="just"/>
          <a:r>
            <a:rPr lang="es-MX" dirty="0" smtClean="0"/>
            <a:t>Mutaciones sin significado clínico asignado</a:t>
          </a:r>
          <a:endParaRPr lang="es-MX" dirty="0"/>
        </a:p>
      </dgm:t>
    </dgm:pt>
    <dgm:pt modelId="{6AA0B1BE-BBA8-4AE5-B9ED-23B8B415CBEB}" type="parTrans" cxnId="{CB0686A7-981E-4C25-8CC6-E7A27C671B19}">
      <dgm:prSet/>
      <dgm:spPr/>
      <dgm:t>
        <a:bodyPr/>
        <a:lstStyle/>
        <a:p>
          <a:endParaRPr lang="es-MX"/>
        </a:p>
      </dgm:t>
    </dgm:pt>
    <dgm:pt modelId="{824D4A7B-0E36-4D5B-B92F-E076ED447A4F}" type="sibTrans" cxnId="{CB0686A7-981E-4C25-8CC6-E7A27C671B19}">
      <dgm:prSet/>
      <dgm:spPr/>
      <dgm:t>
        <a:bodyPr/>
        <a:lstStyle/>
        <a:p>
          <a:endParaRPr lang="es-MX"/>
        </a:p>
      </dgm:t>
    </dgm:pt>
    <dgm:pt modelId="{BC86216B-8598-4666-AEC2-AC9DCD7B6D62}">
      <dgm:prSet phldrT="[Texto]"/>
      <dgm:spPr/>
      <dgm:t>
        <a:bodyPr/>
        <a:lstStyle/>
        <a:p>
          <a:pPr algn="just"/>
          <a:r>
            <a:rPr lang="es-MX" b="1" smtClean="0"/>
            <a:t>Polimorfismos</a:t>
          </a:r>
          <a:r>
            <a:rPr lang="es-MX" smtClean="0"/>
            <a:t> : p.M470V, p.T854T, p.T966T, p.P1290P, p.Q1463Q, p.Y1424Y.</a:t>
          </a:r>
          <a:endParaRPr lang="es-MX" dirty="0"/>
        </a:p>
      </dgm:t>
    </dgm:pt>
    <dgm:pt modelId="{5DAD7076-EE79-46E2-B1D8-9DFA46A87D64}" type="parTrans" cxnId="{67ECEE55-372E-4A04-8772-BD241888966E}">
      <dgm:prSet/>
      <dgm:spPr/>
      <dgm:t>
        <a:bodyPr/>
        <a:lstStyle/>
        <a:p>
          <a:endParaRPr lang="es-MX"/>
        </a:p>
      </dgm:t>
    </dgm:pt>
    <dgm:pt modelId="{BCC0ABDA-AA43-4EEF-99B5-9CF49104976E}" type="sibTrans" cxnId="{67ECEE55-372E-4A04-8772-BD241888966E}">
      <dgm:prSet/>
      <dgm:spPr/>
      <dgm:t>
        <a:bodyPr/>
        <a:lstStyle/>
        <a:p>
          <a:endParaRPr lang="es-MX"/>
        </a:p>
      </dgm:t>
    </dgm:pt>
    <dgm:pt modelId="{CBFFE371-4B25-4E35-ADFE-2DBD2AE545AA}">
      <dgm:prSet phldrT="[Texto]"/>
      <dgm:spPr/>
      <dgm:t>
        <a:bodyPr/>
        <a:lstStyle/>
        <a:p>
          <a:pPr algn="just"/>
          <a:r>
            <a:rPr lang="es-MX" dirty="0" smtClean="0"/>
            <a:t>Variaciones de secuencia fuera de la región del exón: </a:t>
          </a:r>
          <a:r>
            <a:rPr lang="es-MX" b="1" dirty="0" smtClean="0"/>
            <a:t>NG_016465.3:g.19395G&gt;A (exón 1) </a:t>
          </a:r>
          <a:r>
            <a:rPr lang="es-EC" dirty="0" smtClean="0"/>
            <a:t>, y </a:t>
          </a:r>
          <a:r>
            <a:rPr lang="es-MX" b="1" dirty="0" smtClean="0"/>
            <a:t>c.204099A&gt;C (exón 22) </a:t>
          </a:r>
          <a:endParaRPr lang="es-MX" dirty="0"/>
        </a:p>
      </dgm:t>
    </dgm:pt>
    <dgm:pt modelId="{9DE466AB-3EEA-4A33-94BB-8AFC3BC13CD7}" type="parTrans" cxnId="{B31F0FC4-186C-4382-943C-DCC245CB46DE}">
      <dgm:prSet/>
      <dgm:spPr/>
      <dgm:t>
        <a:bodyPr/>
        <a:lstStyle/>
        <a:p>
          <a:endParaRPr lang="es-MX"/>
        </a:p>
      </dgm:t>
    </dgm:pt>
    <dgm:pt modelId="{7E52EACA-0A8C-425A-BCB5-3F3C1F27DE17}" type="sibTrans" cxnId="{B31F0FC4-186C-4382-943C-DCC245CB46DE}">
      <dgm:prSet/>
      <dgm:spPr/>
      <dgm:t>
        <a:bodyPr/>
        <a:lstStyle/>
        <a:p>
          <a:endParaRPr lang="es-MX"/>
        </a:p>
      </dgm:t>
    </dgm:pt>
    <dgm:pt modelId="{FC3B3DC5-DB92-4D09-B7D4-FF60C23B253B}" type="pres">
      <dgm:prSet presAssocID="{213671D4-C321-43E9-B280-1708868F0CED}" presName="vert0" presStyleCnt="0">
        <dgm:presLayoutVars>
          <dgm:dir/>
          <dgm:animOne val="branch"/>
          <dgm:animLvl val="lvl"/>
        </dgm:presLayoutVars>
      </dgm:prSet>
      <dgm:spPr/>
      <dgm:t>
        <a:bodyPr/>
        <a:lstStyle/>
        <a:p>
          <a:endParaRPr lang="es-MX"/>
        </a:p>
      </dgm:t>
    </dgm:pt>
    <dgm:pt modelId="{47AF7994-49FA-47CD-A3D0-1051612BEB3F}" type="pres">
      <dgm:prSet presAssocID="{D9ECEE75-02BE-4001-85F1-9FAB4FA36935}" presName="thickLine" presStyleLbl="alignNode1" presStyleIdx="0" presStyleCnt="1"/>
      <dgm:spPr/>
    </dgm:pt>
    <dgm:pt modelId="{723E0804-D358-4FDF-873B-89C33B61A4D7}" type="pres">
      <dgm:prSet presAssocID="{D9ECEE75-02BE-4001-85F1-9FAB4FA36935}" presName="horz1" presStyleCnt="0"/>
      <dgm:spPr/>
    </dgm:pt>
    <dgm:pt modelId="{19F049B8-B18F-4048-9C7A-26BFA0ABFE74}" type="pres">
      <dgm:prSet presAssocID="{D9ECEE75-02BE-4001-85F1-9FAB4FA36935}" presName="tx1" presStyleLbl="revTx" presStyleIdx="0" presStyleCnt="7"/>
      <dgm:spPr/>
      <dgm:t>
        <a:bodyPr/>
        <a:lstStyle/>
        <a:p>
          <a:endParaRPr lang="es-MX"/>
        </a:p>
      </dgm:t>
    </dgm:pt>
    <dgm:pt modelId="{FDF687C6-5104-4135-8DE4-0C5E2E13F956}" type="pres">
      <dgm:prSet presAssocID="{D9ECEE75-02BE-4001-85F1-9FAB4FA36935}" presName="vert1" presStyleCnt="0"/>
      <dgm:spPr/>
    </dgm:pt>
    <dgm:pt modelId="{86E74321-A7C6-44A9-B4F9-F779D487BF50}" type="pres">
      <dgm:prSet presAssocID="{D80A0465-D818-4DAB-91D4-CCFF23C48C16}" presName="vertSpace2a" presStyleCnt="0"/>
      <dgm:spPr/>
    </dgm:pt>
    <dgm:pt modelId="{28E0D0D1-636A-4E26-BE33-C422986C1427}" type="pres">
      <dgm:prSet presAssocID="{D80A0465-D818-4DAB-91D4-CCFF23C48C16}" presName="horz2" presStyleCnt="0"/>
      <dgm:spPr/>
    </dgm:pt>
    <dgm:pt modelId="{96CC752C-21C8-47B9-9380-46D8340C8365}" type="pres">
      <dgm:prSet presAssocID="{D80A0465-D818-4DAB-91D4-CCFF23C48C16}" presName="horzSpace2" presStyleCnt="0"/>
      <dgm:spPr/>
    </dgm:pt>
    <dgm:pt modelId="{B41F57AF-9AA8-4C56-9072-0787625418F3}" type="pres">
      <dgm:prSet presAssocID="{D80A0465-D818-4DAB-91D4-CCFF23C48C16}" presName="tx2" presStyleLbl="revTx" presStyleIdx="1" presStyleCnt="7"/>
      <dgm:spPr/>
      <dgm:t>
        <a:bodyPr/>
        <a:lstStyle/>
        <a:p>
          <a:endParaRPr lang="es-MX"/>
        </a:p>
      </dgm:t>
    </dgm:pt>
    <dgm:pt modelId="{E479EE32-1A1D-4E39-9D3C-F6470D40E409}" type="pres">
      <dgm:prSet presAssocID="{D80A0465-D818-4DAB-91D4-CCFF23C48C16}" presName="vert2" presStyleCnt="0"/>
      <dgm:spPr/>
    </dgm:pt>
    <dgm:pt modelId="{778C3382-71BB-4EAA-97D8-4D8BDDB86F81}" type="pres">
      <dgm:prSet presAssocID="{D80A0465-D818-4DAB-91D4-CCFF23C48C16}" presName="thinLine2b" presStyleLbl="callout" presStyleIdx="0" presStyleCnt="6"/>
      <dgm:spPr/>
    </dgm:pt>
    <dgm:pt modelId="{7D98A686-2195-4FE4-9114-BC21914CAC14}" type="pres">
      <dgm:prSet presAssocID="{D80A0465-D818-4DAB-91D4-CCFF23C48C16}" presName="vertSpace2b" presStyleCnt="0"/>
      <dgm:spPr/>
    </dgm:pt>
    <dgm:pt modelId="{B0E88AA0-B780-4A98-A945-FBA28BF41C52}" type="pres">
      <dgm:prSet presAssocID="{4FC59EF7-2D0A-4DBD-9B24-9CB2660815FD}" presName="horz2" presStyleCnt="0"/>
      <dgm:spPr/>
    </dgm:pt>
    <dgm:pt modelId="{3F445A80-7591-4F86-B45F-E9FE40A059DD}" type="pres">
      <dgm:prSet presAssocID="{4FC59EF7-2D0A-4DBD-9B24-9CB2660815FD}" presName="horzSpace2" presStyleCnt="0"/>
      <dgm:spPr/>
    </dgm:pt>
    <dgm:pt modelId="{9AE884EA-FDC1-4F66-AD2B-83581C108434}" type="pres">
      <dgm:prSet presAssocID="{4FC59EF7-2D0A-4DBD-9B24-9CB2660815FD}" presName="tx2" presStyleLbl="revTx" presStyleIdx="2" presStyleCnt="7"/>
      <dgm:spPr/>
      <dgm:t>
        <a:bodyPr/>
        <a:lstStyle/>
        <a:p>
          <a:endParaRPr lang="es-MX"/>
        </a:p>
      </dgm:t>
    </dgm:pt>
    <dgm:pt modelId="{6951050F-3995-41CB-874C-19213FA6A70F}" type="pres">
      <dgm:prSet presAssocID="{4FC59EF7-2D0A-4DBD-9B24-9CB2660815FD}" presName="vert2" presStyleCnt="0"/>
      <dgm:spPr/>
    </dgm:pt>
    <dgm:pt modelId="{2D2BBFD7-39AB-4C7E-B1DA-890E8B01B1D8}" type="pres">
      <dgm:prSet presAssocID="{4FC59EF7-2D0A-4DBD-9B24-9CB2660815FD}" presName="thinLine2b" presStyleLbl="callout" presStyleIdx="1" presStyleCnt="6"/>
      <dgm:spPr/>
    </dgm:pt>
    <dgm:pt modelId="{47A957C4-82AF-4ECC-A631-950EFE5AB99E}" type="pres">
      <dgm:prSet presAssocID="{4FC59EF7-2D0A-4DBD-9B24-9CB2660815FD}" presName="vertSpace2b" presStyleCnt="0"/>
      <dgm:spPr/>
    </dgm:pt>
    <dgm:pt modelId="{E4C7DC86-8344-4F12-BA83-95CB648FEB88}" type="pres">
      <dgm:prSet presAssocID="{436CD8EF-BB00-4394-BEA4-4051036DDB7E}" presName="horz2" presStyleCnt="0"/>
      <dgm:spPr/>
    </dgm:pt>
    <dgm:pt modelId="{523AC95E-D323-4F22-8348-E1ACB150B630}" type="pres">
      <dgm:prSet presAssocID="{436CD8EF-BB00-4394-BEA4-4051036DDB7E}" presName="horzSpace2" presStyleCnt="0"/>
      <dgm:spPr/>
    </dgm:pt>
    <dgm:pt modelId="{1AE3F4A9-FCB7-4B05-BB77-219F3D6952DF}" type="pres">
      <dgm:prSet presAssocID="{436CD8EF-BB00-4394-BEA4-4051036DDB7E}" presName="tx2" presStyleLbl="revTx" presStyleIdx="3" presStyleCnt="7"/>
      <dgm:spPr/>
      <dgm:t>
        <a:bodyPr/>
        <a:lstStyle/>
        <a:p>
          <a:endParaRPr lang="es-MX"/>
        </a:p>
      </dgm:t>
    </dgm:pt>
    <dgm:pt modelId="{775AF0AE-1478-465D-AB28-70A484072DCD}" type="pres">
      <dgm:prSet presAssocID="{436CD8EF-BB00-4394-BEA4-4051036DDB7E}" presName="vert2" presStyleCnt="0"/>
      <dgm:spPr/>
    </dgm:pt>
    <dgm:pt modelId="{495C224A-2734-46D1-AC97-BB528672277C}" type="pres">
      <dgm:prSet presAssocID="{436CD8EF-BB00-4394-BEA4-4051036DDB7E}" presName="thinLine2b" presStyleLbl="callout" presStyleIdx="2" presStyleCnt="6"/>
      <dgm:spPr/>
    </dgm:pt>
    <dgm:pt modelId="{4A92DDB5-D7E1-4526-AB5C-499AA67FC35A}" type="pres">
      <dgm:prSet presAssocID="{436CD8EF-BB00-4394-BEA4-4051036DDB7E}" presName="vertSpace2b" presStyleCnt="0"/>
      <dgm:spPr/>
    </dgm:pt>
    <dgm:pt modelId="{F5154A11-4B15-4992-9E10-311F0386F272}" type="pres">
      <dgm:prSet presAssocID="{BC86216B-8598-4666-AEC2-AC9DCD7B6D62}" presName="horz2" presStyleCnt="0"/>
      <dgm:spPr/>
    </dgm:pt>
    <dgm:pt modelId="{73434BFE-8270-4377-B8EF-5992F6BF3B29}" type="pres">
      <dgm:prSet presAssocID="{BC86216B-8598-4666-AEC2-AC9DCD7B6D62}" presName="horzSpace2" presStyleCnt="0"/>
      <dgm:spPr/>
    </dgm:pt>
    <dgm:pt modelId="{73B114D0-058D-4831-A614-F4EEF8EA7373}" type="pres">
      <dgm:prSet presAssocID="{BC86216B-8598-4666-AEC2-AC9DCD7B6D62}" presName="tx2" presStyleLbl="revTx" presStyleIdx="4" presStyleCnt="7"/>
      <dgm:spPr/>
      <dgm:t>
        <a:bodyPr/>
        <a:lstStyle/>
        <a:p>
          <a:endParaRPr lang="es-MX"/>
        </a:p>
      </dgm:t>
    </dgm:pt>
    <dgm:pt modelId="{7AD70716-D36D-4001-A1AC-62F0781FB0A0}" type="pres">
      <dgm:prSet presAssocID="{BC86216B-8598-4666-AEC2-AC9DCD7B6D62}" presName="vert2" presStyleCnt="0"/>
      <dgm:spPr/>
    </dgm:pt>
    <dgm:pt modelId="{ADB987A6-7681-45F5-A3EF-D9DA4B813338}" type="pres">
      <dgm:prSet presAssocID="{BC86216B-8598-4666-AEC2-AC9DCD7B6D62}" presName="thinLine2b" presStyleLbl="callout" presStyleIdx="3" presStyleCnt="6"/>
      <dgm:spPr/>
    </dgm:pt>
    <dgm:pt modelId="{7E4FB55C-34DB-4C53-ADB5-B3E333B53960}" type="pres">
      <dgm:prSet presAssocID="{BC86216B-8598-4666-AEC2-AC9DCD7B6D62}" presName="vertSpace2b" presStyleCnt="0"/>
      <dgm:spPr/>
    </dgm:pt>
    <dgm:pt modelId="{16CBD2F8-7FA4-41EF-9DE3-7135A30685D2}" type="pres">
      <dgm:prSet presAssocID="{BDD2F9C3-3749-4CD1-9C59-1F3D17D981E1}" presName="horz2" presStyleCnt="0"/>
      <dgm:spPr/>
    </dgm:pt>
    <dgm:pt modelId="{47E1F65E-1304-4821-B57E-030567D66A01}" type="pres">
      <dgm:prSet presAssocID="{BDD2F9C3-3749-4CD1-9C59-1F3D17D981E1}" presName="horzSpace2" presStyleCnt="0"/>
      <dgm:spPr/>
    </dgm:pt>
    <dgm:pt modelId="{97E6FCE8-C334-47F1-9660-DD8C53978AD1}" type="pres">
      <dgm:prSet presAssocID="{BDD2F9C3-3749-4CD1-9C59-1F3D17D981E1}" presName="tx2" presStyleLbl="revTx" presStyleIdx="5" presStyleCnt="7"/>
      <dgm:spPr/>
      <dgm:t>
        <a:bodyPr/>
        <a:lstStyle/>
        <a:p>
          <a:endParaRPr lang="es-MX"/>
        </a:p>
      </dgm:t>
    </dgm:pt>
    <dgm:pt modelId="{4F215026-6EF5-4BF0-8231-79A6FDE1C1C3}" type="pres">
      <dgm:prSet presAssocID="{BDD2F9C3-3749-4CD1-9C59-1F3D17D981E1}" presName="vert2" presStyleCnt="0"/>
      <dgm:spPr/>
    </dgm:pt>
    <dgm:pt modelId="{8A36561C-5292-4E61-BE78-06646BFA766C}" type="pres">
      <dgm:prSet presAssocID="{BDD2F9C3-3749-4CD1-9C59-1F3D17D981E1}" presName="thinLine2b" presStyleLbl="callout" presStyleIdx="4" presStyleCnt="6"/>
      <dgm:spPr/>
    </dgm:pt>
    <dgm:pt modelId="{F6403F86-5E98-41D5-A086-8D61FC552F6D}" type="pres">
      <dgm:prSet presAssocID="{BDD2F9C3-3749-4CD1-9C59-1F3D17D981E1}" presName="vertSpace2b" presStyleCnt="0"/>
      <dgm:spPr/>
    </dgm:pt>
    <dgm:pt modelId="{E3A6BDB4-FEFA-4112-812F-BFDAF5B8076F}" type="pres">
      <dgm:prSet presAssocID="{CBFFE371-4B25-4E35-ADFE-2DBD2AE545AA}" presName="horz2" presStyleCnt="0"/>
      <dgm:spPr/>
    </dgm:pt>
    <dgm:pt modelId="{B6DFC059-29CC-4AC8-B9AA-90110032F366}" type="pres">
      <dgm:prSet presAssocID="{CBFFE371-4B25-4E35-ADFE-2DBD2AE545AA}" presName="horzSpace2" presStyleCnt="0"/>
      <dgm:spPr/>
    </dgm:pt>
    <dgm:pt modelId="{1CFEAF94-79BD-478B-B42A-69A7D71247FE}" type="pres">
      <dgm:prSet presAssocID="{CBFFE371-4B25-4E35-ADFE-2DBD2AE545AA}" presName="tx2" presStyleLbl="revTx" presStyleIdx="6" presStyleCnt="7"/>
      <dgm:spPr/>
      <dgm:t>
        <a:bodyPr/>
        <a:lstStyle/>
        <a:p>
          <a:endParaRPr lang="es-MX"/>
        </a:p>
      </dgm:t>
    </dgm:pt>
    <dgm:pt modelId="{5E03B769-5FF0-4DA4-BB03-4197E1A45572}" type="pres">
      <dgm:prSet presAssocID="{CBFFE371-4B25-4E35-ADFE-2DBD2AE545AA}" presName="vert2" presStyleCnt="0"/>
      <dgm:spPr/>
    </dgm:pt>
    <dgm:pt modelId="{9A3EDE48-B06C-48D3-8B05-F07DC4967E5F}" type="pres">
      <dgm:prSet presAssocID="{CBFFE371-4B25-4E35-ADFE-2DBD2AE545AA}" presName="thinLine2b" presStyleLbl="callout" presStyleIdx="5" presStyleCnt="6"/>
      <dgm:spPr/>
    </dgm:pt>
    <dgm:pt modelId="{5D1E964D-D861-45F3-B46F-921360FBD1BF}" type="pres">
      <dgm:prSet presAssocID="{CBFFE371-4B25-4E35-ADFE-2DBD2AE545AA}" presName="vertSpace2b" presStyleCnt="0"/>
      <dgm:spPr/>
    </dgm:pt>
  </dgm:ptLst>
  <dgm:cxnLst>
    <dgm:cxn modelId="{B31F0FC4-186C-4382-943C-DCC245CB46DE}" srcId="{D9ECEE75-02BE-4001-85F1-9FAB4FA36935}" destId="{CBFFE371-4B25-4E35-ADFE-2DBD2AE545AA}" srcOrd="5" destOrd="0" parTransId="{9DE466AB-3EEA-4A33-94BB-8AFC3BC13CD7}" sibTransId="{7E52EACA-0A8C-425A-BCB5-3F3C1F27DE17}"/>
    <dgm:cxn modelId="{F9F1BF4F-8B28-45D6-841C-948B1C8A67EF}" srcId="{213671D4-C321-43E9-B280-1708868F0CED}" destId="{D9ECEE75-02BE-4001-85F1-9FAB4FA36935}" srcOrd="0" destOrd="0" parTransId="{909EA9FD-3571-46E8-B0A2-D22C4D3EB74E}" sibTransId="{874AB18B-F67B-447E-B127-D40A2178E683}"/>
    <dgm:cxn modelId="{0263C0F0-626D-4FF0-8062-C98939B0E17D}" srcId="{D9ECEE75-02BE-4001-85F1-9FAB4FA36935}" destId="{436CD8EF-BB00-4394-BEA4-4051036DDB7E}" srcOrd="2" destOrd="0" parTransId="{4D81F404-08A1-4950-888C-489DBF3E568F}" sibTransId="{B07E339C-F734-4E6B-897B-0F009BEC84C1}"/>
    <dgm:cxn modelId="{599A8432-4AF2-4232-9504-0BBBF2DA8E7C}" type="presOf" srcId="{BC86216B-8598-4666-AEC2-AC9DCD7B6D62}" destId="{73B114D0-058D-4831-A614-F4EEF8EA7373}" srcOrd="0" destOrd="0" presId="urn:microsoft.com/office/officeart/2008/layout/LinedList"/>
    <dgm:cxn modelId="{9A2DA4D4-C2A6-45E4-9921-75F2D080AA4E}" type="presOf" srcId="{CBFFE371-4B25-4E35-ADFE-2DBD2AE545AA}" destId="{1CFEAF94-79BD-478B-B42A-69A7D71247FE}" srcOrd="0" destOrd="0" presId="urn:microsoft.com/office/officeart/2008/layout/LinedList"/>
    <dgm:cxn modelId="{230DAE72-211C-4406-816D-1BABB9B12179}" srcId="{D9ECEE75-02BE-4001-85F1-9FAB4FA36935}" destId="{4FC59EF7-2D0A-4DBD-9B24-9CB2660815FD}" srcOrd="1" destOrd="0" parTransId="{A8BB89E1-99B1-41CB-9951-E1AA8B50CF51}" sibTransId="{497E777C-FC43-47A4-BCB8-7ED43E0A8FF8}"/>
    <dgm:cxn modelId="{67ECEE55-372E-4A04-8772-BD241888966E}" srcId="{D9ECEE75-02BE-4001-85F1-9FAB4FA36935}" destId="{BC86216B-8598-4666-AEC2-AC9DCD7B6D62}" srcOrd="3" destOrd="0" parTransId="{5DAD7076-EE79-46E2-B1D8-9DFA46A87D64}" sibTransId="{BCC0ABDA-AA43-4EEF-99B5-9CF49104976E}"/>
    <dgm:cxn modelId="{9A8B9948-2012-43CA-8CD3-E5422E023110}" type="presOf" srcId="{D9ECEE75-02BE-4001-85F1-9FAB4FA36935}" destId="{19F049B8-B18F-4048-9C7A-26BFA0ABFE74}" srcOrd="0" destOrd="0" presId="urn:microsoft.com/office/officeart/2008/layout/LinedList"/>
    <dgm:cxn modelId="{E211B841-0E1F-4D24-B02F-84233E1C439C}" srcId="{D9ECEE75-02BE-4001-85F1-9FAB4FA36935}" destId="{D80A0465-D818-4DAB-91D4-CCFF23C48C16}" srcOrd="0" destOrd="0" parTransId="{D0E1E5FA-99A1-49A9-AF11-D85B1379DFCA}" sibTransId="{929D16EF-BDFD-4417-980D-D7D2FEC191D5}"/>
    <dgm:cxn modelId="{A318EAD6-7B48-43F9-A55A-AB85731252C1}" type="presOf" srcId="{4FC59EF7-2D0A-4DBD-9B24-9CB2660815FD}" destId="{9AE884EA-FDC1-4F66-AD2B-83581C108434}" srcOrd="0" destOrd="0" presId="urn:microsoft.com/office/officeart/2008/layout/LinedList"/>
    <dgm:cxn modelId="{CB0686A7-981E-4C25-8CC6-E7A27C671B19}" srcId="{D9ECEE75-02BE-4001-85F1-9FAB4FA36935}" destId="{BDD2F9C3-3749-4CD1-9C59-1F3D17D981E1}" srcOrd="4" destOrd="0" parTransId="{6AA0B1BE-BBA8-4AE5-B9ED-23B8B415CBEB}" sibTransId="{824D4A7B-0E36-4D5B-B92F-E076ED447A4F}"/>
    <dgm:cxn modelId="{61C2BEE2-3A50-4809-9EE8-DDF389D27D7D}" type="presOf" srcId="{BDD2F9C3-3749-4CD1-9C59-1F3D17D981E1}" destId="{97E6FCE8-C334-47F1-9660-DD8C53978AD1}" srcOrd="0" destOrd="0" presId="urn:microsoft.com/office/officeart/2008/layout/LinedList"/>
    <dgm:cxn modelId="{014BBCF6-B5C4-485A-9552-D1BB59CE495E}" type="presOf" srcId="{213671D4-C321-43E9-B280-1708868F0CED}" destId="{FC3B3DC5-DB92-4D09-B7D4-FF60C23B253B}" srcOrd="0" destOrd="0" presId="urn:microsoft.com/office/officeart/2008/layout/LinedList"/>
    <dgm:cxn modelId="{597503B4-8E65-4DC2-ADF5-3ED902CEA96D}" type="presOf" srcId="{436CD8EF-BB00-4394-BEA4-4051036DDB7E}" destId="{1AE3F4A9-FCB7-4B05-BB77-219F3D6952DF}" srcOrd="0" destOrd="0" presId="urn:microsoft.com/office/officeart/2008/layout/LinedList"/>
    <dgm:cxn modelId="{E7E448D2-3D91-44F9-8B23-A2AE5ACA0D24}" type="presOf" srcId="{D80A0465-D818-4DAB-91D4-CCFF23C48C16}" destId="{B41F57AF-9AA8-4C56-9072-0787625418F3}" srcOrd="0" destOrd="0" presId="urn:microsoft.com/office/officeart/2008/layout/LinedList"/>
    <dgm:cxn modelId="{FE229823-0D33-4E00-B256-4225050781B7}" type="presParOf" srcId="{FC3B3DC5-DB92-4D09-B7D4-FF60C23B253B}" destId="{47AF7994-49FA-47CD-A3D0-1051612BEB3F}" srcOrd="0" destOrd="0" presId="urn:microsoft.com/office/officeart/2008/layout/LinedList"/>
    <dgm:cxn modelId="{E0384029-AA3B-480D-9956-07DFC58AA995}" type="presParOf" srcId="{FC3B3DC5-DB92-4D09-B7D4-FF60C23B253B}" destId="{723E0804-D358-4FDF-873B-89C33B61A4D7}" srcOrd="1" destOrd="0" presId="urn:microsoft.com/office/officeart/2008/layout/LinedList"/>
    <dgm:cxn modelId="{A130E45B-3A56-4171-9E84-04A5B0E13F76}" type="presParOf" srcId="{723E0804-D358-4FDF-873B-89C33B61A4D7}" destId="{19F049B8-B18F-4048-9C7A-26BFA0ABFE74}" srcOrd="0" destOrd="0" presId="urn:microsoft.com/office/officeart/2008/layout/LinedList"/>
    <dgm:cxn modelId="{0E8FD21A-D9E0-4A90-8589-DE27B3B36787}" type="presParOf" srcId="{723E0804-D358-4FDF-873B-89C33B61A4D7}" destId="{FDF687C6-5104-4135-8DE4-0C5E2E13F956}" srcOrd="1" destOrd="0" presId="urn:microsoft.com/office/officeart/2008/layout/LinedList"/>
    <dgm:cxn modelId="{DD1009D9-0F95-40CC-81FA-0012ECD51A7A}" type="presParOf" srcId="{FDF687C6-5104-4135-8DE4-0C5E2E13F956}" destId="{86E74321-A7C6-44A9-B4F9-F779D487BF50}" srcOrd="0" destOrd="0" presId="urn:microsoft.com/office/officeart/2008/layout/LinedList"/>
    <dgm:cxn modelId="{9DF55D67-FD18-4BC0-9E27-B34F7D88BDFB}" type="presParOf" srcId="{FDF687C6-5104-4135-8DE4-0C5E2E13F956}" destId="{28E0D0D1-636A-4E26-BE33-C422986C1427}" srcOrd="1" destOrd="0" presId="urn:microsoft.com/office/officeart/2008/layout/LinedList"/>
    <dgm:cxn modelId="{15342DD3-7AC9-4A9B-AC5F-AD9E610FB8B1}" type="presParOf" srcId="{28E0D0D1-636A-4E26-BE33-C422986C1427}" destId="{96CC752C-21C8-47B9-9380-46D8340C8365}" srcOrd="0" destOrd="0" presId="urn:microsoft.com/office/officeart/2008/layout/LinedList"/>
    <dgm:cxn modelId="{0C6423D2-9B5C-4558-8303-E4B36D92CDD9}" type="presParOf" srcId="{28E0D0D1-636A-4E26-BE33-C422986C1427}" destId="{B41F57AF-9AA8-4C56-9072-0787625418F3}" srcOrd="1" destOrd="0" presId="urn:microsoft.com/office/officeart/2008/layout/LinedList"/>
    <dgm:cxn modelId="{64DC1FB0-DA3D-4722-8B25-1CE70C2C71D6}" type="presParOf" srcId="{28E0D0D1-636A-4E26-BE33-C422986C1427}" destId="{E479EE32-1A1D-4E39-9D3C-F6470D40E409}" srcOrd="2" destOrd="0" presId="urn:microsoft.com/office/officeart/2008/layout/LinedList"/>
    <dgm:cxn modelId="{517262C5-552F-4037-92A4-E0C5D5F3AF87}" type="presParOf" srcId="{FDF687C6-5104-4135-8DE4-0C5E2E13F956}" destId="{778C3382-71BB-4EAA-97D8-4D8BDDB86F81}" srcOrd="2" destOrd="0" presId="urn:microsoft.com/office/officeart/2008/layout/LinedList"/>
    <dgm:cxn modelId="{07915E88-68ED-4F48-B26A-F3AD8261E398}" type="presParOf" srcId="{FDF687C6-5104-4135-8DE4-0C5E2E13F956}" destId="{7D98A686-2195-4FE4-9114-BC21914CAC14}" srcOrd="3" destOrd="0" presId="urn:microsoft.com/office/officeart/2008/layout/LinedList"/>
    <dgm:cxn modelId="{98D73AE0-B6AC-4AD0-B0C7-E19264CFA84B}" type="presParOf" srcId="{FDF687C6-5104-4135-8DE4-0C5E2E13F956}" destId="{B0E88AA0-B780-4A98-A945-FBA28BF41C52}" srcOrd="4" destOrd="0" presId="urn:microsoft.com/office/officeart/2008/layout/LinedList"/>
    <dgm:cxn modelId="{03258F50-47F4-4FEB-AD40-C7D7A6757CBC}" type="presParOf" srcId="{B0E88AA0-B780-4A98-A945-FBA28BF41C52}" destId="{3F445A80-7591-4F86-B45F-E9FE40A059DD}" srcOrd="0" destOrd="0" presId="urn:microsoft.com/office/officeart/2008/layout/LinedList"/>
    <dgm:cxn modelId="{C5065E29-D44D-4BD2-A8E8-FC329CEA511E}" type="presParOf" srcId="{B0E88AA0-B780-4A98-A945-FBA28BF41C52}" destId="{9AE884EA-FDC1-4F66-AD2B-83581C108434}" srcOrd="1" destOrd="0" presId="urn:microsoft.com/office/officeart/2008/layout/LinedList"/>
    <dgm:cxn modelId="{5D63E943-5499-4601-9E9D-165D26CA02B6}" type="presParOf" srcId="{B0E88AA0-B780-4A98-A945-FBA28BF41C52}" destId="{6951050F-3995-41CB-874C-19213FA6A70F}" srcOrd="2" destOrd="0" presId="urn:microsoft.com/office/officeart/2008/layout/LinedList"/>
    <dgm:cxn modelId="{16D6B4A0-7261-46A5-9744-16B72E6EB864}" type="presParOf" srcId="{FDF687C6-5104-4135-8DE4-0C5E2E13F956}" destId="{2D2BBFD7-39AB-4C7E-B1DA-890E8B01B1D8}" srcOrd="5" destOrd="0" presId="urn:microsoft.com/office/officeart/2008/layout/LinedList"/>
    <dgm:cxn modelId="{758A480F-E420-40FA-9262-3187042FC580}" type="presParOf" srcId="{FDF687C6-5104-4135-8DE4-0C5E2E13F956}" destId="{47A957C4-82AF-4ECC-A631-950EFE5AB99E}" srcOrd="6" destOrd="0" presId="urn:microsoft.com/office/officeart/2008/layout/LinedList"/>
    <dgm:cxn modelId="{730AA1A6-C3F6-4F6E-A231-4E45F2890623}" type="presParOf" srcId="{FDF687C6-5104-4135-8DE4-0C5E2E13F956}" destId="{E4C7DC86-8344-4F12-BA83-95CB648FEB88}" srcOrd="7" destOrd="0" presId="urn:microsoft.com/office/officeart/2008/layout/LinedList"/>
    <dgm:cxn modelId="{5CED1C5C-835A-4BE5-B962-1FAB8D26BF9C}" type="presParOf" srcId="{E4C7DC86-8344-4F12-BA83-95CB648FEB88}" destId="{523AC95E-D323-4F22-8348-E1ACB150B630}" srcOrd="0" destOrd="0" presId="urn:microsoft.com/office/officeart/2008/layout/LinedList"/>
    <dgm:cxn modelId="{95E623A2-6AC4-41D4-9A0A-A50E4DF0E34C}" type="presParOf" srcId="{E4C7DC86-8344-4F12-BA83-95CB648FEB88}" destId="{1AE3F4A9-FCB7-4B05-BB77-219F3D6952DF}" srcOrd="1" destOrd="0" presId="urn:microsoft.com/office/officeart/2008/layout/LinedList"/>
    <dgm:cxn modelId="{72BB0F66-6A9A-45FD-8C58-A4D69243A443}" type="presParOf" srcId="{E4C7DC86-8344-4F12-BA83-95CB648FEB88}" destId="{775AF0AE-1478-465D-AB28-70A484072DCD}" srcOrd="2" destOrd="0" presId="urn:microsoft.com/office/officeart/2008/layout/LinedList"/>
    <dgm:cxn modelId="{8A80AD36-B818-46FE-87B6-CE66E83D6F49}" type="presParOf" srcId="{FDF687C6-5104-4135-8DE4-0C5E2E13F956}" destId="{495C224A-2734-46D1-AC97-BB528672277C}" srcOrd="8" destOrd="0" presId="urn:microsoft.com/office/officeart/2008/layout/LinedList"/>
    <dgm:cxn modelId="{5DFDA3E2-A893-4F6E-9D82-AF652CF9B387}" type="presParOf" srcId="{FDF687C6-5104-4135-8DE4-0C5E2E13F956}" destId="{4A92DDB5-D7E1-4526-AB5C-499AA67FC35A}" srcOrd="9" destOrd="0" presId="urn:microsoft.com/office/officeart/2008/layout/LinedList"/>
    <dgm:cxn modelId="{DE5934B1-703D-4C81-B85C-7B5E339C32D5}" type="presParOf" srcId="{FDF687C6-5104-4135-8DE4-0C5E2E13F956}" destId="{F5154A11-4B15-4992-9E10-311F0386F272}" srcOrd="10" destOrd="0" presId="urn:microsoft.com/office/officeart/2008/layout/LinedList"/>
    <dgm:cxn modelId="{39E25F96-989A-489F-9079-82254ED60453}" type="presParOf" srcId="{F5154A11-4B15-4992-9E10-311F0386F272}" destId="{73434BFE-8270-4377-B8EF-5992F6BF3B29}" srcOrd="0" destOrd="0" presId="urn:microsoft.com/office/officeart/2008/layout/LinedList"/>
    <dgm:cxn modelId="{5E7489E6-532A-4A65-BCB6-6231FDF5377A}" type="presParOf" srcId="{F5154A11-4B15-4992-9E10-311F0386F272}" destId="{73B114D0-058D-4831-A614-F4EEF8EA7373}" srcOrd="1" destOrd="0" presId="urn:microsoft.com/office/officeart/2008/layout/LinedList"/>
    <dgm:cxn modelId="{9579387B-540D-48F2-A8D4-9DE720EF81E1}" type="presParOf" srcId="{F5154A11-4B15-4992-9E10-311F0386F272}" destId="{7AD70716-D36D-4001-A1AC-62F0781FB0A0}" srcOrd="2" destOrd="0" presId="urn:microsoft.com/office/officeart/2008/layout/LinedList"/>
    <dgm:cxn modelId="{F459B806-C5A9-4E5B-A3C8-C71DAEA4E420}" type="presParOf" srcId="{FDF687C6-5104-4135-8DE4-0C5E2E13F956}" destId="{ADB987A6-7681-45F5-A3EF-D9DA4B813338}" srcOrd="11" destOrd="0" presId="urn:microsoft.com/office/officeart/2008/layout/LinedList"/>
    <dgm:cxn modelId="{FCA05642-10FC-4FB5-B890-3BB0E5DF7CB6}" type="presParOf" srcId="{FDF687C6-5104-4135-8DE4-0C5E2E13F956}" destId="{7E4FB55C-34DB-4C53-ADB5-B3E333B53960}" srcOrd="12" destOrd="0" presId="urn:microsoft.com/office/officeart/2008/layout/LinedList"/>
    <dgm:cxn modelId="{CFFD7F2E-A5E2-4E64-A991-9FC526A1A543}" type="presParOf" srcId="{FDF687C6-5104-4135-8DE4-0C5E2E13F956}" destId="{16CBD2F8-7FA4-41EF-9DE3-7135A30685D2}" srcOrd="13" destOrd="0" presId="urn:microsoft.com/office/officeart/2008/layout/LinedList"/>
    <dgm:cxn modelId="{0E8E4B40-8106-4ECE-9ADE-B9766C216884}" type="presParOf" srcId="{16CBD2F8-7FA4-41EF-9DE3-7135A30685D2}" destId="{47E1F65E-1304-4821-B57E-030567D66A01}" srcOrd="0" destOrd="0" presId="urn:microsoft.com/office/officeart/2008/layout/LinedList"/>
    <dgm:cxn modelId="{E7AF36A4-65DD-478A-AC45-5C62FAB16BE3}" type="presParOf" srcId="{16CBD2F8-7FA4-41EF-9DE3-7135A30685D2}" destId="{97E6FCE8-C334-47F1-9660-DD8C53978AD1}" srcOrd="1" destOrd="0" presId="urn:microsoft.com/office/officeart/2008/layout/LinedList"/>
    <dgm:cxn modelId="{D6597D4A-0DD6-4755-AB85-EB625971AE10}" type="presParOf" srcId="{16CBD2F8-7FA4-41EF-9DE3-7135A30685D2}" destId="{4F215026-6EF5-4BF0-8231-79A6FDE1C1C3}" srcOrd="2" destOrd="0" presId="urn:microsoft.com/office/officeart/2008/layout/LinedList"/>
    <dgm:cxn modelId="{218CA42B-25CC-4C87-B1B8-020816863BE5}" type="presParOf" srcId="{FDF687C6-5104-4135-8DE4-0C5E2E13F956}" destId="{8A36561C-5292-4E61-BE78-06646BFA766C}" srcOrd="14" destOrd="0" presId="urn:microsoft.com/office/officeart/2008/layout/LinedList"/>
    <dgm:cxn modelId="{964702D2-139B-4549-A66C-06EA6FFCFFC5}" type="presParOf" srcId="{FDF687C6-5104-4135-8DE4-0C5E2E13F956}" destId="{F6403F86-5E98-41D5-A086-8D61FC552F6D}" srcOrd="15" destOrd="0" presId="urn:microsoft.com/office/officeart/2008/layout/LinedList"/>
    <dgm:cxn modelId="{A901E3AB-B842-4894-AAF6-56E8D1CFE440}" type="presParOf" srcId="{FDF687C6-5104-4135-8DE4-0C5E2E13F956}" destId="{E3A6BDB4-FEFA-4112-812F-BFDAF5B8076F}" srcOrd="16" destOrd="0" presId="urn:microsoft.com/office/officeart/2008/layout/LinedList"/>
    <dgm:cxn modelId="{0F64579C-CB34-47FD-ADF1-1A7AA2895C68}" type="presParOf" srcId="{E3A6BDB4-FEFA-4112-812F-BFDAF5B8076F}" destId="{B6DFC059-29CC-4AC8-B9AA-90110032F366}" srcOrd="0" destOrd="0" presId="urn:microsoft.com/office/officeart/2008/layout/LinedList"/>
    <dgm:cxn modelId="{ABFFAA5E-9382-4E15-8C60-214E492BE4B8}" type="presParOf" srcId="{E3A6BDB4-FEFA-4112-812F-BFDAF5B8076F}" destId="{1CFEAF94-79BD-478B-B42A-69A7D71247FE}" srcOrd="1" destOrd="0" presId="urn:microsoft.com/office/officeart/2008/layout/LinedList"/>
    <dgm:cxn modelId="{033771E1-CAC1-4E46-90AC-6922F719D444}" type="presParOf" srcId="{E3A6BDB4-FEFA-4112-812F-BFDAF5B8076F}" destId="{5E03B769-5FF0-4DA4-BB03-4197E1A45572}" srcOrd="2" destOrd="0" presId="urn:microsoft.com/office/officeart/2008/layout/LinedList"/>
    <dgm:cxn modelId="{E4476D16-E298-438E-9945-A403B3B907FF}" type="presParOf" srcId="{FDF687C6-5104-4135-8DE4-0C5E2E13F956}" destId="{9A3EDE48-B06C-48D3-8B05-F07DC4967E5F}" srcOrd="17" destOrd="0" presId="urn:microsoft.com/office/officeart/2008/layout/LinedList"/>
    <dgm:cxn modelId="{CEB64515-D30E-4B49-8274-DADF4EEF8B22}" type="presParOf" srcId="{FDF687C6-5104-4135-8DE4-0C5E2E13F956}" destId="{5D1E964D-D861-45F3-B46F-921360FBD1BF}"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A6186-9CFD-434A-AEEC-40E991E7A27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MX"/>
        </a:p>
      </dgm:t>
    </dgm:pt>
    <dgm:pt modelId="{7F7C507B-870B-4DD9-8895-903DE7E486F1}">
      <dgm:prSet custT="1"/>
      <dgm:spPr/>
      <dgm:t>
        <a:bodyPr/>
        <a:lstStyle/>
        <a:p>
          <a:pPr rtl="0"/>
          <a:r>
            <a:rPr lang="es-MX" sz="1800" smtClean="0"/>
            <a:t>Diagnóstico de la fibrosis quística (Moskowitz, y otros, 2008):</a:t>
          </a:r>
          <a:endParaRPr lang="es-MX" sz="1800"/>
        </a:p>
      </dgm:t>
    </dgm:pt>
    <dgm:pt modelId="{86AF592F-9F45-4A43-8721-DEACB3FCA2FC}" type="parTrans" cxnId="{FEEF6738-A65C-4F13-BFB6-0F7C8FCB4D55}">
      <dgm:prSet/>
      <dgm:spPr/>
      <dgm:t>
        <a:bodyPr/>
        <a:lstStyle/>
        <a:p>
          <a:endParaRPr lang="es-MX"/>
        </a:p>
      </dgm:t>
    </dgm:pt>
    <dgm:pt modelId="{499E8739-B732-435C-8521-2C6C9E7CA315}" type="sibTrans" cxnId="{FEEF6738-A65C-4F13-BFB6-0F7C8FCB4D55}">
      <dgm:prSet/>
      <dgm:spPr/>
      <dgm:t>
        <a:bodyPr/>
        <a:lstStyle/>
        <a:p>
          <a:endParaRPr lang="es-MX"/>
        </a:p>
      </dgm:t>
    </dgm:pt>
    <dgm:pt modelId="{81AED11F-8A47-4674-A444-1CE85BE7250F}">
      <dgm:prSet/>
      <dgm:spPr/>
      <dgm:t>
        <a:bodyPr/>
        <a:lstStyle/>
        <a:p>
          <a:pPr rtl="0"/>
          <a:r>
            <a:rPr lang="es-MX" smtClean="0"/>
            <a:t>1 o más características fenotípicas propias de la enfermedad</a:t>
          </a:r>
          <a:endParaRPr lang="es-MX"/>
        </a:p>
      </dgm:t>
    </dgm:pt>
    <dgm:pt modelId="{9A6016F8-BFEC-4BED-8F09-0B6B6B753483}" type="parTrans" cxnId="{9F8A75AB-4AE2-4E37-ADC4-BB95AEC8D88F}">
      <dgm:prSet/>
      <dgm:spPr/>
      <dgm:t>
        <a:bodyPr/>
        <a:lstStyle/>
        <a:p>
          <a:endParaRPr lang="es-MX"/>
        </a:p>
      </dgm:t>
    </dgm:pt>
    <dgm:pt modelId="{05622429-B44D-4B94-90E9-CCAD0502CD65}" type="sibTrans" cxnId="{9F8A75AB-4AE2-4E37-ADC4-BB95AEC8D88F}">
      <dgm:prSet/>
      <dgm:spPr/>
      <dgm:t>
        <a:bodyPr/>
        <a:lstStyle/>
        <a:p>
          <a:endParaRPr lang="es-MX"/>
        </a:p>
      </dgm:t>
    </dgm:pt>
    <dgm:pt modelId="{AB30E1F7-A74B-498F-A16F-55D337F3FA71}">
      <dgm:prSet/>
      <dgm:spPr/>
      <dgm:t>
        <a:bodyPr/>
        <a:lstStyle/>
        <a:p>
          <a:pPr rtl="0"/>
          <a:r>
            <a:rPr lang="es-MX" smtClean="0"/>
            <a:t>Evidencia de la anormalidad en la función del </a:t>
          </a:r>
          <a:r>
            <a:rPr lang="es-ES" smtClean="0"/>
            <a:t>gen CFTR por:</a:t>
          </a:r>
          <a:endParaRPr lang="es-MX"/>
        </a:p>
      </dgm:t>
    </dgm:pt>
    <dgm:pt modelId="{E820A3E3-34C4-400C-A64F-98704E162328}" type="parTrans" cxnId="{E8551EE1-F349-4282-9654-C10E03A386D7}">
      <dgm:prSet/>
      <dgm:spPr/>
      <dgm:t>
        <a:bodyPr/>
        <a:lstStyle/>
        <a:p>
          <a:endParaRPr lang="es-MX"/>
        </a:p>
      </dgm:t>
    </dgm:pt>
    <dgm:pt modelId="{EEBD2562-B9C7-4ECB-8382-040CDF175C33}" type="sibTrans" cxnId="{E8551EE1-F349-4282-9654-C10E03A386D7}">
      <dgm:prSet/>
      <dgm:spPr/>
      <dgm:t>
        <a:bodyPr/>
        <a:lstStyle/>
        <a:p>
          <a:endParaRPr lang="es-MX"/>
        </a:p>
      </dgm:t>
    </dgm:pt>
    <dgm:pt modelId="{A08C5E0F-AA16-4A85-99BF-21CF2F4AFA73}">
      <dgm:prSet/>
      <dgm:spPr/>
      <dgm:t>
        <a:bodyPr/>
        <a:lstStyle/>
        <a:p>
          <a:pPr rtl="0"/>
          <a:r>
            <a:rPr lang="es-ES" smtClean="0"/>
            <a:t>Variantes alélicas patogénicas del gen CFTR, 2 valores de cloruro en el sudor </a:t>
          </a:r>
          <a:endParaRPr lang="es-MX"/>
        </a:p>
      </dgm:t>
    </dgm:pt>
    <dgm:pt modelId="{6AA9EB4E-DE3A-49AC-BAEB-0F458F612685}" type="parTrans" cxnId="{B8530DFD-7A0C-4A9C-A1CF-07D24F595CEF}">
      <dgm:prSet/>
      <dgm:spPr/>
      <dgm:t>
        <a:bodyPr/>
        <a:lstStyle/>
        <a:p>
          <a:endParaRPr lang="es-MX"/>
        </a:p>
      </dgm:t>
    </dgm:pt>
    <dgm:pt modelId="{CAAD48A9-EE43-4AF3-98A6-A0C51F5C2C63}" type="sibTrans" cxnId="{B8530DFD-7A0C-4A9C-A1CF-07D24F595CEF}">
      <dgm:prSet/>
      <dgm:spPr/>
      <dgm:t>
        <a:bodyPr/>
        <a:lstStyle/>
        <a:p>
          <a:endParaRPr lang="es-MX"/>
        </a:p>
      </dgm:t>
    </dgm:pt>
    <dgm:pt modelId="{262504BB-65C9-4F14-BFF5-F4B6043BB8CA}">
      <dgm:prSet/>
      <dgm:spPr/>
      <dgm:t>
        <a:bodyPr/>
        <a:lstStyle/>
        <a:p>
          <a:pPr rtl="0"/>
          <a:r>
            <a:rPr lang="es-ES" smtClean="0"/>
            <a:t>(&gt; 60 mEq / L), </a:t>
          </a:r>
          <a:endParaRPr lang="es-MX"/>
        </a:p>
      </dgm:t>
    </dgm:pt>
    <dgm:pt modelId="{C934BFD6-C876-4E57-A557-F78FD01A99AA}" type="parTrans" cxnId="{01D2540A-FB70-450F-8E24-88D60A267B5C}">
      <dgm:prSet/>
      <dgm:spPr/>
      <dgm:t>
        <a:bodyPr/>
        <a:lstStyle/>
        <a:p>
          <a:endParaRPr lang="es-MX"/>
        </a:p>
      </dgm:t>
    </dgm:pt>
    <dgm:pt modelId="{DD0D3213-4C53-4766-90E4-27781C288A50}" type="sibTrans" cxnId="{01D2540A-FB70-450F-8E24-88D60A267B5C}">
      <dgm:prSet/>
      <dgm:spPr/>
      <dgm:t>
        <a:bodyPr/>
        <a:lstStyle/>
        <a:p>
          <a:endParaRPr lang="es-MX"/>
        </a:p>
      </dgm:t>
    </dgm:pt>
    <dgm:pt modelId="{DB4BE28A-61AE-4792-B1F7-44F2B11ED824}">
      <dgm:prSet/>
      <dgm:spPr/>
      <dgm:t>
        <a:bodyPr/>
        <a:lstStyle/>
        <a:p>
          <a:pPr rtl="0"/>
          <a:r>
            <a:rPr lang="es-ES" smtClean="0"/>
            <a:t>Medidas del diferencial transepitelial nasal (NPD), </a:t>
          </a:r>
          <a:endParaRPr lang="es-MX"/>
        </a:p>
      </dgm:t>
    </dgm:pt>
    <dgm:pt modelId="{E06CEDC7-AD41-44F5-9CEE-BC94EA4B8220}" type="parTrans" cxnId="{13F198D9-6371-4347-AF30-7B3FD38A1B20}">
      <dgm:prSet/>
      <dgm:spPr/>
      <dgm:t>
        <a:bodyPr/>
        <a:lstStyle/>
        <a:p>
          <a:endParaRPr lang="es-MX"/>
        </a:p>
      </dgm:t>
    </dgm:pt>
    <dgm:pt modelId="{F805C04A-D05B-4498-BEEA-C4989E50CCBE}" type="sibTrans" cxnId="{13F198D9-6371-4347-AF30-7B3FD38A1B20}">
      <dgm:prSet/>
      <dgm:spPr/>
      <dgm:t>
        <a:bodyPr/>
        <a:lstStyle/>
        <a:p>
          <a:endParaRPr lang="es-MX"/>
        </a:p>
      </dgm:t>
    </dgm:pt>
    <dgm:pt modelId="{C81809DD-BDBB-4FF2-8071-53C93A081F13}">
      <dgm:prSet/>
      <dgm:spPr/>
      <dgm:t>
        <a:bodyPr/>
        <a:lstStyle/>
        <a:p>
          <a:pPr rtl="0"/>
          <a:r>
            <a:rPr lang="es-ES" smtClean="0"/>
            <a:t>Niveles elevados de la IRT</a:t>
          </a:r>
          <a:endParaRPr lang="es-MX"/>
        </a:p>
      </dgm:t>
    </dgm:pt>
    <dgm:pt modelId="{5D24BB1D-078B-46A2-B288-14F7DC9703AC}" type="parTrans" cxnId="{D8171458-5E89-4778-9556-D0A6DFB0531C}">
      <dgm:prSet/>
      <dgm:spPr/>
      <dgm:t>
        <a:bodyPr/>
        <a:lstStyle/>
        <a:p>
          <a:endParaRPr lang="es-MX"/>
        </a:p>
      </dgm:t>
    </dgm:pt>
    <dgm:pt modelId="{492D7732-574D-412D-9FD9-413D62A3BC08}" type="sibTrans" cxnId="{D8171458-5E89-4778-9556-D0A6DFB0531C}">
      <dgm:prSet/>
      <dgm:spPr/>
      <dgm:t>
        <a:bodyPr/>
        <a:lstStyle/>
        <a:p>
          <a:endParaRPr lang="es-MX"/>
        </a:p>
      </dgm:t>
    </dgm:pt>
    <dgm:pt modelId="{D5C7DCC6-0DEE-4291-B0AD-EB37E6C88F7A}" type="pres">
      <dgm:prSet presAssocID="{589A6186-9CFD-434A-AEEC-40E991E7A274}" presName="Name0" presStyleCnt="0">
        <dgm:presLayoutVars>
          <dgm:dir/>
          <dgm:animLvl val="lvl"/>
          <dgm:resizeHandles val="exact"/>
        </dgm:presLayoutVars>
      </dgm:prSet>
      <dgm:spPr/>
      <dgm:t>
        <a:bodyPr/>
        <a:lstStyle/>
        <a:p>
          <a:endParaRPr lang="es-MX"/>
        </a:p>
      </dgm:t>
    </dgm:pt>
    <dgm:pt modelId="{ABD5BBBF-CF82-4225-9407-C0252AAA43F2}" type="pres">
      <dgm:prSet presAssocID="{7F7C507B-870B-4DD9-8895-903DE7E486F1}" presName="linNode" presStyleCnt="0"/>
      <dgm:spPr/>
    </dgm:pt>
    <dgm:pt modelId="{C9CB4372-2E14-4F7D-8FFA-CD9C722B2CEF}" type="pres">
      <dgm:prSet presAssocID="{7F7C507B-870B-4DD9-8895-903DE7E486F1}" presName="parentText" presStyleLbl="node1" presStyleIdx="0" presStyleCnt="1">
        <dgm:presLayoutVars>
          <dgm:chMax val="1"/>
          <dgm:bulletEnabled val="1"/>
        </dgm:presLayoutVars>
      </dgm:prSet>
      <dgm:spPr/>
      <dgm:t>
        <a:bodyPr/>
        <a:lstStyle/>
        <a:p>
          <a:endParaRPr lang="es-MX"/>
        </a:p>
      </dgm:t>
    </dgm:pt>
    <dgm:pt modelId="{7E165EF2-63A1-4FEA-B2FD-D7081BD119DD}" type="pres">
      <dgm:prSet presAssocID="{7F7C507B-870B-4DD9-8895-903DE7E486F1}" presName="descendantText" presStyleLbl="alignAccFollowNode1" presStyleIdx="0" presStyleCnt="1">
        <dgm:presLayoutVars>
          <dgm:bulletEnabled val="1"/>
        </dgm:presLayoutVars>
      </dgm:prSet>
      <dgm:spPr/>
      <dgm:t>
        <a:bodyPr/>
        <a:lstStyle/>
        <a:p>
          <a:endParaRPr lang="es-MX"/>
        </a:p>
      </dgm:t>
    </dgm:pt>
  </dgm:ptLst>
  <dgm:cxnLst>
    <dgm:cxn modelId="{13F198D9-6371-4347-AF30-7B3FD38A1B20}" srcId="{AB30E1F7-A74B-498F-A16F-55D337F3FA71}" destId="{DB4BE28A-61AE-4792-B1F7-44F2B11ED824}" srcOrd="2" destOrd="0" parTransId="{E06CEDC7-AD41-44F5-9CEE-BC94EA4B8220}" sibTransId="{F805C04A-D05B-4498-BEEA-C4989E50CCBE}"/>
    <dgm:cxn modelId="{A49AA209-B046-459D-8F30-92EEB6772AE2}" type="presOf" srcId="{262504BB-65C9-4F14-BFF5-F4B6043BB8CA}" destId="{7E165EF2-63A1-4FEA-B2FD-D7081BD119DD}" srcOrd="0" destOrd="3" presId="urn:microsoft.com/office/officeart/2005/8/layout/vList5"/>
    <dgm:cxn modelId="{645B5AF2-2FEF-4248-A04D-9DB18BB0ABE4}" type="presOf" srcId="{DB4BE28A-61AE-4792-B1F7-44F2B11ED824}" destId="{7E165EF2-63A1-4FEA-B2FD-D7081BD119DD}" srcOrd="0" destOrd="4" presId="urn:microsoft.com/office/officeart/2005/8/layout/vList5"/>
    <dgm:cxn modelId="{73F7F421-0E46-46F4-9EA2-1E72781DF6C0}" type="presOf" srcId="{81AED11F-8A47-4674-A444-1CE85BE7250F}" destId="{7E165EF2-63A1-4FEA-B2FD-D7081BD119DD}" srcOrd="0" destOrd="0" presId="urn:microsoft.com/office/officeart/2005/8/layout/vList5"/>
    <dgm:cxn modelId="{9F8A75AB-4AE2-4E37-ADC4-BB95AEC8D88F}" srcId="{7F7C507B-870B-4DD9-8895-903DE7E486F1}" destId="{81AED11F-8A47-4674-A444-1CE85BE7250F}" srcOrd="0" destOrd="0" parTransId="{9A6016F8-BFEC-4BED-8F09-0B6B6B753483}" sibTransId="{05622429-B44D-4B94-90E9-CCAD0502CD65}"/>
    <dgm:cxn modelId="{FEEF6738-A65C-4F13-BFB6-0F7C8FCB4D55}" srcId="{589A6186-9CFD-434A-AEEC-40E991E7A274}" destId="{7F7C507B-870B-4DD9-8895-903DE7E486F1}" srcOrd="0" destOrd="0" parTransId="{86AF592F-9F45-4A43-8721-DEACB3FCA2FC}" sibTransId="{499E8739-B732-435C-8521-2C6C9E7CA315}"/>
    <dgm:cxn modelId="{D8171458-5E89-4778-9556-D0A6DFB0531C}" srcId="{AB30E1F7-A74B-498F-A16F-55D337F3FA71}" destId="{C81809DD-BDBB-4FF2-8071-53C93A081F13}" srcOrd="3" destOrd="0" parTransId="{5D24BB1D-078B-46A2-B288-14F7DC9703AC}" sibTransId="{492D7732-574D-412D-9FD9-413D62A3BC08}"/>
    <dgm:cxn modelId="{54CE97B0-FF58-4219-B095-7270C5FB3F49}" type="presOf" srcId="{A08C5E0F-AA16-4A85-99BF-21CF2F4AFA73}" destId="{7E165EF2-63A1-4FEA-B2FD-D7081BD119DD}" srcOrd="0" destOrd="2" presId="urn:microsoft.com/office/officeart/2005/8/layout/vList5"/>
    <dgm:cxn modelId="{01D2540A-FB70-450F-8E24-88D60A267B5C}" srcId="{AB30E1F7-A74B-498F-A16F-55D337F3FA71}" destId="{262504BB-65C9-4F14-BFF5-F4B6043BB8CA}" srcOrd="1" destOrd="0" parTransId="{C934BFD6-C876-4E57-A557-F78FD01A99AA}" sibTransId="{DD0D3213-4C53-4766-90E4-27781C288A50}"/>
    <dgm:cxn modelId="{71960B7B-54B8-43CE-B808-A75A06A3BFAE}" type="presOf" srcId="{AB30E1F7-A74B-498F-A16F-55D337F3FA71}" destId="{7E165EF2-63A1-4FEA-B2FD-D7081BD119DD}" srcOrd="0" destOrd="1" presId="urn:microsoft.com/office/officeart/2005/8/layout/vList5"/>
    <dgm:cxn modelId="{63FC2DE5-55DE-43A9-98F1-C226851DB9E5}" type="presOf" srcId="{C81809DD-BDBB-4FF2-8071-53C93A081F13}" destId="{7E165EF2-63A1-4FEA-B2FD-D7081BD119DD}" srcOrd="0" destOrd="5" presId="urn:microsoft.com/office/officeart/2005/8/layout/vList5"/>
    <dgm:cxn modelId="{197CCF7B-6BE5-41A2-94F6-C58E63A6619C}" type="presOf" srcId="{589A6186-9CFD-434A-AEEC-40E991E7A274}" destId="{D5C7DCC6-0DEE-4291-B0AD-EB37E6C88F7A}" srcOrd="0" destOrd="0" presId="urn:microsoft.com/office/officeart/2005/8/layout/vList5"/>
    <dgm:cxn modelId="{E05B0618-9E21-4E6B-8C59-F68C781E0E1D}" type="presOf" srcId="{7F7C507B-870B-4DD9-8895-903DE7E486F1}" destId="{C9CB4372-2E14-4F7D-8FFA-CD9C722B2CEF}" srcOrd="0" destOrd="0" presId="urn:microsoft.com/office/officeart/2005/8/layout/vList5"/>
    <dgm:cxn modelId="{E8551EE1-F349-4282-9654-C10E03A386D7}" srcId="{7F7C507B-870B-4DD9-8895-903DE7E486F1}" destId="{AB30E1F7-A74B-498F-A16F-55D337F3FA71}" srcOrd="1" destOrd="0" parTransId="{E820A3E3-34C4-400C-A64F-98704E162328}" sibTransId="{EEBD2562-B9C7-4ECB-8382-040CDF175C33}"/>
    <dgm:cxn modelId="{B8530DFD-7A0C-4A9C-A1CF-07D24F595CEF}" srcId="{AB30E1F7-A74B-498F-A16F-55D337F3FA71}" destId="{A08C5E0F-AA16-4A85-99BF-21CF2F4AFA73}" srcOrd="0" destOrd="0" parTransId="{6AA9EB4E-DE3A-49AC-BAEB-0F458F612685}" sibTransId="{CAAD48A9-EE43-4AF3-98A6-A0C51F5C2C63}"/>
    <dgm:cxn modelId="{CDA948A1-B64C-4DEA-AAEB-E13BA14197F6}" type="presParOf" srcId="{D5C7DCC6-0DEE-4291-B0AD-EB37E6C88F7A}" destId="{ABD5BBBF-CF82-4225-9407-C0252AAA43F2}" srcOrd="0" destOrd="0" presId="urn:microsoft.com/office/officeart/2005/8/layout/vList5"/>
    <dgm:cxn modelId="{E1922869-F697-4B3E-9200-8FD9B464B33B}" type="presParOf" srcId="{ABD5BBBF-CF82-4225-9407-C0252AAA43F2}" destId="{C9CB4372-2E14-4F7D-8FFA-CD9C722B2CEF}" srcOrd="0" destOrd="0" presId="urn:microsoft.com/office/officeart/2005/8/layout/vList5"/>
    <dgm:cxn modelId="{363A2B7C-F603-4AD5-A477-724527CF5EF9}" type="presParOf" srcId="{ABD5BBBF-CF82-4225-9407-C0252AAA43F2}" destId="{7E165EF2-63A1-4FEA-B2FD-D7081BD119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7FD5E-6CFE-4275-ABC7-928355195897}">
      <dsp:nvSpPr>
        <dsp:cNvPr id="0" name=""/>
        <dsp:cNvSpPr/>
      </dsp:nvSpPr>
      <dsp:spPr>
        <a:xfrm>
          <a:off x="0" y="16516"/>
          <a:ext cx="2178242"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just" defTabSz="622300">
            <a:lnSpc>
              <a:spcPct val="90000"/>
            </a:lnSpc>
            <a:spcBef>
              <a:spcPct val="0"/>
            </a:spcBef>
            <a:spcAft>
              <a:spcPct val="35000"/>
            </a:spcAft>
          </a:pPr>
          <a:r>
            <a:rPr lang="es-MX" sz="1400" kern="1200" dirty="0" smtClean="0">
              <a:latin typeface="+mj-lt"/>
            </a:rPr>
            <a:t>Paz y Miño </a:t>
          </a:r>
          <a:r>
            <a:rPr lang="es-MX" sz="1400" i="1" kern="1200" dirty="0" smtClean="0">
              <a:latin typeface="+mj-lt"/>
            </a:rPr>
            <a:t>et. al  </a:t>
          </a:r>
          <a:r>
            <a:rPr lang="es-MX" sz="1400" i="0" kern="1200" dirty="0" smtClean="0">
              <a:latin typeface="+mj-lt"/>
            </a:rPr>
            <a:t>(</a:t>
          </a:r>
          <a:r>
            <a:rPr lang="es-MX" sz="1400" kern="1200" dirty="0" smtClean="0">
              <a:latin typeface="+mj-lt"/>
            </a:rPr>
            <a:t>1999)</a:t>
          </a:r>
          <a:endParaRPr lang="es-MX" sz="1400" kern="1200" dirty="0">
            <a:latin typeface="+mj-lt"/>
          </a:endParaRPr>
        </a:p>
      </dsp:txBody>
      <dsp:txXfrm>
        <a:off x="0" y="16516"/>
        <a:ext cx="2178242" cy="990000"/>
      </dsp:txXfrm>
    </dsp:sp>
    <dsp:sp modelId="{3671B3AB-709C-4AA0-A474-F24FF249474D}">
      <dsp:nvSpPr>
        <dsp:cNvPr id="0" name=""/>
        <dsp:cNvSpPr/>
      </dsp:nvSpPr>
      <dsp:spPr>
        <a:xfrm>
          <a:off x="2178241" y="16516"/>
          <a:ext cx="435648" cy="990000"/>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93BEC4-9A05-488F-811A-9258524F8154}">
      <dsp:nvSpPr>
        <dsp:cNvPr id="0" name=""/>
        <dsp:cNvSpPr/>
      </dsp:nvSpPr>
      <dsp:spPr>
        <a:xfrm>
          <a:off x="2788149" y="16516"/>
          <a:ext cx="5924818" cy="9900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mj-lt"/>
              <a:sym typeface="Symbol"/>
            </a:rPr>
            <a:t></a:t>
          </a:r>
          <a:r>
            <a:rPr lang="es-ES" sz="1600" kern="1200" dirty="0" smtClean="0">
              <a:latin typeface="+mj-lt"/>
            </a:rPr>
            <a:t>F508 : 27%</a:t>
          </a:r>
          <a:endParaRPr lang="es-MX" sz="1600" kern="1200" dirty="0">
            <a:latin typeface="+mj-lt"/>
          </a:endParaRPr>
        </a:p>
        <a:p>
          <a:pPr marL="171450" lvl="1" indent="-171450" algn="just" defTabSz="711200">
            <a:lnSpc>
              <a:spcPct val="90000"/>
            </a:lnSpc>
            <a:spcBef>
              <a:spcPct val="0"/>
            </a:spcBef>
            <a:spcAft>
              <a:spcPct val="15000"/>
            </a:spcAft>
            <a:buChar char="••"/>
          </a:pPr>
          <a:r>
            <a:rPr lang="es-ES" sz="1600" kern="1200" dirty="0" smtClean="0">
              <a:latin typeface="+mj-lt"/>
            </a:rPr>
            <a:t>46.15% mutaciones ≠ Europa </a:t>
          </a:r>
          <a:endParaRPr lang="es-MX" sz="1600" kern="1200" dirty="0">
            <a:latin typeface="+mj-lt"/>
          </a:endParaRPr>
        </a:p>
      </dsp:txBody>
      <dsp:txXfrm>
        <a:off x="2788149" y="16516"/>
        <a:ext cx="5924818" cy="990000"/>
      </dsp:txXfrm>
    </dsp:sp>
    <dsp:sp modelId="{E916B177-2BC9-4E5E-BC0C-EBBAF5F26717}">
      <dsp:nvSpPr>
        <dsp:cNvPr id="0" name=""/>
        <dsp:cNvSpPr/>
      </dsp:nvSpPr>
      <dsp:spPr>
        <a:xfrm>
          <a:off x="0" y="1341204"/>
          <a:ext cx="2178242"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MX" sz="1600" kern="1200" dirty="0" smtClean="0">
              <a:latin typeface="+mj-lt"/>
            </a:rPr>
            <a:t>Valle </a:t>
          </a:r>
          <a:r>
            <a:rPr lang="es-MX" sz="1600" i="1" kern="1200" dirty="0" smtClean="0">
              <a:latin typeface="+mj-lt"/>
            </a:rPr>
            <a:t>et. al </a:t>
          </a:r>
          <a:r>
            <a:rPr lang="es-MX" sz="1600" i="0" kern="1200" dirty="0" smtClean="0">
              <a:latin typeface="+mj-lt"/>
            </a:rPr>
            <a:t>(</a:t>
          </a:r>
          <a:r>
            <a:rPr lang="es-MX" sz="1600" kern="1200" dirty="0" smtClean="0">
              <a:latin typeface="+mj-lt"/>
            </a:rPr>
            <a:t>2007)</a:t>
          </a:r>
          <a:endParaRPr lang="es-MX" sz="1600" kern="1200" dirty="0">
            <a:latin typeface="+mj-lt"/>
          </a:endParaRPr>
        </a:p>
      </dsp:txBody>
      <dsp:txXfrm>
        <a:off x="0" y="1341204"/>
        <a:ext cx="2178242" cy="990000"/>
      </dsp:txXfrm>
    </dsp:sp>
    <dsp:sp modelId="{431644D1-CB70-4F3E-9770-DDEA8A54259D}">
      <dsp:nvSpPr>
        <dsp:cNvPr id="0" name=""/>
        <dsp:cNvSpPr/>
      </dsp:nvSpPr>
      <dsp:spPr>
        <a:xfrm>
          <a:off x="2178241" y="1186516"/>
          <a:ext cx="435648" cy="1299375"/>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BC1017-D1C1-4EFB-BC7E-7757DF27CFEB}">
      <dsp:nvSpPr>
        <dsp:cNvPr id="0" name=""/>
        <dsp:cNvSpPr/>
      </dsp:nvSpPr>
      <dsp:spPr>
        <a:xfrm>
          <a:off x="2788149" y="1186516"/>
          <a:ext cx="5924818" cy="1299375"/>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S" sz="1600" kern="1200" smtClean="0">
              <a:latin typeface="+mj-lt"/>
            </a:rPr>
            <a:t>1:11.252  recién nacidos</a:t>
          </a:r>
          <a:endParaRPr lang="es-MX" sz="1600" kern="1200">
            <a:latin typeface="+mj-lt"/>
          </a:endParaRPr>
        </a:p>
        <a:p>
          <a:pPr marL="171450" lvl="1" indent="-171450" algn="just" defTabSz="711200">
            <a:lnSpc>
              <a:spcPct val="90000"/>
            </a:lnSpc>
            <a:spcBef>
              <a:spcPct val="0"/>
            </a:spcBef>
            <a:spcAft>
              <a:spcPct val="15000"/>
            </a:spcAft>
            <a:buChar char="••"/>
          </a:pPr>
          <a:r>
            <a:rPr lang="es-ES" sz="1600" kern="1200" dirty="0" smtClean="0">
              <a:latin typeface="+mj-lt"/>
            </a:rPr>
            <a:t>F508del, G85E , G542X, G551D , R334W, N1303K. </a:t>
          </a:r>
          <a:endParaRPr lang="es-MX" sz="1600" kern="1200" dirty="0">
            <a:latin typeface="+mj-lt"/>
          </a:endParaRPr>
        </a:p>
        <a:p>
          <a:pPr marL="171450" lvl="1" indent="-171450" algn="just" defTabSz="711200">
            <a:lnSpc>
              <a:spcPct val="90000"/>
            </a:lnSpc>
            <a:spcBef>
              <a:spcPct val="0"/>
            </a:spcBef>
            <a:spcAft>
              <a:spcPct val="15000"/>
            </a:spcAft>
            <a:buChar char="••"/>
          </a:pPr>
          <a:r>
            <a:rPr lang="es-MX" sz="1600" kern="1200" dirty="0" smtClean="0">
              <a:latin typeface="+mj-lt"/>
            </a:rPr>
            <a:t>50%  pacientes sin mutación identificada</a:t>
          </a:r>
          <a:endParaRPr lang="es-MX" sz="1600" kern="1200" dirty="0">
            <a:latin typeface="+mj-lt"/>
          </a:endParaRPr>
        </a:p>
        <a:p>
          <a:pPr marL="171450" lvl="1" indent="-171450" algn="just" defTabSz="711200">
            <a:lnSpc>
              <a:spcPct val="90000"/>
            </a:lnSpc>
            <a:spcBef>
              <a:spcPct val="0"/>
            </a:spcBef>
            <a:spcAft>
              <a:spcPct val="15000"/>
            </a:spcAft>
            <a:buChar char="••"/>
          </a:pPr>
          <a:r>
            <a:rPr lang="es-MX" sz="1600" kern="1200" dirty="0" smtClean="0">
              <a:latin typeface="+mj-lt"/>
            </a:rPr>
            <a:t>Composición genética diferente entre población española, ecuatoriana y Colombiana</a:t>
          </a:r>
          <a:endParaRPr lang="es-MX" sz="1600" kern="1200" dirty="0">
            <a:latin typeface="+mj-lt"/>
          </a:endParaRPr>
        </a:p>
      </dsp:txBody>
      <dsp:txXfrm>
        <a:off x="2788149" y="1186516"/>
        <a:ext cx="5924818" cy="1299375"/>
      </dsp:txXfrm>
    </dsp:sp>
    <dsp:sp modelId="{B9A4C23C-4607-4923-AFD5-31B9567D49DD}">
      <dsp:nvSpPr>
        <dsp:cNvPr id="0" name=""/>
        <dsp:cNvSpPr/>
      </dsp:nvSpPr>
      <dsp:spPr>
        <a:xfrm>
          <a:off x="0" y="2665891"/>
          <a:ext cx="2178242"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just" defTabSz="711200">
            <a:lnSpc>
              <a:spcPct val="90000"/>
            </a:lnSpc>
            <a:spcBef>
              <a:spcPct val="0"/>
            </a:spcBef>
            <a:spcAft>
              <a:spcPct val="35000"/>
            </a:spcAft>
          </a:pPr>
          <a:r>
            <a:rPr lang="es-MX" sz="1600" kern="1200" dirty="0" smtClean="0">
              <a:latin typeface="+mj-lt"/>
            </a:rPr>
            <a:t>Moya </a:t>
          </a:r>
          <a:r>
            <a:rPr lang="es-MX" sz="1600" i="1" kern="1200" dirty="0" smtClean="0">
              <a:latin typeface="+mj-lt"/>
            </a:rPr>
            <a:t>et. al </a:t>
          </a:r>
          <a:r>
            <a:rPr lang="es-MX" sz="1600" i="0" kern="1200" dirty="0" smtClean="0">
              <a:latin typeface="+mj-lt"/>
            </a:rPr>
            <a:t>(</a:t>
          </a:r>
          <a:r>
            <a:rPr lang="es-MX" sz="1600" kern="1200" dirty="0" smtClean="0">
              <a:latin typeface="+mj-lt"/>
            </a:rPr>
            <a:t>2009)</a:t>
          </a:r>
          <a:endParaRPr lang="es-MX" sz="1600" kern="1200" dirty="0">
            <a:latin typeface="+mj-lt"/>
          </a:endParaRPr>
        </a:p>
      </dsp:txBody>
      <dsp:txXfrm>
        <a:off x="0" y="2665891"/>
        <a:ext cx="2178242" cy="990000"/>
      </dsp:txXfrm>
    </dsp:sp>
    <dsp:sp modelId="{0BF24D57-75EF-4CD9-9D68-B477D5AE8CCE}">
      <dsp:nvSpPr>
        <dsp:cNvPr id="0" name=""/>
        <dsp:cNvSpPr/>
      </dsp:nvSpPr>
      <dsp:spPr>
        <a:xfrm>
          <a:off x="2178241" y="2665891"/>
          <a:ext cx="435648" cy="990000"/>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A843-306B-49FC-8149-83CA73823514}">
      <dsp:nvSpPr>
        <dsp:cNvPr id="0" name=""/>
        <dsp:cNvSpPr/>
      </dsp:nvSpPr>
      <dsp:spPr>
        <a:xfrm>
          <a:off x="2788149" y="2665891"/>
          <a:ext cx="5924818" cy="9900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smtClean="0">
              <a:latin typeface="+mj-lt"/>
            </a:rPr>
            <a:t>4/6 pacientes mutación novedosa</a:t>
          </a:r>
          <a:endParaRPr lang="es-MX" sz="1600" kern="1200" dirty="0">
            <a:latin typeface="+mj-lt"/>
          </a:endParaRPr>
        </a:p>
        <a:p>
          <a:pPr marL="342900" lvl="2" indent="-171450" algn="just" defTabSz="711200">
            <a:lnSpc>
              <a:spcPct val="90000"/>
            </a:lnSpc>
            <a:spcBef>
              <a:spcPct val="0"/>
            </a:spcBef>
            <a:spcAft>
              <a:spcPct val="15000"/>
            </a:spcAft>
            <a:buChar char="••"/>
          </a:pPr>
          <a:r>
            <a:rPr lang="es-MX" sz="1600" kern="1200" dirty="0" smtClean="0">
              <a:latin typeface="+mj-lt"/>
            </a:rPr>
            <a:t>PRIMER REPORTE EN NUESTRA POBLACIÓN</a:t>
          </a:r>
          <a:endParaRPr lang="es-MX" sz="1600" kern="1200" dirty="0">
            <a:latin typeface="+mj-lt"/>
          </a:endParaRPr>
        </a:p>
      </dsp:txBody>
      <dsp:txXfrm>
        <a:off x="2788149" y="2665891"/>
        <a:ext cx="5924818"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F7994-49FA-47CD-A3D0-1051612BEB3F}">
      <dsp:nvSpPr>
        <dsp:cNvPr id="0" name=""/>
        <dsp:cNvSpPr/>
      </dsp:nvSpPr>
      <dsp:spPr>
        <a:xfrm>
          <a:off x="0" y="0"/>
          <a:ext cx="828091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049B8-B18F-4048-9C7A-26BFA0ABFE74}">
      <dsp:nvSpPr>
        <dsp:cNvPr id="0" name=""/>
        <dsp:cNvSpPr/>
      </dsp:nvSpPr>
      <dsp:spPr>
        <a:xfrm>
          <a:off x="0" y="0"/>
          <a:ext cx="1656183" cy="4063999"/>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endParaRPr lang="es-MX" sz="2500" kern="1200" dirty="0" smtClean="0"/>
        </a:p>
        <a:p>
          <a:pPr lvl="0" algn="ctr" defTabSz="1111250">
            <a:lnSpc>
              <a:spcPct val="90000"/>
            </a:lnSpc>
            <a:spcBef>
              <a:spcPct val="0"/>
            </a:spcBef>
            <a:spcAft>
              <a:spcPct val="35000"/>
            </a:spcAft>
          </a:pPr>
          <a:r>
            <a:rPr lang="es-MX" sz="2500" kern="1200" dirty="0" smtClean="0"/>
            <a:t>70 variaciones de secuencia en los 27 exones del gen CFTR</a:t>
          </a:r>
          <a:endParaRPr lang="es-MX" sz="2500" kern="1200" dirty="0"/>
        </a:p>
      </dsp:txBody>
      <dsp:txXfrm>
        <a:off x="0" y="0"/>
        <a:ext cx="1656183" cy="4063999"/>
      </dsp:txXfrm>
    </dsp:sp>
    <dsp:sp modelId="{B41F57AF-9AA8-4C56-9072-0787625418F3}">
      <dsp:nvSpPr>
        <dsp:cNvPr id="0" name=""/>
        <dsp:cNvSpPr/>
      </dsp:nvSpPr>
      <dsp:spPr>
        <a:xfrm>
          <a:off x="1780397" y="31998"/>
          <a:ext cx="6500521"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kern="1200" dirty="0" smtClean="0"/>
            <a:t>5 catalogadas como </a:t>
          </a:r>
          <a:r>
            <a:rPr lang="es-MX" sz="1600" b="1" kern="1200" dirty="0" smtClean="0"/>
            <a:t>mutaciones patogénicas</a:t>
          </a:r>
          <a:r>
            <a:rPr lang="es-MX" sz="1600" kern="1200" dirty="0" smtClean="0"/>
            <a:t>: p.F508del</a:t>
          </a:r>
          <a:r>
            <a:rPr lang="es-MX" sz="1600" b="1" kern="1200" dirty="0" smtClean="0"/>
            <a:t>, </a:t>
          </a:r>
          <a:r>
            <a:rPr lang="es-MX" sz="1600" kern="1200" dirty="0" smtClean="0"/>
            <a:t>p.G85E</a:t>
          </a:r>
          <a:r>
            <a:rPr lang="es-MX" sz="1600" b="1" kern="1200" dirty="0" smtClean="0"/>
            <a:t> , </a:t>
          </a:r>
          <a:r>
            <a:rPr lang="es-MX" sz="1600" kern="1200" dirty="0" smtClean="0"/>
            <a:t>W1098X, R1162X, N1303K. </a:t>
          </a:r>
          <a:endParaRPr lang="es-MX" sz="1600" kern="1200" dirty="0"/>
        </a:p>
      </dsp:txBody>
      <dsp:txXfrm>
        <a:off x="1780397" y="31998"/>
        <a:ext cx="6500521" cy="639960"/>
      </dsp:txXfrm>
    </dsp:sp>
    <dsp:sp modelId="{778C3382-71BB-4EAA-97D8-4D8BDDB86F81}">
      <dsp:nvSpPr>
        <dsp:cNvPr id="0" name=""/>
        <dsp:cNvSpPr/>
      </dsp:nvSpPr>
      <dsp:spPr>
        <a:xfrm>
          <a:off x="1656183" y="671958"/>
          <a:ext cx="66247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E884EA-FDC1-4F66-AD2B-83581C108434}">
      <dsp:nvSpPr>
        <dsp:cNvPr id="0" name=""/>
        <dsp:cNvSpPr/>
      </dsp:nvSpPr>
      <dsp:spPr>
        <a:xfrm>
          <a:off x="1780397" y="703957"/>
          <a:ext cx="6500521"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kumimoji="0" lang="es-MX" sz="1600" b="1" i="0" u="none" strike="noStrike" kern="1200" cap="none" normalizeH="0" baseline="0" dirty="0" smtClean="0">
              <a:ln>
                <a:noFill/>
              </a:ln>
              <a:solidFill>
                <a:schemeClr val="tx1"/>
              </a:solidFill>
              <a:effectLst/>
              <a:latin typeface="Times New Roman" pitchFamily="18" charset="0"/>
              <a:ea typeface="Arial" pitchFamily="34" charset="0"/>
              <a:cs typeface="Times New Roman" pitchFamily="18" charset="0"/>
            </a:rPr>
            <a:t>La mutación p.H609R</a:t>
          </a:r>
          <a:r>
            <a:rPr kumimoji="0" lang="es-MX" sz="1600" b="0" i="0" u="none" strike="noStrike" kern="1200" cap="none" normalizeH="0" baseline="0" dirty="0" smtClean="0">
              <a:ln>
                <a:noFill/>
              </a:ln>
              <a:solidFill>
                <a:schemeClr val="tx1"/>
              </a:solidFill>
              <a:effectLst/>
              <a:latin typeface="Times New Roman" pitchFamily="18" charset="0"/>
              <a:ea typeface="Arial" pitchFamily="34" charset="0"/>
              <a:cs typeface="Times New Roman" pitchFamily="18" charset="0"/>
            </a:rPr>
            <a:t> : en 10 pacientes, esta ha sido reportada en un solo estudio en la poblaci</a:t>
          </a:r>
          <a:r>
            <a:rPr kumimoji="0" lang="es-MX" sz="1600" b="0" i="0" u="none" strike="noStrike" kern="1200" cap="none" normalizeH="0" baseline="0" dirty="0" smtClean="0">
              <a:ln>
                <a:noFill/>
              </a:ln>
              <a:solidFill>
                <a:schemeClr val="tx1"/>
              </a:solidFill>
              <a:effectLst/>
              <a:latin typeface="Arial"/>
              <a:ea typeface="Arial" pitchFamily="34" charset="0"/>
              <a:cs typeface="Times New Roman" pitchFamily="18" charset="0"/>
            </a:rPr>
            <a:t>ó</a:t>
          </a:r>
          <a:r>
            <a:rPr kumimoji="0" lang="es-MX" sz="1600" b="0" i="0" u="none" strike="noStrike" kern="1200" cap="none" normalizeH="0" baseline="0" dirty="0" smtClean="0">
              <a:ln>
                <a:noFill/>
              </a:ln>
              <a:solidFill>
                <a:schemeClr val="tx1"/>
              </a:solidFill>
              <a:effectLst/>
              <a:latin typeface="Times New Roman" pitchFamily="18" charset="0"/>
              <a:ea typeface="Arial" pitchFamily="34" charset="0"/>
              <a:cs typeface="Times New Roman" pitchFamily="18" charset="0"/>
            </a:rPr>
            <a:t>n ecuatoriana por Moya </a:t>
          </a:r>
          <a:r>
            <a:rPr kumimoji="0" lang="es-MX" sz="1600" b="0" i="1" u="none" strike="noStrike" kern="1200" cap="none" normalizeH="0" baseline="0" dirty="0" smtClean="0">
              <a:ln>
                <a:noFill/>
              </a:ln>
              <a:solidFill>
                <a:schemeClr val="tx1"/>
              </a:solidFill>
              <a:effectLst/>
              <a:latin typeface="Times New Roman" pitchFamily="18" charset="0"/>
              <a:ea typeface="Arial" pitchFamily="34" charset="0"/>
              <a:cs typeface="Times New Roman" pitchFamily="18" charset="0"/>
            </a:rPr>
            <a:t>et.al </a:t>
          </a:r>
          <a:r>
            <a:rPr kumimoji="0" lang="es-MX" sz="1600" b="0" i="0" u="none" strike="noStrike" kern="1200" cap="none" normalizeH="0" baseline="0" dirty="0" smtClean="0">
              <a:ln>
                <a:noFill/>
              </a:ln>
              <a:solidFill>
                <a:schemeClr val="tx1"/>
              </a:solidFill>
              <a:effectLst/>
              <a:latin typeface="Times New Roman" pitchFamily="18" charset="0"/>
              <a:ea typeface="Arial" pitchFamily="34" charset="0"/>
              <a:cs typeface="Times New Roman" pitchFamily="18" charset="0"/>
            </a:rPr>
            <a:t>(2009).</a:t>
          </a:r>
          <a:endParaRPr lang="es-MX" sz="1600" kern="1200" dirty="0"/>
        </a:p>
      </dsp:txBody>
      <dsp:txXfrm>
        <a:off x="1780397" y="703957"/>
        <a:ext cx="6500521" cy="639960"/>
      </dsp:txXfrm>
    </dsp:sp>
    <dsp:sp modelId="{2D2BBFD7-39AB-4C7E-B1DA-890E8B01B1D8}">
      <dsp:nvSpPr>
        <dsp:cNvPr id="0" name=""/>
        <dsp:cNvSpPr/>
      </dsp:nvSpPr>
      <dsp:spPr>
        <a:xfrm>
          <a:off x="1656183" y="1343917"/>
          <a:ext cx="66247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E3F4A9-FCB7-4B05-BB77-219F3D6952DF}">
      <dsp:nvSpPr>
        <dsp:cNvPr id="0" name=""/>
        <dsp:cNvSpPr/>
      </dsp:nvSpPr>
      <dsp:spPr>
        <a:xfrm>
          <a:off x="1780397" y="1375916"/>
          <a:ext cx="6500521"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kern="1200" dirty="0" smtClean="0"/>
            <a:t>Mutaciones que representan </a:t>
          </a:r>
          <a:r>
            <a:rPr lang="es-MX" sz="1600" b="1" kern="1200" dirty="0" smtClean="0"/>
            <a:t>alelos benignos </a:t>
          </a:r>
          <a:r>
            <a:rPr lang="es-MX" sz="1600" kern="1200" dirty="0" smtClean="0"/>
            <a:t>: NG_016465.3:g.19304G&gt;C (exón1),  NG_016465.3:g.75901C&gt;T (exón 6b)</a:t>
          </a:r>
          <a:endParaRPr lang="es-MX" sz="1600" kern="1200" dirty="0"/>
        </a:p>
      </dsp:txBody>
      <dsp:txXfrm>
        <a:off x="1780397" y="1375916"/>
        <a:ext cx="6500521" cy="639960"/>
      </dsp:txXfrm>
    </dsp:sp>
    <dsp:sp modelId="{495C224A-2734-46D1-AC97-BB528672277C}">
      <dsp:nvSpPr>
        <dsp:cNvPr id="0" name=""/>
        <dsp:cNvSpPr/>
      </dsp:nvSpPr>
      <dsp:spPr>
        <a:xfrm>
          <a:off x="1656183" y="2015876"/>
          <a:ext cx="66247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114D0-058D-4831-A614-F4EEF8EA7373}">
      <dsp:nvSpPr>
        <dsp:cNvPr id="0" name=""/>
        <dsp:cNvSpPr/>
      </dsp:nvSpPr>
      <dsp:spPr>
        <a:xfrm>
          <a:off x="1780397" y="2047874"/>
          <a:ext cx="6500521"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b="1" kern="1200" smtClean="0"/>
            <a:t>Polimorfismos</a:t>
          </a:r>
          <a:r>
            <a:rPr lang="es-MX" sz="1600" kern="1200" smtClean="0"/>
            <a:t> : p.M470V, p.T854T, p.T966T, p.P1290P, p.Q1463Q, p.Y1424Y.</a:t>
          </a:r>
          <a:endParaRPr lang="es-MX" sz="1600" kern="1200" dirty="0"/>
        </a:p>
      </dsp:txBody>
      <dsp:txXfrm>
        <a:off x="1780397" y="2047874"/>
        <a:ext cx="6500521" cy="639960"/>
      </dsp:txXfrm>
    </dsp:sp>
    <dsp:sp modelId="{ADB987A6-7681-45F5-A3EF-D9DA4B813338}">
      <dsp:nvSpPr>
        <dsp:cNvPr id="0" name=""/>
        <dsp:cNvSpPr/>
      </dsp:nvSpPr>
      <dsp:spPr>
        <a:xfrm>
          <a:off x="1656183" y="2687835"/>
          <a:ext cx="66247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E6FCE8-C334-47F1-9660-DD8C53978AD1}">
      <dsp:nvSpPr>
        <dsp:cNvPr id="0" name=""/>
        <dsp:cNvSpPr/>
      </dsp:nvSpPr>
      <dsp:spPr>
        <a:xfrm>
          <a:off x="1780397" y="2719833"/>
          <a:ext cx="6500521"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kern="1200" dirty="0" smtClean="0"/>
            <a:t>Mutaciones sin significado clínico asignado</a:t>
          </a:r>
          <a:endParaRPr lang="es-MX" sz="1600" kern="1200" dirty="0"/>
        </a:p>
      </dsp:txBody>
      <dsp:txXfrm>
        <a:off x="1780397" y="2719833"/>
        <a:ext cx="6500521" cy="639960"/>
      </dsp:txXfrm>
    </dsp:sp>
    <dsp:sp modelId="{8A36561C-5292-4E61-BE78-06646BFA766C}">
      <dsp:nvSpPr>
        <dsp:cNvPr id="0" name=""/>
        <dsp:cNvSpPr/>
      </dsp:nvSpPr>
      <dsp:spPr>
        <a:xfrm>
          <a:off x="1656183" y="3359794"/>
          <a:ext cx="66247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EAF94-79BD-478B-B42A-69A7D71247FE}">
      <dsp:nvSpPr>
        <dsp:cNvPr id="0" name=""/>
        <dsp:cNvSpPr/>
      </dsp:nvSpPr>
      <dsp:spPr>
        <a:xfrm>
          <a:off x="1780397" y="3391792"/>
          <a:ext cx="6500521"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kern="1200" dirty="0" smtClean="0"/>
            <a:t>Variaciones de secuencia fuera de la región del exón: </a:t>
          </a:r>
          <a:r>
            <a:rPr lang="es-MX" sz="1600" b="1" kern="1200" dirty="0" smtClean="0"/>
            <a:t>NG_016465.3:g.19395G&gt;A (exón 1) </a:t>
          </a:r>
          <a:r>
            <a:rPr lang="es-EC" sz="1600" kern="1200" dirty="0" smtClean="0"/>
            <a:t>, y </a:t>
          </a:r>
          <a:r>
            <a:rPr lang="es-MX" sz="1600" b="1" kern="1200" dirty="0" smtClean="0"/>
            <a:t>c.204099A&gt;C (exón 22) </a:t>
          </a:r>
          <a:endParaRPr lang="es-MX" sz="1600" kern="1200" dirty="0"/>
        </a:p>
      </dsp:txBody>
      <dsp:txXfrm>
        <a:off x="1780397" y="3391792"/>
        <a:ext cx="6500521" cy="639960"/>
      </dsp:txXfrm>
    </dsp:sp>
    <dsp:sp modelId="{9A3EDE48-B06C-48D3-8B05-F07DC4967E5F}">
      <dsp:nvSpPr>
        <dsp:cNvPr id="0" name=""/>
        <dsp:cNvSpPr/>
      </dsp:nvSpPr>
      <dsp:spPr>
        <a:xfrm>
          <a:off x="1656183" y="4031753"/>
          <a:ext cx="66247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65EF2-63A1-4FEA-B2FD-D7081BD119DD}">
      <dsp:nvSpPr>
        <dsp:cNvPr id="0" name=""/>
        <dsp:cNvSpPr/>
      </dsp:nvSpPr>
      <dsp:spPr>
        <a:xfrm rot="5400000">
          <a:off x="5241554" y="-1934069"/>
          <a:ext cx="1366528" cy="5576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MX" sz="1300" kern="1200" smtClean="0"/>
            <a:t>1 o más características fenotípicas propias de la enfermedad</a:t>
          </a:r>
          <a:endParaRPr lang="es-MX" sz="1300" kern="1200"/>
        </a:p>
        <a:p>
          <a:pPr marL="114300" lvl="1" indent="-114300" algn="l" defTabSz="577850" rtl="0">
            <a:lnSpc>
              <a:spcPct val="90000"/>
            </a:lnSpc>
            <a:spcBef>
              <a:spcPct val="0"/>
            </a:spcBef>
            <a:spcAft>
              <a:spcPct val="15000"/>
            </a:spcAft>
            <a:buChar char="••"/>
          </a:pPr>
          <a:r>
            <a:rPr lang="es-MX" sz="1300" kern="1200" smtClean="0"/>
            <a:t>Evidencia de la anormalidad en la función del </a:t>
          </a:r>
          <a:r>
            <a:rPr lang="es-ES" sz="1300" kern="1200" smtClean="0"/>
            <a:t>gen CFTR por:</a:t>
          </a:r>
          <a:endParaRPr lang="es-MX" sz="1300" kern="1200"/>
        </a:p>
        <a:p>
          <a:pPr marL="228600" lvl="2" indent="-114300" algn="l" defTabSz="577850" rtl="0">
            <a:lnSpc>
              <a:spcPct val="90000"/>
            </a:lnSpc>
            <a:spcBef>
              <a:spcPct val="0"/>
            </a:spcBef>
            <a:spcAft>
              <a:spcPct val="15000"/>
            </a:spcAft>
            <a:buChar char="••"/>
          </a:pPr>
          <a:r>
            <a:rPr lang="es-ES" sz="1300" kern="1200" smtClean="0"/>
            <a:t>Variantes alélicas patogénicas del gen CFTR, 2 valores de cloruro en el sudor </a:t>
          </a:r>
          <a:endParaRPr lang="es-MX" sz="1300" kern="1200"/>
        </a:p>
        <a:p>
          <a:pPr marL="228600" lvl="2" indent="-114300" algn="l" defTabSz="577850" rtl="0">
            <a:lnSpc>
              <a:spcPct val="90000"/>
            </a:lnSpc>
            <a:spcBef>
              <a:spcPct val="0"/>
            </a:spcBef>
            <a:spcAft>
              <a:spcPct val="15000"/>
            </a:spcAft>
            <a:buChar char="••"/>
          </a:pPr>
          <a:r>
            <a:rPr lang="es-ES" sz="1300" kern="1200" smtClean="0"/>
            <a:t>(&gt; 60 mEq / L), </a:t>
          </a:r>
          <a:endParaRPr lang="es-MX" sz="1300" kern="1200"/>
        </a:p>
        <a:p>
          <a:pPr marL="228600" lvl="2" indent="-114300" algn="l" defTabSz="577850" rtl="0">
            <a:lnSpc>
              <a:spcPct val="90000"/>
            </a:lnSpc>
            <a:spcBef>
              <a:spcPct val="0"/>
            </a:spcBef>
            <a:spcAft>
              <a:spcPct val="15000"/>
            </a:spcAft>
            <a:buChar char="••"/>
          </a:pPr>
          <a:r>
            <a:rPr lang="es-ES" sz="1300" kern="1200" smtClean="0"/>
            <a:t>Medidas del diferencial transepitelial nasal (NPD), </a:t>
          </a:r>
          <a:endParaRPr lang="es-MX" sz="1300" kern="1200"/>
        </a:p>
        <a:p>
          <a:pPr marL="228600" lvl="2" indent="-114300" algn="l" defTabSz="577850" rtl="0">
            <a:lnSpc>
              <a:spcPct val="90000"/>
            </a:lnSpc>
            <a:spcBef>
              <a:spcPct val="0"/>
            </a:spcBef>
            <a:spcAft>
              <a:spcPct val="15000"/>
            </a:spcAft>
            <a:buChar char="••"/>
          </a:pPr>
          <a:r>
            <a:rPr lang="es-ES" sz="1300" kern="1200" smtClean="0"/>
            <a:t>Niveles elevados de la IRT</a:t>
          </a:r>
          <a:endParaRPr lang="es-MX" sz="1300" kern="1200"/>
        </a:p>
      </dsp:txBody>
      <dsp:txXfrm rot="-5400000">
        <a:off x="3136669" y="237524"/>
        <a:ext cx="5509591" cy="1233112"/>
      </dsp:txXfrm>
    </dsp:sp>
    <dsp:sp modelId="{C9CB4372-2E14-4F7D-8FFA-CD9C722B2CEF}">
      <dsp:nvSpPr>
        <dsp:cNvPr id="0" name=""/>
        <dsp:cNvSpPr/>
      </dsp:nvSpPr>
      <dsp:spPr>
        <a:xfrm>
          <a:off x="0" y="0"/>
          <a:ext cx="3136668" cy="1708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s-MX" sz="1800" kern="1200" smtClean="0"/>
            <a:t>Diagnóstico de la fibrosis quística (Moskowitz, y otros, 2008):</a:t>
          </a:r>
          <a:endParaRPr lang="es-MX" sz="1800" kern="1200"/>
        </a:p>
      </dsp:txBody>
      <dsp:txXfrm>
        <a:off x="83385" y="83385"/>
        <a:ext cx="2969898" cy="1541389"/>
      </dsp:txXfrm>
    </dsp:sp>
  </dsp:spTree>
</dsp:drawing>
</file>

<file path=ppt/diagrams/layout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55FCE-C617-426D-BD37-F5F2C90699D4}" type="datetimeFigureOut">
              <a:rPr lang="es-MX" smtClean="0"/>
              <a:t>30/11/2015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820C6-6013-46DD-87B0-FC6EC185A9C0}" type="slidenum">
              <a:rPr lang="es-MX" smtClean="0"/>
              <a:t>‹Nº›</a:t>
            </a:fld>
            <a:endParaRPr lang="es-MX"/>
          </a:p>
        </p:txBody>
      </p:sp>
    </p:spTree>
    <p:extLst>
      <p:ext uri="{BB962C8B-B14F-4D97-AF65-F5344CB8AC3E}">
        <p14:creationId xmlns:p14="http://schemas.microsoft.com/office/powerpoint/2010/main" val="380419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Las personas que tienen fibrosis quística puede tener problemas respiratorios graves y la enfermedad pulmonar. También pueden tener problemas con la nutrición , la digestión y el crecimiento. Generalmente la enfermedad empeora con el tiempo .</a:t>
            </a:r>
          </a:p>
          <a:p>
            <a:r>
              <a:rPr lang="es-ES" dirty="0" smtClean="0"/>
              <a:t>Enfermedad catastrófica: </a:t>
            </a:r>
            <a:r>
              <a:rPr lang="es-MX" sz="1200" b="0" i="0" kern="1200" dirty="0" smtClean="0">
                <a:solidFill>
                  <a:schemeClr val="tx1"/>
                </a:solidFill>
                <a:effectLst/>
                <a:latin typeface="+mn-lt"/>
                <a:ea typeface="+mn-ea"/>
                <a:cs typeface="+mn-cs"/>
              </a:rPr>
              <a:t>Afección muy grave y de tratamiento costoso que puede ser mortífera o causar incapacidad de por vida, y cuyo tratamiento acarrea graves penurias económicas.</a:t>
            </a:r>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4</a:t>
            </a:fld>
            <a:endParaRPr lang="es-MX"/>
          </a:p>
        </p:txBody>
      </p:sp>
    </p:spTree>
    <p:extLst>
      <p:ext uri="{BB962C8B-B14F-4D97-AF65-F5344CB8AC3E}">
        <p14:creationId xmlns:p14="http://schemas.microsoft.com/office/powerpoint/2010/main" val="382100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debido a que son pacientes sin doble positivo para el test de cloruro en el sudor y con variaciones de secuencia sin significado clínico asignado</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Secuenciación de los 27 exones del gen CFTR en pacientes chilenos con fibrosis quística, </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Gran proporción de variantes no identificadas que  disminuyen la tasa de detección de mutaciones</a:t>
            </a:r>
          </a:p>
        </p:txBody>
      </p:sp>
      <p:sp>
        <p:nvSpPr>
          <p:cNvPr id="4" name="3 Marcador de número de diapositiva"/>
          <p:cNvSpPr>
            <a:spLocks noGrp="1"/>
          </p:cNvSpPr>
          <p:nvPr>
            <p:ph type="sldNum" sz="quarter" idx="10"/>
          </p:nvPr>
        </p:nvSpPr>
        <p:spPr/>
        <p:txBody>
          <a:bodyPr/>
          <a:lstStyle/>
          <a:p>
            <a:fld id="{4A1820C6-6013-46DD-87B0-FC6EC185A9C0}" type="slidenum">
              <a:rPr lang="es-MX" smtClean="0"/>
              <a:t>42</a:t>
            </a:fld>
            <a:endParaRPr lang="es-MX"/>
          </a:p>
        </p:txBody>
      </p:sp>
    </p:spTree>
    <p:extLst>
      <p:ext uri="{BB962C8B-B14F-4D97-AF65-F5344CB8AC3E}">
        <p14:creationId xmlns:p14="http://schemas.microsoft.com/office/powerpoint/2010/main" val="102929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ES" sz="1200" dirty="0" smtClean="0"/>
              <a:t>Enfermedades crónicas sinopulmonares: tos crónica, sibilancias , colonización persistente con patógenos. </a:t>
            </a:r>
          </a:p>
          <a:p>
            <a:pPr algn="just"/>
            <a:r>
              <a:rPr lang="es-ES" sz="1200" dirty="0" smtClean="0"/>
              <a:t>Alteraciones nutricionales gastrointestinales: íleo meconial, prolapso rectal, malabsorción, insuficiencia pancreática, esteatorrea.</a:t>
            </a:r>
          </a:p>
          <a:p>
            <a:pPr algn="just"/>
            <a:r>
              <a:rPr lang="es-ES" sz="1200" dirty="0" smtClean="0"/>
              <a:t>Síndromes de pérdida de sal: disminución aguda de sal, alcalosis metabólica crónica, deshidratación hipoclorémica</a:t>
            </a:r>
            <a:endParaRPr lang="es-MX" sz="1200" dirty="0" smtClean="0"/>
          </a:p>
          <a:p>
            <a:pPr algn="just"/>
            <a:r>
              <a:rPr lang="es-MX" sz="1200" dirty="0" smtClean="0"/>
              <a:t>	</a:t>
            </a:r>
          </a:p>
          <a:p>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15</a:t>
            </a:fld>
            <a:endParaRPr lang="es-MX"/>
          </a:p>
        </p:txBody>
      </p:sp>
    </p:spTree>
    <p:extLst>
      <p:ext uri="{BB962C8B-B14F-4D97-AF65-F5344CB8AC3E}">
        <p14:creationId xmlns:p14="http://schemas.microsoft.com/office/powerpoint/2010/main" val="303771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Esta es la primera investigación a nivel molecular de fibrosis quística en Ecuador que analiza los 27 exones del gen CFTR para determinar la prevalencia de mutaciones en nuestra población, constituyendo un avance importante en el diagnóstico molecular de la fibrosis quística en nuestro país.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Valle </a:t>
            </a:r>
            <a:r>
              <a:rPr lang="es-MX" sz="1200" i="1" kern="1200" dirty="0" smtClean="0">
                <a:solidFill>
                  <a:schemeClr val="tx1"/>
                </a:solidFill>
                <a:effectLst/>
                <a:latin typeface="+mn-lt"/>
                <a:ea typeface="+mn-ea"/>
                <a:cs typeface="+mn-cs"/>
              </a:rPr>
              <a:t>et. al </a:t>
            </a:r>
            <a:r>
              <a:rPr lang="es-MX" sz="1200" kern="1200" dirty="0" smtClean="0">
                <a:solidFill>
                  <a:schemeClr val="tx1"/>
                </a:solidFill>
                <a:effectLst/>
                <a:latin typeface="+mn-lt"/>
                <a:ea typeface="+mn-ea"/>
                <a:cs typeface="+mn-cs"/>
              </a:rPr>
              <a:t>(2007) sobre la prevalencia de mutaciones en población ecuatoriana con fibrosis quística, utilizando un kit comercial de 29 mutaciones (técnica de hibridación) del gen CFTR con el cual el 50% de los pacientes quedaron sin mutación identificada, e</a:t>
            </a:r>
            <a:r>
              <a:rPr lang="es-ES" sz="1200" kern="1200" dirty="0" smtClean="0">
                <a:solidFill>
                  <a:schemeClr val="tx1"/>
                </a:solidFill>
                <a:effectLst/>
                <a:latin typeface="+mn-lt"/>
                <a:ea typeface="+mn-ea"/>
                <a:cs typeface="+mn-cs"/>
              </a:rPr>
              <a:t>l método de secuenciación aplicado en este estudio permitió</a:t>
            </a:r>
            <a:r>
              <a:rPr lang="es-MX" sz="1200" kern="1200" dirty="0" smtClean="0">
                <a:solidFill>
                  <a:schemeClr val="tx1"/>
                </a:solidFill>
                <a:effectLst/>
                <a:latin typeface="+mn-lt"/>
                <a:ea typeface="+mn-ea"/>
                <a:cs typeface="+mn-cs"/>
              </a:rPr>
              <a:t> encontrar 70 variaciones de secuencia</a:t>
            </a:r>
          </a:p>
          <a:p>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34</a:t>
            </a:fld>
            <a:endParaRPr lang="es-MX"/>
          </a:p>
        </p:txBody>
      </p:sp>
    </p:spTree>
    <p:extLst>
      <p:ext uri="{BB962C8B-B14F-4D97-AF65-F5344CB8AC3E}">
        <p14:creationId xmlns:p14="http://schemas.microsoft.com/office/powerpoint/2010/main" val="237832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MX" dirty="0" smtClean="0"/>
                  <a:t>Proporción </a:t>
                </a:r>
                <a:r>
                  <a:rPr lang="es-MX" dirty="0"/>
                  <a:t>de cada alelo en un locus dado en una población específica.  </a:t>
                </a:r>
                <a:endParaRPr lang="es-MX" dirty="0" smtClean="0"/>
              </a:p>
              <a:p>
                <a:r>
                  <a:rPr lang="es-MX" dirty="0" err="1" smtClean="0"/>
                  <a:t>Fecuencia</a:t>
                </a:r>
                <a:r>
                  <a:rPr lang="es-MX" dirty="0" smtClean="0"/>
                  <a:t> </a:t>
                </a:r>
                <a:r>
                  <a:rPr lang="es-MX" dirty="0"/>
                  <a:t>alélica </a:t>
                </a:r>
                <a:r>
                  <a:rPr lang="es-MX" dirty="0" smtClean="0"/>
                  <a:t>absoluta: cuantas </a:t>
                </a:r>
                <a:r>
                  <a:rPr lang="es-MX" dirty="0"/>
                  <a:t>veces aparezca el alelo en el estudio, y la frecuencia alélica relativa el cociente entre la frecuencia absoluta de una mutación determinada y el número total de alelos</a:t>
                </a:r>
                <a14:m>
                  <m:oMath xmlns:m="http://schemas.openxmlformats.org/officeDocument/2006/math">
                    <m:r>
                      <a:rPr lang="es-MX" i="1">
                        <a:latin typeface="Cambria Math"/>
                      </a:rPr>
                      <m:t> </m:t>
                    </m:r>
                    <m:r>
                      <a:rPr lang="es-MX" i="1">
                        <a:latin typeface="Cambria Math"/>
                      </a:rPr>
                      <m:t>𝑛</m:t>
                    </m:r>
                  </m:oMath>
                </a14:m>
                <a:r>
                  <a:rPr lang="es-MX" dirty="0"/>
                  <a:t>.</a:t>
                </a:r>
              </a:p>
              <a:p>
                <a:endParaRPr lang="es-MX" dirty="0"/>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frecuencia génica o frecuencia alélica consiste en la proporción de cada alelo en un locus dado en una población específica.  La frecuencia alélica absoluta será cuantas veces aparezca el alelo en el estudio, y la frecuencia alélica relativa el cociente entre la frecuencia absoluta de una mutación determinada y el número total de alelos</a:t>
                </a:r>
                <a14:m>
                  <m:oMath xmlns:m="http://schemas.openxmlformats.org/officeDocument/2006/math">
                    <m:r>
                      <a:rPr lang="es-MX" sz="1200" i="1" kern="1200">
                        <a:solidFill>
                          <a:schemeClr val="tx1"/>
                        </a:solidFill>
                        <a:effectLst/>
                        <a:latin typeface="Cambria Math"/>
                        <a:ea typeface="+mn-ea"/>
                        <a:cs typeface="+mn-cs"/>
                      </a:rPr>
                      <m:t> </m:t>
                    </m:r>
                    <m:r>
                      <a:rPr lang="es-MX" sz="1200" i="1" kern="1200">
                        <a:solidFill>
                          <a:schemeClr val="tx1"/>
                        </a:solidFill>
                        <a:effectLst/>
                        <a:latin typeface="Cambria Math"/>
                        <a:ea typeface="+mn-ea"/>
                        <a:cs typeface="+mn-cs"/>
                      </a:rPr>
                      <m:t>𝑛</m:t>
                    </m:r>
                  </m:oMath>
                </a14:m>
                <a:r>
                  <a:rPr lang="es-MX" sz="1200" kern="1200" dirty="0">
                    <a:solidFill>
                      <a:schemeClr val="tx1"/>
                    </a:solidFill>
                    <a:effectLst/>
                    <a:latin typeface="+mn-lt"/>
                    <a:ea typeface="+mn-ea"/>
                    <a:cs typeface="+mn-cs"/>
                  </a:rPr>
                  <a:t>.</a:t>
                </a:r>
              </a:p>
              <a:p>
                <a:endParaRPr lang="es-MX" dirty="0"/>
              </a:p>
            </p:txBody>
          </p:sp>
        </mc:Choice>
        <mc:Fallback xmlns="">
          <p:sp>
            <p:nvSpPr>
              <p:cNvPr id="3" name="2 Marcador de notas"/>
              <p:cNvSpPr>
                <a:spLocks noGrp="1"/>
              </p:cNvSpPr>
              <p:nvPr>
                <p:ph type="body" idx="1"/>
              </p:nvPr>
            </p:nvSpPr>
            <p:spPr/>
            <p:txBody>
              <a:bodyPr/>
              <a:lstStyle/>
              <a:p>
                <a:r>
                  <a:rPr lang="es-MX" dirty="0" smtClean="0"/>
                  <a:t>Proporción </a:t>
                </a:r>
                <a:r>
                  <a:rPr lang="es-MX" dirty="0"/>
                  <a:t>de cada alelo en un locus dado en una población específica.  </a:t>
                </a:r>
                <a:endParaRPr lang="es-MX" dirty="0" smtClean="0"/>
              </a:p>
              <a:p>
                <a:r>
                  <a:rPr lang="es-MX" dirty="0" err="1" smtClean="0"/>
                  <a:t>Fecuencia</a:t>
                </a:r>
                <a:r>
                  <a:rPr lang="es-MX" dirty="0" smtClean="0"/>
                  <a:t> </a:t>
                </a:r>
                <a:r>
                  <a:rPr lang="es-MX" dirty="0"/>
                  <a:t>alélica </a:t>
                </a:r>
                <a:r>
                  <a:rPr lang="es-MX" dirty="0" smtClean="0"/>
                  <a:t>absoluta: cuantas </a:t>
                </a:r>
                <a:r>
                  <a:rPr lang="es-MX" dirty="0"/>
                  <a:t>veces aparezca el alelo en el estudio, y la frecuencia alélica relativa el cociente entre la frecuencia absoluta de una mutación determinada y el número total de alelos</a:t>
                </a:r>
                <a:r>
                  <a:rPr lang="es-MX" i="0">
                    <a:latin typeface="Cambria Math"/>
                  </a:rPr>
                  <a:t> 𝑛</a:t>
                </a:r>
                <a:r>
                  <a:rPr lang="es-MX" dirty="0"/>
                  <a:t>.</a:t>
                </a:r>
              </a:p>
              <a:p>
                <a:endParaRPr lang="es-MX" dirty="0"/>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frecuencia génica o frecuencia alélica consiste en la proporción de cada alelo en un locus dado en una población específica.  La frecuencia alélica absoluta será cuantas veces aparezca el alelo en el estudio, y la frecuencia alélica relativa el cociente entre la frecuencia absoluta de una mutación determinada y el número total de alelos</a:t>
                </a:r>
                <a:r>
                  <a:rPr lang="es-MX" sz="1200" i="0" kern="1200">
                    <a:solidFill>
                      <a:schemeClr val="tx1"/>
                    </a:solidFill>
                    <a:effectLst/>
                    <a:latin typeface="+mn-lt"/>
                    <a:ea typeface="+mn-ea"/>
                    <a:cs typeface="+mn-cs"/>
                  </a:rPr>
                  <a:t> 𝑛</a:t>
                </a:r>
                <a:r>
                  <a:rPr lang="es-MX" sz="1200" kern="1200" dirty="0">
                    <a:solidFill>
                      <a:schemeClr val="tx1"/>
                    </a:solidFill>
                    <a:effectLst/>
                    <a:latin typeface="+mn-lt"/>
                    <a:ea typeface="+mn-ea"/>
                    <a:cs typeface="+mn-cs"/>
                  </a:rPr>
                  <a:t>.</a:t>
                </a:r>
              </a:p>
              <a:p>
                <a:endParaRPr lang="es-MX" dirty="0"/>
              </a:p>
            </p:txBody>
          </p:sp>
        </mc:Fallback>
      </mc:AlternateContent>
      <p:sp>
        <p:nvSpPr>
          <p:cNvPr id="4" name="3 Marcador de número de diapositiva"/>
          <p:cNvSpPr>
            <a:spLocks noGrp="1"/>
          </p:cNvSpPr>
          <p:nvPr>
            <p:ph type="sldNum" sz="quarter" idx="10"/>
          </p:nvPr>
        </p:nvSpPr>
        <p:spPr/>
        <p:txBody>
          <a:bodyPr/>
          <a:lstStyle/>
          <a:p>
            <a:fld id="{4A1820C6-6013-46DD-87B0-FC6EC185A9C0}" type="slidenum">
              <a:rPr lang="es-MX" smtClean="0"/>
              <a:t>35</a:t>
            </a:fld>
            <a:endParaRPr lang="es-MX"/>
          </a:p>
        </p:txBody>
      </p:sp>
    </p:spTree>
    <p:extLst>
      <p:ext uri="{BB962C8B-B14F-4D97-AF65-F5344CB8AC3E}">
        <p14:creationId xmlns:p14="http://schemas.microsoft.com/office/powerpoint/2010/main" val="257772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Cinco de estas corresponden a mutaciones patogénicas (p.F508del, p.G85E, p.N1303K, p.R1162X y p.W1098X) junto a la mutación p.H609R, representan al 78% de los pacientes con diagnóstico confirmado de fibrosis quística, el 22% restante de pacientes con diagnóstico clínico de fibrosis quística tienen otras mutaciones que no han sido reportadas clínicamente.</a:t>
            </a:r>
          </a:p>
          <a:p>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37</a:t>
            </a:fld>
            <a:endParaRPr lang="es-MX"/>
          </a:p>
        </p:txBody>
      </p:sp>
    </p:spTree>
    <p:extLst>
      <p:ext uri="{BB962C8B-B14F-4D97-AF65-F5344CB8AC3E}">
        <p14:creationId xmlns:p14="http://schemas.microsoft.com/office/powerpoint/2010/main" val="114573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mientras que las mutaciones p.N1303K y p. R1162X fueron identificadas en este estudio con una frecuencia similar a otros países de Latinoamérica y en España.</a:t>
            </a:r>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38</a:t>
            </a:fld>
            <a:endParaRPr lang="es-MX"/>
          </a:p>
        </p:txBody>
      </p:sp>
    </p:spTree>
    <p:extLst>
      <p:ext uri="{BB962C8B-B14F-4D97-AF65-F5344CB8AC3E}">
        <p14:creationId xmlns:p14="http://schemas.microsoft.com/office/powerpoint/2010/main" val="269182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Esto coincide con las diferencias de frecuencias encontradas en la población ecuatoriana de este estudio, con respecto a otros países de Latinoamérica como Colombia, México, Chile y Ecuador.</a:t>
            </a:r>
          </a:p>
          <a:p>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39</a:t>
            </a:fld>
            <a:endParaRPr lang="es-MX"/>
          </a:p>
        </p:txBody>
      </p:sp>
    </p:spTree>
    <p:extLst>
      <p:ext uri="{BB962C8B-B14F-4D97-AF65-F5344CB8AC3E}">
        <p14:creationId xmlns:p14="http://schemas.microsoft.com/office/powerpoint/2010/main" val="215629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mientras que las mutaciones p.N1303K y p. R1162X fueron identificadas en este estudio con una frecuencia similar a otros países de Latinoamérica y en España.</a:t>
            </a:r>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40</a:t>
            </a:fld>
            <a:endParaRPr lang="es-MX"/>
          </a:p>
        </p:txBody>
      </p:sp>
    </p:spTree>
    <p:extLst>
      <p:ext uri="{BB962C8B-B14F-4D97-AF65-F5344CB8AC3E}">
        <p14:creationId xmlns:p14="http://schemas.microsoft.com/office/powerpoint/2010/main" val="269182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los pacientes 16, 30 y 45 homocigotos para esta mutación, se habían sometido a un panel de 89 mutaciones comunes del gen de la fibrosis quística el cual no detectó ninguna mutación, mientras que el paciente 15 se había realizado una secuenciación completa del gen CFTR el cual si reportó la mutación p.H609R.</a:t>
            </a:r>
            <a:endParaRPr lang="es-MX" dirty="0"/>
          </a:p>
        </p:txBody>
      </p:sp>
      <p:sp>
        <p:nvSpPr>
          <p:cNvPr id="4" name="3 Marcador de número de diapositiva"/>
          <p:cNvSpPr>
            <a:spLocks noGrp="1"/>
          </p:cNvSpPr>
          <p:nvPr>
            <p:ph type="sldNum" sz="quarter" idx="10"/>
          </p:nvPr>
        </p:nvSpPr>
        <p:spPr/>
        <p:txBody>
          <a:bodyPr/>
          <a:lstStyle/>
          <a:p>
            <a:fld id="{4A1820C6-6013-46DD-87B0-FC6EC185A9C0}" type="slidenum">
              <a:rPr lang="es-MX" smtClean="0"/>
              <a:t>41</a:t>
            </a:fld>
            <a:endParaRPr lang="es-MX"/>
          </a:p>
        </p:txBody>
      </p:sp>
    </p:spTree>
    <p:extLst>
      <p:ext uri="{BB962C8B-B14F-4D97-AF65-F5344CB8AC3E}">
        <p14:creationId xmlns:p14="http://schemas.microsoft.com/office/powerpoint/2010/main" val="367362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48318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193924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375850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136732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155668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382852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34316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344686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234385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64192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C5E9D6-51C0-4E41-81F7-10AA41A746C2}" type="datetimeFigureOut">
              <a:rPr lang="es-MX" smtClean="0"/>
              <a:t>30/11/2015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C464C00-9ABB-45B3-8F61-18D1BD98006D}" type="slidenum">
              <a:rPr lang="es-MX" smtClean="0"/>
              <a:t>‹Nº›</a:t>
            </a:fld>
            <a:endParaRPr lang="es-MX"/>
          </a:p>
        </p:txBody>
      </p:sp>
    </p:spTree>
    <p:extLst>
      <p:ext uri="{BB962C8B-B14F-4D97-AF65-F5344CB8AC3E}">
        <p14:creationId xmlns:p14="http://schemas.microsoft.com/office/powerpoint/2010/main" val="336840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5E9D6-51C0-4E41-81F7-10AA41A746C2}" type="datetimeFigureOut">
              <a:rPr lang="es-MX" smtClean="0"/>
              <a:t>30/11/2015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64C00-9ABB-45B3-8F61-18D1BD98006D}" type="slidenum">
              <a:rPr lang="es-MX" smtClean="0"/>
              <a:t>‹Nº›</a:t>
            </a:fld>
            <a:endParaRPr lang="es-MX"/>
          </a:p>
        </p:txBody>
      </p:sp>
    </p:spTree>
    <p:extLst>
      <p:ext uri="{BB962C8B-B14F-4D97-AF65-F5344CB8AC3E}">
        <p14:creationId xmlns:p14="http://schemas.microsoft.com/office/powerpoint/2010/main" val="1563016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gif"/></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4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1043608" y="1628800"/>
            <a:ext cx="8100392" cy="1569660"/>
          </a:xfrm>
          <a:prstGeom prst="rect">
            <a:avLst/>
          </a:prstGeom>
          <a:solidFill>
            <a:schemeClr val="accent3">
              <a:lumMod val="20000"/>
              <a:lumOff val="80000"/>
            </a:schemeClr>
          </a:solidFill>
        </p:spPr>
        <p:txBody>
          <a:bodyPr wrap="square">
            <a:spAutoFit/>
          </a:bodyPr>
          <a:lstStyle/>
          <a:p>
            <a:pPr algn="ctr"/>
            <a:r>
              <a:rPr lang="es-MX" sz="2400" b="1" dirty="0" smtClean="0"/>
              <a:t>Identificación de mutaciones en el gen CFTR (</a:t>
            </a:r>
            <a:r>
              <a:rPr lang="es-MX" sz="2400" b="1" i="1" dirty="0" smtClean="0"/>
              <a:t>Cystic Fibrosis Transmembrane Conductance Regulator</a:t>
            </a:r>
            <a:r>
              <a:rPr lang="es-MX" sz="2400" b="1" dirty="0" smtClean="0"/>
              <a:t>) en pacientes ecuatorianos con fibrosis quística mediante secuenciación de Sanger.</a:t>
            </a:r>
            <a:endParaRPr lang="es-MX" sz="2400" dirty="0"/>
          </a:p>
        </p:txBody>
      </p:sp>
      <p:sp>
        <p:nvSpPr>
          <p:cNvPr id="5" name="4 CuadroTexto"/>
          <p:cNvSpPr txBox="1"/>
          <p:nvPr/>
        </p:nvSpPr>
        <p:spPr>
          <a:xfrm>
            <a:off x="992938" y="3771195"/>
            <a:ext cx="6395674" cy="430887"/>
          </a:xfrm>
          <a:prstGeom prst="rect">
            <a:avLst/>
          </a:prstGeom>
          <a:noFill/>
        </p:spPr>
        <p:txBody>
          <a:bodyPr wrap="square" rtlCol="0">
            <a:spAutoFit/>
          </a:bodyPr>
          <a:lstStyle/>
          <a:p>
            <a:r>
              <a:rPr lang="es-MX" sz="2200" b="1" dirty="0" smtClean="0">
                <a:solidFill>
                  <a:schemeClr val="tx1">
                    <a:lumMod val="50000"/>
                    <a:lumOff val="50000"/>
                  </a:schemeClr>
                </a:solidFill>
              </a:rPr>
              <a:t>Directora de Proyecto: </a:t>
            </a:r>
            <a:r>
              <a:rPr lang="es-MX" sz="2200" b="1" dirty="0">
                <a:solidFill>
                  <a:schemeClr val="tx1">
                    <a:lumMod val="50000"/>
                    <a:lumOff val="50000"/>
                  </a:schemeClr>
                </a:solidFill>
              </a:rPr>
              <a:t>Dra. Patricia Jiménez, </a:t>
            </a:r>
            <a:r>
              <a:rPr lang="es-MX" sz="2200" b="1" dirty="0" smtClean="0">
                <a:solidFill>
                  <a:schemeClr val="tx1">
                    <a:lumMod val="50000"/>
                    <a:lumOff val="50000"/>
                  </a:schemeClr>
                </a:solidFill>
              </a:rPr>
              <a:t>M.Sc. </a:t>
            </a:r>
            <a:endParaRPr lang="es-MX" sz="2200" b="1" dirty="0">
              <a:solidFill>
                <a:schemeClr val="tx1">
                  <a:lumMod val="50000"/>
                  <a:lumOff val="50000"/>
                </a:schemeClr>
              </a:solidFill>
            </a:endParaRPr>
          </a:p>
        </p:txBody>
      </p:sp>
      <p:sp>
        <p:nvSpPr>
          <p:cNvPr id="6" name="5 CuadroTexto"/>
          <p:cNvSpPr txBox="1"/>
          <p:nvPr/>
        </p:nvSpPr>
        <p:spPr>
          <a:xfrm>
            <a:off x="1529548" y="4296012"/>
            <a:ext cx="7739982" cy="430887"/>
          </a:xfrm>
          <a:prstGeom prst="rect">
            <a:avLst/>
          </a:prstGeom>
          <a:noFill/>
        </p:spPr>
        <p:txBody>
          <a:bodyPr wrap="square" rtlCol="0">
            <a:spAutoFit/>
          </a:bodyPr>
          <a:lstStyle/>
          <a:p>
            <a:r>
              <a:rPr lang="es-MX" sz="2200" b="1" dirty="0" smtClean="0">
                <a:solidFill>
                  <a:schemeClr val="tx1">
                    <a:lumMod val="50000"/>
                    <a:lumOff val="50000"/>
                  </a:schemeClr>
                </a:solidFill>
              </a:rPr>
              <a:t>Supervisor empresarial : </a:t>
            </a:r>
            <a:r>
              <a:rPr lang="es-MX" sz="2200" b="1" dirty="0">
                <a:solidFill>
                  <a:schemeClr val="tx1">
                    <a:lumMod val="50000"/>
                    <a:lumOff val="50000"/>
                  </a:schemeClr>
                </a:solidFill>
              </a:rPr>
              <a:t>Santiago Aguirre, </a:t>
            </a:r>
            <a:r>
              <a:rPr lang="es-MX" sz="2200" b="1" dirty="0" smtClean="0">
                <a:solidFill>
                  <a:schemeClr val="tx1">
                    <a:lumMod val="50000"/>
                    <a:lumOff val="50000"/>
                  </a:schemeClr>
                </a:solidFill>
              </a:rPr>
              <a:t>M.Sc.</a:t>
            </a:r>
            <a:endParaRPr lang="es-MX" sz="2200" b="1" dirty="0">
              <a:solidFill>
                <a:schemeClr val="tx1">
                  <a:lumMod val="50000"/>
                  <a:lumOff val="50000"/>
                </a:schemeClr>
              </a:solidFill>
            </a:endParaRPr>
          </a:p>
        </p:txBody>
      </p:sp>
      <p:sp>
        <p:nvSpPr>
          <p:cNvPr id="7" name="6 Rectángulo"/>
          <p:cNvSpPr/>
          <p:nvPr/>
        </p:nvSpPr>
        <p:spPr>
          <a:xfrm>
            <a:off x="2599969" y="4827594"/>
            <a:ext cx="4987670" cy="430887"/>
          </a:xfrm>
          <a:prstGeom prst="rect">
            <a:avLst/>
          </a:prstGeom>
        </p:spPr>
        <p:txBody>
          <a:bodyPr wrap="square">
            <a:spAutoFit/>
          </a:bodyPr>
          <a:lstStyle/>
          <a:p>
            <a:r>
              <a:rPr lang="es-MX" sz="2200" b="1" dirty="0" smtClean="0">
                <a:solidFill>
                  <a:schemeClr val="tx1">
                    <a:lumMod val="50000"/>
                    <a:lumOff val="50000"/>
                  </a:schemeClr>
                </a:solidFill>
              </a:rPr>
              <a:t>Elaborado por : Sofía Ortiz Santander</a:t>
            </a:r>
            <a:endParaRPr lang="es-MX" sz="2200" b="1" dirty="0">
              <a:solidFill>
                <a:schemeClr val="tx1">
                  <a:lumMod val="50000"/>
                  <a:lumOff val="50000"/>
                </a:schemeClr>
              </a:solidFill>
            </a:endParaRPr>
          </a:p>
        </p:txBody>
      </p:sp>
      <p:pic>
        <p:nvPicPr>
          <p:cNvPr id="9" name="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4804" y="116632"/>
            <a:ext cx="1054735" cy="990600"/>
          </a:xfrm>
          <a:prstGeom prst="rect">
            <a:avLst/>
          </a:prstGeom>
          <a:noFill/>
          <a:ln>
            <a:noFill/>
          </a:ln>
        </p:spPr>
      </p:pic>
      <p:pic>
        <p:nvPicPr>
          <p:cNvPr id="10" name="9 Imagen" descr="http://www.netlab.com.ec/wp-content/uploads/2014/11/netlab-laboratorios.png"/>
          <p:cNvPicPr/>
          <p:nvPr/>
        </p:nvPicPr>
        <p:blipFill>
          <a:blip r:embed="rId4">
            <a:extLst>
              <a:ext uri="{28A0092B-C50C-407E-A947-70E740481C1C}">
                <a14:useLocalDpi xmlns:a14="http://schemas.microsoft.com/office/drawing/2010/main" val="0"/>
              </a:ext>
            </a:extLst>
          </a:blip>
          <a:srcRect/>
          <a:stretch>
            <a:fillRect/>
          </a:stretch>
        </p:blipFill>
        <p:spPr bwMode="auto">
          <a:xfrm>
            <a:off x="6028761" y="316657"/>
            <a:ext cx="2719703" cy="590550"/>
          </a:xfrm>
          <a:prstGeom prst="rect">
            <a:avLst/>
          </a:prstGeom>
          <a:noFill/>
          <a:ln>
            <a:noFill/>
          </a:ln>
        </p:spPr>
      </p:pic>
    </p:spTree>
    <p:extLst>
      <p:ext uri="{BB962C8B-B14F-4D97-AF65-F5344CB8AC3E}">
        <p14:creationId xmlns:p14="http://schemas.microsoft.com/office/powerpoint/2010/main" val="324795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4268" y="2636912"/>
            <a:ext cx="8134296" cy="30162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MX" sz="1900" b="1" dirty="0"/>
              <a:t>E</a:t>
            </a:r>
            <a:r>
              <a:rPr lang="es-MX" sz="1900" b="1" dirty="0" smtClean="0"/>
              <a:t>specíficos </a:t>
            </a:r>
          </a:p>
          <a:p>
            <a:pPr marL="285750" indent="-285750">
              <a:buFont typeface="Arial" pitchFamily="34" charset="0"/>
              <a:buChar char="•"/>
            </a:pPr>
            <a:endParaRPr lang="es-MX" sz="1900" b="1" dirty="0"/>
          </a:p>
          <a:p>
            <a:pPr marL="285750" lvl="0" indent="-285750">
              <a:buFont typeface="Arial" pitchFamily="34" charset="0"/>
              <a:buChar char="•"/>
            </a:pPr>
            <a:r>
              <a:rPr lang="es-MX" sz="1900" dirty="0"/>
              <a:t>Determinar si la prevalencia de la mutación p.F508del para este </a:t>
            </a:r>
            <a:r>
              <a:rPr lang="es-MX" sz="1900" dirty="0" smtClean="0"/>
              <a:t>estudio es </a:t>
            </a:r>
            <a:r>
              <a:rPr lang="es-MX" sz="1900" dirty="0"/>
              <a:t>similar a la reportada en otros países de </a:t>
            </a:r>
            <a:r>
              <a:rPr lang="es-MX" sz="1900" dirty="0" smtClean="0"/>
              <a:t>Latinoamérica.</a:t>
            </a:r>
          </a:p>
          <a:p>
            <a:pPr marL="285750" lvl="0" indent="-285750">
              <a:buFont typeface="Arial" pitchFamily="34" charset="0"/>
              <a:buChar char="•"/>
            </a:pPr>
            <a:r>
              <a:rPr lang="es-MX" sz="1900" dirty="0" smtClean="0"/>
              <a:t>Determinar </a:t>
            </a:r>
            <a:r>
              <a:rPr lang="es-MX" sz="1900" dirty="0"/>
              <a:t>las frecuencias de las mutaciones más </a:t>
            </a:r>
            <a:r>
              <a:rPr lang="es-MX" sz="1900" dirty="0" smtClean="0"/>
              <a:t>comunes: p.G85E</a:t>
            </a:r>
            <a:r>
              <a:rPr lang="es-MX" sz="1900" dirty="0"/>
              <a:t>, </a:t>
            </a:r>
            <a:r>
              <a:rPr lang="es-MX" sz="1900" dirty="0" smtClean="0"/>
              <a:t>p.G542X</a:t>
            </a:r>
            <a:r>
              <a:rPr lang="es-MX" sz="1900" dirty="0"/>
              <a:t>, </a:t>
            </a:r>
            <a:r>
              <a:rPr lang="es-MX" sz="1900" dirty="0" smtClean="0"/>
              <a:t>p.G551D</a:t>
            </a:r>
            <a:r>
              <a:rPr lang="es-MX" sz="1900" dirty="0"/>
              <a:t>, </a:t>
            </a:r>
            <a:r>
              <a:rPr lang="es-MX" sz="1900" dirty="0" smtClean="0"/>
              <a:t>p.R334W</a:t>
            </a:r>
            <a:r>
              <a:rPr lang="es-MX" sz="1900" dirty="0"/>
              <a:t>, </a:t>
            </a:r>
            <a:r>
              <a:rPr lang="es-MX" sz="1900" dirty="0" smtClean="0"/>
              <a:t>p.N1303K </a:t>
            </a:r>
            <a:r>
              <a:rPr lang="es-MX" sz="1900" dirty="0"/>
              <a:t>reportadas en la población </a:t>
            </a:r>
            <a:r>
              <a:rPr lang="es-MX" sz="1900" dirty="0" smtClean="0"/>
              <a:t>ecuatoriana. </a:t>
            </a:r>
          </a:p>
          <a:p>
            <a:pPr marL="285750" lvl="0" indent="-285750">
              <a:buFont typeface="Arial" pitchFamily="34" charset="0"/>
              <a:buChar char="•"/>
            </a:pPr>
            <a:r>
              <a:rPr lang="es-MX" sz="1900" dirty="0" smtClean="0"/>
              <a:t>Identificar </a:t>
            </a:r>
            <a:r>
              <a:rPr lang="es-MX" sz="1900" dirty="0"/>
              <a:t>la presencia de la </a:t>
            </a:r>
            <a:r>
              <a:rPr lang="es-MX" sz="1900" dirty="0" smtClean="0"/>
              <a:t>mutación p.H609R </a:t>
            </a:r>
            <a:r>
              <a:rPr lang="es-MX" sz="1900" dirty="0"/>
              <a:t>reportada en un solo estudio previo en Ecuador, en los individuos de este estudio y otras mutaciones no </a:t>
            </a:r>
            <a:r>
              <a:rPr lang="es-MX" sz="1900" dirty="0" smtClean="0"/>
              <a:t>reportadas.</a:t>
            </a:r>
          </a:p>
          <a:p>
            <a:pPr marL="285750" lvl="0" indent="-285750">
              <a:buFont typeface="Arial" pitchFamily="34" charset="0"/>
              <a:buChar char="•"/>
            </a:pPr>
            <a:r>
              <a:rPr lang="es-MX" sz="1900" dirty="0" smtClean="0"/>
              <a:t>Definir </a:t>
            </a:r>
            <a:r>
              <a:rPr lang="es-MX" sz="1900" dirty="0"/>
              <a:t>un panel de mutaciones más frecuentes en la población ecuatoriana.</a:t>
            </a:r>
          </a:p>
        </p:txBody>
      </p:sp>
      <p:sp>
        <p:nvSpPr>
          <p:cNvPr id="3" name="2 CuadroTexto"/>
          <p:cNvSpPr txBox="1"/>
          <p:nvPr/>
        </p:nvSpPr>
        <p:spPr>
          <a:xfrm>
            <a:off x="3419872" y="126411"/>
            <a:ext cx="5509546" cy="461665"/>
          </a:xfrm>
          <a:prstGeom prst="rect">
            <a:avLst/>
          </a:prstGeom>
          <a:noFill/>
        </p:spPr>
        <p:txBody>
          <a:bodyPr wrap="square" rtlCol="0">
            <a:spAutoFit/>
          </a:bodyPr>
          <a:lstStyle/>
          <a:p>
            <a:pPr algn="r"/>
            <a:r>
              <a:rPr lang="es-MX" sz="2400" b="1" dirty="0" smtClean="0"/>
              <a:t>OBJETIVOS</a:t>
            </a:r>
            <a:endParaRPr lang="es-MX" sz="2400" b="1" dirty="0"/>
          </a:p>
        </p:txBody>
      </p:sp>
      <p:sp>
        <p:nvSpPr>
          <p:cNvPr id="4" name="3 Rectángulo"/>
          <p:cNvSpPr/>
          <p:nvPr/>
        </p:nvSpPr>
        <p:spPr>
          <a:xfrm>
            <a:off x="551660" y="832936"/>
            <a:ext cx="8136904"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MX" sz="2300" b="1" dirty="0" smtClean="0"/>
              <a:t>General:</a:t>
            </a:r>
          </a:p>
          <a:p>
            <a:pPr algn="just"/>
            <a:r>
              <a:rPr lang="es-MX" sz="2300" dirty="0" smtClean="0"/>
              <a:t>Determinar las mutaciones del  gen CFTR en pacientes ecuatorianos con fibrosis quística mediante secuenciación de Sanger.</a:t>
            </a:r>
          </a:p>
        </p:txBody>
      </p:sp>
    </p:spTree>
    <p:extLst>
      <p:ext uri="{BB962C8B-B14F-4D97-AF65-F5344CB8AC3E}">
        <p14:creationId xmlns:p14="http://schemas.microsoft.com/office/powerpoint/2010/main" val="2631965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4. Marco teórico</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3509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126411"/>
            <a:ext cx="5509546" cy="461665"/>
          </a:xfrm>
          <a:prstGeom prst="rect">
            <a:avLst/>
          </a:prstGeom>
          <a:noFill/>
        </p:spPr>
        <p:txBody>
          <a:bodyPr wrap="square" rtlCol="0">
            <a:spAutoFit/>
          </a:bodyPr>
          <a:lstStyle/>
          <a:p>
            <a:pPr algn="r"/>
            <a:r>
              <a:rPr lang="es-MX" sz="2400" b="1" dirty="0" smtClean="0"/>
              <a:t>MARCO TEÓRICO</a:t>
            </a:r>
            <a:endParaRPr lang="es-MX" sz="2400" b="1" dirty="0"/>
          </a:p>
        </p:txBody>
      </p:sp>
      <p:pic>
        <p:nvPicPr>
          <p:cNvPr id="3" name="2 Imagen" descr="http://www.nchpeg.org/nutrition/images/stories/cf/CF_GENE.png"/>
          <p:cNvPicPr/>
          <p:nvPr/>
        </p:nvPicPr>
        <p:blipFill rotWithShape="1">
          <a:blip r:embed="rId2">
            <a:extLst>
              <a:ext uri="{28A0092B-C50C-407E-A947-70E740481C1C}">
                <a14:useLocalDpi xmlns:a14="http://schemas.microsoft.com/office/drawing/2010/main" val="0"/>
              </a:ext>
            </a:extLst>
          </a:blip>
          <a:srcRect r="3077"/>
          <a:stretch/>
        </p:blipFill>
        <p:spPr bwMode="auto">
          <a:xfrm>
            <a:off x="0" y="1628800"/>
            <a:ext cx="5796136" cy="3240360"/>
          </a:xfrm>
          <a:prstGeom prst="rect">
            <a:avLst/>
          </a:prstGeom>
          <a:noFill/>
          <a:ln>
            <a:noFill/>
          </a:ln>
        </p:spPr>
      </p:pic>
      <p:sp>
        <p:nvSpPr>
          <p:cNvPr id="4" name="3 CuadroTexto"/>
          <p:cNvSpPr txBox="1"/>
          <p:nvPr/>
        </p:nvSpPr>
        <p:spPr>
          <a:xfrm>
            <a:off x="2411760" y="980728"/>
            <a:ext cx="4536504" cy="400110"/>
          </a:xfrm>
          <a:prstGeom prst="rect">
            <a:avLst/>
          </a:prstGeom>
          <a:noFill/>
        </p:spPr>
        <p:txBody>
          <a:bodyPr wrap="square" rtlCol="0">
            <a:spAutoFit/>
          </a:bodyPr>
          <a:lstStyle/>
          <a:p>
            <a:pPr algn="ctr"/>
            <a:r>
              <a:rPr lang="es-MX" sz="2000" b="1" dirty="0" smtClean="0"/>
              <a:t>GEN Y PROTEÍNA CFTR</a:t>
            </a:r>
            <a:endParaRPr lang="es-MX" sz="2000" b="1" dirty="0"/>
          </a:p>
        </p:txBody>
      </p:sp>
      <p:sp>
        <p:nvSpPr>
          <p:cNvPr id="6" name="5 Rectángulo"/>
          <p:cNvSpPr/>
          <p:nvPr/>
        </p:nvSpPr>
        <p:spPr>
          <a:xfrm>
            <a:off x="6206221" y="1973451"/>
            <a:ext cx="2800959"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Arial" pitchFamily="34" charset="0"/>
              <a:buChar char="•"/>
            </a:pPr>
            <a:r>
              <a:rPr lang="es-MX" sz="1600" dirty="0" smtClean="0"/>
              <a:t>Brazo largo del cromosoma 7  (q31.2)</a:t>
            </a:r>
          </a:p>
          <a:p>
            <a:pPr marL="285750" indent="-285750" algn="just">
              <a:buFont typeface="Arial" pitchFamily="34" charset="0"/>
              <a:buChar char="•"/>
            </a:pPr>
            <a:r>
              <a:rPr lang="es-MX" sz="1600" dirty="0"/>
              <a:t>F</a:t>
            </a:r>
            <a:r>
              <a:rPr lang="es-MX" sz="1600" dirty="0" smtClean="0"/>
              <a:t>amilia de los genes ABC</a:t>
            </a:r>
          </a:p>
          <a:p>
            <a:pPr marL="285750" indent="-285750" algn="just">
              <a:buFont typeface="Arial" pitchFamily="34" charset="0"/>
              <a:buChar char="•"/>
            </a:pPr>
            <a:r>
              <a:rPr lang="es-MX" sz="1600" dirty="0" smtClean="0"/>
              <a:t>250 kb</a:t>
            </a:r>
          </a:p>
          <a:p>
            <a:pPr marL="285750" indent="-285750" algn="just">
              <a:buFont typeface="Arial" pitchFamily="34" charset="0"/>
              <a:buChar char="•"/>
            </a:pPr>
            <a:r>
              <a:rPr lang="es-MX" sz="1600" dirty="0" smtClean="0"/>
              <a:t>27 exones: 6,14, 17 (a y b)</a:t>
            </a:r>
          </a:p>
          <a:p>
            <a:pPr marL="285750" indent="-285750" algn="just">
              <a:buFont typeface="Arial" pitchFamily="34" charset="0"/>
              <a:buChar char="•"/>
            </a:pPr>
            <a:r>
              <a:rPr lang="es-MX" sz="1600" dirty="0" err="1" smtClean="0"/>
              <a:t>mRNA</a:t>
            </a:r>
            <a:r>
              <a:rPr lang="es-MX" sz="1600" dirty="0" smtClean="0"/>
              <a:t>: 6.5kb </a:t>
            </a:r>
          </a:p>
        </p:txBody>
      </p:sp>
      <p:sp>
        <p:nvSpPr>
          <p:cNvPr id="7" name="6 Rectángulo"/>
          <p:cNvSpPr/>
          <p:nvPr/>
        </p:nvSpPr>
        <p:spPr>
          <a:xfrm>
            <a:off x="7164288" y="1651835"/>
            <a:ext cx="1088760" cy="338554"/>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s-MX" sz="1600" dirty="0" smtClean="0"/>
              <a:t>Gen CFTR</a:t>
            </a:r>
            <a:endParaRPr lang="es-MX" sz="1600" dirty="0"/>
          </a:p>
        </p:txBody>
      </p:sp>
      <p:sp>
        <p:nvSpPr>
          <p:cNvPr id="8" name="7 Rectángulo"/>
          <p:cNvSpPr/>
          <p:nvPr/>
        </p:nvSpPr>
        <p:spPr>
          <a:xfrm>
            <a:off x="6174644" y="4149080"/>
            <a:ext cx="2754773"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Arial" pitchFamily="34" charset="0"/>
              <a:buChar char="•"/>
            </a:pPr>
            <a:r>
              <a:rPr lang="es-MX" sz="1600" dirty="0" smtClean="0"/>
              <a:t>Glicoproteína 1480 aa.</a:t>
            </a:r>
          </a:p>
          <a:p>
            <a:pPr marL="285750" indent="-285750" algn="just">
              <a:buFont typeface="Arial" pitchFamily="34" charset="0"/>
              <a:buChar char="•"/>
            </a:pPr>
            <a:r>
              <a:rPr lang="es-MX" sz="1600" dirty="0" smtClean="0"/>
              <a:t>Membrana </a:t>
            </a:r>
            <a:r>
              <a:rPr lang="es-MX" sz="1600" dirty="0"/>
              <a:t>de las células que producen </a:t>
            </a:r>
            <a:r>
              <a:rPr lang="es-MX" sz="1600" dirty="0" smtClean="0"/>
              <a:t>secreciones.</a:t>
            </a:r>
            <a:endParaRPr lang="es-MX" sz="1600" dirty="0"/>
          </a:p>
        </p:txBody>
      </p:sp>
      <p:sp>
        <p:nvSpPr>
          <p:cNvPr id="9" name="8 Rectángulo"/>
          <p:cNvSpPr/>
          <p:nvPr/>
        </p:nvSpPr>
        <p:spPr>
          <a:xfrm>
            <a:off x="765086" y="5268415"/>
            <a:ext cx="7829852" cy="5847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s-MX" sz="1600" dirty="0" smtClean="0"/>
              <a:t>Canal </a:t>
            </a:r>
            <a:r>
              <a:rPr lang="es-MX" sz="1600" dirty="0"/>
              <a:t>que transporta iones de cloro dentro y fuera de la </a:t>
            </a:r>
            <a:r>
              <a:rPr lang="es-MX" sz="1600" dirty="0" smtClean="0"/>
              <a:t>células</a:t>
            </a:r>
            <a:r>
              <a:rPr lang="es-MX" sz="1600" b="1" dirty="0" smtClean="0"/>
              <a:t>, </a:t>
            </a:r>
            <a:r>
              <a:rPr lang="es-MX" sz="1600" dirty="0" smtClean="0"/>
              <a:t>reguladora canales </a:t>
            </a:r>
            <a:r>
              <a:rPr lang="es-MX" sz="1600" dirty="0"/>
              <a:t>iónicos </a:t>
            </a:r>
            <a:r>
              <a:rPr lang="es-MX" sz="1600" dirty="0" smtClean="0"/>
              <a:t>de  Na</a:t>
            </a:r>
            <a:r>
              <a:rPr lang="es-MX" sz="1600" dirty="0"/>
              <a:t>+ y </a:t>
            </a:r>
            <a:r>
              <a:rPr lang="es-MX" sz="1600" dirty="0" smtClean="0"/>
              <a:t>HCO</a:t>
            </a:r>
            <a:r>
              <a:rPr lang="es-MX" sz="1200" dirty="0" smtClean="0"/>
              <a:t>3</a:t>
            </a:r>
            <a:r>
              <a:rPr lang="es-MX" sz="1600" dirty="0">
                <a:latin typeface="Times New Roman"/>
                <a:cs typeface="Times New Roman"/>
              </a:rPr>
              <a:t>⁻</a:t>
            </a:r>
            <a:endParaRPr lang="es-MX" sz="1600" dirty="0"/>
          </a:p>
        </p:txBody>
      </p:sp>
      <p:sp>
        <p:nvSpPr>
          <p:cNvPr id="11" name="10 Rectángulo"/>
          <p:cNvSpPr/>
          <p:nvPr/>
        </p:nvSpPr>
        <p:spPr>
          <a:xfrm>
            <a:off x="6948264" y="3816693"/>
            <a:ext cx="1433406" cy="338554"/>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s-MX" sz="1600" dirty="0" smtClean="0"/>
              <a:t>Proteína CFTR</a:t>
            </a:r>
            <a:endParaRPr lang="es-MX" sz="1600" dirty="0"/>
          </a:p>
        </p:txBody>
      </p:sp>
    </p:spTree>
    <p:extLst>
      <p:ext uri="{BB962C8B-B14F-4D97-AF65-F5344CB8AC3E}">
        <p14:creationId xmlns:p14="http://schemas.microsoft.com/office/powerpoint/2010/main" val="21913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2433844" y="1282402"/>
            <a:ext cx="1454524" cy="1268604"/>
          </a:xfrm>
          <a:prstGeom prst="ellipse">
            <a:avLst/>
          </a:prstGeom>
          <a:blipFill rotWithShape="0">
            <a:blip r:embed="rId2"/>
            <a:stretch>
              <a:fillRect/>
            </a:stretch>
          </a:blipFill>
          <a:ln w="3175">
            <a:solidFill>
              <a:srgbClr val="7030A0"/>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6" name="5 Elipse"/>
          <p:cNvSpPr/>
          <p:nvPr/>
        </p:nvSpPr>
        <p:spPr>
          <a:xfrm>
            <a:off x="611560" y="2778278"/>
            <a:ext cx="1562818" cy="1343262"/>
          </a:xfrm>
          <a:prstGeom prst="ellipse">
            <a:avLst/>
          </a:prstGeom>
          <a:blipFill rotWithShape="0">
            <a:blip r:embed="rId3"/>
            <a:stretch>
              <a:fillRect/>
            </a:stretch>
          </a:blipFill>
          <a:ln w="3175">
            <a:solidFill>
              <a:srgbClr val="7030A0"/>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8" name="17 Elipse"/>
          <p:cNvSpPr/>
          <p:nvPr/>
        </p:nvSpPr>
        <p:spPr>
          <a:xfrm>
            <a:off x="585633" y="1256583"/>
            <a:ext cx="1378102" cy="1328295"/>
          </a:xfrm>
          <a:prstGeom prst="ellipse">
            <a:avLst/>
          </a:prstGeom>
          <a:blipFill rotWithShape="0">
            <a:blip r:embed="rId4"/>
            <a:stretch>
              <a:fillRect/>
            </a:stretch>
          </a:blipFill>
          <a:ln>
            <a:solidFill>
              <a:schemeClr val="bg1">
                <a:lumMod val="50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sp>
      <p:sp>
        <p:nvSpPr>
          <p:cNvPr id="14" name="13 Elipse"/>
          <p:cNvSpPr/>
          <p:nvPr/>
        </p:nvSpPr>
        <p:spPr>
          <a:xfrm>
            <a:off x="2449899" y="4464135"/>
            <a:ext cx="1512093" cy="1356566"/>
          </a:xfrm>
          <a:prstGeom prst="ellipse">
            <a:avLst/>
          </a:prstGeom>
          <a:blipFill rotWithShape="0">
            <a:blip r:embed="rId5"/>
            <a:stretch>
              <a:fillRect/>
            </a:stretch>
          </a:blipFill>
          <a:ln>
            <a:solidFill>
              <a:schemeClr val="accent4">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6622584"/>
              <a:satOff val="26541"/>
              <a:lumOff val="5752"/>
              <a:alphaOff val="0"/>
            </a:schemeClr>
          </a:effectRef>
          <a:fontRef idx="minor">
            <a:schemeClr val="dk1"/>
          </a:fontRef>
        </p:style>
      </p:sp>
      <p:sp>
        <p:nvSpPr>
          <p:cNvPr id="12" name="11 Elipse"/>
          <p:cNvSpPr/>
          <p:nvPr/>
        </p:nvSpPr>
        <p:spPr>
          <a:xfrm>
            <a:off x="2486174" y="2749112"/>
            <a:ext cx="1475818" cy="1306373"/>
          </a:xfrm>
          <a:prstGeom prst="ellipse">
            <a:avLst/>
          </a:prstGeom>
          <a:blipFill rotWithShape="0">
            <a:blip r:embed="rId6"/>
            <a:stretch>
              <a:fillRect/>
            </a:stretch>
          </a:blipFill>
          <a:ln>
            <a:solidFill>
              <a:schemeClr val="accent4">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9933876"/>
              <a:satOff val="39811"/>
              <a:lumOff val="8628"/>
              <a:alphaOff val="0"/>
            </a:schemeClr>
          </a:effectRef>
          <a:fontRef idx="minor">
            <a:schemeClr val="dk1"/>
          </a:fontRef>
        </p:style>
      </p:sp>
      <p:sp>
        <p:nvSpPr>
          <p:cNvPr id="25" name="24 CuadroTexto"/>
          <p:cNvSpPr txBox="1"/>
          <p:nvPr/>
        </p:nvSpPr>
        <p:spPr>
          <a:xfrm>
            <a:off x="1979256" y="781936"/>
            <a:ext cx="5655461" cy="400110"/>
          </a:xfrm>
          <a:prstGeom prst="rect">
            <a:avLst/>
          </a:prstGeom>
          <a:noFill/>
        </p:spPr>
        <p:txBody>
          <a:bodyPr wrap="square" rtlCol="0">
            <a:spAutoFit/>
          </a:bodyPr>
          <a:lstStyle/>
          <a:p>
            <a:pPr algn="ctr"/>
            <a:r>
              <a:rPr lang="es-MX" sz="2000" b="1" dirty="0" smtClean="0"/>
              <a:t>FUNCIONES DE LA PROTEÍNA CFTR</a:t>
            </a:r>
            <a:endParaRPr lang="es-MX" sz="2000" b="1" dirty="0"/>
          </a:p>
        </p:txBody>
      </p:sp>
      <p:sp>
        <p:nvSpPr>
          <p:cNvPr id="26" name="25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MARCO TEÓRICO</a:t>
            </a:r>
            <a:endParaRPr lang="es-MX" sz="2400" b="1" dirty="0"/>
          </a:p>
        </p:txBody>
      </p:sp>
      <p:sp>
        <p:nvSpPr>
          <p:cNvPr id="34" name="33 Elipse"/>
          <p:cNvSpPr/>
          <p:nvPr/>
        </p:nvSpPr>
        <p:spPr>
          <a:xfrm>
            <a:off x="681796" y="4493109"/>
            <a:ext cx="1422345" cy="1360609"/>
          </a:xfrm>
          <a:prstGeom prst="ellipse">
            <a:avLst/>
          </a:prstGeom>
          <a:blipFill rotWithShape="1">
            <a:blip r:embed="rId7"/>
            <a:stretch>
              <a:fillRect/>
            </a:stretch>
          </a:blipFill>
          <a:ln w="12700">
            <a:solidFill>
              <a:srgbClr val="7030A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268" name="Picture 4" descr="Animation of normal CFTR function. "/>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377338" y="1574957"/>
            <a:ext cx="4425583" cy="216838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nimation of abnormal CFTR function."/>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88074" y="3743342"/>
            <a:ext cx="5004112" cy="2116799"/>
          </a:xfrm>
          <a:prstGeom prst="rect">
            <a:avLst/>
          </a:prstGeom>
          <a:noFill/>
          <a:extLst>
            <a:ext uri="{909E8E84-426E-40DD-AFC4-6F175D3DCCD1}">
              <a14:hiddenFill xmlns:a14="http://schemas.microsoft.com/office/drawing/2010/main">
                <a:solidFill>
                  <a:srgbClr val="FFFFFF"/>
                </a:solidFill>
              </a14:hiddenFill>
            </a:ext>
          </a:extLst>
        </p:spPr>
      </p:pic>
      <p:sp>
        <p:nvSpPr>
          <p:cNvPr id="31" name="30 CuadroTexto"/>
          <p:cNvSpPr txBox="1"/>
          <p:nvPr/>
        </p:nvSpPr>
        <p:spPr>
          <a:xfrm>
            <a:off x="4531946" y="5373216"/>
            <a:ext cx="1058758" cy="27699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sz="1200" b="1" dirty="0" smtClean="0"/>
              <a:t>ANORMAL</a:t>
            </a:r>
            <a:endParaRPr lang="es-MX" sz="1200" b="1" dirty="0"/>
          </a:p>
        </p:txBody>
      </p:sp>
      <p:sp>
        <p:nvSpPr>
          <p:cNvPr id="38" name="37 CuadroTexto"/>
          <p:cNvSpPr txBox="1"/>
          <p:nvPr/>
        </p:nvSpPr>
        <p:spPr>
          <a:xfrm>
            <a:off x="4531946" y="2996952"/>
            <a:ext cx="1058758" cy="276999"/>
          </a:xfrm>
          <a:prstGeom prst="rect">
            <a:avLst/>
          </a:prstGeom>
          <a:solidFill>
            <a:schemeClr val="bg1">
              <a:lumMod val="85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s-MX" sz="1200" b="1" dirty="0" smtClean="0">
                <a:solidFill>
                  <a:schemeClr val="tx1"/>
                </a:solidFill>
              </a:rPr>
              <a:t>NORMAL</a:t>
            </a:r>
            <a:endParaRPr lang="es-MX" sz="1200" b="1" dirty="0">
              <a:solidFill>
                <a:schemeClr val="tx1"/>
              </a:solidFill>
            </a:endParaRPr>
          </a:p>
        </p:txBody>
      </p:sp>
      <p:sp>
        <p:nvSpPr>
          <p:cNvPr id="35" name="34 Rectángulo"/>
          <p:cNvSpPr/>
          <p:nvPr/>
        </p:nvSpPr>
        <p:spPr>
          <a:xfrm>
            <a:off x="5971988" y="3794823"/>
            <a:ext cx="1236281" cy="207735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 name="1 CuadroTexto"/>
          <p:cNvSpPr txBox="1"/>
          <p:nvPr/>
        </p:nvSpPr>
        <p:spPr>
          <a:xfrm>
            <a:off x="520148" y="1547372"/>
            <a:ext cx="1654230"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smtClean="0"/>
              <a:t>Absorción incorrecta de sal.</a:t>
            </a:r>
            <a:endParaRPr lang="es-MX" dirty="0"/>
          </a:p>
        </p:txBody>
      </p:sp>
      <p:sp>
        <p:nvSpPr>
          <p:cNvPr id="16" name="15 CuadroTexto"/>
          <p:cNvSpPr txBox="1"/>
          <p:nvPr/>
        </p:nvSpPr>
        <p:spPr>
          <a:xfrm>
            <a:off x="511804" y="2996952"/>
            <a:ext cx="1654230"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smtClean="0"/>
              <a:t>Bloqueo de vías respiratorias</a:t>
            </a:r>
            <a:endParaRPr lang="es-MX" dirty="0"/>
          </a:p>
        </p:txBody>
      </p:sp>
      <p:sp>
        <p:nvSpPr>
          <p:cNvPr id="17" name="16 CuadroTexto"/>
          <p:cNvSpPr txBox="1"/>
          <p:nvPr/>
        </p:nvSpPr>
        <p:spPr>
          <a:xfrm>
            <a:off x="2433844" y="2636058"/>
            <a:ext cx="1654230"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smtClean="0"/>
              <a:t>Volumen y fluidez reducidos de enzimas exocrinas.</a:t>
            </a:r>
          </a:p>
          <a:p>
            <a:pPr algn="ctr"/>
            <a:r>
              <a:rPr lang="es-MX" dirty="0" smtClean="0"/>
              <a:t>Proenzimas</a:t>
            </a:r>
            <a:endParaRPr lang="es-MX" dirty="0"/>
          </a:p>
        </p:txBody>
      </p:sp>
      <p:sp>
        <p:nvSpPr>
          <p:cNvPr id="19" name="18 CuadroTexto"/>
          <p:cNvSpPr txBox="1"/>
          <p:nvPr/>
        </p:nvSpPr>
        <p:spPr>
          <a:xfrm>
            <a:off x="2466782" y="4765497"/>
            <a:ext cx="165423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err="1" smtClean="0"/>
              <a:t>Ileo</a:t>
            </a:r>
            <a:r>
              <a:rPr lang="es-MX" dirty="0" smtClean="0"/>
              <a:t> meconial</a:t>
            </a:r>
          </a:p>
          <a:p>
            <a:pPr algn="ctr"/>
            <a:r>
              <a:rPr lang="es-MX" dirty="0" smtClean="0"/>
              <a:t>Mala absorción</a:t>
            </a:r>
          </a:p>
        </p:txBody>
      </p:sp>
      <p:sp>
        <p:nvSpPr>
          <p:cNvPr id="20" name="19 CuadroTexto"/>
          <p:cNvSpPr txBox="1"/>
          <p:nvPr/>
        </p:nvSpPr>
        <p:spPr>
          <a:xfrm>
            <a:off x="541489" y="4726885"/>
            <a:ext cx="165423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smtClean="0"/>
              <a:t>Infertilidad.</a:t>
            </a:r>
            <a:endParaRPr lang="es-MX" dirty="0"/>
          </a:p>
        </p:txBody>
      </p:sp>
      <p:sp>
        <p:nvSpPr>
          <p:cNvPr id="4" name="3 CuadroTexto"/>
          <p:cNvSpPr txBox="1"/>
          <p:nvPr/>
        </p:nvSpPr>
        <p:spPr>
          <a:xfrm>
            <a:off x="4121013" y="1282402"/>
            <a:ext cx="4681908" cy="738664"/>
          </a:xfrm>
          <a:prstGeom prst="rect">
            <a:avLst/>
          </a:prstGeom>
          <a:solidFill>
            <a:schemeClr val="bg1">
              <a:lumMod val="75000"/>
            </a:schemeClr>
          </a:solidFill>
        </p:spPr>
        <p:txBody>
          <a:bodyPr wrap="square" rtlCol="0">
            <a:spAutoFit/>
          </a:bodyPr>
          <a:lstStyle/>
          <a:p>
            <a:pPr marL="285750" indent="-285750" algn="just">
              <a:buFont typeface="Arial" pitchFamily="34" charset="0"/>
              <a:buChar char="•"/>
            </a:pPr>
            <a:r>
              <a:rPr lang="es-MX" sz="1400" dirty="0" smtClean="0"/>
              <a:t>EQUILIBRIO DE ELECTROLITOS</a:t>
            </a:r>
          </a:p>
          <a:p>
            <a:pPr marL="285750" indent="-285750" algn="just">
              <a:buFont typeface="Arial" pitchFamily="34" charset="0"/>
              <a:buChar char="•"/>
            </a:pPr>
            <a:r>
              <a:rPr lang="es-MX" sz="1400" dirty="0" smtClean="0"/>
              <a:t>SECRECIONES CON FLUIDEZ, VOLUMEN Y pH ADECUADOS</a:t>
            </a:r>
            <a:endParaRPr lang="es-MX" sz="1400" dirty="0"/>
          </a:p>
        </p:txBody>
      </p:sp>
      <p:sp>
        <p:nvSpPr>
          <p:cNvPr id="5" name="4 CuadroTexto"/>
          <p:cNvSpPr txBox="1"/>
          <p:nvPr/>
        </p:nvSpPr>
        <p:spPr>
          <a:xfrm>
            <a:off x="4806986" y="3658672"/>
            <a:ext cx="399593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lgn="just">
              <a:buFont typeface="Arial" pitchFamily="34" charset="0"/>
              <a:buChar char="•"/>
            </a:pPr>
            <a:r>
              <a:rPr lang="es-MX" sz="1400" b="1" dirty="0" smtClean="0"/>
              <a:t>MUCOSIDAD HIPERVISCOSA</a:t>
            </a:r>
          </a:p>
          <a:p>
            <a:pPr marL="285750" indent="-285750" algn="just">
              <a:buFont typeface="Arial" pitchFamily="34" charset="0"/>
              <a:buChar char="•"/>
            </a:pPr>
            <a:r>
              <a:rPr lang="es-MX" sz="1400" b="1" dirty="0" smtClean="0"/>
              <a:t>DESBALANCE DE ELECTROLITOS</a:t>
            </a:r>
            <a:endParaRPr lang="es-MX" sz="1400" b="1" dirty="0"/>
          </a:p>
        </p:txBody>
      </p:sp>
      <p:sp>
        <p:nvSpPr>
          <p:cNvPr id="7" name="6 CuadroTexto"/>
          <p:cNvSpPr txBox="1"/>
          <p:nvPr/>
        </p:nvSpPr>
        <p:spPr>
          <a:xfrm>
            <a:off x="7884368" y="5096217"/>
            <a:ext cx="918553" cy="369332"/>
          </a:xfrm>
          <a:prstGeom prst="rect">
            <a:avLst/>
          </a:prstGeom>
          <a:noFill/>
        </p:spPr>
        <p:txBody>
          <a:bodyPr wrap="square" rtlCol="0">
            <a:spAutoFit/>
          </a:bodyPr>
          <a:lstStyle/>
          <a:p>
            <a:pPr algn="ctr"/>
            <a:r>
              <a:rPr lang="es-MX" b="1" dirty="0" smtClean="0"/>
              <a:t>FQ</a:t>
            </a:r>
            <a:endParaRPr lang="es-MX" b="1" dirty="0"/>
          </a:p>
        </p:txBody>
      </p:sp>
    </p:spTree>
    <p:extLst>
      <p:ext uri="{BB962C8B-B14F-4D97-AF65-F5344CB8AC3E}">
        <p14:creationId xmlns:p14="http://schemas.microsoft.com/office/powerpoint/2010/main" val="9887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23950" t="22961" r="20506" b="11480"/>
          <a:stretch/>
        </p:blipFill>
        <p:spPr bwMode="auto">
          <a:xfrm>
            <a:off x="3203848" y="1268759"/>
            <a:ext cx="5832648" cy="4661373"/>
          </a:xfrm>
          <a:prstGeom prst="rect">
            <a:avLst/>
          </a:prstGeom>
          <a:ln>
            <a:noFill/>
          </a:ln>
          <a:extLst>
            <a:ext uri="{53640926-AAD7-44D8-BBD7-CCE9431645EC}">
              <a14:shadowObscured xmlns:a14="http://schemas.microsoft.com/office/drawing/2010/main"/>
            </a:ext>
          </a:extLst>
        </p:spPr>
      </p:pic>
      <p:sp>
        <p:nvSpPr>
          <p:cNvPr id="3" name="2 Rectángulo"/>
          <p:cNvSpPr/>
          <p:nvPr/>
        </p:nvSpPr>
        <p:spPr>
          <a:xfrm>
            <a:off x="323528" y="1460398"/>
            <a:ext cx="2664296" cy="4278094"/>
          </a:xfrm>
          <a:prstGeom prst="rect">
            <a:avLst/>
          </a:prstGeom>
        </p:spPr>
        <p:txBody>
          <a:bodyPr wrap="square">
            <a:spAutoFit/>
          </a:bodyPr>
          <a:lstStyle/>
          <a:p>
            <a:pPr algn="just"/>
            <a:r>
              <a:rPr lang="es-MX" sz="1600" b="1" dirty="0"/>
              <a:t>Clase I y II</a:t>
            </a:r>
            <a:r>
              <a:rPr lang="es-MX" sz="1600" dirty="0"/>
              <a:t>: </a:t>
            </a:r>
            <a:r>
              <a:rPr lang="es-MX" sz="1600" dirty="0" smtClean="0"/>
              <a:t>reducción </a:t>
            </a:r>
            <a:r>
              <a:rPr lang="es-MX" sz="1600" dirty="0"/>
              <a:t>en la cantidad de proteína CFTR expresada</a:t>
            </a:r>
            <a:r>
              <a:rPr lang="es-MX" sz="1600" dirty="0" smtClean="0"/>
              <a:t>.</a:t>
            </a:r>
          </a:p>
          <a:p>
            <a:pPr algn="just"/>
            <a:r>
              <a:rPr lang="es-MX" sz="1600" b="1" dirty="0" smtClean="0"/>
              <a:t>Clase III y IV</a:t>
            </a:r>
            <a:r>
              <a:rPr lang="es-MX" sz="1600" dirty="0" smtClean="0"/>
              <a:t>: mal funcionamiento del canal  CFTR.</a:t>
            </a:r>
          </a:p>
          <a:p>
            <a:pPr algn="just"/>
            <a:r>
              <a:rPr lang="es-MX" sz="1600" b="1" dirty="0"/>
              <a:t>Clase V:</a:t>
            </a:r>
            <a:r>
              <a:rPr lang="es-MX" sz="1600" dirty="0"/>
              <a:t> aunque existe producción de CFTR normal, los problemas en la regulación transcripcional hacen que se genere poca cantidad de la proteína </a:t>
            </a:r>
            <a:endParaRPr lang="es-MX" sz="1600" dirty="0" smtClean="0"/>
          </a:p>
          <a:p>
            <a:pPr algn="just"/>
            <a:r>
              <a:rPr lang="es-MX" sz="1600" b="1" dirty="0" smtClean="0"/>
              <a:t>Clase VI: </a:t>
            </a:r>
            <a:r>
              <a:rPr lang="es-MX" sz="1600" dirty="0" smtClean="0"/>
              <a:t>degradación temprana de </a:t>
            </a:r>
            <a:r>
              <a:rPr lang="es-MX" sz="1600" dirty="0"/>
              <a:t>la CFTR en la superficie del canal.</a:t>
            </a:r>
          </a:p>
          <a:p>
            <a:pPr algn="just"/>
            <a:endParaRPr lang="es-MX" sz="1600" b="1" dirty="0" smtClean="0"/>
          </a:p>
          <a:p>
            <a:pPr algn="just"/>
            <a:endParaRPr lang="es-MX" sz="1600" dirty="0"/>
          </a:p>
        </p:txBody>
      </p:sp>
      <p:graphicFrame>
        <p:nvGraphicFramePr>
          <p:cNvPr id="5" name="4 Tabla"/>
          <p:cNvGraphicFramePr>
            <a:graphicFrameLocks noGrp="1"/>
          </p:cNvGraphicFramePr>
          <p:nvPr>
            <p:extLst>
              <p:ext uri="{D42A27DB-BD31-4B8C-83A1-F6EECF244321}">
                <p14:modId xmlns:p14="http://schemas.microsoft.com/office/powerpoint/2010/main" val="2440451530"/>
              </p:ext>
            </p:extLst>
          </p:nvPr>
        </p:nvGraphicFramePr>
        <p:xfrm>
          <a:off x="3203848" y="1182047"/>
          <a:ext cx="4425907" cy="4773044"/>
        </p:xfrm>
        <a:graphic>
          <a:graphicData uri="http://schemas.openxmlformats.org/drawingml/2006/table">
            <a:tbl>
              <a:tblPr firstRow="1" firstCol="1" bandRow="1">
                <a:tableStyleId>{00A15C55-8517-42AA-B614-E9B94910E393}</a:tableStyleId>
              </a:tblPr>
              <a:tblGrid>
                <a:gridCol w="655372"/>
                <a:gridCol w="3770535"/>
              </a:tblGrid>
              <a:tr h="367157">
                <a:tc>
                  <a:txBody>
                    <a:bodyPr/>
                    <a:lstStyle/>
                    <a:p>
                      <a:pPr algn="ctr">
                        <a:lnSpc>
                          <a:spcPct val="150000"/>
                        </a:lnSpc>
                        <a:spcAft>
                          <a:spcPts val="0"/>
                        </a:spcAft>
                      </a:pPr>
                      <a:r>
                        <a:rPr lang="es-EC" sz="1500" dirty="0" smtClean="0">
                          <a:effectLst/>
                        </a:rPr>
                        <a:t>Clase</a:t>
                      </a:r>
                      <a:endParaRPr lang="es-MX" sz="1500" dirty="0">
                        <a:effectLst/>
                        <a:latin typeface="Arial"/>
                        <a:ea typeface="Arial"/>
                        <a:cs typeface="Times New Roman"/>
                      </a:endParaRPr>
                    </a:p>
                  </a:txBody>
                  <a:tcPr marL="68580" marR="68580" marT="0" marB="0"/>
                </a:tc>
                <a:tc>
                  <a:txBody>
                    <a:bodyPr/>
                    <a:lstStyle/>
                    <a:p>
                      <a:pPr algn="ctr">
                        <a:lnSpc>
                          <a:spcPct val="150000"/>
                        </a:lnSpc>
                        <a:spcAft>
                          <a:spcPts val="0"/>
                        </a:spcAft>
                      </a:pPr>
                      <a:r>
                        <a:rPr lang="es-EC" sz="1500" dirty="0">
                          <a:effectLst/>
                        </a:rPr>
                        <a:t>Ejemplo </a:t>
                      </a:r>
                      <a:endParaRPr lang="es-MX" sz="1500" dirty="0">
                        <a:effectLst/>
                        <a:latin typeface="Arial"/>
                        <a:ea typeface="Arial"/>
                        <a:cs typeface="Times New Roman"/>
                      </a:endParaRPr>
                    </a:p>
                  </a:txBody>
                  <a:tcPr marL="68580" marR="68580" marT="0" marB="0"/>
                </a:tc>
              </a:tr>
              <a:tr h="1101472">
                <a:tc>
                  <a:txBody>
                    <a:bodyPr/>
                    <a:lstStyle/>
                    <a:p>
                      <a:pPr algn="ctr">
                        <a:lnSpc>
                          <a:spcPct val="150000"/>
                        </a:lnSpc>
                        <a:spcAft>
                          <a:spcPts val="0"/>
                        </a:spcAft>
                      </a:pPr>
                      <a:r>
                        <a:rPr lang="es-EC" sz="1500" dirty="0">
                          <a:effectLst/>
                        </a:rPr>
                        <a:t>I</a:t>
                      </a:r>
                      <a:endParaRPr lang="es-MX" sz="15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500" b="1" dirty="0">
                          <a:effectLst/>
                        </a:rPr>
                        <a:t>p.Gly542X</a:t>
                      </a:r>
                      <a:endParaRPr lang="es-MX" sz="1500" b="1" dirty="0">
                        <a:effectLst/>
                      </a:endParaRPr>
                    </a:p>
                    <a:p>
                      <a:pPr algn="ctr">
                        <a:lnSpc>
                          <a:spcPct val="150000"/>
                        </a:lnSpc>
                        <a:spcAft>
                          <a:spcPts val="0"/>
                        </a:spcAft>
                      </a:pPr>
                      <a:r>
                        <a:rPr lang="en-US" sz="1500" dirty="0">
                          <a:effectLst/>
                        </a:rPr>
                        <a:t> c.489+1G&gt;T (621+1G&gt;T)</a:t>
                      </a:r>
                      <a:endParaRPr lang="es-MX" sz="1500" dirty="0">
                        <a:effectLst/>
                      </a:endParaRPr>
                    </a:p>
                    <a:p>
                      <a:pPr algn="ctr">
                        <a:lnSpc>
                          <a:spcPct val="150000"/>
                        </a:lnSpc>
                        <a:spcAft>
                          <a:spcPts val="0"/>
                        </a:spcAft>
                      </a:pPr>
                      <a:r>
                        <a:rPr lang="en-US" sz="1500" dirty="0">
                          <a:effectLst/>
                        </a:rPr>
                        <a:t> c.579+1G&gt;T (711+1G&gt;T)</a:t>
                      </a:r>
                      <a:endParaRPr lang="es-MX" sz="1500" dirty="0">
                        <a:effectLst/>
                        <a:latin typeface="Arial"/>
                        <a:ea typeface="Arial"/>
                        <a:cs typeface="Times New Roman"/>
                      </a:endParaRPr>
                    </a:p>
                  </a:txBody>
                  <a:tcPr marL="68580" marR="68580" marT="0" marB="0"/>
                </a:tc>
              </a:tr>
              <a:tr h="1101472">
                <a:tc>
                  <a:txBody>
                    <a:bodyPr/>
                    <a:lstStyle/>
                    <a:p>
                      <a:pPr algn="ctr">
                        <a:lnSpc>
                          <a:spcPct val="150000"/>
                        </a:lnSpc>
                        <a:spcAft>
                          <a:spcPts val="0"/>
                        </a:spcAft>
                      </a:pPr>
                      <a:r>
                        <a:rPr lang="en-US" sz="1500" dirty="0">
                          <a:effectLst/>
                        </a:rPr>
                        <a:t>II</a:t>
                      </a:r>
                      <a:endParaRPr lang="es-MX" sz="1500" dirty="0">
                        <a:effectLst/>
                        <a:latin typeface="Arial"/>
                        <a:ea typeface="Arial"/>
                        <a:cs typeface="Times New Roman"/>
                      </a:endParaRPr>
                    </a:p>
                  </a:txBody>
                  <a:tcPr marL="68580" marR="68580" marT="0" marB="0"/>
                </a:tc>
                <a:tc>
                  <a:txBody>
                    <a:bodyPr/>
                    <a:lstStyle/>
                    <a:p>
                      <a:pPr algn="ctr">
                        <a:lnSpc>
                          <a:spcPct val="150000"/>
                        </a:lnSpc>
                        <a:spcAft>
                          <a:spcPts val="0"/>
                        </a:spcAft>
                      </a:pPr>
                      <a:r>
                        <a:rPr lang="es-EC" sz="1500" b="1" dirty="0">
                          <a:effectLst/>
                        </a:rPr>
                        <a:t>p.Phe508del</a:t>
                      </a:r>
                      <a:endParaRPr lang="es-MX" sz="1500" b="1" dirty="0">
                        <a:effectLst/>
                      </a:endParaRPr>
                    </a:p>
                    <a:p>
                      <a:pPr algn="ctr">
                        <a:lnSpc>
                          <a:spcPct val="150000"/>
                        </a:lnSpc>
                        <a:spcAft>
                          <a:spcPts val="0"/>
                        </a:spcAft>
                      </a:pPr>
                      <a:r>
                        <a:rPr lang="es-EC" sz="1500" dirty="0">
                          <a:effectLst/>
                        </a:rPr>
                        <a:t>p.Ile507del</a:t>
                      </a:r>
                      <a:endParaRPr lang="es-MX" sz="1500" dirty="0">
                        <a:effectLst/>
                      </a:endParaRPr>
                    </a:p>
                    <a:p>
                      <a:pPr algn="ctr">
                        <a:lnSpc>
                          <a:spcPct val="150000"/>
                        </a:lnSpc>
                        <a:spcAft>
                          <a:spcPts val="0"/>
                        </a:spcAft>
                      </a:pPr>
                      <a:r>
                        <a:rPr lang="es-EC" sz="1500" b="1" dirty="0">
                          <a:effectLst/>
                        </a:rPr>
                        <a:t>p.Asn1303Lys</a:t>
                      </a:r>
                      <a:endParaRPr lang="es-MX" sz="1500" b="1" dirty="0">
                        <a:effectLst/>
                        <a:latin typeface="Arial"/>
                        <a:ea typeface="Arial"/>
                        <a:cs typeface="Times New Roman"/>
                      </a:endParaRPr>
                    </a:p>
                  </a:txBody>
                  <a:tcPr marL="68580" marR="68580" marT="0" marB="0"/>
                </a:tc>
              </a:tr>
              <a:tr h="367157">
                <a:tc>
                  <a:txBody>
                    <a:bodyPr/>
                    <a:lstStyle/>
                    <a:p>
                      <a:pPr algn="ctr">
                        <a:lnSpc>
                          <a:spcPct val="150000"/>
                        </a:lnSpc>
                        <a:spcAft>
                          <a:spcPts val="0"/>
                        </a:spcAft>
                      </a:pPr>
                      <a:r>
                        <a:rPr lang="es-EC" sz="1500">
                          <a:effectLst/>
                        </a:rPr>
                        <a:t>III</a:t>
                      </a:r>
                      <a:endParaRPr lang="es-MX" sz="1500">
                        <a:effectLst/>
                        <a:latin typeface="Arial"/>
                        <a:ea typeface="Arial"/>
                        <a:cs typeface="Times New Roman"/>
                      </a:endParaRPr>
                    </a:p>
                  </a:txBody>
                  <a:tcPr marL="68580" marR="68580" marT="0" marB="0"/>
                </a:tc>
                <a:tc>
                  <a:txBody>
                    <a:bodyPr/>
                    <a:lstStyle/>
                    <a:p>
                      <a:pPr algn="ctr">
                        <a:lnSpc>
                          <a:spcPct val="150000"/>
                        </a:lnSpc>
                        <a:spcAft>
                          <a:spcPts val="0"/>
                        </a:spcAft>
                      </a:pPr>
                      <a:r>
                        <a:rPr lang="en-US" sz="1500" b="1" dirty="0">
                          <a:effectLst/>
                        </a:rPr>
                        <a:t>p.Gly551Asp</a:t>
                      </a:r>
                      <a:endParaRPr lang="es-MX" sz="1500" b="1" dirty="0">
                        <a:effectLst/>
                        <a:latin typeface="Arial"/>
                        <a:ea typeface="Arial"/>
                        <a:cs typeface="Times New Roman"/>
                      </a:endParaRPr>
                    </a:p>
                  </a:txBody>
                  <a:tcPr marL="68580" marR="68580" marT="0" marB="0"/>
                </a:tc>
              </a:tr>
              <a:tr h="734314">
                <a:tc>
                  <a:txBody>
                    <a:bodyPr/>
                    <a:lstStyle/>
                    <a:p>
                      <a:pPr algn="ctr">
                        <a:lnSpc>
                          <a:spcPct val="150000"/>
                        </a:lnSpc>
                        <a:spcAft>
                          <a:spcPts val="0"/>
                        </a:spcAft>
                      </a:pPr>
                      <a:r>
                        <a:rPr lang="es-EC" sz="1500">
                          <a:effectLst/>
                        </a:rPr>
                        <a:t>IV</a:t>
                      </a:r>
                      <a:endParaRPr lang="es-MX" sz="1500">
                        <a:effectLst/>
                        <a:latin typeface="Arial"/>
                        <a:ea typeface="Arial"/>
                        <a:cs typeface="Times New Roman"/>
                      </a:endParaRPr>
                    </a:p>
                  </a:txBody>
                  <a:tcPr marL="68580" marR="68580" marT="0" marB="0"/>
                </a:tc>
                <a:tc>
                  <a:txBody>
                    <a:bodyPr/>
                    <a:lstStyle/>
                    <a:p>
                      <a:pPr algn="ctr">
                        <a:lnSpc>
                          <a:spcPct val="150000"/>
                        </a:lnSpc>
                        <a:spcAft>
                          <a:spcPts val="0"/>
                        </a:spcAft>
                      </a:pPr>
                      <a:r>
                        <a:rPr lang="en-US" sz="1500" dirty="0">
                          <a:effectLst/>
                        </a:rPr>
                        <a:t>p.Arg117His</a:t>
                      </a:r>
                      <a:endParaRPr lang="es-MX" sz="1500" dirty="0">
                        <a:effectLst/>
                      </a:endParaRPr>
                    </a:p>
                    <a:p>
                      <a:pPr algn="ctr">
                        <a:lnSpc>
                          <a:spcPct val="150000"/>
                        </a:lnSpc>
                        <a:spcAft>
                          <a:spcPts val="0"/>
                        </a:spcAft>
                      </a:pPr>
                      <a:r>
                        <a:rPr lang="en-US" sz="1500" b="1" dirty="0">
                          <a:effectLst/>
                        </a:rPr>
                        <a:t>p.Arg334Trp</a:t>
                      </a:r>
                      <a:endParaRPr lang="es-MX" sz="1500" b="1" dirty="0">
                        <a:effectLst/>
                        <a:latin typeface="Arial"/>
                        <a:ea typeface="Arial"/>
                        <a:cs typeface="Times New Roman"/>
                      </a:endParaRPr>
                    </a:p>
                  </a:txBody>
                  <a:tcPr marL="68580" marR="68580" marT="0" marB="0"/>
                </a:tc>
              </a:tr>
              <a:tr h="1101472">
                <a:tc>
                  <a:txBody>
                    <a:bodyPr/>
                    <a:lstStyle/>
                    <a:p>
                      <a:pPr algn="ctr">
                        <a:lnSpc>
                          <a:spcPct val="150000"/>
                        </a:lnSpc>
                        <a:spcAft>
                          <a:spcPts val="0"/>
                        </a:spcAft>
                      </a:pPr>
                      <a:r>
                        <a:rPr lang="es-EC" sz="1500">
                          <a:effectLst/>
                        </a:rPr>
                        <a:t>V</a:t>
                      </a:r>
                      <a:endParaRPr lang="es-MX" sz="1500">
                        <a:effectLst/>
                        <a:latin typeface="Arial"/>
                        <a:ea typeface="Arial"/>
                        <a:cs typeface="Times New Roman"/>
                      </a:endParaRPr>
                    </a:p>
                  </a:txBody>
                  <a:tcPr marL="68580" marR="68580" marT="0" marB="0"/>
                </a:tc>
                <a:tc>
                  <a:txBody>
                    <a:bodyPr/>
                    <a:lstStyle/>
                    <a:p>
                      <a:pPr algn="ctr">
                        <a:lnSpc>
                          <a:spcPct val="150000"/>
                        </a:lnSpc>
                        <a:spcAft>
                          <a:spcPts val="0"/>
                        </a:spcAft>
                      </a:pPr>
                      <a:r>
                        <a:rPr lang="es-EC" sz="1500" dirty="0">
                          <a:effectLst/>
                        </a:rPr>
                        <a:t>c.1210-12T[5] (alelo 5T)</a:t>
                      </a:r>
                      <a:endParaRPr lang="es-MX" sz="1500" dirty="0">
                        <a:effectLst/>
                      </a:endParaRPr>
                    </a:p>
                    <a:p>
                      <a:pPr algn="ctr">
                        <a:lnSpc>
                          <a:spcPct val="150000"/>
                        </a:lnSpc>
                        <a:spcAft>
                          <a:spcPts val="0"/>
                        </a:spcAft>
                      </a:pPr>
                      <a:r>
                        <a:rPr lang="es-EC" sz="1500" dirty="0">
                          <a:effectLst/>
                        </a:rPr>
                        <a:t>c.3140-26A&gt;G (3272-26A&gt;G)</a:t>
                      </a:r>
                      <a:endParaRPr lang="es-MX" sz="1500" dirty="0">
                        <a:effectLst/>
                      </a:endParaRPr>
                    </a:p>
                    <a:p>
                      <a:pPr algn="ctr">
                        <a:lnSpc>
                          <a:spcPct val="150000"/>
                        </a:lnSpc>
                        <a:spcAft>
                          <a:spcPts val="0"/>
                        </a:spcAft>
                      </a:pPr>
                      <a:r>
                        <a:rPr lang="es-EC" sz="1500" dirty="0">
                          <a:effectLst/>
                        </a:rPr>
                        <a:t> </a:t>
                      </a:r>
                      <a:r>
                        <a:rPr lang="en-US" sz="1500" dirty="0">
                          <a:effectLst/>
                        </a:rPr>
                        <a:t>c.3850-2477C&gt;T (3849+10kbC&gt;T)</a:t>
                      </a:r>
                      <a:endParaRPr lang="es-MX" sz="1500" dirty="0">
                        <a:effectLst/>
                        <a:latin typeface="Arial"/>
                        <a:ea typeface="Arial"/>
                        <a:cs typeface="Times New Roman"/>
                      </a:endParaRPr>
                    </a:p>
                  </a:txBody>
                  <a:tcPr marL="68580" marR="68580" marT="0" marB="0"/>
                </a:tc>
              </a:tr>
            </a:tbl>
          </a:graphicData>
        </a:graphic>
      </p:graphicFrame>
      <p:sp>
        <p:nvSpPr>
          <p:cNvPr id="6" name="5 CuadroTexto"/>
          <p:cNvSpPr txBox="1"/>
          <p:nvPr/>
        </p:nvSpPr>
        <p:spPr>
          <a:xfrm>
            <a:off x="179512" y="581881"/>
            <a:ext cx="8964488" cy="400110"/>
          </a:xfrm>
          <a:prstGeom prst="rect">
            <a:avLst/>
          </a:prstGeom>
          <a:noFill/>
        </p:spPr>
        <p:txBody>
          <a:bodyPr wrap="square" rtlCol="0">
            <a:spAutoFit/>
          </a:bodyPr>
          <a:lstStyle/>
          <a:p>
            <a:pPr algn="ctr"/>
            <a:r>
              <a:rPr lang="es-MX" sz="2000" b="1" dirty="0" smtClean="0"/>
              <a:t>MUTACIONES DEL GEN CFTR Y SU EFECTO EN LA PROTEÍNA</a:t>
            </a:r>
            <a:endParaRPr lang="es-MX" sz="2000" b="1" dirty="0"/>
          </a:p>
        </p:txBody>
      </p:sp>
      <p:sp>
        <p:nvSpPr>
          <p:cNvPr id="7" name="6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MARCO TEÓRICO</a:t>
            </a:r>
            <a:endParaRPr lang="es-MX" sz="2400" b="1" dirty="0"/>
          </a:p>
        </p:txBody>
      </p:sp>
      <p:sp>
        <p:nvSpPr>
          <p:cNvPr id="8" name="7 CuadroTexto"/>
          <p:cNvSpPr txBox="1"/>
          <p:nvPr/>
        </p:nvSpPr>
        <p:spPr>
          <a:xfrm>
            <a:off x="7668344" y="1410963"/>
            <a:ext cx="1475656" cy="33239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MX" sz="1500" dirty="0" smtClean="0"/>
              <a:t>Latinoamérica: </a:t>
            </a:r>
            <a:r>
              <a:rPr lang="es-MX" sz="1500" b="1" dirty="0" smtClean="0"/>
              <a:t>p.F508del</a:t>
            </a:r>
            <a:r>
              <a:rPr lang="es-MX" sz="1500" b="1" dirty="0"/>
              <a:t>, p.G542X, p.R1162X, p.N1303K, p.R334W, p.G85E </a:t>
            </a:r>
            <a:endParaRPr lang="es-MX" sz="1500" b="1" dirty="0" smtClean="0"/>
          </a:p>
          <a:p>
            <a:pPr algn="just"/>
            <a:r>
              <a:rPr lang="es-MX" sz="1500" dirty="0" smtClean="0"/>
              <a:t>Ecuador:  </a:t>
            </a:r>
          </a:p>
          <a:p>
            <a:pPr algn="just"/>
            <a:r>
              <a:rPr lang="es-MX" sz="1500" b="1" dirty="0" smtClean="0"/>
              <a:t>p.F508del p.G85E  p.G542X p.G551D p.R334W</a:t>
            </a:r>
          </a:p>
          <a:p>
            <a:pPr algn="just"/>
            <a:r>
              <a:rPr lang="es-MX" sz="1500" b="1" dirty="0" smtClean="0"/>
              <a:t>p.N1303K.</a:t>
            </a:r>
            <a:endParaRPr lang="es-MX" sz="1500" b="1" dirty="0"/>
          </a:p>
        </p:txBody>
      </p:sp>
      <p:sp>
        <p:nvSpPr>
          <p:cNvPr id="9" name="8 CuadroTexto"/>
          <p:cNvSpPr txBox="1"/>
          <p:nvPr/>
        </p:nvSpPr>
        <p:spPr>
          <a:xfrm>
            <a:off x="7668344" y="4736763"/>
            <a:ext cx="1475656" cy="369332"/>
          </a:xfrm>
          <a:prstGeom prst="rect">
            <a:avLst/>
          </a:prstGeom>
          <a:solidFill>
            <a:schemeClr val="bg1">
              <a:lumMod val="75000"/>
            </a:schemeClr>
          </a:solidFill>
          <a:ln>
            <a:solidFill>
              <a:srgbClr val="7030A0"/>
            </a:solidFill>
          </a:ln>
        </p:spPr>
        <p:txBody>
          <a:bodyPr wrap="square" rtlCol="0">
            <a:spAutoFit/>
          </a:bodyPr>
          <a:lstStyle/>
          <a:p>
            <a:pPr algn="ctr"/>
            <a:r>
              <a:rPr lang="es-MX" b="1" dirty="0" smtClean="0"/>
              <a:t>p. H609R</a:t>
            </a:r>
            <a:endParaRPr lang="es-MX" b="1" dirty="0"/>
          </a:p>
        </p:txBody>
      </p:sp>
    </p:spTree>
    <p:extLst>
      <p:ext uri="{BB962C8B-B14F-4D97-AF65-F5344CB8AC3E}">
        <p14:creationId xmlns:p14="http://schemas.microsoft.com/office/powerpoint/2010/main" val="3907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630663"/>
            <a:ext cx="6320386" cy="400110"/>
          </a:xfrm>
          <a:prstGeom prst="rect">
            <a:avLst/>
          </a:prstGeom>
          <a:noFill/>
        </p:spPr>
        <p:txBody>
          <a:bodyPr wrap="square" rtlCol="0">
            <a:spAutoFit/>
          </a:bodyPr>
          <a:lstStyle/>
          <a:p>
            <a:pPr algn="r"/>
            <a:r>
              <a:rPr lang="es-MX" sz="2000" b="1" dirty="0" smtClean="0"/>
              <a:t>DIAGNÓSTICO DE FIBROSIS QUÍSTICA</a:t>
            </a:r>
            <a:endParaRPr lang="es-MX" sz="2000" b="1" dirty="0"/>
          </a:p>
        </p:txBody>
      </p:sp>
      <p:sp>
        <p:nvSpPr>
          <p:cNvPr id="3" name="2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MARCO TEÓRICO</a:t>
            </a:r>
            <a:endParaRPr lang="es-MX" sz="2400" b="1" dirty="0"/>
          </a:p>
        </p:txBody>
      </p:sp>
      <p:sp>
        <p:nvSpPr>
          <p:cNvPr id="5" name="4 Rectángulo"/>
          <p:cNvSpPr/>
          <p:nvPr/>
        </p:nvSpPr>
        <p:spPr>
          <a:xfrm>
            <a:off x="330128" y="3212976"/>
            <a:ext cx="8471778" cy="143584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50000"/>
              </a:lnSpc>
            </a:pPr>
            <a:r>
              <a:rPr lang="es-MX" sz="1500" dirty="0" smtClean="0"/>
              <a:t>2.    Evidencia de anormalidad en el gen CFTR</a:t>
            </a:r>
          </a:p>
          <a:p>
            <a:pPr marL="285750" lvl="0" indent="-285750" algn="just">
              <a:lnSpc>
                <a:spcPct val="150000"/>
              </a:lnSpc>
              <a:buFont typeface="Arial" pitchFamily="34" charset="0"/>
              <a:buChar char="•"/>
            </a:pPr>
            <a:r>
              <a:rPr lang="es-MX" sz="1500" dirty="0" smtClean="0"/>
              <a:t>Dos valores de cloruro en el sudor anormales (</a:t>
            </a:r>
            <a:r>
              <a:rPr lang="es-ES" sz="1500" dirty="0" smtClean="0"/>
              <a:t>&gt; </a:t>
            </a:r>
            <a:r>
              <a:rPr lang="es-MX" sz="1500" dirty="0" smtClean="0"/>
              <a:t>60 mEq / L</a:t>
            </a:r>
            <a:r>
              <a:rPr lang="es-ES" sz="1500" dirty="0" smtClean="0"/>
              <a:t>). </a:t>
            </a:r>
            <a:endParaRPr lang="es-MX" sz="1500" dirty="0" smtClean="0"/>
          </a:p>
          <a:p>
            <a:pPr marL="285750" lvl="0" indent="-285750" algn="just">
              <a:lnSpc>
                <a:spcPct val="150000"/>
              </a:lnSpc>
              <a:buFont typeface="Arial" pitchFamily="34" charset="0"/>
              <a:buChar char="•"/>
            </a:pPr>
            <a:r>
              <a:rPr lang="es-MX" sz="1500" dirty="0" smtClean="0"/>
              <a:t>Medidas del diferencial transepitelial nasal (</a:t>
            </a:r>
            <a:r>
              <a:rPr lang="es-ES" sz="1500" dirty="0" smtClean="0"/>
              <a:t>NPD) </a:t>
            </a:r>
            <a:endParaRPr lang="es-MX" sz="1500" dirty="0" smtClean="0"/>
          </a:p>
          <a:p>
            <a:pPr marL="285750" lvl="0" indent="-285750" algn="just">
              <a:lnSpc>
                <a:spcPct val="150000"/>
              </a:lnSpc>
              <a:buFont typeface="Arial" pitchFamily="34" charset="0"/>
              <a:buChar char="•"/>
            </a:pPr>
            <a:r>
              <a:rPr lang="es-ES" sz="1500" dirty="0" smtClean="0"/>
              <a:t>Niveles elevados de la IRT, como método de diagnóstico en recién nacidos </a:t>
            </a:r>
          </a:p>
        </p:txBody>
      </p:sp>
      <p:sp>
        <p:nvSpPr>
          <p:cNvPr id="6" name="5 CuadroTexto"/>
          <p:cNvSpPr txBox="1"/>
          <p:nvPr/>
        </p:nvSpPr>
        <p:spPr>
          <a:xfrm>
            <a:off x="302000" y="1412776"/>
            <a:ext cx="8498418" cy="14358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lnSpc>
                <a:spcPct val="150000"/>
              </a:lnSpc>
              <a:buAutoNum type="arabicPeriod"/>
            </a:pPr>
            <a:r>
              <a:rPr lang="es-MX" sz="1500" dirty="0" smtClean="0"/>
              <a:t>Características fenotípicas de la enfermedad</a:t>
            </a:r>
          </a:p>
          <a:p>
            <a:pPr marL="285750" indent="-285750" algn="ctr">
              <a:lnSpc>
                <a:spcPct val="150000"/>
              </a:lnSpc>
              <a:buFont typeface="Arial" pitchFamily="34" charset="0"/>
              <a:buChar char="•"/>
            </a:pPr>
            <a:r>
              <a:rPr lang="es-ES" sz="1500" dirty="0" smtClean="0"/>
              <a:t>Enfermedades </a:t>
            </a:r>
            <a:r>
              <a:rPr lang="es-ES" sz="1500" dirty="0"/>
              <a:t>crónicas </a:t>
            </a:r>
            <a:r>
              <a:rPr lang="es-ES" sz="1500" dirty="0" smtClean="0"/>
              <a:t>sinopulmonares</a:t>
            </a:r>
          </a:p>
          <a:p>
            <a:pPr marL="285750" indent="-285750" algn="ctr">
              <a:lnSpc>
                <a:spcPct val="150000"/>
              </a:lnSpc>
              <a:buFont typeface="Arial" pitchFamily="34" charset="0"/>
              <a:buChar char="•"/>
            </a:pPr>
            <a:r>
              <a:rPr lang="es-ES" sz="1500" dirty="0" smtClean="0"/>
              <a:t>Alteraciones </a:t>
            </a:r>
            <a:r>
              <a:rPr lang="es-ES" sz="1500" dirty="0"/>
              <a:t>nutricionales </a:t>
            </a:r>
            <a:r>
              <a:rPr lang="es-ES" sz="1500" dirty="0" smtClean="0"/>
              <a:t>gastrointestinales</a:t>
            </a:r>
          </a:p>
          <a:p>
            <a:pPr marL="285750" indent="-285750" algn="ctr">
              <a:lnSpc>
                <a:spcPct val="150000"/>
              </a:lnSpc>
              <a:buFont typeface="Arial" pitchFamily="34" charset="0"/>
              <a:buChar char="•"/>
            </a:pPr>
            <a:r>
              <a:rPr lang="es-ES" sz="1500" dirty="0" smtClean="0"/>
              <a:t>Síndromes </a:t>
            </a:r>
            <a:r>
              <a:rPr lang="es-ES" sz="1500" dirty="0"/>
              <a:t>de pérdida de </a:t>
            </a:r>
            <a:r>
              <a:rPr lang="es-ES" sz="1500" dirty="0" smtClean="0"/>
              <a:t>sal</a:t>
            </a:r>
            <a:r>
              <a:rPr lang="es-MX" sz="1500" dirty="0"/>
              <a:t>	</a:t>
            </a:r>
            <a:endParaRPr lang="es-MX" sz="1500" dirty="0" smtClean="0"/>
          </a:p>
        </p:txBody>
      </p:sp>
      <p:sp>
        <p:nvSpPr>
          <p:cNvPr id="10" name="9 Rectángulo"/>
          <p:cNvSpPr/>
          <p:nvPr/>
        </p:nvSpPr>
        <p:spPr>
          <a:xfrm>
            <a:off x="1803852" y="4851502"/>
            <a:ext cx="453797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285750" indent="-285750" algn="just">
              <a:buFont typeface="Arial" pitchFamily="34" charset="0"/>
              <a:buChar char="•"/>
            </a:pPr>
            <a:r>
              <a:rPr lang="es-MX" dirty="0" smtClean="0"/>
              <a:t>Presencia de variantes alélicas patogénicas del gen CFTR</a:t>
            </a:r>
          </a:p>
        </p:txBody>
      </p:sp>
    </p:spTree>
    <p:extLst>
      <p:ext uri="{BB962C8B-B14F-4D97-AF65-F5344CB8AC3E}">
        <p14:creationId xmlns:p14="http://schemas.microsoft.com/office/powerpoint/2010/main" val="232604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366" y="547690"/>
            <a:ext cx="8352928" cy="400110"/>
          </a:xfrm>
          <a:prstGeom prst="rect">
            <a:avLst/>
          </a:prstGeom>
          <a:noFill/>
        </p:spPr>
        <p:txBody>
          <a:bodyPr wrap="square" rtlCol="0">
            <a:spAutoFit/>
          </a:bodyPr>
          <a:lstStyle/>
          <a:p>
            <a:pPr algn="ctr"/>
            <a:r>
              <a:rPr lang="es-MX" sz="2000" b="1" dirty="0" smtClean="0"/>
              <a:t>DIAGNÓSTICO DE FIBROSIS QUÍSTICA</a:t>
            </a:r>
            <a:endParaRPr lang="es-MX" sz="2000" b="1" dirty="0"/>
          </a:p>
        </p:txBody>
      </p:sp>
      <p:sp>
        <p:nvSpPr>
          <p:cNvPr id="3" name="2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MARCO TEÓRICO</a:t>
            </a:r>
            <a:endParaRPr lang="es-MX" sz="2400" b="1" dirty="0"/>
          </a:p>
        </p:txBody>
      </p:sp>
      <p:sp>
        <p:nvSpPr>
          <p:cNvPr id="9" name="8 Rectángulo"/>
          <p:cNvSpPr/>
          <p:nvPr/>
        </p:nvSpPr>
        <p:spPr>
          <a:xfrm>
            <a:off x="451312" y="2350121"/>
            <a:ext cx="3760560" cy="290387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fontAlgn="t">
              <a:buFont typeface="Arial" pitchFamily="34" charset="0"/>
              <a:buChar char="•"/>
            </a:pPr>
            <a:r>
              <a:rPr lang="es-MX" dirty="0" smtClean="0"/>
              <a:t>Análisis heteroduplex  </a:t>
            </a:r>
            <a:endParaRPr lang="es-MX" dirty="0"/>
          </a:p>
          <a:p>
            <a:pPr marL="285750" indent="-285750" algn="just" fontAlgn="t">
              <a:buFont typeface="Arial" pitchFamily="34" charset="0"/>
              <a:buChar char="•"/>
            </a:pPr>
            <a:r>
              <a:rPr lang="es-MX" dirty="0" smtClean="0"/>
              <a:t>Análisis </a:t>
            </a:r>
            <a:r>
              <a:rPr lang="es-MX" dirty="0"/>
              <a:t>por enzimas de restricción  </a:t>
            </a:r>
          </a:p>
          <a:p>
            <a:pPr marL="285750" indent="-285750" algn="just" fontAlgn="t">
              <a:buFont typeface="Arial" pitchFamily="34" charset="0"/>
              <a:buChar char="•"/>
            </a:pPr>
            <a:r>
              <a:rPr lang="es-MX" dirty="0"/>
              <a:t>Hibridación inversa dot Blot</a:t>
            </a:r>
          </a:p>
          <a:p>
            <a:pPr marL="285750" indent="-285750" algn="just" fontAlgn="t">
              <a:buFont typeface="Arial" pitchFamily="34" charset="0"/>
              <a:buChar char="•"/>
            </a:pPr>
            <a:r>
              <a:rPr lang="en-US" dirty="0"/>
              <a:t>Innogenetics (Inno LiPA)</a:t>
            </a:r>
            <a:endParaRPr lang="es-MX" dirty="0"/>
          </a:p>
          <a:p>
            <a:pPr marL="285750" indent="-285750" algn="just" fontAlgn="t">
              <a:buFont typeface="Arial" pitchFamily="34" charset="0"/>
              <a:buChar char="•"/>
            </a:pPr>
            <a:r>
              <a:rPr lang="en-US" dirty="0"/>
              <a:t>ARMS </a:t>
            </a:r>
            <a:endParaRPr lang="es-MX" dirty="0"/>
          </a:p>
          <a:p>
            <a:pPr marL="285750" indent="-285750" algn="just" fontAlgn="t">
              <a:buFont typeface="Arial" pitchFamily="34" charset="0"/>
              <a:buChar char="•"/>
            </a:pPr>
            <a:r>
              <a:rPr lang="en-US" dirty="0"/>
              <a:t>Tepnel (Elucigene)</a:t>
            </a:r>
            <a:endParaRPr lang="es-MX" dirty="0"/>
          </a:p>
          <a:p>
            <a:pPr marL="285750" indent="-285750" algn="just" fontAlgn="t">
              <a:buFont typeface="Arial" pitchFamily="34" charset="0"/>
              <a:buChar char="•"/>
            </a:pPr>
            <a:r>
              <a:rPr lang="en-US" dirty="0"/>
              <a:t>OLA (Cystic </a:t>
            </a:r>
            <a:r>
              <a:rPr lang="en-US" dirty="0" smtClean="0"/>
              <a:t>Fibrosis</a:t>
            </a:r>
            <a:r>
              <a:rPr lang="es-MX" dirty="0"/>
              <a:t> </a:t>
            </a:r>
            <a:r>
              <a:rPr lang="en-US" dirty="0" smtClean="0"/>
              <a:t>Genotyping </a:t>
            </a:r>
            <a:r>
              <a:rPr lang="en-US" dirty="0"/>
              <a:t>Assay)</a:t>
            </a:r>
            <a:endParaRPr lang="es-MX" dirty="0"/>
          </a:p>
          <a:p>
            <a:pPr algn="just">
              <a:lnSpc>
                <a:spcPct val="115000"/>
              </a:lnSpc>
              <a:spcAft>
                <a:spcPts val="1000"/>
              </a:spcAft>
            </a:pPr>
            <a:endParaRPr lang="es-MX" dirty="0">
              <a:effectLst/>
              <a:latin typeface="Arial"/>
              <a:ea typeface="Arial"/>
              <a:cs typeface="Times New Roman"/>
            </a:endParaRPr>
          </a:p>
        </p:txBody>
      </p:sp>
      <p:sp>
        <p:nvSpPr>
          <p:cNvPr id="10" name="9 Rectángulo"/>
          <p:cNvSpPr/>
          <p:nvPr/>
        </p:nvSpPr>
        <p:spPr>
          <a:xfrm>
            <a:off x="4643830" y="2330891"/>
            <a:ext cx="4332331" cy="2682786"/>
          </a:xfrm>
          <a:prstGeom prst="rect">
            <a:avLst/>
          </a:prstGeom>
        </p:spPr>
        <p:txBody>
          <a:bodyPr wrap="square">
            <a:spAutoFit/>
          </a:bodyPr>
          <a:lstStyle/>
          <a:p>
            <a:pPr marL="285750" indent="-285750" algn="just">
              <a:spcAft>
                <a:spcPts val="1000"/>
              </a:spcAft>
              <a:buFont typeface="Arial" pitchFamily="34" charset="0"/>
              <a:buChar char="•"/>
            </a:pPr>
            <a:r>
              <a:rPr lang="es-MX" sz="1500" dirty="0" smtClean="0">
                <a:latin typeface="+mj-lt"/>
              </a:rPr>
              <a:t>Variaciones de secuencia puntuales : De 1 (enzimas de restricción) </a:t>
            </a:r>
            <a:r>
              <a:rPr lang="es-MX" sz="1500" dirty="0" smtClean="0">
                <a:effectLst/>
                <a:latin typeface="+mj-lt"/>
              </a:rPr>
              <a:t>Hasta 38 mutaciones  (Tepnel)</a:t>
            </a:r>
          </a:p>
          <a:p>
            <a:pPr marL="285750" indent="-285750" algn="just">
              <a:spcAft>
                <a:spcPts val="1000"/>
              </a:spcAft>
              <a:buFont typeface="Arial" pitchFamily="34" charset="0"/>
              <a:buChar char="•"/>
            </a:pPr>
            <a:r>
              <a:rPr lang="es-MX" sz="1500" dirty="0" smtClean="0">
                <a:effectLst/>
                <a:latin typeface="+mj-lt"/>
                <a:ea typeface="Arial"/>
                <a:cs typeface="Times New Roman"/>
              </a:rPr>
              <a:t>Métodos simples y rápidos</a:t>
            </a:r>
          </a:p>
          <a:p>
            <a:pPr marL="285750" indent="-285750" algn="just">
              <a:spcAft>
                <a:spcPts val="1000"/>
              </a:spcAft>
              <a:buFont typeface="Arial" pitchFamily="34" charset="0"/>
              <a:buChar char="•"/>
            </a:pPr>
            <a:r>
              <a:rPr lang="es-MX" sz="1500" dirty="0" smtClean="0">
                <a:latin typeface="+mj-lt"/>
                <a:ea typeface="Arial"/>
                <a:cs typeface="Times New Roman"/>
              </a:rPr>
              <a:t>Sitios de corte no específicos </a:t>
            </a:r>
            <a:r>
              <a:rPr lang="es-MX" sz="1500" dirty="0" smtClean="0">
                <a:latin typeface="+mj-lt"/>
              </a:rPr>
              <a:t>(enzimas de restricción)</a:t>
            </a:r>
          </a:p>
          <a:p>
            <a:pPr marL="285750" indent="-285750" algn="just">
              <a:spcAft>
                <a:spcPts val="1000"/>
              </a:spcAft>
              <a:buFont typeface="Arial" pitchFamily="34" charset="0"/>
              <a:buChar char="•"/>
            </a:pPr>
            <a:r>
              <a:rPr lang="es-ES" sz="1500" dirty="0" smtClean="0">
                <a:effectLst/>
                <a:latin typeface="+mj-lt"/>
              </a:rPr>
              <a:t>Patrón de migración no específico para la mutación dada (heteroduplex)</a:t>
            </a:r>
          </a:p>
          <a:p>
            <a:pPr marL="285750" indent="-285750" algn="just">
              <a:spcAft>
                <a:spcPts val="1000"/>
              </a:spcAft>
              <a:buFont typeface="Arial" pitchFamily="34" charset="0"/>
              <a:buChar char="•"/>
            </a:pPr>
            <a:r>
              <a:rPr lang="es-ES" sz="1500" dirty="0" smtClean="0">
                <a:latin typeface="+mj-lt"/>
                <a:ea typeface="Arial"/>
                <a:cs typeface="Times New Roman"/>
              </a:rPr>
              <a:t>Diseño complejo de primers (ARMS)</a:t>
            </a:r>
            <a:endParaRPr lang="es-MX" sz="1500" dirty="0" smtClean="0">
              <a:effectLst/>
              <a:latin typeface="+mj-lt"/>
              <a:ea typeface="Arial"/>
              <a:cs typeface="Times New Roman"/>
            </a:endParaRPr>
          </a:p>
        </p:txBody>
      </p:sp>
      <p:sp>
        <p:nvSpPr>
          <p:cNvPr id="11" name="10 Rectángulo"/>
          <p:cNvSpPr/>
          <p:nvPr/>
        </p:nvSpPr>
        <p:spPr>
          <a:xfrm>
            <a:off x="2123728" y="1305632"/>
            <a:ext cx="3948589"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t"/>
            <a:r>
              <a:rPr lang="es-MX" dirty="0" smtClean="0">
                <a:effectLst/>
              </a:rPr>
              <a:t>Técnica para detección de mutaciones conocidas </a:t>
            </a:r>
          </a:p>
        </p:txBody>
      </p:sp>
      <p:sp>
        <p:nvSpPr>
          <p:cNvPr id="12" name="11 Flecha derecha"/>
          <p:cNvSpPr/>
          <p:nvPr/>
        </p:nvSpPr>
        <p:spPr>
          <a:xfrm>
            <a:off x="3802151" y="3212976"/>
            <a:ext cx="863918" cy="43705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0384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2556" y="2276872"/>
            <a:ext cx="4392488"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fontAlgn="t">
              <a:buFont typeface="Arial" pitchFamily="34" charset="0"/>
              <a:buChar char="•"/>
            </a:pPr>
            <a:r>
              <a:rPr lang="es-MX" dirty="0" smtClean="0"/>
              <a:t>DGGE </a:t>
            </a:r>
            <a:r>
              <a:rPr lang="es-ES" dirty="0"/>
              <a:t>(Electroforesis desnaturalizante en gel de gradiente</a:t>
            </a:r>
            <a:r>
              <a:rPr lang="es-ES" dirty="0" smtClean="0"/>
              <a:t>)</a:t>
            </a:r>
            <a:endParaRPr lang="es-MX" dirty="0"/>
          </a:p>
          <a:p>
            <a:pPr marL="285750" indent="-285750" algn="just" fontAlgn="t">
              <a:buFont typeface="Arial" pitchFamily="34" charset="0"/>
              <a:buChar char="•"/>
            </a:pPr>
            <a:r>
              <a:rPr lang="es-MX" dirty="0"/>
              <a:t>DHPLC </a:t>
            </a:r>
            <a:r>
              <a:rPr lang="es-MX" dirty="0" smtClean="0"/>
              <a:t>(Cromatografía </a:t>
            </a:r>
            <a:r>
              <a:rPr lang="es-MX" dirty="0"/>
              <a:t>liquida desnaturalizante</a:t>
            </a:r>
            <a:r>
              <a:rPr lang="es-MX" dirty="0" smtClean="0"/>
              <a:t>)</a:t>
            </a:r>
            <a:r>
              <a:rPr lang="es-MX" dirty="0"/>
              <a:t> </a:t>
            </a:r>
          </a:p>
          <a:p>
            <a:pPr marL="285750" indent="-285750" algn="just" fontAlgn="t">
              <a:buFont typeface="Arial" pitchFamily="34" charset="0"/>
              <a:buChar char="•"/>
            </a:pPr>
            <a:r>
              <a:rPr lang="es-MX" dirty="0"/>
              <a:t> SSCP (Polimorfismo de cadena simple</a:t>
            </a:r>
            <a:r>
              <a:rPr lang="es-MX" dirty="0" smtClean="0"/>
              <a:t>)</a:t>
            </a:r>
            <a:r>
              <a:rPr lang="es-MX" dirty="0"/>
              <a:t> </a:t>
            </a:r>
          </a:p>
          <a:p>
            <a:pPr marL="285750" indent="-285750" algn="just" fontAlgn="t">
              <a:buFont typeface="Arial" pitchFamily="34" charset="0"/>
              <a:buChar char="•"/>
            </a:pPr>
            <a:r>
              <a:rPr lang="es-MX" dirty="0"/>
              <a:t>Secuenciación (técnica de primera línea o de confirmación después de una prueba de cribado) </a:t>
            </a:r>
          </a:p>
          <a:p>
            <a:pPr marL="285750" indent="-285750" algn="just" fontAlgn="t">
              <a:buFont typeface="Arial" pitchFamily="34" charset="0"/>
              <a:buChar char="•"/>
            </a:pPr>
            <a:r>
              <a:rPr lang="en-US" dirty="0"/>
              <a:t>PCR Multiplex</a:t>
            </a:r>
            <a:r>
              <a:rPr lang="es-ES" dirty="0"/>
              <a:t> fluorescente </a:t>
            </a:r>
            <a:r>
              <a:rPr lang="es-MX" dirty="0" smtClean="0"/>
              <a:t>(M</a:t>
            </a:r>
            <a:r>
              <a:rPr lang="en-US" dirty="0" smtClean="0"/>
              <a:t>LPA)</a:t>
            </a:r>
            <a:endParaRPr lang="es-MX" dirty="0"/>
          </a:p>
        </p:txBody>
      </p:sp>
      <p:sp>
        <p:nvSpPr>
          <p:cNvPr id="6" name="5 Rectángulo"/>
          <p:cNvSpPr/>
          <p:nvPr/>
        </p:nvSpPr>
        <p:spPr>
          <a:xfrm>
            <a:off x="5463690" y="2227226"/>
            <a:ext cx="3430100" cy="3901068"/>
          </a:xfrm>
          <a:prstGeom prst="rect">
            <a:avLst/>
          </a:prstGeom>
        </p:spPr>
        <p:txBody>
          <a:bodyPr wrap="square">
            <a:spAutoFit/>
          </a:bodyPr>
          <a:lstStyle/>
          <a:p>
            <a:pPr algn="just">
              <a:lnSpc>
                <a:spcPct val="150000"/>
              </a:lnSpc>
            </a:pPr>
            <a:r>
              <a:rPr lang="es-MX" sz="1500" dirty="0" smtClean="0"/>
              <a:t>Alta sensibilidad &gt; 80%</a:t>
            </a:r>
          </a:p>
          <a:p>
            <a:pPr marL="285750" indent="-285750" algn="just">
              <a:lnSpc>
                <a:spcPct val="150000"/>
              </a:lnSpc>
              <a:buFont typeface="Arial" pitchFamily="34" charset="0"/>
              <a:buChar char="•"/>
            </a:pPr>
            <a:r>
              <a:rPr lang="es-ES" sz="1500" dirty="0" smtClean="0">
                <a:effectLst/>
              </a:rPr>
              <a:t>Generalmente se pierde mutaciones homocigóticas. (DHPLC y DGGE)</a:t>
            </a:r>
          </a:p>
          <a:p>
            <a:pPr marL="285750" indent="-285750" algn="just">
              <a:lnSpc>
                <a:spcPct val="150000"/>
              </a:lnSpc>
              <a:buFont typeface="Arial" pitchFamily="34" charset="0"/>
              <a:buChar char="•"/>
            </a:pPr>
            <a:r>
              <a:rPr lang="es-ES" sz="1500" dirty="0" smtClean="0">
                <a:effectLst/>
              </a:rPr>
              <a:t>Necesita secuenciación de las regiones ricas en polimorfismos (DHPLC)</a:t>
            </a:r>
          </a:p>
          <a:p>
            <a:pPr marL="285750" indent="-285750" algn="just">
              <a:lnSpc>
                <a:spcPct val="150000"/>
              </a:lnSpc>
              <a:buFont typeface="Arial" pitchFamily="34" charset="0"/>
              <a:buChar char="•"/>
            </a:pPr>
            <a:r>
              <a:rPr lang="es-ES" sz="1500" dirty="0" smtClean="0">
                <a:effectLst/>
              </a:rPr>
              <a:t>Sensible a los métodos de extracción. Las duplicaciones pueden ser difíciles de probar (MLPA)</a:t>
            </a:r>
          </a:p>
          <a:p>
            <a:pPr marL="285750" indent="-285750" algn="just">
              <a:lnSpc>
                <a:spcPct val="150000"/>
              </a:lnSpc>
              <a:buFont typeface="Arial" pitchFamily="34" charset="0"/>
              <a:buChar char="•"/>
            </a:pPr>
            <a:r>
              <a:rPr lang="es-ES" sz="1500" dirty="0" smtClean="0">
                <a:effectLst/>
              </a:rPr>
              <a:t>Secuenciación: aproximadamente 100% de sensibilidad.</a:t>
            </a:r>
            <a:endParaRPr lang="es-MX" sz="1500" dirty="0" smtClean="0">
              <a:effectLst/>
              <a:latin typeface="Arial"/>
              <a:ea typeface="Arial"/>
              <a:cs typeface="Times New Roman"/>
            </a:endParaRPr>
          </a:p>
          <a:p>
            <a:pPr algn="just">
              <a:lnSpc>
                <a:spcPct val="150000"/>
              </a:lnSpc>
            </a:pPr>
            <a:endParaRPr lang="es-MX" sz="1500" dirty="0"/>
          </a:p>
        </p:txBody>
      </p:sp>
      <p:sp>
        <p:nvSpPr>
          <p:cNvPr id="7" name="6 Rectángulo"/>
          <p:cNvSpPr/>
          <p:nvPr/>
        </p:nvSpPr>
        <p:spPr>
          <a:xfrm>
            <a:off x="2556017" y="1340768"/>
            <a:ext cx="4572000" cy="646331"/>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a:spcAft>
                <a:spcPts val="1000"/>
              </a:spcAft>
            </a:pPr>
            <a:r>
              <a:rPr lang="es-MX" dirty="0" smtClean="0">
                <a:effectLst/>
              </a:rPr>
              <a:t>Técnica para detección de mutaciones desconocidas</a:t>
            </a:r>
          </a:p>
        </p:txBody>
      </p:sp>
      <p:sp>
        <p:nvSpPr>
          <p:cNvPr id="8" name="7 Flecha derecha"/>
          <p:cNvSpPr/>
          <p:nvPr/>
        </p:nvSpPr>
        <p:spPr>
          <a:xfrm>
            <a:off x="4713763" y="2780928"/>
            <a:ext cx="764316" cy="43705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p>
        </p:txBody>
      </p:sp>
      <p:sp>
        <p:nvSpPr>
          <p:cNvPr id="9" name="8 CuadroTexto"/>
          <p:cNvSpPr txBox="1"/>
          <p:nvPr/>
        </p:nvSpPr>
        <p:spPr>
          <a:xfrm>
            <a:off x="467366" y="547690"/>
            <a:ext cx="8352928" cy="400110"/>
          </a:xfrm>
          <a:prstGeom prst="rect">
            <a:avLst/>
          </a:prstGeom>
          <a:noFill/>
        </p:spPr>
        <p:txBody>
          <a:bodyPr wrap="square" rtlCol="0">
            <a:spAutoFit/>
          </a:bodyPr>
          <a:lstStyle/>
          <a:p>
            <a:pPr algn="ctr"/>
            <a:r>
              <a:rPr lang="es-MX" sz="2000" b="1" dirty="0" smtClean="0"/>
              <a:t>DIAGNÓSTICO DE FIBROSIS QUÍSTICA</a:t>
            </a:r>
            <a:endParaRPr lang="es-MX" sz="2000" b="1" dirty="0"/>
          </a:p>
        </p:txBody>
      </p:sp>
      <p:sp>
        <p:nvSpPr>
          <p:cNvPr id="10" name="9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MARCO TEÓRICO</a:t>
            </a:r>
            <a:endParaRPr lang="es-MX" sz="2400" b="1" dirty="0"/>
          </a:p>
        </p:txBody>
      </p:sp>
    </p:spTree>
    <p:extLst>
      <p:ext uri="{BB962C8B-B14F-4D97-AF65-F5344CB8AC3E}">
        <p14:creationId xmlns:p14="http://schemas.microsoft.com/office/powerpoint/2010/main" val="1646757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MARCO TEÓRICO</a:t>
            </a:r>
            <a:endParaRPr lang="es-MX" sz="2400" b="1" dirty="0"/>
          </a:p>
        </p:txBody>
      </p:sp>
      <p:sp>
        <p:nvSpPr>
          <p:cNvPr id="3" name="2 CuadroTexto"/>
          <p:cNvSpPr txBox="1"/>
          <p:nvPr/>
        </p:nvSpPr>
        <p:spPr>
          <a:xfrm>
            <a:off x="467366" y="747745"/>
            <a:ext cx="8352928" cy="400110"/>
          </a:xfrm>
          <a:prstGeom prst="rect">
            <a:avLst/>
          </a:prstGeom>
          <a:noFill/>
        </p:spPr>
        <p:txBody>
          <a:bodyPr wrap="square" rtlCol="0">
            <a:spAutoFit/>
          </a:bodyPr>
          <a:lstStyle/>
          <a:p>
            <a:pPr algn="ctr"/>
            <a:r>
              <a:rPr lang="es-MX" sz="2000" b="1" dirty="0" smtClean="0"/>
              <a:t>SECUENCIACION Y ELECTROFORESIS CAPILAR</a:t>
            </a:r>
            <a:endParaRPr lang="es-MX" sz="2000" b="1" dirty="0"/>
          </a:p>
        </p:txBody>
      </p:sp>
      <p:pic>
        <p:nvPicPr>
          <p:cNvPr id="4" name="3 Imagen" descr="http://www.zo.utexas.edu/faculty/sjasper/images/sequencing2.jp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83026"/>
            <a:ext cx="6768751" cy="4713447"/>
          </a:xfrm>
          <a:prstGeom prst="rect">
            <a:avLst/>
          </a:prstGeom>
          <a:noFill/>
          <a:ln>
            <a:noFill/>
          </a:ln>
        </p:spPr>
      </p:pic>
    </p:spTree>
    <p:extLst>
      <p:ext uri="{BB962C8B-B14F-4D97-AF65-F5344CB8AC3E}">
        <p14:creationId xmlns:p14="http://schemas.microsoft.com/office/powerpoint/2010/main" val="218130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5. Hipótesis</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84633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92696"/>
            <a:ext cx="8229600" cy="724942"/>
          </a:xfrm>
          <a:solidFill>
            <a:schemeClr val="bg1">
              <a:lumMod val="75000"/>
            </a:schemeClr>
          </a:solidFill>
        </p:spPr>
        <p:txBody>
          <a:bodyPr>
            <a:normAutofit fontScale="90000"/>
          </a:bodyPr>
          <a:lstStyle/>
          <a:p>
            <a:r>
              <a:rPr lang="es-EC" dirty="0" smtClean="0"/>
              <a:t>CONTENIDO</a:t>
            </a:r>
            <a:endParaRPr lang="es-ES" dirty="0"/>
          </a:p>
        </p:txBody>
      </p:sp>
      <p:sp>
        <p:nvSpPr>
          <p:cNvPr id="3" name="2 Marcador de contenido"/>
          <p:cNvSpPr>
            <a:spLocks noGrp="1"/>
          </p:cNvSpPr>
          <p:nvPr>
            <p:ph idx="1"/>
          </p:nvPr>
        </p:nvSpPr>
        <p:spPr>
          <a:xfrm>
            <a:off x="457200" y="1600200"/>
            <a:ext cx="4834880" cy="4525963"/>
          </a:xfrm>
        </p:spPr>
        <p:txBody>
          <a:bodyPr>
            <a:noAutofit/>
          </a:bodyPr>
          <a:lstStyle/>
          <a:p>
            <a:pPr marL="514350" indent="-514350">
              <a:buAutoNum type="arabicPeriod"/>
            </a:pPr>
            <a:r>
              <a:rPr lang="es-EC" sz="2400" dirty="0" smtClean="0"/>
              <a:t>Formulación del problema</a:t>
            </a:r>
          </a:p>
          <a:p>
            <a:pPr marL="514350" indent="-514350">
              <a:buAutoNum type="arabicPeriod"/>
            </a:pPr>
            <a:r>
              <a:rPr lang="es-EC" sz="2400" dirty="0" smtClean="0"/>
              <a:t>Justificación</a:t>
            </a:r>
          </a:p>
          <a:p>
            <a:pPr marL="514350" indent="-514350">
              <a:buAutoNum type="arabicPeriod"/>
            </a:pPr>
            <a:r>
              <a:rPr lang="es-EC" sz="2400" dirty="0" smtClean="0"/>
              <a:t>Objetivos</a:t>
            </a:r>
          </a:p>
          <a:p>
            <a:pPr marL="514350" indent="-514350">
              <a:buAutoNum type="arabicPeriod"/>
            </a:pPr>
            <a:r>
              <a:rPr lang="es-EC" sz="2400" dirty="0" smtClean="0"/>
              <a:t>Marco teórico</a:t>
            </a:r>
          </a:p>
          <a:p>
            <a:pPr marL="514350" indent="-514350">
              <a:buAutoNum type="arabicPeriod"/>
            </a:pPr>
            <a:r>
              <a:rPr lang="es-EC" sz="2400" dirty="0" smtClean="0"/>
              <a:t>Hipótesis</a:t>
            </a:r>
          </a:p>
          <a:p>
            <a:pPr marL="514350" indent="-514350">
              <a:buAutoNum type="arabicPeriod"/>
            </a:pPr>
            <a:r>
              <a:rPr lang="es-EC" sz="2400" dirty="0" smtClean="0"/>
              <a:t>Materiales y métodos</a:t>
            </a:r>
          </a:p>
          <a:p>
            <a:pPr marL="514350" indent="-514350">
              <a:buAutoNum type="arabicPeriod"/>
            </a:pPr>
            <a:r>
              <a:rPr lang="es-EC" sz="2400" dirty="0" smtClean="0"/>
              <a:t>Resultados y discusión</a:t>
            </a:r>
          </a:p>
          <a:p>
            <a:pPr marL="514350" indent="-514350">
              <a:buAutoNum type="arabicPeriod"/>
            </a:pPr>
            <a:r>
              <a:rPr lang="es-EC" sz="2400" dirty="0" smtClean="0"/>
              <a:t>Conclusiones</a:t>
            </a:r>
          </a:p>
          <a:p>
            <a:pPr marL="514350" indent="-514350">
              <a:buAutoNum type="arabicPeriod"/>
            </a:pPr>
            <a:r>
              <a:rPr lang="es-EC" sz="2400" dirty="0" smtClean="0"/>
              <a:t>Recomendaciones</a:t>
            </a:r>
          </a:p>
          <a:p>
            <a:pPr marL="514350" indent="-514350">
              <a:buAutoNum type="arabicPeriod"/>
            </a:pPr>
            <a:endParaRPr lang="es-EC" sz="2400" dirty="0" smtClean="0"/>
          </a:p>
          <a:p>
            <a:pPr marL="514350" indent="-514350">
              <a:buAutoNum type="arabicPeriod"/>
            </a:pPr>
            <a:endParaRPr lang="es-EC" sz="2400" dirty="0" smtClean="0"/>
          </a:p>
          <a:p>
            <a:endParaRPr lang="es-ES" sz="2400" dirty="0"/>
          </a:p>
        </p:txBody>
      </p:sp>
    </p:spTree>
    <p:extLst>
      <p:ext uri="{BB962C8B-B14F-4D97-AF65-F5344CB8AC3E}">
        <p14:creationId xmlns:p14="http://schemas.microsoft.com/office/powerpoint/2010/main" val="1120361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4918" y="1916832"/>
            <a:ext cx="7992888" cy="17045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lgn="just">
              <a:lnSpc>
                <a:spcPct val="150000"/>
              </a:lnSpc>
              <a:buFont typeface="Arial" pitchFamily="34" charset="0"/>
              <a:buChar char="•"/>
            </a:pPr>
            <a:r>
              <a:rPr lang="es-ES" dirty="0"/>
              <a:t>La prevalencia de las mutaciones más comunes reportadas en estudios previos para la población ecuatoriana y en América Latina, es similar a la encontrada en este estudio.</a:t>
            </a:r>
            <a:endParaRPr lang="es-MX" dirty="0"/>
          </a:p>
          <a:p>
            <a:pPr marL="285750" lvl="0" indent="-285750" algn="just">
              <a:lnSpc>
                <a:spcPct val="150000"/>
              </a:lnSpc>
              <a:buFont typeface="Arial" pitchFamily="34" charset="0"/>
              <a:buChar char="•"/>
            </a:pPr>
            <a:r>
              <a:rPr lang="es-ES" dirty="0"/>
              <a:t>Existen  mutaciones no reportadas en pacientes ecuatorianos con fibrosis quística.</a:t>
            </a:r>
            <a:endParaRPr lang="es-MX" dirty="0"/>
          </a:p>
        </p:txBody>
      </p:sp>
      <p:sp>
        <p:nvSpPr>
          <p:cNvPr id="3" name="2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SISTEMA DE HIPÓTESIS</a:t>
            </a:r>
            <a:endParaRPr lang="es-MX" sz="2400" b="1" dirty="0"/>
          </a:p>
        </p:txBody>
      </p:sp>
    </p:spTree>
    <p:extLst>
      <p:ext uri="{BB962C8B-B14F-4D97-AF65-F5344CB8AC3E}">
        <p14:creationId xmlns:p14="http://schemas.microsoft.com/office/powerpoint/2010/main" val="386887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6. Materiales y métodos</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61690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MATERIALES Y MÉTODOS </a:t>
            </a:r>
            <a:endParaRPr lang="es-MX" sz="2400" b="1" dirty="0"/>
          </a:p>
        </p:txBody>
      </p:sp>
      <p:sp>
        <p:nvSpPr>
          <p:cNvPr id="7" name="6 Título"/>
          <p:cNvSpPr>
            <a:spLocks noGrp="1"/>
          </p:cNvSpPr>
          <p:nvPr>
            <p:ph type="title"/>
          </p:nvPr>
        </p:nvSpPr>
        <p:spPr>
          <a:xfrm>
            <a:off x="457200" y="764704"/>
            <a:ext cx="8229600" cy="652934"/>
          </a:xfrm>
        </p:spPr>
        <p:txBody>
          <a:bodyPr>
            <a:normAutofit/>
          </a:bodyPr>
          <a:lstStyle/>
          <a:p>
            <a:r>
              <a:rPr lang="es-MX" sz="2400" b="1" dirty="0" smtClean="0"/>
              <a:t>MUESTRAS CLÍNICAS</a:t>
            </a:r>
            <a:endParaRPr lang="es-MX" sz="2400" b="1" dirty="0"/>
          </a:p>
        </p:txBody>
      </p:sp>
      <p:pic>
        <p:nvPicPr>
          <p:cNvPr id="19458" name="Picture 2" descr="https://fbcdn-profile-a.akamaihd.net/hprofile-ak-xaf1/v/t1.0-1/c0.52.160.160/p160x160/294533_110864009014519_2243229_n.jpg?oh=f741d86e5cef3c23c9f56f4c3e734148&amp;oe=5685D7B4&amp;__gda__=1452839688_9927dc95539b18bcbdf582cf0068cb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948295"/>
            <a:ext cx="201622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blog.diagnostrum.com/wp-content/uploads/2014/05/destac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387" y="1948295"/>
            <a:ext cx="2528055" cy="203837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Resultado de imagen para sangre tubo ed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422" y="1948295"/>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361818" y="5085184"/>
            <a:ext cx="8638949"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smtClean="0"/>
              <a:t>48 pacientes con diagnóstico o sospecha clínica de fibrosis quística pertenecientes a la Fundación Ecuatoriana de Fibrosis Quística</a:t>
            </a:r>
            <a:endParaRPr lang="es-MX" dirty="0"/>
          </a:p>
        </p:txBody>
      </p:sp>
      <p:sp>
        <p:nvSpPr>
          <p:cNvPr id="11" name="10 Rectángulo"/>
          <p:cNvSpPr/>
          <p:nvPr/>
        </p:nvSpPr>
        <p:spPr>
          <a:xfrm>
            <a:off x="6515422" y="4097891"/>
            <a:ext cx="2576764" cy="830997"/>
          </a:xfrm>
          <a:prstGeom prst="rect">
            <a:avLst/>
          </a:prstGeom>
        </p:spPr>
        <p:txBody>
          <a:bodyPr wrap="square">
            <a:spAutoFit/>
          </a:bodyPr>
          <a:lstStyle/>
          <a:p>
            <a:r>
              <a:rPr lang="es-MX" sz="1600" dirty="0" smtClean="0"/>
              <a:t>3 a 5ml de sangre venosa en tubos EDTA.</a:t>
            </a:r>
          </a:p>
          <a:p>
            <a:r>
              <a:rPr lang="es-MX" sz="1600" dirty="0" smtClean="0"/>
              <a:t>Muestras pediátricas: goteo. </a:t>
            </a:r>
            <a:endParaRPr lang="es-MX" sz="1600" dirty="0"/>
          </a:p>
        </p:txBody>
      </p:sp>
      <p:sp>
        <p:nvSpPr>
          <p:cNvPr id="12" name="11 CuadroTexto"/>
          <p:cNvSpPr txBox="1"/>
          <p:nvPr/>
        </p:nvSpPr>
        <p:spPr>
          <a:xfrm>
            <a:off x="460374" y="4133495"/>
            <a:ext cx="1735361" cy="646331"/>
          </a:xfrm>
          <a:prstGeom prst="rect">
            <a:avLst/>
          </a:prstGeom>
          <a:noFill/>
        </p:spPr>
        <p:txBody>
          <a:bodyPr wrap="square" rtlCol="0">
            <a:spAutoFit/>
          </a:bodyPr>
          <a:lstStyle/>
          <a:p>
            <a:pPr algn="ctr"/>
            <a:r>
              <a:rPr lang="es-MX" dirty="0" smtClean="0"/>
              <a:t>Contacto con la Fundación</a:t>
            </a:r>
            <a:endParaRPr lang="es-MX" dirty="0"/>
          </a:p>
        </p:txBody>
      </p:sp>
      <p:sp>
        <p:nvSpPr>
          <p:cNvPr id="16" name="15 CuadroTexto"/>
          <p:cNvSpPr txBox="1"/>
          <p:nvPr/>
        </p:nvSpPr>
        <p:spPr>
          <a:xfrm>
            <a:off x="3415387" y="4133494"/>
            <a:ext cx="2188404" cy="646331"/>
          </a:xfrm>
          <a:prstGeom prst="rect">
            <a:avLst/>
          </a:prstGeom>
          <a:noFill/>
        </p:spPr>
        <p:txBody>
          <a:bodyPr wrap="square" rtlCol="0">
            <a:spAutoFit/>
          </a:bodyPr>
          <a:lstStyle/>
          <a:p>
            <a:pPr algn="ctr"/>
            <a:r>
              <a:rPr lang="es-MX" dirty="0" smtClean="0"/>
              <a:t>Consentimiento Informado</a:t>
            </a:r>
            <a:endParaRPr lang="es-MX" dirty="0"/>
          </a:p>
        </p:txBody>
      </p:sp>
    </p:spTree>
    <p:extLst>
      <p:ext uri="{BB962C8B-B14F-4D97-AF65-F5344CB8AC3E}">
        <p14:creationId xmlns:p14="http://schemas.microsoft.com/office/powerpoint/2010/main" val="3597492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MATERIALES Y MÉTODOS </a:t>
            </a:r>
            <a:endParaRPr lang="es-MX" sz="2400" b="1" dirty="0"/>
          </a:p>
        </p:txBody>
      </p:sp>
      <p:sp>
        <p:nvSpPr>
          <p:cNvPr id="5" name="6 Título"/>
          <p:cNvSpPr txBox="1">
            <a:spLocks/>
          </p:cNvSpPr>
          <p:nvPr/>
        </p:nvSpPr>
        <p:spPr>
          <a:xfrm>
            <a:off x="652225" y="908720"/>
            <a:ext cx="8229600" cy="504056"/>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t>EXTRACCIÓN Y CUANTIFICACIÓN DE ADN GENÓMICO</a:t>
            </a:r>
            <a:endParaRPr lang="es-MX" sz="2800" b="1" dirty="0"/>
          </a:p>
        </p:txBody>
      </p:sp>
      <p:pic>
        <p:nvPicPr>
          <p:cNvPr id="20482" name="Picture 2" descr="http://cdn.dotmed.com/images/listingpics/978842.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04" t="7653" r="14550" b="10761"/>
          <a:stretch/>
        </p:blipFill>
        <p:spPr bwMode="auto">
          <a:xfrm>
            <a:off x="2916380" y="1694445"/>
            <a:ext cx="3283529"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Resultado de imagen para nanoquant infin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386" y="1704109"/>
            <a:ext cx="2590800"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7" descr="Resultado de imagen para gradilla con tubos ed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488"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b="26788"/>
          <a:stretch/>
        </p:blipFill>
        <p:spPr bwMode="auto">
          <a:xfrm>
            <a:off x="307975" y="2078180"/>
            <a:ext cx="2175793" cy="171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624025" y="4570990"/>
            <a:ext cx="2286000" cy="369332"/>
          </a:xfrm>
          <a:prstGeom prst="rect">
            <a:avLst/>
          </a:prstGeom>
        </p:spPr>
        <p:txBody>
          <a:bodyPr wrap="square">
            <a:spAutoFit/>
          </a:bodyPr>
          <a:lstStyle/>
          <a:p>
            <a:r>
              <a:rPr lang="es-MX" dirty="0"/>
              <a:t>Qiacube de </a:t>
            </a:r>
            <a:r>
              <a:rPr lang="es-MX" dirty="0" smtClean="0"/>
              <a:t>Qiagen</a:t>
            </a:r>
            <a:endParaRPr lang="es-MX" dirty="0"/>
          </a:p>
        </p:txBody>
      </p:sp>
      <p:sp>
        <p:nvSpPr>
          <p:cNvPr id="9" name="8 Rectángulo"/>
          <p:cNvSpPr/>
          <p:nvPr/>
        </p:nvSpPr>
        <p:spPr>
          <a:xfrm>
            <a:off x="6601587" y="4576144"/>
            <a:ext cx="2390398" cy="369332"/>
          </a:xfrm>
          <a:prstGeom prst="rect">
            <a:avLst/>
          </a:prstGeom>
        </p:spPr>
        <p:txBody>
          <a:bodyPr wrap="none">
            <a:spAutoFit/>
          </a:bodyPr>
          <a:lstStyle/>
          <a:p>
            <a:r>
              <a:rPr lang="es-MX" dirty="0" smtClean="0"/>
              <a:t>NanoQuant Infinite 200</a:t>
            </a:r>
            <a:endParaRPr lang="es-MX" dirty="0"/>
          </a:p>
        </p:txBody>
      </p:sp>
      <p:sp>
        <p:nvSpPr>
          <p:cNvPr id="10" name="9 CuadroTexto"/>
          <p:cNvSpPr txBox="1"/>
          <p:nvPr/>
        </p:nvSpPr>
        <p:spPr>
          <a:xfrm>
            <a:off x="388366" y="3789040"/>
            <a:ext cx="2015009" cy="646331"/>
          </a:xfrm>
          <a:prstGeom prst="rect">
            <a:avLst/>
          </a:prstGeom>
          <a:noFill/>
        </p:spPr>
        <p:txBody>
          <a:bodyPr wrap="square" rtlCol="0">
            <a:spAutoFit/>
          </a:bodyPr>
          <a:lstStyle/>
          <a:p>
            <a:pPr algn="just"/>
            <a:r>
              <a:rPr lang="es-MX" dirty="0" smtClean="0"/>
              <a:t>Muestras clínicas sangre total</a:t>
            </a:r>
            <a:endParaRPr lang="es-MX" dirty="0"/>
          </a:p>
        </p:txBody>
      </p:sp>
      <p:sp>
        <p:nvSpPr>
          <p:cNvPr id="11" name="10 Rectángulo"/>
          <p:cNvSpPr/>
          <p:nvPr/>
        </p:nvSpPr>
        <p:spPr>
          <a:xfrm>
            <a:off x="2403375" y="5229200"/>
            <a:ext cx="4477369"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a:solidFill>
                  <a:schemeClr val="lt1"/>
                </a:solidFill>
              </a:rPr>
              <a:t>ADN &gt;5 ng/ul y un Radio260/280  </a:t>
            </a:r>
            <a:r>
              <a:rPr lang="es-MX" dirty="0" smtClean="0">
                <a:solidFill>
                  <a:schemeClr val="lt1"/>
                </a:solidFill>
              </a:rPr>
              <a:t>: 1.7 </a:t>
            </a:r>
            <a:r>
              <a:rPr lang="es-MX" dirty="0" smtClean="0">
                <a:solidFill>
                  <a:schemeClr val="lt1"/>
                </a:solidFill>
                <a:latin typeface="Calibri"/>
              </a:rPr>
              <a:t>−</a:t>
            </a:r>
            <a:r>
              <a:rPr lang="es-MX" dirty="0" smtClean="0">
                <a:solidFill>
                  <a:schemeClr val="lt1"/>
                </a:solidFill>
              </a:rPr>
              <a:t> 2.</a:t>
            </a:r>
            <a:endParaRPr lang="es-MX" dirty="0">
              <a:solidFill>
                <a:schemeClr val="lt1"/>
              </a:solidFill>
            </a:endParaRPr>
          </a:p>
        </p:txBody>
      </p:sp>
    </p:spTree>
    <p:extLst>
      <p:ext uri="{BB962C8B-B14F-4D97-AF65-F5344CB8AC3E}">
        <p14:creationId xmlns:p14="http://schemas.microsoft.com/office/powerpoint/2010/main" val="4231149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64790008"/>
              </p:ext>
            </p:extLst>
          </p:nvPr>
        </p:nvGraphicFramePr>
        <p:xfrm>
          <a:off x="2432144" y="4077072"/>
          <a:ext cx="2549487" cy="2135940"/>
        </p:xfrm>
        <a:graphic>
          <a:graphicData uri="http://schemas.openxmlformats.org/drawingml/2006/table">
            <a:tbl>
              <a:tblPr firstRow="1" firstCol="1" bandRow="1">
                <a:tableStyleId>{5940675A-B579-460E-94D1-54222C63F5DA}</a:tableStyleId>
              </a:tblPr>
              <a:tblGrid>
                <a:gridCol w="928870"/>
                <a:gridCol w="881998"/>
                <a:gridCol w="738619"/>
              </a:tblGrid>
              <a:tr h="254367">
                <a:tc>
                  <a:txBody>
                    <a:bodyPr/>
                    <a:lstStyle/>
                    <a:p>
                      <a:pPr algn="just">
                        <a:lnSpc>
                          <a:spcPct val="150000"/>
                        </a:lnSpc>
                        <a:spcAft>
                          <a:spcPts val="0"/>
                        </a:spcAft>
                      </a:pPr>
                      <a:r>
                        <a:rPr lang="es-EC" sz="1200" dirty="0">
                          <a:effectLst/>
                        </a:rPr>
                        <a:t>Temperatura</a:t>
                      </a:r>
                      <a:endParaRPr lang="es-MX" sz="1100" dirty="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dirty="0">
                          <a:effectLst/>
                        </a:rPr>
                        <a:t>Tiempo</a:t>
                      </a:r>
                      <a:endParaRPr lang="es-MX" sz="1100" dirty="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a:effectLst/>
                        </a:rPr>
                        <a:t>Ciclos</a:t>
                      </a:r>
                      <a:endParaRPr lang="es-MX" sz="1100">
                        <a:effectLst/>
                        <a:latin typeface="Arial"/>
                        <a:ea typeface="Arial"/>
                        <a:cs typeface="Times New Roman"/>
                      </a:endParaRPr>
                    </a:p>
                  </a:txBody>
                  <a:tcPr marL="68580" marR="68580" marT="0" marB="0"/>
                </a:tc>
              </a:tr>
              <a:tr h="254367">
                <a:tc>
                  <a:txBody>
                    <a:bodyPr/>
                    <a:lstStyle/>
                    <a:p>
                      <a:pPr algn="just">
                        <a:lnSpc>
                          <a:spcPct val="150000"/>
                        </a:lnSpc>
                        <a:spcAft>
                          <a:spcPts val="0"/>
                        </a:spcAft>
                      </a:pPr>
                      <a:r>
                        <a:rPr lang="es-EC" sz="1200">
                          <a:effectLst/>
                        </a:rPr>
                        <a:t>95°C </a:t>
                      </a:r>
                      <a:endParaRPr lang="es-MX" sz="110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a:effectLst/>
                        </a:rPr>
                        <a:t>5 min</a:t>
                      </a:r>
                      <a:endParaRPr lang="es-MX" sz="110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a:effectLst/>
                        </a:rPr>
                        <a:t>1</a:t>
                      </a:r>
                      <a:endParaRPr lang="es-MX" sz="1100">
                        <a:effectLst/>
                        <a:latin typeface="Arial"/>
                        <a:ea typeface="Arial"/>
                        <a:cs typeface="Times New Roman"/>
                      </a:endParaRPr>
                    </a:p>
                  </a:txBody>
                  <a:tcPr marL="68580" marR="68580" marT="0" marB="0"/>
                </a:tc>
              </a:tr>
              <a:tr h="254367">
                <a:tc>
                  <a:txBody>
                    <a:bodyPr/>
                    <a:lstStyle/>
                    <a:p>
                      <a:pPr algn="just">
                        <a:lnSpc>
                          <a:spcPct val="150000"/>
                        </a:lnSpc>
                        <a:spcAft>
                          <a:spcPts val="0"/>
                        </a:spcAft>
                      </a:pPr>
                      <a:r>
                        <a:rPr lang="es-EC" sz="1200">
                          <a:effectLst/>
                        </a:rPr>
                        <a:t>95°C</a:t>
                      </a:r>
                      <a:endParaRPr lang="es-MX" sz="110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dirty="0">
                          <a:effectLst/>
                        </a:rPr>
                        <a:t>30s</a:t>
                      </a:r>
                      <a:endParaRPr lang="es-MX" sz="1100" dirty="0">
                        <a:effectLst/>
                        <a:latin typeface="Arial"/>
                        <a:ea typeface="Arial"/>
                        <a:cs typeface="Times New Roman"/>
                      </a:endParaRPr>
                    </a:p>
                  </a:txBody>
                  <a:tcPr marL="68580" marR="68580" marT="0" marB="0"/>
                </a:tc>
                <a:tc rowSpan="3">
                  <a:txBody>
                    <a:bodyPr/>
                    <a:lstStyle/>
                    <a:p>
                      <a:pPr algn="just">
                        <a:lnSpc>
                          <a:spcPct val="150000"/>
                        </a:lnSpc>
                        <a:spcAft>
                          <a:spcPts val="0"/>
                        </a:spcAft>
                      </a:pPr>
                      <a:r>
                        <a:rPr lang="es-EC" sz="1200" dirty="0">
                          <a:effectLst/>
                        </a:rPr>
                        <a:t> </a:t>
                      </a:r>
                      <a:endParaRPr lang="es-MX" sz="1100" dirty="0">
                        <a:effectLst/>
                      </a:endParaRPr>
                    </a:p>
                    <a:p>
                      <a:pPr algn="just">
                        <a:lnSpc>
                          <a:spcPct val="150000"/>
                        </a:lnSpc>
                        <a:spcAft>
                          <a:spcPts val="0"/>
                        </a:spcAft>
                      </a:pPr>
                      <a:r>
                        <a:rPr lang="es-EC" sz="1200" dirty="0">
                          <a:effectLst/>
                        </a:rPr>
                        <a:t>40 </a:t>
                      </a:r>
                      <a:endParaRPr lang="es-MX" sz="1100" dirty="0">
                        <a:effectLst/>
                        <a:latin typeface="Arial"/>
                        <a:ea typeface="Arial"/>
                        <a:cs typeface="Times New Roman"/>
                      </a:endParaRPr>
                    </a:p>
                  </a:txBody>
                  <a:tcPr marL="68580" marR="68580" marT="0" marB="0"/>
                </a:tc>
              </a:tr>
              <a:tr h="254367">
                <a:tc>
                  <a:txBody>
                    <a:bodyPr/>
                    <a:lstStyle/>
                    <a:p>
                      <a:pPr algn="just">
                        <a:lnSpc>
                          <a:spcPct val="150000"/>
                        </a:lnSpc>
                        <a:spcAft>
                          <a:spcPts val="0"/>
                        </a:spcAft>
                      </a:pPr>
                      <a:r>
                        <a:rPr lang="es-EC" sz="1200" dirty="0">
                          <a:effectLst/>
                        </a:rPr>
                        <a:t>50°C</a:t>
                      </a:r>
                      <a:endParaRPr lang="es-MX" sz="1100" dirty="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dirty="0">
                          <a:effectLst/>
                        </a:rPr>
                        <a:t>30s</a:t>
                      </a:r>
                      <a:endParaRPr lang="es-MX" sz="1100" dirty="0">
                        <a:effectLst/>
                        <a:latin typeface="Arial"/>
                        <a:ea typeface="Arial"/>
                        <a:cs typeface="Times New Roman"/>
                      </a:endParaRPr>
                    </a:p>
                  </a:txBody>
                  <a:tcPr marL="68580" marR="68580" marT="0" marB="0"/>
                </a:tc>
                <a:tc vMerge="1">
                  <a:txBody>
                    <a:bodyPr/>
                    <a:lstStyle/>
                    <a:p>
                      <a:endParaRPr lang="es-MX"/>
                    </a:p>
                  </a:txBody>
                  <a:tcPr/>
                </a:tc>
              </a:tr>
              <a:tr h="254367">
                <a:tc>
                  <a:txBody>
                    <a:bodyPr/>
                    <a:lstStyle/>
                    <a:p>
                      <a:pPr algn="just">
                        <a:lnSpc>
                          <a:spcPct val="150000"/>
                        </a:lnSpc>
                        <a:spcAft>
                          <a:spcPts val="0"/>
                        </a:spcAft>
                      </a:pPr>
                      <a:r>
                        <a:rPr lang="es-EC" sz="1200">
                          <a:effectLst/>
                        </a:rPr>
                        <a:t>72°C</a:t>
                      </a:r>
                      <a:endParaRPr lang="es-MX" sz="110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a:effectLst/>
                        </a:rPr>
                        <a:t>30s</a:t>
                      </a:r>
                      <a:endParaRPr lang="es-MX" sz="1100">
                        <a:effectLst/>
                        <a:latin typeface="Arial"/>
                        <a:ea typeface="Arial"/>
                        <a:cs typeface="Times New Roman"/>
                      </a:endParaRPr>
                    </a:p>
                  </a:txBody>
                  <a:tcPr marL="68580" marR="68580" marT="0" marB="0"/>
                </a:tc>
                <a:tc vMerge="1">
                  <a:txBody>
                    <a:bodyPr/>
                    <a:lstStyle/>
                    <a:p>
                      <a:endParaRPr lang="es-MX"/>
                    </a:p>
                  </a:txBody>
                  <a:tcPr/>
                </a:tc>
              </a:tr>
              <a:tr h="254367">
                <a:tc>
                  <a:txBody>
                    <a:bodyPr/>
                    <a:lstStyle/>
                    <a:p>
                      <a:pPr algn="just">
                        <a:lnSpc>
                          <a:spcPct val="150000"/>
                        </a:lnSpc>
                        <a:spcAft>
                          <a:spcPts val="0"/>
                        </a:spcAft>
                      </a:pPr>
                      <a:r>
                        <a:rPr lang="es-EC" sz="1200">
                          <a:effectLst/>
                        </a:rPr>
                        <a:t>72°C</a:t>
                      </a:r>
                      <a:endParaRPr lang="es-MX" sz="110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a:effectLst/>
                        </a:rPr>
                        <a:t>7 min</a:t>
                      </a:r>
                      <a:endParaRPr lang="es-MX" sz="1100">
                        <a:effectLst/>
                        <a:latin typeface="Arial"/>
                        <a:ea typeface="Arial"/>
                        <a:cs typeface="Times New Roman"/>
                      </a:endParaRPr>
                    </a:p>
                  </a:txBody>
                  <a:tcPr marL="68580" marR="68580" marT="0" marB="0"/>
                </a:tc>
                <a:tc>
                  <a:txBody>
                    <a:bodyPr/>
                    <a:lstStyle/>
                    <a:p>
                      <a:pPr algn="just">
                        <a:lnSpc>
                          <a:spcPct val="150000"/>
                        </a:lnSpc>
                        <a:spcAft>
                          <a:spcPts val="0"/>
                        </a:spcAft>
                      </a:pPr>
                      <a:r>
                        <a:rPr lang="es-EC" sz="1200">
                          <a:effectLst/>
                        </a:rPr>
                        <a:t>1</a:t>
                      </a:r>
                      <a:endParaRPr lang="es-MX" sz="1100">
                        <a:effectLst/>
                        <a:latin typeface="Arial"/>
                        <a:ea typeface="Arial"/>
                        <a:cs typeface="Times New Roman"/>
                      </a:endParaRPr>
                    </a:p>
                  </a:txBody>
                  <a:tcPr marL="68580" marR="68580" marT="0" marB="0"/>
                </a:tc>
              </a:tr>
              <a:tr h="490020">
                <a:tc>
                  <a:txBody>
                    <a:bodyPr/>
                    <a:lstStyle/>
                    <a:p>
                      <a:pPr algn="just">
                        <a:lnSpc>
                          <a:spcPct val="150000"/>
                        </a:lnSpc>
                        <a:spcAft>
                          <a:spcPts val="0"/>
                        </a:spcAft>
                      </a:pPr>
                      <a:r>
                        <a:rPr lang="es-EC" sz="1200" dirty="0" smtClean="0">
                          <a:effectLst/>
                        </a:rPr>
                        <a:t>4°C</a:t>
                      </a:r>
                      <a:endParaRPr lang="es-MX" sz="1100" dirty="0">
                        <a:effectLst/>
                      </a:endParaRPr>
                    </a:p>
                  </a:txBody>
                  <a:tcPr marL="68580" marR="68580" marT="0" marB="0"/>
                </a:tc>
                <a:tc>
                  <a:txBody>
                    <a:bodyPr/>
                    <a:lstStyle/>
                    <a:p>
                      <a:pPr algn="just">
                        <a:lnSpc>
                          <a:spcPct val="150000"/>
                        </a:lnSpc>
                        <a:spcAft>
                          <a:spcPts val="0"/>
                        </a:spcAft>
                      </a:pPr>
                      <a:r>
                        <a:rPr lang="es-EC" sz="1200" dirty="0">
                          <a:effectLst/>
                        </a:rPr>
                        <a:t>∞</a:t>
                      </a:r>
                      <a:endParaRPr lang="es-MX" sz="1100" dirty="0">
                        <a:effectLst/>
                        <a:latin typeface="Arial"/>
                        <a:ea typeface="Arial"/>
                        <a:cs typeface="Times New Roman"/>
                      </a:endParaRPr>
                    </a:p>
                  </a:txBody>
                  <a:tcPr marL="68580" marR="68580" marT="0" marB="0"/>
                </a:tc>
                <a:tc>
                  <a:txBody>
                    <a:bodyPr/>
                    <a:lstStyle/>
                    <a:p>
                      <a:pPr algn="just">
                        <a:lnSpc>
                          <a:spcPct val="150000"/>
                        </a:lnSpc>
                        <a:spcAft>
                          <a:spcPts val="0"/>
                        </a:spcAft>
                      </a:pPr>
                      <a:endParaRPr lang="es-MX" sz="1100" dirty="0">
                        <a:effectLst/>
                        <a:latin typeface="Arial"/>
                        <a:ea typeface="Arial"/>
                        <a:cs typeface="Times New Roman"/>
                      </a:endParaRPr>
                    </a:p>
                  </a:txBody>
                  <a:tcPr marL="68580" marR="68580" marT="0" marB="0"/>
                </a:tc>
              </a:tr>
            </a:tbl>
          </a:graphicData>
        </a:graphic>
      </p:graphicFrame>
      <p:pic>
        <p:nvPicPr>
          <p:cNvPr id="21506" name="Picture 2" descr="http://www.facultystore.co.uk/catalog/images/platta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443" y="1415041"/>
            <a:ext cx="3072341"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364088" y="1803333"/>
            <a:ext cx="2448272" cy="784830"/>
          </a:xfrm>
          <a:prstGeom prst="rect">
            <a:avLst/>
          </a:prstGeom>
        </p:spPr>
        <p:txBody>
          <a:bodyPr wrap="square">
            <a:spAutoFit/>
          </a:bodyPr>
          <a:lstStyle/>
          <a:p>
            <a:pPr algn="just"/>
            <a:r>
              <a:rPr lang="es-MX" sz="1500" dirty="0"/>
              <a:t> </a:t>
            </a:r>
            <a:r>
              <a:rPr lang="es-MX" sz="1500" dirty="0" smtClean="0"/>
              <a:t>Primers para los 27 exones del gen CFTR diseñados por Montgomery </a:t>
            </a:r>
            <a:r>
              <a:rPr lang="es-MX" sz="1500" i="1" dirty="0" smtClean="0"/>
              <a:t>et.al </a:t>
            </a:r>
            <a:r>
              <a:rPr lang="es-MX" sz="1500" dirty="0" smtClean="0"/>
              <a:t>(2007</a:t>
            </a:r>
            <a:r>
              <a:rPr lang="es-MX" sz="1500" dirty="0"/>
              <a:t>)</a:t>
            </a:r>
          </a:p>
        </p:txBody>
      </p:sp>
      <p:sp>
        <p:nvSpPr>
          <p:cNvPr id="5" name="AutoShape 6" descr="Resultado de imagen para gen Amp 97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61" y="4057535"/>
            <a:ext cx="2362200" cy="189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MATERIALES Y MÉTODOS </a:t>
            </a:r>
            <a:endParaRPr lang="es-MX" sz="2400" b="1" dirty="0"/>
          </a:p>
        </p:txBody>
      </p:sp>
      <p:sp>
        <p:nvSpPr>
          <p:cNvPr id="10" name="6 Título"/>
          <p:cNvSpPr txBox="1">
            <a:spLocks/>
          </p:cNvSpPr>
          <p:nvPr/>
        </p:nvSpPr>
        <p:spPr>
          <a:xfrm>
            <a:off x="656270" y="764704"/>
            <a:ext cx="8229600" cy="504056"/>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t>AMPLIFICACIÓN POR REACCIÓN EN CADENA DE LA POLIMERASA DE LOS 27 EXONES DEL GEN CFTR</a:t>
            </a:r>
            <a:endParaRPr lang="es-MX" sz="2800" b="1" dirty="0"/>
          </a:p>
        </p:txBody>
      </p:sp>
      <p:sp>
        <p:nvSpPr>
          <p:cNvPr id="6" name="5 CuadroTexto"/>
          <p:cNvSpPr txBox="1"/>
          <p:nvPr/>
        </p:nvSpPr>
        <p:spPr>
          <a:xfrm>
            <a:off x="1344266" y="3735254"/>
            <a:ext cx="3392694" cy="307777"/>
          </a:xfrm>
          <a:prstGeom prst="rect">
            <a:avLst/>
          </a:prstGeom>
          <a:noFill/>
        </p:spPr>
        <p:txBody>
          <a:bodyPr wrap="square" rtlCol="0">
            <a:spAutoFit/>
          </a:bodyPr>
          <a:lstStyle/>
          <a:p>
            <a:pPr algn="ctr"/>
            <a:r>
              <a:rPr lang="es-MX" sz="1400" dirty="0" err="1" smtClean="0"/>
              <a:t>Platinum</a:t>
            </a:r>
            <a:r>
              <a:rPr lang="es-MX" sz="1400" dirty="0" smtClean="0"/>
              <a:t> Taq DNA Polymerase Invitrogen</a:t>
            </a:r>
            <a:endParaRPr lang="es-MX" sz="1400" dirty="0"/>
          </a:p>
        </p:txBody>
      </p:sp>
      <p:sp>
        <p:nvSpPr>
          <p:cNvPr id="7" name="6 CuadroTexto"/>
          <p:cNvSpPr txBox="1"/>
          <p:nvPr/>
        </p:nvSpPr>
        <p:spPr>
          <a:xfrm>
            <a:off x="7521229" y="4418632"/>
            <a:ext cx="1368152" cy="1169551"/>
          </a:xfrm>
          <a:prstGeom prst="rect">
            <a:avLst/>
          </a:prstGeom>
          <a:noFill/>
        </p:spPr>
        <p:txBody>
          <a:bodyPr wrap="square" rtlCol="0">
            <a:spAutoFit/>
          </a:bodyPr>
          <a:lstStyle/>
          <a:p>
            <a:pPr algn="ctr"/>
            <a:r>
              <a:rPr lang="es-MX" sz="1400" dirty="0"/>
              <a:t>T</a:t>
            </a:r>
            <a:r>
              <a:rPr lang="es-MX" sz="1400" dirty="0" smtClean="0"/>
              <a:t>ermociclador </a:t>
            </a:r>
            <a:r>
              <a:rPr lang="es-MX" sz="1400" dirty="0"/>
              <a:t>Gene Amp PCR System 9700 de Applied Byosistems</a:t>
            </a:r>
          </a:p>
        </p:txBody>
      </p:sp>
      <p:sp>
        <p:nvSpPr>
          <p:cNvPr id="14" name="13 CuadroTexto"/>
          <p:cNvSpPr txBox="1"/>
          <p:nvPr/>
        </p:nvSpPr>
        <p:spPr>
          <a:xfrm>
            <a:off x="656270" y="4754067"/>
            <a:ext cx="1696347" cy="307776"/>
          </a:xfrm>
          <a:prstGeom prst="rect">
            <a:avLst/>
          </a:prstGeom>
          <a:noFill/>
        </p:spPr>
        <p:txBody>
          <a:bodyPr wrap="square" rtlCol="0">
            <a:spAutoFit/>
          </a:bodyPr>
          <a:lstStyle/>
          <a:p>
            <a:pPr algn="ctr"/>
            <a:r>
              <a:rPr lang="es-MX" sz="1400" dirty="0" smtClean="0"/>
              <a:t>Protocolo de PCR</a:t>
            </a:r>
            <a:endParaRPr lang="es-MX" sz="1400" dirty="0"/>
          </a:p>
        </p:txBody>
      </p:sp>
    </p:spTree>
    <p:extLst>
      <p:ext uri="{BB962C8B-B14F-4D97-AF65-F5344CB8AC3E}">
        <p14:creationId xmlns:p14="http://schemas.microsoft.com/office/powerpoint/2010/main" val="3243070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MATERIALES Y MÉTODOS </a:t>
            </a:r>
            <a:endParaRPr lang="es-MX" sz="2400" b="1" dirty="0"/>
          </a:p>
        </p:txBody>
      </p:sp>
      <p:sp>
        <p:nvSpPr>
          <p:cNvPr id="3" name="6 Título"/>
          <p:cNvSpPr txBox="1">
            <a:spLocks/>
          </p:cNvSpPr>
          <p:nvPr/>
        </p:nvSpPr>
        <p:spPr>
          <a:xfrm>
            <a:off x="656270" y="764704"/>
            <a:ext cx="8229600" cy="504056"/>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t>ELECTROFORESIS EN GEL DE AGAROSA DE PRODUCTOS DE PCR</a:t>
            </a:r>
            <a:endParaRPr lang="es-MX" sz="2800" b="1" dirty="0"/>
          </a:p>
        </p:txBody>
      </p:sp>
      <p:sp>
        <p:nvSpPr>
          <p:cNvPr id="4" name="3 Rectángulo"/>
          <p:cNvSpPr/>
          <p:nvPr/>
        </p:nvSpPr>
        <p:spPr>
          <a:xfrm>
            <a:off x="6804248" y="1777036"/>
            <a:ext cx="2081622" cy="1477328"/>
          </a:xfrm>
          <a:prstGeom prst="rect">
            <a:avLst/>
          </a:prstGeom>
        </p:spPr>
        <p:txBody>
          <a:bodyPr wrap="square">
            <a:spAutoFit/>
          </a:bodyPr>
          <a:lstStyle/>
          <a:p>
            <a:r>
              <a:rPr lang="es-MX" dirty="0" smtClean="0"/>
              <a:t>Gel </a:t>
            </a:r>
            <a:r>
              <a:rPr lang="es-MX" dirty="0"/>
              <a:t>de agarosa al 2% </a:t>
            </a:r>
            <a:r>
              <a:rPr lang="es-MX" dirty="0" smtClean="0"/>
              <a:t>, Buffer TAE 1x</a:t>
            </a:r>
          </a:p>
          <a:p>
            <a:r>
              <a:rPr lang="es-MX" dirty="0" smtClean="0"/>
              <a:t>Bromuro de etidio (2.5 mg/ul)</a:t>
            </a:r>
          </a:p>
          <a:p>
            <a:r>
              <a:rPr lang="es-MX" dirty="0" smtClean="0"/>
              <a:t> </a:t>
            </a:r>
            <a:endParaRPr lang="es-MX" dirty="0"/>
          </a:p>
        </p:txBody>
      </p:sp>
      <p:pic>
        <p:nvPicPr>
          <p:cNvPr id="22530" name="Picture 2" descr="http://www.facultystore.co.uk/catalog/images/ladder100b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930" y="1414760"/>
            <a:ext cx="2520279" cy="164788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sultado de imagen para blue juice invitrog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9" y="1371600"/>
            <a:ext cx="22288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70172" y="3244334"/>
            <a:ext cx="2787943" cy="369332"/>
          </a:xfrm>
          <a:prstGeom prst="rect">
            <a:avLst/>
          </a:prstGeom>
        </p:spPr>
        <p:txBody>
          <a:bodyPr wrap="none">
            <a:spAutoFit/>
          </a:bodyPr>
          <a:lstStyle/>
          <a:p>
            <a:r>
              <a:rPr lang="es-MX" dirty="0" smtClean="0"/>
              <a:t>Blue Juice : Muestra , 1:10. </a:t>
            </a:r>
            <a:endParaRPr lang="es-MX" dirty="0"/>
          </a:p>
        </p:txBody>
      </p:sp>
      <p:sp>
        <p:nvSpPr>
          <p:cNvPr id="7" name="6 Rectángulo"/>
          <p:cNvSpPr/>
          <p:nvPr/>
        </p:nvSpPr>
        <p:spPr>
          <a:xfrm>
            <a:off x="3707904" y="3295195"/>
            <a:ext cx="2891048" cy="369332"/>
          </a:xfrm>
          <a:prstGeom prst="rect">
            <a:avLst/>
          </a:prstGeom>
        </p:spPr>
        <p:txBody>
          <a:bodyPr wrap="none">
            <a:spAutoFit/>
          </a:bodyPr>
          <a:lstStyle/>
          <a:p>
            <a:r>
              <a:rPr lang="es-MX" dirty="0" smtClean="0"/>
              <a:t>5ul de TrackIt :100pb Ladder</a:t>
            </a:r>
          </a:p>
        </p:txBody>
      </p:sp>
      <p:sp>
        <p:nvSpPr>
          <p:cNvPr id="10" name="9 Rectángulo"/>
          <p:cNvSpPr/>
          <p:nvPr/>
        </p:nvSpPr>
        <p:spPr>
          <a:xfrm>
            <a:off x="1497810" y="4288135"/>
            <a:ext cx="6303837"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MX" sz="2000" dirty="0"/>
              <a:t> </a:t>
            </a:r>
            <a:r>
              <a:rPr lang="es-MX" sz="2000" dirty="0" smtClean="0"/>
              <a:t>Tamaños de fragmentos coincidentes con Montgomery </a:t>
            </a:r>
            <a:r>
              <a:rPr lang="es-MX" sz="2000" i="1" dirty="0" smtClean="0"/>
              <a:t>et.al </a:t>
            </a:r>
            <a:r>
              <a:rPr lang="es-MX" sz="2000" dirty="0" smtClean="0"/>
              <a:t>(2007</a:t>
            </a:r>
            <a:r>
              <a:rPr lang="es-MX" sz="2000" dirty="0"/>
              <a:t>)</a:t>
            </a:r>
          </a:p>
        </p:txBody>
      </p:sp>
      <p:sp>
        <p:nvSpPr>
          <p:cNvPr id="8" name="7 Rectángulo"/>
          <p:cNvSpPr/>
          <p:nvPr/>
        </p:nvSpPr>
        <p:spPr>
          <a:xfrm>
            <a:off x="344424" y="5301208"/>
            <a:ext cx="8784211" cy="584775"/>
          </a:xfrm>
          <a:prstGeom prst="rect">
            <a:avLst/>
          </a:prstGeom>
        </p:spPr>
        <p:txBody>
          <a:bodyPr wrap="square">
            <a:spAutoFit/>
          </a:bodyPr>
          <a:lstStyle/>
          <a:p>
            <a:pPr algn="just"/>
            <a:r>
              <a:rPr lang="es-MX" sz="1600" dirty="0" smtClean="0"/>
              <a:t>Purificación de productos de PCR: precipitación </a:t>
            </a:r>
            <a:r>
              <a:rPr lang="es-MX" sz="1600" dirty="0"/>
              <a:t>etanol/acetato de sodio de (Francis, 2005) modificado, </a:t>
            </a:r>
            <a:r>
              <a:rPr lang="es-MX" sz="1600" dirty="0" smtClean="0"/>
              <a:t>eliminar </a:t>
            </a:r>
            <a:r>
              <a:rPr lang="es-MX" sz="1600" dirty="0"/>
              <a:t>dNTPS y primers no incorporados a las cadenas amplificadas</a:t>
            </a:r>
          </a:p>
        </p:txBody>
      </p:sp>
    </p:spTree>
    <p:extLst>
      <p:ext uri="{BB962C8B-B14F-4D97-AF65-F5344CB8AC3E}">
        <p14:creationId xmlns:p14="http://schemas.microsoft.com/office/powerpoint/2010/main" val="1935120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MATERIALES Y MÉTODOS </a:t>
            </a:r>
            <a:endParaRPr lang="es-MX" sz="2400" b="1" dirty="0"/>
          </a:p>
        </p:txBody>
      </p:sp>
      <p:sp>
        <p:nvSpPr>
          <p:cNvPr id="4" name="6 Título"/>
          <p:cNvSpPr txBox="1">
            <a:spLocks/>
          </p:cNvSpPr>
          <p:nvPr/>
        </p:nvSpPr>
        <p:spPr>
          <a:xfrm>
            <a:off x="656270" y="764704"/>
            <a:ext cx="8229600" cy="5040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SECUENCIACIÓN POR CICLOS TÉRMICOS</a:t>
            </a:r>
            <a:endParaRPr lang="es-MX" sz="2400" b="1" dirty="0"/>
          </a:p>
        </p:txBody>
      </p:sp>
      <p:sp>
        <p:nvSpPr>
          <p:cNvPr id="5" name="AutoShape 2" descr="Resultado de imagen para Big Dye Terminator Cycle Sequencing k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Big Dye Terminator Cycle Sequencing k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270" y="2814754"/>
            <a:ext cx="2362200" cy="189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7689491" y="3483628"/>
            <a:ext cx="1368152" cy="1169551"/>
          </a:xfrm>
          <a:prstGeom prst="rect">
            <a:avLst/>
          </a:prstGeom>
          <a:noFill/>
        </p:spPr>
        <p:txBody>
          <a:bodyPr wrap="square" rtlCol="0">
            <a:spAutoFit/>
          </a:bodyPr>
          <a:lstStyle/>
          <a:p>
            <a:pPr algn="ctr"/>
            <a:r>
              <a:rPr lang="es-MX" sz="1400" dirty="0"/>
              <a:t>T</a:t>
            </a:r>
            <a:r>
              <a:rPr lang="es-MX" sz="1400" dirty="0" smtClean="0"/>
              <a:t>ermociclador </a:t>
            </a:r>
            <a:r>
              <a:rPr lang="es-MX" sz="1400" dirty="0"/>
              <a:t>Gene Amp PCR System 9700 de Applied Byosistems</a:t>
            </a:r>
          </a:p>
        </p:txBody>
      </p:sp>
      <p:sp>
        <p:nvSpPr>
          <p:cNvPr id="8" name="7 Rectángulo"/>
          <p:cNvSpPr/>
          <p:nvPr/>
        </p:nvSpPr>
        <p:spPr>
          <a:xfrm>
            <a:off x="460375" y="4330013"/>
            <a:ext cx="4572000" cy="646331"/>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s-MX" dirty="0" smtClean="0"/>
              <a:t>Protocolo: 96°C-1 min, (96°C-10s, 50°C - 5s, 60°C- 4 min) por 25 ciclos y 4°C por 5 min. </a:t>
            </a:r>
            <a:endParaRPr lang="es-MX" dirty="0"/>
          </a:p>
        </p:txBody>
      </p:sp>
      <p:sp>
        <p:nvSpPr>
          <p:cNvPr id="13" name="12 Rectángulo"/>
          <p:cNvSpPr/>
          <p:nvPr/>
        </p:nvSpPr>
        <p:spPr>
          <a:xfrm>
            <a:off x="678292" y="3356992"/>
            <a:ext cx="3915730" cy="55399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sz="1500" dirty="0"/>
              <a:t> </a:t>
            </a:r>
            <a:r>
              <a:rPr lang="es-MX" sz="1500" dirty="0" smtClean="0"/>
              <a:t>Primers para los 27 exones del gen CFTR diseñados por Montgomery </a:t>
            </a:r>
            <a:r>
              <a:rPr lang="es-MX" sz="1500" i="1" dirty="0" smtClean="0"/>
              <a:t>et.al </a:t>
            </a:r>
            <a:r>
              <a:rPr lang="es-MX" sz="1500" dirty="0" smtClean="0"/>
              <a:t>(2007</a:t>
            </a:r>
            <a:r>
              <a:rPr lang="es-MX" sz="1500" dirty="0"/>
              <a:t>)</a:t>
            </a:r>
          </a:p>
        </p:txBody>
      </p:sp>
      <p:pic>
        <p:nvPicPr>
          <p:cNvPr id="23561" name="Picture 9" descr="https://www.thermofisher.com/content/dam/LifeTech/Images/config-tool/product-images/bigdyev31.jpg"/>
          <p:cNvPicPr>
            <a:picLocks noChangeAspect="1" noChangeArrowheads="1"/>
          </p:cNvPicPr>
          <p:nvPr/>
        </p:nvPicPr>
        <p:blipFill rotWithShape="1">
          <a:blip r:embed="rId3">
            <a:extLst>
              <a:ext uri="{28A0092B-C50C-407E-A947-70E740481C1C}">
                <a14:useLocalDpi xmlns:a14="http://schemas.microsoft.com/office/drawing/2010/main" val="0"/>
              </a:ext>
            </a:extLst>
          </a:blip>
          <a:srcRect r="37880"/>
          <a:stretch/>
        </p:blipFill>
        <p:spPr bwMode="auto">
          <a:xfrm>
            <a:off x="1596236" y="1525632"/>
            <a:ext cx="1775064" cy="1438275"/>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3582640" y="1877807"/>
            <a:ext cx="4069319" cy="369332"/>
          </a:xfrm>
          <a:prstGeom prst="rect">
            <a:avLst/>
          </a:prstGeom>
        </p:spPr>
        <p:txBody>
          <a:bodyPr wrap="none">
            <a:spAutoFit/>
          </a:bodyPr>
          <a:lstStyle/>
          <a:p>
            <a:r>
              <a:rPr lang="es-MX" dirty="0"/>
              <a:t>Big Dye Terminator Cycle Sequencing kit</a:t>
            </a:r>
          </a:p>
        </p:txBody>
      </p:sp>
      <p:sp>
        <p:nvSpPr>
          <p:cNvPr id="12" name="11 Rectángulo"/>
          <p:cNvSpPr/>
          <p:nvPr/>
        </p:nvSpPr>
        <p:spPr>
          <a:xfrm>
            <a:off x="632428" y="5229200"/>
            <a:ext cx="8273094" cy="7848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MX" sz="1500" dirty="0" smtClean="0"/>
              <a:t>Purificación de productos </a:t>
            </a:r>
            <a:r>
              <a:rPr lang="es-MX" sz="1500" dirty="0"/>
              <a:t>de la secuenciación </a:t>
            </a:r>
            <a:r>
              <a:rPr lang="es-MX" sz="1500" dirty="0" smtClean="0"/>
              <a:t>recomendado </a:t>
            </a:r>
            <a:r>
              <a:rPr lang="es-MX" sz="1500" dirty="0"/>
              <a:t>por el Big Dye Terminator Cycle Sequencing kit (Applied </a:t>
            </a:r>
            <a:r>
              <a:rPr lang="es-MX" sz="1500" dirty="0" err="1"/>
              <a:t>Biosystems</a:t>
            </a:r>
            <a:r>
              <a:rPr lang="es-MX" sz="1500" dirty="0"/>
              <a:t>, </a:t>
            </a:r>
            <a:r>
              <a:rPr lang="es-MX" sz="1500" dirty="0" smtClean="0"/>
              <a:t>2002): Precipitación </a:t>
            </a:r>
            <a:r>
              <a:rPr lang="es-MX" sz="1500" dirty="0"/>
              <a:t>con etanol y EDTA para eliminar los nucleótidos marcados que no han sido incorporados en las cadenas de ADN, con modificaciones </a:t>
            </a:r>
          </a:p>
        </p:txBody>
      </p:sp>
    </p:spTree>
    <p:extLst>
      <p:ext uri="{BB962C8B-B14F-4D97-AF65-F5344CB8AC3E}">
        <p14:creationId xmlns:p14="http://schemas.microsoft.com/office/powerpoint/2010/main" val="202658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2640" y="100422"/>
            <a:ext cx="5509546" cy="461665"/>
          </a:xfrm>
          <a:prstGeom prst="rect">
            <a:avLst/>
          </a:prstGeom>
          <a:noFill/>
        </p:spPr>
        <p:txBody>
          <a:bodyPr wrap="square" rtlCol="0">
            <a:spAutoFit/>
          </a:bodyPr>
          <a:lstStyle/>
          <a:p>
            <a:pPr algn="r"/>
            <a:r>
              <a:rPr lang="es-MX" sz="2400" b="1" dirty="0" smtClean="0"/>
              <a:t>MATERIALES Y MÉTODOS </a:t>
            </a:r>
            <a:endParaRPr lang="es-MX" sz="2400" b="1" dirty="0"/>
          </a:p>
        </p:txBody>
      </p:sp>
      <p:sp>
        <p:nvSpPr>
          <p:cNvPr id="3" name="6 Título"/>
          <p:cNvSpPr txBox="1">
            <a:spLocks/>
          </p:cNvSpPr>
          <p:nvPr/>
        </p:nvSpPr>
        <p:spPr>
          <a:xfrm>
            <a:off x="656270" y="764704"/>
            <a:ext cx="8229600" cy="504056"/>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ELECTROFORESIS CAPILAR Y ANÁLISIS DE SECUENCIA</a:t>
            </a:r>
            <a:endParaRPr lang="es-MX" sz="2400" b="1" dirty="0"/>
          </a:p>
        </p:txBody>
      </p:sp>
      <p:sp>
        <p:nvSpPr>
          <p:cNvPr id="4" name="AutoShape 2" descr="Resultado de imagen para 3500 Genetic Analys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4 Rectángulo"/>
          <p:cNvSpPr/>
          <p:nvPr/>
        </p:nvSpPr>
        <p:spPr>
          <a:xfrm>
            <a:off x="179213" y="4365104"/>
            <a:ext cx="4248771" cy="33855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s-MX" sz="1600" dirty="0"/>
              <a:t>3500 Genetic Analyser </a:t>
            </a:r>
            <a:r>
              <a:rPr lang="es-MX" sz="1600" dirty="0" smtClean="0"/>
              <a:t> de Applied </a:t>
            </a:r>
            <a:r>
              <a:rPr lang="es-MX" sz="1600" dirty="0" err="1" smtClean="0"/>
              <a:t>Biosystems</a:t>
            </a:r>
            <a:endParaRPr lang="es-MX" sz="1600" dirty="0"/>
          </a:p>
        </p:txBody>
      </p:sp>
      <p:sp>
        <p:nvSpPr>
          <p:cNvPr id="6" name="AutoShape 5" descr="data:image/jpeg;base64,/9j/4AAQSkZJRgABAQAAAQABAAD/2wCEAAkGBxMTERMUEhIUFBMWFRcUFxgXFRcYFRUcGBQXFxcXGRcYHCggGhooHRQXITEhJikrLi4uFx8zODUsNygtLisBCgoKDg0OGxAQGy8lHyYvLS8sLCwwLC8vLCwsLSwsLCwsLDIsLCwsLCwsLC8sLCwsLCwsLCwsLCwsLCwsLCwsLP/AABEIANcA6gMBEQACEQEDEQH/xAAcAAEAAQUBAQAAAAAAAAAAAAAABgIDBAUHAQj/xABNEAACAQIDBAUGCgYFDQEAAAABAgADEQQSIQUGMUETIlFhcQeBkaGxwRQVIzIzQlJyktEkU4KTorIWJUTC8DRDVWJjdIOktNLT4eII/8QAGgEBAAMBAQEAAAAAAAAAAAAAAAECAwQFBv/EADMRAQACAQIDBQYFBQEBAAAAAAABAhEDBBIhMRMUQVFhcYGRobHwIjJCwdEFIzNS4TSC/9oADAMBAAIRAxEAPwDuMBAQEBAQEBAQEBAQEBAQEBAQEBAQEBAQEBAQEBAQEBAQEBAQEBAQEBAQEBAQEBAQEBAQEBAQEBAQEBAQEBAQEBAQEBAQEBAQEBAQEBAQEBAQEBAQEBAQEBAQEBAQEBAQEBAQEBAQEBAQEBAQEBAQEBAQEBAQEBAQEBAQEBAQEBAQEBAQEBAQEBAQEBAQEBAQEBAQEBAQEBAQEBAQEBAQEBAQEBAQEBAQEBAQEBAQEBAQEBAQEBAQEBAQEBAQEBAQEBAQEBAQEBAQEDwsBxNoFl8ZTHGog8WA98nEozC1T2rQZsq16RbjYVEJ9AMYkzDLBkJewEBAQEBAQEBAQEBAQEBAQEBAQMfaOKFKlUqHgiM5/ZUn3SaxmYhFpxGZcIqeUfaR/tAXwpU9PSpnrRs9PyeRO91Fh9+9pH+2P5kpD2JLRtdLyV75qeay2+G0DxxtbzED2CW7rp+Ss7zU81upt3Hn52KxX7xx7DJjQ0vKETudb1Wa2PxduviMVbhrVq29Zlo0dPwiPkrOvqx1z82K+IqHjVqnxqMffLdjXyU7xfzWWS/Ek+JJk9nCO3st9AvYI4IT2tk/8lGHA+FNYX+SUH94T7p5+95cMe16WwmZi0z6Oh7PxrrUpqD1WYAg6jXs7DPPeglEgICAgICAgICAgICAgICAgICAgRnyk4vo9m4k82UUx+2wU+omb7audWGG5tw6VpcBw2Hz31CqouzNwUe89wnszOHiVrxPA1P7RP7P/uU7fT81+738pXF6Ptf8I/OO8U8093t5T8ldfadMHK9WtfTQ3PhzlY1dPwx8P+LdhqT5/GP5ZYpKwFxXYcfq+8yY16x0x80ToWnrn5Khg0/V1/4I7xHn9Tu3pPxgbBryp1x33Q+q2sRuI8/qTtuXSfk1zJ2aidDknlLonkwp2w9c9tYD0Uwf708vffniPR7P9P8A8cz6pZhT8tR++Jwu9MpUICAgICAgICAgICAgICAgICAgc78tWLy4WjT+3VufBFPvInbsa5vM+ji39sacR5y41iFPREdtz+Ef/U7d1ONNw7SM3y3OxtiZ+M4Ih2zLfru2vZJwjKP7y7DPw0ZabFSKeoUkcddQJrSI4ZRNpjEOh4XYqBV05CZZWwyBspOyMmHh2UnZGU4cwFO9yOBZj/EZ6lZxEQ8q1c2mXQ/J/Sy4Nj9qu59CUx7jPM3k51Pc9XY1xpe9v8H9PR++JyO1NJUICAgICAgICAgYmL2jTpEB2sSLjQn2CBYG3aN7Zm8cjW9kC+m06RIs/HuIHpIgXa+LppbO6LfhmYC/heBZ+NKH6+l+8X84HvxpQ/X0v3i/nAqO0KP62n+NfzgefGVH9dT/ABr+cD34xo/raf41/OByTyzY4PiaCKQQtItcG467Ef3J6mwr+GZ9Xlf1G34oqg/QXRh2Ur/iJPsUS27nlEKbWMc0x2CmgnK6UhymQlfpNJGSpkJZCjS0hKnEPZHPYrH0An3RHUlyfBUvkk+6D6dZ6ky86K8nRd1Ey4Kn3mo38ZHunlbmf7kvV20Y04bPB/T0fviYOhNJUICAgICAgICAgci8vw6mFPMFxe5HFqd+BiBx52HafxGWQ8osCwFzY9jt7jA+gq1JalTYtOoAyvQe4YBgbYUEXBuDqAfNInqQporhzXxFJtnUiKS1WVjTXr9HawsKYGvnmVLza/DPRz117TqTSa8o8WElXCHCtXOyqFxVWnlyLwZc2a/R9uk7p28Rfg4vD78Vo1p4OLC9tCthbYRH2bTdayU2II6tO7hMoGSxsNeUiNCJi08XTPvJ1Zjh5dXlHY+zmxVagdlUAKauQ+RTmyWNrZdL37ZwTrWjPLpn5GnqzfW7PGPX4fy2Wydz9mVgx+L8OLH9UvPuI7pjst1bcUm014cTj5RP749zr1dPs5w5PvTRCYlqSgBaKpSUDgMqDMB+0Wn1G0rjSh87vbZ1ZZWzKK9I2dbpmCEXtcIgB18SZxbu2ZdWjGIbfdqitOmR0aEh2ILC44njz5Tk4ctsqN4dsmrSdadGmGDKwyg5mVXXNlytxseHORERETheOvNst12b4Oha9yWIBuSAXNhrrpN6dFbdW8SpLIXhVEhOWDt7EhcLXN+FJ/5TLUj8UItPKULw9KyKOxQPUJ3TLliOSd7KGXB0h/s2b0u5nl68/wByXp6MY04Z+C+mo/fExapnICAgICAgICAgIHI//wBAfR4bxb+anEIcYLk9g8ZYeUW6wNxxgfQrH9J2CO2hW/6MRPWSPBNA5BANiObZmHbysRy7ZVKqqzAiwBHaXYH0BT7YAs2UEAX59c28xy6+iB7TYm9wBbscn03AtA8Qk6Hq3HEMSb91115+iBwHfOhkxtZhqlR2qI3JgWObzq4ZSORWe5tbxbSj05PB3mnNdWZ8+bH2btNkBU0xUBYsDnykE8eRvM9bacduKJwnS3OIxMNthNvZL/IPYtmNnUnnoLgds5u52j9TpjXr5D7ZpXJXD1VNjY9Rj59eF5M7a3ontoMJvD0SBRh6p1LG5tqzEmwN9NYjQtHTCe0hlDfADjha48AD747KyeOq6N8aXOnWHig/OR2dvJPHVY2lttcTSajRWoS9lJZcqqtwWJPM2Frd8vp0mJzKtrRMYhV0E3yphNUo5aSoeK0gh8cuvrM8q85tMvTpGKxC9gT8vR++PZKLJpICAgICAgICAgeZh2wOSeXui7phsiO9s/zFLW6ydgPZEdRx1dm4hjZaFYtYmxpvew4nUcLkemShebZWIQEvQqqqgsSUNh6pMDudRv03d7/d65/5JZE+J5JqlU3AUAqCbfO58b3HHj6Znx181lzEHLwtqApJY8rkDn36xx18zmqcWUGwuOta5sDYg8O4nlHHU5rOHxaHQsMx00JN7+aWzCFdF1Y2uNDe3WBBHcZXjr5pc92Ps2nWwrrVprUX4bjhY3BUjFPqrDVTry42nTp6lqc6yx1NOt+VoytvuRheKisnhUVh/EvvnRG91PHDmnYaXWMqTubS5Vqo8aan2MJPe58k9zrHSVH9EgOFZT96k4/lJjvXonuvq9r7vVG41aTECwLNWuPDMpiu4pHh9ETt7T4/VQN3XH1qR/bHvtL95oju9lQ2HUH2D/xafvaO8UOwurGyKvMKB29JTt/NHb08zsL+TLwOCVGDEh3GotfIp7bkdY9nIcdZz6mvxco6N9PRis5ltQNJztzA/T0fvj2GQJrICAgICAgIGv20CUUA2u4/laBqkw5BBzcNecCnCU7re/1mXh9lyvukZFOLwYdkUk2N+HLKL6ekxkWjsOmpzXcEcNR/2wKcPs2gyoTxZQbZuZF7Wk4k5Nbtlv652Ko0AXHAWHADDLYeuPCUJVTx446gE2PzBy5ynDT7ynMqjiUZrFWLC44/lpHDQzKqtjLLdka2nNY4KGZWUxVMXIpkEANxW/L844afeTMr2UEqQtjpxAPhaxFpOK/eUZQbZm1qOGw1RqzFVO1MdTBCltTXqNrlBNrKZvp0tfMVVvaK85bajvFg24Yqj+04X+a0mdLUjrWfgiNXTnpaPizqWIpP8ypTb7rqfYZn0aLpod0Cg4cdkCg4YSRQcGOyEKDgR2Qlq8RtGhTxCYdmIquLqMptrewLcATlMvGnaa8UdFJ1Kxbh8WzdbCZrrOBP6RR++PYZAm8gICAgICAgRnyiVmTA1HRmRlKkMpsw1sbHwJm+1rFtWsTDDc2mulMwhfk4x1WpVq9JVqVPk7gO5YDrgXAJ0M7d9p0rWOGIjm5tne1rTxTMtLvLj6q4usgrVVUNUsFqMq3uTwBsOZmu006zoxMxHw9WO5vaNWYiZ+KV7/1CMEhueKcCQfq85x7SI7f4uvdz/Z+DG8mZ+SrnXUpe5J1ysDx8Jp/UPzR71Nl+WUX3aVfjFeqLjEAA21+c1516me7f/P7OXT/9E+10va26YxlShWGJr4erhzVCNRKA/Kqga+ZTyW3nM8N7DH/oG/8ApbaP7yl/4oxA8qbiuAWG1dpFgCR8rT1IHdTjkhocJsqvW+C02xm0ELFumbpj1bAlMpIsb6coxA3rbgWB/rXadra/LrqAO5I5DCwO6KVGsm1dq3sSfl7dnE5ZMxhETl7vDuMgwVPDJiKhPwl8R0lWzszuHzZiLXvnJvx8Ztt9Xs7Zwpq6fHXCI1twMWvzWovy+ewPoK++d8bzT8cuGdnqRGIw12I3PxotfDZu0q9Nr69mb3S9d1p/7fJnO21c/lYh2XjKR0oYhO9EcetJfj0beMImmtXpEql2xjKf+exKfeeoPUxkdlo28IT2utXxlkUt8cYP7Sx8Qje1ZE7XS8vqmN1qef0Z1LfzFji9Mj/Wpj3Wmc7PT9WkbvU9Gwwu/wBiSrE0UOXUkUqlsvNtGNrG3pmNtrWJ6/Tq1rurY6NX/S6+LbEvSpu+VadO4a1MC+YrzuSx17Jp3aeDhifb6s43McfFMexkbV3uxNRVVMihza9NWz8eAJJsfAXlKbekZz4N51rT0T3BD9Jo/f8AcZ57qTaQEBAQEBAQIv5Slvs+qO9fbOjaf5qsNzGdKyBeTI2xFdfs07ePygHunfv+dKz99HJs/wA9oaXfIWxVZwR89lt6b+2a7L/FEffVlu+WpM/fRNd+kzYKmtwLtTFzyuV1nBtOWvn2/R2brnpY9n1YXkue9KvpwZR46MffNf6jGLVZ7G2ayjmxRbalIa3+EEsDyOapYcPskemdV/8AzT7P4c2n/wCj3/y6pV2+lGoaRIzEB7c7HT3TxMPXyxcbvBW+pSC97n3CMGUdq52fOa7tUHAF2tcHuN7dwlsQrmZbGjvFiDlJweQcbl0zL5i0rhbLb4LbNd1LdGadrH5WwBv2FGIPD1iOXiTnwWtmVK1NmIFHU2HX43PZlGug7ZaeHzRHF5MzFGq4XMFFiToe6VzEJcUwm2MQzWTE17i5t07AcbfWfXjwnv20tPHOsfD/AI8mLX4uVp+K+d5sXScfpNRip1V9V8Dc6jwMr3bStH5Vp3F6z1bFfKBiuygT2ZSPX0vumU7HT9fv3NK7u0+TY4TyhPl+Ww4a/OmxAA7w19fPM7bCP02+K9d5PjVeffPCNfpMGx7bpRcekmU7nqR0t9Vp3NJ61n5LuzdhUK2NqsUDUUSmyJkVQrVkz/UAvZQLXvYsZlfVvWkRnnz+S9dKlr5xy/lvKu7OE1tTZbgg5atRbgixGjcO6ZRuNSPH5QvOhSfD5yjG8G5+Hp0zVpI5NM53TOx6RBq6g3uGtcg9om1Nze1sTLK+2pWMxDebJ2ThqYR6CCxXMGLMx6w0ILE207Jz6mre04tLopStY5M/C11XE0AxsSxIFrk2Hs1GvfMl05EgewEBAQEC3Xq5VJgR3adfOGWqoZOYYXT0fnEXmJ5E1iY5tbgtkUKDNWpUwhcBTYlVtfiF1F72mmpuNS9YrPNnTR06TNojD2vs7D4oEtSRyp4sovcHgSLEjTUc4pralPyzMF9LTv1jLJSurZabLfN1bW6ui3N1PAaGUiZzlOYnlMKS60eoiqEAuqKLBRrfhz0iZvaczKY4axiIa3EfBcTicNUSrT+EUnzEKQzMoU3VrEcDbU8NdNZ06dtWmlMWrOJ+rG0ad9SJiYzDOxeCV8WWyjMKagnsGpA9M5st8LXxIT9JVU8ha6XHYbse08Jabx+lXgnxXF2VRA06Ed9wfWZHHKeGF4bKyi1wPAaRNskVwro1Ah6NiLEAqTpzsRr5pXrKzOokW0I8xEYFJvZ9DwNr8OHKQIhs6iCtLMitnQX0vrb26+qaRaY8VcRLH2tsrD1GemaC56dNHGUZTZnZTfIRm0Xn2TWu51a9JZ20aW6wrxO7dOrQQHpAvAjpGa2XQWzX4Dsl67u8c+XwROhXpzaSjuegKVKbllZA2WpTzL114dSohuO3um8f1CZjEx8J/wCSw7nETmJ+K1i9yqzn5OpTW+mX5QL46l/bNI31I6xPy/4d2nwn6thsF1oY43qE9NTVB1rr0lOylQPBRa+vETitPaVmY8J+UuiI4L8/GPnCas0wbNXtzF9FQqVGRnVVuQtgbcCesQLAG5HolqVm1ohF7cNZlZ2U64bZ9E1jly0kzdtyosoHNuAtJ1JibzMeaunGKREtjuhsxqrnE1RYt81fsKOA8eZ7zMl04EBAQEBAQI/v104wdRsMxFRCH0UMcoPWsCDyufNN9tFJ1Ii/RjuJvGnM06uYbM36qrTq08QOlziyt1Vy35EKuq87jXjxno62wrbE05PP0t7MRMX5tVV3hxIZSK7PTBHUBIpkC3VtYG3iOybRtdKa8OMT5+LGd1qxbOcw9xO1auI+iaopAZilMvbViSWIOvHjYWkae3poR+LHtnC19a+r+XPshTR2tXrouHytUIsFFNb1GtpZjrpbmPTJnb6Wnbtent6e5WNbU1I7P6dV4bL2hhWKU6Ndc/ELTZr+cAi+vEG8Tfb60RNpjl5pimvpTisSmW5O59WiTiKyCixGVadySASLlrk2J007u+cG83MakRSs5jzdu0280/HaMT5JY1JQzMTZsoub6aEW085nBh3MbH07qpBTja54d9iDx09Ue0U3xRAXDmhfX6Q1DoDb6pmtez/Vn3YUtx/pwvPg2Ym71L88tQ27yFJsBxlOJbDFxexqdWy1R0igD59mHG97E2J75NdS1ZzXlKJpExiWM26uGUWWigDfZVQG5a25anj3zTvWrnnKnYUxjCvB7vYag6stNQ4BIPDLoQTxtwv6ZFtxqXjFpK6NKzmIaZ92TRp4roqYd6xZ6DBRmpGxyqWvcG9tR9qbd44uHPSOsebONHh4sdZ+SP8AxBtiiTXFOpmYBSA4rOQDmHVYsbd3fOmt9recT9MfTDC1delfw/y2WI3sqUsHTDIwxANmz0iBqz/UupBso/wZlO2051JxP4fa0jXvwRmOfsarYW+IQU0rUCSihLqwVrC+pD2AOvbL22GYzSyve+G2LQlGO29SoMrHroXy2VlvoivfrMot1hzM5q7a15xH7tra9aRmXPKW5FQu7dPSoGo3TDpWCGzVDlt2+7SV0rzWLY68v3Tq0i01z05/su4/YO0cMgqivWFPMFzU8UejuxAUWz2FyQBL/wBq2ZnlPor/AHa4iOceq3h9kbVrt0TCuOkdc7VXH1eDEA2NgNLnkI7alYxSPfJGle05vPuhPMJuKwqq9fF1cQFNwKlyfWxA8wnLM5dDoGCxFNctMAgm9u+wuZCWwgICAgICAgR3Gbj4Co+d8MuYm5ys6g+ZWAnRXda1YxFmFtrpWnM1Zw3dwnRil8GpdGOClAR468++Z9rfi4szlp2dMcOIwycDsyjRFqNKnTHPIgW/jYStr2tObTlNa1ryrGGStMDgAPASqyqB4y3FjAwKuxaDMW6JA7WuwUZjYW1PPSW47YxnkrwVmc4UjYOH6NaXRjo11C3IA49nifTJ7S3FxZ5o4K44ccmXhcGlMAIoUDQf4MrMzM5laIx0anE7vMS2TE1VDEkg2fi19C3AC+g4DSX448YhXhnwk/o8bf5TWvlycVt4lQo1jtI/1g4PWXlDYVQAhsS3YMqqDy1N766crDXnI4q+FThnxlaO71XPcYnMt72qUwT3gFCoHnB90mbVn9PP0+5IraJ6/H7hucFhCg1Yk+qZrsqBjtgaZfOUUv2214WgYe1t3cLifp6FNz9q1m/Etj65rp62pp/lnDO+lS/5oaep5PcEzXdGZQScudgLkAcVIPBQPNLRudSJzEonQ05jEwy9u7B6QdWlSqLYKVew0HC1wb+qZVticx1aTETGJRg7qopC/BKlMGorkISUYqbrfIxHEc7CaTq2nrKkadY6Q93h3kqVRbBYijTqUKjJXFRQANSupqLawdbaHW820dGI/wAlc56YY6ur/pPTrlscRtKutKpUCCoBTLKFp5gzW6vXSoOqTzy+yZVpWZ4Z5e9rNrRGY5tTunvg2IxIFWkKLJe6Xa9slw1mAsbsABzDk8pOrpVp0nKNPUm/WMOlU3uLznbKoCAgICAgICAgICAgICAgICAgICAgICAgICBqqm71A1HqqpSrUtndGIZrWGvL6o9Ev2lscM9FeCM5jqjO8fk3XFVlq/CXQhQvzA1wpuBfMOZPpm1NzNacOGV9CLW4st/sXdXD4YHIpZyczO2ruTxZjzM57Wm0820REN2BIS9gICAgICAgICAgICAgICAgICAgICAgICAgICAgICAgICAgICAgICAgICAgICAgICAgICAgICAgICAgICAgICAgICAgICAgICAgICAgICAgICAgICAgICAgICAgICAgICAgICAgICAgICAgICAgICAgICAgICAgICAgICAgICAgICAgICAgICAgICAgICAgICAgICAgICAgICAgICAgICAgICAgICAgICAgICAgICAgICAgICAgIC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4582"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15989" b="21003"/>
          <a:stretch/>
        </p:blipFill>
        <p:spPr bwMode="auto">
          <a:xfrm>
            <a:off x="656270" y="1916832"/>
            <a:ext cx="3045119" cy="204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652120" y="1451391"/>
            <a:ext cx="2743473"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smtClean="0"/>
              <a:t>Análisis de secuencia: SeqScape 3</a:t>
            </a:r>
            <a:endParaRPr lang="es-MX" dirty="0"/>
          </a:p>
        </p:txBody>
      </p:sp>
      <p:pic>
        <p:nvPicPr>
          <p:cNvPr id="11" name="10 Imagen"/>
          <p:cNvPicPr/>
          <p:nvPr/>
        </p:nvPicPr>
        <p:blipFill rotWithShape="1">
          <a:blip r:embed="rId3"/>
          <a:srcRect l="13031" t="18139" r="34624" b="27857"/>
          <a:stretch/>
        </p:blipFill>
        <p:spPr bwMode="auto">
          <a:xfrm>
            <a:off x="4418276" y="2207937"/>
            <a:ext cx="4673910" cy="3506342"/>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0144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t="26482" r="26696" b="25455"/>
          <a:stretch/>
        </p:blipFill>
        <p:spPr bwMode="auto">
          <a:xfrm>
            <a:off x="307975" y="1789555"/>
            <a:ext cx="8804721" cy="401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Resultado de imagen para ncb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20" y="695698"/>
            <a:ext cx="1397844" cy="109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Resultado de imagen para ncb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t="13579" r="26696" b="76027"/>
          <a:stretch/>
        </p:blipFill>
        <p:spPr bwMode="auto">
          <a:xfrm>
            <a:off x="1925565" y="848098"/>
            <a:ext cx="7110932" cy="77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9856" t="7401" r="23380" b="5019"/>
          <a:stretch/>
        </p:blipFill>
        <p:spPr bwMode="auto">
          <a:xfrm>
            <a:off x="1784640" y="695698"/>
            <a:ext cx="7359360" cy="525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6 Título"/>
          <p:cNvSpPr txBox="1">
            <a:spLocks/>
          </p:cNvSpPr>
          <p:nvPr/>
        </p:nvSpPr>
        <p:spPr>
          <a:xfrm>
            <a:off x="634566" y="160337"/>
            <a:ext cx="8229600" cy="5040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400" b="1" dirty="0" smtClean="0"/>
              <a:t>REPORTE DE MUTACIONES</a:t>
            </a:r>
            <a:endParaRPr lang="es-MX" sz="2400" b="1" dirty="0"/>
          </a:p>
        </p:txBody>
      </p:sp>
    </p:spTree>
    <p:extLst>
      <p:ext uri="{BB962C8B-B14F-4D97-AF65-F5344CB8AC3E}">
        <p14:creationId xmlns:p14="http://schemas.microsoft.com/office/powerpoint/2010/main" val="244963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circle(in)">
                                      <p:cBhvr>
                                        <p:cTn id="7" dur="2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7. Resultados y discusión</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036924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0"/>
            <a:ext cx="8229600" cy="1143000"/>
          </a:xfrm>
        </p:spPr>
        <p:txBody>
          <a:bodyPr/>
          <a:lstStyle/>
          <a:p>
            <a:r>
              <a:rPr lang="es-EC" dirty="0" smtClean="0"/>
              <a:t>1. Formulación del Problema</a:t>
            </a:r>
            <a:endParaRPr lang="es-ES" dirty="0"/>
          </a:p>
        </p:txBody>
      </p:sp>
    </p:spTree>
    <p:extLst>
      <p:ext uri="{BB962C8B-B14F-4D97-AF65-F5344CB8AC3E}">
        <p14:creationId xmlns:p14="http://schemas.microsoft.com/office/powerpoint/2010/main" val="2087031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932040"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3" name="2 Rectángulo"/>
          <p:cNvSpPr/>
          <p:nvPr/>
        </p:nvSpPr>
        <p:spPr>
          <a:xfrm>
            <a:off x="72712" y="764704"/>
            <a:ext cx="3707200" cy="830997"/>
          </a:xfrm>
          <a:prstGeom prst="rect">
            <a:avLst/>
          </a:prstGeom>
        </p:spPr>
        <p:txBody>
          <a:bodyPr wrap="square">
            <a:spAutoFit/>
          </a:bodyPr>
          <a:lstStyle/>
          <a:p>
            <a:pPr algn="just"/>
            <a:r>
              <a:rPr lang="es-MX" sz="1600" b="1" dirty="0" smtClean="0"/>
              <a:t>Extracción de ADN: </a:t>
            </a:r>
            <a:r>
              <a:rPr lang="es-MX" sz="1600" dirty="0" smtClean="0"/>
              <a:t>Todas </a:t>
            </a:r>
            <a:r>
              <a:rPr lang="es-MX" sz="1600" dirty="0"/>
              <a:t>las muestras de ADN  presentaron concentraciones &gt;5 ng/ul y radios 260/280  </a:t>
            </a:r>
            <a:r>
              <a:rPr lang="es-MX" sz="1600" baseline="-25000" dirty="0"/>
              <a:t>&gt;</a:t>
            </a:r>
            <a:r>
              <a:rPr lang="es-MX" sz="1600" dirty="0"/>
              <a:t>1.7 y </a:t>
            </a:r>
            <a:r>
              <a:rPr lang="es-MX" sz="1600" dirty="0" smtClean="0"/>
              <a:t>2</a:t>
            </a:r>
            <a:endParaRPr lang="es-MX" sz="1600" dirty="0"/>
          </a:p>
        </p:txBody>
      </p:sp>
      <p:sp>
        <p:nvSpPr>
          <p:cNvPr id="4" name="3 Rectángulo"/>
          <p:cNvSpPr/>
          <p:nvPr/>
        </p:nvSpPr>
        <p:spPr>
          <a:xfrm>
            <a:off x="395536" y="1772816"/>
            <a:ext cx="8424936" cy="1200329"/>
          </a:xfrm>
          <a:prstGeom prst="rect">
            <a:avLst/>
          </a:prstGeom>
        </p:spPr>
        <p:txBody>
          <a:bodyPr wrap="square">
            <a:spAutoFit/>
          </a:bodyPr>
          <a:lstStyle/>
          <a:p>
            <a:pPr algn="just">
              <a:lnSpc>
                <a:spcPct val="150000"/>
              </a:lnSpc>
            </a:pPr>
            <a:r>
              <a:rPr lang="es-MX" sz="1600" b="1" dirty="0" smtClean="0"/>
              <a:t>PCR 27 exones del gen CFTR: </a:t>
            </a:r>
            <a:r>
              <a:rPr lang="es-MX" sz="1600" dirty="0" smtClean="0"/>
              <a:t>Todos </a:t>
            </a:r>
            <a:r>
              <a:rPr lang="es-MX" sz="1600" dirty="0"/>
              <a:t>los exones amplificados a partir del ADN genómico de los pacientes, presentaron tamaños de fragmento coincidentes con los propuestos por </a:t>
            </a:r>
            <a:r>
              <a:rPr lang="es-MX" sz="1600" dirty="0" smtClean="0"/>
              <a:t> Montgomery </a:t>
            </a:r>
            <a:r>
              <a:rPr lang="es-MX" sz="1600" i="1" dirty="0" smtClean="0"/>
              <a:t>et. al </a:t>
            </a:r>
            <a:r>
              <a:rPr lang="es-MX" sz="1600" dirty="0" smtClean="0"/>
              <a:t>(2007</a:t>
            </a:r>
            <a:r>
              <a:rPr lang="es-MX" sz="1600" dirty="0"/>
              <a:t>)</a:t>
            </a:r>
          </a:p>
        </p:txBody>
      </p:sp>
      <p:pic>
        <p:nvPicPr>
          <p:cNvPr id="266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30" t="27188" r="26768" b="15909"/>
          <a:stretch/>
        </p:blipFill>
        <p:spPr bwMode="auto">
          <a:xfrm>
            <a:off x="2087724" y="2492896"/>
            <a:ext cx="4896544" cy="353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942928" y="764704"/>
            <a:ext cx="522007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MX" sz="1400" dirty="0" smtClean="0"/>
              <a:t>Para una </a:t>
            </a:r>
            <a:r>
              <a:rPr lang="es-MX" sz="1400" dirty="0"/>
              <a:t>reacción de PCR se requieren de 10 a 200 ng </a:t>
            </a:r>
            <a:r>
              <a:rPr lang="es-MX" sz="1400" dirty="0" smtClean="0"/>
              <a:t>se debe obtener al menos 5 </a:t>
            </a:r>
            <a:r>
              <a:rPr lang="es-MX" sz="1400" dirty="0"/>
              <a:t>ng/ul de ADN en cada </a:t>
            </a:r>
            <a:r>
              <a:rPr lang="es-MX" sz="1400" dirty="0" smtClean="0"/>
              <a:t>muestra. Una </a:t>
            </a:r>
            <a:r>
              <a:rPr lang="es-MX" sz="1400" dirty="0"/>
              <a:t>proporción de 1.8 es aceptada como ADN puro, proporciones menores a este valor indican la presencia de </a:t>
            </a:r>
            <a:r>
              <a:rPr lang="es-MX" sz="1400" dirty="0" smtClean="0"/>
              <a:t>proteína </a:t>
            </a:r>
            <a:r>
              <a:rPr lang="es-MX" sz="1400" dirty="0"/>
              <a:t>(Velázquez, Martínez, &amp; Romero, 2007)</a:t>
            </a:r>
          </a:p>
        </p:txBody>
      </p:sp>
    </p:spTree>
    <p:extLst>
      <p:ext uri="{BB962C8B-B14F-4D97-AF65-F5344CB8AC3E}">
        <p14:creationId xmlns:p14="http://schemas.microsoft.com/office/powerpoint/2010/main" val="88184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18130485"/>
              </p:ext>
            </p:extLst>
          </p:nvPr>
        </p:nvGraphicFramePr>
        <p:xfrm>
          <a:off x="2555776" y="1154916"/>
          <a:ext cx="5976664" cy="4799467"/>
        </p:xfrm>
        <a:graphic>
          <a:graphicData uri="http://schemas.openxmlformats.org/drawingml/2006/table">
            <a:tbl>
              <a:tblPr firstRow="1" bandRow="1">
                <a:tableStyleId>{00A15C55-8517-42AA-B614-E9B94910E393}</a:tableStyleId>
              </a:tblPr>
              <a:tblGrid>
                <a:gridCol w="864096"/>
                <a:gridCol w="720080"/>
                <a:gridCol w="1152128"/>
                <a:gridCol w="1008112"/>
                <a:gridCol w="1008112"/>
                <a:gridCol w="1224136"/>
              </a:tblGrid>
              <a:tr h="496496">
                <a:tc>
                  <a:txBody>
                    <a:bodyPr/>
                    <a:lstStyle/>
                    <a:p>
                      <a:pPr algn="ctr">
                        <a:lnSpc>
                          <a:spcPct val="100000"/>
                        </a:lnSpc>
                        <a:spcAft>
                          <a:spcPts val="0"/>
                        </a:spcAft>
                      </a:pPr>
                      <a:r>
                        <a:rPr lang="es-EC" sz="1000" dirty="0">
                          <a:effectLst/>
                        </a:rPr>
                        <a:t> </a:t>
                      </a:r>
                      <a:endParaRPr lang="es-MX" sz="1000" dirty="0">
                        <a:effectLst/>
                      </a:endParaRPr>
                    </a:p>
                    <a:p>
                      <a:pPr algn="ctr">
                        <a:lnSpc>
                          <a:spcPct val="100000"/>
                        </a:lnSpc>
                        <a:spcAft>
                          <a:spcPts val="0"/>
                        </a:spcAft>
                      </a:pPr>
                      <a:r>
                        <a:rPr lang="es-EC" sz="1000" dirty="0">
                          <a:effectLst/>
                        </a:rPr>
                        <a:t>Paciente </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 </a:t>
                      </a:r>
                      <a:endParaRPr lang="es-MX" sz="1000" dirty="0">
                        <a:effectLst/>
                      </a:endParaRPr>
                    </a:p>
                    <a:p>
                      <a:pPr algn="ctr">
                        <a:lnSpc>
                          <a:spcPct val="100000"/>
                        </a:lnSpc>
                        <a:spcAft>
                          <a:spcPts val="0"/>
                        </a:spcAft>
                      </a:pPr>
                      <a:r>
                        <a:rPr lang="es-EC" sz="1000" dirty="0">
                          <a:effectLst/>
                        </a:rPr>
                        <a:t>Edad</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 </a:t>
                      </a:r>
                      <a:endParaRPr lang="es-MX" sz="1000">
                        <a:effectLst/>
                      </a:endParaRPr>
                    </a:p>
                    <a:p>
                      <a:pPr algn="ctr">
                        <a:lnSpc>
                          <a:spcPct val="100000"/>
                        </a:lnSpc>
                        <a:spcAft>
                          <a:spcPts val="0"/>
                        </a:spcAft>
                      </a:pPr>
                      <a:r>
                        <a:rPr lang="es-EC" sz="1000">
                          <a:effectLst/>
                        </a:rPr>
                        <a:t>Género</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 </a:t>
                      </a:r>
                      <a:endParaRPr lang="es-MX" sz="1000">
                        <a:effectLst/>
                      </a:endParaRPr>
                    </a:p>
                    <a:p>
                      <a:pPr algn="ctr">
                        <a:lnSpc>
                          <a:spcPct val="100000"/>
                        </a:lnSpc>
                        <a:spcAft>
                          <a:spcPts val="0"/>
                        </a:spcAft>
                      </a:pPr>
                      <a:r>
                        <a:rPr lang="es-EC" sz="1000">
                          <a:effectLst/>
                        </a:rPr>
                        <a:t>Ciudad</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 </a:t>
                      </a:r>
                      <a:endParaRPr lang="es-MX" sz="1000">
                        <a:effectLst/>
                      </a:endParaRPr>
                    </a:p>
                    <a:p>
                      <a:pPr algn="ctr">
                        <a:lnSpc>
                          <a:spcPct val="100000"/>
                        </a:lnSpc>
                        <a:spcAft>
                          <a:spcPts val="0"/>
                        </a:spcAft>
                      </a:pPr>
                      <a:r>
                        <a:rPr lang="es-EC" sz="1000">
                          <a:effectLst/>
                        </a:rPr>
                        <a:t>Test del sudor*</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 </a:t>
                      </a:r>
                      <a:endParaRPr lang="es-MX" sz="1000" dirty="0">
                        <a:effectLst/>
                      </a:endParaRPr>
                    </a:p>
                    <a:p>
                      <a:pPr algn="ctr">
                        <a:lnSpc>
                          <a:spcPct val="100000"/>
                        </a:lnSpc>
                        <a:spcAft>
                          <a:spcPts val="0"/>
                        </a:spcAft>
                      </a:pPr>
                      <a:r>
                        <a:rPr lang="es-EC" sz="1000" dirty="0">
                          <a:effectLst/>
                        </a:rPr>
                        <a:t>Diagnóstico molecular</a:t>
                      </a:r>
                      <a:endParaRPr lang="es-MX" sz="1000" dirty="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dirty="0">
                          <a:effectLst/>
                        </a:rPr>
                        <a:t>8</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27</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F</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Quito</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 Positivo</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Heterocigoto p.F508del</a:t>
                      </a:r>
                      <a:endParaRPr lang="es-MX" sz="1000" dirty="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a:effectLst/>
                        </a:rPr>
                        <a:t>9</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20</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M</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Quito</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1 Positivo</a:t>
                      </a:r>
                      <a:endParaRPr lang="es-MX" sz="1000" dirty="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Heterocigoto p.F508del</a:t>
                      </a:r>
                      <a:endParaRPr lang="es-MX" sz="1000" dirty="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dirty="0">
                          <a:effectLst/>
                        </a:rPr>
                        <a:t>15</a:t>
                      </a:r>
                      <a:endParaRPr lang="es-MX" sz="1000" dirty="0">
                        <a:effectLst/>
                        <a:latin typeface="Arial"/>
                        <a:ea typeface="Arial"/>
                        <a:cs typeface="Times New Roman"/>
                      </a:endParaRPr>
                    </a:p>
                  </a:txBody>
                  <a:tcPr marL="68580" marR="68580" marT="0" marB="0">
                    <a:solidFill>
                      <a:srgbClr val="FF0000"/>
                    </a:solidFill>
                  </a:tcPr>
                </a:tc>
                <a:tc>
                  <a:txBody>
                    <a:bodyPr/>
                    <a:lstStyle/>
                    <a:p>
                      <a:pPr algn="ctr">
                        <a:lnSpc>
                          <a:spcPct val="100000"/>
                        </a:lnSpc>
                        <a:spcAft>
                          <a:spcPts val="0"/>
                        </a:spcAft>
                      </a:pPr>
                      <a:r>
                        <a:rPr lang="es-EC" sz="1000">
                          <a:effectLst/>
                        </a:rPr>
                        <a:t>9</a:t>
                      </a:r>
                      <a:endParaRPr lang="es-MX" sz="1000">
                        <a:effectLst/>
                        <a:latin typeface="Arial"/>
                        <a:ea typeface="Arial"/>
                        <a:cs typeface="Times New Roman"/>
                      </a:endParaRPr>
                    </a:p>
                  </a:txBody>
                  <a:tcPr marL="68580" marR="68580" marT="0" marB="0">
                    <a:solidFill>
                      <a:srgbClr val="FF0000"/>
                    </a:solidFill>
                  </a:tcPr>
                </a:tc>
                <a:tc>
                  <a:txBody>
                    <a:bodyPr/>
                    <a:lstStyle/>
                    <a:p>
                      <a:pPr algn="ctr">
                        <a:lnSpc>
                          <a:spcPct val="100000"/>
                        </a:lnSpc>
                        <a:spcAft>
                          <a:spcPts val="0"/>
                        </a:spcAft>
                      </a:pPr>
                      <a:r>
                        <a:rPr lang="es-EC" sz="1000">
                          <a:effectLst/>
                        </a:rPr>
                        <a:t>F</a:t>
                      </a:r>
                      <a:endParaRPr lang="es-MX" sz="1000">
                        <a:effectLst/>
                        <a:latin typeface="Arial"/>
                        <a:ea typeface="Arial"/>
                        <a:cs typeface="Times New Roman"/>
                      </a:endParaRPr>
                    </a:p>
                  </a:txBody>
                  <a:tcPr marL="68580" marR="68580" marT="0" marB="0">
                    <a:solidFill>
                      <a:srgbClr val="FF0000"/>
                    </a:solidFill>
                  </a:tcPr>
                </a:tc>
                <a:tc>
                  <a:txBody>
                    <a:bodyPr/>
                    <a:lstStyle/>
                    <a:p>
                      <a:pPr algn="ctr">
                        <a:lnSpc>
                          <a:spcPct val="100000"/>
                        </a:lnSpc>
                        <a:spcAft>
                          <a:spcPts val="0"/>
                        </a:spcAft>
                      </a:pPr>
                      <a:r>
                        <a:rPr lang="es-EC" sz="1000" dirty="0">
                          <a:effectLst/>
                        </a:rPr>
                        <a:t>Ambato</a:t>
                      </a:r>
                      <a:endParaRPr lang="es-MX" sz="1000" dirty="0">
                        <a:effectLst/>
                        <a:latin typeface="Arial"/>
                        <a:ea typeface="Arial"/>
                        <a:cs typeface="Times New Roman"/>
                      </a:endParaRPr>
                    </a:p>
                  </a:txBody>
                  <a:tcPr marL="68580" marR="68580" marT="0" marB="0">
                    <a:solidFill>
                      <a:srgbClr val="FF0000"/>
                    </a:solidFill>
                  </a:tcPr>
                </a:tc>
                <a:tc>
                  <a:txBody>
                    <a:bodyPr/>
                    <a:lstStyle/>
                    <a:p>
                      <a:pPr algn="ctr">
                        <a:lnSpc>
                          <a:spcPct val="100000"/>
                        </a:lnSpc>
                        <a:spcAft>
                          <a:spcPts val="0"/>
                        </a:spcAft>
                      </a:pPr>
                      <a:r>
                        <a:rPr lang="es-EC" sz="1000" dirty="0">
                          <a:effectLst/>
                        </a:rPr>
                        <a:t>1 Positivo</a:t>
                      </a:r>
                      <a:endParaRPr lang="es-MX" sz="1000" dirty="0">
                        <a:effectLst/>
                        <a:latin typeface="Arial"/>
                        <a:ea typeface="Arial"/>
                        <a:cs typeface="Times New Roman"/>
                      </a:endParaRPr>
                    </a:p>
                  </a:txBody>
                  <a:tcPr marL="68580" marR="68580" marT="0" marB="0" anchor="b">
                    <a:solidFill>
                      <a:srgbClr val="FF0000"/>
                    </a:solidFill>
                  </a:tcPr>
                </a:tc>
                <a:tc>
                  <a:txBody>
                    <a:bodyPr/>
                    <a:lstStyle/>
                    <a:p>
                      <a:pPr algn="ctr">
                        <a:lnSpc>
                          <a:spcPct val="100000"/>
                        </a:lnSpc>
                        <a:spcAft>
                          <a:spcPts val="0"/>
                        </a:spcAft>
                      </a:pPr>
                      <a:r>
                        <a:rPr lang="es-EC" sz="1000" dirty="0">
                          <a:effectLst/>
                        </a:rPr>
                        <a:t>Homocigoto p.H609R</a:t>
                      </a:r>
                      <a:endParaRPr lang="es-MX" sz="1000" dirty="0">
                        <a:effectLst/>
                        <a:latin typeface="Arial"/>
                        <a:ea typeface="Arial"/>
                        <a:cs typeface="Times New Roman"/>
                      </a:endParaRPr>
                    </a:p>
                  </a:txBody>
                  <a:tcPr marL="68580" marR="68580" marT="0" marB="0">
                    <a:solidFill>
                      <a:srgbClr val="FF0000"/>
                    </a:solidFill>
                  </a:tcPr>
                </a:tc>
              </a:tr>
              <a:tr h="496496">
                <a:tc>
                  <a:txBody>
                    <a:bodyPr/>
                    <a:lstStyle/>
                    <a:p>
                      <a:pPr algn="ctr">
                        <a:lnSpc>
                          <a:spcPct val="100000"/>
                        </a:lnSpc>
                        <a:spcAft>
                          <a:spcPts val="0"/>
                        </a:spcAft>
                      </a:pPr>
                      <a:r>
                        <a:rPr lang="es-EC" sz="1000" dirty="0">
                          <a:effectLst/>
                        </a:rPr>
                        <a:t>22</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10</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F</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Quito</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2 Positivos</a:t>
                      </a:r>
                      <a:endParaRPr lang="es-MX" sz="1000" dirty="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 </a:t>
                      </a:r>
                      <a:endParaRPr lang="es-MX" sz="1000" dirty="0">
                        <a:effectLst/>
                      </a:endParaRPr>
                    </a:p>
                    <a:p>
                      <a:pPr algn="ctr">
                        <a:lnSpc>
                          <a:spcPct val="100000"/>
                        </a:lnSpc>
                        <a:spcAft>
                          <a:spcPts val="0"/>
                        </a:spcAft>
                      </a:pPr>
                      <a:r>
                        <a:rPr lang="es-EC" sz="1000" dirty="0">
                          <a:effectLst/>
                        </a:rPr>
                        <a:t>Heterocigoto p.G85E</a:t>
                      </a:r>
                      <a:endParaRPr lang="es-MX" sz="1000" dirty="0">
                        <a:effectLst/>
                        <a:latin typeface="Arial"/>
                        <a:ea typeface="Arial"/>
                        <a:cs typeface="Times New Roman"/>
                      </a:endParaRPr>
                    </a:p>
                  </a:txBody>
                  <a:tcPr marL="68580" marR="68580" marT="0" marB="0"/>
                </a:tc>
              </a:tr>
              <a:tr h="661995">
                <a:tc>
                  <a:txBody>
                    <a:bodyPr/>
                    <a:lstStyle/>
                    <a:p>
                      <a:pPr algn="ctr">
                        <a:lnSpc>
                          <a:spcPct val="100000"/>
                        </a:lnSpc>
                        <a:spcAft>
                          <a:spcPts val="0"/>
                        </a:spcAft>
                      </a:pPr>
                      <a:r>
                        <a:rPr lang="es-EC" sz="1000" dirty="0">
                          <a:effectLst/>
                        </a:rPr>
                        <a:t>24</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2</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F</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Quito</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 Positivo</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a:effectLst/>
                        </a:rPr>
                        <a:t>Heterocigoto para p.W1098X y p.N1303K</a:t>
                      </a:r>
                      <a:endParaRPr lang="es-MX" sz="100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a:effectLst/>
                        </a:rPr>
                        <a:t>25</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12</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M</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Guayaquil</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 Positivo</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Homocigoto G85E</a:t>
                      </a:r>
                      <a:endParaRPr lang="es-MX" sz="1000" dirty="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dirty="0">
                          <a:effectLst/>
                        </a:rPr>
                        <a:t>32</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4</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M</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Ambato</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 Positivo</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Heterocigoto p.G85E</a:t>
                      </a:r>
                      <a:endParaRPr lang="es-MX" sz="1000" dirty="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dirty="0">
                          <a:effectLst/>
                        </a:rPr>
                        <a:t>38</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21</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M</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Quito</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 Positivo</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Homocigoto p. F508del </a:t>
                      </a:r>
                      <a:endParaRPr lang="es-MX" sz="1000" dirty="0">
                        <a:effectLst/>
                        <a:latin typeface="Arial"/>
                        <a:ea typeface="Arial"/>
                        <a:cs typeface="Times New Roman"/>
                      </a:endParaRPr>
                    </a:p>
                  </a:txBody>
                  <a:tcPr marL="68580" marR="68580" marT="0" marB="0"/>
                </a:tc>
              </a:tr>
              <a:tr h="496496">
                <a:tc>
                  <a:txBody>
                    <a:bodyPr/>
                    <a:lstStyle/>
                    <a:p>
                      <a:pPr algn="ctr">
                        <a:lnSpc>
                          <a:spcPct val="100000"/>
                        </a:lnSpc>
                        <a:spcAft>
                          <a:spcPts val="0"/>
                        </a:spcAft>
                      </a:pPr>
                      <a:r>
                        <a:rPr lang="es-EC" sz="1000" dirty="0">
                          <a:effectLst/>
                        </a:rPr>
                        <a:t>42</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25</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F</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Ibarra</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2 Positivos</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Heterocigoto p.F508del y p.R1162X</a:t>
                      </a:r>
                      <a:endParaRPr lang="es-MX" sz="1000" dirty="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dirty="0">
                          <a:effectLst/>
                        </a:rPr>
                        <a:t>46</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24</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M</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dirty="0">
                          <a:effectLst/>
                        </a:rPr>
                        <a:t>Quito</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 Positivo</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Heterocigoto p.F508del</a:t>
                      </a:r>
                      <a:endParaRPr lang="es-MX" sz="1000" dirty="0">
                        <a:effectLst/>
                        <a:latin typeface="Arial"/>
                        <a:ea typeface="Arial"/>
                        <a:cs typeface="Times New Roman"/>
                      </a:endParaRPr>
                    </a:p>
                  </a:txBody>
                  <a:tcPr marL="68580" marR="68580" marT="0" marB="0"/>
                </a:tc>
              </a:tr>
              <a:tr h="330998">
                <a:tc>
                  <a:txBody>
                    <a:bodyPr/>
                    <a:lstStyle/>
                    <a:p>
                      <a:pPr algn="ctr">
                        <a:lnSpc>
                          <a:spcPct val="100000"/>
                        </a:lnSpc>
                        <a:spcAft>
                          <a:spcPts val="0"/>
                        </a:spcAft>
                      </a:pPr>
                      <a:r>
                        <a:rPr lang="es-EC" sz="1000" dirty="0">
                          <a:effectLst/>
                        </a:rPr>
                        <a:t>48</a:t>
                      </a:r>
                      <a:endParaRPr lang="es-MX" sz="10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M</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Francisco de Orellana</a:t>
                      </a:r>
                      <a:endParaRPr lang="es-MX" sz="1000">
                        <a:effectLst/>
                        <a:latin typeface="Arial"/>
                        <a:ea typeface="Arial"/>
                        <a:cs typeface="Times New Roman"/>
                      </a:endParaRPr>
                    </a:p>
                  </a:txBody>
                  <a:tcPr marL="68580" marR="68580" marT="0" marB="0"/>
                </a:tc>
                <a:tc>
                  <a:txBody>
                    <a:bodyPr/>
                    <a:lstStyle/>
                    <a:p>
                      <a:pPr algn="ctr">
                        <a:lnSpc>
                          <a:spcPct val="100000"/>
                        </a:lnSpc>
                        <a:spcAft>
                          <a:spcPts val="0"/>
                        </a:spcAft>
                      </a:pPr>
                      <a:r>
                        <a:rPr lang="es-EC" sz="1000">
                          <a:effectLst/>
                        </a:rPr>
                        <a:t>1 Positivo</a:t>
                      </a:r>
                      <a:endParaRPr lang="es-MX" sz="10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000" dirty="0">
                          <a:effectLst/>
                        </a:rPr>
                        <a:t>Heterocigoto p.F508del</a:t>
                      </a:r>
                      <a:endParaRPr lang="es-MX" sz="1000" dirty="0">
                        <a:effectLst/>
                        <a:latin typeface="Arial"/>
                        <a:ea typeface="Arial"/>
                        <a:cs typeface="Times New Roman"/>
                      </a:endParaRPr>
                    </a:p>
                  </a:txBody>
                  <a:tcPr marL="68580" marR="68580" marT="0" marB="0"/>
                </a:tc>
              </a:tr>
            </a:tbl>
          </a:graphicData>
        </a:graphic>
      </p:graphicFrame>
      <p:sp>
        <p:nvSpPr>
          <p:cNvPr id="5" name="4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6" name="5 CuadroTexto"/>
          <p:cNvSpPr txBox="1"/>
          <p:nvPr/>
        </p:nvSpPr>
        <p:spPr>
          <a:xfrm>
            <a:off x="3347864" y="624502"/>
            <a:ext cx="2664296" cy="369332"/>
          </a:xfrm>
          <a:prstGeom prst="rect">
            <a:avLst/>
          </a:prstGeom>
          <a:noFill/>
        </p:spPr>
        <p:txBody>
          <a:bodyPr wrap="square" rtlCol="0">
            <a:spAutoFit/>
          </a:bodyPr>
          <a:lstStyle/>
          <a:p>
            <a:pPr algn="ctr"/>
            <a:r>
              <a:rPr lang="es-MX" b="1" dirty="0" smtClean="0"/>
              <a:t>Población de estudio</a:t>
            </a:r>
            <a:endParaRPr lang="es-MX" b="1" dirty="0"/>
          </a:p>
        </p:txBody>
      </p:sp>
      <p:sp>
        <p:nvSpPr>
          <p:cNvPr id="7" name="6 CuadroTexto"/>
          <p:cNvSpPr txBox="1"/>
          <p:nvPr/>
        </p:nvSpPr>
        <p:spPr>
          <a:xfrm>
            <a:off x="683568" y="1916832"/>
            <a:ext cx="136815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MX" dirty="0" smtClean="0"/>
              <a:t>n = 48</a:t>
            </a:r>
            <a:endParaRPr lang="es-MX" dirty="0"/>
          </a:p>
        </p:txBody>
      </p:sp>
      <p:sp>
        <p:nvSpPr>
          <p:cNvPr id="8" name="7 CuadroTexto"/>
          <p:cNvSpPr txBox="1"/>
          <p:nvPr/>
        </p:nvSpPr>
        <p:spPr>
          <a:xfrm>
            <a:off x="467544" y="2852936"/>
            <a:ext cx="1368152"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1400" dirty="0" smtClean="0"/>
              <a:t>11 pacientes con diagnóstico molecular de FQ</a:t>
            </a:r>
            <a:endParaRPr lang="es-MX" sz="1400" dirty="0"/>
          </a:p>
        </p:txBody>
      </p:sp>
      <p:sp>
        <p:nvSpPr>
          <p:cNvPr id="9" name="8 Flecha derecha"/>
          <p:cNvSpPr/>
          <p:nvPr/>
        </p:nvSpPr>
        <p:spPr>
          <a:xfrm>
            <a:off x="1964280" y="3068960"/>
            <a:ext cx="504056" cy="36004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49357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2457141142"/>
              </p:ext>
            </p:extLst>
          </p:nvPr>
        </p:nvGraphicFramePr>
        <p:xfrm>
          <a:off x="395536" y="1412776"/>
          <a:ext cx="3672408"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539552" y="4790361"/>
            <a:ext cx="3373039" cy="307777"/>
          </a:xfrm>
          <a:prstGeom prst="rect">
            <a:avLst/>
          </a:prstGeom>
        </p:spPr>
        <p:txBody>
          <a:bodyPr wrap="none">
            <a:spAutoFit/>
          </a:bodyPr>
          <a:lstStyle/>
          <a:p>
            <a:pPr algn="ctr"/>
            <a:r>
              <a:rPr lang="es-EC" sz="1400" b="1" dirty="0"/>
              <a:t>Gráfico 1. Origen de las muestras clínicas</a:t>
            </a:r>
            <a:endParaRPr lang="es-MX" sz="1400" b="1" dirty="0"/>
          </a:p>
        </p:txBody>
      </p:sp>
      <p:graphicFrame>
        <p:nvGraphicFramePr>
          <p:cNvPr id="4" name="3 Gráfico"/>
          <p:cNvGraphicFramePr/>
          <p:nvPr>
            <p:extLst>
              <p:ext uri="{D42A27DB-BD31-4B8C-83A1-F6EECF244321}">
                <p14:modId xmlns:p14="http://schemas.microsoft.com/office/powerpoint/2010/main" val="651990593"/>
              </p:ext>
            </p:extLst>
          </p:nvPr>
        </p:nvGraphicFramePr>
        <p:xfrm>
          <a:off x="5364088" y="1412776"/>
          <a:ext cx="3168352" cy="3228052"/>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7" name="6 CuadroTexto"/>
          <p:cNvSpPr txBox="1"/>
          <p:nvPr/>
        </p:nvSpPr>
        <p:spPr>
          <a:xfrm>
            <a:off x="2843808" y="648518"/>
            <a:ext cx="2664296" cy="369332"/>
          </a:xfrm>
          <a:prstGeom prst="rect">
            <a:avLst/>
          </a:prstGeom>
          <a:noFill/>
        </p:spPr>
        <p:txBody>
          <a:bodyPr wrap="square" rtlCol="0">
            <a:spAutoFit/>
          </a:bodyPr>
          <a:lstStyle/>
          <a:p>
            <a:pPr algn="ctr"/>
            <a:r>
              <a:rPr lang="es-MX" b="1" dirty="0" smtClean="0"/>
              <a:t>Población de estudio</a:t>
            </a:r>
            <a:endParaRPr lang="es-MX" b="1" dirty="0"/>
          </a:p>
        </p:txBody>
      </p:sp>
      <p:sp>
        <p:nvSpPr>
          <p:cNvPr id="8" name="7 Rectángulo"/>
          <p:cNvSpPr/>
          <p:nvPr/>
        </p:nvSpPr>
        <p:spPr>
          <a:xfrm>
            <a:off x="4609253" y="4776172"/>
            <a:ext cx="4527851" cy="523220"/>
          </a:xfrm>
          <a:prstGeom prst="rect">
            <a:avLst/>
          </a:prstGeom>
        </p:spPr>
        <p:txBody>
          <a:bodyPr wrap="square">
            <a:spAutoFit/>
          </a:bodyPr>
          <a:lstStyle/>
          <a:p>
            <a:pPr algn="ctr"/>
            <a:r>
              <a:rPr lang="es-MX" sz="1400" b="1" dirty="0"/>
              <a:t>Gráfico 2. Distribución de las muestras clínicas por grupos etarios </a:t>
            </a:r>
          </a:p>
        </p:txBody>
      </p:sp>
      <p:sp>
        <p:nvSpPr>
          <p:cNvPr id="9" name="8 Rectángulo"/>
          <p:cNvSpPr/>
          <p:nvPr/>
        </p:nvSpPr>
        <p:spPr>
          <a:xfrm>
            <a:off x="539552" y="5295107"/>
            <a:ext cx="8208912" cy="30777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MX" sz="1400" dirty="0"/>
              <a:t>L</a:t>
            </a:r>
            <a:r>
              <a:rPr lang="es-MX" sz="1400" dirty="0" smtClean="0"/>
              <a:t>os </a:t>
            </a:r>
            <a:r>
              <a:rPr lang="es-MX" sz="1400" dirty="0"/>
              <a:t>signos  clínicos de la fibrosis quística aparecen en las primeras etapas de vida (Escobar &amp; Sojo, 2002).</a:t>
            </a:r>
          </a:p>
        </p:txBody>
      </p:sp>
      <p:sp>
        <p:nvSpPr>
          <p:cNvPr id="5" name="4 Rectángulo"/>
          <p:cNvSpPr/>
          <p:nvPr/>
        </p:nvSpPr>
        <p:spPr>
          <a:xfrm>
            <a:off x="280120" y="5083947"/>
            <a:ext cx="885698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Arial" pitchFamily="34" charset="0"/>
              <a:buChar char="•"/>
            </a:pPr>
            <a:r>
              <a:rPr lang="es-MX" sz="1400" dirty="0" smtClean="0"/>
              <a:t>Es más </a:t>
            </a:r>
            <a:r>
              <a:rPr lang="es-MX" sz="1400" dirty="0"/>
              <a:t>frecuente </a:t>
            </a:r>
            <a:r>
              <a:rPr lang="es-MX" sz="1400" dirty="0" smtClean="0"/>
              <a:t>diagnosticar la FQ en </a:t>
            </a:r>
            <a:r>
              <a:rPr lang="es-MX" sz="1400" dirty="0"/>
              <a:t>el transcurso de los primeros </a:t>
            </a:r>
            <a:r>
              <a:rPr lang="es-MX" sz="1400" dirty="0" smtClean="0"/>
              <a:t>meses de vida</a:t>
            </a:r>
          </a:p>
          <a:p>
            <a:pPr marL="285750" indent="-285750" algn="just">
              <a:buFont typeface="Arial" pitchFamily="34" charset="0"/>
              <a:buChar char="•"/>
            </a:pPr>
            <a:r>
              <a:rPr lang="es-MX" sz="1400" dirty="0" smtClean="0"/>
              <a:t>Hasta </a:t>
            </a:r>
            <a:r>
              <a:rPr lang="es-MX" sz="1400" dirty="0"/>
              <a:t>la adolescencia o la juventud. </a:t>
            </a:r>
          </a:p>
          <a:p>
            <a:pPr marL="285750" indent="-285750" algn="just">
              <a:buFont typeface="Arial" pitchFamily="34" charset="0"/>
              <a:buChar char="•"/>
            </a:pPr>
            <a:r>
              <a:rPr lang="es-MX" sz="1400" dirty="0" smtClean="0"/>
              <a:t>En los demás, el </a:t>
            </a:r>
            <a:r>
              <a:rPr lang="es-MX" sz="1400" dirty="0"/>
              <a:t>diagnóstico se sospecha en la infancia avanzada, a raíz de procesos pulmonares crónicos o diarrea crónica y/o retraso del crecimiento </a:t>
            </a:r>
            <a:r>
              <a:rPr lang="es-MX" sz="1400" dirty="0" smtClean="0"/>
              <a:t>(González </a:t>
            </a:r>
            <a:r>
              <a:rPr lang="es-MX" sz="1400" i="1" dirty="0" smtClean="0"/>
              <a:t>et.al </a:t>
            </a:r>
            <a:r>
              <a:rPr lang="es-MX" sz="1400" dirty="0" smtClean="0"/>
              <a:t>,2011)</a:t>
            </a:r>
            <a:endParaRPr lang="es-MX" sz="1400" dirty="0"/>
          </a:p>
        </p:txBody>
      </p:sp>
    </p:spTree>
    <p:extLst>
      <p:ext uri="{BB962C8B-B14F-4D97-AF65-F5344CB8AC3E}">
        <p14:creationId xmlns:p14="http://schemas.microsoft.com/office/powerpoint/2010/main" val="19464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738409778"/>
              </p:ext>
            </p:extLst>
          </p:nvPr>
        </p:nvGraphicFramePr>
        <p:xfrm>
          <a:off x="4355976" y="1196752"/>
          <a:ext cx="4366895" cy="3326130"/>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4427984" y="4725144"/>
            <a:ext cx="4572000" cy="523220"/>
          </a:xfrm>
          <a:prstGeom prst="rect">
            <a:avLst/>
          </a:prstGeom>
        </p:spPr>
        <p:txBody>
          <a:bodyPr>
            <a:spAutoFit/>
          </a:bodyPr>
          <a:lstStyle/>
          <a:p>
            <a:pPr algn="ctr"/>
            <a:r>
              <a:rPr lang="es-EC" sz="1400" b="1" dirty="0"/>
              <a:t>Gráfico 4. Distribución de pacientes por resultados del test del sudor</a:t>
            </a:r>
            <a:endParaRPr lang="es-MX" sz="1400" b="1" dirty="0"/>
          </a:p>
        </p:txBody>
      </p:sp>
      <p:sp>
        <p:nvSpPr>
          <p:cNvPr id="4" name="3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graphicFrame>
        <p:nvGraphicFramePr>
          <p:cNvPr id="5" name="4 Gráfico"/>
          <p:cNvGraphicFramePr/>
          <p:nvPr>
            <p:extLst>
              <p:ext uri="{D42A27DB-BD31-4B8C-83A1-F6EECF244321}">
                <p14:modId xmlns:p14="http://schemas.microsoft.com/office/powerpoint/2010/main" val="4100516184"/>
              </p:ext>
            </p:extLst>
          </p:nvPr>
        </p:nvGraphicFramePr>
        <p:xfrm>
          <a:off x="611560" y="1196752"/>
          <a:ext cx="302433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467544" y="4663588"/>
            <a:ext cx="4572000" cy="523220"/>
          </a:xfrm>
          <a:prstGeom prst="rect">
            <a:avLst/>
          </a:prstGeom>
        </p:spPr>
        <p:txBody>
          <a:bodyPr>
            <a:spAutoFit/>
          </a:bodyPr>
          <a:lstStyle/>
          <a:p>
            <a:r>
              <a:rPr lang="es-EC" sz="1400" b="1" dirty="0"/>
              <a:t>Gráfico 3.Distribución de las muestras       </a:t>
            </a:r>
            <a:endParaRPr lang="es-MX" sz="1400" b="1" dirty="0"/>
          </a:p>
          <a:p>
            <a:r>
              <a:rPr lang="es-EC" sz="1400" b="1" dirty="0"/>
              <a:t>	         clínicas por género</a:t>
            </a:r>
            <a:endParaRPr lang="es-MX" sz="1400" b="1" dirty="0"/>
          </a:p>
        </p:txBody>
      </p:sp>
      <p:sp>
        <p:nvSpPr>
          <p:cNvPr id="7" name="6 CuadroTexto"/>
          <p:cNvSpPr txBox="1"/>
          <p:nvPr/>
        </p:nvSpPr>
        <p:spPr>
          <a:xfrm>
            <a:off x="2826862" y="664284"/>
            <a:ext cx="2664296" cy="369332"/>
          </a:xfrm>
          <a:prstGeom prst="rect">
            <a:avLst/>
          </a:prstGeom>
          <a:noFill/>
        </p:spPr>
        <p:txBody>
          <a:bodyPr wrap="square" rtlCol="0">
            <a:spAutoFit/>
          </a:bodyPr>
          <a:lstStyle/>
          <a:p>
            <a:pPr algn="ctr"/>
            <a:r>
              <a:rPr lang="es-MX" b="1" dirty="0" smtClean="0"/>
              <a:t>Población de estudio</a:t>
            </a:r>
            <a:endParaRPr lang="es-MX" b="1" dirty="0"/>
          </a:p>
        </p:txBody>
      </p:sp>
    </p:spTree>
    <p:extLst>
      <p:ext uri="{BB962C8B-B14F-4D97-AF65-F5344CB8AC3E}">
        <p14:creationId xmlns:p14="http://schemas.microsoft.com/office/powerpoint/2010/main" val="1908052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051720" y="2708920"/>
            <a:ext cx="6624736" cy="14635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2" name="1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3" name="2 CuadroTexto"/>
          <p:cNvSpPr txBox="1"/>
          <p:nvPr/>
        </p:nvSpPr>
        <p:spPr>
          <a:xfrm>
            <a:off x="2826862" y="664284"/>
            <a:ext cx="2664296" cy="369332"/>
          </a:xfrm>
          <a:prstGeom prst="rect">
            <a:avLst/>
          </a:prstGeom>
          <a:noFill/>
        </p:spPr>
        <p:txBody>
          <a:bodyPr wrap="square" rtlCol="0">
            <a:spAutoFit/>
          </a:bodyPr>
          <a:lstStyle/>
          <a:p>
            <a:pPr algn="ctr"/>
            <a:r>
              <a:rPr lang="es-MX" b="1" dirty="0" smtClean="0"/>
              <a:t>Análisis de secuencias </a:t>
            </a:r>
            <a:endParaRPr lang="es-MX" b="1" dirty="0"/>
          </a:p>
        </p:txBody>
      </p:sp>
      <p:sp>
        <p:nvSpPr>
          <p:cNvPr id="4" name="3 CuadroTexto"/>
          <p:cNvSpPr txBox="1"/>
          <p:nvPr/>
        </p:nvSpPr>
        <p:spPr>
          <a:xfrm>
            <a:off x="195924" y="1358797"/>
            <a:ext cx="5528204" cy="369332"/>
          </a:xfrm>
          <a:prstGeom prst="rect">
            <a:avLst/>
          </a:prstGeom>
          <a:noFill/>
        </p:spPr>
        <p:txBody>
          <a:bodyPr wrap="square" rtlCol="0">
            <a:spAutoFit/>
          </a:bodyPr>
          <a:lstStyle/>
          <a:p>
            <a:pPr algn="ctr"/>
            <a:endParaRPr lang="es-MX" dirty="0"/>
          </a:p>
        </p:txBody>
      </p:sp>
      <p:sp>
        <p:nvSpPr>
          <p:cNvPr id="5" name="4 Rectángulo"/>
          <p:cNvSpPr/>
          <p:nvPr/>
        </p:nvSpPr>
        <p:spPr>
          <a:xfrm>
            <a:off x="503548" y="2129820"/>
            <a:ext cx="6336704" cy="369332"/>
          </a:xfrm>
          <a:prstGeom prst="rect">
            <a:avLst/>
          </a:prstGeom>
        </p:spPr>
        <p:txBody>
          <a:bodyPr wrap="square">
            <a:spAutoFit/>
          </a:bodyPr>
          <a:lstStyle/>
          <a:p>
            <a:pPr algn="just"/>
            <a:endParaRPr lang="es-MX" dirty="0"/>
          </a:p>
        </p:txBody>
      </p:sp>
      <p:sp>
        <p:nvSpPr>
          <p:cNvPr id="6" name="Rectangle 1"/>
          <p:cNvSpPr>
            <a:spLocks noChangeArrowheads="1"/>
          </p:cNvSpPr>
          <p:nvPr/>
        </p:nvSpPr>
        <p:spPr bwMode="auto">
          <a:xfrm>
            <a:off x="1559896" y="2822317"/>
            <a:ext cx="6268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1557160" y="4474598"/>
            <a:ext cx="6699479" cy="369332"/>
          </a:xfrm>
          <a:prstGeom prst="rect">
            <a:avLst/>
          </a:prstGeom>
        </p:spPr>
        <p:txBody>
          <a:bodyPr wrap="square">
            <a:spAutoFit/>
          </a:bodyPr>
          <a:lstStyle/>
          <a:p>
            <a:endParaRPr lang="es-MX" dirty="0"/>
          </a:p>
        </p:txBody>
      </p:sp>
      <p:sp>
        <p:nvSpPr>
          <p:cNvPr id="9" name="8 Rectángulo"/>
          <p:cNvSpPr/>
          <p:nvPr/>
        </p:nvSpPr>
        <p:spPr>
          <a:xfrm>
            <a:off x="1559896" y="5397928"/>
            <a:ext cx="4572000" cy="369332"/>
          </a:xfrm>
          <a:prstGeom prst="rect">
            <a:avLst/>
          </a:prstGeom>
        </p:spPr>
        <p:txBody>
          <a:bodyPr>
            <a:spAutoFit/>
          </a:bodyPr>
          <a:lstStyle/>
          <a:p>
            <a:endParaRPr lang="es-MX" dirty="0"/>
          </a:p>
        </p:txBody>
      </p:sp>
      <p:graphicFrame>
        <p:nvGraphicFramePr>
          <p:cNvPr id="10" name="9 Diagrama"/>
          <p:cNvGraphicFramePr/>
          <p:nvPr>
            <p:extLst>
              <p:ext uri="{D42A27DB-BD31-4B8C-83A1-F6EECF244321}">
                <p14:modId xmlns:p14="http://schemas.microsoft.com/office/powerpoint/2010/main" val="1101807372"/>
              </p:ext>
            </p:extLst>
          </p:nvPr>
        </p:nvGraphicFramePr>
        <p:xfrm>
          <a:off x="323528" y="1429121"/>
          <a:ext cx="828091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415543" y="4119068"/>
            <a:ext cx="8557581"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s-MX" b="1" dirty="0" err="1">
                <a:solidFill>
                  <a:schemeClr val="lt1"/>
                </a:solidFill>
              </a:rPr>
              <a:t>Dequeker</a:t>
            </a:r>
            <a:r>
              <a:rPr lang="es-MX" b="1" dirty="0">
                <a:solidFill>
                  <a:schemeClr val="lt1"/>
                </a:solidFill>
              </a:rPr>
              <a:t> et. al (2009) la secuenciación del gen CFTR tiene mayor sensibilidad con respecto a otras técnicas moleculares como la Hibridación, SSCP, DDGE utilizadas para la detección de </a:t>
            </a:r>
            <a:r>
              <a:rPr lang="es-MX" b="1" dirty="0" smtClean="0">
                <a:solidFill>
                  <a:schemeClr val="lt1"/>
                </a:solidFill>
              </a:rPr>
              <a:t>mutaciones.</a:t>
            </a:r>
            <a:endParaRPr lang="es-MX" b="1" dirty="0">
              <a:solidFill>
                <a:schemeClr val="lt1"/>
              </a:solidFill>
            </a:endParaRPr>
          </a:p>
        </p:txBody>
      </p:sp>
      <p:sp>
        <p:nvSpPr>
          <p:cNvPr id="7" name="6 Rectángulo"/>
          <p:cNvSpPr/>
          <p:nvPr/>
        </p:nvSpPr>
        <p:spPr>
          <a:xfrm>
            <a:off x="669421" y="2545318"/>
            <a:ext cx="8474956"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s-MX" b="1" dirty="0"/>
              <a:t>Valle </a:t>
            </a:r>
            <a:r>
              <a:rPr lang="es-MX" b="1" i="1" dirty="0"/>
              <a:t>et. al </a:t>
            </a:r>
            <a:r>
              <a:rPr lang="es-MX" b="1" dirty="0"/>
              <a:t>(2007) </a:t>
            </a:r>
            <a:r>
              <a:rPr lang="es-MX" b="1" dirty="0" smtClean="0"/>
              <a:t>: prevalencia </a:t>
            </a:r>
            <a:r>
              <a:rPr lang="es-MX" b="1" dirty="0"/>
              <a:t>de mutaciones en población ecuatoriana con fibrosis </a:t>
            </a:r>
            <a:r>
              <a:rPr lang="es-MX" b="1" dirty="0" smtClean="0"/>
              <a:t>quística : kit </a:t>
            </a:r>
            <a:r>
              <a:rPr lang="es-MX" b="1" dirty="0"/>
              <a:t>comercial de 29 mutaciones (técnica de hibridación) del gen </a:t>
            </a:r>
            <a:r>
              <a:rPr lang="es-MX" b="1" dirty="0" smtClean="0"/>
              <a:t>CFTR. </a:t>
            </a:r>
            <a:r>
              <a:rPr lang="es-MX" b="1" dirty="0"/>
              <a:t>50% de los pacientes quedaron sin mutación </a:t>
            </a:r>
            <a:r>
              <a:rPr lang="es-MX" b="1" dirty="0" smtClean="0"/>
              <a:t>identificada</a:t>
            </a:r>
            <a:r>
              <a:rPr lang="es-MX" b="1" dirty="0"/>
              <a:t>.</a:t>
            </a:r>
          </a:p>
        </p:txBody>
      </p:sp>
      <p:sp>
        <p:nvSpPr>
          <p:cNvPr id="12" name="11 Rectángulo">
            <a:hlinkClick r:id="" action="ppaction://hlinkshowjump?jump=nextslide"/>
          </p:cNvPr>
          <p:cNvSpPr/>
          <p:nvPr/>
        </p:nvSpPr>
        <p:spPr>
          <a:xfrm>
            <a:off x="2031112" y="1358797"/>
            <a:ext cx="6645344" cy="14635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4" name="13 Rectángulo">
            <a:hlinkClick r:id="rId8" action="ppaction://hlinksldjump" highlightClick="1"/>
          </p:cNvPr>
          <p:cNvSpPr/>
          <p:nvPr/>
        </p:nvSpPr>
        <p:spPr>
          <a:xfrm>
            <a:off x="2051720" y="4153628"/>
            <a:ext cx="6624736" cy="124726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6" name="15 Elipse">
            <a:hlinkClick r:id="rId9" action="ppaction://hlinksldjump"/>
          </p:cNvPr>
          <p:cNvSpPr/>
          <p:nvPr/>
        </p:nvSpPr>
        <p:spPr>
          <a:xfrm>
            <a:off x="7802070" y="5056584"/>
            <a:ext cx="298322" cy="2407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748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884959"/>
            <a:ext cx="6552728" cy="369332"/>
          </a:xfrm>
          <a:prstGeom prst="rect">
            <a:avLst/>
          </a:prstGeom>
        </p:spPr>
        <p:txBody>
          <a:bodyPr wrap="square">
            <a:spAutoFit/>
          </a:bodyPr>
          <a:lstStyle/>
          <a:p>
            <a:pPr algn="ctr"/>
            <a:r>
              <a:rPr lang="es-MX" b="1" dirty="0"/>
              <a:t>Frecuencias alélicas  de las mutaciones del gen CFTR </a:t>
            </a:r>
          </a:p>
        </p:txBody>
      </p:sp>
      <mc:AlternateContent xmlns:mc="http://schemas.openxmlformats.org/markup-compatibility/2006" xmlns:a14="http://schemas.microsoft.com/office/drawing/2010/main">
        <mc:Choice Requires="a14">
          <p:sp>
            <p:nvSpPr>
              <p:cNvPr id="4" name="3 Rectángulo"/>
              <p:cNvSpPr/>
              <p:nvPr/>
            </p:nvSpPr>
            <p:spPr>
              <a:xfrm>
                <a:off x="1448780" y="2276872"/>
                <a:ext cx="6912768" cy="117359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MX" i="1">
                          <a:latin typeface="Cambria Math"/>
                        </a:rPr>
                        <m:t>𝑛</m:t>
                      </m:r>
                      <m:r>
                        <a:rPr lang="es-MX" i="1">
                          <a:latin typeface="Cambria Math"/>
                        </a:rPr>
                        <m:t>=</m:t>
                      </m:r>
                      <m:r>
                        <a:rPr lang="es-MX" i="1">
                          <a:latin typeface="Cambria Math"/>
                        </a:rPr>
                        <m:t>𝑛</m:t>
                      </m:r>
                      <m:r>
                        <a:rPr lang="es-MX" i="1">
                          <a:latin typeface="Cambria Math"/>
                        </a:rPr>
                        <m:t>ú</m:t>
                      </m:r>
                      <m:r>
                        <a:rPr lang="es-MX" i="1">
                          <a:latin typeface="Cambria Math"/>
                        </a:rPr>
                        <m:t>𝑚𝑒𝑟𝑜</m:t>
                      </m:r>
                      <m:r>
                        <a:rPr lang="es-MX" i="1">
                          <a:latin typeface="Cambria Math"/>
                        </a:rPr>
                        <m:t> </m:t>
                      </m:r>
                      <m:r>
                        <a:rPr lang="es-MX" i="1">
                          <a:latin typeface="Cambria Math"/>
                        </a:rPr>
                        <m:t>𝑑𝑒</m:t>
                      </m:r>
                      <m:r>
                        <a:rPr lang="es-MX" i="1">
                          <a:latin typeface="Cambria Math"/>
                        </a:rPr>
                        <m:t> </m:t>
                      </m:r>
                      <m:r>
                        <a:rPr lang="es-MX" i="1">
                          <a:latin typeface="Cambria Math"/>
                        </a:rPr>
                        <m:t>𝑖𝑛𝑑𝑖𝑣𝑖𝑑𝑢𝑜𝑠</m:t>
                      </m:r>
                      <m:r>
                        <a:rPr lang="es-MX" i="1">
                          <a:latin typeface="Cambria Math"/>
                        </a:rPr>
                        <m:t>∗2 </m:t>
                      </m:r>
                      <m:d>
                        <m:dPr>
                          <m:ctrlPr>
                            <a:rPr lang="es-MX" i="1">
                              <a:latin typeface="Cambria Math"/>
                            </a:rPr>
                          </m:ctrlPr>
                        </m:dPr>
                        <m:e>
                          <m:r>
                            <a:rPr lang="es-MX" i="1">
                              <a:latin typeface="Cambria Math"/>
                            </a:rPr>
                            <m:t>𝑎𝑙𝑒𝑙𝑜𝑠</m:t>
                          </m:r>
                          <m:r>
                            <a:rPr lang="es-MX" i="1">
                              <a:latin typeface="Cambria Math"/>
                            </a:rPr>
                            <m:t> </m:t>
                          </m:r>
                          <m:r>
                            <a:rPr lang="es-MX" i="1">
                              <a:latin typeface="Cambria Math"/>
                            </a:rPr>
                            <m:t>𝑜</m:t>
                          </m:r>
                          <m:r>
                            <a:rPr lang="es-MX" i="1">
                              <a:latin typeface="Cambria Math"/>
                            </a:rPr>
                            <m:t> </m:t>
                          </m:r>
                          <m:r>
                            <a:rPr lang="es-MX" i="1">
                              <a:latin typeface="Cambria Math"/>
                            </a:rPr>
                            <m:t>𝑐𝑟𝑜𝑚𝑜𝑠𝑜𝑚𝑎𝑠</m:t>
                          </m:r>
                        </m:e>
                      </m:d>
                    </m:oMath>
                  </m:oMathPara>
                </a14:m>
                <a:endParaRPr lang="es-MX" dirty="0" smtClean="0"/>
              </a:p>
              <a:p>
                <a:endParaRPr lang="es-MX" dirty="0"/>
              </a:p>
              <a:p>
                <a:pPr/>
                <a14:m>
                  <m:oMathPara xmlns:m="http://schemas.openxmlformats.org/officeDocument/2006/math">
                    <m:oMathParaPr>
                      <m:jc m:val="centerGroup"/>
                    </m:oMathParaPr>
                    <m:oMath xmlns:m="http://schemas.openxmlformats.org/officeDocument/2006/math">
                      <m:r>
                        <a:rPr lang="es-MX" i="1">
                          <a:latin typeface="Cambria Math"/>
                        </a:rPr>
                        <m:t>𝐹𝑟𝑒𝑐𝑢𝑒𝑛𝑐𝑖𝑎</m:t>
                      </m:r>
                      <m:r>
                        <a:rPr lang="es-MX" i="1">
                          <a:latin typeface="Cambria Math"/>
                        </a:rPr>
                        <m:t> </m:t>
                      </m:r>
                      <m:r>
                        <a:rPr lang="es-MX" i="1">
                          <a:latin typeface="Cambria Math"/>
                        </a:rPr>
                        <m:t>𝑎𝑙</m:t>
                      </m:r>
                      <m:r>
                        <a:rPr lang="es-MX" i="1">
                          <a:latin typeface="Cambria Math"/>
                        </a:rPr>
                        <m:t>é</m:t>
                      </m:r>
                      <m:r>
                        <a:rPr lang="es-MX" i="1">
                          <a:latin typeface="Cambria Math"/>
                        </a:rPr>
                        <m:t>𝑙𝑖𝑐𝑎</m:t>
                      </m:r>
                      <m:r>
                        <a:rPr lang="es-MX" i="1">
                          <a:latin typeface="Cambria Math"/>
                        </a:rPr>
                        <m:t> </m:t>
                      </m:r>
                      <m:r>
                        <a:rPr lang="es-MX" i="1">
                          <a:latin typeface="Cambria Math"/>
                        </a:rPr>
                        <m:t>𝑟𝑒𝑙𝑎𝑡𝑖𝑣𝑎</m:t>
                      </m:r>
                      <m:r>
                        <a:rPr lang="es-MX" i="1">
                          <a:latin typeface="Cambria Math"/>
                        </a:rPr>
                        <m:t>=</m:t>
                      </m:r>
                      <m:f>
                        <m:fPr>
                          <m:ctrlPr>
                            <a:rPr lang="es-MX" i="1">
                              <a:latin typeface="Cambria Math"/>
                            </a:rPr>
                          </m:ctrlPr>
                        </m:fPr>
                        <m:num>
                          <m:r>
                            <a:rPr lang="es-MX" i="1">
                              <a:latin typeface="Cambria Math"/>
                            </a:rPr>
                            <m:t>𝐹𝑟𝑒𝑐𝑢𝑒𝑛𝑐𝑖𝑎</m:t>
                          </m:r>
                          <m:r>
                            <a:rPr lang="es-MX" i="1">
                              <a:latin typeface="Cambria Math"/>
                            </a:rPr>
                            <m:t> </m:t>
                          </m:r>
                          <m:r>
                            <a:rPr lang="es-MX" i="1">
                              <a:latin typeface="Cambria Math"/>
                            </a:rPr>
                            <m:t>𝑎𝑙</m:t>
                          </m:r>
                          <m:r>
                            <a:rPr lang="es-MX" i="1">
                              <a:latin typeface="Cambria Math"/>
                            </a:rPr>
                            <m:t>é</m:t>
                          </m:r>
                          <m:r>
                            <a:rPr lang="es-MX" i="1">
                              <a:latin typeface="Cambria Math"/>
                            </a:rPr>
                            <m:t>𝑙𝑖𝑐𝑎</m:t>
                          </m:r>
                          <m:r>
                            <a:rPr lang="es-MX" i="1">
                              <a:latin typeface="Cambria Math"/>
                            </a:rPr>
                            <m:t> </m:t>
                          </m:r>
                          <m:r>
                            <a:rPr lang="es-MX" i="1">
                              <a:latin typeface="Cambria Math"/>
                            </a:rPr>
                            <m:t>𝑎𝑏𝑠𝑜𝑙𝑢𝑡𝑎</m:t>
                          </m:r>
                        </m:num>
                        <m:den>
                          <m:r>
                            <a:rPr lang="es-MX" i="1">
                              <a:latin typeface="Cambria Math"/>
                            </a:rPr>
                            <m:t>𝑛</m:t>
                          </m:r>
                        </m:den>
                      </m:f>
                    </m:oMath>
                  </m:oMathPara>
                </a14:m>
                <a:endParaRPr lang="es-MX" dirty="0"/>
              </a:p>
            </p:txBody>
          </p:sp>
        </mc:Choice>
        <mc:Fallback xmlns="">
          <p:sp>
            <p:nvSpPr>
              <p:cNvPr id="4" name="3 Rectángulo"/>
              <p:cNvSpPr>
                <a:spLocks noRot="1" noChangeAspect="1" noMove="1" noResize="1" noEditPoints="1" noAdjustHandles="1" noChangeArrowheads="1" noChangeShapeType="1" noTextEdit="1"/>
              </p:cNvSpPr>
              <p:nvPr/>
            </p:nvSpPr>
            <p:spPr>
              <a:xfrm>
                <a:off x="1448780" y="2276872"/>
                <a:ext cx="6912768" cy="1173591"/>
              </a:xfrm>
              <a:prstGeom prst="rect">
                <a:avLst/>
              </a:prstGeom>
              <a:blipFill rotWithShape="1">
                <a:blip r:embed="rId3"/>
                <a:stretch>
                  <a:fillRect/>
                </a:stretch>
              </a:blipFill>
            </p:spPr>
            <p:txBody>
              <a:bodyPr/>
              <a:lstStyle/>
              <a:p>
                <a:r>
                  <a:rPr lang="es-MX">
                    <a:noFill/>
                  </a:rPr>
                  <a:t> </a:t>
                </a:r>
              </a:p>
            </p:txBody>
          </p:sp>
        </mc:Fallback>
      </mc:AlternateContent>
      <p:sp>
        <p:nvSpPr>
          <p:cNvPr id="7" name="6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Tree>
    <p:extLst>
      <p:ext uri="{BB962C8B-B14F-4D97-AF65-F5344CB8AC3E}">
        <p14:creationId xmlns:p14="http://schemas.microsoft.com/office/powerpoint/2010/main" val="691860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3" name="2 CuadroTexto"/>
          <p:cNvSpPr txBox="1"/>
          <p:nvPr/>
        </p:nvSpPr>
        <p:spPr>
          <a:xfrm>
            <a:off x="1835696" y="695138"/>
            <a:ext cx="5400600" cy="646331"/>
          </a:xfrm>
          <a:prstGeom prst="rect">
            <a:avLst/>
          </a:prstGeom>
          <a:noFill/>
        </p:spPr>
        <p:txBody>
          <a:bodyPr wrap="square" rtlCol="0">
            <a:spAutoFit/>
          </a:bodyPr>
          <a:lstStyle/>
          <a:p>
            <a:pPr algn="ctr"/>
            <a:r>
              <a:rPr lang="es-MX" b="1" dirty="0" smtClean="0"/>
              <a:t>Selección de pacientes para cálculo de frecuencias alélicas </a:t>
            </a:r>
            <a:endParaRPr lang="es-MX" b="1" dirty="0"/>
          </a:p>
        </p:txBody>
      </p:sp>
      <p:graphicFrame>
        <p:nvGraphicFramePr>
          <p:cNvPr id="11" name="10 Diagrama"/>
          <p:cNvGraphicFramePr/>
          <p:nvPr>
            <p:extLst>
              <p:ext uri="{D42A27DB-BD31-4B8C-83A1-F6EECF244321}">
                <p14:modId xmlns:p14="http://schemas.microsoft.com/office/powerpoint/2010/main" val="160478172"/>
              </p:ext>
            </p:extLst>
          </p:nvPr>
        </p:nvGraphicFramePr>
        <p:xfrm>
          <a:off x="179512" y="1484784"/>
          <a:ext cx="8712968" cy="1708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2705587" y="3592952"/>
            <a:ext cx="3384260" cy="323165"/>
          </a:xfrm>
          <a:prstGeom prst="rect">
            <a:avLst/>
          </a:prstGeom>
        </p:spPr>
        <p:txBody>
          <a:bodyPr wrap="none">
            <a:spAutoFit/>
          </a:bodyPr>
          <a:lstStyle/>
          <a:p>
            <a:r>
              <a:rPr lang="es-MX" sz="1500" b="1" dirty="0"/>
              <a:t>25 pacientes con variantes patogénicas</a:t>
            </a:r>
            <a:r>
              <a:rPr lang="es-MX" sz="1500" dirty="0"/>
              <a:t> </a:t>
            </a:r>
          </a:p>
        </p:txBody>
      </p:sp>
      <p:sp>
        <p:nvSpPr>
          <p:cNvPr id="8" name="7 Rectángulo"/>
          <p:cNvSpPr/>
          <p:nvPr/>
        </p:nvSpPr>
        <p:spPr>
          <a:xfrm>
            <a:off x="611560" y="4725144"/>
            <a:ext cx="8280919" cy="553998"/>
          </a:xfrm>
          <a:prstGeom prst="rect">
            <a:avLst/>
          </a:prstGeom>
        </p:spPr>
        <p:txBody>
          <a:bodyPr wrap="square">
            <a:spAutoFit/>
          </a:bodyPr>
          <a:lstStyle/>
          <a:p>
            <a:pPr algn="just"/>
            <a:r>
              <a:rPr lang="es-MX" sz="1500" b="1" dirty="0"/>
              <a:t>7 pacientes con diagnóstico clínico confirmado</a:t>
            </a:r>
            <a:r>
              <a:rPr lang="es-MX" sz="1500" dirty="0"/>
              <a:t> (doble positivo para el test del sudor) </a:t>
            </a:r>
            <a:r>
              <a:rPr lang="es-MX" sz="1500" dirty="0" smtClean="0"/>
              <a:t>con mutaciones </a:t>
            </a:r>
            <a:r>
              <a:rPr lang="es-MX" sz="1500" dirty="0"/>
              <a:t>sin significado clínico asignado</a:t>
            </a:r>
          </a:p>
        </p:txBody>
      </p:sp>
      <p:sp>
        <p:nvSpPr>
          <p:cNvPr id="10" name="9 Más"/>
          <p:cNvSpPr/>
          <p:nvPr/>
        </p:nvSpPr>
        <p:spPr>
          <a:xfrm>
            <a:off x="4037677" y="3994246"/>
            <a:ext cx="720080" cy="587982"/>
          </a:xfrm>
          <a:prstGeom prst="mathPlu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3253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4816897"/>
            <a:ext cx="6552728" cy="307777"/>
          </a:xfrm>
          <a:prstGeom prst="rect">
            <a:avLst/>
          </a:prstGeom>
        </p:spPr>
        <p:txBody>
          <a:bodyPr wrap="square">
            <a:spAutoFit/>
          </a:bodyPr>
          <a:lstStyle/>
          <a:p>
            <a:pPr algn="ctr"/>
            <a:r>
              <a:rPr lang="es-EC" sz="1400" b="1" dirty="0" smtClean="0"/>
              <a:t>Tabla Alelos </a:t>
            </a:r>
            <a:r>
              <a:rPr lang="es-EC" sz="1400" b="1" dirty="0"/>
              <a:t>para las mutaciones patogénicas de este estudio</a:t>
            </a:r>
            <a:endParaRPr lang="es-MX" sz="1400" b="1" dirty="0"/>
          </a:p>
        </p:txBody>
      </p:sp>
      <p:graphicFrame>
        <p:nvGraphicFramePr>
          <p:cNvPr id="4" name="3 Tabla"/>
          <p:cNvGraphicFramePr>
            <a:graphicFrameLocks noGrp="1"/>
          </p:cNvGraphicFramePr>
          <p:nvPr>
            <p:extLst>
              <p:ext uri="{D42A27DB-BD31-4B8C-83A1-F6EECF244321}">
                <p14:modId xmlns:p14="http://schemas.microsoft.com/office/powerpoint/2010/main" val="4179137292"/>
              </p:ext>
            </p:extLst>
          </p:nvPr>
        </p:nvGraphicFramePr>
        <p:xfrm>
          <a:off x="1719530" y="1340768"/>
          <a:ext cx="6070235" cy="4172116"/>
        </p:xfrm>
        <a:graphic>
          <a:graphicData uri="http://schemas.openxmlformats.org/drawingml/2006/table">
            <a:tbl>
              <a:tblPr firstRow="1" firstCol="1" bandRow="1">
                <a:tableStyleId>{00A15C55-8517-42AA-B614-E9B94910E393}</a:tableStyleId>
              </a:tblPr>
              <a:tblGrid>
                <a:gridCol w="1536962"/>
                <a:gridCol w="1516193"/>
                <a:gridCol w="1508540"/>
                <a:gridCol w="1508540"/>
              </a:tblGrid>
              <a:tr h="252028">
                <a:tc>
                  <a:txBody>
                    <a:bodyPr/>
                    <a:lstStyle/>
                    <a:p>
                      <a:pPr algn="ctr">
                        <a:lnSpc>
                          <a:spcPct val="100000"/>
                        </a:lnSpc>
                        <a:spcAft>
                          <a:spcPts val="0"/>
                        </a:spcAft>
                      </a:pPr>
                      <a:r>
                        <a:rPr lang="es-EC" sz="1400" dirty="0">
                          <a:effectLst/>
                        </a:rPr>
                        <a:t>Mutación </a:t>
                      </a:r>
                      <a:endParaRPr lang="es-MX" sz="14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Número de Pacientes</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dirty="0">
                          <a:effectLst/>
                        </a:rPr>
                        <a:t>Número de alelos</a:t>
                      </a:r>
                      <a:endParaRPr lang="es-MX" sz="1400" dirty="0">
                        <a:effectLst/>
                        <a:latin typeface="Arial"/>
                        <a:ea typeface="Arial"/>
                        <a:cs typeface="Times New Roman"/>
                      </a:endParaRPr>
                    </a:p>
                  </a:txBody>
                  <a:tcPr marL="68580" marR="68580" marT="0" marB="0"/>
                </a:tc>
                <a:tc>
                  <a:txBody>
                    <a:bodyPr/>
                    <a:lstStyle/>
                    <a:p>
                      <a:pPr algn="ctr">
                        <a:lnSpc>
                          <a:spcPct val="200000"/>
                        </a:lnSpc>
                        <a:spcAft>
                          <a:spcPts val="0"/>
                        </a:spcAft>
                      </a:pPr>
                      <a:r>
                        <a:rPr lang="es-EC" sz="1200" b="1" dirty="0">
                          <a:effectLst/>
                          <a:latin typeface="Times New Roman"/>
                          <a:ea typeface="Times New Roman"/>
                          <a:cs typeface="Times New Roman"/>
                        </a:rPr>
                        <a:t>Frecuencia alélica relativa (%)</a:t>
                      </a:r>
                      <a:endParaRPr lang="es-MX" sz="1100" dirty="0">
                        <a:effectLst/>
                        <a:latin typeface="Arial"/>
                        <a:ea typeface="Arial"/>
                        <a:cs typeface="Times New Roman"/>
                      </a:endParaRPr>
                    </a:p>
                  </a:txBody>
                  <a:tcPr marL="68580" marR="68580" marT="0" marB="0"/>
                </a:tc>
              </a:tr>
              <a:tr h="252028">
                <a:tc>
                  <a:txBody>
                    <a:bodyPr/>
                    <a:lstStyle/>
                    <a:p>
                      <a:pPr algn="ctr">
                        <a:lnSpc>
                          <a:spcPct val="100000"/>
                        </a:lnSpc>
                        <a:spcAft>
                          <a:spcPts val="0"/>
                        </a:spcAft>
                      </a:pPr>
                      <a:r>
                        <a:rPr lang="es-EC" sz="1400">
                          <a:effectLst/>
                        </a:rPr>
                        <a:t>p.F508del</a:t>
                      </a:r>
                      <a:endParaRPr lang="es-MX" sz="14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400" dirty="0">
                          <a:effectLst/>
                        </a:rPr>
                        <a:t>13</a:t>
                      </a:r>
                      <a:endParaRPr lang="es-MX" sz="1400"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dirty="0">
                          <a:effectLst/>
                        </a:rPr>
                        <a:t>15</a:t>
                      </a:r>
                      <a:endParaRPr lang="es-MX" sz="1400" dirty="0">
                        <a:effectLst/>
                        <a:latin typeface="Arial"/>
                        <a:ea typeface="Arial"/>
                        <a:cs typeface="Times New Roman"/>
                      </a:endParaRPr>
                    </a:p>
                  </a:txBody>
                  <a:tcPr marL="68580" marR="68580" marT="0" marB="0"/>
                </a:tc>
                <a:tc>
                  <a:txBody>
                    <a:bodyPr/>
                    <a:lstStyle/>
                    <a:p>
                      <a:pPr algn="ctr">
                        <a:lnSpc>
                          <a:spcPct val="115000"/>
                        </a:lnSpc>
                        <a:spcAft>
                          <a:spcPts val="0"/>
                        </a:spcAft>
                      </a:pPr>
                      <a:r>
                        <a:rPr lang="es-EC" sz="1200" dirty="0">
                          <a:solidFill>
                            <a:srgbClr val="000000"/>
                          </a:solidFill>
                          <a:effectLst/>
                          <a:latin typeface="Times New Roman"/>
                          <a:ea typeface="Arial"/>
                          <a:cs typeface="Times New Roman"/>
                        </a:rPr>
                        <a:t>23.44</a:t>
                      </a:r>
                      <a:endParaRPr lang="es-MX" sz="1100" dirty="0">
                        <a:effectLst/>
                        <a:latin typeface="Arial"/>
                        <a:ea typeface="Arial"/>
                        <a:cs typeface="Times New Roman"/>
                      </a:endParaRPr>
                    </a:p>
                  </a:txBody>
                  <a:tcPr marL="68580" marR="68580" marT="0" marB="0" anchor="ctr"/>
                </a:tc>
              </a:tr>
              <a:tr h="252028">
                <a:tc>
                  <a:txBody>
                    <a:bodyPr/>
                    <a:lstStyle/>
                    <a:p>
                      <a:pPr algn="ctr">
                        <a:lnSpc>
                          <a:spcPct val="100000"/>
                        </a:lnSpc>
                        <a:spcAft>
                          <a:spcPts val="0"/>
                        </a:spcAft>
                      </a:pPr>
                      <a:r>
                        <a:rPr lang="es-EC" sz="1400">
                          <a:effectLst/>
                        </a:rPr>
                        <a:t>p. H609R</a:t>
                      </a:r>
                      <a:endParaRPr lang="es-MX" sz="14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400">
                          <a:effectLst/>
                        </a:rPr>
                        <a:t>10</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dirty="0">
                          <a:effectLst/>
                        </a:rPr>
                        <a:t>14</a:t>
                      </a:r>
                      <a:endParaRPr lang="es-MX" sz="1400" dirty="0">
                        <a:effectLst/>
                        <a:latin typeface="Arial"/>
                        <a:ea typeface="Arial"/>
                        <a:cs typeface="Times New Roman"/>
                      </a:endParaRPr>
                    </a:p>
                  </a:txBody>
                  <a:tcPr marL="68580" marR="68580" marT="0" marB="0" anchor="b"/>
                </a:tc>
                <a:tc>
                  <a:txBody>
                    <a:bodyPr/>
                    <a:lstStyle/>
                    <a:p>
                      <a:pPr algn="ctr">
                        <a:lnSpc>
                          <a:spcPct val="115000"/>
                        </a:lnSpc>
                        <a:spcAft>
                          <a:spcPts val="0"/>
                        </a:spcAft>
                      </a:pPr>
                      <a:r>
                        <a:rPr lang="es-EC" sz="1200">
                          <a:solidFill>
                            <a:srgbClr val="000000"/>
                          </a:solidFill>
                          <a:effectLst/>
                          <a:latin typeface="Times New Roman"/>
                          <a:ea typeface="Arial"/>
                          <a:cs typeface="Times New Roman"/>
                        </a:rPr>
                        <a:t>21.88</a:t>
                      </a:r>
                      <a:endParaRPr lang="es-MX" sz="1100">
                        <a:effectLst/>
                        <a:latin typeface="Arial"/>
                        <a:ea typeface="Arial"/>
                        <a:cs typeface="Times New Roman"/>
                      </a:endParaRPr>
                    </a:p>
                  </a:txBody>
                  <a:tcPr marL="68580" marR="68580" marT="0" marB="0" anchor="ctr"/>
                </a:tc>
              </a:tr>
              <a:tr h="252028">
                <a:tc>
                  <a:txBody>
                    <a:bodyPr/>
                    <a:lstStyle/>
                    <a:p>
                      <a:pPr algn="ctr">
                        <a:lnSpc>
                          <a:spcPct val="100000"/>
                        </a:lnSpc>
                        <a:spcAft>
                          <a:spcPts val="0"/>
                        </a:spcAft>
                      </a:pPr>
                      <a:r>
                        <a:rPr lang="es-EC" sz="1400">
                          <a:effectLst/>
                        </a:rPr>
                        <a:t>p. G85E</a:t>
                      </a:r>
                      <a:endParaRPr lang="es-MX" sz="14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400">
                          <a:effectLst/>
                        </a:rPr>
                        <a:t>5</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6</a:t>
                      </a:r>
                      <a:endParaRPr lang="es-MX" sz="1400">
                        <a:effectLst/>
                        <a:latin typeface="Arial"/>
                        <a:ea typeface="Arial"/>
                        <a:cs typeface="Times New Roman"/>
                      </a:endParaRPr>
                    </a:p>
                  </a:txBody>
                  <a:tcPr marL="68580" marR="68580" marT="0" marB="0" anchor="b"/>
                </a:tc>
                <a:tc>
                  <a:txBody>
                    <a:bodyPr/>
                    <a:lstStyle/>
                    <a:p>
                      <a:pPr algn="ctr">
                        <a:lnSpc>
                          <a:spcPct val="115000"/>
                        </a:lnSpc>
                        <a:spcAft>
                          <a:spcPts val="0"/>
                        </a:spcAft>
                      </a:pPr>
                      <a:r>
                        <a:rPr lang="es-EC" sz="1200" dirty="0">
                          <a:solidFill>
                            <a:srgbClr val="000000"/>
                          </a:solidFill>
                          <a:effectLst/>
                          <a:latin typeface="Times New Roman"/>
                          <a:ea typeface="Arial"/>
                          <a:cs typeface="Times New Roman"/>
                        </a:rPr>
                        <a:t>9.38</a:t>
                      </a:r>
                      <a:endParaRPr lang="es-MX" sz="1100" dirty="0">
                        <a:effectLst/>
                        <a:latin typeface="Arial"/>
                        <a:ea typeface="Arial"/>
                        <a:cs typeface="Times New Roman"/>
                      </a:endParaRPr>
                    </a:p>
                  </a:txBody>
                  <a:tcPr marL="68580" marR="68580" marT="0" marB="0" anchor="ctr"/>
                </a:tc>
              </a:tr>
              <a:tr h="252028">
                <a:tc>
                  <a:txBody>
                    <a:bodyPr/>
                    <a:lstStyle/>
                    <a:p>
                      <a:pPr algn="ctr">
                        <a:lnSpc>
                          <a:spcPct val="100000"/>
                        </a:lnSpc>
                        <a:spcAft>
                          <a:spcPts val="0"/>
                        </a:spcAft>
                      </a:pPr>
                      <a:r>
                        <a:rPr lang="es-EC" sz="1400">
                          <a:effectLst/>
                        </a:rPr>
                        <a:t>p.W1098X</a:t>
                      </a:r>
                      <a:endParaRPr lang="es-MX" sz="14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400">
                          <a:effectLst/>
                        </a:rPr>
                        <a:t>2</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2</a:t>
                      </a:r>
                      <a:endParaRPr lang="es-MX" sz="1400">
                        <a:effectLst/>
                        <a:latin typeface="Arial"/>
                        <a:ea typeface="Arial"/>
                        <a:cs typeface="Times New Roman"/>
                      </a:endParaRPr>
                    </a:p>
                  </a:txBody>
                  <a:tcPr marL="68580" marR="68580" marT="0" marB="0" anchor="b"/>
                </a:tc>
                <a:tc>
                  <a:txBody>
                    <a:bodyPr/>
                    <a:lstStyle/>
                    <a:p>
                      <a:pPr algn="ctr">
                        <a:lnSpc>
                          <a:spcPct val="115000"/>
                        </a:lnSpc>
                        <a:spcAft>
                          <a:spcPts val="0"/>
                        </a:spcAft>
                      </a:pPr>
                      <a:r>
                        <a:rPr lang="es-EC" sz="1200">
                          <a:solidFill>
                            <a:srgbClr val="000000"/>
                          </a:solidFill>
                          <a:effectLst/>
                          <a:latin typeface="Times New Roman"/>
                          <a:ea typeface="Arial"/>
                          <a:cs typeface="Times New Roman"/>
                        </a:rPr>
                        <a:t>3.13</a:t>
                      </a:r>
                      <a:endParaRPr lang="es-MX" sz="1100">
                        <a:effectLst/>
                        <a:latin typeface="Arial"/>
                        <a:ea typeface="Arial"/>
                        <a:cs typeface="Times New Roman"/>
                      </a:endParaRPr>
                    </a:p>
                  </a:txBody>
                  <a:tcPr marL="68580" marR="68580" marT="0" marB="0" anchor="ctr"/>
                </a:tc>
              </a:tr>
              <a:tr h="252028">
                <a:tc>
                  <a:txBody>
                    <a:bodyPr/>
                    <a:lstStyle/>
                    <a:p>
                      <a:pPr algn="ctr">
                        <a:lnSpc>
                          <a:spcPct val="100000"/>
                        </a:lnSpc>
                        <a:spcAft>
                          <a:spcPts val="0"/>
                        </a:spcAft>
                      </a:pPr>
                      <a:r>
                        <a:rPr lang="es-EC" sz="1400">
                          <a:effectLst/>
                        </a:rPr>
                        <a:t>p.R1162X</a:t>
                      </a:r>
                      <a:endParaRPr lang="es-MX" sz="14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400">
                          <a:effectLst/>
                        </a:rPr>
                        <a:t>1</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1</a:t>
                      </a:r>
                      <a:endParaRPr lang="es-MX" sz="1400">
                        <a:effectLst/>
                        <a:latin typeface="Arial"/>
                        <a:ea typeface="Arial"/>
                        <a:cs typeface="Times New Roman"/>
                      </a:endParaRPr>
                    </a:p>
                  </a:txBody>
                  <a:tcPr marL="68580" marR="68580" marT="0" marB="0" anchor="b"/>
                </a:tc>
                <a:tc>
                  <a:txBody>
                    <a:bodyPr/>
                    <a:lstStyle/>
                    <a:p>
                      <a:pPr algn="ctr">
                        <a:lnSpc>
                          <a:spcPct val="115000"/>
                        </a:lnSpc>
                        <a:spcAft>
                          <a:spcPts val="0"/>
                        </a:spcAft>
                      </a:pPr>
                      <a:r>
                        <a:rPr lang="es-EC" sz="1200" dirty="0">
                          <a:solidFill>
                            <a:srgbClr val="000000"/>
                          </a:solidFill>
                          <a:effectLst/>
                          <a:latin typeface="Times New Roman"/>
                          <a:ea typeface="Arial"/>
                          <a:cs typeface="Times New Roman"/>
                        </a:rPr>
                        <a:t>1.56</a:t>
                      </a:r>
                      <a:endParaRPr lang="es-MX" sz="1100" dirty="0">
                        <a:effectLst/>
                        <a:latin typeface="Arial"/>
                        <a:ea typeface="Arial"/>
                        <a:cs typeface="Times New Roman"/>
                      </a:endParaRPr>
                    </a:p>
                  </a:txBody>
                  <a:tcPr marL="68580" marR="68580" marT="0" marB="0" anchor="ctr"/>
                </a:tc>
              </a:tr>
              <a:tr h="252028">
                <a:tc>
                  <a:txBody>
                    <a:bodyPr/>
                    <a:lstStyle/>
                    <a:p>
                      <a:pPr algn="ctr">
                        <a:lnSpc>
                          <a:spcPct val="100000"/>
                        </a:lnSpc>
                        <a:spcAft>
                          <a:spcPts val="0"/>
                        </a:spcAft>
                      </a:pPr>
                      <a:r>
                        <a:rPr lang="es-EC" sz="1400">
                          <a:effectLst/>
                        </a:rPr>
                        <a:t>p.N1303K</a:t>
                      </a:r>
                      <a:endParaRPr lang="es-MX" sz="1400">
                        <a:effectLst/>
                        <a:latin typeface="Arial"/>
                        <a:ea typeface="Arial"/>
                        <a:cs typeface="Times New Roman"/>
                      </a:endParaRPr>
                    </a:p>
                  </a:txBody>
                  <a:tcPr marL="68580" marR="68580" marT="0" marB="0" anchor="b"/>
                </a:tc>
                <a:tc>
                  <a:txBody>
                    <a:bodyPr/>
                    <a:lstStyle/>
                    <a:p>
                      <a:pPr algn="ctr">
                        <a:lnSpc>
                          <a:spcPct val="100000"/>
                        </a:lnSpc>
                        <a:spcAft>
                          <a:spcPts val="0"/>
                        </a:spcAft>
                      </a:pPr>
                      <a:r>
                        <a:rPr lang="es-EC" sz="1400">
                          <a:effectLst/>
                        </a:rPr>
                        <a:t>1</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1</a:t>
                      </a:r>
                      <a:endParaRPr lang="es-MX" sz="1400">
                        <a:effectLst/>
                        <a:latin typeface="Arial"/>
                        <a:ea typeface="Arial"/>
                        <a:cs typeface="Times New Roman"/>
                      </a:endParaRPr>
                    </a:p>
                  </a:txBody>
                  <a:tcPr marL="68580" marR="68580" marT="0" marB="0" anchor="b"/>
                </a:tc>
                <a:tc>
                  <a:txBody>
                    <a:bodyPr/>
                    <a:lstStyle/>
                    <a:p>
                      <a:pPr algn="ctr">
                        <a:lnSpc>
                          <a:spcPct val="115000"/>
                        </a:lnSpc>
                        <a:spcAft>
                          <a:spcPts val="0"/>
                        </a:spcAft>
                      </a:pPr>
                      <a:r>
                        <a:rPr lang="es-EC" sz="1200" dirty="0">
                          <a:solidFill>
                            <a:srgbClr val="000000"/>
                          </a:solidFill>
                          <a:effectLst/>
                          <a:latin typeface="Times New Roman"/>
                          <a:ea typeface="Arial"/>
                          <a:cs typeface="Times New Roman"/>
                        </a:rPr>
                        <a:t>1.56</a:t>
                      </a:r>
                      <a:endParaRPr lang="es-MX" sz="1100" dirty="0">
                        <a:effectLst/>
                        <a:latin typeface="Arial"/>
                        <a:ea typeface="Arial"/>
                        <a:cs typeface="Times New Roman"/>
                      </a:endParaRPr>
                    </a:p>
                  </a:txBody>
                  <a:tcPr marL="68580" marR="68580" marT="0" marB="0" anchor="ctr"/>
                </a:tc>
              </a:tr>
              <a:tr h="420608">
                <a:tc>
                  <a:txBody>
                    <a:bodyPr/>
                    <a:lstStyle/>
                    <a:p>
                      <a:pPr algn="ctr">
                        <a:lnSpc>
                          <a:spcPct val="100000"/>
                        </a:lnSpc>
                        <a:spcAft>
                          <a:spcPts val="0"/>
                        </a:spcAft>
                      </a:pPr>
                      <a:r>
                        <a:rPr lang="es-EC" sz="1800" b="1" dirty="0">
                          <a:solidFill>
                            <a:schemeClr val="tx1"/>
                          </a:solidFill>
                          <a:effectLst/>
                        </a:rPr>
                        <a:t>Alelos con mutaciones patogénicas</a:t>
                      </a:r>
                      <a:endParaRPr lang="es-MX" sz="1800" b="1" dirty="0">
                        <a:solidFill>
                          <a:schemeClr val="tx1"/>
                        </a:solidFill>
                        <a:effectLst/>
                        <a:latin typeface="Arial"/>
                        <a:ea typeface="Arial"/>
                        <a:cs typeface="Times New Roman"/>
                      </a:endParaRPr>
                    </a:p>
                  </a:txBody>
                  <a:tcPr marL="68580" marR="68580" marT="0" marB="0"/>
                </a:tc>
                <a:tc>
                  <a:txBody>
                    <a:bodyPr/>
                    <a:lstStyle/>
                    <a:p>
                      <a:pPr algn="ctr">
                        <a:lnSpc>
                          <a:spcPct val="100000"/>
                        </a:lnSpc>
                        <a:spcAft>
                          <a:spcPts val="0"/>
                        </a:spcAft>
                      </a:pPr>
                      <a:r>
                        <a:rPr lang="es-EC" sz="2000" b="1" dirty="0">
                          <a:effectLst/>
                        </a:rPr>
                        <a:t>25ᵃ (78%)</a:t>
                      </a:r>
                      <a:endParaRPr lang="es-MX" sz="2000" b="1" dirty="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39 </a:t>
                      </a:r>
                      <a:endParaRPr lang="es-MX" sz="1400">
                        <a:effectLst/>
                        <a:latin typeface="Arial"/>
                        <a:ea typeface="Arial"/>
                        <a:cs typeface="Times New Roman"/>
                      </a:endParaRPr>
                    </a:p>
                  </a:txBody>
                  <a:tcPr marL="68580" marR="68580" marT="0"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mn-lt"/>
                        </a:rPr>
                        <a:t>60.95</a:t>
                      </a:r>
                    </a:p>
                    <a:p>
                      <a:pPr algn="ctr" fontAlgn="b"/>
                      <a:endParaRPr lang="es-MX" sz="1200" b="0" i="0" u="none" strike="noStrike" dirty="0">
                        <a:solidFill>
                          <a:srgbClr val="000000"/>
                        </a:solidFill>
                        <a:effectLst/>
                        <a:latin typeface="Times New Roman"/>
                      </a:endParaRPr>
                    </a:p>
                  </a:txBody>
                  <a:tcPr marL="9525" marR="9525" marT="9525" marB="0" anchor="b"/>
                </a:tc>
              </a:tr>
              <a:tr h="756084">
                <a:tc>
                  <a:txBody>
                    <a:bodyPr/>
                    <a:lstStyle/>
                    <a:p>
                      <a:pPr algn="ctr">
                        <a:lnSpc>
                          <a:spcPct val="100000"/>
                        </a:lnSpc>
                        <a:spcAft>
                          <a:spcPts val="0"/>
                        </a:spcAft>
                      </a:pPr>
                      <a:r>
                        <a:rPr lang="es-EC" sz="1400">
                          <a:effectLst/>
                        </a:rPr>
                        <a:t>WT o normales para las mutaciones patogénicas</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7(22%)</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dirty="0">
                          <a:effectLst/>
                        </a:rPr>
                        <a:t>25</a:t>
                      </a:r>
                      <a:r>
                        <a:rPr lang="es-EC" sz="1400" baseline="30000" dirty="0">
                          <a:effectLst/>
                        </a:rPr>
                        <a:t>b</a:t>
                      </a:r>
                      <a:endParaRPr lang="es-MX" sz="1400" dirty="0">
                        <a:effectLst/>
                        <a:latin typeface="Arial"/>
                        <a:ea typeface="Arial"/>
                        <a:cs typeface="Times New Roman"/>
                      </a:endParaRPr>
                    </a:p>
                  </a:txBody>
                  <a:tcPr marL="68580" marR="68580" marT="0" marB="0"/>
                </a:tc>
                <a:tc>
                  <a:txBody>
                    <a:bodyPr/>
                    <a:lstStyle/>
                    <a:p>
                      <a:pPr algn="r" fontAlgn="b"/>
                      <a:r>
                        <a:rPr lang="es-MX" sz="1200" b="0" i="0" u="none" strike="noStrike" dirty="0">
                          <a:solidFill>
                            <a:srgbClr val="000000"/>
                          </a:solidFill>
                          <a:effectLst/>
                          <a:latin typeface="Times New Roman"/>
                        </a:rPr>
                        <a:t>39.05</a:t>
                      </a:r>
                    </a:p>
                  </a:txBody>
                  <a:tcPr marL="9525" marR="9525" marT="9525" marB="0" anchor="b"/>
                </a:tc>
              </a:tr>
              <a:tr h="252028">
                <a:tc>
                  <a:txBody>
                    <a:bodyPr/>
                    <a:lstStyle/>
                    <a:p>
                      <a:pPr algn="ctr">
                        <a:lnSpc>
                          <a:spcPct val="100000"/>
                        </a:lnSpc>
                        <a:spcAft>
                          <a:spcPts val="0"/>
                        </a:spcAft>
                      </a:pPr>
                      <a:r>
                        <a:rPr lang="es-EC" sz="1400">
                          <a:effectLst/>
                        </a:rPr>
                        <a:t>Total </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a:effectLst/>
                        </a:rPr>
                        <a:t>32</a:t>
                      </a:r>
                      <a:endParaRPr lang="es-MX" sz="1400">
                        <a:effectLst/>
                        <a:latin typeface="Arial"/>
                        <a:ea typeface="Arial"/>
                        <a:cs typeface="Times New Roman"/>
                      </a:endParaRPr>
                    </a:p>
                  </a:txBody>
                  <a:tcPr marL="68580" marR="68580" marT="0" marB="0"/>
                </a:tc>
                <a:tc>
                  <a:txBody>
                    <a:bodyPr/>
                    <a:lstStyle/>
                    <a:p>
                      <a:pPr algn="ctr">
                        <a:lnSpc>
                          <a:spcPct val="100000"/>
                        </a:lnSpc>
                        <a:spcAft>
                          <a:spcPts val="0"/>
                        </a:spcAft>
                      </a:pPr>
                      <a:r>
                        <a:rPr lang="es-EC" sz="1400" dirty="0" smtClean="0">
                          <a:effectLst/>
                        </a:rPr>
                        <a:t>n=</a:t>
                      </a:r>
                      <a:r>
                        <a:rPr lang="es-EC" sz="1400" baseline="0" dirty="0" smtClean="0">
                          <a:effectLst/>
                        </a:rPr>
                        <a:t> </a:t>
                      </a:r>
                      <a:r>
                        <a:rPr lang="es-EC" sz="1400" dirty="0" smtClean="0">
                          <a:effectLst/>
                        </a:rPr>
                        <a:t>64</a:t>
                      </a:r>
                      <a:endParaRPr lang="es-MX" sz="1400" dirty="0">
                        <a:effectLst/>
                        <a:latin typeface="Arial"/>
                        <a:ea typeface="Arial"/>
                        <a:cs typeface="Times New Roman"/>
                      </a:endParaRPr>
                    </a:p>
                  </a:txBody>
                  <a:tcPr marL="68580" marR="68580" marT="0" marB="0"/>
                </a:tc>
                <a:tc>
                  <a:txBody>
                    <a:bodyPr/>
                    <a:lstStyle/>
                    <a:p>
                      <a:pPr algn="ctr">
                        <a:lnSpc>
                          <a:spcPct val="100000"/>
                        </a:lnSpc>
                        <a:spcAft>
                          <a:spcPts val="0"/>
                        </a:spcAft>
                      </a:pPr>
                      <a:r>
                        <a:rPr lang="es-MX" sz="1400" dirty="0" smtClean="0">
                          <a:effectLst/>
                          <a:latin typeface="Arial"/>
                          <a:ea typeface="Arial"/>
                          <a:cs typeface="Times New Roman"/>
                        </a:rPr>
                        <a:t>100%</a:t>
                      </a:r>
                      <a:endParaRPr lang="es-MX" sz="1400" dirty="0">
                        <a:effectLst/>
                        <a:latin typeface="Arial"/>
                        <a:ea typeface="Arial"/>
                        <a:cs typeface="Times New Roman"/>
                      </a:endParaRPr>
                    </a:p>
                  </a:txBody>
                  <a:tcPr marL="68580" marR="68580" marT="0" marB="0"/>
                </a:tc>
              </a:tr>
            </a:tbl>
          </a:graphicData>
        </a:graphic>
      </p:graphicFrame>
      <p:sp>
        <p:nvSpPr>
          <p:cNvPr id="5" name="4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6" name="5 Rectángulo"/>
          <p:cNvSpPr/>
          <p:nvPr/>
        </p:nvSpPr>
        <p:spPr>
          <a:xfrm>
            <a:off x="2502024" y="692696"/>
            <a:ext cx="4572000" cy="646331"/>
          </a:xfrm>
          <a:prstGeom prst="rect">
            <a:avLst/>
          </a:prstGeom>
        </p:spPr>
        <p:txBody>
          <a:bodyPr>
            <a:spAutoFit/>
          </a:bodyPr>
          <a:lstStyle/>
          <a:p>
            <a:r>
              <a:rPr lang="es-MX" dirty="0"/>
              <a:t>Frecuencias alélicas de mutaciones patogénicas encontradas en este estudio.</a:t>
            </a:r>
          </a:p>
        </p:txBody>
      </p:sp>
      <p:sp>
        <p:nvSpPr>
          <p:cNvPr id="2" name="1 Rectángulo"/>
          <p:cNvSpPr/>
          <p:nvPr/>
        </p:nvSpPr>
        <p:spPr>
          <a:xfrm>
            <a:off x="971600" y="3212976"/>
            <a:ext cx="792088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s-MX" b="1" dirty="0"/>
              <a:t>Valle </a:t>
            </a:r>
            <a:r>
              <a:rPr lang="es-MX" b="1" i="1" dirty="0"/>
              <a:t>et. al </a:t>
            </a:r>
            <a:r>
              <a:rPr lang="es-MX" b="1" dirty="0"/>
              <a:t>(2007</a:t>
            </a:r>
            <a:r>
              <a:rPr lang="es-MX" b="1" dirty="0" smtClean="0"/>
              <a:t>):  50</a:t>
            </a:r>
            <a:r>
              <a:rPr lang="es-MX" b="1" dirty="0"/>
              <a:t>% de los pacientes quedaron sin mutación identificada.</a:t>
            </a:r>
          </a:p>
        </p:txBody>
      </p:sp>
    </p:spTree>
    <p:extLst>
      <p:ext uri="{BB962C8B-B14F-4D97-AF65-F5344CB8AC3E}">
        <p14:creationId xmlns:p14="http://schemas.microsoft.com/office/powerpoint/2010/main" val="42395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9"/>
          <a:stretch/>
        </p:blipFill>
        <p:spPr bwMode="auto">
          <a:xfrm>
            <a:off x="1403648" y="1412776"/>
            <a:ext cx="6557963" cy="44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74217" y="796360"/>
            <a:ext cx="7416824" cy="646331"/>
          </a:xfrm>
          <a:prstGeom prst="rect">
            <a:avLst/>
          </a:prstGeom>
        </p:spPr>
        <p:txBody>
          <a:bodyPr wrap="square">
            <a:spAutoFit/>
          </a:bodyPr>
          <a:lstStyle/>
          <a:p>
            <a:pPr algn="ctr"/>
            <a:r>
              <a:rPr lang="es-MX" dirty="0"/>
              <a:t>Tabla  15. Prueba de hipótesis para la diferencia de proporciones de las mutaciones </a:t>
            </a:r>
          </a:p>
        </p:txBody>
      </p:sp>
      <p:sp>
        <p:nvSpPr>
          <p:cNvPr id="8" name="7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5" name="4 Rectángulo"/>
          <p:cNvSpPr/>
          <p:nvPr/>
        </p:nvSpPr>
        <p:spPr>
          <a:xfrm>
            <a:off x="637064" y="2202540"/>
            <a:ext cx="8064896" cy="55399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1500" dirty="0"/>
              <a:t>p.F508del es la más común en pacientes con fibrosis quística a nivel mundial con una frecuencia del 66% (Collazo, 2008). </a:t>
            </a:r>
          </a:p>
        </p:txBody>
      </p:sp>
      <p:sp>
        <p:nvSpPr>
          <p:cNvPr id="2" name="1 Rectángulo"/>
          <p:cNvSpPr/>
          <p:nvPr/>
        </p:nvSpPr>
        <p:spPr>
          <a:xfrm>
            <a:off x="359532" y="2996952"/>
            <a:ext cx="8856984" cy="55399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sz="1500" dirty="0" smtClean="0"/>
              <a:t>p.G85E </a:t>
            </a:r>
            <a:r>
              <a:rPr lang="es-MX" sz="1500" dirty="0"/>
              <a:t>tiene una prevalencia a nivel mundial del 0.2%, </a:t>
            </a:r>
            <a:r>
              <a:rPr lang="es-MX" sz="1500" dirty="0" smtClean="0"/>
              <a:t>+ frecuente </a:t>
            </a:r>
            <a:r>
              <a:rPr lang="es-MX" sz="1500" dirty="0"/>
              <a:t>en la región del Mediterráneo: España 1%, e Italia con el 1,7% (</a:t>
            </a:r>
            <a:r>
              <a:rPr lang="es-MX" sz="1500" dirty="0" err="1"/>
              <a:t>Decaestecker</a:t>
            </a:r>
            <a:r>
              <a:rPr lang="es-MX" sz="1500" dirty="0"/>
              <a:t>, </a:t>
            </a:r>
            <a:r>
              <a:rPr lang="es-MX" sz="1500" dirty="0" err="1"/>
              <a:t>Decaestecker</a:t>
            </a:r>
            <a:r>
              <a:rPr lang="es-MX" sz="1500" dirty="0"/>
              <a:t>, </a:t>
            </a:r>
            <a:r>
              <a:rPr lang="es-MX" sz="1500" dirty="0" err="1"/>
              <a:t>Castellani</a:t>
            </a:r>
            <a:r>
              <a:rPr lang="es-MX" sz="1500" dirty="0"/>
              <a:t>, </a:t>
            </a:r>
            <a:r>
              <a:rPr lang="es-MX" sz="1500" dirty="0" err="1"/>
              <a:t>Jaspersz</a:t>
            </a:r>
            <a:r>
              <a:rPr lang="es-MX" sz="1500" dirty="0"/>
              <a:t>, </a:t>
            </a:r>
            <a:r>
              <a:rPr lang="es-MX" sz="1500" dirty="0" err="1"/>
              <a:t>Cuppensz</a:t>
            </a:r>
            <a:r>
              <a:rPr lang="es-MX" sz="1500" dirty="0"/>
              <a:t>, &amp; </a:t>
            </a:r>
            <a:r>
              <a:rPr lang="es-MX" sz="1500" dirty="0" err="1"/>
              <a:t>Boeck</a:t>
            </a:r>
            <a:r>
              <a:rPr lang="es-MX" sz="1500" dirty="0"/>
              <a:t>, 2004). </a:t>
            </a:r>
          </a:p>
        </p:txBody>
      </p:sp>
      <p:sp>
        <p:nvSpPr>
          <p:cNvPr id="3" name="2 Rectángulo"/>
          <p:cNvSpPr/>
          <p:nvPr/>
        </p:nvSpPr>
        <p:spPr>
          <a:xfrm>
            <a:off x="207444" y="3648883"/>
            <a:ext cx="9036496" cy="55399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1500" dirty="0"/>
              <a:t>Valle </a:t>
            </a:r>
            <a:r>
              <a:rPr lang="es-MX" sz="1500" i="1" dirty="0"/>
              <a:t>et. al </a:t>
            </a:r>
            <a:r>
              <a:rPr lang="es-MX" sz="1500" dirty="0"/>
              <a:t>(2007)  la prevalencia de la mutación p.G85E en Ecuador </a:t>
            </a:r>
            <a:r>
              <a:rPr lang="es-MX" sz="1500" dirty="0" smtClean="0"/>
              <a:t>es mayor a </a:t>
            </a:r>
            <a:r>
              <a:rPr lang="es-MX" sz="1500" dirty="0"/>
              <a:t>nivel latinoamericano, incluso a nivel mundial siendo mayor que la descrita en el sur de Grecia de donde se cree se originó.</a:t>
            </a:r>
          </a:p>
        </p:txBody>
      </p:sp>
      <p:sp>
        <p:nvSpPr>
          <p:cNvPr id="4" name="3 Rectángulo"/>
          <p:cNvSpPr/>
          <p:nvPr/>
        </p:nvSpPr>
        <p:spPr>
          <a:xfrm>
            <a:off x="249128" y="4365104"/>
            <a:ext cx="8936556" cy="81560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sz="1500" dirty="0"/>
              <a:t>La mutación p.W1098X no ha sido reportada en otros países de Latinoamérica ni en España, pero si en países como Turquía con una frecuencia 0.6% (Bobadilla, </a:t>
            </a:r>
            <a:r>
              <a:rPr lang="es-MX" sz="1500" dirty="0" err="1"/>
              <a:t>Macek</a:t>
            </a:r>
            <a:r>
              <a:rPr lang="es-MX" sz="1500" dirty="0"/>
              <a:t>, Fine, &amp; </a:t>
            </a:r>
            <a:r>
              <a:rPr lang="es-MX" sz="1500" dirty="0" err="1"/>
              <a:t>Farrell</a:t>
            </a:r>
            <a:r>
              <a:rPr lang="es-MX" sz="1500" dirty="0"/>
              <a:t>, 2002) e Israel 1% </a:t>
            </a:r>
            <a:r>
              <a:rPr lang="es-MX" sz="1600" dirty="0"/>
              <a:t>(</a:t>
            </a:r>
            <a:r>
              <a:rPr lang="es-MX" sz="1600" dirty="0" err="1"/>
              <a:t>World</a:t>
            </a:r>
            <a:r>
              <a:rPr lang="es-MX" sz="1600" dirty="0"/>
              <a:t> </a:t>
            </a:r>
            <a:r>
              <a:rPr lang="es-MX" sz="1600" dirty="0" err="1"/>
              <a:t>Health</a:t>
            </a:r>
            <a:r>
              <a:rPr lang="es-MX" sz="1600" dirty="0"/>
              <a:t> </a:t>
            </a:r>
            <a:r>
              <a:rPr lang="es-MX" sz="1600" dirty="0" err="1"/>
              <a:t>Organization</a:t>
            </a:r>
            <a:r>
              <a:rPr lang="es-MX" sz="1600" dirty="0"/>
              <a:t>, 2006)</a:t>
            </a:r>
            <a:endParaRPr lang="es-MX" sz="1500" dirty="0"/>
          </a:p>
        </p:txBody>
      </p:sp>
    </p:spTree>
    <p:extLst>
      <p:ext uri="{BB962C8B-B14F-4D97-AF65-F5344CB8AC3E}">
        <p14:creationId xmlns:p14="http://schemas.microsoft.com/office/powerpoint/2010/main" val="14721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6408" y="5325824"/>
            <a:ext cx="8784976" cy="584775"/>
          </a:xfrm>
          <a:prstGeom prst="rect">
            <a:avLst/>
          </a:prstGeom>
        </p:spPr>
        <p:txBody>
          <a:bodyPr wrap="square">
            <a:spAutoFit/>
          </a:bodyPr>
          <a:lstStyle/>
          <a:p>
            <a:r>
              <a:rPr lang="es-MX" sz="1600" dirty="0" smtClean="0"/>
              <a:t>Luna</a:t>
            </a:r>
            <a:r>
              <a:rPr lang="es-MX" sz="1600" dirty="0"/>
              <a:t>, </a:t>
            </a:r>
            <a:r>
              <a:rPr lang="es-MX" sz="1600" dirty="0" err="1"/>
              <a:t>Pivettaa</a:t>
            </a:r>
            <a:r>
              <a:rPr lang="es-MX" sz="1600" dirty="0"/>
              <a:t>, </a:t>
            </a:r>
            <a:r>
              <a:rPr lang="es-MX" sz="1600" dirty="0" err="1"/>
              <a:t>Keyeuxb</a:t>
            </a:r>
            <a:r>
              <a:rPr lang="es-MX" sz="1600" dirty="0"/>
              <a:t>, &amp; </a:t>
            </a:r>
            <a:r>
              <a:rPr lang="es-MX" sz="1600" dirty="0" err="1"/>
              <a:t>Perez</a:t>
            </a:r>
            <a:r>
              <a:rPr lang="es-MX" sz="1600" dirty="0"/>
              <a:t>, CFTR gene </a:t>
            </a:r>
            <a:r>
              <a:rPr lang="es-MX" sz="1600" dirty="0" err="1"/>
              <a:t>analysis</a:t>
            </a:r>
            <a:r>
              <a:rPr lang="es-MX" sz="1600" dirty="0"/>
              <a:t> in </a:t>
            </a:r>
            <a:r>
              <a:rPr lang="es-MX" sz="1600" dirty="0" err="1"/>
              <a:t>Latin</a:t>
            </a:r>
            <a:r>
              <a:rPr lang="es-MX" sz="1600" dirty="0"/>
              <a:t> American CF </a:t>
            </a:r>
            <a:r>
              <a:rPr lang="es-MX" sz="1600" dirty="0" err="1"/>
              <a:t>patients</a:t>
            </a:r>
            <a:r>
              <a:rPr lang="es-MX" sz="1600" dirty="0"/>
              <a:t>: </a:t>
            </a:r>
            <a:r>
              <a:rPr lang="es-MX" sz="1600" dirty="0" err="1"/>
              <a:t>Heterogeneous</a:t>
            </a:r>
            <a:r>
              <a:rPr lang="es-MX" sz="1600" dirty="0"/>
              <a:t> </a:t>
            </a:r>
            <a:r>
              <a:rPr lang="es-MX" sz="1600" dirty="0" err="1"/>
              <a:t>origin</a:t>
            </a:r>
            <a:r>
              <a:rPr lang="es-MX" sz="1600" dirty="0"/>
              <a:t> and </a:t>
            </a:r>
            <a:r>
              <a:rPr lang="es-MX" sz="1600" dirty="0" err="1"/>
              <a:t>distribution</a:t>
            </a:r>
            <a:r>
              <a:rPr lang="es-MX" sz="1600" dirty="0"/>
              <a:t> of </a:t>
            </a:r>
            <a:r>
              <a:rPr lang="es-MX" sz="1600" dirty="0" err="1"/>
              <a:t>mutations</a:t>
            </a:r>
            <a:r>
              <a:rPr lang="es-MX" sz="1600" dirty="0"/>
              <a:t> </a:t>
            </a:r>
            <a:r>
              <a:rPr lang="es-MX" sz="1600" dirty="0" err="1"/>
              <a:t>across</a:t>
            </a:r>
            <a:r>
              <a:rPr lang="es-MX" sz="1600" dirty="0"/>
              <a:t> the </a:t>
            </a:r>
            <a:r>
              <a:rPr lang="es-MX" sz="1600" dirty="0" err="1" smtClean="0"/>
              <a:t>continent</a:t>
            </a:r>
            <a:r>
              <a:rPr lang="es-MX" sz="1600" dirty="0"/>
              <a:t> </a:t>
            </a:r>
            <a:r>
              <a:rPr lang="es-MX" sz="1600" dirty="0" smtClean="0"/>
              <a:t>(2007)</a:t>
            </a:r>
            <a:endParaRPr lang="es-MX" sz="16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5" name="Imagen 51"/>
          <p:cNvPicPr>
            <a:picLocks noChangeAspect="1" noChangeArrowheads="1"/>
          </p:cNvPicPr>
          <p:nvPr/>
        </p:nvPicPr>
        <p:blipFill>
          <a:blip r:embed="rId3">
            <a:extLst>
              <a:ext uri="{28A0092B-C50C-407E-A947-70E740481C1C}">
                <a14:useLocalDpi xmlns:a14="http://schemas.microsoft.com/office/drawing/2010/main" val="0"/>
              </a:ext>
            </a:extLst>
          </a:blip>
          <a:srcRect l="22983" t="15878" r="43018" b="9798"/>
          <a:stretch>
            <a:fillRect/>
          </a:stretch>
        </p:blipFill>
        <p:spPr bwMode="auto">
          <a:xfrm>
            <a:off x="1763688" y="609599"/>
            <a:ext cx="4968552" cy="41314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3528" y="4741049"/>
            <a:ext cx="90304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bmk="_Toc433005649">
                <a:ln>
                  <a:noFill/>
                </a:ln>
                <a:solidFill>
                  <a:schemeClr val="tx1"/>
                </a:solidFill>
                <a:effectLst/>
                <a:latin typeface="Arial" pitchFamily="34" charset="0"/>
                <a:ea typeface="Arial" pitchFamily="34" charset="0"/>
                <a:cs typeface="Times New Roman" pitchFamily="18" charset="0"/>
              </a:rPr>
              <a:t>Ilustración 21. Árbol de distancias de países de Latinoamérica de acuerdo a las mutaciones patogénicas del gen CFTR.</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8460432" y="4221088"/>
            <a:ext cx="504056" cy="369332"/>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594593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img2.tfd.com/mk/C/X2604-C-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0" y="1469461"/>
            <a:ext cx="3037877" cy="31499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devilbisshc.com/images/standard-page-images/1050/cf-symptoms__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t="11640" b="13189"/>
          <a:stretch/>
        </p:blipFill>
        <p:spPr bwMode="auto">
          <a:xfrm>
            <a:off x="460375" y="1260902"/>
            <a:ext cx="2354309" cy="3358112"/>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398799" y="4825541"/>
            <a:ext cx="4680453" cy="1200329"/>
          </a:xfrm>
          <a:prstGeom prst="rect">
            <a:avLst/>
          </a:prstGeom>
        </p:spPr>
        <p:txBody>
          <a:bodyPr wrap="square">
            <a:spAutoFit/>
          </a:bodyPr>
          <a:lstStyle/>
          <a:p>
            <a:r>
              <a:rPr lang="es-ES" b="1" dirty="0" smtClean="0"/>
              <a:t>PROMEDIO DE VIDA</a:t>
            </a:r>
          </a:p>
          <a:p>
            <a:pPr marL="285750" indent="-285750">
              <a:buFont typeface="Arial" pitchFamily="34" charset="0"/>
              <a:buChar char="•"/>
            </a:pPr>
            <a:r>
              <a:rPr lang="es-ES" dirty="0" smtClean="0"/>
              <a:t>Norteamérica </a:t>
            </a:r>
            <a:r>
              <a:rPr lang="es-ES" dirty="0"/>
              <a:t>y Europa </a:t>
            </a:r>
            <a:r>
              <a:rPr lang="es-ES" dirty="0" smtClean="0"/>
              <a:t>: 38 años</a:t>
            </a:r>
          </a:p>
          <a:p>
            <a:pPr marL="285750" indent="-285750">
              <a:buFont typeface="Arial" pitchFamily="34" charset="0"/>
              <a:buChar char="•"/>
            </a:pPr>
            <a:r>
              <a:rPr lang="es-ES" dirty="0" smtClean="0"/>
              <a:t>Latinoamérica : 20 años</a:t>
            </a:r>
          </a:p>
          <a:p>
            <a:pPr marL="742950" lvl="1" indent="-285750">
              <a:buFont typeface="Arial" pitchFamily="34" charset="0"/>
              <a:buChar char="•"/>
            </a:pPr>
            <a:r>
              <a:rPr lang="es-ES" b="1" dirty="0" smtClean="0"/>
              <a:t>Ecuador : 9.5 </a:t>
            </a:r>
            <a:r>
              <a:rPr lang="es-ES" b="1" dirty="0"/>
              <a:t>años</a:t>
            </a:r>
            <a:endParaRPr lang="es-MX" b="1" dirty="0"/>
          </a:p>
        </p:txBody>
      </p:sp>
      <p:sp>
        <p:nvSpPr>
          <p:cNvPr id="10" name="9 Rectángulo"/>
          <p:cNvSpPr/>
          <p:nvPr/>
        </p:nvSpPr>
        <p:spPr>
          <a:xfrm>
            <a:off x="4788024" y="5104689"/>
            <a:ext cx="3888432"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s-ES" sz="1600" dirty="0" smtClean="0">
                <a:solidFill>
                  <a:schemeClr val="tx1"/>
                </a:solidFill>
              </a:rPr>
              <a:t>Programas </a:t>
            </a:r>
            <a:r>
              <a:rPr lang="es-ES" sz="1600" dirty="0">
                <a:solidFill>
                  <a:schemeClr val="tx1"/>
                </a:solidFill>
              </a:rPr>
              <a:t>de manejo de la enfermedad, </a:t>
            </a:r>
            <a:r>
              <a:rPr lang="es-ES" sz="1600" dirty="0" smtClean="0">
                <a:solidFill>
                  <a:schemeClr val="tx1"/>
                </a:solidFill>
              </a:rPr>
              <a:t>diagnóstico oportuno </a:t>
            </a:r>
            <a:endParaRPr lang="es-MX" sz="1600" dirty="0">
              <a:solidFill>
                <a:schemeClr val="tx1"/>
              </a:solidFill>
            </a:endParaRPr>
          </a:p>
        </p:txBody>
      </p:sp>
      <p:sp>
        <p:nvSpPr>
          <p:cNvPr id="11" name="10 Flecha derecha"/>
          <p:cNvSpPr/>
          <p:nvPr/>
        </p:nvSpPr>
        <p:spPr>
          <a:xfrm>
            <a:off x="3995936" y="5397077"/>
            <a:ext cx="541849" cy="21602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solidFill>
                <a:schemeClr val="tx1"/>
              </a:solidFill>
            </a:endParaRPr>
          </a:p>
        </p:txBody>
      </p:sp>
      <p:sp>
        <p:nvSpPr>
          <p:cNvPr id="12" name="11 CuadroTexto"/>
          <p:cNvSpPr txBox="1"/>
          <p:nvPr/>
        </p:nvSpPr>
        <p:spPr>
          <a:xfrm>
            <a:off x="3634454" y="169462"/>
            <a:ext cx="5509546" cy="461665"/>
          </a:xfrm>
          <a:prstGeom prst="rect">
            <a:avLst/>
          </a:prstGeom>
          <a:noFill/>
        </p:spPr>
        <p:txBody>
          <a:bodyPr wrap="square" rtlCol="0">
            <a:spAutoFit/>
          </a:bodyPr>
          <a:lstStyle/>
          <a:p>
            <a:pPr algn="r"/>
            <a:r>
              <a:rPr lang="es-MX" sz="2400" b="1" dirty="0" smtClean="0"/>
              <a:t>FORMULACIÓN DEL PROBLEMA</a:t>
            </a:r>
            <a:endParaRPr lang="es-MX" sz="2400" b="1" dirty="0"/>
          </a:p>
        </p:txBody>
      </p:sp>
      <p:sp>
        <p:nvSpPr>
          <p:cNvPr id="13" name="12 CuadroTexto"/>
          <p:cNvSpPr txBox="1"/>
          <p:nvPr/>
        </p:nvSpPr>
        <p:spPr>
          <a:xfrm>
            <a:off x="2739026" y="835176"/>
            <a:ext cx="338437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dirty="0" smtClean="0"/>
              <a:t>Fibrosis Quística</a:t>
            </a:r>
            <a:endParaRPr lang="es-MX" dirty="0"/>
          </a:p>
        </p:txBody>
      </p:sp>
      <p:sp>
        <p:nvSpPr>
          <p:cNvPr id="3" name="AutoShape 2" descr="Resultado de imagen para cystic fibrosis childr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793" y="1330706"/>
            <a:ext cx="2943343" cy="332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Resultado de imagen para CFTR GENE MUT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CuadroTexto"/>
          <p:cNvSpPr txBox="1"/>
          <p:nvPr/>
        </p:nvSpPr>
        <p:spPr>
          <a:xfrm>
            <a:off x="612775" y="2717797"/>
            <a:ext cx="1656184"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b="1" dirty="0" smtClean="0"/>
              <a:t>GEN CFTR</a:t>
            </a:r>
            <a:endParaRPr lang="es-MX" b="1" dirty="0"/>
          </a:p>
        </p:txBody>
      </p:sp>
    </p:spTree>
    <p:extLst>
      <p:ext uri="{BB962C8B-B14F-4D97-AF65-F5344CB8AC3E}">
        <p14:creationId xmlns:p14="http://schemas.microsoft.com/office/powerpoint/2010/main" val="75518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9"/>
          <a:stretch/>
        </p:blipFill>
        <p:spPr bwMode="auto">
          <a:xfrm>
            <a:off x="1403648" y="1412776"/>
            <a:ext cx="6557963" cy="44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74217" y="796360"/>
            <a:ext cx="7416824" cy="646331"/>
          </a:xfrm>
          <a:prstGeom prst="rect">
            <a:avLst/>
          </a:prstGeom>
        </p:spPr>
        <p:txBody>
          <a:bodyPr wrap="square">
            <a:spAutoFit/>
          </a:bodyPr>
          <a:lstStyle/>
          <a:p>
            <a:pPr algn="ctr"/>
            <a:r>
              <a:rPr lang="es-MX" dirty="0"/>
              <a:t>Tabla  15. Prueba de hipótesis para la diferencia de proporciones de las mutaciones </a:t>
            </a:r>
          </a:p>
        </p:txBody>
      </p:sp>
      <p:sp>
        <p:nvSpPr>
          <p:cNvPr id="8" name="7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7" name="6 Rectángulo">
            <a:hlinkClick r:id="" action="ppaction://hlinkshowjump?jump=nextslide"/>
          </p:cNvPr>
          <p:cNvSpPr/>
          <p:nvPr/>
        </p:nvSpPr>
        <p:spPr>
          <a:xfrm>
            <a:off x="974217" y="3140969"/>
            <a:ext cx="7558223" cy="23978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9" name="8 Rectángulo"/>
          <p:cNvSpPr/>
          <p:nvPr/>
        </p:nvSpPr>
        <p:spPr>
          <a:xfrm>
            <a:off x="974217" y="3615231"/>
            <a:ext cx="7558223"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MX" sz="1500" dirty="0" smtClean="0"/>
              <a:t> </a:t>
            </a:r>
            <a:r>
              <a:rPr lang="es-MX" sz="1500" dirty="0"/>
              <a:t>Moya </a:t>
            </a:r>
            <a:r>
              <a:rPr lang="es-MX" sz="1500" i="1" dirty="0"/>
              <a:t>et. al </a:t>
            </a:r>
            <a:r>
              <a:rPr lang="es-MX" sz="1500" dirty="0"/>
              <a:t>(2009) </a:t>
            </a:r>
            <a:r>
              <a:rPr lang="es-MX" sz="1500" dirty="0" smtClean="0"/>
              <a:t>: 4/6 </a:t>
            </a:r>
            <a:r>
              <a:rPr lang="es-MX" sz="1500" dirty="0"/>
              <a:t>pacientes ecuatorianos con fibrosis quística con doble positivo para el test de cloruro del sudor y con cuadro fenotípico de la enfermedad: insuficiencia pancreática, colonización con </a:t>
            </a:r>
            <a:r>
              <a:rPr lang="es-MX" sz="1500" i="1" dirty="0"/>
              <a:t>Pseudomonas aeruginosa</a:t>
            </a:r>
            <a:r>
              <a:rPr lang="es-MX" sz="1500" dirty="0"/>
              <a:t>, deterioro en la función pulmonar de acuerdo a valores de FEV1 entre el 36 y 75</a:t>
            </a:r>
            <a:r>
              <a:rPr lang="es-MX" sz="1500" dirty="0" smtClean="0"/>
              <a:t>%.</a:t>
            </a:r>
            <a:endParaRPr lang="es-MX" sz="1500" dirty="0"/>
          </a:p>
        </p:txBody>
      </p:sp>
    </p:spTree>
    <p:extLst>
      <p:ext uri="{BB962C8B-B14F-4D97-AF65-F5344CB8AC3E}">
        <p14:creationId xmlns:p14="http://schemas.microsoft.com/office/powerpoint/2010/main" val="227222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46486932"/>
              </p:ext>
            </p:extLst>
          </p:nvPr>
        </p:nvGraphicFramePr>
        <p:xfrm>
          <a:off x="1187624" y="1124744"/>
          <a:ext cx="6984776" cy="4863617"/>
        </p:xfrm>
        <a:graphic>
          <a:graphicData uri="http://schemas.openxmlformats.org/drawingml/2006/table">
            <a:tbl>
              <a:tblPr firstRow="1" firstCol="1" bandRow="1">
                <a:tableStyleId>{00A15C55-8517-42AA-B614-E9B94910E393}</a:tableStyleId>
              </a:tblPr>
              <a:tblGrid>
                <a:gridCol w="984119"/>
                <a:gridCol w="558310"/>
                <a:gridCol w="717157"/>
                <a:gridCol w="635387"/>
                <a:gridCol w="1746644"/>
                <a:gridCol w="2343159"/>
              </a:tblGrid>
              <a:tr h="678142">
                <a:tc>
                  <a:txBody>
                    <a:bodyPr/>
                    <a:lstStyle/>
                    <a:p>
                      <a:pPr algn="ctr">
                        <a:lnSpc>
                          <a:spcPct val="115000"/>
                        </a:lnSpc>
                        <a:spcAft>
                          <a:spcPts val="0"/>
                        </a:spcAft>
                      </a:pPr>
                      <a:r>
                        <a:rPr lang="es-EC" sz="1300" dirty="0">
                          <a:effectLst/>
                        </a:rPr>
                        <a:t>Paciente n°</a:t>
                      </a:r>
                      <a:endParaRPr lang="es-MX" sz="1300" dirty="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a:effectLst/>
                        </a:rPr>
                        <a:t>Edad</a:t>
                      </a:r>
                      <a:endParaRPr lang="es-MX" sz="130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a:effectLst/>
                        </a:rPr>
                        <a:t>Test de sudor  I</a:t>
                      </a:r>
                      <a:endParaRPr lang="es-MX" sz="130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a:effectLst/>
                        </a:rPr>
                        <a:t>Test de sudor II</a:t>
                      </a:r>
                      <a:endParaRPr lang="es-MX" sz="130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a:effectLst/>
                        </a:rPr>
                        <a:t>Signos clínicos</a:t>
                      </a:r>
                      <a:endParaRPr lang="es-MX" sz="130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a:effectLst/>
                        </a:rPr>
                        <a:t>Criterios de sospecha clínica diagnóstica de la OMS de acuerdo al grupo etario*</a:t>
                      </a:r>
                      <a:endParaRPr lang="es-MX" sz="1300">
                        <a:effectLst/>
                        <a:latin typeface="Arial"/>
                        <a:ea typeface="Arial"/>
                        <a:cs typeface="Times New Roman"/>
                      </a:endParaRPr>
                    </a:p>
                  </a:txBody>
                  <a:tcPr marL="67084" marR="67084" marT="0" marB="0"/>
                </a:tc>
              </a:tr>
              <a:tr h="891158">
                <a:tc>
                  <a:txBody>
                    <a:bodyPr/>
                    <a:lstStyle/>
                    <a:p>
                      <a:pPr algn="ctr">
                        <a:lnSpc>
                          <a:spcPct val="115000"/>
                        </a:lnSpc>
                        <a:spcAft>
                          <a:spcPts val="0"/>
                        </a:spcAft>
                      </a:pPr>
                      <a:r>
                        <a:rPr lang="es-EC" sz="1300">
                          <a:effectLst/>
                        </a:rPr>
                        <a:t>15</a:t>
                      </a:r>
                      <a:endParaRPr lang="es-MX" sz="130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a:effectLst/>
                        </a:rPr>
                        <a:t>9</a:t>
                      </a:r>
                      <a:endParaRPr lang="es-MX" sz="130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a:effectLst/>
                        </a:rPr>
                        <a:t>119</a:t>
                      </a:r>
                      <a:endParaRPr lang="es-MX" sz="1300">
                        <a:effectLst/>
                        <a:latin typeface="Arial"/>
                        <a:ea typeface="Arial"/>
                        <a:cs typeface="Times New Roman"/>
                      </a:endParaRPr>
                    </a:p>
                  </a:txBody>
                  <a:tcPr marL="67084" marR="67084" marT="0" marB="0"/>
                </a:tc>
                <a:tc>
                  <a:txBody>
                    <a:bodyPr/>
                    <a:lstStyle/>
                    <a:p>
                      <a:pPr algn="ctr">
                        <a:lnSpc>
                          <a:spcPct val="115000"/>
                        </a:lnSpc>
                        <a:spcAft>
                          <a:spcPts val="0"/>
                        </a:spcAft>
                      </a:pPr>
                      <a:endParaRPr lang="es-MX" sz="1300" dirty="0">
                        <a:effectLst/>
                        <a:latin typeface="Arial"/>
                        <a:ea typeface="Arial"/>
                        <a:cs typeface="Times New Roman"/>
                      </a:endParaRPr>
                    </a:p>
                  </a:txBody>
                  <a:tcPr marL="67084" marR="67084" marT="0" marB="0"/>
                </a:tc>
                <a:tc>
                  <a:txBody>
                    <a:bodyPr/>
                    <a:lstStyle/>
                    <a:p>
                      <a:pPr algn="ctr">
                        <a:lnSpc>
                          <a:spcPct val="115000"/>
                        </a:lnSpc>
                        <a:spcAft>
                          <a:spcPts val="0"/>
                        </a:spcAft>
                      </a:pPr>
                      <a:r>
                        <a:rPr lang="es-EC" sz="1300" dirty="0">
                          <a:effectLst/>
                        </a:rPr>
                        <a:t>Problemas permanentes de sinusitis crónica y ha tenido colonizaciones por </a:t>
                      </a:r>
                      <a:r>
                        <a:rPr lang="es-EC" sz="1300" i="1" dirty="0">
                          <a:effectLst/>
                        </a:rPr>
                        <a:t>Pseudomonas  aeruginosa</a:t>
                      </a:r>
                      <a:endParaRPr lang="es-MX" sz="1300" i="1" dirty="0">
                        <a:effectLst/>
                        <a:latin typeface="Arial"/>
                        <a:ea typeface="Arial"/>
                        <a:cs typeface="Times New Roman"/>
                      </a:endParaRPr>
                    </a:p>
                  </a:txBody>
                  <a:tcPr marL="67084" marR="67084" marT="0" marB="0"/>
                </a:tc>
                <a:tc rowSpan="2">
                  <a:txBody>
                    <a:bodyPr/>
                    <a:lstStyle/>
                    <a:p>
                      <a:pPr algn="l">
                        <a:lnSpc>
                          <a:spcPct val="115000"/>
                        </a:lnSpc>
                        <a:spcAft>
                          <a:spcPts val="0"/>
                        </a:spcAft>
                      </a:pPr>
                      <a:r>
                        <a:rPr lang="es-EC" sz="1300" dirty="0">
                          <a:effectLst/>
                        </a:rPr>
                        <a:t>Escolares: </a:t>
                      </a:r>
                      <a:endParaRPr lang="es-MX" sz="1300" dirty="0">
                        <a:effectLst/>
                      </a:endParaRPr>
                    </a:p>
                    <a:p>
                      <a:pPr marL="342900" lvl="0" indent="-342900" algn="l">
                        <a:lnSpc>
                          <a:spcPct val="115000"/>
                        </a:lnSpc>
                        <a:spcAft>
                          <a:spcPts val="0"/>
                        </a:spcAft>
                        <a:buFont typeface="Symbol"/>
                        <a:buChar char=""/>
                      </a:pPr>
                      <a:r>
                        <a:rPr lang="es-EC" sz="1300" dirty="0">
                          <a:effectLst/>
                        </a:rPr>
                        <a:t>Síntomas respiratorios crónicos inexplicados</a:t>
                      </a:r>
                      <a:endParaRPr lang="es-MX" sz="1300" dirty="0">
                        <a:effectLst/>
                      </a:endParaRPr>
                    </a:p>
                    <a:p>
                      <a:pPr marL="342900" lvl="0" indent="-342900" algn="l">
                        <a:lnSpc>
                          <a:spcPct val="115000"/>
                        </a:lnSpc>
                        <a:spcAft>
                          <a:spcPts val="0"/>
                        </a:spcAft>
                        <a:buFont typeface="Symbol"/>
                        <a:buChar char=""/>
                      </a:pPr>
                      <a:r>
                        <a:rPr lang="es-EC" sz="1300" i="1" dirty="0">
                          <a:effectLst/>
                        </a:rPr>
                        <a:t>Pseudomonas aeruginosa </a:t>
                      </a:r>
                      <a:r>
                        <a:rPr lang="es-EC" sz="1300" dirty="0">
                          <a:effectLst/>
                        </a:rPr>
                        <a:t>en secreción bronquial</a:t>
                      </a:r>
                      <a:endParaRPr lang="es-MX" sz="1300" dirty="0">
                        <a:effectLst/>
                      </a:endParaRPr>
                    </a:p>
                    <a:p>
                      <a:pPr marL="342900" lvl="0" indent="-342900" algn="l">
                        <a:lnSpc>
                          <a:spcPct val="115000"/>
                        </a:lnSpc>
                        <a:spcAft>
                          <a:spcPts val="0"/>
                        </a:spcAft>
                        <a:buFont typeface="Symbol"/>
                        <a:buChar char=""/>
                      </a:pPr>
                      <a:r>
                        <a:rPr lang="es-EC" sz="1300" dirty="0">
                          <a:effectLst/>
                        </a:rPr>
                        <a:t>Sinusitis crónica</a:t>
                      </a:r>
                      <a:endParaRPr lang="es-MX" sz="1300" dirty="0">
                        <a:effectLst/>
                      </a:endParaRPr>
                    </a:p>
                    <a:p>
                      <a:pPr marL="342900" lvl="0" indent="-342900" algn="l">
                        <a:lnSpc>
                          <a:spcPct val="115000"/>
                        </a:lnSpc>
                        <a:spcAft>
                          <a:spcPts val="0"/>
                        </a:spcAft>
                        <a:buFont typeface="Symbol"/>
                        <a:buChar char=""/>
                      </a:pPr>
                      <a:r>
                        <a:rPr lang="es-EC" sz="1300" dirty="0" smtClean="0">
                          <a:effectLst/>
                        </a:rPr>
                        <a:t>Bronquiectasias</a:t>
                      </a:r>
                      <a:endParaRPr lang="es-MX" sz="1300" dirty="0">
                        <a:effectLst/>
                        <a:latin typeface="Arial"/>
                        <a:ea typeface="Arial"/>
                        <a:cs typeface="Times New Roman"/>
                      </a:endParaRPr>
                    </a:p>
                  </a:txBody>
                  <a:tcPr marL="67084" marR="67084" marT="0" marB="0"/>
                </a:tc>
              </a:tr>
              <a:tr h="534695">
                <a:tc>
                  <a:txBody>
                    <a:bodyPr/>
                    <a:lstStyle/>
                    <a:p>
                      <a:pPr algn="ctr">
                        <a:lnSpc>
                          <a:spcPct val="115000"/>
                        </a:lnSpc>
                        <a:spcAft>
                          <a:spcPts val="0"/>
                        </a:spcAft>
                      </a:pPr>
                      <a:r>
                        <a:rPr lang="es-EC" sz="1300" dirty="0">
                          <a:solidFill>
                            <a:schemeClr val="tx1"/>
                          </a:solidFill>
                          <a:effectLst/>
                        </a:rPr>
                        <a:t>30</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a:solidFill>
                            <a:schemeClr val="tx1"/>
                          </a:solidFill>
                          <a:effectLst/>
                        </a:rPr>
                        <a:t>11</a:t>
                      </a:r>
                      <a:endParaRPr lang="es-MX" sz="130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dirty="0">
                          <a:solidFill>
                            <a:schemeClr val="tx1"/>
                          </a:solidFill>
                          <a:effectLst/>
                        </a:rPr>
                        <a:t>Problemas pulmonares</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vMerge="1">
                  <a:txBody>
                    <a:bodyPr/>
                    <a:lstStyle/>
                    <a:p>
                      <a:endParaRPr lang="es-MX"/>
                    </a:p>
                  </a:txBody>
                  <a:tcPr/>
                </a:tc>
              </a:tr>
              <a:tr h="891158">
                <a:tc>
                  <a:txBody>
                    <a:bodyPr/>
                    <a:lstStyle/>
                    <a:p>
                      <a:pPr algn="ctr">
                        <a:lnSpc>
                          <a:spcPct val="115000"/>
                        </a:lnSpc>
                        <a:spcAft>
                          <a:spcPts val="0"/>
                        </a:spcAft>
                      </a:pPr>
                      <a:r>
                        <a:rPr lang="es-EC" sz="1300">
                          <a:solidFill>
                            <a:schemeClr val="tx1"/>
                          </a:solidFill>
                          <a:effectLst/>
                        </a:rPr>
                        <a:t>45</a:t>
                      </a:r>
                      <a:endParaRPr lang="es-MX" sz="130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a:solidFill>
                            <a:schemeClr val="tx1"/>
                          </a:solidFill>
                          <a:effectLst/>
                        </a:rPr>
                        <a:t>25</a:t>
                      </a:r>
                      <a:endParaRPr lang="es-MX" sz="130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dirty="0">
                          <a:solidFill>
                            <a:schemeClr val="tx1"/>
                          </a:solidFill>
                          <a:effectLst/>
                        </a:rPr>
                        <a:t>115</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dirty="0">
                          <a:solidFill>
                            <a:schemeClr val="tx1"/>
                          </a:solidFill>
                          <a:effectLst/>
                        </a:rPr>
                        <a:t>131</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dirty="0">
                          <a:solidFill>
                            <a:schemeClr val="tx1"/>
                          </a:solidFill>
                          <a:effectLst/>
                        </a:rPr>
                        <a:t>Problemas pulmonares leves, y problemas pancreáticos. Paciente hospitalizado por pancreatitis.</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rowSpan="2">
                  <a:txBody>
                    <a:bodyPr/>
                    <a:lstStyle/>
                    <a:p>
                      <a:pPr algn="ctr">
                        <a:lnSpc>
                          <a:spcPct val="115000"/>
                        </a:lnSpc>
                        <a:spcAft>
                          <a:spcPts val="0"/>
                        </a:spcAft>
                      </a:pPr>
                      <a:r>
                        <a:rPr lang="es-EC" sz="1300" dirty="0">
                          <a:effectLst/>
                        </a:rPr>
                        <a:t>Adolescentes y Adultos: </a:t>
                      </a:r>
                      <a:endParaRPr lang="es-MX" sz="1300" dirty="0">
                        <a:effectLst/>
                      </a:endParaRPr>
                    </a:p>
                    <a:p>
                      <a:pPr marL="342900" lvl="0" indent="-342900" algn="just">
                        <a:lnSpc>
                          <a:spcPct val="115000"/>
                        </a:lnSpc>
                        <a:spcAft>
                          <a:spcPts val="0"/>
                        </a:spcAft>
                        <a:buFont typeface="Symbol"/>
                        <a:buChar char=""/>
                      </a:pPr>
                      <a:r>
                        <a:rPr lang="es-EC" sz="1300" dirty="0">
                          <a:effectLst/>
                        </a:rPr>
                        <a:t>Enfermedad pulmonar supurativa crónica e inexplicada</a:t>
                      </a:r>
                      <a:endParaRPr lang="es-MX" sz="1300" dirty="0">
                        <a:effectLst/>
                      </a:endParaRPr>
                    </a:p>
                    <a:p>
                      <a:pPr marL="342900" lvl="0" indent="-342900" algn="just">
                        <a:lnSpc>
                          <a:spcPct val="115000"/>
                        </a:lnSpc>
                        <a:spcAft>
                          <a:spcPts val="0"/>
                        </a:spcAft>
                        <a:buFont typeface="Symbol"/>
                        <a:buChar char=""/>
                      </a:pPr>
                      <a:r>
                        <a:rPr lang="es-EC" sz="1300" dirty="0">
                          <a:effectLst/>
                        </a:rPr>
                        <a:t>Dolor abdominal recurrente</a:t>
                      </a:r>
                      <a:endParaRPr lang="es-MX" sz="1300" dirty="0">
                        <a:effectLst/>
                      </a:endParaRPr>
                    </a:p>
                    <a:p>
                      <a:pPr marL="342900" lvl="0" indent="-342900" algn="just">
                        <a:lnSpc>
                          <a:spcPct val="115000"/>
                        </a:lnSpc>
                        <a:spcAft>
                          <a:spcPts val="0"/>
                        </a:spcAft>
                        <a:buFont typeface="Symbol"/>
                        <a:buChar char=""/>
                      </a:pPr>
                      <a:r>
                        <a:rPr lang="es-EC" sz="1300" dirty="0">
                          <a:effectLst/>
                        </a:rPr>
                        <a:t>Pancreatitis</a:t>
                      </a:r>
                      <a:endParaRPr lang="es-MX" sz="1300" dirty="0">
                        <a:effectLst/>
                      </a:endParaRPr>
                    </a:p>
                    <a:p>
                      <a:pPr marL="342900" lvl="0" indent="-342900" algn="just">
                        <a:lnSpc>
                          <a:spcPct val="115000"/>
                        </a:lnSpc>
                        <a:spcAft>
                          <a:spcPts val="0"/>
                        </a:spcAft>
                        <a:buFont typeface="Symbol"/>
                        <a:buChar char=""/>
                      </a:pPr>
                      <a:r>
                        <a:rPr lang="es-EC" sz="1300" dirty="0">
                          <a:effectLst/>
                        </a:rPr>
                        <a:t>Síndrome de obstrucción intestinal distal</a:t>
                      </a:r>
                      <a:endParaRPr lang="es-MX" sz="1300" dirty="0">
                        <a:effectLst/>
                      </a:endParaRPr>
                    </a:p>
                    <a:p>
                      <a:pPr marL="342900" lvl="0" indent="-342900" algn="just">
                        <a:lnSpc>
                          <a:spcPct val="115000"/>
                        </a:lnSpc>
                        <a:spcAft>
                          <a:spcPts val="0"/>
                        </a:spcAft>
                        <a:buFont typeface="Symbol"/>
                        <a:buChar char=""/>
                      </a:pPr>
                      <a:r>
                        <a:rPr lang="es-EC" sz="1300" dirty="0">
                          <a:effectLst/>
                        </a:rPr>
                        <a:t>Cirrosis hepática e hipertensión portal</a:t>
                      </a:r>
                      <a:endParaRPr lang="es-MX" sz="1300" dirty="0">
                        <a:effectLst/>
                      </a:endParaRPr>
                    </a:p>
                    <a:p>
                      <a:pPr algn="ctr">
                        <a:lnSpc>
                          <a:spcPct val="115000"/>
                        </a:lnSpc>
                        <a:spcAft>
                          <a:spcPts val="0"/>
                        </a:spcAft>
                      </a:pPr>
                      <a:r>
                        <a:rPr lang="es-EC" sz="1300" dirty="0">
                          <a:effectLst/>
                        </a:rPr>
                        <a:t> </a:t>
                      </a:r>
                      <a:endParaRPr lang="es-MX" sz="1300" dirty="0">
                        <a:effectLst/>
                        <a:latin typeface="Arial"/>
                        <a:ea typeface="Arial"/>
                        <a:cs typeface="Times New Roman"/>
                      </a:endParaRPr>
                    </a:p>
                  </a:txBody>
                  <a:tcPr marL="67084" marR="67084" marT="0" marB="0"/>
                </a:tc>
              </a:tr>
              <a:tr h="1247621">
                <a:tc>
                  <a:txBody>
                    <a:bodyPr/>
                    <a:lstStyle/>
                    <a:p>
                      <a:pPr algn="ctr">
                        <a:lnSpc>
                          <a:spcPct val="115000"/>
                        </a:lnSpc>
                        <a:spcAft>
                          <a:spcPts val="0"/>
                        </a:spcAft>
                      </a:pPr>
                      <a:r>
                        <a:rPr lang="es-EC" sz="1300" dirty="0">
                          <a:solidFill>
                            <a:schemeClr val="tx1"/>
                          </a:solidFill>
                          <a:effectLst/>
                        </a:rPr>
                        <a:t>16</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dirty="0">
                          <a:solidFill>
                            <a:schemeClr val="tx1"/>
                          </a:solidFill>
                          <a:effectLst/>
                        </a:rPr>
                        <a:t>28</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dirty="0">
                          <a:solidFill>
                            <a:schemeClr val="tx1"/>
                          </a:solidFill>
                          <a:effectLst/>
                        </a:rPr>
                        <a:t>134</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a:txBody>
                    <a:bodyPr/>
                    <a:lstStyle/>
                    <a:p>
                      <a:pPr algn="ctr">
                        <a:lnSpc>
                          <a:spcPct val="115000"/>
                        </a:lnSpc>
                        <a:spcAft>
                          <a:spcPts val="0"/>
                        </a:spcAft>
                      </a:pPr>
                      <a:r>
                        <a:rPr lang="es-EC" sz="1300" dirty="0">
                          <a:solidFill>
                            <a:schemeClr val="tx1"/>
                          </a:solidFill>
                          <a:effectLst/>
                        </a:rPr>
                        <a:t>Bronquiectasias, paciente hospitalizado frecuentemente por exacerbaciones pulmonares y digestivas</a:t>
                      </a:r>
                      <a:endParaRPr lang="es-MX" sz="1300" dirty="0">
                        <a:solidFill>
                          <a:schemeClr val="tx1"/>
                        </a:solidFill>
                        <a:effectLst/>
                        <a:latin typeface="Arial"/>
                        <a:ea typeface="Arial"/>
                        <a:cs typeface="Times New Roman"/>
                      </a:endParaRPr>
                    </a:p>
                  </a:txBody>
                  <a:tcPr marL="67084" marR="67084" marT="0" marB="0">
                    <a:solidFill>
                      <a:schemeClr val="accent2">
                        <a:lumMod val="60000"/>
                        <a:lumOff val="40000"/>
                      </a:schemeClr>
                    </a:solidFill>
                  </a:tcPr>
                </a:tc>
                <a:tc vMerge="1">
                  <a:txBody>
                    <a:bodyPr/>
                    <a:lstStyle/>
                    <a:p>
                      <a:endParaRPr lang="es-MX"/>
                    </a:p>
                  </a:txBody>
                  <a:tcPr/>
                </a:tc>
              </a:tr>
            </a:tbl>
          </a:graphicData>
        </a:graphic>
      </p:graphicFrame>
      <p:sp>
        <p:nvSpPr>
          <p:cNvPr id="3" name="2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4" name="3 Rectángulo"/>
          <p:cNvSpPr/>
          <p:nvPr/>
        </p:nvSpPr>
        <p:spPr>
          <a:xfrm>
            <a:off x="1835696" y="586710"/>
            <a:ext cx="5904656" cy="307777"/>
          </a:xfrm>
          <a:prstGeom prst="rect">
            <a:avLst/>
          </a:prstGeom>
        </p:spPr>
        <p:txBody>
          <a:bodyPr wrap="square">
            <a:spAutoFit/>
          </a:bodyPr>
          <a:lstStyle/>
          <a:p>
            <a:r>
              <a:rPr lang="es-EC" sz="1400" dirty="0"/>
              <a:t>Tabla 12.Datos clínicos de pacientes homocigotos para la p.H609R</a:t>
            </a:r>
            <a:endParaRPr lang="es-MX" sz="1400" dirty="0"/>
          </a:p>
        </p:txBody>
      </p:sp>
      <p:sp>
        <p:nvSpPr>
          <p:cNvPr id="5" name="4 Elipse">
            <a:hlinkClick r:id="rId3" action="ppaction://hlinksldjump"/>
          </p:cNvPr>
          <p:cNvSpPr/>
          <p:nvPr/>
        </p:nvSpPr>
        <p:spPr>
          <a:xfrm>
            <a:off x="8460432" y="5085184"/>
            <a:ext cx="432048" cy="43204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12895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8632" y="1084094"/>
            <a:ext cx="7632848" cy="369332"/>
          </a:xfrm>
          <a:prstGeom prst="rect">
            <a:avLst/>
          </a:prstGeom>
          <a:noFill/>
        </p:spPr>
        <p:txBody>
          <a:bodyPr wrap="square" rtlCol="0">
            <a:spAutoFit/>
          </a:bodyPr>
          <a:lstStyle/>
          <a:p>
            <a:pPr algn="ctr"/>
            <a:r>
              <a:rPr lang="es-MX" b="1" dirty="0" smtClean="0"/>
              <a:t>56 Variaciones sin reporte de </a:t>
            </a:r>
            <a:r>
              <a:rPr lang="es-MX" b="1" dirty="0" err="1" smtClean="0"/>
              <a:t>patogenicidad</a:t>
            </a:r>
            <a:endParaRPr lang="es-MX" b="1" dirty="0"/>
          </a:p>
        </p:txBody>
      </p:sp>
      <p:sp>
        <p:nvSpPr>
          <p:cNvPr id="3" name="2 Rectángulo"/>
          <p:cNvSpPr/>
          <p:nvPr/>
        </p:nvSpPr>
        <p:spPr>
          <a:xfrm>
            <a:off x="539552" y="2060848"/>
            <a:ext cx="4572000" cy="523220"/>
          </a:xfrm>
          <a:prstGeom prst="rect">
            <a:avLst/>
          </a:prstGeom>
        </p:spPr>
        <p:txBody>
          <a:bodyPr>
            <a:spAutoFit/>
          </a:bodyPr>
          <a:lstStyle/>
          <a:p>
            <a:r>
              <a:rPr lang="es-MX" sz="2800" b="1" dirty="0" smtClean="0"/>
              <a:t>+ </a:t>
            </a:r>
            <a:r>
              <a:rPr lang="es-MX" dirty="0" smtClean="0"/>
              <a:t>Calidad </a:t>
            </a:r>
            <a:r>
              <a:rPr lang="es-MX" dirty="0"/>
              <a:t>del diagnóstico clínico </a:t>
            </a:r>
            <a:r>
              <a:rPr lang="es-MX" dirty="0" smtClean="0"/>
              <a:t>previo</a:t>
            </a:r>
            <a:endParaRPr lang="es-MX" dirty="0"/>
          </a:p>
        </p:txBody>
      </p:sp>
      <p:sp>
        <p:nvSpPr>
          <p:cNvPr id="5" name="4 Multiplicar"/>
          <p:cNvSpPr/>
          <p:nvPr/>
        </p:nvSpPr>
        <p:spPr>
          <a:xfrm>
            <a:off x="4620228" y="1935996"/>
            <a:ext cx="1224136" cy="1204972"/>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sp>
        <p:nvSpPr>
          <p:cNvPr id="6" name="5 Rectángulo"/>
          <p:cNvSpPr/>
          <p:nvPr/>
        </p:nvSpPr>
        <p:spPr>
          <a:xfrm>
            <a:off x="6047656" y="2060848"/>
            <a:ext cx="2916832" cy="646331"/>
          </a:xfrm>
          <a:prstGeom prst="rect">
            <a:avLst/>
          </a:prstGeom>
        </p:spPr>
        <p:txBody>
          <a:bodyPr wrap="square">
            <a:spAutoFit/>
          </a:bodyPr>
          <a:lstStyle/>
          <a:p>
            <a:r>
              <a:rPr lang="es-MX" dirty="0"/>
              <a:t>16 </a:t>
            </a:r>
            <a:r>
              <a:rPr lang="es-MX" dirty="0" smtClean="0"/>
              <a:t>pacientes (33</a:t>
            </a:r>
            <a:r>
              <a:rPr lang="es-MX" dirty="0"/>
              <a:t>% de la población de estudio) </a:t>
            </a:r>
          </a:p>
        </p:txBody>
      </p:sp>
      <p:sp>
        <p:nvSpPr>
          <p:cNvPr id="7" name="6 Rectángulo"/>
          <p:cNvSpPr/>
          <p:nvPr/>
        </p:nvSpPr>
        <p:spPr>
          <a:xfrm>
            <a:off x="6228184" y="2852936"/>
            <a:ext cx="228600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MX" dirty="0" smtClean="0"/>
              <a:t>Sin diagnóstico </a:t>
            </a:r>
            <a:r>
              <a:rPr lang="es-MX" dirty="0"/>
              <a:t>clínico y/o molecular confirmado de fibrosis quística </a:t>
            </a:r>
          </a:p>
        </p:txBody>
      </p:sp>
      <p:sp>
        <p:nvSpPr>
          <p:cNvPr id="8" name="7 Rectángulo"/>
          <p:cNvSpPr/>
          <p:nvPr/>
        </p:nvSpPr>
        <p:spPr>
          <a:xfrm>
            <a:off x="395536" y="4845933"/>
            <a:ext cx="1794081" cy="369332"/>
          </a:xfrm>
          <a:prstGeom prst="rect">
            <a:avLst/>
          </a:prstGeom>
        </p:spPr>
        <p:txBody>
          <a:bodyPr wrap="none">
            <a:spAutoFit/>
          </a:bodyPr>
          <a:lstStyle/>
          <a:p>
            <a:r>
              <a:rPr lang="es-MX" dirty="0"/>
              <a:t>Lay </a:t>
            </a:r>
            <a:r>
              <a:rPr lang="es-MX" i="1" dirty="0"/>
              <a:t>et. al </a:t>
            </a:r>
            <a:r>
              <a:rPr lang="es-MX" dirty="0"/>
              <a:t>(2014) </a:t>
            </a:r>
          </a:p>
        </p:txBody>
      </p:sp>
      <p:sp>
        <p:nvSpPr>
          <p:cNvPr id="9" name="8 Rectángulo"/>
          <p:cNvSpPr/>
          <p:nvPr/>
        </p:nvSpPr>
        <p:spPr>
          <a:xfrm>
            <a:off x="2330116" y="4368879"/>
            <a:ext cx="6634372"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itchFamily="34" charset="0"/>
              <a:buChar char="•"/>
            </a:pPr>
            <a:r>
              <a:rPr lang="es-MX" sz="1600" dirty="0" smtClean="0"/>
              <a:t>Secuenciación región </a:t>
            </a:r>
            <a:r>
              <a:rPr lang="es-MX" sz="1600" dirty="0"/>
              <a:t>codificante y </a:t>
            </a:r>
            <a:r>
              <a:rPr lang="es-MX" sz="1600" dirty="0" smtClean="0"/>
              <a:t>segmentos </a:t>
            </a:r>
            <a:r>
              <a:rPr lang="es-MX" sz="1600" dirty="0"/>
              <a:t>intrónicos adyacentes a los exones </a:t>
            </a:r>
            <a:r>
              <a:rPr lang="es-MX" sz="1600" dirty="0" smtClean="0"/>
              <a:t>: 90</a:t>
            </a:r>
            <a:r>
              <a:rPr lang="es-MX" sz="1600" dirty="0"/>
              <a:t>% de detección en el total de </a:t>
            </a:r>
            <a:r>
              <a:rPr lang="es-MX" sz="1600" dirty="0" smtClean="0"/>
              <a:t>alelos.</a:t>
            </a:r>
          </a:p>
          <a:p>
            <a:pPr marL="742950" lvl="1" indent="-285750">
              <a:buFont typeface="Arial" pitchFamily="34" charset="0"/>
              <a:buChar char="•"/>
            </a:pPr>
            <a:r>
              <a:rPr lang="es-MX" sz="1600" dirty="0" smtClean="0"/>
              <a:t>Gran proporción </a:t>
            </a:r>
            <a:r>
              <a:rPr lang="es-MX" sz="1600" dirty="0"/>
              <a:t>de </a:t>
            </a:r>
            <a:r>
              <a:rPr lang="es-MX" sz="1600" dirty="0" smtClean="0"/>
              <a:t>variantes </a:t>
            </a:r>
            <a:r>
              <a:rPr lang="es-MX" sz="1600" dirty="0"/>
              <a:t>no </a:t>
            </a:r>
            <a:r>
              <a:rPr lang="es-MX" sz="1600" dirty="0" smtClean="0"/>
              <a:t>identificadas</a:t>
            </a:r>
          </a:p>
          <a:p>
            <a:pPr marL="742950" lvl="1" indent="-285750">
              <a:buFont typeface="Arial" pitchFamily="34" charset="0"/>
              <a:buChar char="•"/>
            </a:pPr>
            <a:r>
              <a:rPr lang="es-MX" sz="1600" dirty="0" smtClean="0"/>
              <a:t>Certeza </a:t>
            </a:r>
            <a:r>
              <a:rPr lang="es-MX" sz="1600" dirty="0"/>
              <a:t>del diagnóstico clínico de fibrosis quística sometidos a estudio molecular.</a:t>
            </a:r>
          </a:p>
        </p:txBody>
      </p:sp>
      <p:sp>
        <p:nvSpPr>
          <p:cNvPr id="10" name="9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
        <p:nvSpPr>
          <p:cNvPr id="11" name="10 Elipse">
            <a:hlinkClick r:id="rId3" action="ppaction://hlinksldjump"/>
          </p:cNvPr>
          <p:cNvSpPr/>
          <p:nvPr/>
        </p:nvSpPr>
        <p:spPr>
          <a:xfrm>
            <a:off x="758632" y="5517232"/>
            <a:ext cx="356984" cy="360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642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67644" y="1965484"/>
            <a:ext cx="6408712" cy="369332"/>
          </a:xfrm>
          <a:prstGeom prst="rect">
            <a:avLst/>
          </a:prstGeom>
          <a:solidFill>
            <a:schemeClr val="bg1">
              <a:lumMod val="65000"/>
            </a:schemeClr>
          </a:solidFill>
          <a:ln>
            <a:solidFill>
              <a:schemeClr val="bg1">
                <a:lumMod val="65000"/>
              </a:schemeClr>
            </a:solidFill>
          </a:ln>
        </p:spPr>
        <p:txBody>
          <a:bodyPr wrap="square">
            <a:spAutoFit/>
          </a:bodyPr>
          <a:lstStyle/>
          <a:p>
            <a:pPr algn="ctr"/>
            <a:r>
              <a:rPr lang="es-MX" dirty="0" smtClean="0"/>
              <a:t>Regiones </a:t>
            </a:r>
            <a:r>
              <a:rPr lang="es-MX" dirty="0"/>
              <a:t>intrónicas o reguladoras del gen </a:t>
            </a:r>
            <a:r>
              <a:rPr lang="es-MX" dirty="0" smtClean="0"/>
              <a:t>CFTR</a:t>
            </a:r>
            <a:r>
              <a:rPr lang="es-MX" dirty="0"/>
              <a:t>.</a:t>
            </a:r>
          </a:p>
        </p:txBody>
      </p:sp>
      <p:sp>
        <p:nvSpPr>
          <p:cNvPr id="3" name="2 Rectángulo"/>
          <p:cNvSpPr/>
          <p:nvPr/>
        </p:nvSpPr>
        <p:spPr>
          <a:xfrm>
            <a:off x="2286000" y="2551837"/>
            <a:ext cx="4572000" cy="646331"/>
          </a:xfrm>
          <a:prstGeom prst="rect">
            <a:avLst/>
          </a:prstGeom>
        </p:spPr>
        <p:txBody>
          <a:bodyPr>
            <a:spAutoFit/>
          </a:bodyPr>
          <a:lstStyle/>
          <a:p>
            <a:r>
              <a:rPr lang="es-MX" dirty="0" smtClean="0"/>
              <a:t>Intrón </a:t>
            </a:r>
            <a:r>
              <a:rPr lang="es-MX" dirty="0"/>
              <a:t>16 (</a:t>
            </a:r>
            <a:r>
              <a:rPr lang="es-MX" dirty="0" err="1"/>
              <a:t>Bienvenu</a:t>
            </a:r>
            <a:r>
              <a:rPr lang="es-MX" dirty="0"/>
              <a:t>, </a:t>
            </a:r>
            <a:r>
              <a:rPr lang="es-MX" dirty="0" err="1"/>
              <a:t>Cartault</a:t>
            </a:r>
            <a:r>
              <a:rPr lang="es-MX" dirty="0"/>
              <a:t>, </a:t>
            </a:r>
            <a:r>
              <a:rPr lang="es-MX" dirty="0" err="1"/>
              <a:t>Lesure</a:t>
            </a:r>
            <a:r>
              <a:rPr lang="es-MX" dirty="0"/>
              <a:t>, </a:t>
            </a:r>
            <a:r>
              <a:rPr lang="es-MX" dirty="0" err="1"/>
              <a:t>Renouil</a:t>
            </a:r>
            <a:r>
              <a:rPr lang="es-MX" dirty="0"/>
              <a:t>, </a:t>
            </a:r>
            <a:r>
              <a:rPr lang="es-MX" dirty="0" err="1"/>
              <a:t>Beldjord</a:t>
            </a:r>
            <a:r>
              <a:rPr lang="es-MX" dirty="0"/>
              <a:t>, &amp; Kaplan, 1996</a:t>
            </a:r>
            <a:r>
              <a:rPr lang="es-MX" dirty="0" smtClean="0"/>
              <a:t>)</a:t>
            </a:r>
            <a:endParaRPr lang="es-MX" dirty="0"/>
          </a:p>
        </p:txBody>
      </p:sp>
      <p:sp>
        <p:nvSpPr>
          <p:cNvPr id="4" name="3 Rectángulo"/>
          <p:cNvSpPr/>
          <p:nvPr/>
        </p:nvSpPr>
        <p:spPr>
          <a:xfrm>
            <a:off x="2286000" y="3789040"/>
            <a:ext cx="4451219" cy="369332"/>
          </a:xfrm>
          <a:prstGeom prst="rect">
            <a:avLst/>
          </a:prstGeom>
        </p:spPr>
        <p:txBody>
          <a:bodyPr wrap="none">
            <a:spAutoFit/>
          </a:bodyPr>
          <a:lstStyle/>
          <a:p>
            <a:r>
              <a:rPr lang="es-MX" dirty="0" smtClean="0"/>
              <a:t>Intrón </a:t>
            </a:r>
            <a:r>
              <a:rPr lang="es-MX" dirty="0"/>
              <a:t>23 (</a:t>
            </a:r>
            <a:r>
              <a:rPr lang="es-MX" dirty="0" err="1"/>
              <a:t>Yoshimura</a:t>
            </a:r>
            <a:r>
              <a:rPr lang="es-MX" dirty="0"/>
              <a:t>, </a:t>
            </a:r>
            <a:r>
              <a:rPr lang="es-MX" dirty="0" err="1"/>
              <a:t>Chu</a:t>
            </a:r>
            <a:r>
              <a:rPr lang="es-MX" dirty="0"/>
              <a:t>, &amp; </a:t>
            </a:r>
            <a:r>
              <a:rPr lang="es-MX" dirty="0" err="1"/>
              <a:t>Crystal</a:t>
            </a:r>
            <a:r>
              <a:rPr lang="es-MX" dirty="0"/>
              <a:t>, 1992), </a:t>
            </a:r>
          </a:p>
        </p:txBody>
      </p:sp>
      <p:sp>
        <p:nvSpPr>
          <p:cNvPr id="5" name="4 Abrir llave"/>
          <p:cNvSpPr/>
          <p:nvPr/>
        </p:nvSpPr>
        <p:spPr>
          <a:xfrm>
            <a:off x="1835696" y="2551837"/>
            <a:ext cx="450304" cy="1606535"/>
          </a:xfrm>
          <a:prstGeom prst="leftBrac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6" name="5 Grupo"/>
          <p:cNvGrpSpPr/>
          <p:nvPr/>
        </p:nvGrpSpPr>
        <p:grpSpPr>
          <a:xfrm>
            <a:off x="1475656" y="829474"/>
            <a:ext cx="6500521" cy="639960"/>
            <a:chOff x="1780397" y="3391792"/>
            <a:chExt cx="6500521" cy="639960"/>
          </a:xfrm>
        </p:grpSpPr>
        <p:sp>
          <p:nvSpPr>
            <p:cNvPr id="7" name="6 Rectángulo"/>
            <p:cNvSpPr/>
            <p:nvPr/>
          </p:nvSpPr>
          <p:spPr>
            <a:xfrm>
              <a:off x="1780397" y="3391792"/>
              <a:ext cx="6500521" cy="6399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7 Rectángulo"/>
            <p:cNvSpPr/>
            <p:nvPr/>
          </p:nvSpPr>
          <p:spPr>
            <a:xfrm>
              <a:off x="1780397" y="3391792"/>
              <a:ext cx="6500521" cy="6399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b="1" kern="1200" dirty="0" smtClean="0"/>
                <a:t>Variaciones de secuencia fuera de la región del exón: NG_016465.3:g.19395G&gt;A (exón 1) </a:t>
              </a:r>
              <a:r>
                <a:rPr lang="es-EC" b="1" kern="1200" dirty="0" smtClean="0"/>
                <a:t>, y </a:t>
              </a:r>
              <a:r>
                <a:rPr lang="es-MX" b="1" kern="1200" dirty="0" smtClean="0"/>
                <a:t>c.204099A&gt;C (exón 22) </a:t>
              </a:r>
              <a:endParaRPr lang="es-MX" b="1" kern="1200" dirty="0"/>
            </a:p>
          </p:txBody>
        </p:sp>
      </p:grpSp>
      <p:sp>
        <p:nvSpPr>
          <p:cNvPr id="9" name="8 CuadroTexto"/>
          <p:cNvSpPr txBox="1"/>
          <p:nvPr/>
        </p:nvSpPr>
        <p:spPr>
          <a:xfrm>
            <a:off x="4805772" y="44150"/>
            <a:ext cx="4104456" cy="400110"/>
          </a:xfrm>
          <a:prstGeom prst="rect">
            <a:avLst/>
          </a:prstGeom>
          <a:noFill/>
        </p:spPr>
        <p:txBody>
          <a:bodyPr wrap="square" rtlCol="0">
            <a:spAutoFit/>
          </a:bodyPr>
          <a:lstStyle/>
          <a:p>
            <a:pPr algn="r"/>
            <a:r>
              <a:rPr lang="es-MX" sz="2000" b="1" dirty="0" smtClean="0"/>
              <a:t>RESULTADOS Y DISCUSIÓN</a:t>
            </a:r>
            <a:endParaRPr lang="es-MX" sz="2000" b="1" dirty="0"/>
          </a:p>
        </p:txBody>
      </p:sp>
    </p:spTree>
    <p:extLst>
      <p:ext uri="{BB962C8B-B14F-4D97-AF65-F5344CB8AC3E}">
        <p14:creationId xmlns:p14="http://schemas.microsoft.com/office/powerpoint/2010/main" val="3058609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8. Conclusiones</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348295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CONCLUSIONES</a:t>
            </a:r>
            <a:endParaRPr lang="es-MX" sz="2000" b="1" dirty="0"/>
          </a:p>
        </p:txBody>
      </p:sp>
      <p:sp>
        <p:nvSpPr>
          <p:cNvPr id="4" name="3 Rectángulo"/>
          <p:cNvSpPr/>
          <p:nvPr/>
        </p:nvSpPr>
        <p:spPr>
          <a:xfrm>
            <a:off x="539552" y="1268760"/>
            <a:ext cx="8226660" cy="212006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lnSpc>
                <a:spcPct val="150000"/>
              </a:lnSpc>
              <a:buFont typeface="Arial" pitchFamily="34" charset="0"/>
              <a:buChar char="•"/>
            </a:pPr>
            <a:r>
              <a:rPr lang="es-MX" dirty="0"/>
              <a:t>La secuenciación de los 27 exones del gen CFTR mediante el método de Sanger permitió la identificación de 70 variaciones de secuencia en el gen CFTR dentro de estas las mutaciones patogénicas p.F508del, p. H609R, p.G85E, p.W1098X, p.R1162X y p.N1303K corresponden aproximadamente al 78% de los pacientes con diagnóstico de fibrosis quística  de este estudio.</a:t>
            </a:r>
          </a:p>
        </p:txBody>
      </p:sp>
      <p:sp>
        <p:nvSpPr>
          <p:cNvPr id="5" name="4 Rectángulo"/>
          <p:cNvSpPr/>
          <p:nvPr/>
        </p:nvSpPr>
        <p:spPr>
          <a:xfrm>
            <a:off x="539016" y="3895668"/>
            <a:ext cx="8227195"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buFont typeface="Arial" pitchFamily="34" charset="0"/>
              <a:buChar char="•"/>
            </a:pPr>
            <a:r>
              <a:rPr lang="es-MX" dirty="0"/>
              <a:t>Las mutaciones más frecuentes: p.F508del, p.G85E, p.W1098X, p.R1162X y p.N1303K identificadas en esta investigación han sido reportadas en estudios previos, sin embargo presentan frecuencias alélicas relativas propias para la población ecuatoriana.</a:t>
            </a:r>
          </a:p>
        </p:txBody>
      </p:sp>
    </p:spTree>
    <p:extLst>
      <p:ext uri="{BB962C8B-B14F-4D97-AF65-F5344CB8AC3E}">
        <p14:creationId xmlns:p14="http://schemas.microsoft.com/office/powerpoint/2010/main" val="1503331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CONCLUSIONES</a:t>
            </a:r>
            <a:endParaRPr lang="es-MX" sz="2000" b="1" dirty="0"/>
          </a:p>
        </p:txBody>
      </p:sp>
      <p:sp>
        <p:nvSpPr>
          <p:cNvPr id="4" name="3 Rectángulo"/>
          <p:cNvSpPr/>
          <p:nvPr/>
        </p:nvSpPr>
        <p:spPr>
          <a:xfrm>
            <a:off x="197590" y="1324450"/>
            <a:ext cx="8820472" cy="17045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lnSpc>
                <a:spcPct val="150000"/>
              </a:lnSpc>
              <a:buFont typeface="Arial" pitchFamily="34" charset="0"/>
              <a:buChar char="•"/>
            </a:pPr>
            <a:r>
              <a:rPr lang="es-MX" dirty="0" smtClean="0"/>
              <a:t>La </a:t>
            </a:r>
            <a:r>
              <a:rPr lang="es-MX" dirty="0"/>
              <a:t>mutación p.H609R es la segunda más frecuente en la población estudiada y constituye el segundo reporte en pacientes ecuatorianos con Fibrosis Quística, siendo probablemente una mutación causante de la enfermedad de acuerdo a la clínica de los pacientes que la presentan</a:t>
            </a:r>
            <a:r>
              <a:rPr lang="es-MX" dirty="0" smtClean="0"/>
              <a:t>.</a:t>
            </a:r>
            <a:endParaRPr lang="es-MX" dirty="0"/>
          </a:p>
        </p:txBody>
      </p:sp>
      <p:sp>
        <p:nvSpPr>
          <p:cNvPr id="5" name="4 Rectángulo"/>
          <p:cNvSpPr/>
          <p:nvPr/>
        </p:nvSpPr>
        <p:spPr>
          <a:xfrm>
            <a:off x="674948" y="3861048"/>
            <a:ext cx="8190834" cy="13388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285750" lvl="0" indent="-285750" algn="just">
              <a:lnSpc>
                <a:spcPct val="150000"/>
              </a:lnSpc>
              <a:buFont typeface="Arial" pitchFamily="34" charset="0"/>
              <a:buChar char="•"/>
            </a:pPr>
            <a:r>
              <a:rPr lang="es-MX" b="1" dirty="0">
                <a:solidFill>
                  <a:schemeClr val="tx1"/>
                </a:solidFill>
              </a:rPr>
              <a:t>Las mutaciones p.F508del, </a:t>
            </a:r>
            <a:r>
              <a:rPr lang="es-MX" b="1" dirty="0" smtClean="0">
                <a:solidFill>
                  <a:schemeClr val="tx1"/>
                </a:solidFill>
              </a:rPr>
              <a:t>p.H609R</a:t>
            </a:r>
            <a:r>
              <a:rPr lang="es-MX" b="1" dirty="0">
                <a:solidFill>
                  <a:schemeClr val="tx1"/>
                </a:solidFill>
              </a:rPr>
              <a:t>, p.G85E, p.W1098X, p.R1162X y p.N1303K, deberían incluirse en el screening diagnóstico de la enfermedad en nuestro país.</a:t>
            </a:r>
          </a:p>
        </p:txBody>
      </p:sp>
    </p:spTree>
    <p:extLst>
      <p:ext uri="{BB962C8B-B14F-4D97-AF65-F5344CB8AC3E}">
        <p14:creationId xmlns:p14="http://schemas.microsoft.com/office/powerpoint/2010/main" val="3543073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505828"/>
            <a:ext cx="8712968"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just">
              <a:buFont typeface="Arial" pitchFamily="34" charset="0"/>
              <a:buChar char="•"/>
            </a:pPr>
            <a:r>
              <a:rPr lang="es-MX" dirty="0" smtClean="0"/>
              <a:t>Se </a:t>
            </a:r>
            <a:r>
              <a:rPr lang="es-MX" dirty="0"/>
              <a:t>debería evaluar la prevalencia de las mutaciones p.G542X, p.G551D, y p.R334W encontradas en Ecuador por Valle </a:t>
            </a:r>
            <a:r>
              <a:rPr lang="es-MX" i="1" dirty="0"/>
              <a:t>et. al </a:t>
            </a:r>
            <a:r>
              <a:rPr lang="es-MX" dirty="0"/>
              <a:t>2007 en la población ecuatoriana para incluirlas o no en el panel  de las mutaciones más comunes para el screening inicial de fibrosis quística, ya que este estudio no las detectó.</a:t>
            </a:r>
          </a:p>
        </p:txBody>
      </p:sp>
      <p:sp>
        <p:nvSpPr>
          <p:cNvPr id="3" name="2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CONCLUSIONES</a:t>
            </a:r>
            <a:endParaRPr lang="es-MX" sz="2000" b="1" dirty="0"/>
          </a:p>
        </p:txBody>
      </p:sp>
    </p:spTree>
    <p:extLst>
      <p:ext uri="{BB962C8B-B14F-4D97-AF65-F5344CB8AC3E}">
        <p14:creationId xmlns:p14="http://schemas.microsoft.com/office/powerpoint/2010/main" val="564698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9. Recomendaciones</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50973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RECOMENDACIONES</a:t>
            </a:r>
            <a:endParaRPr lang="es-MX" sz="2000" b="1" dirty="0"/>
          </a:p>
        </p:txBody>
      </p:sp>
      <p:sp>
        <p:nvSpPr>
          <p:cNvPr id="3" name="2 Rectángulo"/>
          <p:cNvSpPr/>
          <p:nvPr/>
        </p:nvSpPr>
        <p:spPr>
          <a:xfrm>
            <a:off x="611560" y="3573016"/>
            <a:ext cx="8352928"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lnSpc>
                <a:spcPct val="150000"/>
              </a:lnSpc>
              <a:buFont typeface="Arial" pitchFamily="34" charset="0"/>
              <a:buChar char="•"/>
            </a:pPr>
            <a:r>
              <a:rPr lang="es-MX" dirty="0" smtClean="0"/>
              <a:t>Realizar </a:t>
            </a:r>
            <a:r>
              <a:rPr lang="es-MX" dirty="0"/>
              <a:t>un análisis de las variantes NG_016465.3:g.19395G&gt;A y c.204099A&gt;C  en próximos estudios para entender el efecto que puedan tener estas variantes en la proteína ya que al encontrarse fuera de los exones 1 y 22 respectivamente, posiblemente se ubican en regiones intrónicas o reguladoras del gen CFTR</a:t>
            </a:r>
            <a:r>
              <a:rPr lang="es-MX" dirty="0" smtClean="0"/>
              <a:t>.</a:t>
            </a:r>
            <a:r>
              <a:rPr lang="es-MX" dirty="0"/>
              <a:t> </a:t>
            </a:r>
          </a:p>
        </p:txBody>
      </p:sp>
      <p:sp>
        <p:nvSpPr>
          <p:cNvPr id="4" name="3 Rectángulo"/>
          <p:cNvSpPr/>
          <p:nvPr/>
        </p:nvSpPr>
        <p:spPr>
          <a:xfrm>
            <a:off x="755576" y="1386642"/>
            <a:ext cx="7776864"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lnSpc>
                <a:spcPct val="150000"/>
              </a:lnSpc>
              <a:buFont typeface="Arial" pitchFamily="34" charset="0"/>
              <a:buChar char="•"/>
            </a:pPr>
            <a:r>
              <a:rPr lang="es-MX" dirty="0"/>
              <a:t>Definir el significado clínico de las variaciones de secuencia no reportadas previamente encontradas en este estudio, realizando ensayos tanto en pacientes con fibrosis quística como en individuos normales, junto una recolección más profunda de los datos clínicos de los pacientes. </a:t>
            </a:r>
          </a:p>
        </p:txBody>
      </p:sp>
    </p:spTree>
    <p:extLst>
      <p:ext uri="{BB962C8B-B14F-4D97-AF65-F5344CB8AC3E}">
        <p14:creationId xmlns:p14="http://schemas.microsoft.com/office/powerpoint/2010/main" val="4118755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621909" y="169462"/>
            <a:ext cx="5509546" cy="461665"/>
          </a:xfrm>
          <a:prstGeom prst="rect">
            <a:avLst/>
          </a:prstGeom>
          <a:noFill/>
        </p:spPr>
        <p:txBody>
          <a:bodyPr wrap="square" rtlCol="0">
            <a:spAutoFit/>
          </a:bodyPr>
          <a:lstStyle/>
          <a:p>
            <a:pPr algn="r"/>
            <a:r>
              <a:rPr lang="es-MX" sz="2400" b="1" dirty="0" smtClean="0"/>
              <a:t>FORMULACIÓN DEL PROBLEMA</a:t>
            </a:r>
            <a:endParaRPr lang="es-MX" sz="2400" b="1" dirty="0"/>
          </a:p>
        </p:txBody>
      </p:sp>
      <p:sp>
        <p:nvSpPr>
          <p:cNvPr id="5" name="4 Rectángulo"/>
          <p:cNvSpPr/>
          <p:nvPr/>
        </p:nvSpPr>
        <p:spPr>
          <a:xfrm>
            <a:off x="467544" y="937319"/>
            <a:ext cx="4572000" cy="646331"/>
          </a:xfrm>
          <a:prstGeom prst="rect">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a:spAutoFit/>
          </a:bodyPr>
          <a:lstStyle/>
          <a:p>
            <a:pPr algn="just"/>
            <a:r>
              <a:rPr lang="es-ES" dirty="0" smtClean="0"/>
              <a:t>+1900 Variaciones en el gen CFTR </a:t>
            </a:r>
            <a:r>
              <a:rPr lang="es-ES" dirty="0" smtClean="0">
                <a:latin typeface="Franklin Gothic Book"/>
              </a:rPr>
              <a:t>→</a:t>
            </a:r>
            <a:r>
              <a:rPr lang="es-ES" dirty="0" smtClean="0"/>
              <a:t> difieren </a:t>
            </a:r>
            <a:r>
              <a:rPr lang="es-ES" dirty="0"/>
              <a:t>de acuerdo al origen geográfico y/o </a:t>
            </a:r>
            <a:r>
              <a:rPr lang="es-ES" dirty="0" smtClean="0"/>
              <a:t>étnico</a:t>
            </a:r>
            <a:endParaRPr lang="es-MX" dirty="0"/>
          </a:p>
        </p:txBody>
      </p:sp>
      <p:sp>
        <p:nvSpPr>
          <p:cNvPr id="6" name="5 Rectángulo"/>
          <p:cNvSpPr/>
          <p:nvPr/>
        </p:nvSpPr>
        <p:spPr>
          <a:xfrm>
            <a:off x="5508104" y="821904"/>
            <a:ext cx="3478658" cy="87716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sz="1700" dirty="0" smtClean="0"/>
              <a:t>Dificultad </a:t>
            </a:r>
            <a:r>
              <a:rPr lang="es-ES" sz="1700" dirty="0"/>
              <a:t>en el diagnóstico molecular de la fibrosis quística, </a:t>
            </a:r>
            <a:r>
              <a:rPr lang="es-ES" sz="1700" b="1" dirty="0" smtClean="0"/>
              <a:t>América </a:t>
            </a:r>
            <a:r>
              <a:rPr lang="es-ES" sz="1700" b="1" dirty="0"/>
              <a:t>Latina</a:t>
            </a:r>
            <a:r>
              <a:rPr lang="es-MX" sz="1700" b="1" dirty="0"/>
              <a:t> </a:t>
            </a:r>
          </a:p>
        </p:txBody>
      </p:sp>
      <p:graphicFrame>
        <p:nvGraphicFramePr>
          <p:cNvPr id="7" name="6 Diagrama"/>
          <p:cNvGraphicFramePr/>
          <p:nvPr>
            <p:extLst>
              <p:ext uri="{D42A27DB-BD31-4B8C-83A1-F6EECF244321}">
                <p14:modId xmlns:p14="http://schemas.microsoft.com/office/powerpoint/2010/main" val="2806785495"/>
              </p:ext>
            </p:extLst>
          </p:nvPr>
        </p:nvGraphicFramePr>
        <p:xfrm>
          <a:off x="251520" y="2276872"/>
          <a:ext cx="871296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3621909" y="1806855"/>
            <a:ext cx="2606275"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b="1" dirty="0" smtClean="0"/>
              <a:t>ECUADOR</a:t>
            </a:r>
            <a:endParaRPr lang="es-MX" b="1" dirty="0"/>
          </a:p>
        </p:txBody>
      </p:sp>
    </p:spTree>
    <p:extLst>
      <p:ext uri="{BB962C8B-B14F-4D97-AF65-F5344CB8AC3E}">
        <p14:creationId xmlns:p14="http://schemas.microsoft.com/office/powerpoint/2010/main" val="311110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27259" y="1916832"/>
            <a:ext cx="8136904" cy="21698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lnSpc>
                <a:spcPct val="150000"/>
              </a:lnSpc>
              <a:buFont typeface="Arial" pitchFamily="34" charset="0"/>
              <a:buChar char="•"/>
            </a:pPr>
            <a:r>
              <a:rPr lang="es-MX" dirty="0"/>
              <a:t>Para completar el análisis molecular en pacientes con diagnóstico clínico de  fibrosis quística que después de la secuenciación sigan manteniendo un genotipo desconocido se debería buscar variaciones en las regiones intrónicas y de unión intrón-exón, además de grandes deleciones y duplicaciones (MLPA) en el gen CFTR.</a:t>
            </a:r>
          </a:p>
        </p:txBody>
      </p:sp>
      <p:sp>
        <p:nvSpPr>
          <p:cNvPr id="3" name="2 CuadroTexto"/>
          <p:cNvSpPr txBox="1"/>
          <p:nvPr/>
        </p:nvSpPr>
        <p:spPr>
          <a:xfrm>
            <a:off x="4788024" y="44150"/>
            <a:ext cx="4104456" cy="400110"/>
          </a:xfrm>
          <a:prstGeom prst="rect">
            <a:avLst/>
          </a:prstGeom>
          <a:noFill/>
        </p:spPr>
        <p:txBody>
          <a:bodyPr wrap="square" rtlCol="0">
            <a:spAutoFit/>
          </a:bodyPr>
          <a:lstStyle/>
          <a:p>
            <a:pPr algn="r"/>
            <a:r>
              <a:rPr lang="es-MX" sz="2000" b="1" dirty="0" smtClean="0"/>
              <a:t>RECOMENDACIONES</a:t>
            </a:r>
            <a:endParaRPr lang="es-MX" sz="2000" b="1" dirty="0"/>
          </a:p>
        </p:txBody>
      </p:sp>
    </p:spTree>
    <p:extLst>
      <p:ext uri="{BB962C8B-B14F-4D97-AF65-F5344CB8AC3E}">
        <p14:creationId xmlns:p14="http://schemas.microsoft.com/office/powerpoint/2010/main" val="3059345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media-cache-ak0.pinimg.com/236x/74/25/0d/74250db22777c2107258b5f6bbeec6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1" y="620688"/>
            <a:ext cx="4104456" cy="5439409"/>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348730" y="4077072"/>
            <a:ext cx="4543749"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MX" sz="7200" b="1" dirty="0" smtClean="0"/>
              <a:t>Gracias!!! </a:t>
            </a:r>
            <a:endParaRPr lang="es-MX" sz="7200" b="1" dirty="0"/>
          </a:p>
        </p:txBody>
      </p:sp>
      <p:pic>
        <p:nvPicPr>
          <p:cNvPr id="7178" name="Picture 10" descr="Resultado de imagen para cystic fibrosis child blowi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6437" y="620688"/>
            <a:ext cx="475604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8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2. Justificación</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34893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1909" y="169462"/>
            <a:ext cx="5509546" cy="461665"/>
          </a:xfrm>
          <a:prstGeom prst="rect">
            <a:avLst/>
          </a:prstGeom>
          <a:noFill/>
        </p:spPr>
        <p:txBody>
          <a:bodyPr wrap="square" rtlCol="0">
            <a:spAutoFit/>
          </a:bodyPr>
          <a:lstStyle/>
          <a:p>
            <a:pPr algn="r"/>
            <a:r>
              <a:rPr lang="es-MX" sz="2400" b="1" dirty="0" smtClean="0"/>
              <a:t>JUSTIFICACIÓN</a:t>
            </a:r>
            <a:endParaRPr lang="es-MX" sz="2400" b="1" dirty="0"/>
          </a:p>
        </p:txBody>
      </p:sp>
      <p:pic>
        <p:nvPicPr>
          <p:cNvPr id="2050" name="Picture 2" descr="http://www.fujirebio-europe.com/sites/default/files/LiPA_CFTR36_Str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170" y="850244"/>
            <a:ext cx="4087285" cy="26586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runet.ca/userfiles/image/936x624_fibrose_kystique_traite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850244"/>
            <a:ext cx="2672437" cy="245573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esultado de imagen para DIN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9" descr="Resultado de imagen para TIEMP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12" descr="Resultado de imagen para envio al exteri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14966"/>
          <a:stretch/>
        </p:blipFill>
        <p:spPr bwMode="auto">
          <a:xfrm>
            <a:off x="3347864" y="641680"/>
            <a:ext cx="194869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764130" y="4104518"/>
            <a:ext cx="269389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MX" sz="1400" dirty="0" smtClean="0"/>
              <a:t>p.F508del, p.G542X, p.R1162X, p.N1303K , p.R334W, p.G85E</a:t>
            </a:r>
            <a:endParaRPr lang="es-MX" sz="1400" dirty="0"/>
          </a:p>
        </p:txBody>
      </p:sp>
      <p:sp>
        <p:nvSpPr>
          <p:cNvPr id="7" name="AutoShape 15" descr="Resultado de imagen para LATINOAMERIC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808" y="3698309"/>
            <a:ext cx="1526474" cy="142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596296" y="5300674"/>
            <a:ext cx="1909497" cy="369332"/>
          </a:xfrm>
          <a:prstGeom prst="rect">
            <a:avLst/>
          </a:prstGeom>
        </p:spPr>
        <p:txBody>
          <a:bodyPr wrap="none">
            <a:spAutoFit/>
          </a:bodyPr>
          <a:lstStyle/>
          <a:p>
            <a:r>
              <a:rPr lang="es-MX" dirty="0" smtClean="0"/>
              <a:t>Luna </a:t>
            </a:r>
            <a:r>
              <a:rPr lang="es-MX" i="1" dirty="0" smtClean="0"/>
              <a:t>et. al </a:t>
            </a:r>
            <a:r>
              <a:rPr lang="es-MX" dirty="0" smtClean="0"/>
              <a:t>(2007) </a:t>
            </a:r>
            <a:endParaRPr lang="es-MX" dirty="0"/>
          </a:p>
        </p:txBody>
      </p:sp>
      <p:sp>
        <p:nvSpPr>
          <p:cNvPr id="9" name="8 Rectángulo"/>
          <p:cNvSpPr/>
          <p:nvPr/>
        </p:nvSpPr>
        <p:spPr>
          <a:xfrm>
            <a:off x="6376682" y="4038790"/>
            <a:ext cx="2548442" cy="10772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1600" dirty="0" smtClean="0"/>
              <a:t>Panel de mutaciones seleccionadas geográficamente </a:t>
            </a:r>
            <a:r>
              <a:rPr lang="es-MX" sz="1600" b="1" dirty="0" smtClean="0"/>
              <a:t>pacientes con genotipo desconocido </a:t>
            </a:r>
            <a:endParaRPr lang="es-MX" sz="1600" b="1" dirty="0"/>
          </a:p>
        </p:txBody>
      </p:sp>
      <p:sp>
        <p:nvSpPr>
          <p:cNvPr id="10" name="9 Más"/>
          <p:cNvSpPr/>
          <p:nvPr/>
        </p:nvSpPr>
        <p:spPr>
          <a:xfrm>
            <a:off x="5642575" y="4104518"/>
            <a:ext cx="647312" cy="615363"/>
          </a:xfrm>
          <a:prstGeom prst="mathPlus">
            <a:avLst/>
          </a:prstGeom>
          <a:solidFill>
            <a:schemeClr val="bg1">
              <a:lumMod val="6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pic>
        <p:nvPicPr>
          <p:cNvPr id="2065"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5450" y="1080416"/>
            <a:ext cx="737362" cy="50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53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21909" y="169462"/>
            <a:ext cx="5509546" cy="461665"/>
          </a:xfrm>
          <a:prstGeom prst="rect">
            <a:avLst/>
          </a:prstGeom>
          <a:noFill/>
        </p:spPr>
        <p:txBody>
          <a:bodyPr wrap="square" rtlCol="0">
            <a:spAutoFit/>
          </a:bodyPr>
          <a:lstStyle/>
          <a:p>
            <a:pPr algn="r"/>
            <a:r>
              <a:rPr lang="es-MX" sz="2400" b="1" dirty="0" smtClean="0"/>
              <a:t>JUSTIFICACIÓN</a:t>
            </a:r>
            <a:endParaRPr lang="es-MX" sz="2400" b="1" dirty="0"/>
          </a:p>
        </p:txBody>
      </p:sp>
      <p:sp>
        <p:nvSpPr>
          <p:cNvPr id="4" name="3 Rectángulo"/>
          <p:cNvSpPr/>
          <p:nvPr/>
        </p:nvSpPr>
        <p:spPr>
          <a:xfrm>
            <a:off x="6040466" y="4179876"/>
            <a:ext cx="3045861" cy="132343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s-ES" sz="1600" b="1" dirty="0" smtClean="0"/>
              <a:t>Diagnóstico molecular, análisis portador y consejo genético, desarrollo del cribado neonatal y la generación de pruebas rentables.</a:t>
            </a:r>
            <a:endParaRPr lang="es-MX" sz="1600" b="1" dirty="0"/>
          </a:p>
        </p:txBody>
      </p:sp>
      <p:sp>
        <p:nvSpPr>
          <p:cNvPr id="6" name="5 Rectángulo"/>
          <p:cNvSpPr/>
          <p:nvPr/>
        </p:nvSpPr>
        <p:spPr>
          <a:xfrm>
            <a:off x="1043608" y="908720"/>
            <a:ext cx="7488832" cy="369332"/>
          </a:xfrm>
          <a:prstGeom prst="rect">
            <a:avLst/>
          </a:prstGeom>
        </p:spPr>
        <p:txBody>
          <a:bodyPr wrap="square">
            <a:spAutoFit/>
          </a:bodyPr>
          <a:lstStyle/>
          <a:p>
            <a:r>
              <a:rPr lang="es-MX" dirty="0" smtClean="0"/>
              <a:t>Diversidad de  mutaciones del gen CFTR a escala mundial y regional</a:t>
            </a:r>
            <a:endParaRPr lang="es-MX" dirty="0"/>
          </a:p>
        </p:txBody>
      </p:sp>
      <p:sp>
        <p:nvSpPr>
          <p:cNvPr id="7" name="6 Rectángulo"/>
          <p:cNvSpPr/>
          <p:nvPr/>
        </p:nvSpPr>
        <p:spPr>
          <a:xfrm>
            <a:off x="1076253" y="1283134"/>
            <a:ext cx="6533759" cy="369332"/>
          </a:xfrm>
          <a:prstGeom prst="rect">
            <a:avLst/>
          </a:prstGeom>
        </p:spPr>
        <p:txBody>
          <a:bodyPr wrap="square">
            <a:spAutoFit/>
          </a:bodyPr>
          <a:lstStyle/>
          <a:p>
            <a:pPr algn="ctr"/>
            <a:r>
              <a:rPr lang="es-MX" dirty="0"/>
              <a:t>I</a:t>
            </a:r>
            <a:r>
              <a:rPr lang="es-MX" dirty="0" smtClean="0"/>
              <a:t>nvestigación de este gen en la población ecuatoriana </a:t>
            </a:r>
            <a:endParaRPr lang="es-MX" dirty="0"/>
          </a:p>
        </p:txBody>
      </p:sp>
      <p:sp>
        <p:nvSpPr>
          <p:cNvPr id="8" name="AutoShape 2" descr="Resultado de imagen para Mutation panel cft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989"/>
          <a:stretch/>
        </p:blipFill>
        <p:spPr bwMode="auto">
          <a:xfrm>
            <a:off x="2005584" y="1788482"/>
            <a:ext cx="5363965" cy="205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5" descr="Resultado de imagen para secuenciac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57" y="4132917"/>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descr="http://www.biomedcentral.com/content/supplementary/1471-2164-9-407-s1.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739" b="24080"/>
          <a:stretch/>
        </p:blipFill>
        <p:spPr bwMode="auto">
          <a:xfrm>
            <a:off x="2979633" y="4132917"/>
            <a:ext cx="2866986" cy="1828863"/>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arriba"/>
          <p:cNvSpPr/>
          <p:nvPr/>
        </p:nvSpPr>
        <p:spPr>
          <a:xfrm>
            <a:off x="1547664" y="1283134"/>
            <a:ext cx="288032" cy="369332"/>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p>
        </p:txBody>
      </p:sp>
      <p:pic>
        <p:nvPicPr>
          <p:cNvPr id="14"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845" y="1788482"/>
            <a:ext cx="737362" cy="50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55575" y="5835916"/>
            <a:ext cx="6000601" cy="369332"/>
          </a:xfrm>
          <a:prstGeom prst="rect">
            <a:avLst/>
          </a:prstGeom>
          <a:solidFill>
            <a:schemeClr val="bg1">
              <a:lumMod val="75000"/>
            </a:schemeClr>
          </a:solidFill>
        </p:spPr>
        <p:txBody>
          <a:bodyPr wrap="square">
            <a:spAutoFit/>
          </a:bodyPr>
          <a:lstStyle/>
          <a:p>
            <a:pPr algn="ctr"/>
            <a:r>
              <a:rPr lang="es-ES" dirty="0"/>
              <a:t>D</a:t>
            </a:r>
            <a:r>
              <a:rPr lang="es-ES" dirty="0" smtClean="0"/>
              <a:t>etectar </a:t>
            </a:r>
            <a:r>
              <a:rPr lang="es-ES" dirty="0"/>
              <a:t>otras posibles mutaciones prevalentes a nivel regional</a:t>
            </a:r>
            <a:endParaRPr lang="es-MX" dirty="0"/>
          </a:p>
        </p:txBody>
      </p:sp>
    </p:spTree>
    <p:extLst>
      <p:ext uri="{BB962C8B-B14F-4D97-AF65-F5344CB8AC3E}">
        <p14:creationId xmlns:p14="http://schemas.microsoft.com/office/powerpoint/2010/main" val="341730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fade">
                                      <p:cBhvr>
                                        <p:cTn id="12" dur="1000"/>
                                        <p:tgtEl>
                                          <p:spTgt spid="5128"/>
                                        </p:tgtEl>
                                      </p:cBhvr>
                                    </p:animEffect>
                                    <p:anim calcmode="lin" valueType="num">
                                      <p:cBhvr>
                                        <p:cTn id="13" dur="1000" fill="hold"/>
                                        <p:tgtEl>
                                          <p:spTgt spid="5128"/>
                                        </p:tgtEl>
                                        <p:attrNameLst>
                                          <p:attrName>ppt_x</p:attrName>
                                        </p:attrNameLst>
                                      </p:cBhvr>
                                      <p:tavLst>
                                        <p:tav tm="0">
                                          <p:val>
                                            <p:strVal val="#ppt_x"/>
                                          </p:val>
                                        </p:tav>
                                        <p:tav tm="100000">
                                          <p:val>
                                            <p:strVal val="#ppt_x"/>
                                          </p:val>
                                        </p:tav>
                                      </p:tavLst>
                                    </p:anim>
                                    <p:anim calcmode="lin" valueType="num">
                                      <p:cBhvr>
                                        <p:cTn id="14" dur="1000" fill="hold"/>
                                        <p:tgtEl>
                                          <p:spTgt spid="51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2860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atin typeface="+mj-lt"/>
                <a:ea typeface="+mj-ea"/>
                <a:cs typeface="+mj-cs"/>
              </a:rPr>
              <a:t>3. Objetivos</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3452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3658</Words>
  <Application>Microsoft Office PowerPoint</Application>
  <PresentationFormat>Presentación en pantalla (4:3)</PresentationFormat>
  <Paragraphs>507</Paragraphs>
  <Slides>51</Slides>
  <Notes>10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Presentación de PowerPoint</vt:lpstr>
      <vt:lpstr>CONTENIDO</vt:lpstr>
      <vt:lpstr>1. Formulación del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MUESTRAS CLÍNICAS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ORTIZ</dc:creator>
  <cp:lastModifiedBy>SOFIA ORTIZ</cp:lastModifiedBy>
  <cp:revision>79</cp:revision>
  <dcterms:created xsi:type="dcterms:W3CDTF">2015-10-15T15:26:25Z</dcterms:created>
  <dcterms:modified xsi:type="dcterms:W3CDTF">2015-11-30T13:06:19Z</dcterms:modified>
</cp:coreProperties>
</file>