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6">
  <p:sldMasterIdLst>
    <p:sldMasterId id="2147483912" r:id="rId1"/>
  </p:sldMasterIdLst>
  <p:sldIdLst>
    <p:sldId id="256" r:id="rId2"/>
    <p:sldId id="257" r:id="rId3"/>
    <p:sldId id="259" r:id="rId4"/>
    <p:sldId id="280" r:id="rId5"/>
    <p:sldId id="281" r:id="rId6"/>
    <p:sldId id="260" r:id="rId7"/>
    <p:sldId id="275" r:id="rId8"/>
    <p:sldId id="274" r:id="rId9"/>
    <p:sldId id="265" r:id="rId10"/>
    <p:sldId id="272" r:id="rId11"/>
    <p:sldId id="273" r:id="rId12"/>
    <p:sldId id="270" r:id="rId13"/>
    <p:sldId id="262" r:id="rId14"/>
    <p:sldId id="263" r:id="rId15"/>
    <p:sldId id="271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\Desktop\DANIEL%20TESIS\tabulac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\Desktop\DANIEL%20TESIS\Libro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\Desktop\DANIEL%20TESIS\tabulac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\Desktop\DANIEL%20TESIS\tabulac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\Desktop\DANIEL%20TESIS\tabulac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\Desktop\DANIEL%20TESIS\tabulac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\Desktop\DANIEL%20TESIS\tabulac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\Desktop\DANIEL%20TESIS\tabulac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\Desktop\DANIEL%20TESIS\tabulac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GEL\Desktop\DANIEL%20TESIS\tabulac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Género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'Pregunta 1'!$B$10:$C$10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'Pregunta 1'!$B$11:$C$11</c:f>
              <c:numCache>
                <c:formatCode>General</c:formatCode>
                <c:ptCount val="2"/>
                <c:pt idx="0">
                  <c:v>44</c:v>
                </c:pt>
                <c:pt idx="1">
                  <c:v>61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'Pregunta 1'!$B$10:$C$10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'Pregunta 1'!$B$11:$C$11</c:f>
              <c:numCache>
                <c:formatCode>General</c:formatCode>
                <c:ptCount val="2"/>
                <c:pt idx="0">
                  <c:v>44</c:v>
                </c:pt>
                <c:pt idx="1">
                  <c:v>61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100"/>
              <a:t>CANASTAS VS INGRESO MENSUAL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Hoja1!$F$26</c:f>
              <c:strCache>
                <c:ptCount val="1"/>
                <c:pt idx="0">
                  <c:v>Canastas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$ 669,96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$ 484.06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Hoja1!$G$25:$H$25</c:f>
              <c:strCache>
                <c:ptCount val="2"/>
                <c:pt idx="0">
                  <c:v>Canasta familiar Básica</c:v>
                </c:pt>
                <c:pt idx="1">
                  <c:v>Canasta Familiar Vital</c:v>
                </c:pt>
              </c:strCache>
            </c:strRef>
          </c:cat>
          <c:val>
            <c:numRef>
              <c:f>Hoja1!$G$26:$H$26</c:f>
              <c:numCache>
                <c:formatCode>"$"\ #,##0.00</c:formatCode>
                <c:ptCount val="2"/>
                <c:pt idx="0">
                  <c:v>668.95</c:v>
                </c:pt>
                <c:pt idx="1">
                  <c:v>482.5</c:v>
                </c:pt>
              </c:numCache>
            </c:numRef>
          </c:val>
        </c:ser>
        <c:ser>
          <c:idx val="1"/>
          <c:order val="1"/>
          <c:tx>
            <c:strRef>
              <c:f>Hoja1!$F$27</c:f>
              <c:strCache>
                <c:ptCount val="1"/>
                <c:pt idx="0">
                  <c:v>Ingresos Mensuales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elete val="1"/>
          </c:dLbls>
          <c:cat>
            <c:strRef>
              <c:f>Hoja1!$G$25:$H$25</c:f>
              <c:strCache>
                <c:ptCount val="2"/>
                <c:pt idx="0">
                  <c:v>Canasta familiar Básica</c:v>
                </c:pt>
                <c:pt idx="1">
                  <c:v>Canasta Familiar Vital</c:v>
                </c:pt>
              </c:strCache>
            </c:strRef>
          </c:cat>
          <c:val>
            <c:numRef>
              <c:f>Hoja1!$G$27:$H$27</c:f>
              <c:numCache>
                <c:formatCode>"$"\ #,##0.00</c:formatCode>
                <c:ptCount val="2"/>
                <c:pt idx="0">
                  <c:v>200</c:v>
                </c:pt>
                <c:pt idx="1">
                  <c:v>200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601826240"/>
        <c:axId val="-601820800"/>
      </c:barChart>
      <c:catAx>
        <c:axId val="-6018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01820800"/>
        <c:crosses val="autoZero"/>
        <c:auto val="1"/>
        <c:lblAlgn val="ctr"/>
        <c:lblOffset val="100"/>
        <c:noMultiLvlLbl val="0"/>
      </c:catAx>
      <c:valAx>
        <c:axId val="-60182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0182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s-EC" sz="1100" b="1"/>
              <a:t>EDAD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'Pregunta 2'!$B$4:$B$8</c:f>
              <c:strCache>
                <c:ptCount val="5"/>
                <c:pt idx="0">
                  <c:v>18 a  26</c:v>
                </c:pt>
                <c:pt idx="1">
                  <c:v>27 a 35</c:v>
                </c:pt>
                <c:pt idx="2">
                  <c:v>36 a 42</c:v>
                </c:pt>
                <c:pt idx="3">
                  <c:v>43 a 51</c:v>
                </c:pt>
                <c:pt idx="4">
                  <c:v>52 en adelante</c:v>
                </c:pt>
              </c:strCache>
            </c:strRef>
          </c:cat>
          <c:val>
            <c:numRef>
              <c:f>'Pregunta 2'!$D$4:$D$8</c:f>
              <c:numCache>
                <c:formatCode>0%</c:formatCode>
                <c:ptCount val="5"/>
                <c:pt idx="0">
                  <c:v>3.8095238095238099E-2</c:v>
                </c:pt>
                <c:pt idx="1">
                  <c:v>6.6666666666666666E-2</c:v>
                </c:pt>
                <c:pt idx="2">
                  <c:v>9.5238095238095233E-2</c:v>
                </c:pt>
                <c:pt idx="3">
                  <c:v>0.31428571428571428</c:v>
                </c:pt>
                <c:pt idx="4">
                  <c:v>0.48571428571428571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46981472"/>
        <c:axId val="-646980928"/>
        <c:axId val="0"/>
      </c:bar3DChart>
      <c:catAx>
        <c:axId val="-6469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46980928"/>
        <c:crosses val="autoZero"/>
        <c:auto val="1"/>
        <c:lblAlgn val="ctr"/>
        <c:lblOffset val="100"/>
        <c:noMultiLvlLbl val="0"/>
      </c:catAx>
      <c:valAx>
        <c:axId val="-64698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4698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100"/>
              <a:t>NIVEL DE EDUCACIÓN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3'!$B$4:$B$10</c:f>
              <c:strCache>
                <c:ptCount val="7"/>
                <c:pt idx="0">
                  <c:v>Ninguno</c:v>
                </c:pt>
                <c:pt idx="1">
                  <c:v>Primaria completa</c:v>
                </c:pt>
                <c:pt idx="2">
                  <c:v>Primaria incompleta</c:v>
                </c:pt>
                <c:pt idx="3">
                  <c:v>Secundaria completa</c:v>
                </c:pt>
                <c:pt idx="4">
                  <c:v>Secundaria incompleta</c:v>
                </c:pt>
                <c:pt idx="5">
                  <c:v>Técnico</c:v>
                </c:pt>
                <c:pt idx="6">
                  <c:v>Superior</c:v>
                </c:pt>
              </c:strCache>
            </c:strRef>
          </c:cat>
          <c:val>
            <c:numRef>
              <c:f>'Pregunta 3'!$D$4:$D$10</c:f>
              <c:numCache>
                <c:formatCode>0%</c:formatCode>
                <c:ptCount val="7"/>
                <c:pt idx="0">
                  <c:v>2.8571428571428571E-2</c:v>
                </c:pt>
                <c:pt idx="1">
                  <c:v>0.33333333333333331</c:v>
                </c:pt>
                <c:pt idx="2">
                  <c:v>0.31428571428571428</c:v>
                </c:pt>
                <c:pt idx="3">
                  <c:v>8.5714285714285715E-2</c:v>
                </c:pt>
                <c:pt idx="4">
                  <c:v>0.21904761904761905</c:v>
                </c:pt>
                <c:pt idx="5">
                  <c:v>0</c:v>
                </c:pt>
                <c:pt idx="6">
                  <c:v>1.9047619047619049E-2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646983648"/>
        <c:axId val="-646983104"/>
      </c:barChart>
      <c:catAx>
        <c:axId val="-64698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46983104"/>
        <c:crosses val="autoZero"/>
        <c:auto val="1"/>
        <c:lblAlgn val="ctr"/>
        <c:lblOffset val="100"/>
        <c:noMultiLvlLbl val="0"/>
      </c:catAx>
      <c:valAx>
        <c:axId val="-64698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4698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100"/>
              <a:t>PRODUCTOS</a:t>
            </a:r>
            <a:r>
              <a:rPr lang="es-EC" sz="1100" baseline="0"/>
              <a:t> COSECHADOS POR PRIORIDAD</a:t>
            </a:r>
            <a:endParaRPr lang="es-EC" sz="11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'Pregunta 10'!$B$7</c:f>
              <c:strCache>
                <c:ptCount val="1"/>
                <c:pt idx="0">
                  <c:v>Maiz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'Pregunta 10'!$C$6:$H$6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Otros</c:v>
                </c:pt>
              </c:strCache>
            </c:strRef>
          </c:cat>
          <c:val>
            <c:numRef>
              <c:f>'Pregunta 10'!$C$7:$H$7</c:f>
              <c:numCache>
                <c:formatCode>General</c:formatCode>
                <c:ptCount val="6"/>
                <c:pt idx="2">
                  <c:v>2</c:v>
                </c:pt>
                <c:pt idx="3">
                  <c:v>6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strRef>
              <c:f>'Pregunta 10'!$B$8</c:f>
              <c:strCache>
                <c:ptCount val="1"/>
                <c:pt idx="0">
                  <c:v>Papas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'Pregunta 10'!$C$6:$H$6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Otros</c:v>
                </c:pt>
              </c:strCache>
            </c:strRef>
          </c:cat>
          <c:val>
            <c:numRef>
              <c:f>'Pregunta 10'!$C$8:$H$8</c:f>
              <c:numCache>
                <c:formatCode>General</c:formatCode>
                <c:ptCount val="6"/>
                <c:pt idx="0">
                  <c:v>21</c:v>
                </c:pt>
                <c:pt idx="1">
                  <c:v>67</c:v>
                </c:pt>
              </c:numCache>
            </c:numRef>
          </c:val>
        </c:ser>
        <c:ser>
          <c:idx val="2"/>
          <c:order val="2"/>
          <c:tx>
            <c:strRef>
              <c:f>'Pregunta 10'!$B$9</c:f>
              <c:strCache>
                <c:ptCount val="1"/>
                <c:pt idx="0">
                  <c:v>Habas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'Pregunta 10'!$C$6:$H$6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Otros</c:v>
                </c:pt>
              </c:strCache>
            </c:strRef>
          </c:cat>
          <c:val>
            <c:numRef>
              <c:f>'Pregunta 10'!$C$9:$H$9</c:f>
              <c:numCache>
                <c:formatCode>General</c:formatCode>
                <c:ptCount val="6"/>
                <c:pt idx="0">
                  <c:v>67</c:v>
                </c:pt>
                <c:pt idx="1">
                  <c:v>21</c:v>
                </c:pt>
              </c:numCache>
            </c:numRef>
          </c:val>
        </c:ser>
        <c:ser>
          <c:idx val="3"/>
          <c:order val="3"/>
          <c:tx>
            <c:strRef>
              <c:f>'Pregunta 10'!$B$10</c:f>
              <c:strCache>
                <c:ptCount val="1"/>
                <c:pt idx="0">
                  <c:v>Mellocos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'Pregunta 10'!$C$6:$H$6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Otros</c:v>
                </c:pt>
              </c:strCache>
            </c:strRef>
          </c:cat>
          <c:val>
            <c:numRef>
              <c:f>'Pregunta 10'!$C$10:$H$10</c:f>
              <c:numCache>
                <c:formatCode>General</c:formatCode>
                <c:ptCount val="6"/>
                <c:pt idx="2">
                  <c:v>17</c:v>
                </c:pt>
                <c:pt idx="3">
                  <c:v>67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strRef>
              <c:f>'Pregunta 10'!$B$11</c:f>
              <c:strCache>
                <c:ptCount val="1"/>
                <c:pt idx="0">
                  <c:v>Arvejas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'Pregunta 10'!$C$6:$H$6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Otros</c:v>
                </c:pt>
              </c:strCache>
            </c:strRef>
          </c:cat>
          <c:val>
            <c:numRef>
              <c:f>'Pregunta 10'!$C$11:$H$11</c:f>
              <c:numCache>
                <c:formatCode>General</c:formatCode>
                <c:ptCount val="6"/>
                <c:pt idx="2">
                  <c:v>68</c:v>
                </c:pt>
                <c:pt idx="3">
                  <c:v>15</c:v>
                </c:pt>
                <c:pt idx="4">
                  <c:v>5</c:v>
                </c:pt>
              </c:numCache>
            </c:numRef>
          </c:val>
        </c:ser>
        <c:ser>
          <c:idx val="5"/>
          <c:order val="5"/>
          <c:tx>
            <c:strRef>
              <c:f>'Pregunta 10'!$B$12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'Pregunta 10'!$C$12:$H$12</c:f>
              <c:numCache>
                <c:formatCode>General</c:formatCode>
                <c:ptCount val="6"/>
                <c:pt idx="5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646979296"/>
        <c:axId val="-646979840"/>
      </c:barChart>
      <c:catAx>
        <c:axId val="-64697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46979840"/>
        <c:crosses val="autoZero"/>
        <c:auto val="1"/>
        <c:lblAlgn val="ctr"/>
        <c:lblOffset val="100"/>
        <c:noMultiLvlLbl val="0"/>
      </c:catAx>
      <c:valAx>
        <c:axId val="-6469798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4697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100"/>
              <a:t>MOTIVOS PARA PERTENCER A LA ASOCIACIÓN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6.6240594925634402E-2"/>
                  <c:y val="-7.49365704286965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956321084864396"/>
                  <c:y val="-0.114315033537474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rnd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'Pregunta 6'!$C$4:$C$9</c:f>
              <c:strCache>
                <c:ptCount val="6"/>
                <c:pt idx="0">
                  <c:v>Incrementar el nivel de producción</c:v>
                </c:pt>
                <c:pt idx="1">
                  <c:v>Crear microempresas que ayuden al fortalecimiento del sector</c:v>
                </c:pt>
                <c:pt idx="2">
                  <c:v>Diversificación de productos</c:v>
                </c:pt>
                <c:pt idx="3">
                  <c:v>Tener contacto con instituciones agrícolas para la obtencion de la semila</c:v>
                </c:pt>
                <c:pt idx="4">
                  <c:v>Obtener mayores ganancias</c:v>
                </c:pt>
                <c:pt idx="5">
                  <c:v>Participar en proyectos de ferias solidarias</c:v>
                </c:pt>
              </c:strCache>
            </c:strRef>
          </c:cat>
          <c:val>
            <c:numRef>
              <c:f>'Pregunta 6'!$D$4:$D$9</c:f>
              <c:numCache>
                <c:formatCode>General</c:formatCode>
                <c:ptCount val="6"/>
                <c:pt idx="0">
                  <c:v>23</c:v>
                </c:pt>
                <c:pt idx="1">
                  <c:v>7</c:v>
                </c:pt>
                <c:pt idx="2">
                  <c:v>3</c:v>
                </c:pt>
                <c:pt idx="3">
                  <c:v>26</c:v>
                </c:pt>
                <c:pt idx="4">
                  <c:v>30</c:v>
                </c:pt>
                <c:pt idx="5">
                  <c:v>16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996803205404598"/>
          <c:y val="0.10445178636981479"/>
          <c:w val="0.46003196794595402"/>
          <c:h val="0.8955482136301852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BENEFICIOS POR PARTE DEL GOBIERNO DENTRO DE LAS ASOCIACIONES AGRÍCOLAS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'Pregunta 9'!$B$3:$B$6</c:f>
              <c:strCache>
                <c:ptCount val="4"/>
                <c:pt idx="0">
                  <c:v>Asesoramiento técnico en manejo de suelos</c:v>
                </c:pt>
                <c:pt idx="1">
                  <c:v>Créditos para aumentar la producción</c:v>
                </c:pt>
                <c:pt idx="2">
                  <c:v>Mejoramiento de semillas</c:v>
                </c:pt>
                <c:pt idx="3">
                  <c:v>Ninguno</c:v>
                </c:pt>
              </c:strCache>
            </c:strRef>
          </c:cat>
          <c:val>
            <c:numRef>
              <c:f>'Pregunta 9'!$D$3:$D$6</c:f>
              <c:numCache>
                <c:formatCode>0%</c:formatCode>
                <c:ptCount val="4"/>
                <c:pt idx="0">
                  <c:v>0.19047619047619047</c:v>
                </c:pt>
                <c:pt idx="1">
                  <c:v>0.12380952380952381</c:v>
                </c:pt>
                <c:pt idx="2">
                  <c:v>3.8095238095238099E-2</c:v>
                </c:pt>
                <c:pt idx="3">
                  <c:v>0.64761904761904765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45157632"/>
        <c:axId val="-645155456"/>
        <c:axId val="0"/>
      </c:bar3DChart>
      <c:catAx>
        <c:axId val="-64515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45155456"/>
        <c:crosses val="autoZero"/>
        <c:auto val="1"/>
        <c:lblAlgn val="ctr"/>
        <c:lblOffset val="100"/>
        <c:noMultiLvlLbl val="0"/>
      </c:catAx>
      <c:valAx>
        <c:axId val="-64515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4515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100" b="1"/>
              <a:t>FORMAS DE FINANCIAMIENTO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'Pregunta 14'!$D$40:$D$43</c:f>
              <c:strCache>
                <c:ptCount val="4"/>
                <c:pt idx="0">
                  <c:v>7%</c:v>
                </c:pt>
                <c:pt idx="1">
                  <c:v>17%</c:v>
                </c:pt>
                <c:pt idx="2">
                  <c:v>30%</c:v>
                </c:pt>
                <c:pt idx="3">
                  <c:v>46%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9746719160104985E-2"/>
                  <c:y val="8.75565033537474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637795275590653E-2"/>
                  <c:y val="5.35968941382327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'Pregunta 14'!$B$40:$B$43</c:f>
              <c:strCache>
                <c:ptCount val="4"/>
                <c:pt idx="0">
                  <c:v>Recursos propios</c:v>
                </c:pt>
                <c:pt idx="1">
                  <c:v>Recursos propios 90% - Bancos 10%</c:v>
                </c:pt>
                <c:pt idx="2">
                  <c:v>Recursos propios 80% - Cooperativas de ahorro y crédito 20%</c:v>
                </c:pt>
                <c:pt idx="3">
                  <c:v>(Cajas comunales) Otros</c:v>
                </c:pt>
              </c:strCache>
            </c:strRef>
          </c:cat>
          <c:val>
            <c:numRef>
              <c:f>'Pregunta 14'!$D$40:$D$43</c:f>
              <c:numCache>
                <c:formatCode>0%</c:formatCode>
                <c:ptCount val="4"/>
                <c:pt idx="0">
                  <c:v>6.6666666666666666E-2</c:v>
                </c:pt>
                <c:pt idx="1">
                  <c:v>0.17142857142857143</c:v>
                </c:pt>
                <c:pt idx="2">
                  <c:v>0.30476190476190479</c:v>
                </c:pt>
                <c:pt idx="3">
                  <c:v>0.45714285714285713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100"/>
              <a:t>OBTENCIÓN DE LA SEMILLA</a:t>
            </a:r>
          </a:p>
        </c:rich>
      </c:tx>
      <c:layout>
        <c:manualLayout>
          <c:xMode val="edge"/>
          <c:yMode val="edge"/>
          <c:x val="0.487270778652668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614610673665741E-2"/>
                  <c:y val="-1.44845435987168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269028871391077E-2"/>
                  <c:y val="-8.000874890638670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080927384076987E-2"/>
                  <c:y val="7.1001385243511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44450" cap="rnd" cmpd="sng" algn="ctr">
                  <a:solidFill>
                    <a:schemeClr val="accent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'Pregunta 11'!$B$4:$B$7</c:f>
              <c:strCache>
                <c:ptCount val="4"/>
                <c:pt idx="0">
                  <c:v>A través de instituciones agricolas públicas</c:v>
                </c:pt>
                <c:pt idx="1">
                  <c:v>A través de instituciones agricolas privadas</c:v>
                </c:pt>
                <c:pt idx="2">
                  <c:v>Mediante créditos otrogados por instituciones financieras</c:v>
                </c:pt>
                <c:pt idx="3">
                  <c:v>Otros</c:v>
                </c:pt>
              </c:strCache>
            </c:strRef>
          </c:cat>
          <c:val>
            <c:numRef>
              <c:f>'Pregunta 11'!$C$4:$C$7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16</c:v>
                </c:pt>
                <c:pt idx="3">
                  <c:v>86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100"/>
              <a:t>INGRESO MENSUAL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'Pregunta 4'!$D$4</c:f>
              <c:strCache>
                <c:ptCount val="1"/>
                <c:pt idx="0">
                  <c:v>76%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'Pregunta 4'!$B$4:$B$7</c:f>
              <c:strCache>
                <c:ptCount val="4"/>
                <c:pt idx="0">
                  <c:v>$0 a 354</c:v>
                </c:pt>
                <c:pt idx="1">
                  <c:v>$355 a 500</c:v>
                </c:pt>
                <c:pt idx="2">
                  <c:v>$501 a 700</c:v>
                </c:pt>
                <c:pt idx="3">
                  <c:v>$701 en adelante</c:v>
                </c:pt>
              </c:strCache>
            </c:strRef>
          </c:cat>
          <c:val>
            <c:numRef>
              <c:f>'Pregunta 4'!$D$4:$D$7</c:f>
              <c:numCache>
                <c:formatCode>0%</c:formatCode>
                <c:ptCount val="4"/>
                <c:pt idx="0">
                  <c:v>0.76190476190476186</c:v>
                </c:pt>
                <c:pt idx="1">
                  <c:v>0.18095238095238095</c:v>
                </c:pt>
                <c:pt idx="2">
                  <c:v>1.9047619047619049E-2</c:v>
                </c:pt>
                <c:pt idx="3">
                  <c:v>3.8095238095238099E-2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45153824"/>
        <c:axId val="-645160896"/>
        <c:axId val="0"/>
      </c:bar3DChart>
      <c:catAx>
        <c:axId val="-64515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45160896"/>
        <c:crosses val="autoZero"/>
        <c:auto val="1"/>
        <c:lblAlgn val="ctr"/>
        <c:lblOffset val="100"/>
        <c:noMultiLvlLbl val="0"/>
      </c:catAx>
      <c:valAx>
        <c:axId val="-64516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64515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92CF7-545A-4F95-9EF8-51EF6A7299F4}" type="doc">
      <dgm:prSet loTypeId="urn:microsoft.com/office/officeart/2005/8/layout/cycle7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3C6CB14-8BBD-4D85-AF3E-9CA6BA5D8C11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Desconocimiento</a:t>
          </a:r>
        </a:p>
      </dgm:t>
    </dgm:pt>
    <dgm:pt modelId="{CE3D2951-3C92-46B4-A156-6A9DF95A5C34}" type="sibTrans" cxnId="{869FD6EB-B99B-47E3-BAA9-0CEB872D255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50C67-E264-4596-AE41-E6266D925239}" type="parTrans" cxnId="{869FD6EB-B99B-47E3-BAA9-0CEB872D255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CFE1D-ADA9-42C6-9F0C-43C50182D78C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Emprendimientos</a:t>
          </a:r>
          <a:endParaRPr lang="es-EC" sz="1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FF3EE-F8E1-450C-A3C4-7B9B182BAAA7}" type="sibTrans" cxnId="{D0AEC4E8-51F3-4BC4-B081-72D83A7A392C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8DC48-11E8-40ED-800F-A09FC34DD7A9}" type="parTrans" cxnId="{D0AEC4E8-51F3-4BC4-B081-72D83A7A392C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2D7C3-D7F0-437F-9C68-255222DE097B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Finanzas populares</a:t>
          </a:r>
          <a:endParaRPr lang="es-EC" sz="1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37C01-A636-4F07-AA4E-1DE4BF6536A6}" type="sibTrans" cxnId="{DD2AFFEB-CA89-4E9F-90D6-3AA0D849A15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E2457-0EDC-4036-839F-E5CDF861D302}" type="parTrans" cxnId="{DD2AFFEB-CA89-4E9F-90D6-3AA0D849A15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E4DAC-BB29-4388-9A65-DF18A8C8759D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Asociaciones agrícolas</a:t>
          </a:r>
          <a:endParaRPr lang="es-EC" sz="1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F3266-893E-4EC5-9925-A47173837EEC}" type="sibTrans" cxnId="{90B58003-4C46-476F-8C81-FA1C0F46127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F5DB5-C620-48D0-ACBE-D69266C25233}" type="parTrans" cxnId="{90B58003-4C46-476F-8C81-FA1C0F46127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E0A76-44B9-49F6-AF5A-A9F79D13818F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Economía Popular y Solidaria </a:t>
          </a:r>
          <a:endParaRPr lang="es-EC" sz="1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0FBC0-EA71-47FF-9446-76EE7A4C77FB}" type="sibTrans" cxnId="{47F7EE4B-444D-47E1-8AD0-370C45B03B0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EB55D-4579-4BEE-BA7C-E2119BD8B14D}" type="parTrans" cxnId="{47F7EE4B-444D-47E1-8AD0-370C45B03B0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A6E37-1451-4E3B-A86C-AFD862FD33AD}" type="pres">
      <dgm:prSet presAssocID="{8A392CF7-545A-4F95-9EF8-51EF6A7299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84AF91-3C93-4110-81D4-D636A2E8B11C}" type="pres">
      <dgm:prSet presAssocID="{BBDE0A76-44B9-49F6-AF5A-A9F79D13818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FAD4DD-5A00-4F39-8052-DF036000D391}" type="pres">
      <dgm:prSet presAssocID="{16E0FBC0-EA71-47FF-9446-76EE7A4C77FB}" presName="sibTrans" presStyleLbl="sibTrans2D1" presStyleIdx="0" presStyleCnt="5"/>
      <dgm:spPr/>
      <dgm:t>
        <a:bodyPr/>
        <a:lstStyle/>
        <a:p>
          <a:endParaRPr lang="es-EC"/>
        </a:p>
      </dgm:t>
    </dgm:pt>
    <dgm:pt modelId="{BFB6322B-1BFC-40B6-82AE-2BE015B20D32}" type="pres">
      <dgm:prSet presAssocID="{16E0FBC0-EA71-47FF-9446-76EE7A4C77FB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ED85170C-88CD-478C-B928-1A714DC388D0}" type="pres">
      <dgm:prSet presAssocID="{4F7E4DAC-BB29-4388-9A65-DF18A8C875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DFAD59-3449-49FD-84F9-E9CA92EBDD34}" type="pres">
      <dgm:prSet presAssocID="{F81F3266-893E-4EC5-9925-A47173837EEC}" presName="sibTrans" presStyleLbl="sibTrans2D1" presStyleIdx="1" presStyleCnt="5"/>
      <dgm:spPr/>
      <dgm:t>
        <a:bodyPr/>
        <a:lstStyle/>
        <a:p>
          <a:endParaRPr lang="es-EC"/>
        </a:p>
      </dgm:t>
    </dgm:pt>
    <dgm:pt modelId="{58CEBF35-B667-4FED-869E-A1CFB8274A59}" type="pres">
      <dgm:prSet presAssocID="{F81F3266-893E-4EC5-9925-A47173837EEC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9B1E4782-C501-4215-BC8A-F0B2E7736FB2}" type="pres">
      <dgm:prSet presAssocID="{3682D7C3-D7F0-437F-9C68-255222DE09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0B4ED5-73F8-4924-99A9-0CEC8B49BA5D}" type="pres">
      <dgm:prSet presAssocID="{3CE37C01-A636-4F07-AA4E-1DE4BF6536A6}" presName="sibTrans" presStyleLbl="sibTrans2D1" presStyleIdx="2" presStyleCnt="5"/>
      <dgm:spPr/>
      <dgm:t>
        <a:bodyPr/>
        <a:lstStyle/>
        <a:p>
          <a:endParaRPr lang="es-EC"/>
        </a:p>
      </dgm:t>
    </dgm:pt>
    <dgm:pt modelId="{1E9FED36-E295-42A0-87CE-CB731F953C65}" type="pres">
      <dgm:prSet presAssocID="{3CE37C01-A636-4F07-AA4E-1DE4BF6536A6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627A78ED-D133-431B-9510-B1D646B7673D}" type="pres">
      <dgm:prSet presAssocID="{445CFE1D-ADA9-42C6-9F0C-43C50182D7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494022-F164-4C36-AAF0-E57172A780ED}" type="pres">
      <dgm:prSet presAssocID="{FC0FF3EE-F8E1-450C-A3C4-7B9B182BAAA7}" presName="sibTrans" presStyleLbl="sibTrans2D1" presStyleIdx="3" presStyleCnt="5"/>
      <dgm:spPr/>
      <dgm:t>
        <a:bodyPr/>
        <a:lstStyle/>
        <a:p>
          <a:endParaRPr lang="es-EC"/>
        </a:p>
      </dgm:t>
    </dgm:pt>
    <dgm:pt modelId="{6F74F5CC-146A-4253-8176-B24709426C88}" type="pres">
      <dgm:prSet presAssocID="{FC0FF3EE-F8E1-450C-A3C4-7B9B182BAAA7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3CC5BDE7-EAE4-40CD-9077-3A43525FEB85}" type="pres">
      <dgm:prSet presAssocID="{63C6CB14-8BBD-4D85-AF3E-9CA6BA5D8C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B051F4-76DE-4BB9-9E45-EFC30EB215F7}" type="pres">
      <dgm:prSet presAssocID="{CE3D2951-3C92-46B4-A156-6A9DF95A5C34}" presName="sibTrans" presStyleLbl="sibTrans2D1" presStyleIdx="4" presStyleCnt="5"/>
      <dgm:spPr/>
      <dgm:t>
        <a:bodyPr/>
        <a:lstStyle/>
        <a:p>
          <a:endParaRPr lang="es-EC"/>
        </a:p>
      </dgm:t>
    </dgm:pt>
    <dgm:pt modelId="{81772575-82A3-489C-8135-171768D9A318}" type="pres">
      <dgm:prSet presAssocID="{CE3D2951-3C92-46B4-A156-6A9DF95A5C34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270AC6EE-6B24-4FF8-97D3-586815D7850C}" type="presOf" srcId="{16E0FBC0-EA71-47FF-9446-76EE7A4C77FB}" destId="{4FFAD4DD-5A00-4F39-8052-DF036000D391}" srcOrd="0" destOrd="0" presId="urn:microsoft.com/office/officeart/2005/8/layout/cycle7"/>
    <dgm:cxn modelId="{7A2BC82E-B64B-404A-9B27-AF2DFBCD8FA3}" type="presOf" srcId="{8A392CF7-545A-4F95-9EF8-51EF6A7299F4}" destId="{124A6E37-1451-4E3B-A86C-AFD862FD33AD}" srcOrd="0" destOrd="0" presId="urn:microsoft.com/office/officeart/2005/8/layout/cycle7"/>
    <dgm:cxn modelId="{90B58003-4C46-476F-8C81-FA1C0F461278}" srcId="{8A392CF7-545A-4F95-9EF8-51EF6A7299F4}" destId="{4F7E4DAC-BB29-4388-9A65-DF18A8C8759D}" srcOrd="1" destOrd="0" parTransId="{293F5DB5-C620-48D0-ACBE-D69266C25233}" sibTransId="{F81F3266-893E-4EC5-9925-A47173837EEC}"/>
    <dgm:cxn modelId="{EED6FBE2-064E-4503-A70D-D7EFA4F34E89}" type="presOf" srcId="{63C6CB14-8BBD-4D85-AF3E-9CA6BA5D8C11}" destId="{3CC5BDE7-EAE4-40CD-9077-3A43525FEB85}" srcOrd="0" destOrd="0" presId="urn:microsoft.com/office/officeart/2005/8/layout/cycle7"/>
    <dgm:cxn modelId="{6D812890-FC48-49AD-8350-56788797598B}" type="presOf" srcId="{445CFE1D-ADA9-42C6-9F0C-43C50182D78C}" destId="{627A78ED-D133-431B-9510-B1D646B7673D}" srcOrd="0" destOrd="0" presId="urn:microsoft.com/office/officeart/2005/8/layout/cycle7"/>
    <dgm:cxn modelId="{49CC6ED6-DA26-48BE-A80B-7E533C62E912}" type="presOf" srcId="{FC0FF3EE-F8E1-450C-A3C4-7B9B182BAAA7}" destId="{30494022-F164-4C36-AAF0-E57172A780ED}" srcOrd="0" destOrd="0" presId="urn:microsoft.com/office/officeart/2005/8/layout/cycle7"/>
    <dgm:cxn modelId="{04423233-A921-454E-8159-5303C256C876}" type="presOf" srcId="{F81F3266-893E-4EC5-9925-A47173837EEC}" destId="{1FDFAD59-3449-49FD-84F9-E9CA92EBDD34}" srcOrd="0" destOrd="0" presId="urn:microsoft.com/office/officeart/2005/8/layout/cycle7"/>
    <dgm:cxn modelId="{B45B290A-F61D-4E70-8508-27F02FA370B3}" type="presOf" srcId="{16E0FBC0-EA71-47FF-9446-76EE7A4C77FB}" destId="{BFB6322B-1BFC-40B6-82AE-2BE015B20D32}" srcOrd="1" destOrd="0" presId="urn:microsoft.com/office/officeart/2005/8/layout/cycle7"/>
    <dgm:cxn modelId="{E6C8BD8E-193B-4D5B-97AC-C8DCE9E8FEDE}" type="presOf" srcId="{3CE37C01-A636-4F07-AA4E-1DE4BF6536A6}" destId="{750B4ED5-73F8-4924-99A9-0CEC8B49BA5D}" srcOrd="0" destOrd="0" presId="urn:microsoft.com/office/officeart/2005/8/layout/cycle7"/>
    <dgm:cxn modelId="{869FD6EB-B99B-47E3-BAA9-0CEB872D255D}" srcId="{8A392CF7-545A-4F95-9EF8-51EF6A7299F4}" destId="{63C6CB14-8BBD-4D85-AF3E-9CA6BA5D8C11}" srcOrd="4" destOrd="0" parTransId="{59950C67-E264-4596-AE41-E6266D925239}" sibTransId="{CE3D2951-3C92-46B4-A156-6A9DF95A5C34}"/>
    <dgm:cxn modelId="{DD2AFFEB-CA89-4E9F-90D6-3AA0D849A15B}" srcId="{8A392CF7-545A-4F95-9EF8-51EF6A7299F4}" destId="{3682D7C3-D7F0-437F-9C68-255222DE097B}" srcOrd="2" destOrd="0" parTransId="{F21E2457-0EDC-4036-839F-E5CDF861D302}" sibTransId="{3CE37C01-A636-4F07-AA4E-1DE4BF6536A6}"/>
    <dgm:cxn modelId="{16974471-B164-4A32-8BCB-1388014721C2}" type="presOf" srcId="{CE3D2951-3C92-46B4-A156-6A9DF95A5C34}" destId="{CFB051F4-76DE-4BB9-9E45-EFC30EB215F7}" srcOrd="0" destOrd="0" presId="urn:microsoft.com/office/officeart/2005/8/layout/cycle7"/>
    <dgm:cxn modelId="{47F7EE4B-444D-47E1-8AD0-370C45B03B03}" srcId="{8A392CF7-545A-4F95-9EF8-51EF6A7299F4}" destId="{BBDE0A76-44B9-49F6-AF5A-A9F79D13818F}" srcOrd="0" destOrd="0" parTransId="{E1EEB55D-4579-4BEE-BA7C-E2119BD8B14D}" sibTransId="{16E0FBC0-EA71-47FF-9446-76EE7A4C77FB}"/>
    <dgm:cxn modelId="{16C07A6C-ADCE-4C68-A8F7-0F17D1A5E3B8}" type="presOf" srcId="{3CE37C01-A636-4F07-AA4E-1DE4BF6536A6}" destId="{1E9FED36-E295-42A0-87CE-CB731F953C65}" srcOrd="1" destOrd="0" presId="urn:microsoft.com/office/officeart/2005/8/layout/cycle7"/>
    <dgm:cxn modelId="{D52A6B38-ABC5-49F2-8616-043C77132046}" type="presOf" srcId="{BBDE0A76-44B9-49F6-AF5A-A9F79D13818F}" destId="{4084AF91-3C93-4110-81D4-D636A2E8B11C}" srcOrd="0" destOrd="0" presId="urn:microsoft.com/office/officeart/2005/8/layout/cycle7"/>
    <dgm:cxn modelId="{E124B56E-ECC2-47D6-B15D-47BBA985061E}" type="presOf" srcId="{3682D7C3-D7F0-437F-9C68-255222DE097B}" destId="{9B1E4782-C501-4215-BC8A-F0B2E7736FB2}" srcOrd="0" destOrd="0" presId="urn:microsoft.com/office/officeart/2005/8/layout/cycle7"/>
    <dgm:cxn modelId="{77F5B339-C839-49A2-B37A-48E057FE6764}" type="presOf" srcId="{4F7E4DAC-BB29-4388-9A65-DF18A8C8759D}" destId="{ED85170C-88CD-478C-B928-1A714DC388D0}" srcOrd="0" destOrd="0" presId="urn:microsoft.com/office/officeart/2005/8/layout/cycle7"/>
    <dgm:cxn modelId="{6E60545B-0DC1-44F0-AE98-253CAAF58D9A}" type="presOf" srcId="{FC0FF3EE-F8E1-450C-A3C4-7B9B182BAAA7}" destId="{6F74F5CC-146A-4253-8176-B24709426C88}" srcOrd="1" destOrd="0" presId="urn:microsoft.com/office/officeart/2005/8/layout/cycle7"/>
    <dgm:cxn modelId="{BAE36B09-152B-44C8-8869-CDA8765279C2}" type="presOf" srcId="{CE3D2951-3C92-46B4-A156-6A9DF95A5C34}" destId="{81772575-82A3-489C-8135-171768D9A318}" srcOrd="1" destOrd="0" presId="urn:microsoft.com/office/officeart/2005/8/layout/cycle7"/>
    <dgm:cxn modelId="{D0AEC4E8-51F3-4BC4-B081-72D83A7A392C}" srcId="{8A392CF7-545A-4F95-9EF8-51EF6A7299F4}" destId="{445CFE1D-ADA9-42C6-9F0C-43C50182D78C}" srcOrd="3" destOrd="0" parTransId="{6BD8DC48-11E8-40ED-800F-A09FC34DD7A9}" sibTransId="{FC0FF3EE-F8E1-450C-A3C4-7B9B182BAAA7}"/>
    <dgm:cxn modelId="{268485FE-BD1A-4316-A45C-455F772C4247}" type="presOf" srcId="{F81F3266-893E-4EC5-9925-A47173837EEC}" destId="{58CEBF35-B667-4FED-869E-A1CFB8274A59}" srcOrd="1" destOrd="0" presId="urn:microsoft.com/office/officeart/2005/8/layout/cycle7"/>
    <dgm:cxn modelId="{A00F3729-8C60-46B6-BC2D-52329A0475A9}" type="presParOf" srcId="{124A6E37-1451-4E3B-A86C-AFD862FD33AD}" destId="{4084AF91-3C93-4110-81D4-D636A2E8B11C}" srcOrd="0" destOrd="0" presId="urn:microsoft.com/office/officeart/2005/8/layout/cycle7"/>
    <dgm:cxn modelId="{77BC792C-71DC-4CFB-9113-0D4E6A806C8F}" type="presParOf" srcId="{124A6E37-1451-4E3B-A86C-AFD862FD33AD}" destId="{4FFAD4DD-5A00-4F39-8052-DF036000D391}" srcOrd="1" destOrd="0" presId="urn:microsoft.com/office/officeart/2005/8/layout/cycle7"/>
    <dgm:cxn modelId="{D2B5864E-46C3-40FF-A8E4-6ED81CAA9AE4}" type="presParOf" srcId="{4FFAD4DD-5A00-4F39-8052-DF036000D391}" destId="{BFB6322B-1BFC-40B6-82AE-2BE015B20D32}" srcOrd="0" destOrd="0" presId="urn:microsoft.com/office/officeart/2005/8/layout/cycle7"/>
    <dgm:cxn modelId="{C91B735A-B44B-4D95-B77D-3BDC95426D44}" type="presParOf" srcId="{124A6E37-1451-4E3B-A86C-AFD862FD33AD}" destId="{ED85170C-88CD-478C-B928-1A714DC388D0}" srcOrd="2" destOrd="0" presId="urn:microsoft.com/office/officeart/2005/8/layout/cycle7"/>
    <dgm:cxn modelId="{582F3B79-CE1B-4223-A5C6-697FD54C1B1F}" type="presParOf" srcId="{124A6E37-1451-4E3B-A86C-AFD862FD33AD}" destId="{1FDFAD59-3449-49FD-84F9-E9CA92EBDD34}" srcOrd="3" destOrd="0" presId="urn:microsoft.com/office/officeart/2005/8/layout/cycle7"/>
    <dgm:cxn modelId="{40B1078F-453E-4EEA-85A9-A00101F1F6B0}" type="presParOf" srcId="{1FDFAD59-3449-49FD-84F9-E9CA92EBDD34}" destId="{58CEBF35-B667-4FED-869E-A1CFB8274A59}" srcOrd="0" destOrd="0" presId="urn:microsoft.com/office/officeart/2005/8/layout/cycle7"/>
    <dgm:cxn modelId="{86D76CC0-3F4B-4336-A8CC-0138895A2CD5}" type="presParOf" srcId="{124A6E37-1451-4E3B-A86C-AFD862FD33AD}" destId="{9B1E4782-C501-4215-BC8A-F0B2E7736FB2}" srcOrd="4" destOrd="0" presId="urn:microsoft.com/office/officeart/2005/8/layout/cycle7"/>
    <dgm:cxn modelId="{F524E74F-9853-4A3F-9C05-2F1A6315947D}" type="presParOf" srcId="{124A6E37-1451-4E3B-A86C-AFD862FD33AD}" destId="{750B4ED5-73F8-4924-99A9-0CEC8B49BA5D}" srcOrd="5" destOrd="0" presId="urn:microsoft.com/office/officeart/2005/8/layout/cycle7"/>
    <dgm:cxn modelId="{8FF43315-8540-4067-B691-4F574896FC31}" type="presParOf" srcId="{750B4ED5-73F8-4924-99A9-0CEC8B49BA5D}" destId="{1E9FED36-E295-42A0-87CE-CB731F953C65}" srcOrd="0" destOrd="0" presId="urn:microsoft.com/office/officeart/2005/8/layout/cycle7"/>
    <dgm:cxn modelId="{FE34BA02-8018-41CC-94C7-FCFC1D765C43}" type="presParOf" srcId="{124A6E37-1451-4E3B-A86C-AFD862FD33AD}" destId="{627A78ED-D133-431B-9510-B1D646B7673D}" srcOrd="6" destOrd="0" presId="urn:microsoft.com/office/officeart/2005/8/layout/cycle7"/>
    <dgm:cxn modelId="{659D213C-1B42-4FD1-8CBE-0BCED85318BA}" type="presParOf" srcId="{124A6E37-1451-4E3B-A86C-AFD862FD33AD}" destId="{30494022-F164-4C36-AAF0-E57172A780ED}" srcOrd="7" destOrd="0" presId="urn:microsoft.com/office/officeart/2005/8/layout/cycle7"/>
    <dgm:cxn modelId="{435993E2-2495-4179-AD31-71176D83875B}" type="presParOf" srcId="{30494022-F164-4C36-AAF0-E57172A780ED}" destId="{6F74F5CC-146A-4253-8176-B24709426C88}" srcOrd="0" destOrd="0" presId="urn:microsoft.com/office/officeart/2005/8/layout/cycle7"/>
    <dgm:cxn modelId="{56D0E43B-AB7B-4CB7-B389-B7C0EBE82D9F}" type="presParOf" srcId="{124A6E37-1451-4E3B-A86C-AFD862FD33AD}" destId="{3CC5BDE7-EAE4-40CD-9077-3A43525FEB85}" srcOrd="8" destOrd="0" presId="urn:microsoft.com/office/officeart/2005/8/layout/cycle7"/>
    <dgm:cxn modelId="{ECA86062-5472-465A-BED1-694D26E715D9}" type="presParOf" srcId="{124A6E37-1451-4E3B-A86C-AFD862FD33AD}" destId="{CFB051F4-76DE-4BB9-9E45-EFC30EB215F7}" srcOrd="9" destOrd="0" presId="urn:microsoft.com/office/officeart/2005/8/layout/cycle7"/>
    <dgm:cxn modelId="{E8D3D651-BC47-4272-80E6-CC6DD544A827}" type="presParOf" srcId="{CFB051F4-76DE-4BB9-9E45-EFC30EB215F7}" destId="{81772575-82A3-489C-8135-171768D9A31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AE045-84BC-4682-B601-C7BFB82D6208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5469A50-04F7-4BFC-8BD0-951376AA26D0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ECONOMÍA POPULAR Y SOLIDARIA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9983E-43B8-4593-8A40-E6BFA6D367FF}" type="parTrans" cxnId="{555709A6-50B9-47A7-854D-15500ACA32CE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19AC2-0516-4B35-8E87-948AAD18F6EA}" type="sibTrans" cxnId="{555709A6-50B9-47A7-854D-15500ACA32CE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BEB73-7CE1-463E-BB39-29A6D48D207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PRINCIPIOS DE ECONOMIA POPULAR Y SOLIDARIA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51C4A-98D7-434C-96D5-FD823F4A3A88}" type="parTrans" cxnId="{26AE68D6-4B8A-4D1C-B72D-F33650094C27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B8040-BE4F-4BF3-80DB-7E7A868EC510}" type="sibTrans" cxnId="{26AE68D6-4B8A-4D1C-B72D-F33650094C27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A841E-FADF-4C43-B2ED-3001D0152988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FINANZAS POPULARES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BE99B-093B-4FD9-B454-7743F0895AA2}" type="sibTrans" cxnId="{C5CA0B76-5BE2-4F2C-AEC1-F138AFC24531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6467E-1CFC-44C3-8FCD-91157653CDC3}" type="parTrans" cxnId="{C5CA0B76-5BE2-4F2C-AEC1-F138AFC24531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4B086-C9FF-42E5-B8AC-7AA51FE55362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SECTOR COOPERATIVO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B7A17-DC00-48B8-A1E3-6FF23BD881CB}" type="parTrans" cxnId="{7035EFAF-A362-4FFA-920E-E1362927A1EA}">
      <dgm:prSet/>
      <dgm:spPr/>
      <dgm:t>
        <a:bodyPr/>
        <a:lstStyle/>
        <a:p>
          <a:endParaRPr lang="es-EC"/>
        </a:p>
      </dgm:t>
    </dgm:pt>
    <dgm:pt modelId="{6524E38E-9E0F-4790-A757-B91E397FC5CC}" type="sibTrans" cxnId="{7035EFAF-A362-4FFA-920E-E1362927A1EA}">
      <dgm:prSet/>
      <dgm:spPr/>
      <dgm:t>
        <a:bodyPr/>
        <a:lstStyle/>
        <a:p>
          <a:endParaRPr lang="es-EC"/>
        </a:p>
      </dgm:t>
    </dgm:pt>
    <dgm:pt modelId="{A92F1D24-E61F-4028-A1C0-2875E2804CFD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BUEN VIVIR</a:t>
          </a:r>
          <a:endParaRPr lang="es-EC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C761D-B7FE-4659-B4FB-E035B1771EAA}" type="parTrans" cxnId="{0BD3EE74-4820-49BB-845F-B84F960358C1}">
      <dgm:prSet/>
      <dgm:spPr/>
      <dgm:t>
        <a:bodyPr/>
        <a:lstStyle/>
        <a:p>
          <a:endParaRPr lang="es-EC"/>
        </a:p>
      </dgm:t>
    </dgm:pt>
    <dgm:pt modelId="{0E8C58F1-D86D-47F9-9B5D-C0A59ECC1A4D}" type="sibTrans" cxnId="{0BD3EE74-4820-49BB-845F-B84F960358C1}">
      <dgm:prSet/>
      <dgm:spPr/>
      <dgm:t>
        <a:bodyPr/>
        <a:lstStyle/>
        <a:p>
          <a:endParaRPr lang="es-EC"/>
        </a:p>
      </dgm:t>
    </dgm:pt>
    <dgm:pt modelId="{4EC81211-D004-4B9C-8F8A-6A52F0684505}" type="pres">
      <dgm:prSet presAssocID="{0C6AE045-84BC-4682-B601-C7BFB82D62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6A3FFD6-E986-49A9-B591-A65AD8DC0F64}" type="pres">
      <dgm:prSet presAssocID="{B5469A50-04F7-4BFC-8BD0-951376AA26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C21C7C-E2CB-4F3C-94BB-AF2426E27987}" type="pres">
      <dgm:prSet presAssocID="{6EC19AC2-0516-4B35-8E87-948AAD18F6EA}" presName="sibTrans" presStyleCnt="0"/>
      <dgm:spPr/>
    </dgm:pt>
    <dgm:pt modelId="{A61F5B7D-43C1-43CE-ABC5-BE96AD32940C}" type="pres">
      <dgm:prSet presAssocID="{7FABEB73-7CE1-463E-BB39-29A6D48D20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807B9-0B4E-4537-903F-487B278ABF0B}" type="pres">
      <dgm:prSet presAssocID="{69DB8040-BE4F-4BF3-80DB-7E7A868EC510}" presName="sibTrans" presStyleCnt="0"/>
      <dgm:spPr/>
    </dgm:pt>
    <dgm:pt modelId="{E4CA507D-6E3E-47B9-BFA0-2FCB39569512}" type="pres">
      <dgm:prSet presAssocID="{146A841E-FADF-4C43-B2ED-3001D01529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CAB171-F017-4029-9BF2-B5F27638E6BA}" type="pres">
      <dgm:prSet presAssocID="{BB5BE99B-093B-4FD9-B454-7743F0895AA2}" presName="sibTrans" presStyleCnt="0"/>
      <dgm:spPr/>
    </dgm:pt>
    <dgm:pt modelId="{B697539E-F824-4730-AF33-4529B87E4785}" type="pres">
      <dgm:prSet presAssocID="{3C14B086-C9FF-42E5-B8AC-7AA51FE55362}" presName="node" presStyleLbl="node1" presStyleIdx="3" presStyleCnt="5" custScaleX="115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635F3A-6935-49A6-9CEB-42F302444E1D}" type="pres">
      <dgm:prSet presAssocID="{6524E38E-9E0F-4790-A757-B91E397FC5CC}" presName="sibTrans" presStyleCnt="0"/>
      <dgm:spPr/>
    </dgm:pt>
    <dgm:pt modelId="{9CCDC53F-ACB2-4590-8637-56347F1EEE8C}" type="pres">
      <dgm:prSet presAssocID="{A92F1D24-E61F-4028-A1C0-2875E2804C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4348981-D247-43CE-A7A8-8510A1663F4D}" type="presOf" srcId="{0C6AE045-84BC-4682-B601-C7BFB82D6208}" destId="{4EC81211-D004-4B9C-8F8A-6A52F0684505}" srcOrd="0" destOrd="0" presId="urn:microsoft.com/office/officeart/2005/8/layout/hList6"/>
    <dgm:cxn modelId="{E557DC4C-32BA-4EA7-8399-404CCF154C85}" type="presOf" srcId="{146A841E-FADF-4C43-B2ED-3001D0152988}" destId="{E4CA507D-6E3E-47B9-BFA0-2FCB39569512}" srcOrd="0" destOrd="0" presId="urn:microsoft.com/office/officeart/2005/8/layout/hList6"/>
    <dgm:cxn modelId="{7035EFAF-A362-4FFA-920E-E1362927A1EA}" srcId="{0C6AE045-84BC-4682-B601-C7BFB82D6208}" destId="{3C14B086-C9FF-42E5-B8AC-7AA51FE55362}" srcOrd="3" destOrd="0" parTransId="{063B7A17-DC00-48B8-A1E3-6FF23BD881CB}" sibTransId="{6524E38E-9E0F-4790-A757-B91E397FC5CC}"/>
    <dgm:cxn modelId="{0BD3EE74-4820-49BB-845F-B84F960358C1}" srcId="{0C6AE045-84BC-4682-B601-C7BFB82D6208}" destId="{A92F1D24-E61F-4028-A1C0-2875E2804CFD}" srcOrd="4" destOrd="0" parTransId="{D6BC761D-B7FE-4659-B4FB-E035B1771EAA}" sibTransId="{0E8C58F1-D86D-47F9-9B5D-C0A59ECC1A4D}"/>
    <dgm:cxn modelId="{26AE68D6-4B8A-4D1C-B72D-F33650094C27}" srcId="{0C6AE045-84BC-4682-B601-C7BFB82D6208}" destId="{7FABEB73-7CE1-463E-BB39-29A6D48D207A}" srcOrd="1" destOrd="0" parTransId="{EAD51C4A-98D7-434C-96D5-FD823F4A3A88}" sibTransId="{69DB8040-BE4F-4BF3-80DB-7E7A868EC510}"/>
    <dgm:cxn modelId="{6DB46BF8-52E5-4812-9CB5-13A89577EDC5}" type="presOf" srcId="{B5469A50-04F7-4BFC-8BD0-951376AA26D0}" destId="{A6A3FFD6-E986-49A9-B591-A65AD8DC0F64}" srcOrd="0" destOrd="0" presId="urn:microsoft.com/office/officeart/2005/8/layout/hList6"/>
    <dgm:cxn modelId="{C5CA0B76-5BE2-4F2C-AEC1-F138AFC24531}" srcId="{0C6AE045-84BC-4682-B601-C7BFB82D6208}" destId="{146A841E-FADF-4C43-B2ED-3001D0152988}" srcOrd="2" destOrd="0" parTransId="{DC46467E-1CFC-44C3-8FCD-91157653CDC3}" sibTransId="{BB5BE99B-093B-4FD9-B454-7743F0895AA2}"/>
    <dgm:cxn modelId="{E75EAA77-F40A-4708-9B8E-99B784CCD001}" type="presOf" srcId="{3C14B086-C9FF-42E5-B8AC-7AA51FE55362}" destId="{B697539E-F824-4730-AF33-4529B87E4785}" srcOrd="0" destOrd="0" presId="urn:microsoft.com/office/officeart/2005/8/layout/hList6"/>
    <dgm:cxn modelId="{B6A5E77D-DABA-4F86-A115-D78A9F729649}" type="presOf" srcId="{A92F1D24-E61F-4028-A1C0-2875E2804CFD}" destId="{9CCDC53F-ACB2-4590-8637-56347F1EEE8C}" srcOrd="0" destOrd="0" presId="urn:microsoft.com/office/officeart/2005/8/layout/hList6"/>
    <dgm:cxn modelId="{A7463B00-D7BA-49B0-AE21-BA84A6429BD9}" type="presOf" srcId="{7FABEB73-7CE1-463E-BB39-29A6D48D207A}" destId="{A61F5B7D-43C1-43CE-ABC5-BE96AD32940C}" srcOrd="0" destOrd="0" presId="urn:microsoft.com/office/officeart/2005/8/layout/hList6"/>
    <dgm:cxn modelId="{555709A6-50B9-47A7-854D-15500ACA32CE}" srcId="{0C6AE045-84BC-4682-B601-C7BFB82D6208}" destId="{B5469A50-04F7-4BFC-8BD0-951376AA26D0}" srcOrd="0" destOrd="0" parTransId="{B469983E-43B8-4593-8A40-E6BFA6D367FF}" sibTransId="{6EC19AC2-0516-4B35-8E87-948AAD18F6EA}"/>
    <dgm:cxn modelId="{0D3312C3-FB68-4E50-9099-53EBA1BFF5AE}" type="presParOf" srcId="{4EC81211-D004-4B9C-8F8A-6A52F0684505}" destId="{A6A3FFD6-E986-49A9-B591-A65AD8DC0F64}" srcOrd="0" destOrd="0" presId="urn:microsoft.com/office/officeart/2005/8/layout/hList6"/>
    <dgm:cxn modelId="{4FE2147B-6015-4CBF-BFD1-31B541BF28E3}" type="presParOf" srcId="{4EC81211-D004-4B9C-8F8A-6A52F0684505}" destId="{76C21C7C-E2CB-4F3C-94BB-AF2426E27987}" srcOrd="1" destOrd="0" presId="urn:microsoft.com/office/officeart/2005/8/layout/hList6"/>
    <dgm:cxn modelId="{667EFA85-7A33-4608-B2BD-4B2B8B6EAD1A}" type="presParOf" srcId="{4EC81211-D004-4B9C-8F8A-6A52F0684505}" destId="{A61F5B7D-43C1-43CE-ABC5-BE96AD32940C}" srcOrd="2" destOrd="0" presId="urn:microsoft.com/office/officeart/2005/8/layout/hList6"/>
    <dgm:cxn modelId="{D2FB1386-BBA2-472D-A808-76BCB49A6F69}" type="presParOf" srcId="{4EC81211-D004-4B9C-8F8A-6A52F0684505}" destId="{929807B9-0B4E-4537-903F-487B278ABF0B}" srcOrd="3" destOrd="0" presId="urn:microsoft.com/office/officeart/2005/8/layout/hList6"/>
    <dgm:cxn modelId="{A8ED147A-12CF-4524-8E0E-C8CDB5C78989}" type="presParOf" srcId="{4EC81211-D004-4B9C-8F8A-6A52F0684505}" destId="{E4CA507D-6E3E-47B9-BFA0-2FCB39569512}" srcOrd="4" destOrd="0" presId="urn:microsoft.com/office/officeart/2005/8/layout/hList6"/>
    <dgm:cxn modelId="{0ECDFBC2-467D-4234-868B-F25B4C08009E}" type="presParOf" srcId="{4EC81211-D004-4B9C-8F8A-6A52F0684505}" destId="{28CAB171-F017-4029-9BF2-B5F27638E6BA}" srcOrd="5" destOrd="0" presId="urn:microsoft.com/office/officeart/2005/8/layout/hList6"/>
    <dgm:cxn modelId="{E8BA2765-A7EF-40BB-9564-503F61AE6DA8}" type="presParOf" srcId="{4EC81211-D004-4B9C-8F8A-6A52F0684505}" destId="{B697539E-F824-4730-AF33-4529B87E4785}" srcOrd="6" destOrd="0" presId="urn:microsoft.com/office/officeart/2005/8/layout/hList6"/>
    <dgm:cxn modelId="{12A791C7-7959-4FD0-86DE-1BABA2DFE251}" type="presParOf" srcId="{4EC81211-D004-4B9C-8F8A-6A52F0684505}" destId="{09635F3A-6935-49A6-9CEB-42F302444E1D}" srcOrd="7" destOrd="0" presId="urn:microsoft.com/office/officeart/2005/8/layout/hList6"/>
    <dgm:cxn modelId="{0FDA6B75-CE88-4D7E-9B8C-00E53D7DC635}" type="presParOf" srcId="{4EC81211-D004-4B9C-8F8A-6A52F0684505}" destId="{9CCDC53F-ACB2-4590-8637-56347F1EEE8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DA23B-1332-4D04-9BAB-1B8CAC1FE86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D2D4CFD-097C-45B8-B792-7123B1570ACD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Insumos solidarios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9836A-AE6B-440F-87F4-087CA390070D}" type="parTrans" cxnId="{17FB309B-4698-438A-BEF5-AA90C2C32A85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79DF16-EE98-48DB-B363-8A34CAB50A7B}" type="sibTrans" cxnId="{17FB309B-4698-438A-BEF5-AA90C2C32A85}">
      <dgm:prSet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Asistencia técnica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A8C23-5A9A-49DD-851B-0BADC9514310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Cronogramas de cosecha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CABB4-D2A1-4FD9-AE7B-742F9BBF364C}" type="parTrans" cxnId="{066D42D2-13E7-40CE-A646-0351F54472B4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D2E14-9160-4C9D-9963-97F8EDDAC975}" type="sibTrans" cxnId="{066D42D2-13E7-40CE-A646-0351F54472B4}">
      <dgm:prSet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 agregado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4BE92-AC22-4E3E-A7D4-6D6E2C200F6C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CREACIÓN DE UN CENTRO DE ACOPIO</a:t>
          </a:r>
          <a:endParaRPr lang="es-EC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4FA6D-F385-4346-81FC-CBBA630D2928}" type="parTrans" cxnId="{BC35F97F-6C37-4C4A-9225-B57201B303B0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EA4BD-4A69-449E-83E5-64A997D14F86}" type="sibTrans" cxnId="{BC35F97F-6C37-4C4A-9225-B57201B303B0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37B67-416E-41C4-A0DD-D63A2D167E4C}">
      <dgm:prSet phldrT="[Texto]"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Precios de compra y venta 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4DE4A-10E0-407A-9BD2-D6B179C2672B}" type="parTrans" cxnId="{EB422A19-38BE-4289-883F-171B99C4E0C2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67978-3B05-431B-9D57-7B40A207EAE9}" type="sibTrans" cxnId="{EB422A19-38BE-4289-883F-171B99C4E0C2}">
      <dgm:prSet/>
      <dgm:spPr/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Mejores ingresos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4A953-8134-4ED8-8D3F-02B9DFEB3403}" type="pres">
      <dgm:prSet presAssocID="{FA9DA23B-1332-4D04-9BAB-1B8CAC1FE86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5316EDF-E5C4-4ECB-8BB3-CE5779361EC5}" type="pres">
      <dgm:prSet presAssocID="{AD2D4CFD-097C-45B8-B792-7123B1570ACD}" presName="composite" presStyleCnt="0"/>
      <dgm:spPr/>
    </dgm:pt>
    <dgm:pt modelId="{4FE64316-3E7B-424A-9E2C-D90ABD972EF5}" type="pres">
      <dgm:prSet presAssocID="{AD2D4CFD-097C-45B8-B792-7123B1570AC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460C3F-5CC8-4C33-8534-7A857524FC55}" type="pres">
      <dgm:prSet presAssocID="{AD2D4CFD-097C-45B8-B792-7123B1570AC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92EE1C9-0FA8-4C48-91D2-E8CECC888613}" type="pres">
      <dgm:prSet presAssocID="{AD2D4CFD-097C-45B8-B792-7123B1570ACD}" presName="BalanceSpacing" presStyleCnt="0"/>
      <dgm:spPr/>
    </dgm:pt>
    <dgm:pt modelId="{441F5D1F-25AE-4845-AB44-4FF3FD652C2B}" type="pres">
      <dgm:prSet presAssocID="{AD2D4CFD-097C-45B8-B792-7123B1570ACD}" presName="BalanceSpacing1" presStyleCnt="0"/>
      <dgm:spPr/>
    </dgm:pt>
    <dgm:pt modelId="{3494CC9F-762B-4B6C-85E0-B907B3207055}" type="pres">
      <dgm:prSet presAssocID="{CB79DF16-EE98-48DB-B363-8A34CAB50A7B}" presName="Accent1Text" presStyleLbl="node1" presStyleIdx="1" presStyleCnt="6"/>
      <dgm:spPr/>
      <dgm:t>
        <a:bodyPr/>
        <a:lstStyle/>
        <a:p>
          <a:endParaRPr lang="es-EC"/>
        </a:p>
      </dgm:t>
    </dgm:pt>
    <dgm:pt modelId="{2AE04D05-914C-49FF-A272-98D3134EBBA6}" type="pres">
      <dgm:prSet presAssocID="{CB79DF16-EE98-48DB-B363-8A34CAB50A7B}" presName="spaceBetweenRectangles" presStyleCnt="0"/>
      <dgm:spPr/>
    </dgm:pt>
    <dgm:pt modelId="{18F051BE-3905-4781-8331-6DAB53790629}" type="pres">
      <dgm:prSet presAssocID="{EB8A8C23-5A9A-49DD-851B-0BADC9514310}" presName="composite" presStyleCnt="0"/>
      <dgm:spPr/>
    </dgm:pt>
    <dgm:pt modelId="{6E6B68D2-3FCA-4472-AF70-86FEA6D0EE45}" type="pres">
      <dgm:prSet presAssocID="{EB8A8C23-5A9A-49DD-851B-0BADC951431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E65A57-B83C-414C-8DF0-7A53826A25AF}" type="pres">
      <dgm:prSet presAssocID="{EB8A8C23-5A9A-49DD-851B-0BADC9514310}" presName="Childtext1" presStyleLbl="revTx" presStyleIdx="1" presStyleCnt="3" custLinFactNeighborX="-30766" custLinFactNeighborY="1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259FD2-D1B6-4F71-9940-59566FD6CCCF}" type="pres">
      <dgm:prSet presAssocID="{EB8A8C23-5A9A-49DD-851B-0BADC9514310}" presName="BalanceSpacing" presStyleCnt="0"/>
      <dgm:spPr/>
    </dgm:pt>
    <dgm:pt modelId="{7D5409D5-468C-4FD2-A043-4A288A4A65A9}" type="pres">
      <dgm:prSet presAssocID="{EB8A8C23-5A9A-49DD-851B-0BADC9514310}" presName="BalanceSpacing1" presStyleCnt="0"/>
      <dgm:spPr/>
    </dgm:pt>
    <dgm:pt modelId="{07C28A57-EA56-448F-BD79-C271F01B7BDD}" type="pres">
      <dgm:prSet presAssocID="{D5CD2E14-9160-4C9D-9963-97F8EDDAC975}" presName="Accent1Text" presStyleLbl="node1" presStyleIdx="3" presStyleCnt="6"/>
      <dgm:spPr/>
      <dgm:t>
        <a:bodyPr/>
        <a:lstStyle/>
        <a:p>
          <a:endParaRPr lang="es-EC"/>
        </a:p>
      </dgm:t>
    </dgm:pt>
    <dgm:pt modelId="{BB0BEBAE-2D43-4311-AFC1-DA5086BE1C05}" type="pres">
      <dgm:prSet presAssocID="{D5CD2E14-9160-4C9D-9963-97F8EDDAC975}" presName="spaceBetweenRectangles" presStyleCnt="0"/>
      <dgm:spPr/>
    </dgm:pt>
    <dgm:pt modelId="{D683273B-AF39-4C3C-B001-2303158982D4}" type="pres">
      <dgm:prSet presAssocID="{08937B67-416E-41C4-A0DD-D63A2D167E4C}" presName="composite" presStyleCnt="0"/>
      <dgm:spPr/>
    </dgm:pt>
    <dgm:pt modelId="{B9DD6BF2-2E74-469E-A28C-BBC18E1C432C}" type="pres">
      <dgm:prSet presAssocID="{08937B67-416E-41C4-A0DD-D63A2D167E4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FDF217-5B82-42CF-932C-530256E221F9}" type="pres">
      <dgm:prSet presAssocID="{08937B67-416E-41C4-A0DD-D63A2D167E4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5B71A7-2338-44F8-918E-C22601B9E81D}" type="pres">
      <dgm:prSet presAssocID="{08937B67-416E-41C4-A0DD-D63A2D167E4C}" presName="BalanceSpacing" presStyleCnt="0"/>
      <dgm:spPr/>
    </dgm:pt>
    <dgm:pt modelId="{04B868DB-CDE8-49A2-94FA-4BA49CECDCB9}" type="pres">
      <dgm:prSet presAssocID="{08937B67-416E-41C4-A0DD-D63A2D167E4C}" presName="BalanceSpacing1" presStyleCnt="0"/>
      <dgm:spPr/>
    </dgm:pt>
    <dgm:pt modelId="{864AB69B-F3B6-4255-91C9-9F662D54455F}" type="pres">
      <dgm:prSet presAssocID="{77467978-3B05-431B-9D57-7B40A207EAE9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EB422A19-38BE-4289-883F-171B99C4E0C2}" srcId="{FA9DA23B-1332-4D04-9BAB-1B8CAC1FE866}" destId="{08937B67-416E-41C4-A0DD-D63A2D167E4C}" srcOrd="2" destOrd="0" parTransId="{7604DE4A-10E0-407A-9BD2-D6B179C2672B}" sibTransId="{77467978-3B05-431B-9D57-7B40A207EAE9}"/>
    <dgm:cxn modelId="{C40C87F5-D143-4DC3-91D6-603B2F171375}" type="presOf" srcId="{CB79DF16-EE98-48DB-B363-8A34CAB50A7B}" destId="{3494CC9F-762B-4B6C-85E0-B907B3207055}" srcOrd="0" destOrd="0" presId="urn:microsoft.com/office/officeart/2008/layout/AlternatingHexagons"/>
    <dgm:cxn modelId="{BC35F97F-6C37-4C4A-9225-B57201B303B0}" srcId="{EB8A8C23-5A9A-49DD-851B-0BADC9514310}" destId="{7664BE92-AC22-4E3E-A7D4-6D6E2C200F6C}" srcOrd="0" destOrd="0" parTransId="{1B44FA6D-F385-4346-81FC-CBBA630D2928}" sibTransId="{D20EA4BD-4A69-449E-83E5-64A997D14F86}"/>
    <dgm:cxn modelId="{17FB309B-4698-438A-BEF5-AA90C2C32A85}" srcId="{FA9DA23B-1332-4D04-9BAB-1B8CAC1FE866}" destId="{AD2D4CFD-097C-45B8-B792-7123B1570ACD}" srcOrd="0" destOrd="0" parTransId="{D169836A-AE6B-440F-87F4-087CA390070D}" sibTransId="{CB79DF16-EE98-48DB-B363-8A34CAB50A7B}"/>
    <dgm:cxn modelId="{0ADAFA21-2AF4-4FEA-BEC4-157BB0636E63}" type="presOf" srcId="{FA9DA23B-1332-4D04-9BAB-1B8CAC1FE866}" destId="{FE14A953-8134-4ED8-8D3F-02B9DFEB3403}" srcOrd="0" destOrd="0" presId="urn:microsoft.com/office/officeart/2008/layout/AlternatingHexagons"/>
    <dgm:cxn modelId="{BAB0F7EC-C70D-459C-AE49-7067FD5A5268}" type="presOf" srcId="{7664BE92-AC22-4E3E-A7D4-6D6E2C200F6C}" destId="{5DE65A57-B83C-414C-8DF0-7A53826A25AF}" srcOrd="0" destOrd="0" presId="urn:microsoft.com/office/officeart/2008/layout/AlternatingHexagons"/>
    <dgm:cxn modelId="{4760C637-C60D-43E0-B890-4B34C3BE297A}" type="presOf" srcId="{EB8A8C23-5A9A-49DD-851B-0BADC9514310}" destId="{6E6B68D2-3FCA-4472-AF70-86FEA6D0EE45}" srcOrd="0" destOrd="0" presId="urn:microsoft.com/office/officeart/2008/layout/AlternatingHexagons"/>
    <dgm:cxn modelId="{C8B1B179-D40E-4B88-85C5-976362547D4E}" type="presOf" srcId="{77467978-3B05-431B-9D57-7B40A207EAE9}" destId="{864AB69B-F3B6-4255-91C9-9F662D54455F}" srcOrd="0" destOrd="0" presId="urn:microsoft.com/office/officeart/2008/layout/AlternatingHexagons"/>
    <dgm:cxn modelId="{066D42D2-13E7-40CE-A646-0351F54472B4}" srcId="{FA9DA23B-1332-4D04-9BAB-1B8CAC1FE866}" destId="{EB8A8C23-5A9A-49DD-851B-0BADC9514310}" srcOrd="1" destOrd="0" parTransId="{DCDCABB4-D2A1-4FD9-AE7B-742F9BBF364C}" sibTransId="{D5CD2E14-9160-4C9D-9963-97F8EDDAC975}"/>
    <dgm:cxn modelId="{A1092016-A212-41E0-88F7-9E77B7E955E5}" type="presOf" srcId="{D5CD2E14-9160-4C9D-9963-97F8EDDAC975}" destId="{07C28A57-EA56-448F-BD79-C271F01B7BDD}" srcOrd="0" destOrd="0" presId="urn:microsoft.com/office/officeart/2008/layout/AlternatingHexagons"/>
    <dgm:cxn modelId="{6B0811D1-E609-4572-AD51-39EB7ADBB656}" type="presOf" srcId="{08937B67-416E-41C4-A0DD-D63A2D167E4C}" destId="{B9DD6BF2-2E74-469E-A28C-BBC18E1C432C}" srcOrd="0" destOrd="0" presId="urn:microsoft.com/office/officeart/2008/layout/AlternatingHexagons"/>
    <dgm:cxn modelId="{89BFE5E5-7C68-4DBF-A179-685D624ABB0F}" type="presOf" srcId="{AD2D4CFD-097C-45B8-B792-7123B1570ACD}" destId="{4FE64316-3E7B-424A-9E2C-D90ABD972EF5}" srcOrd="0" destOrd="0" presId="urn:microsoft.com/office/officeart/2008/layout/AlternatingHexagons"/>
    <dgm:cxn modelId="{FDCA58F9-1282-4EE9-A0B3-52D513DFD048}" type="presParOf" srcId="{FE14A953-8134-4ED8-8D3F-02B9DFEB3403}" destId="{F5316EDF-E5C4-4ECB-8BB3-CE5779361EC5}" srcOrd="0" destOrd="0" presId="urn:microsoft.com/office/officeart/2008/layout/AlternatingHexagons"/>
    <dgm:cxn modelId="{2A06CB8A-46AE-422C-883E-DA7F6D36343E}" type="presParOf" srcId="{F5316EDF-E5C4-4ECB-8BB3-CE5779361EC5}" destId="{4FE64316-3E7B-424A-9E2C-D90ABD972EF5}" srcOrd="0" destOrd="0" presId="urn:microsoft.com/office/officeart/2008/layout/AlternatingHexagons"/>
    <dgm:cxn modelId="{ACCCF90E-6CD4-4949-8A4B-4E1EEF141B53}" type="presParOf" srcId="{F5316EDF-E5C4-4ECB-8BB3-CE5779361EC5}" destId="{59460C3F-5CC8-4C33-8534-7A857524FC55}" srcOrd="1" destOrd="0" presId="urn:microsoft.com/office/officeart/2008/layout/AlternatingHexagons"/>
    <dgm:cxn modelId="{5F0E173C-5CDB-4777-92F2-D1B8DB9A1EBC}" type="presParOf" srcId="{F5316EDF-E5C4-4ECB-8BB3-CE5779361EC5}" destId="{192EE1C9-0FA8-4C48-91D2-E8CECC888613}" srcOrd="2" destOrd="0" presId="urn:microsoft.com/office/officeart/2008/layout/AlternatingHexagons"/>
    <dgm:cxn modelId="{318B5FFB-4D7E-4F54-962E-325CC960356A}" type="presParOf" srcId="{F5316EDF-E5C4-4ECB-8BB3-CE5779361EC5}" destId="{441F5D1F-25AE-4845-AB44-4FF3FD652C2B}" srcOrd="3" destOrd="0" presId="urn:microsoft.com/office/officeart/2008/layout/AlternatingHexagons"/>
    <dgm:cxn modelId="{222F0EEA-C88B-44C2-A9C5-DB099E9EF351}" type="presParOf" srcId="{F5316EDF-E5C4-4ECB-8BB3-CE5779361EC5}" destId="{3494CC9F-762B-4B6C-85E0-B907B3207055}" srcOrd="4" destOrd="0" presId="urn:microsoft.com/office/officeart/2008/layout/AlternatingHexagons"/>
    <dgm:cxn modelId="{E3CF4076-98A8-4C2C-BAB9-EBB8D5D043D9}" type="presParOf" srcId="{FE14A953-8134-4ED8-8D3F-02B9DFEB3403}" destId="{2AE04D05-914C-49FF-A272-98D3134EBBA6}" srcOrd="1" destOrd="0" presId="urn:microsoft.com/office/officeart/2008/layout/AlternatingHexagons"/>
    <dgm:cxn modelId="{525FEB00-3E3E-4097-A820-A8789AD476DD}" type="presParOf" srcId="{FE14A953-8134-4ED8-8D3F-02B9DFEB3403}" destId="{18F051BE-3905-4781-8331-6DAB53790629}" srcOrd="2" destOrd="0" presId="urn:microsoft.com/office/officeart/2008/layout/AlternatingHexagons"/>
    <dgm:cxn modelId="{0176738D-72EE-440F-B179-306B8C271F67}" type="presParOf" srcId="{18F051BE-3905-4781-8331-6DAB53790629}" destId="{6E6B68D2-3FCA-4472-AF70-86FEA6D0EE45}" srcOrd="0" destOrd="0" presId="urn:microsoft.com/office/officeart/2008/layout/AlternatingHexagons"/>
    <dgm:cxn modelId="{81E1CAE2-DF44-455F-96F1-C7409EB22FBF}" type="presParOf" srcId="{18F051BE-3905-4781-8331-6DAB53790629}" destId="{5DE65A57-B83C-414C-8DF0-7A53826A25AF}" srcOrd="1" destOrd="0" presId="urn:microsoft.com/office/officeart/2008/layout/AlternatingHexagons"/>
    <dgm:cxn modelId="{B115C3BE-EDB0-48AE-92C3-6B5F1ED98D9F}" type="presParOf" srcId="{18F051BE-3905-4781-8331-6DAB53790629}" destId="{49259FD2-D1B6-4F71-9940-59566FD6CCCF}" srcOrd="2" destOrd="0" presId="urn:microsoft.com/office/officeart/2008/layout/AlternatingHexagons"/>
    <dgm:cxn modelId="{0E44A17A-7F4E-4649-8CEE-FAC127EFCADE}" type="presParOf" srcId="{18F051BE-3905-4781-8331-6DAB53790629}" destId="{7D5409D5-468C-4FD2-A043-4A288A4A65A9}" srcOrd="3" destOrd="0" presId="urn:microsoft.com/office/officeart/2008/layout/AlternatingHexagons"/>
    <dgm:cxn modelId="{15B17CCF-FFC8-4C27-89D8-87BAEFE2CE08}" type="presParOf" srcId="{18F051BE-3905-4781-8331-6DAB53790629}" destId="{07C28A57-EA56-448F-BD79-C271F01B7BDD}" srcOrd="4" destOrd="0" presId="urn:microsoft.com/office/officeart/2008/layout/AlternatingHexagons"/>
    <dgm:cxn modelId="{BB889D8B-5389-491D-A416-286A2EAAD4A7}" type="presParOf" srcId="{FE14A953-8134-4ED8-8D3F-02B9DFEB3403}" destId="{BB0BEBAE-2D43-4311-AFC1-DA5086BE1C05}" srcOrd="3" destOrd="0" presId="urn:microsoft.com/office/officeart/2008/layout/AlternatingHexagons"/>
    <dgm:cxn modelId="{65F76F22-320A-46BE-9298-B4812A62063C}" type="presParOf" srcId="{FE14A953-8134-4ED8-8D3F-02B9DFEB3403}" destId="{D683273B-AF39-4C3C-B001-2303158982D4}" srcOrd="4" destOrd="0" presId="urn:microsoft.com/office/officeart/2008/layout/AlternatingHexagons"/>
    <dgm:cxn modelId="{99BF7994-EC08-4DF2-9361-C1EF06AF3503}" type="presParOf" srcId="{D683273B-AF39-4C3C-B001-2303158982D4}" destId="{B9DD6BF2-2E74-469E-A28C-BBC18E1C432C}" srcOrd="0" destOrd="0" presId="urn:microsoft.com/office/officeart/2008/layout/AlternatingHexagons"/>
    <dgm:cxn modelId="{D75089DE-5832-4D00-A8EC-00782109E00B}" type="presParOf" srcId="{D683273B-AF39-4C3C-B001-2303158982D4}" destId="{97FDF217-5B82-42CF-932C-530256E221F9}" srcOrd="1" destOrd="0" presId="urn:microsoft.com/office/officeart/2008/layout/AlternatingHexagons"/>
    <dgm:cxn modelId="{5B4C106C-141A-4431-9931-F46454B93E5C}" type="presParOf" srcId="{D683273B-AF39-4C3C-B001-2303158982D4}" destId="{8E5B71A7-2338-44F8-918E-C22601B9E81D}" srcOrd="2" destOrd="0" presId="urn:microsoft.com/office/officeart/2008/layout/AlternatingHexagons"/>
    <dgm:cxn modelId="{9CE98894-978D-49A0-B099-FDD047E5E01E}" type="presParOf" srcId="{D683273B-AF39-4C3C-B001-2303158982D4}" destId="{04B868DB-CDE8-49A2-94FA-4BA49CECDCB9}" srcOrd="3" destOrd="0" presId="urn:microsoft.com/office/officeart/2008/layout/AlternatingHexagons"/>
    <dgm:cxn modelId="{C51A75F9-45A7-46CF-A090-AA233CABA6FE}" type="presParOf" srcId="{D683273B-AF39-4C3C-B001-2303158982D4}" destId="{864AB69B-F3B6-4255-91C9-9F662D54455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3FFD6-E986-49A9-B591-A65AD8DC0F64}">
      <dsp:nvSpPr>
        <dsp:cNvPr id="0" name=""/>
        <dsp:cNvSpPr/>
      </dsp:nvSpPr>
      <dsp:spPr>
        <a:xfrm rot="16200000">
          <a:off x="-1239261" y="1243200"/>
          <a:ext cx="3974682" cy="1488281"/>
        </a:xfrm>
        <a:prstGeom prst="flowChartManualOperation">
          <a:avLst/>
        </a:prstGeom>
        <a:gradFill rotWithShape="1">
          <a:gsLst>
            <a:gs pos="0">
              <a:schemeClr val="accent3">
                <a:tint val="60000"/>
                <a:lumMod val="104000"/>
              </a:schemeClr>
            </a:gs>
            <a:gs pos="100000">
              <a:schemeClr val="accent3"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tint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ECONOMÍA POPULAR Y SOLIDARIA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939" y="794936"/>
        <a:ext cx="1488281" cy="2384810"/>
      </dsp:txXfrm>
    </dsp:sp>
    <dsp:sp modelId="{A61F5B7D-43C1-43CE-ABC5-BE96AD32940C}">
      <dsp:nvSpPr>
        <dsp:cNvPr id="0" name=""/>
        <dsp:cNvSpPr/>
      </dsp:nvSpPr>
      <dsp:spPr>
        <a:xfrm rot="16200000">
          <a:off x="360640" y="1243200"/>
          <a:ext cx="3974682" cy="14882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PRINCIPIOS DE ECONOMIA POPULAR Y SOLIDARIA</a:t>
          </a:r>
          <a:endParaRPr lang="es-EC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603840" y="794936"/>
        <a:ext cx="1488281" cy="2384810"/>
      </dsp:txXfrm>
    </dsp:sp>
    <dsp:sp modelId="{E4CA507D-6E3E-47B9-BFA0-2FCB39569512}">
      <dsp:nvSpPr>
        <dsp:cNvPr id="0" name=""/>
        <dsp:cNvSpPr/>
      </dsp:nvSpPr>
      <dsp:spPr>
        <a:xfrm rot="16200000">
          <a:off x="1960543" y="1243200"/>
          <a:ext cx="3974682" cy="14882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FINANZAS POPULARES</a:t>
          </a:r>
          <a:endParaRPr lang="es-EC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203743" y="794936"/>
        <a:ext cx="1488281" cy="2384810"/>
      </dsp:txXfrm>
    </dsp:sp>
    <dsp:sp modelId="{B697539E-F824-4730-AF33-4529B87E4785}">
      <dsp:nvSpPr>
        <dsp:cNvPr id="0" name=""/>
        <dsp:cNvSpPr/>
      </dsp:nvSpPr>
      <dsp:spPr>
        <a:xfrm rot="16200000">
          <a:off x="3676561" y="1127084"/>
          <a:ext cx="3974682" cy="172051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SECTOR COOPERATIVO</a:t>
          </a:r>
          <a:endParaRPr lang="es-EC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803646" y="794935"/>
        <a:ext cx="1720512" cy="2384810"/>
      </dsp:txXfrm>
    </dsp:sp>
    <dsp:sp modelId="{9CCDC53F-ACB2-4590-8637-56347F1EEE8C}">
      <dsp:nvSpPr>
        <dsp:cNvPr id="0" name=""/>
        <dsp:cNvSpPr/>
      </dsp:nvSpPr>
      <dsp:spPr>
        <a:xfrm rot="16200000">
          <a:off x="5392579" y="1243200"/>
          <a:ext cx="3974682" cy="1488281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BUEN VIVIR</a:t>
          </a:r>
          <a:endParaRPr lang="es-EC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635779" y="794936"/>
        <a:ext cx="1488281" cy="2384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64316-3E7B-424A-9E2C-D90ABD972EF5}">
      <dsp:nvSpPr>
        <dsp:cNvPr id="0" name=""/>
        <dsp:cNvSpPr/>
      </dsp:nvSpPr>
      <dsp:spPr>
        <a:xfrm rot="5400000">
          <a:off x="3173014" y="132242"/>
          <a:ext cx="2007392" cy="174643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Insumos solidarios</a:t>
          </a:r>
          <a:endParaRPr lang="es-EC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75646" y="314581"/>
        <a:ext cx="1202127" cy="1381754"/>
      </dsp:txXfrm>
    </dsp:sp>
    <dsp:sp modelId="{59460C3F-5CC8-4C33-8534-7A857524FC55}">
      <dsp:nvSpPr>
        <dsp:cNvPr id="0" name=""/>
        <dsp:cNvSpPr/>
      </dsp:nvSpPr>
      <dsp:spPr>
        <a:xfrm>
          <a:off x="5102922" y="403240"/>
          <a:ext cx="2240250" cy="120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4CC9F-762B-4B6C-85E0-B907B3207055}">
      <dsp:nvSpPr>
        <dsp:cNvPr id="0" name=""/>
        <dsp:cNvSpPr/>
      </dsp:nvSpPr>
      <dsp:spPr>
        <a:xfrm rot="5400000">
          <a:off x="1286868" y="132242"/>
          <a:ext cx="2007392" cy="174643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Asistencia técnica</a:t>
          </a:r>
          <a:endParaRPr lang="es-EC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89500" y="314581"/>
        <a:ext cx="1202127" cy="1381754"/>
      </dsp:txXfrm>
    </dsp:sp>
    <dsp:sp modelId="{6E6B68D2-3FCA-4472-AF70-86FEA6D0EE45}">
      <dsp:nvSpPr>
        <dsp:cNvPr id="0" name=""/>
        <dsp:cNvSpPr/>
      </dsp:nvSpPr>
      <dsp:spPr>
        <a:xfrm rot="5400000">
          <a:off x="2226328" y="1836117"/>
          <a:ext cx="2007392" cy="174643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Cronogramas de cosecha</a:t>
          </a:r>
          <a:endParaRPr lang="es-EC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28960" y="2018456"/>
        <a:ext cx="1202127" cy="1381754"/>
      </dsp:txXfrm>
    </dsp:sp>
    <dsp:sp modelId="{5DE65A57-B83C-414C-8DF0-7A53826A25AF}">
      <dsp:nvSpPr>
        <dsp:cNvPr id="0" name=""/>
        <dsp:cNvSpPr/>
      </dsp:nvSpPr>
      <dsp:spPr>
        <a:xfrm>
          <a:off x="0" y="2119991"/>
          <a:ext cx="2167984" cy="120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CREACIÓN DE UN CENTRO DE ACOPIO</a:t>
          </a:r>
          <a:endParaRPr lang="es-EC" sz="1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19991"/>
        <a:ext cx="2167984" cy="1204435"/>
      </dsp:txXfrm>
    </dsp:sp>
    <dsp:sp modelId="{07C28A57-EA56-448F-BD79-C271F01B7BDD}">
      <dsp:nvSpPr>
        <dsp:cNvPr id="0" name=""/>
        <dsp:cNvSpPr/>
      </dsp:nvSpPr>
      <dsp:spPr>
        <a:xfrm rot="5400000">
          <a:off x="4112474" y="1836117"/>
          <a:ext cx="2007392" cy="174643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Valor agregado</a:t>
          </a:r>
          <a:endParaRPr lang="es-EC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15106" y="2018456"/>
        <a:ext cx="1202127" cy="1381754"/>
      </dsp:txXfrm>
    </dsp:sp>
    <dsp:sp modelId="{B9DD6BF2-2E74-469E-A28C-BBC18E1C432C}">
      <dsp:nvSpPr>
        <dsp:cNvPr id="0" name=""/>
        <dsp:cNvSpPr/>
      </dsp:nvSpPr>
      <dsp:spPr>
        <a:xfrm rot="5400000">
          <a:off x="3173014" y="3539992"/>
          <a:ext cx="2007392" cy="174643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Precios de compra y venta </a:t>
          </a:r>
          <a:endParaRPr lang="es-EC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75646" y="3722331"/>
        <a:ext cx="1202127" cy="1381754"/>
      </dsp:txXfrm>
    </dsp:sp>
    <dsp:sp modelId="{97FDF217-5B82-42CF-932C-530256E221F9}">
      <dsp:nvSpPr>
        <dsp:cNvPr id="0" name=""/>
        <dsp:cNvSpPr/>
      </dsp:nvSpPr>
      <dsp:spPr>
        <a:xfrm>
          <a:off x="5102922" y="3810990"/>
          <a:ext cx="2240250" cy="120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AB69B-F3B6-4255-91C9-9F662D54455F}">
      <dsp:nvSpPr>
        <dsp:cNvPr id="0" name=""/>
        <dsp:cNvSpPr/>
      </dsp:nvSpPr>
      <dsp:spPr>
        <a:xfrm rot="5400000">
          <a:off x="1286868" y="3539992"/>
          <a:ext cx="2007392" cy="174643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Mejores ingresos</a:t>
          </a:r>
          <a:endParaRPr lang="es-EC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89500" y="3722331"/>
        <a:ext cx="1202127" cy="1381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163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891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283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907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986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905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8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998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306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01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273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688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483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463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903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24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751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867A2C-4211-448E-A04C-42128F5DB0CA}" type="datetimeFigureOut">
              <a:rPr lang="es-EC" smtClean="0"/>
              <a:t>15/12/2015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7BF388-87F6-4BE4-AEC5-17A314510E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911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85661" y="2448596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LAS ASOCIACIONES PRODUCTIVAS DEL SECTOR AGRÍCOLA DE LA PARROQUIA ALOASÍ EN EL MARCO DE LA ECONOMÍA POPULAR Y SOLIDARIA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3701582" y="3734875"/>
            <a:ext cx="6851560" cy="1648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Estudiante: </a:t>
            </a:r>
          </a:p>
          <a:p>
            <a:pPr algn="ctr"/>
            <a:r>
              <a:rPr lang="es-EC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Caizaluisa</a:t>
            </a:r>
          </a:p>
          <a:p>
            <a:r>
              <a:rPr lang="es-EC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Directora: </a:t>
            </a:r>
          </a:p>
          <a:p>
            <a:pPr algn="ctr"/>
            <a:r>
              <a:rPr lang="es-EC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Eco. María Isabel Guerrón</a:t>
            </a:r>
            <a:endParaRPr lang="es-EC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383369" y="5988676"/>
            <a:ext cx="2485623" cy="3992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DICIEMBRE 2015</a:t>
            </a:r>
            <a:endParaRPr lang="es-EC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02" y="308159"/>
            <a:ext cx="7006106" cy="15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687132" y="669701"/>
            <a:ext cx="1957589" cy="6825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PRODUCCIÓN</a:t>
            </a:r>
            <a:endParaRPr lang="es-EC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69735" y="1352282"/>
            <a:ext cx="3734873" cy="6697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Fortalecimiento Cooperativo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43955" y="2369713"/>
            <a:ext cx="3734873" cy="669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Creación de una cooperativa de producción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 izquierda y arriba 7"/>
          <p:cNvSpPr/>
          <p:nvPr/>
        </p:nvSpPr>
        <p:spPr>
          <a:xfrm>
            <a:off x="6078827" y="2021984"/>
            <a:ext cx="1815921" cy="85000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abajo 8"/>
          <p:cNvSpPr/>
          <p:nvPr/>
        </p:nvSpPr>
        <p:spPr>
          <a:xfrm>
            <a:off x="3966693" y="3039415"/>
            <a:ext cx="463639" cy="721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2343955" y="3786389"/>
            <a:ext cx="3734873" cy="6697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Mejorar el apoyo técnico a los productores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43955" y="5125792"/>
            <a:ext cx="3734873" cy="6697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Impulsar el trabajo asociado en la comunidad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295881" y="5125792"/>
            <a:ext cx="2208727" cy="6697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servicios agrícolas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6175419" y="5222384"/>
            <a:ext cx="1023871" cy="4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abajo 14"/>
          <p:cNvSpPr/>
          <p:nvPr/>
        </p:nvSpPr>
        <p:spPr>
          <a:xfrm>
            <a:off x="3979571" y="4456091"/>
            <a:ext cx="463639" cy="669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46" name="Picture 2" descr="http://files.mundo-verde5.webnode.es/200000017-7227a74156/Dia%20del%20campes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689" y="2871989"/>
            <a:ext cx="2861717" cy="20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1687132" y="669701"/>
            <a:ext cx="2807595" cy="6825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COMERCIALIZACIÓN</a:t>
            </a:r>
            <a:endParaRPr lang="es-EC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68965712"/>
              </p:ext>
            </p:extLst>
          </p:nvPr>
        </p:nvGraphicFramePr>
        <p:xfrm>
          <a:off x="4732269" y="1118912"/>
          <a:ext cx="74597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http://thumbs.dreamstime.com/x/ilustrador-del-vector-del-hombre-3d-que-tiene-una-idea-2459987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2"/>
          <a:stretch/>
        </p:blipFill>
        <p:spPr bwMode="auto">
          <a:xfrm>
            <a:off x="2051586" y="2318198"/>
            <a:ext cx="2443141" cy="2794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/>
          <p:cNvGrpSpPr/>
          <p:nvPr/>
        </p:nvGrpSpPr>
        <p:grpSpPr>
          <a:xfrm>
            <a:off x="2601533" y="1184855"/>
            <a:ext cx="7791718" cy="5087155"/>
            <a:chOff x="0" y="0"/>
            <a:chExt cx="4495800" cy="3809114"/>
          </a:xfrm>
        </p:grpSpPr>
        <p:sp>
          <p:nvSpPr>
            <p:cNvPr id="48" name="Elipse 47"/>
            <p:cNvSpPr/>
            <p:nvPr/>
          </p:nvSpPr>
          <p:spPr>
            <a:xfrm>
              <a:off x="1392866" y="1286716"/>
              <a:ext cx="1733550" cy="112395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EC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EC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EC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EC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EC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EC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EC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EC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EC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CAPACITADORES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AGRICULTORES</a:t>
              </a:r>
              <a:endParaRPr lang="es-EC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9" name="Anillo 48"/>
            <p:cNvSpPr/>
            <p:nvPr/>
          </p:nvSpPr>
          <p:spPr>
            <a:xfrm>
              <a:off x="0" y="10633"/>
              <a:ext cx="4495800" cy="3790760"/>
            </a:xfrm>
            <a:prstGeom prst="donut">
              <a:avLst>
                <a:gd name="adj" fmla="val 76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lecha derecha 49"/>
            <p:cNvSpPr/>
            <p:nvPr/>
          </p:nvSpPr>
          <p:spPr>
            <a:xfrm rot="2235159">
              <a:off x="3434317" y="510363"/>
              <a:ext cx="495300" cy="257175"/>
            </a:xfrm>
            <a:prstGeom prst="rightArrow">
              <a:avLst>
                <a:gd name="adj1" fmla="val 50000"/>
                <a:gd name="adj2" fmla="val 43743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lecha derecha 50"/>
            <p:cNvSpPr/>
            <p:nvPr/>
          </p:nvSpPr>
          <p:spPr>
            <a:xfrm rot="7800109">
              <a:off x="3694815" y="2854842"/>
              <a:ext cx="495300" cy="257175"/>
            </a:xfrm>
            <a:prstGeom prst="rightArrow">
              <a:avLst>
                <a:gd name="adj1" fmla="val 50000"/>
                <a:gd name="adj2" fmla="val 43743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lecha derecha 51"/>
            <p:cNvSpPr/>
            <p:nvPr/>
          </p:nvSpPr>
          <p:spPr>
            <a:xfrm rot="12681091">
              <a:off x="723014" y="3189768"/>
              <a:ext cx="495300" cy="257175"/>
            </a:xfrm>
            <a:prstGeom prst="rightArrow">
              <a:avLst>
                <a:gd name="adj1" fmla="val 50000"/>
                <a:gd name="adj2" fmla="val 43743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lecha derecha 52"/>
            <p:cNvSpPr/>
            <p:nvPr/>
          </p:nvSpPr>
          <p:spPr>
            <a:xfrm rot="19056397">
              <a:off x="457200" y="627321"/>
              <a:ext cx="495300" cy="257175"/>
            </a:xfrm>
            <a:prstGeom prst="rightArrow">
              <a:avLst>
                <a:gd name="adj1" fmla="val 50000"/>
                <a:gd name="adj2" fmla="val 4374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Cuadro de texto 227"/>
            <p:cNvSpPr txBox="1"/>
            <p:nvPr/>
          </p:nvSpPr>
          <p:spPr>
            <a:xfrm rot="15910291">
              <a:off x="-590107" y="1674628"/>
              <a:ext cx="1581144" cy="2952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b="1">
                  <a:solidFill>
                    <a:srgbClr val="323E4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COMPROMISO</a:t>
              </a:r>
              <a:endParaRPr lang="es-EC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b="1">
                  <a:solidFill>
                    <a:srgbClr val="323E4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EC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Cuadro de texto 228"/>
            <p:cNvSpPr txBox="1"/>
            <p:nvPr/>
          </p:nvSpPr>
          <p:spPr>
            <a:xfrm rot="5244099">
              <a:off x="3545958" y="1897912"/>
              <a:ext cx="1581144" cy="2952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b="1">
                  <a:solidFill>
                    <a:srgbClr val="323E4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COMPROMISO</a:t>
              </a:r>
              <a:endParaRPr lang="es-EC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Cuadro de texto 225"/>
            <p:cNvSpPr txBox="1"/>
            <p:nvPr/>
          </p:nvSpPr>
          <p:spPr>
            <a:xfrm>
              <a:off x="1679945" y="0"/>
              <a:ext cx="122936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b="1">
                  <a:solidFill>
                    <a:srgbClr val="323E4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APRENDIZAJE CONTINUO</a:t>
              </a:r>
              <a:endParaRPr lang="es-EC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Cuadro de texto 8"/>
            <p:cNvSpPr txBox="1"/>
            <p:nvPr/>
          </p:nvSpPr>
          <p:spPr>
            <a:xfrm>
              <a:off x="1765005" y="3466214"/>
              <a:ext cx="122936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b="1">
                  <a:solidFill>
                    <a:srgbClr val="323E4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APRENDIZAJE CONTINUO</a:t>
              </a:r>
              <a:endParaRPr lang="es-EC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ángulo redondeado 57"/>
            <p:cNvSpPr/>
            <p:nvPr/>
          </p:nvSpPr>
          <p:spPr>
            <a:xfrm>
              <a:off x="1711842" y="393405"/>
              <a:ext cx="1181100" cy="5524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Teoría</a:t>
              </a:r>
              <a:endParaRPr lang="es-EC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ángulo redondeado 58"/>
            <p:cNvSpPr/>
            <p:nvPr/>
          </p:nvSpPr>
          <p:spPr>
            <a:xfrm>
              <a:off x="1711842" y="2764465"/>
              <a:ext cx="1181100" cy="5524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Experiencia</a:t>
              </a:r>
              <a:endParaRPr lang="es-EC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ángulo redondeado 59"/>
            <p:cNvSpPr/>
            <p:nvPr/>
          </p:nvSpPr>
          <p:spPr>
            <a:xfrm>
              <a:off x="520996" y="1020726"/>
              <a:ext cx="1181100" cy="5524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Actualización</a:t>
              </a:r>
            </a:p>
          </p:txBody>
        </p:sp>
        <p:sp>
          <p:nvSpPr>
            <p:cNvPr id="61" name="Rectángulo redondeado 60"/>
            <p:cNvSpPr/>
            <p:nvPr/>
          </p:nvSpPr>
          <p:spPr>
            <a:xfrm>
              <a:off x="2828261" y="1020726"/>
              <a:ext cx="1181100" cy="5524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Asesoramiento</a:t>
              </a:r>
            </a:p>
          </p:txBody>
        </p:sp>
        <p:sp>
          <p:nvSpPr>
            <p:cNvPr id="62" name="Rectángulo redondeado 61"/>
            <p:cNvSpPr/>
            <p:nvPr/>
          </p:nvSpPr>
          <p:spPr>
            <a:xfrm>
              <a:off x="520996" y="2052084"/>
              <a:ext cx="1181100" cy="5524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Autogestión</a:t>
              </a:r>
            </a:p>
          </p:txBody>
        </p:sp>
        <p:sp>
          <p:nvSpPr>
            <p:cNvPr id="63" name="Rectángulo redondeado 62"/>
            <p:cNvSpPr/>
            <p:nvPr/>
          </p:nvSpPr>
          <p:spPr>
            <a:xfrm>
              <a:off x="2828261" y="2062717"/>
              <a:ext cx="1181100" cy="5524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Aplicación</a:t>
              </a:r>
            </a:p>
          </p:txBody>
        </p:sp>
        <p:cxnSp>
          <p:nvCxnSpPr>
            <p:cNvPr id="64" name="Conector recto de flecha 63"/>
            <p:cNvCxnSpPr/>
            <p:nvPr/>
          </p:nvCxnSpPr>
          <p:spPr>
            <a:xfrm flipV="1">
              <a:off x="2307266" y="946298"/>
              <a:ext cx="0" cy="3699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de flecha 64"/>
            <p:cNvCxnSpPr/>
            <p:nvPr/>
          </p:nvCxnSpPr>
          <p:spPr>
            <a:xfrm>
              <a:off x="2317898" y="2424224"/>
              <a:ext cx="0" cy="3429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angular 65"/>
            <p:cNvCxnSpPr/>
            <p:nvPr/>
          </p:nvCxnSpPr>
          <p:spPr>
            <a:xfrm flipH="1">
              <a:off x="925033" y="765544"/>
              <a:ext cx="781050" cy="240030"/>
            </a:xfrm>
            <a:prstGeom prst="bentConnector3">
              <a:avLst>
                <a:gd name="adj1" fmla="val 10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angular 66"/>
            <p:cNvCxnSpPr/>
            <p:nvPr/>
          </p:nvCxnSpPr>
          <p:spPr>
            <a:xfrm>
              <a:off x="2892056" y="765544"/>
              <a:ext cx="714375" cy="240878"/>
            </a:xfrm>
            <a:prstGeom prst="bentConnector3">
              <a:avLst>
                <a:gd name="adj1" fmla="val 100667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angular 67"/>
            <p:cNvCxnSpPr/>
            <p:nvPr/>
          </p:nvCxnSpPr>
          <p:spPr>
            <a:xfrm flipH="1" flipV="1">
              <a:off x="925033" y="2647507"/>
              <a:ext cx="781050" cy="296176"/>
            </a:xfrm>
            <a:prstGeom prst="bentConnector3">
              <a:avLst>
                <a:gd name="adj1" fmla="val 10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angular 68"/>
            <p:cNvCxnSpPr/>
            <p:nvPr/>
          </p:nvCxnSpPr>
          <p:spPr>
            <a:xfrm flipV="1">
              <a:off x="2923954" y="2658140"/>
              <a:ext cx="709574" cy="286569"/>
            </a:xfrm>
            <a:prstGeom prst="bentConnector3">
              <a:avLst>
                <a:gd name="adj1" fmla="val 100026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ángulo redondeado 69">
            <a:hlinkClick r:id="rId2" action="ppaction://hlinksldjump"/>
          </p:cNvPr>
          <p:cNvSpPr/>
          <p:nvPr/>
        </p:nvSpPr>
        <p:spPr>
          <a:xfrm>
            <a:off x="1668855" y="463425"/>
            <a:ext cx="3346669" cy="5409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</a:t>
            </a:r>
            <a:endParaRPr lang="es-EC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088" y="365244"/>
            <a:ext cx="2349624" cy="14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2286" y="498029"/>
            <a:ext cx="4121241" cy="867132"/>
          </a:xfrm>
        </p:spPr>
        <p:txBody>
          <a:bodyPr/>
          <a:lstStyle/>
          <a:p>
            <a:r>
              <a:rPr lang="es-EC" b="1" dirty="0" smtClean="0">
                <a:solidFill>
                  <a:srgbClr val="00B050"/>
                </a:solidFill>
              </a:rPr>
              <a:t>Conclusiones</a:t>
            </a:r>
            <a:endParaRPr lang="es-EC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1222" y="1365161"/>
            <a:ext cx="9898487" cy="4726546"/>
          </a:xfrm>
        </p:spPr>
        <p:txBody>
          <a:bodyPr>
            <a:normAutofit/>
          </a:bodyPr>
          <a:lstStyle/>
          <a:p>
            <a:pPr lvl="0"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58% de participación en prácticas en el campo son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mujeres.</a:t>
            </a:r>
          </a:p>
          <a:p>
            <a:pPr lvl="0"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fuente de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ingreso es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medio de la producción y comercialización de sus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productos.</a:t>
            </a: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75% de la población tiene un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desconocimiento de la ley de Economía Popular y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Solidaria.</a:t>
            </a:r>
          </a:p>
          <a:p>
            <a:pPr lvl="0" algn="just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propuesta ayudará a fortalecer su desarrollo económico y social.</a:t>
            </a:r>
          </a:p>
          <a:p>
            <a:pPr lvl="0"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creación de un centro de acopio, permitirá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obtener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mayores oportunidades de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comercialización.</a:t>
            </a:r>
          </a:p>
          <a:p>
            <a:pPr lvl="0" algn="just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capacitaciones,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impulsará a conocer nuevas prácticas agrarias para el mejor aprovechamiento de los recursos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naturales.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39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4767" y="476518"/>
            <a:ext cx="4555881" cy="892934"/>
          </a:xfrm>
        </p:spPr>
        <p:txBody>
          <a:bodyPr/>
          <a:lstStyle/>
          <a:p>
            <a:r>
              <a:rPr lang="es-EC" b="1" dirty="0" smtClean="0">
                <a:solidFill>
                  <a:srgbClr val="0070C0"/>
                </a:solidFill>
              </a:rPr>
              <a:t>Recomendaciones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1583" y="1713962"/>
            <a:ext cx="10018713" cy="3708044"/>
          </a:xfrm>
        </p:spPr>
        <p:txBody>
          <a:bodyPr>
            <a:noAutofit/>
          </a:bodyPr>
          <a:lstStyle/>
          <a:p>
            <a:pPr lvl="0" algn="just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Concientizar y preparar a las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mujeres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programas dirigidos por instituciones públicas o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privadas.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Incentivar a los agricultores a buscar fuentes de financiamiento en  instituciones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financieras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necesario que la Junta Parroquial de </a:t>
            </a:r>
            <a:r>
              <a:rPr lang="es-EC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Aloasí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tenga contacto con las asociaciones agrícolas para que puedan ser inducidos y tengan conocimiento acerca de la LOEPS.</a:t>
            </a:r>
          </a:p>
          <a:p>
            <a:pPr lvl="0"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Socializar el diseño de la propuesta en la comunidad.</a:t>
            </a:r>
          </a:p>
          <a:p>
            <a:pPr lvl="0"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seguimientos</a:t>
            </a:r>
          </a:p>
          <a:p>
            <a:pPr lvl="0"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Alianzas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estratégicas</a:t>
            </a:r>
            <a:endPara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clubesygimnasios.com/blogcyg/wp-content/uploads/2013/07/motiv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94" y="4897706"/>
            <a:ext cx="1737620" cy="17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7037" y="1610932"/>
            <a:ext cx="10018713" cy="312420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“La vida es como el fútbol, a veces se presentan finales inesperadas, pero hay que saberlas enfrentar y ganar…. HOY he ganado la mía”. </a:t>
            </a:r>
          </a:p>
          <a:p>
            <a:pPr marL="0" lvl="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s-EC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  <a:p>
            <a:pPr marL="0" lv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 Caizaluisa Barros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70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917" y="479787"/>
            <a:ext cx="10058400" cy="988405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INTRODUCIÓN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45768983"/>
              </p:ext>
            </p:extLst>
          </p:nvPr>
        </p:nvGraphicFramePr>
        <p:xfrm>
          <a:off x="2134029" y="1474632"/>
          <a:ext cx="8062175" cy="498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5549363" y="3320303"/>
            <a:ext cx="1442433" cy="785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ALOASÍ</a:t>
            </a:r>
            <a:endParaRPr lang="es-EC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image.freepik.com/iconos-gratis/brazos-arriba-silueta_318-7807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08" y="3872995"/>
            <a:ext cx="980342" cy="9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207617" y="3966694"/>
            <a:ext cx="128789" cy="13922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15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477556" y="321972"/>
            <a:ext cx="3039414" cy="13007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LA INVESTIGACIÓN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302913" y="1918950"/>
            <a:ext cx="3462270" cy="35545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a las asociaciones productivas del sector agrícola de la parroquia Aloasí del cantón Mejía mediante los principios de la Economía Popular y Solidaria en el Ecuador, con la finalidad de fortalecer el desarrollo económico de la comunidad.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422523" y="1918951"/>
            <a:ext cx="3473003" cy="35545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Caracterizar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las asociaciones productivas del sector agrícola de la parroquia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Aloasí.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 factores potencian o limitan la ejecución de los principios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ley de EPS.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Generar una propuesta que permita incluir y/o fortalecer los principios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EPS en las asociaciones agrícolas.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curvada hacia la izquierda 9"/>
          <p:cNvSpPr/>
          <p:nvPr/>
        </p:nvSpPr>
        <p:spPr>
          <a:xfrm>
            <a:off x="4930462" y="2871988"/>
            <a:ext cx="695459" cy="12106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Flecha curvada hacia la derecha 10"/>
          <p:cNvSpPr/>
          <p:nvPr/>
        </p:nvSpPr>
        <p:spPr>
          <a:xfrm>
            <a:off x="6497392" y="2871988"/>
            <a:ext cx="605307" cy="12106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1043" y="90151"/>
            <a:ext cx="10018713" cy="1287889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2646309"/>
              </p:ext>
            </p:extLst>
          </p:nvPr>
        </p:nvGraphicFramePr>
        <p:xfrm>
          <a:off x="2946400" y="2434107"/>
          <a:ext cx="8128000" cy="397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2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61" y="2093018"/>
            <a:ext cx="3239776" cy="30327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506" y="2093018"/>
            <a:ext cx="3793566" cy="3032774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905149" y="1081826"/>
            <a:ext cx="5602310" cy="4765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LEGAL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4241" y="-4102"/>
            <a:ext cx="5174066" cy="1027090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CARACTERIZACIÓN DE LAS ASOCIACIONES AGRÍCOLAS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087992"/>
              </p:ext>
            </p:extLst>
          </p:nvPr>
        </p:nvGraphicFramePr>
        <p:xfrm>
          <a:off x="1658154" y="1022988"/>
          <a:ext cx="4252175" cy="236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687549140"/>
              </p:ext>
            </p:extLst>
          </p:nvPr>
        </p:nvGraphicFramePr>
        <p:xfrm>
          <a:off x="6797898" y="1022988"/>
          <a:ext cx="4572000" cy="236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94335503"/>
              </p:ext>
            </p:extLst>
          </p:nvPr>
        </p:nvGraphicFramePr>
        <p:xfrm>
          <a:off x="1961723" y="3992451"/>
          <a:ext cx="3948606" cy="235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325168442"/>
              </p:ext>
            </p:extLst>
          </p:nvPr>
        </p:nvGraphicFramePr>
        <p:xfrm>
          <a:off x="6797898" y="3992451"/>
          <a:ext cx="4572000" cy="235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346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86528635"/>
              </p:ext>
            </p:extLst>
          </p:nvPr>
        </p:nvGraphicFramePr>
        <p:xfrm>
          <a:off x="1396533" y="1103672"/>
          <a:ext cx="5352610" cy="25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06407819"/>
              </p:ext>
            </p:extLst>
          </p:nvPr>
        </p:nvGraphicFramePr>
        <p:xfrm>
          <a:off x="7134896" y="1103672"/>
          <a:ext cx="4431605" cy="25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626320036"/>
              </p:ext>
            </p:extLst>
          </p:nvPr>
        </p:nvGraphicFramePr>
        <p:xfrm>
          <a:off x="1726986" y="4069724"/>
          <a:ext cx="4572000" cy="255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607416701"/>
              </p:ext>
            </p:extLst>
          </p:nvPr>
        </p:nvGraphicFramePr>
        <p:xfrm>
          <a:off x="7134896" y="3704131"/>
          <a:ext cx="4506389" cy="303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784241" y="-4102"/>
            <a:ext cx="5174066" cy="1027090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POTENCIAN O LIMITAN LOS PRINCIPIOS DE LA LEY DE EPS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822296503"/>
              </p:ext>
            </p:extLst>
          </p:nvPr>
        </p:nvGraphicFramePr>
        <p:xfrm>
          <a:off x="1773708" y="12717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327202018"/>
              </p:ext>
            </p:extLst>
          </p:nvPr>
        </p:nvGraphicFramePr>
        <p:xfrm>
          <a:off x="6754702" y="3876541"/>
          <a:ext cx="4838700" cy="254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784241" y="-4102"/>
            <a:ext cx="5174066" cy="1027090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INGRESOS PERCIBIDOS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22" y="4646563"/>
            <a:ext cx="2024637" cy="17758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651" y="1442167"/>
            <a:ext cx="1727167" cy="15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159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Propuesta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1506829" y="1255166"/>
            <a:ext cx="10040155" cy="5325816"/>
            <a:chOff x="2335253" y="1873096"/>
            <a:chExt cx="7562215" cy="4483030"/>
          </a:xfrm>
        </p:grpSpPr>
        <p:grpSp>
          <p:nvGrpSpPr>
            <p:cNvPr id="4" name="Grupo 3"/>
            <p:cNvGrpSpPr>
              <a:grpSpLocks/>
            </p:cNvGrpSpPr>
            <p:nvPr/>
          </p:nvGrpSpPr>
          <p:grpSpPr bwMode="auto">
            <a:xfrm>
              <a:off x="2683233" y="2179731"/>
              <a:ext cx="5244465" cy="628015"/>
              <a:chOff x="1759" y="1316"/>
              <a:chExt cx="7085" cy="1870"/>
            </a:xfrm>
          </p:grpSpPr>
          <p:sp>
            <p:nvSpPr>
              <p:cNvPr id="5" name="Rectangle 184"/>
              <p:cNvSpPr>
                <a:spLocks noChangeArrowheads="1"/>
              </p:cNvSpPr>
              <p:nvPr/>
            </p:nvSpPr>
            <p:spPr bwMode="auto">
              <a:xfrm>
                <a:off x="1759" y="1316"/>
                <a:ext cx="7085" cy="1870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 185"/>
              <p:cNvSpPr>
                <a:spLocks noChangeArrowheads="1"/>
              </p:cNvSpPr>
              <p:nvPr/>
            </p:nvSpPr>
            <p:spPr bwMode="auto">
              <a:xfrm>
                <a:off x="3387" y="1656"/>
                <a:ext cx="1800" cy="1133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186"/>
              <p:cNvSpPr>
                <a:spLocks noChangeArrowheads="1"/>
              </p:cNvSpPr>
              <p:nvPr/>
            </p:nvSpPr>
            <p:spPr bwMode="auto">
              <a:xfrm>
                <a:off x="5244" y="1656"/>
                <a:ext cx="1518" cy="1133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187"/>
              <p:cNvSpPr>
                <a:spLocks noChangeArrowheads="1"/>
              </p:cNvSpPr>
              <p:nvPr/>
            </p:nvSpPr>
            <p:spPr bwMode="auto">
              <a:xfrm>
                <a:off x="6820" y="1656"/>
                <a:ext cx="1799" cy="1133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188"/>
              <p:cNvSpPr txBox="1">
                <a:spLocks noChangeArrowheads="1"/>
              </p:cNvSpPr>
              <p:nvPr/>
            </p:nvSpPr>
            <p:spPr bwMode="auto">
              <a:xfrm>
                <a:off x="1828" y="1883"/>
                <a:ext cx="1687" cy="1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Relación con la Comunidad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189"/>
              <p:cNvSpPr txBox="1">
                <a:spLocks noChangeArrowheads="1"/>
              </p:cNvSpPr>
              <p:nvPr/>
            </p:nvSpPr>
            <p:spPr bwMode="auto">
              <a:xfrm>
                <a:off x="3387" y="1940"/>
                <a:ext cx="1856" cy="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Almacenamiento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90"/>
              <p:cNvSpPr txBox="1">
                <a:spLocks noChangeArrowheads="1"/>
              </p:cNvSpPr>
              <p:nvPr/>
            </p:nvSpPr>
            <p:spPr bwMode="auto">
              <a:xfrm>
                <a:off x="5301" y="1996"/>
                <a:ext cx="1405" cy="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Distribución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91"/>
              <p:cNvSpPr txBox="1">
                <a:spLocks noChangeArrowheads="1"/>
              </p:cNvSpPr>
              <p:nvPr/>
            </p:nvSpPr>
            <p:spPr bwMode="auto">
              <a:xfrm>
                <a:off x="6763" y="1974"/>
                <a:ext cx="1856" cy="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Comercialización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upo 12"/>
            <p:cNvGrpSpPr>
              <a:grpSpLocks/>
            </p:cNvGrpSpPr>
            <p:nvPr/>
          </p:nvGrpSpPr>
          <p:grpSpPr bwMode="auto">
            <a:xfrm>
              <a:off x="2708633" y="3118261"/>
              <a:ext cx="2072640" cy="2301240"/>
              <a:chOff x="1135" y="3527"/>
              <a:chExt cx="2380" cy="5158"/>
            </a:xfrm>
          </p:grpSpPr>
          <p:sp>
            <p:nvSpPr>
              <p:cNvPr id="14" name="Rectangle 193"/>
              <p:cNvSpPr>
                <a:spLocks noChangeArrowheads="1"/>
              </p:cNvSpPr>
              <p:nvPr/>
            </p:nvSpPr>
            <p:spPr bwMode="auto">
              <a:xfrm>
                <a:off x="1135" y="3527"/>
                <a:ext cx="2380" cy="515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194"/>
              <p:cNvSpPr>
                <a:spLocks noChangeArrowheads="1"/>
              </p:cNvSpPr>
              <p:nvPr/>
            </p:nvSpPr>
            <p:spPr bwMode="auto">
              <a:xfrm>
                <a:off x="1248" y="4888"/>
                <a:ext cx="2210" cy="1133"/>
              </a:xfrm>
              <a:prstGeom prst="rect">
                <a:avLst/>
              </a:prstGeom>
              <a:solidFill>
                <a:srgbClr val="CFE7F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Box 195"/>
              <p:cNvSpPr txBox="1">
                <a:spLocks noChangeArrowheads="1"/>
              </p:cNvSpPr>
              <p:nvPr/>
            </p:nvSpPr>
            <p:spPr bwMode="auto">
              <a:xfrm>
                <a:off x="1305" y="5171"/>
                <a:ext cx="2153" cy="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Cooperativa de Producción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196">
                <a:hlinkClick r:id="rId2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1532" y="3867"/>
                <a:ext cx="1700" cy="1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b="1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Producción</a:t>
                </a:r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97"/>
              <p:cNvSpPr>
                <a:spLocks noChangeArrowheads="1"/>
              </p:cNvSpPr>
              <p:nvPr/>
            </p:nvSpPr>
            <p:spPr bwMode="auto">
              <a:xfrm>
                <a:off x="1248" y="6135"/>
                <a:ext cx="2210" cy="1019"/>
              </a:xfrm>
              <a:prstGeom prst="rect">
                <a:avLst/>
              </a:prstGeom>
              <a:solidFill>
                <a:srgbClr val="CFE7F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198"/>
              <p:cNvSpPr txBox="1">
                <a:spLocks noChangeArrowheads="1"/>
              </p:cNvSpPr>
              <p:nvPr/>
            </p:nvSpPr>
            <p:spPr bwMode="auto">
              <a:xfrm>
                <a:off x="1418" y="6146"/>
                <a:ext cx="1927" cy="1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Gestión de servicios agrícolas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9"/>
              <p:cNvSpPr>
                <a:spLocks noChangeArrowheads="1"/>
              </p:cNvSpPr>
              <p:nvPr/>
            </p:nvSpPr>
            <p:spPr bwMode="auto">
              <a:xfrm>
                <a:off x="1248" y="7269"/>
                <a:ext cx="2210" cy="1133"/>
              </a:xfrm>
              <a:prstGeom prst="rect">
                <a:avLst/>
              </a:prstGeom>
              <a:solidFill>
                <a:srgbClr val="CFE7F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00"/>
              <p:cNvSpPr txBox="1">
                <a:spLocks noChangeArrowheads="1"/>
              </p:cNvSpPr>
              <p:nvPr/>
            </p:nvSpPr>
            <p:spPr bwMode="auto">
              <a:xfrm>
                <a:off x="1305" y="7552"/>
                <a:ext cx="2153" cy="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Trabajo Asociado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upo 21"/>
            <p:cNvGrpSpPr>
              <a:grpSpLocks/>
            </p:cNvGrpSpPr>
            <p:nvPr/>
          </p:nvGrpSpPr>
          <p:grpSpPr bwMode="auto">
            <a:xfrm>
              <a:off x="5207358" y="3118261"/>
              <a:ext cx="2722245" cy="2301240"/>
              <a:chOff x="3970" y="3527"/>
              <a:chExt cx="2380" cy="5158"/>
            </a:xfrm>
          </p:grpSpPr>
          <p:sp>
            <p:nvSpPr>
              <p:cNvPr id="23" name="Rectangle 202"/>
              <p:cNvSpPr>
                <a:spLocks noChangeArrowheads="1"/>
              </p:cNvSpPr>
              <p:nvPr/>
            </p:nvSpPr>
            <p:spPr bwMode="auto">
              <a:xfrm>
                <a:off x="3970" y="3527"/>
                <a:ext cx="2380" cy="5158"/>
              </a:xfrm>
              <a:prstGeom prst="rect">
                <a:avLst/>
              </a:prstGeom>
              <a:solidFill>
                <a:srgbClr val="579D1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 Box 203">
                <a:hlinkClick r:id="rId3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253" y="3867"/>
                <a:ext cx="1927" cy="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b="1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Comercialización</a:t>
                </a:r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204"/>
              <p:cNvSpPr>
                <a:spLocks noChangeArrowheads="1"/>
              </p:cNvSpPr>
              <p:nvPr/>
            </p:nvSpPr>
            <p:spPr bwMode="auto">
              <a:xfrm>
                <a:off x="4083" y="4831"/>
                <a:ext cx="2210" cy="1133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205"/>
              <p:cNvSpPr txBox="1">
                <a:spLocks noChangeArrowheads="1"/>
              </p:cNvSpPr>
              <p:nvPr/>
            </p:nvSpPr>
            <p:spPr bwMode="auto">
              <a:xfrm>
                <a:off x="4140" y="5058"/>
                <a:ext cx="2153" cy="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Centro de Acopio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06"/>
              <p:cNvSpPr>
                <a:spLocks noChangeArrowheads="1"/>
              </p:cNvSpPr>
              <p:nvPr/>
            </p:nvSpPr>
            <p:spPr bwMode="auto">
              <a:xfrm>
                <a:off x="4083" y="6135"/>
                <a:ext cx="2210" cy="1133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07"/>
              <p:cNvSpPr txBox="1">
                <a:spLocks noChangeArrowheads="1"/>
              </p:cNvSpPr>
              <p:nvPr/>
            </p:nvSpPr>
            <p:spPr bwMode="auto">
              <a:xfrm>
                <a:off x="4140" y="6362"/>
                <a:ext cx="2153" cy="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Comercialización de los productos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208"/>
              <p:cNvSpPr>
                <a:spLocks noChangeArrowheads="1"/>
              </p:cNvSpPr>
              <p:nvPr/>
            </p:nvSpPr>
            <p:spPr bwMode="auto">
              <a:xfrm>
                <a:off x="4083" y="7382"/>
                <a:ext cx="2210" cy="1133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209"/>
              <p:cNvSpPr txBox="1">
                <a:spLocks noChangeArrowheads="1"/>
              </p:cNvSpPr>
              <p:nvPr/>
            </p:nvSpPr>
            <p:spPr bwMode="auto">
              <a:xfrm>
                <a:off x="4140" y="7646"/>
                <a:ext cx="2153" cy="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Responsabilidad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upo 30"/>
            <p:cNvGrpSpPr>
              <a:grpSpLocks/>
            </p:cNvGrpSpPr>
            <p:nvPr/>
          </p:nvGrpSpPr>
          <p:grpSpPr bwMode="auto">
            <a:xfrm>
              <a:off x="8386168" y="3118261"/>
              <a:ext cx="1511300" cy="2310765"/>
              <a:chOff x="6861" y="3527"/>
              <a:chExt cx="2380" cy="5158"/>
            </a:xfrm>
          </p:grpSpPr>
          <p:sp>
            <p:nvSpPr>
              <p:cNvPr id="32" name="Rectangle 211"/>
              <p:cNvSpPr>
                <a:spLocks noChangeArrowheads="1"/>
              </p:cNvSpPr>
              <p:nvPr/>
            </p:nvSpPr>
            <p:spPr bwMode="auto">
              <a:xfrm>
                <a:off x="6861" y="3527"/>
                <a:ext cx="2380" cy="515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212">
                <a:hlinkClick r:id="rId4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7144" y="3857"/>
                <a:ext cx="1927" cy="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 b="1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Capacitación</a:t>
                </a:r>
                <a:endParaRPr lang="es-EC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/>
            </p:nvSpPr>
            <p:spPr bwMode="auto">
              <a:xfrm>
                <a:off x="6974" y="4831"/>
                <a:ext cx="2210" cy="1133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214"/>
              <p:cNvSpPr txBox="1">
                <a:spLocks noChangeArrowheads="1"/>
              </p:cNvSpPr>
              <p:nvPr/>
            </p:nvSpPr>
            <p:spPr bwMode="auto">
              <a:xfrm>
                <a:off x="7258" y="4937"/>
                <a:ext cx="1870" cy="1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Alianzas estratégicas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/>
            </p:nvSpPr>
            <p:spPr bwMode="auto">
              <a:xfrm>
                <a:off x="6974" y="6135"/>
                <a:ext cx="2210" cy="1133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216"/>
              <p:cNvSpPr>
                <a:spLocks noChangeArrowheads="1"/>
              </p:cNvSpPr>
              <p:nvPr/>
            </p:nvSpPr>
            <p:spPr bwMode="auto">
              <a:xfrm>
                <a:off x="6974" y="7382"/>
                <a:ext cx="2210" cy="1133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217"/>
              <p:cNvSpPr txBox="1">
                <a:spLocks noChangeArrowheads="1"/>
              </p:cNvSpPr>
              <p:nvPr/>
            </p:nvSpPr>
            <p:spPr bwMode="auto">
              <a:xfrm>
                <a:off x="7315" y="6491"/>
                <a:ext cx="1869" cy="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Asesoramiento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 Box 218"/>
              <p:cNvSpPr txBox="1">
                <a:spLocks noChangeArrowheads="1"/>
              </p:cNvSpPr>
              <p:nvPr/>
            </p:nvSpPr>
            <p:spPr bwMode="auto">
              <a:xfrm>
                <a:off x="7428" y="7629"/>
                <a:ext cx="1643" cy="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Compromiso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Grupo 39"/>
            <p:cNvGrpSpPr>
              <a:grpSpLocks/>
            </p:cNvGrpSpPr>
            <p:nvPr/>
          </p:nvGrpSpPr>
          <p:grpSpPr bwMode="auto">
            <a:xfrm>
              <a:off x="2707998" y="5635401"/>
              <a:ext cx="5244465" cy="693420"/>
              <a:chOff x="2326" y="8970"/>
              <a:chExt cx="6178" cy="1724"/>
            </a:xfrm>
          </p:grpSpPr>
          <p:sp>
            <p:nvSpPr>
              <p:cNvPr id="41" name="Rectangle 220"/>
              <p:cNvSpPr>
                <a:spLocks noChangeArrowheads="1"/>
              </p:cNvSpPr>
              <p:nvPr/>
            </p:nvSpPr>
            <p:spPr bwMode="auto">
              <a:xfrm>
                <a:off x="2326" y="8970"/>
                <a:ext cx="6178" cy="1586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221"/>
              <p:cNvSpPr>
                <a:spLocks noChangeArrowheads="1"/>
              </p:cNvSpPr>
              <p:nvPr/>
            </p:nvSpPr>
            <p:spPr bwMode="auto">
              <a:xfrm>
                <a:off x="4083" y="9253"/>
                <a:ext cx="2040" cy="1133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  <a:extLst/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 Box 222"/>
              <p:cNvSpPr txBox="1">
                <a:spLocks noChangeArrowheads="1"/>
              </p:cNvSpPr>
              <p:nvPr/>
            </p:nvSpPr>
            <p:spPr bwMode="auto">
              <a:xfrm>
                <a:off x="4140" y="9593"/>
                <a:ext cx="2153" cy="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Apoyo económico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 Box 223"/>
              <p:cNvSpPr txBox="1">
                <a:spLocks noChangeArrowheads="1"/>
              </p:cNvSpPr>
              <p:nvPr/>
            </p:nvSpPr>
            <p:spPr bwMode="auto">
              <a:xfrm>
                <a:off x="2439" y="9144"/>
                <a:ext cx="1700" cy="1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Recursos Financieros y Alianzas Estratégicas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224"/>
              <p:cNvSpPr>
                <a:spLocks noChangeArrowheads="1"/>
              </p:cNvSpPr>
              <p:nvPr/>
            </p:nvSpPr>
            <p:spPr bwMode="auto">
              <a:xfrm>
                <a:off x="6237" y="9253"/>
                <a:ext cx="2097" cy="1133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  <a:extLst/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s-EC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225"/>
              <p:cNvSpPr txBox="1">
                <a:spLocks noChangeArrowheads="1"/>
              </p:cNvSpPr>
              <p:nvPr/>
            </p:nvSpPr>
            <p:spPr bwMode="auto">
              <a:xfrm>
                <a:off x="6464" y="9594"/>
                <a:ext cx="1757" cy="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90000" tIns="45000" rIns="90000" bIns="4500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140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Apoyo Técnico</a:t>
                </a:r>
                <a:endParaRPr lang="es-EC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Grupo 46"/>
            <p:cNvGrpSpPr>
              <a:grpSpLocks/>
            </p:cNvGrpSpPr>
            <p:nvPr/>
          </p:nvGrpSpPr>
          <p:grpSpPr bwMode="auto">
            <a:xfrm>
              <a:off x="2340333" y="2574701"/>
              <a:ext cx="7079615" cy="3781425"/>
              <a:chOff x="2876" y="3303"/>
              <a:chExt cx="11149" cy="7287"/>
            </a:xfrm>
          </p:grpSpPr>
          <p:cxnSp>
            <p:nvCxnSpPr>
              <p:cNvPr id="48" name="AutoShape 227"/>
              <p:cNvCxnSpPr>
                <a:cxnSpLocks noChangeShapeType="1"/>
              </p:cNvCxnSpPr>
              <p:nvPr/>
            </p:nvCxnSpPr>
            <p:spPr bwMode="auto">
              <a:xfrm>
                <a:off x="2880" y="5986"/>
                <a:ext cx="0" cy="4604"/>
              </a:xfrm>
              <a:prstGeom prst="straightConnector1">
                <a:avLst/>
              </a:prstGeom>
              <a:noFill/>
              <a:ln w="31750" cmpd="sng">
                <a:solidFill>
                  <a:srgbClr val="5B9BD5">
                    <a:lumMod val="100000"/>
                    <a:lumOff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228"/>
              <p:cNvCxnSpPr>
                <a:cxnSpLocks noChangeShapeType="1"/>
              </p:cNvCxnSpPr>
              <p:nvPr/>
            </p:nvCxnSpPr>
            <p:spPr bwMode="auto">
              <a:xfrm>
                <a:off x="2876" y="5986"/>
                <a:ext cx="600" cy="0"/>
              </a:xfrm>
              <a:prstGeom prst="straightConnector1">
                <a:avLst/>
              </a:prstGeom>
              <a:noFill/>
              <a:ln w="31750" cmpd="sng">
                <a:solidFill>
                  <a:srgbClr val="5B9BD5">
                    <a:lumMod val="100000"/>
                    <a:lumOff val="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231"/>
              <p:cNvCxnSpPr>
                <a:cxnSpLocks noChangeShapeType="1"/>
              </p:cNvCxnSpPr>
              <p:nvPr/>
            </p:nvCxnSpPr>
            <p:spPr bwMode="auto">
              <a:xfrm flipV="1">
                <a:off x="2880" y="10575"/>
                <a:ext cx="11145" cy="15"/>
              </a:xfrm>
              <a:prstGeom prst="straightConnector1">
                <a:avLst/>
              </a:prstGeom>
              <a:noFill/>
              <a:ln w="31750" cmpd="sng">
                <a:solidFill>
                  <a:srgbClr val="5B9BD5">
                    <a:lumMod val="100000"/>
                    <a:lumOff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232"/>
              <p:cNvCxnSpPr>
                <a:cxnSpLocks noChangeShapeType="1"/>
              </p:cNvCxnSpPr>
              <p:nvPr/>
            </p:nvCxnSpPr>
            <p:spPr bwMode="auto">
              <a:xfrm flipH="1" flipV="1">
                <a:off x="14010" y="8890"/>
                <a:ext cx="15" cy="1685"/>
              </a:xfrm>
              <a:prstGeom prst="straightConnector1">
                <a:avLst/>
              </a:prstGeom>
              <a:noFill/>
              <a:ln w="31750" cmpd="sng">
                <a:solidFill>
                  <a:srgbClr val="5B9BD5">
                    <a:lumMod val="100000"/>
                    <a:lumOff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233"/>
              <p:cNvCxnSpPr>
                <a:cxnSpLocks noChangeShapeType="1"/>
              </p:cNvCxnSpPr>
              <p:nvPr/>
            </p:nvCxnSpPr>
            <p:spPr bwMode="auto">
              <a:xfrm>
                <a:off x="14010" y="8787"/>
                <a:ext cx="0" cy="242"/>
              </a:xfrm>
              <a:prstGeom prst="straightConnector1">
                <a:avLst/>
              </a:prstGeom>
              <a:noFill/>
              <a:ln w="31750" cmpd="sng">
                <a:solidFill>
                  <a:srgbClr val="5B9BD5">
                    <a:lumMod val="100000"/>
                    <a:lumOff val="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234"/>
              <p:cNvCxnSpPr>
                <a:cxnSpLocks noChangeShapeType="1"/>
              </p:cNvCxnSpPr>
              <p:nvPr/>
            </p:nvCxnSpPr>
            <p:spPr bwMode="auto">
              <a:xfrm flipV="1">
                <a:off x="13890" y="4077"/>
                <a:ext cx="0" cy="249"/>
              </a:xfrm>
              <a:prstGeom prst="straightConnector1">
                <a:avLst/>
              </a:prstGeom>
              <a:noFill/>
              <a:ln w="31750" cmpd="sng">
                <a:solidFill>
                  <a:srgbClr val="5B9BD5">
                    <a:lumMod val="100000"/>
                    <a:lumOff val="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235"/>
              <p:cNvCxnSpPr>
                <a:cxnSpLocks noChangeShapeType="1"/>
              </p:cNvCxnSpPr>
              <p:nvPr/>
            </p:nvCxnSpPr>
            <p:spPr bwMode="auto">
              <a:xfrm flipV="1">
                <a:off x="13890" y="3303"/>
                <a:ext cx="4" cy="830"/>
              </a:xfrm>
              <a:prstGeom prst="straightConnector1">
                <a:avLst/>
              </a:prstGeom>
              <a:noFill/>
              <a:ln w="31750" cmpd="sng">
                <a:solidFill>
                  <a:srgbClr val="5B9BD5">
                    <a:lumMod val="100000"/>
                    <a:lumOff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236"/>
              <p:cNvCxnSpPr>
                <a:cxnSpLocks noChangeShapeType="1"/>
              </p:cNvCxnSpPr>
              <p:nvPr/>
            </p:nvCxnSpPr>
            <p:spPr bwMode="auto">
              <a:xfrm flipH="1">
                <a:off x="11675" y="3303"/>
                <a:ext cx="2230" cy="0"/>
              </a:xfrm>
              <a:prstGeom prst="straightConnector1">
                <a:avLst/>
              </a:prstGeom>
              <a:noFill/>
              <a:ln w="31750" cmpd="sng">
                <a:solidFill>
                  <a:srgbClr val="5B9BD5">
                    <a:lumMod val="100000"/>
                    <a:lumOff val="0"/>
                  </a:srgb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239"/>
              <p:cNvCxnSpPr>
                <a:cxnSpLocks noChangeShapeType="1"/>
              </p:cNvCxnSpPr>
              <p:nvPr/>
            </p:nvCxnSpPr>
            <p:spPr bwMode="auto">
              <a:xfrm rot="5400000">
                <a:off x="4733" y="4001"/>
                <a:ext cx="345" cy="1"/>
              </a:xfrm>
              <a:prstGeom prst="bentConnector3">
                <a:avLst>
                  <a:gd name="adj1" fmla="val 67532"/>
                </a:avLst>
              </a:prstGeom>
              <a:noFill/>
              <a:ln w="31750" cmpd="sng">
                <a:solidFill>
                  <a:srgbClr val="4472C4">
                    <a:lumMod val="100000"/>
                    <a:lumOff val="0"/>
                  </a:srgbClr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240"/>
              <p:cNvCxnSpPr>
                <a:cxnSpLocks noChangeShapeType="1"/>
              </p:cNvCxnSpPr>
              <p:nvPr/>
            </p:nvCxnSpPr>
            <p:spPr bwMode="auto">
              <a:xfrm rot="5400000">
                <a:off x="9526" y="3989"/>
                <a:ext cx="345" cy="1"/>
              </a:xfrm>
              <a:prstGeom prst="bentConnector3">
                <a:avLst>
                  <a:gd name="adj1" fmla="val 67532"/>
                </a:avLst>
              </a:prstGeom>
              <a:noFill/>
              <a:ln w="31750" cmpd="sng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241"/>
              <p:cNvCxnSpPr>
                <a:cxnSpLocks noChangeShapeType="1"/>
              </p:cNvCxnSpPr>
              <p:nvPr/>
            </p:nvCxnSpPr>
            <p:spPr bwMode="auto">
              <a:xfrm rot="5400000">
                <a:off x="4734" y="8936"/>
                <a:ext cx="345" cy="1"/>
              </a:xfrm>
              <a:prstGeom prst="bentConnector3">
                <a:avLst>
                  <a:gd name="adj1" fmla="val 67532"/>
                </a:avLst>
              </a:prstGeom>
              <a:noFill/>
              <a:ln w="31750" cmpd="sng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AutoShape 242"/>
              <p:cNvCxnSpPr>
                <a:cxnSpLocks noChangeShapeType="1"/>
              </p:cNvCxnSpPr>
              <p:nvPr/>
            </p:nvCxnSpPr>
            <p:spPr bwMode="auto">
              <a:xfrm rot="5400000">
                <a:off x="9598" y="8936"/>
                <a:ext cx="345" cy="1"/>
              </a:xfrm>
              <a:prstGeom prst="bentConnector3">
                <a:avLst>
                  <a:gd name="adj1" fmla="val 49856"/>
                </a:avLst>
              </a:prstGeom>
              <a:noFill/>
              <a:ln w="31750" cmpd="sng">
                <a:solidFill>
                  <a:srgbClr val="4472C4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0" name="Cuadro de texto 14"/>
            <p:cNvSpPr txBox="1">
              <a:spLocks noChangeArrowheads="1"/>
            </p:cNvSpPr>
            <p:nvPr/>
          </p:nvSpPr>
          <p:spPr bwMode="auto">
            <a:xfrm>
              <a:off x="4943198" y="1873096"/>
              <a:ext cx="23495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SEGUIMIENTO Y EVALUACIÓN</a:t>
              </a:r>
              <a:endPara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lecha derecha 60"/>
            <p:cNvSpPr/>
            <p:nvPr/>
          </p:nvSpPr>
          <p:spPr>
            <a:xfrm flipV="1">
              <a:off x="2869923" y="1916841"/>
              <a:ext cx="2073275" cy="2432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lecha izquierda 61"/>
            <p:cNvSpPr/>
            <p:nvPr/>
          </p:nvSpPr>
          <p:spPr>
            <a:xfrm>
              <a:off x="7415253" y="1917476"/>
              <a:ext cx="1880235" cy="24257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Conector recto 62"/>
            <p:cNvCxnSpPr/>
            <p:nvPr/>
          </p:nvCxnSpPr>
          <p:spPr>
            <a:xfrm flipH="1">
              <a:off x="2336523" y="2575971"/>
              <a:ext cx="35052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/>
            <p:cNvCxnSpPr/>
            <p:nvPr/>
          </p:nvCxnSpPr>
          <p:spPr>
            <a:xfrm flipH="1" flipV="1">
              <a:off x="2336523" y="2066066"/>
              <a:ext cx="2540" cy="50990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AutoShape 230"/>
            <p:cNvCxnSpPr>
              <a:cxnSpLocks noChangeShapeType="1"/>
            </p:cNvCxnSpPr>
            <p:nvPr/>
          </p:nvCxnSpPr>
          <p:spPr bwMode="auto">
            <a:xfrm>
              <a:off x="2335253" y="2063526"/>
              <a:ext cx="315595" cy="0"/>
            </a:xfrm>
            <a:prstGeom prst="straightConnector1">
              <a:avLst/>
            </a:prstGeom>
            <a:noFill/>
            <a:ln w="31750" cmpd="sng">
              <a:solidFill>
                <a:srgbClr val="5B9BD5">
                  <a:lumMod val="100000"/>
                  <a:lumOff val="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66" name="Conector recto de flecha 65"/>
            <p:cNvCxnSpPr/>
            <p:nvPr/>
          </p:nvCxnSpPr>
          <p:spPr>
            <a:xfrm>
              <a:off x="4756508" y="4025676"/>
              <a:ext cx="46799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de flecha 66"/>
            <p:cNvCxnSpPr/>
            <p:nvPr/>
          </p:nvCxnSpPr>
          <p:spPr>
            <a:xfrm>
              <a:off x="7892773" y="4052346"/>
              <a:ext cx="51498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178158" y="8221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178158" y="12793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72"/>
          <p:cNvSpPr>
            <a:spLocks noChangeArrowheads="1"/>
          </p:cNvSpPr>
          <p:nvPr/>
        </p:nvSpPr>
        <p:spPr bwMode="auto">
          <a:xfrm>
            <a:off x="178158" y="12793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75" algn="l"/>
              </a:tabLst>
            </a:pPr>
            <a:endParaRPr kumimoji="0" lang="es-EC" altLang="es-EC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75" algn="l"/>
              </a:tabLst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s-EC" altLang="es-EC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75" algn="l"/>
              </a:tabLst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88"/>
          <p:cNvSpPr>
            <a:spLocks noChangeArrowheads="1"/>
          </p:cNvSpPr>
          <p:nvPr/>
        </p:nvSpPr>
        <p:spPr bwMode="auto">
          <a:xfrm>
            <a:off x="178158" y="12793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91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692</TotalTime>
  <Words>480</Words>
  <Application>Microsoft Office PowerPoint</Application>
  <PresentationFormat>Panorámica</PresentationFormat>
  <Paragraphs>150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Microsoft YaHei</vt:lpstr>
      <vt:lpstr>Arial</vt:lpstr>
      <vt:lpstr>Calibri</vt:lpstr>
      <vt:lpstr>Corbel</vt:lpstr>
      <vt:lpstr>Times New Roman</vt:lpstr>
      <vt:lpstr>Parallax</vt:lpstr>
      <vt:lpstr>Presentación de PowerPoint</vt:lpstr>
      <vt:lpstr>INTRODUCIÓN</vt:lpstr>
      <vt:lpstr>Presentación de PowerPoint</vt:lpstr>
      <vt:lpstr>MARCO TEÓRICO</vt:lpstr>
      <vt:lpstr>Presentación de PowerPoint</vt:lpstr>
      <vt:lpstr>CARACTERIZACIÓN DE LAS ASOCIACIONES AGRÍCOLAS</vt:lpstr>
      <vt:lpstr>FACTORES POTENCIAN O LIMITAN LOS PRINCIPIOS DE LA LEY DE EPS</vt:lpstr>
      <vt:lpstr>INGRESOS PERCIBIDOS</vt:lpstr>
      <vt:lpstr>        Propuesta</vt:lpstr>
      <vt:lpstr>Presentación de PowerPoint</vt:lpstr>
      <vt:lpstr>Presentación de PowerPoint</vt:lpstr>
      <vt:lpstr>Presentación de PowerPoint</vt:lpstr>
      <vt:lpstr>Conclusiones</vt:lpstr>
      <vt:lpstr>Recomendaciones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OSWALDO CAIZALUISA ALBUJA</dc:creator>
  <cp:lastModifiedBy>ANGEL OSWALDO CAIZALUISA ALBUJA</cp:lastModifiedBy>
  <cp:revision>56</cp:revision>
  <dcterms:created xsi:type="dcterms:W3CDTF">2015-12-06T01:33:03Z</dcterms:created>
  <dcterms:modified xsi:type="dcterms:W3CDTF">2015-12-15T16:07:56Z</dcterms:modified>
</cp:coreProperties>
</file>