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43"/>
  </p:notesMasterIdLst>
  <p:sldIdLst>
    <p:sldId id="256" r:id="rId3"/>
    <p:sldId id="257" r:id="rId4"/>
    <p:sldId id="258" r:id="rId5"/>
    <p:sldId id="259" r:id="rId6"/>
    <p:sldId id="260" r:id="rId7"/>
    <p:sldId id="296" r:id="rId8"/>
    <p:sldId id="261" r:id="rId9"/>
    <p:sldId id="279" r:id="rId10"/>
    <p:sldId id="262" r:id="rId11"/>
    <p:sldId id="263" r:id="rId12"/>
    <p:sldId id="264" r:id="rId13"/>
    <p:sldId id="275" r:id="rId14"/>
    <p:sldId id="276" r:id="rId15"/>
    <p:sldId id="277" r:id="rId16"/>
    <p:sldId id="290" r:id="rId17"/>
    <p:sldId id="297" r:id="rId18"/>
    <p:sldId id="278" r:id="rId19"/>
    <p:sldId id="280" r:id="rId20"/>
    <p:sldId id="281" r:id="rId21"/>
    <p:sldId id="282" r:id="rId22"/>
    <p:sldId id="283" r:id="rId23"/>
    <p:sldId id="284" r:id="rId24"/>
    <p:sldId id="285" r:id="rId25"/>
    <p:sldId id="286" r:id="rId26"/>
    <p:sldId id="287" r:id="rId27"/>
    <p:sldId id="288" r:id="rId28"/>
    <p:sldId id="289" r:id="rId29"/>
    <p:sldId id="273" r:id="rId30"/>
    <p:sldId id="268" r:id="rId31"/>
    <p:sldId id="269" r:id="rId32"/>
    <p:sldId id="274" r:id="rId33"/>
    <p:sldId id="272" r:id="rId34"/>
    <p:sldId id="271" r:id="rId35"/>
    <p:sldId id="270" r:id="rId36"/>
    <p:sldId id="295" r:id="rId37"/>
    <p:sldId id="265" r:id="rId38"/>
    <p:sldId id="291" r:id="rId39"/>
    <p:sldId id="292" r:id="rId40"/>
    <p:sldId id="293" r:id="rId41"/>
    <p:sldId id="294" r:id="rId42"/>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FFFF"/>
    <a:srgbClr val="CC66FF"/>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357" autoAdjust="0"/>
  </p:normalViewPr>
  <p:slideViewPr>
    <p:cSldViewPr snapToGrid="0">
      <p:cViewPr varScale="1">
        <p:scale>
          <a:sx n="79" d="100"/>
          <a:sy n="79" d="100"/>
        </p:scale>
        <p:origin x="1206" y="96"/>
      </p:cViewPr>
      <p:guideLst/>
    </p:cSldViewPr>
  </p:slideViewPr>
  <p:outlineViewPr>
    <p:cViewPr>
      <p:scale>
        <a:sx n="33" d="100"/>
        <a:sy n="33" d="100"/>
      </p:scale>
      <p:origin x="0" y="-110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dirty="0"/>
              <a:t>ESTUDIANTES DE COLEGIOS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percentStacked"/>
        <c:varyColors val="0"/>
        <c:ser>
          <c:idx val="0"/>
          <c:order val="0"/>
          <c:tx>
            <c:strRef>
              <c:f>Hoja1!$A$2</c:f>
              <c:strCache>
                <c:ptCount val="1"/>
                <c:pt idx="0">
                  <c:v>si</c:v>
                </c:pt>
              </c:strCache>
            </c:strRef>
          </c:tx>
          <c:spPr>
            <a:solidFill>
              <a:schemeClr val="accent1"/>
            </a:solidFill>
            <a:ln>
              <a:noFill/>
            </a:ln>
            <a:effectLst/>
          </c:spPr>
          <c:invertIfNegative val="0"/>
          <c:cat>
            <c:strRef>
              <c:f>Hoja1!$B$1:$D$1</c:f>
              <c:strCache>
                <c:ptCount val="3"/>
                <c:pt idx="0">
                  <c:v>comil</c:v>
                </c:pt>
                <c:pt idx="1">
                  <c:v>inmaculada </c:v>
                </c:pt>
                <c:pt idx="2">
                  <c:v>atenas </c:v>
                </c:pt>
              </c:strCache>
            </c:strRef>
          </c:cat>
          <c:val>
            <c:numRef>
              <c:f>Hoja1!$B$2:$D$2</c:f>
              <c:numCache>
                <c:formatCode>General</c:formatCode>
                <c:ptCount val="3"/>
                <c:pt idx="0">
                  <c:v>2</c:v>
                </c:pt>
                <c:pt idx="1">
                  <c:v>2</c:v>
                </c:pt>
                <c:pt idx="2">
                  <c:v>4</c:v>
                </c:pt>
              </c:numCache>
            </c:numRef>
          </c:val>
        </c:ser>
        <c:ser>
          <c:idx val="1"/>
          <c:order val="1"/>
          <c:tx>
            <c:strRef>
              <c:f>Hoja1!$A$3</c:f>
              <c:strCache>
                <c:ptCount val="1"/>
                <c:pt idx="0">
                  <c:v>no</c:v>
                </c:pt>
              </c:strCache>
            </c:strRef>
          </c:tx>
          <c:spPr>
            <a:solidFill>
              <a:schemeClr val="accent2"/>
            </a:solidFill>
            <a:ln>
              <a:noFill/>
            </a:ln>
            <a:effectLst/>
          </c:spPr>
          <c:invertIfNegative val="0"/>
          <c:cat>
            <c:strRef>
              <c:f>Hoja1!$B$1:$D$1</c:f>
              <c:strCache>
                <c:ptCount val="3"/>
                <c:pt idx="0">
                  <c:v>comil</c:v>
                </c:pt>
                <c:pt idx="1">
                  <c:v>inmaculada </c:v>
                </c:pt>
                <c:pt idx="2">
                  <c:v>atenas </c:v>
                </c:pt>
              </c:strCache>
            </c:strRef>
          </c:cat>
          <c:val>
            <c:numRef>
              <c:f>Hoja1!$B$3:$D$3</c:f>
              <c:numCache>
                <c:formatCode>General</c:formatCode>
                <c:ptCount val="3"/>
                <c:pt idx="0">
                  <c:v>8</c:v>
                </c:pt>
                <c:pt idx="1">
                  <c:v>8</c:v>
                </c:pt>
                <c:pt idx="2">
                  <c:v>6</c:v>
                </c:pt>
              </c:numCache>
            </c:numRef>
          </c:val>
        </c:ser>
        <c:dLbls>
          <c:showLegendKey val="0"/>
          <c:showVal val="0"/>
          <c:showCatName val="0"/>
          <c:showSerName val="0"/>
          <c:showPercent val="0"/>
          <c:showBubbleSize val="0"/>
        </c:dLbls>
        <c:gapWidth val="150"/>
        <c:overlap val="100"/>
        <c:axId val="210291288"/>
        <c:axId val="209685512"/>
        <c:extLst>
          <c:ext xmlns:c15="http://schemas.microsoft.com/office/drawing/2012/chart" uri="{02D57815-91ED-43cb-92C2-25804820EDAC}">
            <c15:filteredBarSeries>
              <c15:ser>
                <c:idx val="2"/>
                <c:order val="2"/>
                <c:tx>
                  <c:strRef>
                    <c:extLst>
                      <c:ext uri="{02D57815-91ED-43cb-92C2-25804820EDAC}">
                        <c15:formulaRef>
                          <c15:sqref>Hoja1!$A$4</c15:sqref>
                        </c15:formulaRef>
                      </c:ext>
                    </c:extLst>
                    <c:strCache>
                      <c:ptCount val="1"/>
                    </c:strCache>
                  </c:strRef>
                </c:tx>
                <c:spPr>
                  <a:solidFill>
                    <a:schemeClr val="accent3"/>
                  </a:solidFill>
                  <a:ln>
                    <a:noFill/>
                  </a:ln>
                  <a:effectLst/>
                </c:spPr>
                <c:invertIfNegative val="0"/>
                <c:cat>
                  <c:strRef>
                    <c:extLst>
                      <c:ext uri="{02D57815-91ED-43cb-92C2-25804820EDAC}">
                        <c15:formulaRef>
                          <c15:sqref>Hoja1!$B$1:$D$1</c15:sqref>
                        </c15:formulaRef>
                      </c:ext>
                    </c:extLst>
                    <c:strCache>
                      <c:ptCount val="3"/>
                      <c:pt idx="0">
                        <c:v>comil</c:v>
                      </c:pt>
                      <c:pt idx="1">
                        <c:v>inmaculada </c:v>
                      </c:pt>
                      <c:pt idx="2">
                        <c:v>atenas </c:v>
                      </c:pt>
                    </c:strCache>
                  </c:strRef>
                </c:cat>
                <c:val>
                  <c:numRef>
                    <c:extLst>
                      <c:ext uri="{02D57815-91ED-43cb-92C2-25804820EDAC}">
                        <c15:formulaRef>
                          <c15:sqref>Hoja1!$B$4:$D$4</c15:sqref>
                        </c15:formulaRef>
                      </c:ext>
                    </c:extLst>
                    <c:numCache>
                      <c:formatCode>General</c:formatCode>
                      <c:ptCount val="3"/>
                    </c:numCache>
                  </c:numRef>
                </c:val>
              </c15:ser>
            </c15:filteredBarSeries>
          </c:ext>
        </c:extLst>
      </c:barChart>
      <c:catAx>
        <c:axId val="210291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09685512"/>
        <c:crosses val="autoZero"/>
        <c:auto val="1"/>
        <c:lblAlgn val="ctr"/>
        <c:lblOffset val="100"/>
        <c:noMultiLvlLbl val="0"/>
      </c:catAx>
      <c:valAx>
        <c:axId val="2096855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102912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dirty="0"/>
              <a:t>ESTUDIANTES</a:t>
            </a:r>
            <a:r>
              <a:rPr lang="es-EC" baseline="0" dirty="0"/>
              <a:t> DE COLEGIOS </a:t>
            </a:r>
            <a:endParaRPr lang="es-EC"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percentStacked"/>
        <c:varyColors val="0"/>
        <c:ser>
          <c:idx val="0"/>
          <c:order val="0"/>
          <c:tx>
            <c:strRef>
              <c:f>Hoja1!$A$28</c:f>
              <c:strCache>
                <c:ptCount val="1"/>
                <c:pt idx="0">
                  <c:v>si</c:v>
                </c:pt>
              </c:strCache>
            </c:strRef>
          </c:tx>
          <c:spPr>
            <a:solidFill>
              <a:schemeClr val="accent1"/>
            </a:solidFill>
            <a:ln>
              <a:noFill/>
            </a:ln>
            <a:effectLst/>
          </c:spPr>
          <c:invertIfNegative val="0"/>
          <c:cat>
            <c:strRef>
              <c:f>Hoja1!$B$27:$D$27</c:f>
              <c:strCache>
                <c:ptCount val="3"/>
                <c:pt idx="0">
                  <c:v>comil</c:v>
                </c:pt>
                <c:pt idx="1">
                  <c:v>inmaculada </c:v>
                </c:pt>
                <c:pt idx="2">
                  <c:v>atenas </c:v>
                </c:pt>
              </c:strCache>
            </c:strRef>
          </c:cat>
          <c:val>
            <c:numRef>
              <c:f>Hoja1!$B$28:$D$28</c:f>
              <c:numCache>
                <c:formatCode>General</c:formatCode>
                <c:ptCount val="3"/>
                <c:pt idx="0">
                  <c:v>4</c:v>
                </c:pt>
                <c:pt idx="1">
                  <c:v>4</c:v>
                </c:pt>
                <c:pt idx="2">
                  <c:v>3</c:v>
                </c:pt>
              </c:numCache>
            </c:numRef>
          </c:val>
        </c:ser>
        <c:ser>
          <c:idx val="1"/>
          <c:order val="1"/>
          <c:tx>
            <c:strRef>
              <c:f>Hoja1!$A$29</c:f>
              <c:strCache>
                <c:ptCount val="1"/>
                <c:pt idx="0">
                  <c:v>no</c:v>
                </c:pt>
              </c:strCache>
            </c:strRef>
          </c:tx>
          <c:spPr>
            <a:solidFill>
              <a:schemeClr val="accent2"/>
            </a:solidFill>
            <a:ln>
              <a:noFill/>
            </a:ln>
            <a:effectLst/>
          </c:spPr>
          <c:invertIfNegative val="0"/>
          <c:cat>
            <c:strRef>
              <c:f>Hoja1!$B$27:$D$27</c:f>
              <c:strCache>
                <c:ptCount val="3"/>
                <c:pt idx="0">
                  <c:v>comil</c:v>
                </c:pt>
                <c:pt idx="1">
                  <c:v>inmaculada </c:v>
                </c:pt>
                <c:pt idx="2">
                  <c:v>atenas </c:v>
                </c:pt>
              </c:strCache>
            </c:strRef>
          </c:cat>
          <c:val>
            <c:numRef>
              <c:f>Hoja1!$B$29:$D$29</c:f>
              <c:numCache>
                <c:formatCode>General</c:formatCode>
                <c:ptCount val="3"/>
                <c:pt idx="0">
                  <c:v>6</c:v>
                </c:pt>
                <c:pt idx="1">
                  <c:v>6</c:v>
                </c:pt>
                <c:pt idx="2">
                  <c:v>7</c:v>
                </c:pt>
              </c:numCache>
            </c:numRef>
          </c:val>
        </c:ser>
        <c:dLbls>
          <c:showLegendKey val="0"/>
          <c:showVal val="0"/>
          <c:showCatName val="0"/>
          <c:showSerName val="0"/>
          <c:showPercent val="0"/>
          <c:showBubbleSize val="0"/>
        </c:dLbls>
        <c:gapWidth val="150"/>
        <c:overlap val="100"/>
        <c:axId val="209685904"/>
        <c:axId val="209683944"/>
        <c:extLst>
          <c:ext xmlns:c15="http://schemas.microsoft.com/office/drawing/2012/chart" uri="{02D57815-91ED-43cb-92C2-25804820EDAC}">
            <c15:filteredBarSeries>
              <c15:ser>
                <c:idx val="2"/>
                <c:order val="2"/>
                <c:tx>
                  <c:strRef>
                    <c:extLst>
                      <c:ext uri="{02D57815-91ED-43cb-92C2-25804820EDAC}">
                        <c15:formulaRef>
                          <c15:sqref>Hoja1!$A$30</c15:sqref>
                        </c15:formulaRef>
                      </c:ext>
                    </c:extLst>
                    <c:strCache>
                      <c:ptCount val="1"/>
                    </c:strCache>
                  </c:strRef>
                </c:tx>
                <c:spPr>
                  <a:solidFill>
                    <a:schemeClr val="accent3"/>
                  </a:solidFill>
                  <a:ln>
                    <a:noFill/>
                  </a:ln>
                  <a:effectLst/>
                </c:spPr>
                <c:invertIfNegative val="0"/>
                <c:cat>
                  <c:strRef>
                    <c:extLst>
                      <c:ext uri="{02D57815-91ED-43cb-92C2-25804820EDAC}">
                        <c15:formulaRef>
                          <c15:sqref>Hoja1!$B$27:$D$27</c15:sqref>
                        </c15:formulaRef>
                      </c:ext>
                    </c:extLst>
                    <c:strCache>
                      <c:ptCount val="3"/>
                      <c:pt idx="0">
                        <c:v>comil</c:v>
                      </c:pt>
                      <c:pt idx="1">
                        <c:v>inmaculada </c:v>
                      </c:pt>
                      <c:pt idx="2">
                        <c:v>atenas </c:v>
                      </c:pt>
                    </c:strCache>
                  </c:strRef>
                </c:cat>
                <c:val>
                  <c:numRef>
                    <c:extLst>
                      <c:ext uri="{02D57815-91ED-43cb-92C2-25804820EDAC}">
                        <c15:formulaRef>
                          <c15:sqref>Hoja1!$B$30:$D$30</c15:sqref>
                        </c15:formulaRef>
                      </c:ext>
                    </c:extLst>
                    <c:numCache>
                      <c:formatCode>General</c:formatCode>
                      <c:ptCount val="3"/>
                    </c:numCache>
                  </c:numRef>
                </c:val>
              </c15:ser>
            </c15:filteredBarSeries>
          </c:ext>
        </c:extLst>
      </c:barChart>
      <c:catAx>
        <c:axId val="20968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09683944"/>
        <c:crosses val="autoZero"/>
        <c:auto val="1"/>
        <c:lblAlgn val="ctr"/>
        <c:lblOffset val="100"/>
        <c:noMultiLvlLbl val="0"/>
      </c:catAx>
      <c:valAx>
        <c:axId val="2096839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096859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DOCENTES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percentStacked"/>
        <c:varyColors val="0"/>
        <c:ser>
          <c:idx val="0"/>
          <c:order val="0"/>
          <c:tx>
            <c:strRef>
              <c:f>Hoja2!$A$31</c:f>
              <c:strCache>
                <c:ptCount val="1"/>
                <c:pt idx="0">
                  <c:v>SI</c:v>
                </c:pt>
              </c:strCache>
            </c:strRef>
          </c:tx>
          <c:spPr>
            <a:solidFill>
              <a:schemeClr val="accent1"/>
            </a:solidFill>
            <a:ln>
              <a:noFill/>
            </a:ln>
            <a:effectLst/>
          </c:spPr>
          <c:invertIfNegative val="0"/>
          <c:cat>
            <c:strRef>
              <c:f>Hoja2!$B$30:$C$30</c:f>
              <c:strCache>
                <c:ptCount val="1"/>
                <c:pt idx="0">
                  <c:v>DOCENTES</c:v>
                </c:pt>
              </c:strCache>
            </c:strRef>
          </c:cat>
          <c:val>
            <c:numRef>
              <c:f>Hoja2!$B$31:$C$31</c:f>
              <c:numCache>
                <c:formatCode>General</c:formatCode>
                <c:ptCount val="2"/>
                <c:pt idx="0">
                  <c:v>2</c:v>
                </c:pt>
              </c:numCache>
            </c:numRef>
          </c:val>
        </c:ser>
        <c:ser>
          <c:idx val="1"/>
          <c:order val="1"/>
          <c:tx>
            <c:strRef>
              <c:f>Hoja2!$A$32</c:f>
              <c:strCache>
                <c:ptCount val="1"/>
                <c:pt idx="0">
                  <c:v>NO</c:v>
                </c:pt>
              </c:strCache>
            </c:strRef>
          </c:tx>
          <c:spPr>
            <a:solidFill>
              <a:schemeClr val="accent2"/>
            </a:solidFill>
            <a:ln>
              <a:noFill/>
            </a:ln>
            <a:effectLst/>
          </c:spPr>
          <c:invertIfNegative val="0"/>
          <c:cat>
            <c:strRef>
              <c:f>Hoja2!$B$30:$C$30</c:f>
              <c:strCache>
                <c:ptCount val="1"/>
                <c:pt idx="0">
                  <c:v>DOCENTES</c:v>
                </c:pt>
              </c:strCache>
            </c:strRef>
          </c:cat>
          <c:val>
            <c:numRef>
              <c:f>Hoja2!$B$32:$C$32</c:f>
              <c:numCache>
                <c:formatCode>General</c:formatCode>
                <c:ptCount val="2"/>
                <c:pt idx="0">
                  <c:v>3</c:v>
                </c:pt>
              </c:numCache>
            </c:numRef>
          </c:val>
        </c:ser>
        <c:dLbls>
          <c:showLegendKey val="0"/>
          <c:showVal val="0"/>
          <c:showCatName val="0"/>
          <c:showSerName val="0"/>
          <c:showPercent val="0"/>
          <c:showBubbleSize val="0"/>
        </c:dLbls>
        <c:gapWidth val="150"/>
        <c:overlap val="100"/>
        <c:axId val="209684728"/>
        <c:axId val="288572512"/>
      </c:barChart>
      <c:catAx>
        <c:axId val="209684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88572512"/>
        <c:crosses val="autoZero"/>
        <c:auto val="1"/>
        <c:lblAlgn val="ctr"/>
        <c:lblOffset val="100"/>
        <c:noMultiLvlLbl val="0"/>
      </c:catAx>
      <c:valAx>
        <c:axId val="2885725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096847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57811990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7" name="Shape 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46048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60" name="Shape 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86413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66" name="Shape 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60014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4275472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3265486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Shape 1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8650" y="365125"/>
            <a:ext cx="7886700" cy="1325562"/>
          </a:xfrm>
          <a:prstGeom prst="rect">
            <a:avLst/>
          </a:prstGeom>
          <a:noFill/>
          <a:ln>
            <a:noFill/>
          </a:ln>
        </p:spPr>
        <p:txBody>
          <a:bodyPr lIns="91425" tIns="91425" rIns="91425" bIns="91425" anchor="t" anchorCtr="0"/>
          <a:lstStyle>
            <a:lvl1pPr algn="r" rtl="0">
              <a:spcBef>
                <a:spcPts val="0"/>
              </a:spcBef>
              <a:spcAft>
                <a:spcPts val="0"/>
              </a:spcAft>
              <a:defRPr sz="3200" b="1" i="1">
                <a:solidFill>
                  <a:srgbClr val="FFFFCC"/>
                </a:solidFill>
                <a:latin typeface="Arial"/>
                <a:ea typeface="Arial"/>
                <a:cs typeface="Arial"/>
                <a:sym typeface="Arial"/>
              </a:defRPr>
            </a:lvl1pPr>
            <a:lvl2pPr algn="r" rtl="0">
              <a:spcBef>
                <a:spcPts val="0"/>
              </a:spcBef>
              <a:spcAft>
                <a:spcPts val="0"/>
              </a:spcAft>
              <a:defRPr sz="3200" b="1" i="1">
                <a:solidFill>
                  <a:srgbClr val="FFFFCC"/>
                </a:solidFill>
                <a:latin typeface="Arial"/>
                <a:ea typeface="Arial"/>
                <a:cs typeface="Arial"/>
                <a:sym typeface="Arial"/>
              </a:defRPr>
            </a:lvl2pPr>
            <a:lvl3pPr algn="r" rtl="0">
              <a:spcBef>
                <a:spcPts val="0"/>
              </a:spcBef>
              <a:spcAft>
                <a:spcPts val="0"/>
              </a:spcAft>
              <a:defRPr sz="3200" b="1" i="1">
                <a:solidFill>
                  <a:srgbClr val="FFFFCC"/>
                </a:solidFill>
                <a:latin typeface="Arial"/>
                <a:ea typeface="Arial"/>
                <a:cs typeface="Arial"/>
                <a:sym typeface="Arial"/>
              </a:defRPr>
            </a:lvl3pPr>
            <a:lvl4pPr algn="r" rtl="0">
              <a:spcBef>
                <a:spcPts val="0"/>
              </a:spcBef>
              <a:spcAft>
                <a:spcPts val="0"/>
              </a:spcAft>
              <a:defRPr sz="3200" b="1" i="1">
                <a:solidFill>
                  <a:srgbClr val="FFFFCC"/>
                </a:solidFill>
                <a:latin typeface="Arial"/>
                <a:ea typeface="Arial"/>
                <a:cs typeface="Arial"/>
                <a:sym typeface="Arial"/>
              </a:defRPr>
            </a:lvl4pPr>
            <a:lvl5pPr algn="r" rtl="0">
              <a:spcBef>
                <a:spcPts val="0"/>
              </a:spcBef>
              <a:spcAft>
                <a:spcPts val="0"/>
              </a:spcAft>
              <a:defRPr sz="3200" b="1" i="1">
                <a:solidFill>
                  <a:srgbClr val="FFFFCC"/>
                </a:solidFill>
                <a:latin typeface="Arial"/>
                <a:ea typeface="Arial"/>
                <a:cs typeface="Arial"/>
                <a:sym typeface="Arial"/>
              </a:defRPr>
            </a:lvl5pPr>
            <a:lvl6pPr marL="457200" algn="r" rtl="0">
              <a:spcBef>
                <a:spcPts val="0"/>
              </a:spcBef>
              <a:spcAft>
                <a:spcPts val="0"/>
              </a:spcAft>
              <a:defRPr sz="3200" b="1" i="1">
                <a:solidFill>
                  <a:srgbClr val="FFFFCC"/>
                </a:solidFill>
                <a:latin typeface="Arial"/>
                <a:ea typeface="Arial"/>
                <a:cs typeface="Arial"/>
                <a:sym typeface="Arial"/>
              </a:defRPr>
            </a:lvl6pPr>
            <a:lvl7pPr marL="914400" algn="r" rtl="0">
              <a:spcBef>
                <a:spcPts val="0"/>
              </a:spcBef>
              <a:spcAft>
                <a:spcPts val="0"/>
              </a:spcAft>
              <a:defRPr sz="3200" b="1" i="1">
                <a:solidFill>
                  <a:srgbClr val="FFFFCC"/>
                </a:solidFill>
                <a:latin typeface="Arial"/>
                <a:ea typeface="Arial"/>
                <a:cs typeface="Arial"/>
                <a:sym typeface="Arial"/>
              </a:defRPr>
            </a:lvl7pPr>
            <a:lvl8pPr marL="1371600" algn="r" rtl="0">
              <a:spcBef>
                <a:spcPts val="0"/>
              </a:spcBef>
              <a:spcAft>
                <a:spcPts val="0"/>
              </a:spcAft>
              <a:defRPr sz="3200" b="1" i="1">
                <a:solidFill>
                  <a:srgbClr val="FFFFCC"/>
                </a:solidFill>
                <a:latin typeface="Arial"/>
                <a:ea typeface="Arial"/>
                <a:cs typeface="Arial"/>
                <a:sym typeface="Arial"/>
              </a:defRPr>
            </a:lvl8pPr>
            <a:lvl9pPr marL="1828800" algn="r" rtl="0">
              <a:spcBef>
                <a:spcPts val="0"/>
              </a:spcBef>
              <a:spcAft>
                <a:spcPts val="0"/>
              </a:spcAft>
              <a:defRPr sz="3200" b="1" i="1">
                <a:solidFill>
                  <a:srgbClr val="FFFFCC"/>
                </a:solidFill>
                <a:latin typeface="Arial"/>
                <a:ea typeface="Arial"/>
                <a:cs typeface="Arial"/>
                <a:sym typeface="Arial"/>
              </a:defRPr>
            </a:lvl9pPr>
          </a:lstStyle>
          <a:p>
            <a:endParaRPr/>
          </a:p>
        </p:txBody>
      </p:sp>
      <p:sp>
        <p:nvSpPr>
          <p:cNvPr id="52" name="Shape 52"/>
          <p:cNvSpPr txBox="1">
            <a:spLocks noGrp="1"/>
          </p:cNvSpPr>
          <p:nvPr>
            <p:ph type="body" idx="1"/>
          </p:nvPr>
        </p:nvSpPr>
        <p:spPr>
          <a:xfrm>
            <a:off x="628650" y="1825625"/>
            <a:ext cx="3867149" cy="4351338"/>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1pPr>
            <a:lvl2pPr marL="742950" indent="-13335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2pPr>
            <a:lvl3pPr marL="11430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3pPr>
            <a:lvl4pPr marL="16002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4pPr>
            <a:lvl5pPr marL="20574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5pPr>
            <a:lvl6pPr marL="25146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6pPr>
            <a:lvl7pPr marL="29718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7pPr>
            <a:lvl8pPr marL="34290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8pPr>
            <a:lvl9pPr marL="38862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9pPr>
          </a:lstStyle>
          <a:p>
            <a:endParaRPr/>
          </a:p>
        </p:txBody>
      </p:sp>
      <p:sp>
        <p:nvSpPr>
          <p:cNvPr id="53" name="Shape 53"/>
          <p:cNvSpPr txBox="1">
            <a:spLocks noGrp="1"/>
          </p:cNvSpPr>
          <p:nvPr>
            <p:ph type="body" idx="2"/>
          </p:nvPr>
        </p:nvSpPr>
        <p:spPr>
          <a:xfrm>
            <a:off x="4648200" y="1825625"/>
            <a:ext cx="3867149" cy="4351338"/>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1pPr>
            <a:lvl2pPr marL="742950" indent="-13335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2pPr>
            <a:lvl3pPr marL="11430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3pPr>
            <a:lvl4pPr marL="16002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4pPr>
            <a:lvl5pPr marL="20574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5pPr>
            <a:lvl6pPr marL="25146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6pPr>
            <a:lvl7pPr marL="29718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7pPr>
            <a:lvl8pPr marL="34290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8pPr>
            <a:lvl9pPr marL="38862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623887" y="1709738"/>
            <a:ext cx="7886700" cy="2852737"/>
          </a:xfrm>
          <a:prstGeom prst="rect">
            <a:avLst/>
          </a:prstGeom>
          <a:noFill/>
          <a:ln>
            <a:noFill/>
          </a:ln>
        </p:spPr>
        <p:txBody>
          <a:bodyPr lIns="91425" tIns="91425" rIns="91425" bIns="91425" anchor="b" anchorCtr="0"/>
          <a:lstStyle>
            <a:lvl1pPr rtl="0">
              <a:spcBef>
                <a:spcPts val="0"/>
              </a:spcBef>
              <a:defRPr sz="6000"/>
            </a:lvl1pPr>
            <a:lvl2pPr rtl="0">
              <a:spcBef>
                <a:spcPts val="0"/>
              </a:spcBef>
              <a:defRPr sz="3200" b="1" i="1">
                <a:solidFill>
                  <a:srgbClr val="FFFFCC"/>
                </a:solidFill>
                <a:latin typeface="Arial"/>
                <a:ea typeface="Arial"/>
                <a:cs typeface="Arial"/>
                <a:sym typeface="Arial"/>
              </a:defRPr>
            </a:lvl2pPr>
            <a:lvl3pPr rtl="0">
              <a:spcBef>
                <a:spcPts val="0"/>
              </a:spcBef>
              <a:defRPr sz="3200" b="1" i="1">
                <a:solidFill>
                  <a:srgbClr val="FFFFCC"/>
                </a:solidFill>
                <a:latin typeface="Arial"/>
                <a:ea typeface="Arial"/>
                <a:cs typeface="Arial"/>
                <a:sym typeface="Arial"/>
              </a:defRPr>
            </a:lvl3pPr>
            <a:lvl4pPr rtl="0">
              <a:spcBef>
                <a:spcPts val="0"/>
              </a:spcBef>
              <a:defRPr sz="3200" b="1" i="1">
                <a:solidFill>
                  <a:srgbClr val="FFFFCC"/>
                </a:solidFill>
                <a:latin typeface="Arial"/>
                <a:ea typeface="Arial"/>
                <a:cs typeface="Arial"/>
                <a:sym typeface="Arial"/>
              </a:defRPr>
            </a:lvl4pPr>
            <a:lvl5pPr rtl="0">
              <a:spcBef>
                <a:spcPts val="0"/>
              </a:spcBef>
              <a:defRPr sz="3200" b="1" i="1">
                <a:solidFill>
                  <a:srgbClr val="FFFFCC"/>
                </a:solidFill>
                <a:latin typeface="Arial"/>
                <a:ea typeface="Arial"/>
                <a:cs typeface="Arial"/>
                <a:sym typeface="Arial"/>
              </a:defRPr>
            </a:lvl5pPr>
            <a:lvl6pPr rtl="0">
              <a:spcBef>
                <a:spcPts val="0"/>
              </a:spcBef>
              <a:defRPr sz="3200" b="1" i="1">
                <a:solidFill>
                  <a:srgbClr val="FFFFCC"/>
                </a:solidFill>
                <a:latin typeface="Arial"/>
                <a:ea typeface="Arial"/>
                <a:cs typeface="Arial"/>
                <a:sym typeface="Arial"/>
              </a:defRPr>
            </a:lvl6pPr>
            <a:lvl7pPr rtl="0">
              <a:spcBef>
                <a:spcPts val="0"/>
              </a:spcBef>
              <a:defRPr sz="3200" b="1" i="1">
                <a:solidFill>
                  <a:srgbClr val="FFFFCC"/>
                </a:solidFill>
                <a:latin typeface="Arial"/>
                <a:ea typeface="Arial"/>
                <a:cs typeface="Arial"/>
                <a:sym typeface="Arial"/>
              </a:defRPr>
            </a:lvl7pPr>
            <a:lvl8pPr rtl="0">
              <a:spcBef>
                <a:spcPts val="0"/>
              </a:spcBef>
              <a:defRPr sz="3200" b="1" i="1">
                <a:solidFill>
                  <a:srgbClr val="FFFFCC"/>
                </a:solidFill>
                <a:latin typeface="Arial"/>
                <a:ea typeface="Arial"/>
                <a:cs typeface="Arial"/>
                <a:sym typeface="Arial"/>
              </a:defRPr>
            </a:lvl8pPr>
            <a:lvl9pPr rtl="0">
              <a:spcBef>
                <a:spcPts val="0"/>
              </a:spcBef>
              <a:defRPr sz="3200" b="1" i="1">
                <a:solidFill>
                  <a:srgbClr val="FFFFCC"/>
                </a:solidFill>
                <a:latin typeface="Arial"/>
                <a:ea typeface="Arial"/>
                <a:cs typeface="Arial"/>
                <a:sym typeface="Arial"/>
              </a:defRPr>
            </a:lvl9pPr>
          </a:lstStyle>
          <a:p>
            <a:endParaRPr/>
          </a:p>
        </p:txBody>
      </p:sp>
      <p:sp>
        <p:nvSpPr>
          <p:cNvPr id="56" name="Shape 56"/>
          <p:cNvSpPr txBox="1">
            <a:spLocks noGrp="1"/>
          </p:cNvSpPr>
          <p:nvPr>
            <p:ph type="body" idx="1"/>
          </p:nvPr>
        </p:nvSpPr>
        <p:spPr>
          <a:xfrm>
            <a:off x="623887" y="4589462"/>
            <a:ext cx="7886700" cy="1500187"/>
          </a:xfrm>
          <a:prstGeom prst="rect">
            <a:avLst/>
          </a:prstGeom>
          <a:noFill/>
          <a:ln>
            <a:noFill/>
          </a:ln>
        </p:spPr>
        <p:txBody>
          <a:bodyPr lIns="91425" tIns="91425" rIns="91425" bIns="91425" anchor="t" anchorCtr="0"/>
          <a:lstStyle>
            <a:lvl1pPr marL="0" indent="0" rtl="0">
              <a:spcBef>
                <a:spcPts val="0"/>
              </a:spcBef>
              <a:buFont typeface="Arial"/>
              <a:buNone/>
              <a:defRPr sz="2400"/>
            </a:lvl1pPr>
            <a:lvl2pPr marL="457200" indent="0" rtl="0">
              <a:spcBef>
                <a:spcPts val="0"/>
              </a:spcBef>
              <a:buFont typeface="Arial"/>
              <a:buNone/>
              <a:defRPr sz="2000"/>
            </a:lvl2pPr>
            <a:lvl3pPr marL="914400" indent="0" rtl="0">
              <a:spcBef>
                <a:spcPts val="0"/>
              </a:spcBef>
              <a:buFont typeface="Arial"/>
              <a:buNone/>
              <a:defRPr sz="1800"/>
            </a:lvl3pPr>
            <a:lvl4pPr marL="1371600" indent="0" rtl="0">
              <a:spcBef>
                <a:spcPts val="0"/>
              </a:spcBef>
              <a:buFont typeface="Arial"/>
              <a:buNone/>
              <a:defRPr sz="1600"/>
            </a:lvl4pPr>
            <a:lvl5pPr marL="1828800" indent="0" rtl="0">
              <a:spcBef>
                <a:spcPts val="0"/>
              </a:spcBef>
              <a:buFont typeface="Arial"/>
              <a:buNone/>
              <a:defRPr sz="1600"/>
            </a:lvl5pPr>
            <a:lvl6pPr marL="2286000" indent="0" rtl="0">
              <a:spcBef>
                <a:spcPts val="0"/>
              </a:spcBef>
              <a:buFont typeface="Arial"/>
              <a:buNone/>
              <a:defRPr sz="1600"/>
            </a:lvl6pPr>
            <a:lvl7pPr marL="2743200" indent="0" rtl="0">
              <a:spcBef>
                <a:spcPts val="0"/>
              </a:spcBef>
              <a:buFont typeface="Arial"/>
              <a:buNone/>
              <a:defRPr sz="1600"/>
            </a:lvl7pPr>
            <a:lvl8pPr marL="3200400" indent="0" rtl="0">
              <a:spcBef>
                <a:spcPts val="0"/>
              </a:spcBef>
              <a:buFont typeface="Arial"/>
              <a:buNone/>
              <a:defRPr sz="1600"/>
            </a:lvl8pPr>
            <a:lvl9pPr marL="3657600" indent="0" rtl="0">
              <a:spcBef>
                <a:spcPts val="0"/>
              </a:spcBef>
              <a:buFont typeface="Arial"/>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28650" y="365125"/>
            <a:ext cx="7886700" cy="1325562"/>
          </a:xfrm>
          <a:prstGeom prst="rect">
            <a:avLst/>
          </a:prstGeom>
          <a:noFill/>
          <a:ln>
            <a:noFill/>
          </a:ln>
        </p:spPr>
        <p:txBody>
          <a:bodyPr lIns="91425" tIns="91425" rIns="91425" bIns="91425" anchor="t" anchorCtr="0"/>
          <a:lstStyle>
            <a:lvl1pPr algn="r" rtl="0">
              <a:spcBef>
                <a:spcPts val="0"/>
              </a:spcBef>
              <a:spcAft>
                <a:spcPts val="0"/>
              </a:spcAft>
              <a:defRPr sz="3200" b="1" i="1">
                <a:solidFill>
                  <a:srgbClr val="FFFFCC"/>
                </a:solidFill>
                <a:latin typeface="Arial"/>
                <a:ea typeface="Arial"/>
                <a:cs typeface="Arial"/>
                <a:sym typeface="Arial"/>
              </a:defRPr>
            </a:lvl1pPr>
            <a:lvl2pPr algn="r" rtl="0">
              <a:spcBef>
                <a:spcPts val="0"/>
              </a:spcBef>
              <a:spcAft>
                <a:spcPts val="0"/>
              </a:spcAft>
              <a:defRPr sz="3200" b="1" i="1">
                <a:solidFill>
                  <a:srgbClr val="FFFFCC"/>
                </a:solidFill>
                <a:latin typeface="Arial"/>
                <a:ea typeface="Arial"/>
                <a:cs typeface="Arial"/>
                <a:sym typeface="Arial"/>
              </a:defRPr>
            </a:lvl2pPr>
            <a:lvl3pPr algn="r" rtl="0">
              <a:spcBef>
                <a:spcPts val="0"/>
              </a:spcBef>
              <a:spcAft>
                <a:spcPts val="0"/>
              </a:spcAft>
              <a:defRPr sz="3200" b="1" i="1">
                <a:solidFill>
                  <a:srgbClr val="FFFFCC"/>
                </a:solidFill>
                <a:latin typeface="Arial"/>
                <a:ea typeface="Arial"/>
                <a:cs typeface="Arial"/>
                <a:sym typeface="Arial"/>
              </a:defRPr>
            </a:lvl3pPr>
            <a:lvl4pPr algn="r" rtl="0">
              <a:spcBef>
                <a:spcPts val="0"/>
              </a:spcBef>
              <a:spcAft>
                <a:spcPts val="0"/>
              </a:spcAft>
              <a:defRPr sz="3200" b="1" i="1">
                <a:solidFill>
                  <a:srgbClr val="FFFFCC"/>
                </a:solidFill>
                <a:latin typeface="Arial"/>
                <a:ea typeface="Arial"/>
                <a:cs typeface="Arial"/>
                <a:sym typeface="Arial"/>
              </a:defRPr>
            </a:lvl4pPr>
            <a:lvl5pPr algn="r" rtl="0">
              <a:spcBef>
                <a:spcPts val="0"/>
              </a:spcBef>
              <a:spcAft>
                <a:spcPts val="0"/>
              </a:spcAft>
              <a:defRPr sz="3200" b="1" i="1">
                <a:solidFill>
                  <a:srgbClr val="FFFFCC"/>
                </a:solidFill>
                <a:latin typeface="Arial"/>
                <a:ea typeface="Arial"/>
                <a:cs typeface="Arial"/>
                <a:sym typeface="Arial"/>
              </a:defRPr>
            </a:lvl5pPr>
            <a:lvl6pPr marL="457200" algn="r" rtl="0">
              <a:spcBef>
                <a:spcPts val="0"/>
              </a:spcBef>
              <a:spcAft>
                <a:spcPts val="0"/>
              </a:spcAft>
              <a:defRPr sz="3200" b="1" i="1">
                <a:solidFill>
                  <a:srgbClr val="FFFFCC"/>
                </a:solidFill>
                <a:latin typeface="Arial"/>
                <a:ea typeface="Arial"/>
                <a:cs typeface="Arial"/>
                <a:sym typeface="Arial"/>
              </a:defRPr>
            </a:lvl6pPr>
            <a:lvl7pPr marL="914400" algn="r" rtl="0">
              <a:spcBef>
                <a:spcPts val="0"/>
              </a:spcBef>
              <a:spcAft>
                <a:spcPts val="0"/>
              </a:spcAft>
              <a:defRPr sz="3200" b="1" i="1">
                <a:solidFill>
                  <a:srgbClr val="FFFFCC"/>
                </a:solidFill>
                <a:latin typeface="Arial"/>
                <a:ea typeface="Arial"/>
                <a:cs typeface="Arial"/>
                <a:sym typeface="Arial"/>
              </a:defRPr>
            </a:lvl7pPr>
            <a:lvl8pPr marL="1371600" algn="r" rtl="0">
              <a:spcBef>
                <a:spcPts val="0"/>
              </a:spcBef>
              <a:spcAft>
                <a:spcPts val="0"/>
              </a:spcAft>
              <a:defRPr sz="3200" b="1" i="1">
                <a:solidFill>
                  <a:srgbClr val="FFFFCC"/>
                </a:solidFill>
                <a:latin typeface="Arial"/>
                <a:ea typeface="Arial"/>
                <a:cs typeface="Arial"/>
                <a:sym typeface="Arial"/>
              </a:defRPr>
            </a:lvl8pPr>
            <a:lvl9pPr marL="1828800" algn="r" rtl="0">
              <a:spcBef>
                <a:spcPts val="0"/>
              </a:spcBef>
              <a:spcAft>
                <a:spcPts val="0"/>
              </a:spcAft>
              <a:defRPr sz="3200" b="1" i="1">
                <a:solidFill>
                  <a:srgbClr val="FFFFCC"/>
                </a:solidFill>
                <a:latin typeface="Arial"/>
                <a:ea typeface="Arial"/>
                <a:cs typeface="Arial"/>
                <a:sym typeface="Arial"/>
              </a:defRPr>
            </a:lvl9pPr>
          </a:lstStyle>
          <a:p>
            <a:endParaRPr/>
          </a:p>
        </p:txBody>
      </p:sp>
      <p:sp>
        <p:nvSpPr>
          <p:cNvPr id="26" name="Shape 2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1pPr>
            <a:lvl2pPr marL="742950" indent="-13335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2pPr>
            <a:lvl3pPr marL="11430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3pPr>
            <a:lvl4pPr marL="16002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4pPr>
            <a:lvl5pPr marL="20574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5pPr>
            <a:lvl6pPr marL="25146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6pPr>
            <a:lvl7pPr marL="29718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7pPr>
            <a:lvl8pPr marL="34290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8pPr>
            <a:lvl9pPr marL="38862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cSld name="Título vertical y texto">
    <p:spTree>
      <p:nvGrpSpPr>
        <p:cNvPr id="1" name="Shape 27"/>
        <p:cNvGrpSpPr/>
        <p:nvPr/>
      </p:nvGrpSpPr>
      <p:grpSpPr>
        <a:xfrm>
          <a:off x="0" y="0"/>
          <a:ext cx="0" cy="0"/>
          <a:chOff x="0" y="0"/>
          <a:chExt cx="0" cy="0"/>
        </a:xfrm>
      </p:grpSpPr>
      <p:sp>
        <p:nvSpPr>
          <p:cNvPr id="28" name="Shape 28"/>
          <p:cNvSpPr txBox="1">
            <a:spLocks noGrp="1"/>
          </p:cNvSpPr>
          <p:nvPr>
            <p:ph type="title"/>
          </p:nvPr>
        </p:nvSpPr>
        <p:spPr>
          <a:xfrm rot="5400000">
            <a:off x="4623593" y="2285206"/>
            <a:ext cx="5811838" cy="1971675"/>
          </a:xfrm>
          <a:prstGeom prst="rect">
            <a:avLst/>
          </a:prstGeom>
          <a:noFill/>
          <a:ln>
            <a:noFill/>
          </a:ln>
        </p:spPr>
        <p:txBody>
          <a:bodyPr lIns="91425" tIns="91425" rIns="91425" bIns="91425" anchor="t" anchorCtr="0"/>
          <a:lstStyle>
            <a:lvl1pPr algn="r" rtl="0">
              <a:spcBef>
                <a:spcPts val="0"/>
              </a:spcBef>
              <a:spcAft>
                <a:spcPts val="0"/>
              </a:spcAft>
              <a:defRPr sz="3200" b="1" i="1">
                <a:solidFill>
                  <a:srgbClr val="FFFFCC"/>
                </a:solidFill>
                <a:latin typeface="Arial"/>
                <a:ea typeface="Arial"/>
                <a:cs typeface="Arial"/>
                <a:sym typeface="Arial"/>
              </a:defRPr>
            </a:lvl1pPr>
            <a:lvl2pPr algn="r" rtl="0">
              <a:spcBef>
                <a:spcPts val="0"/>
              </a:spcBef>
              <a:spcAft>
                <a:spcPts val="0"/>
              </a:spcAft>
              <a:defRPr sz="3200" b="1" i="1">
                <a:solidFill>
                  <a:srgbClr val="FFFFCC"/>
                </a:solidFill>
                <a:latin typeface="Arial"/>
                <a:ea typeface="Arial"/>
                <a:cs typeface="Arial"/>
                <a:sym typeface="Arial"/>
              </a:defRPr>
            </a:lvl2pPr>
            <a:lvl3pPr algn="r" rtl="0">
              <a:spcBef>
                <a:spcPts val="0"/>
              </a:spcBef>
              <a:spcAft>
                <a:spcPts val="0"/>
              </a:spcAft>
              <a:defRPr sz="3200" b="1" i="1">
                <a:solidFill>
                  <a:srgbClr val="FFFFCC"/>
                </a:solidFill>
                <a:latin typeface="Arial"/>
                <a:ea typeface="Arial"/>
                <a:cs typeface="Arial"/>
                <a:sym typeface="Arial"/>
              </a:defRPr>
            </a:lvl3pPr>
            <a:lvl4pPr algn="r" rtl="0">
              <a:spcBef>
                <a:spcPts val="0"/>
              </a:spcBef>
              <a:spcAft>
                <a:spcPts val="0"/>
              </a:spcAft>
              <a:defRPr sz="3200" b="1" i="1">
                <a:solidFill>
                  <a:srgbClr val="FFFFCC"/>
                </a:solidFill>
                <a:latin typeface="Arial"/>
                <a:ea typeface="Arial"/>
                <a:cs typeface="Arial"/>
                <a:sym typeface="Arial"/>
              </a:defRPr>
            </a:lvl4pPr>
            <a:lvl5pPr algn="r" rtl="0">
              <a:spcBef>
                <a:spcPts val="0"/>
              </a:spcBef>
              <a:spcAft>
                <a:spcPts val="0"/>
              </a:spcAft>
              <a:defRPr sz="3200" b="1" i="1">
                <a:solidFill>
                  <a:srgbClr val="FFFFCC"/>
                </a:solidFill>
                <a:latin typeface="Arial"/>
                <a:ea typeface="Arial"/>
                <a:cs typeface="Arial"/>
                <a:sym typeface="Arial"/>
              </a:defRPr>
            </a:lvl5pPr>
            <a:lvl6pPr marL="457200" algn="r" rtl="0">
              <a:spcBef>
                <a:spcPts val="0"/>
              </a:spcBef>
              <a:spcAft>
                <a:spcPts val="0"/>
              </a:spcAft>
              <a:defRPr sz="3200" b="1" i="1">
                <a:solidFill>
                  <a:srgbClr val="FFFFCC"/>
                </a:solidFill>
                <a:latin typeface="Arial"/>
                <a:ea typeface="Arial"/>
                <a:cs typeface="Arial"/>
                <a:sym typeface="Arial"/>
              </a:defRPr>
            </a:lvl6pPr>
            <a:lvl7pPr marL="914400" algn="r" rtl="0">
              <a:spcBef>
                <a:spcPts val="0"/>
              </a:spcBef>
              <a:spcAft>
                <a:spcPts val="0"/>
              </a:spcAft>
              <a:defRPr sz="3200" b="1" i="1">
                <a:solidFill>
                  <a:srgbClr val="FFFFCC"/>
                </a:solidFill>
                <a:latin typeface="Arial"/>
                <a:ea typeface="Arial"/>
                <a:cs typeface="Arial"/>
                <a:sym typeface="Arial"/>
              </a:defRPr>
            </a:lvl7pPr>
            <a:lvl8pPr marL="1371600" algn="r" rtl="0">
              <a:spcBef>
                <a:spcPts val="0"/>
              </a:spcBef>
              <a:spcAft>
                <a:spcPts val="0"/>
              </a:spcAft>
              <a:defRPr sz="3200" b="1" i="1">
                <a:solidFill>
                  <a:srgbClr val="FFFFCC"/>
                </a:solidFill>
                <a:latin typeface="Arial"/>
                <a:ea typeface="Arial"/>
                <a:cs typeface="Arial"/>
                <a:sym typeface="Arial"/>
              </a:defRPr>
            </a:lvl8pPr>
            <a:lvl9pPr marL="1828800" algn="r" rtl="0">
              <a:spcBef>
                <a:spcPts val="0"/>
              </a:spcBef>
              <a:spcAft>
                <a:spcPts val="0"/>
              </a:spcAft>
              <a:defRPr sz="3200" b="1" i="1">
                <a:solidFill>
                  <a:srgbClr val="FFFFCC"/>
                </a:solidFill>
                <a:latin typeface="Arial"/>
                <a:ea typeface="Arial"/>
                <a:cs typeface="Arial"/>
                <a:sym typeface="Arial"/>
              </a:defRPr>
            </a:lvl9pPr>
          </a:lstStyle>
          <a:p>
            <a:endParaRPr/>
          </a:p>
        </p:txBody>
      </p:sp>
      <p:sp>
        <p:nvSpPr>
          <p:cNvPr id="29" name="Shape 29"/>
          <p:cNvSpPr txBox="1">
            <a:spLocks noGrp="1"/>
          </p:cNvSpPr>
          <p:nvPr>
            <p:ph type="body" idx="1"/>
          </p:nvPr>
        </p:nvSpPr>
        <p:spPr>
          <a:xfrm rot="5400000">
            <a:off x="604043" y="389731"/>
            <a:ext cx="5811838" cy="5762624"/>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1pPr>
            <a:lvl2pPr marL="742950" indent="-13335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2pPr>
            <a:lvl3pPr marL="11430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3pPr>
            <a:lvl4pPr marL="16002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4pPr>
            <a:lvl5pPr marL="20574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5pPr>
            <a:lvl6pPr marL="25146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6pPr>
            <a:lvl7pPr marL="29718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7pPr>
            <a:lvl8pPr marL="34290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8pPr>
            <a:lvl9pPr marL="38862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628650" y="365125"/>
            <a:ext cx="7886700" cy="1325562"/>
          </a:xfrm>
          <a:prstGeom prst="rect">
            <a:avLst/>
          </a:prstGeom>
          <a:noFill/>
          <a:ln>
            <a:noFill/>
          </a:ln>
        </p:spPr>
        <p:txBody>
          <a:bodyPr lIns="91425" tIns="91425" rIns="91425" bIns="91425" anchor="t" anchorCtr="0"/>
          <a:lstStyle>
            <a:lvl1pPr algn="r" rtl="0">
              <a:spcBef>
                <a:spcPts val="0"/>
              </a:spcBef>
              <a:spcAft>
                <a:spcPts val="0"/>
              </a:spcAft>
              <a:defRPr sz="3200" b="1" i="1">
                <a:solidFill>
                  <a:srgbClr val="FFFFCC"/>
                </a:solidFill>
                <a:latin typeface="Arial"/>
                <a:ea typeface="Arial"/>
                <a:cs typeface="Arial"/>
                <a:sym typeface="Arial"/>
              </a:defRPr>
            </a:lvl1pPr>
            <a:lvl2pPr algn="r" rtl="0">
              <a:spcBef>
                <a:spcPts val="0"/>
              </a:spcBef>
              <a:spcAft>
                <a:spcPts val="0"/>
              </a:spcAft>
              <a:defRPr sz="3200" b="1" i="1">
                <a:solidFill>
                  <a:srgbClr val="FFFFCC"/>
                </a:solidFill>
                <a:latin typeface="Arial"/>
                <a:ea typeface="Arial"/>
                <a:cs typeface="Arial"/>
                <a:sym typeface="Arial"/>
              </a:defRPr>
            </a:lvl2pPr>
            <a:lvl3pPr algn="r" rtl="0">
              <a:spcBef>
                <a:spcPts val="0"/>
              </a:spcBef>
              <a:spcAft>
                <a:spcPts val="0"/>
              </a:spcAft>
              <a:defRPr sz="3200" b="1" i="1">
                <a:solidFill>
                  <a:srgbClr val="FFFFCC"/>
                </a:solidFill>
                <a:latin typeface="Arial"/>
                <a:ea typeface="Arial"/>
                <a:cs typeface="Arial"/>
                <a:sym typeface="Arial"/>
              </a:defRPr>
            </a:lvl3pPr>
            <a:lvl4pPr algn="r" rtl="0">
              <a:spcBef>
                <a:spcPts val="0"/>
              </a:spcBef>
              <a:spcAft>
                <a:spcPts val="0"/>
              </a:spcAft>
              <a:defRPr sz="3200" b="1" i="1">
                <a:solidFill>
                  <a:srgbClr val="FFFFCC"/>
                </a:solidFill>
                <a:latin typeface="Arial"/>
                <a:ea typeface="Arial"/>
                <a:cs typeface="Arial"/>
                <a:sym typeface="Arial"/>
              </a:defRPr>
            </a:lvl4pPr>
            <a:lvl5pPr algn="r" rtl="0">
              <a:spcBef>
                <a:spcPts val="0"/>
              </a:spcBef>
              <a:spcAft>
                <a:spcPts val="0"/>
              </a:spcAft>
              <a:defRPr sz="3200" b="1" i="1">
                <a:solidFill>
                  <a:srgbClr val="FFFFCC"/>
                </a:solidFill>
                <a:latin typeface="Arial"/>
                <a:ea typeface="Arial"/>
                <a:cs typeface="Arial"/>
                <a:sym typeface="Arial"/>
              </a:defRPr>
            </a:lvl5pPr>
            <a:lvl6pPr marL="457200" algn="r" rtl="0">
              <a:spcBef>
                <a:spcPts val="0"/>
              </a:spcBef>
              <a:spcAft>
                <a:spcPts val="0"/>
              </a:spcAft>
              <a:defRPr sz="3200" b="1" i="1">
                <a:solidFill>
                  <a:srgbClr val="FFFFCC"/>
                </a:solidFill>
                <a:latin typeface="Arial"/>
                <a:ea typeface="Arial"/>
                <a:cs typeface="Arial"/>
                <a:sym typeface="Arial"/>
              </a:defRPr>
            </a:lvl6pPr>
            <a:lvl7pPr marL="914400" algn="r" rtl="0">
              <a:spcBef>
                <a:spcPts val="0"/>
              </a:spcBef>
              <a:spcAft>
                <a:spcPts val="0"/>
              </a:spcAft>
              <a:defRPr sz="3200" b="1" i="1">
                <a:solidFill>
                  <a:srgbClr val="FFFFCC"/>
                </a:solidFill>
                <a:latin typeface="Arial"/>
                <a:ea typeface="Arial"/>
                <a:cs typeface="Arial"/>
                <a:sym typeface="Arial"/>
              </a:defRPr>
            </a:lvl7pPr>
            <a:lvl8pPr marL="1371600" algn="r" rtl="0">
              <a:spcBef>
                <a:spcPts val="0"/>
              </a:spcBef>
              <a:spcAft>
                <a:spcPts val="0"/>
              </a:spcAft>
              <a:defRPr sz="3200" b="1" i="1">
                <a:solidFill>
                  <a:srgbClr val="FFFFCC"/>
                </a:solidFill>
                <a:latin typeface="Arial"/>
                <a:ea typeface="Arial"/>
                <a:cs typeface="Arial"/>
                <a:sym typeface="Arial"/>
              </a:defRPr>
            </a:lvl8pPr>
            <a:lvl9pPr marL="1828800" algn="r" rtl="0">
              <a:spcBef>
                <a:spcPts val="0"/>
              </a:spcBef>
              <a:spcAft>
                <a:spcPts val="0"/>
              </a:spcAft>
              <a:defRPr sz="3200" b="1" i="1">
                <a:solidFill>
                  <a:srgbClr val="FFFFCC"/>
                </a:solidFill>
                <a:latin typeface="Arial"/>
                <a:ea typeface="Arial"/>
                <a:cs typeface="Arial"/>
                <a:sym typeface="Arial"/>
              </a:defRPr>
            </a:lvl9pPr>
          </a:lstStyle>
          <a:p>
            <a:endParaRPr/>
          </a:p>
        </p:txBody>
      </p:sp>
      <p:sp>
        <p:nvSpPr>
          <p:cNvPr id="32" name="Shape 32"/>
          <p:cNvSpPr txBox="1">
            <a:spLocks noGrp="1"/>
          </p:cNvSpPr>
          <p:nvPr>
            <p:ph type="body" idx="1"/>
          </p:nvPr>
        </p:nvSpPr>
        <p:spPr>
          <a:xfrm rot="5400000">
            <a:off x="2396330" y="57943"/>
            <a:ext cx="4351338" cy="7886700"/>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1pPr>
            <a:lvl2pPr marL="742950" indent="-13335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2pPr>
            <a:lvl3pPr marL="11430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3pPr>
            <a:lvl4pPr marL="16002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4pPr>
            <a:lvl5pPr marL="20574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5pPr>
            <a:lvl6pPr marL="25146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6pPr>
            <a:lvl7pPr marL="29718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7pPr>
            <a:lvl8pPr marL="34290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8pPr>
            <a:lvl9pPr marL="38862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30237" y="457200"/>
            <a:ext cx="2949575" cy="1600199"/>
          </a:xfrm>
          <a:prstGeom prst="rect">
            <a:avLst/>
          </a:prstGeom>
          <a:noFill/>
          <a:ln>
            <a:noFill/>
          </a:ln>
        </p:spPr>
        <p:txBody>
          <a:bodyPr lIns="91425" tIns="91425" rIns="91425" bIns="91425" anchor="b" anchorCtr="0"/>
          <a:lstStyle>
            <a:lvl1pPr rtl="0">
              <a:spcBef>
                <a:spcPts val="0"/>
              </a:spcBef>
              <a:defRPr sz="3200"/>
            </a:lvl1pPr>
            <a:lvl2pPr rtl="0">
              <a:spcBef>
                <a:spcPts val="0"/>
              </a:spcBef>
              <a:defRPr sz="3200" b="1" i="1">
                <a:solidFill>
                  <a:srgbClr val="FFFFCC"/>
                </a:solidFill>
                <a:latin typeface="Arial"/>
                <a:ea typeface="Arial"/>
                <a:cs typeface="Arial"/>
                <a:sym typeface="Arial"/>
              </a:defRPr>
            </a:lvl2pPr>
            <a:lvl3pPr rtl="0">
              <a:spcBef>
                <a:spcPts val="0"/>
              </a:spcBef>
              <a:defRPr sz="3200" b="1" i="1">
                <a:solidFill>
                  <a:srgbClr val="FFFFCC"/>
                </a:solidFill>
                <a:latin typeface="Arial"/>
                <a:ea typeface="Arial"/>
                <a:cs typeface="Arial"/>
                <a:sym typeface="Arial"/>
              </a:defRPr>
            </a:lvl3pPr>
            <a:lvl4pPr rtl="0">
              <a:spcBef>
                <a:spcPts val="0"/>
              </a:spcBef>
              <a:defRPr sz="3200" b="1" i="1">
                <a:solidFill>
                  <a:srgbClr val="FFFFCC"/>
                </a:solidFill>
                <a:latin typeface="Arial"/>
                <a:ea typeface="Arial"/>
                <a:cs typeface="Arial"/>
                <a:sym typeface="Arial"/>
              </a:defRPr>
            </a:lvl4pPr>
            <a:lvl5pPr rtl="0">
              <a:spcBef>
                <a:spcPts val="0"/>
              </a:spcBef>
              <a:defRPr sz="3200" b="1" i="1">
                <a:solidFill>
                  <a:srgbClr val="FFFFCC"/>
                </a:solidFill>
                <a:latin typeface="Arial"/>
                <a:ea typeface="Arial"/>
                <a:cs typeface="Arial"/>
                <a:sym typeface="Arial"/>
              </a:defRPr>
            </a:lvl5pPr>
            <a:lvl6pPr rtl="0">
              <a:spcBef>
                <a:spcPts val="0"/>
              </a:spcBef>
              <a:defRPr sz="3200" b="1" i="1">
                <a:solidFill>
                  <a:srgbClr val="FFFFCC"/>
                </a:solidFill>
                <a:latin typeface="Arial"/>
                <a:ea typeface="Arial"/>
                <a:cs typeface="Arial"/>
                <a:sym typeface="Arial"/>
              </a:defRPr>
            </a:lvl6pPr>
            <a:lvl7pPr rtl="0">
              <a:spcBef>
                <a:spcPts val="0"/>
              </a:spcBef>
              <a:defRPr sz="3200" b="1" i="1">
                <a:solidFill>
                  <a:srgbClr val="FFFFCC"/>
                </a:solidFill>
                <a:latin typeface="Arial"/>
                <a:ea typeface="Arial"/>
                <a:cs typeface="Arial"/>
                <a:sym typeface="Arial"/>
              </a:defRPr>
            </a:lvl7pPr>
            <a:lvl8pPr rtl="0">
              <a:spcBef>
                <a:spcPts val="0"/>
              </a:spcBef>
              <a:defRPr sz="3200" b="1" i="1">
                <a:solidFill>
                  <a:srgbClr val="FFFFCC"/>
                </a:solidFill>
                <a:latin typeface="Arial"/>
                <a:ea typeface="Arial"/>
                <a:cs typeface="Arial"/>
                <a:sym typeface="Arial"/>
              </a:defRPr>
            </a:lvl8pPr>
            <a:lvl9pPr rtl="0">
              <a:spcBef>
                <a:spcPts val="0"/>
              </a:spcBef>
              <a:defRPr sz="3200" b="1" i="1">
                <a:solidFill>
                  <a:srgbClr val="FFFFCC"/>
                </a:solidFill>
                <a:latin typeface="Arial"/>
                <a:ea typeface="Arial"/>
                <a:cs typeface="Arial"/>
                <a:sym typeface="Arial"/>
              </a:defRPr>
            </a:lvl9pPr>
          </a:lstStyle>
          <a:p>
            <a:endParaRPr/>
          </a:p>
        </p:txBody>
      </p:sp>
      <p:sp>
        <p:nvSpPr>
          <p:cNvPr id="35" name="Shape 35"/>
          <p:cNvSpPr>
            <a:spLocks noGrp="1"/>
          </p:cNvSpPr>
          <p:nvPr>
            <p:ph type="pic" idx="2"/>
          </p:nvPr>
        </p:nvSpPr>
        <p:spPr>
          <a:xfrm>
            <a:off x="3887787" y="987425"/>
            <a:ext cx="4629150" cy="4873624"/>
          </a:xfrm>
          <a:prstGeom prst="rect">
            <a:avLst/>
          </a:prstGeom>
          <a:noFill/>
          <a:ln>
            <a:noFill/>
          </a:ln>
        </p:spPr>
        <p:txBody>
          <a:bodyPr lIns="91425" tIns="91425" rIns="91425" bIns="91425" anchor="t" anchorCtr="0"/>
          <a:lstStyle>
            <a:lvl1pPr marL="0" marR="0" indent="0" algn="l" rtl="0">
              <a:spcBef>
                <a:spcPts val="0"/>
              </a:spcBef>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l" rtl="0">
              <a:spcBef>
                <a:spcPts val="0"/>
              </a:spcBef>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l" rtl="0">
              <a:spcBef>
                <a:spcPts val="0"/>
              </a:spcBef>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l" rtl="0">
              <a:spcBef>
                <a:spcPts val="0"/>
              </a:spcBef>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l" rtl="0">
              <a:spcBef>
                <a:spcPts val="0"/>
              </a:spcBef>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l" rtl="0">
              <a:spcBef>
                <a:spcPts val="0"/>
              </a:spcBef>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l" rtl="0">
              <a:spcBef>
                <a:spcPts val="0"/>
              </a:spcBef>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l" rtl="0">
              <a:spcBef>
                <a:spcPts val="0"/>
              </a:spcBef>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l" rtl="0">
              <a:spcBef>
                <a:spcPts val="0"/>
              </a:spcBef>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dirty="0"/>
          </a:p>
        </p:txBody>
      </p:sp>
      <p:sp>
        <p:nvSpPr>
          <p:cNvPr id="36" name="Shape 36"/>
          <p:cNvSpPr txBox="1">
            <a:spLocks noGrp="1"/>
          </p:cNvSpPr>
          <p:nvPr>
            <p:ph type="body" idx="1"/>
          </p:nvPr>
        </p:nvSpPr>
        <p:spPr>
          <a:xfrm>
            <a:off x="630237" y="2057400"/>
            <a:ext cx="2949575" cy="3811588"/>
          </a:xfrm>
          <a:prstGeom prst="rect">
            <a:avLst/>
          </a:prstGeom>
          <a:noFill/>
          <a:ln>
            <a:noFill/>
          </a:ln>
        </p:spPr>
        <p:txBody>
          <a:bodyPr lIns="91425" tIns="91425" rIns="91425" bIns="91425" anchor="t" anchorCtr="0"/>
          <a:lstStyle>
            <a:lvl1pPr marL="0" indent="0" rtl="0">
              <a:spcBef>
                <a:spcPts val="0"/>
              </a:spcBef>
              <a:buFont typeface="Arial"/>
              <a:buNone/>
              <a:defRPr sz="1600"/>
            </a:lvl1pPr>
            <a:lvl2pPr marL="457200" indent="0" rtl="0">
              <a:spcBef>
                <a:spcPts val="0"/>
              </a:spcBef>
              <a:buFont typeface="Arial"/>
              <a:buNone/>
              <a:defRPr sz="1400"/>
            </a:lvl2pPr>
            <a:lvl3pPr marL="914400" indent="0" rtl="0">
              <a:spcBef>
                <a:spcPts val="0"/>
              </a:spcBef>
              <a:buFont typeface="Arial"/>
              <a:buNone/>
              <a:defRPr sz="1200"/>
            </a:lvl3pPr>
            <a:lvl4pPr marL="1371600" indent="0" rtl="0">
              <a:spcBef>
                <a:spcPts val="0"/>
              </a:spcBef>
              <a:buFont typeface="Arial"/>
              <a:buNone/>
              <a:defRPr sz="1000"/>
            </a:lvl4pPr>
            <a:lvl5pPr marL="1828800" indent="0" rtl="0">
              <a:spcBef>
                <a:spcPts val="0"/>
              </a:spcBef>
              <a:buFont typeface="Arial"/>
              <a:buNone/>
              <a:defRPr sz="1000"/>
            </a:lvl5pPr>
            <a:lvl6pPr marL="2286000" indent="0" rtl="0">
              <a:spcBef>
                <a:spcPts val="0"/>
              </a:spcBef>
              <a:buFont typeface="Arial"/>
              <a:buNone/>
              <a:defRPr sz="1000"/>
            </a:lvl6pPr>
            <a:lvl7pPr marL="2743200" indent="0" rtl="0">
              <a:spcBef>
                <a:spcPts val="0"/>
              </a:spcBef>
              <a:buFont typeface="Arial"/>
              <a:buNone/>
              <a:defRPr sz="1000"/>
            </a:lvl7pPr>
            <a:lvl8pPr marL="3200400" indent="0" rtl="0">
              <a:spcBef>
                <a:spcPts val="0"/>
              </a:spcBef>
              <a:buFont typeface="Arial"/>
              <a:buNone/>
              <a:defRPr sz="1000"/>
            </a:lvl8pPr>
            <a:lvl9pPr marL="3657600" indent="0" rtl="0">
              <a:spcBef>
                <a:spcPts val="0"/>
              </a:spcBef>
              <a:buFont typeface="Arial"/>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630237" y="457200"/>
            <a:ext cx="2949575" cy="1600199"/>
          </a:xfrm>
          <a:prstGeom prst="rect">
            <a:avLst/>
          </a:prstGeom>
          <a:noFill/>
          <a:ln>
            <a:noFill/>
          </a:ln>
        </p:spPr>
        <p:txBody>
          <a:bodyPr lIns="91425" tIns="91425" rIns="91425" bIns="91425" anchor="b" anchorCtr="0"/>
          <a:lstStyle>
            <a:lvl1pPr rtl="0">
              <a:spcBef>
                <a:spcPts val="0"/>
              </a:spcBef>
              <a:defRPr sz="3200"/>
            </a:lvl1pPr>
            <a:lvl2pPr rtl="0">
              <a:spcBef>
                <a:spcPts val="0"/>
              </a:spcBef>
              <a:defRPr sz="3200" b="1" i="1">
                <a:solidFill>
                  <a:srgbClr val="FFFFCC"/>
                </a:solidFill>
                <a:latin typeface="Arial"/>
                <a:ea typeface="Arial"/>
                <a:cs typeface="Arial"/>
                <a:sym typeface="Arial"/>
              </a:defRPr>
            </a:lvl2pPr>
            <a:lvl3pPr rtl="0">
              <a:spcBef>
                <a:spcPts val="0"/>
              </a:spcBef>
              <a:defRPr sz="3200" b="1" i="1">
                <a:solidFill>
                  <a:srgbClr val="FFFFCC"/>
                </a:solidFill>
                <a:latin typeface="Arial"/>
                <a:ea typeface="Arial"/>
                <a:cs typeface="Arial"/>
                <a:sym typeface="Arial"/>
              </a:defRPr>
            </a:lvl3pPr>
            <a:lvl4pPr rtl="0">
              <a:spcBef>
                <a:spcPts val="0"/>
              </a:spcBef>
              <a:defRPr sz="3200" b="1" i="1">
                <a:solidFill>
                  <a:srgbClr val="FFFFCC"/>
                </a:solidFill>
                <a:latin typeface="Arial"/>
                <a:ea typeface="Arial"/>
                <a:cs typeface="Arial"/>
                <a:sym typeface="Arial"/>
              </a:defRPr>
            </a:lvl4pPr>
            <a:lvl5pPr rtl="0">
              <a:spcBef>
                <a:spcPts val="0"/>
              </a:spcBef>
              <a:defRPr sz="3200" b="1" i="1">
                <a:solidFill>
                  <a:srgbClr val="FFFFCC"/>
                </a:solidFill>
                <a:latin typeface="Arial"/>
                <a:ea typeface="Arial"/>
                <a:cs typeface="Arial"/>
                <a:sym typeface="Arial"/>
              </a:defRPr>
            </a:lvl5pPr>
            <a:lvl6pPr rtl="0">
              <a:spcBef>
                <a:spcPts val="0"/>
              </a:spcBef>
              <a:defRPr sz="3200" b="1" i="1">
                <a:solidFill>
                  <a:srgbClr val="FFFFCC"/>
                </a:solidFill>
                <a:latin typeface="Arial"/>
                <a:ea typeface="Arial"/>
                <a:cs typeface="Arial"/>
                <a:sym typeface="Arial"/>
              </a:defRPr>
            </a:lvl6pPr>
            <a:lvl7pPr rtl="0">
              <a:spcBef>
                <a:spcPts val="0"/>
              </a:spcBef>
              <a:defRPr sz="3200" b="1" i="1">
                <a:solidFill>
                  <a:srgbClr val="FFFFCC"/>
                </a:solidFill>
                <a:latin typeface="Arial"/>
                <a:ea typeface="Arial"/>
                <a:cs typeface="Arial"/>
                <a:sym typeface="Arial"/>
              </a:defRPr>
            </a:lvl7pPr>
            <a:lvl8pPr rtl="0">
              <a:spcBef>
                <a:spcPts val="0"/>
              </a:spcBef>
              <a:defRPr sz="3200" b="1" i="1">
                <a:solidFill>
                  <a:srgbClr val="FFFFCC"/>
                </a:solidFill>
                <a:latin typeface="Arial"/>
                <a:ea typeface="Arial"/>
                <a:cs typeface="Arial"/>
                <a:sym typeface="Arial"/>
              </a:defRPr>
            </a:lvl8pPr>
            <a:lvl9pPr rtl="0">
              <a:spcBef>
                <a:spcPts val="0"/>
              </a:spcBef>
              <a:defRPr sz="3200" b="1" i="1">
                <a:solidFill>
                  <a:srgbClr val="FFFFCC"/>
                </a:solidFill>
                <a:latin typeface="Arial"/>
                <a:ea typeface="Arial"/>
                <a:cs typeface="Arial"/>
                <a:sym typeface="Arial"/>
              </a:defRPr>
            </a:lvl9pPr>
          </a:lstStyle>
          <a:p>
            <a:endParaRPr/>
          </a:p>
        </p:txBody>
      </p:sp>
      <p:sp>
        <p:nvSpPr>
          <p:cNvPr id="39" name="Shape 39"/>
          <p:cNvSpPr txBox="1">
            <a:spLocks noGrp="1"/>
          </p:cNvSpPr>
          <p:nvPr>
            <p:ph type="body" idx="1"/>
          </p:nvPr>
        </p:nvSpPr>
        <p:spPr>
          <a:xfrm>
            <a:off x="3887787" y="987425"/>
            <a:ext cx="4629150" cy="4873624"/>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40" name="Shape 40"/>
          <p:cNvSpPr txBox="1">
            <a:spLocks noGrp="1"/>
          </p:cNvSpPr>
          <p:nvPr>
            <p:ph type="body" idx="2"/>
          </p:nvPr>
        </p:nvSpPr>
        <p:spPr>
          <a:xfrm>
            <a:off x="630237" y="2057400"/>
            <a:ext cx="2949575" cy="3811588"/>
          </a:xfrm>
          <a:prstGeom prst="rect">
            <a:avLst/>
          </a:prstGeom>
          <a:noFill/>
          <a:ln>
            <a:noFill/>
          </a:ln>
        </p:spPr>
        <p:txBody>
          <a:bodyPr lIns="91425" tIns="91425" rIns="91425" bIns="91425" anchor="t" anchorCtr="0"/>
          <a:lstStyle>
            <a:lvl1pPr marL="0" indent="0" rtl="0">
              <a:spcBef>
                <a:spcPts val="0"/>
              </a:spcBef>
              <a:buFont typeface="Arial"/>
              <a:buNone/>
              <a:defRPr sz="1600"/>
            </a:lvl1pPr>
            <a:lvl2pPr marL="457200" indent="0" rtl="0">
              <a:spcBef>
                <a:spcPts val="0"/>
              </a:spcBef>
              <a:buFont typeface="Arial"/>
              <a:buNone/>
              <a:defRPr sz="1400"/>
            </a:lvl2pPr>
            <a:lvl3pPr marL="914400" indent="0" rtl="0">
              <a:spcBef>
                <a:spcPts val="0"/>
              </a:spcBef>
              <a:buFont typeface="Arial"/>
              <a:buNone/>
              <a:defRPr sz="1200"/>
            </a:lvl3pPr>
            <a:lvl4pPr marL="1371600" indent="0" rtl="0">
              <a:spcBef>
                <a:spcPts val="0"/>
              </a:spcBef>
              <a:buFont typeface="Arial"/>
              <a:buNone/>
              <a:defRPr sz="1000"/>
            </a:lvl4pPr>
            <a:lvl5pPr marL="1828800" indent="0" rtl="0">
              <a:spcBef>
                <a:spcPts val="0"/>
              </a:spcBef>
              <a:buFont typeface="Arial"/>
              <a:buNone/>
              <a:defRPr sz="1000"/>
            </a:lvl5pPr>
            <a:lvl6pPr marL="2286000" indent="0" rtl="0">
              <a:spcBef>
                <a:spcPts val="0"/>
              </a:spcBef>
              <a:buFont typeface="Arial"/>
              <a:buNone/>
              <a:defRPr sz="1000"/>
            </a:lvl6pPr>
            <a:lvl7pPr marL="2743200" indent="0" rtl="0">
              <a:spcBef>
                <a:spcPts val="0"/>
              </a:spcBef>
              <a:buFont typeface="Arial"/>
              <a:buNone/>
              <a:defRPr sz="1000"/>
            </a:lvl7pPr>
            <a:lvl8pPr marL="3200400" indent="0" rtl="0">
              <a:spcBef>
                <a:spcPts val="0"/>
              </a:spcBef>
              <a:buFont typeface="Arial"/>
              <a:buNone/>
              <a:defRPr sz="1000"/>
            </a:lvl8pPr>
            <a:lvl9pPr marL="3657600" indent="0" rtl="0">
              <a:spcBef>
                <a:spcPts val="0"/>
              </a:spcBef>
              <a:buFont typeface="Arial"/>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Shape 4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628650" y="365125"/>
            <a:ext cx="7886700" cy="1325562"/>
          </a:xfrm>
          <a:prstGeom prst="rect">
            <a:avLst/>
          </a:prstGeom>
          <a:noFill/>
          <a:ln>
            <a:noFill/>
          </a:ln>
        </p:spPr>
        <p:txBody>
          <a:bodyPr lIns="91425" tIns="91425" rIns="91425" bIns="91425" anchor="t" anchorCtr="0"/>
          <a:lstStyle>
            <a:lvl1pPr algn="r" rtl="0">
              <a:spcBef>
                <a:spcPts val="0"/>
              </a:spcBef>
              <a:spcAft>
                <a:spcPts val="0"/>
              </a:spcAft>
              <a:defRPr sz="3200" b="1" i="1">
                <a:solidFill>
                  <a:srgbClr val="FFFFCC"/>
                </a:solidFill>
                <a:latin typeface="Arial"/>
                <a:ea typeface="Arial"/>
                <a:cs typeface="Arial"/>
                <a:sym typeface="Arial"/>
              </a:defRPr>
            </a:lvl1pPr>
            <a:lvl2pPr algn="r" rtl="0">
              <a:spcBef>
                <a:spcPts val="0"/>
              </a:spcBef>
              <a:spcAft>
                <a:spcPts val="0"/>
              </a:spcAft>
              <a:defRPr sz="3200" b="1" i="1">
                <a:solidFill>
                  <a:srgbClr val="FFFFCC"/>
                </a:solidFill>
                <a:latin typeface="Arial"/>
                <a:ea typeface="Arial"/>
                <a:cs typeface="Arial"/>
                <a:sym typeface="Arial"/>
              </a:defRPr>
            </a:lvl2pPr>
            <a:lvl3pPr algn="r" rtl="0">
              <a:spcBef>
                <a:spcPts val="0"/>
              </a:spcBef>
              <a:spcAft>
                <a:spcPts val="0"/>
              </a:spcAft>
              <a:defRPr sz="3200" b="1" i="1">
                <a:solidFill>
                  <a:srgbClr val="FFFFCC"/>
                </a:solidFill>
                <a:latin typeface="Arial"/>
                <a:ea typeface="Arial"/>
                <a:cs typeface="Arial"/>
                <a:sym typeface="Arial"/>
              </a:defRPr>
            </a:lvl3pPr>
            <a:lvl4pPr algn="r" rtl="0">
              <a:spcBef>
                <a:spcPts val="0"/>
              </a:spcBef>
              <a:spcAft>
                <a:spcPts val="0"/>
              </a:spcAft>
              <a:defRPr sz="3200" b="1" i="1">
                <a:solidFill>
                  <a:srgbClr val="FFFFCC"/>
                </a:solidFill>
                <a:latin typeface="Arial"/>
                <a:ea typeface="Arial"/>
                <a:cs typeface="Arial"/>
                <a:sym typeface="Arial"/>
              </a:defRPr>
            </a:lvl4pPr>
            <a:lvl5pPr algn="r" rtl="0">
              <a:spcBef>
                <a:spcPts val="0"/>
              </a:spcBef>
              <a:spcAft>
                <a:spcPts val="0"/>
              </a:spcAft>
              <a:defRPr sz="3200" b="1" i="1">
                <a:solidFill>
                  <a:srgbClr val="FFFFCC"/>
                </a:solidFill>
                <a:latin typeface="Arial"/>
                <a:ea typeface="Arial"/>
                <a:cs typeface="Arial"/>
                <a:sym typeface="Arial"/>
              </a:defRPr>
            </a:lvl5pPr>
            <a:lvl6pPr marL="457200" algn="r" rtl="0">
              <a:spcBef>
                <a:spcPts val="0"/>
              </a:spcBef>
              <a:spcAft>
                <a:spcPts val="0"/>
              </a:spcAft>
              <a:defRPr sz="3200" b="1" i="1">
                <a:solidFill>
                  <a:srgbClr val="FFFFCC"/>
                </a:solidFill>
                <a:latin typeface="Arial"/>
                <a:ea typeface="Arial"/>
                <a:cs typeface="Arial"/>
                <a:sym typeface="Arial"/>
              </a:defRPr>
            </a:lvl6pPr>
            <a:lvl7pPr marL="914400" algn="r" rtl="0">
              <a:spcBef>
                <a:spcPts val="0"/>
              </a:spcBef>
              <a:spcAft>
                <a:spcPts val="0"/>
              </a:spcAft>
              <a:defRPr sz="3200" b="1" i="1">
                <a:solidFill>
                  <a:srgbClr val="FFFFCC"/>
                </a:solidFill>
                <a:latin typeface="Arial"/>
                <a:ea typeface="Arial"/>
                <a:cs typeface="Arial"/>
                <a:sym typeface="Arial"/>
              </a:defRPr>
            </a:lvl7pPr>
            <a:lvl8pPr marL="1371600" algn="r" rtl="0">
              <a:spcBef>
                <a:spcPts val="0"/>
              </a:spcBef>
              <a:spcAft>
                <a:spcPts val="0"/>
              </a:spcAft>
              <a:defRPr sz="3200" b="1" i="1">
                <a:solidFill>
                  <a:srgbClr val="FFFFCC"/>
                </a:solidFill>
                <a:latin typeface="Arial"/>
                <a:ea typeface="Arial"/>
                <a:cs typeface="Arial"/>
                <a:sym typeface="Arial"/>
              </a:defRPr>
            </a:lvl8pPr>
            <a:lvl9pPr marL="1828800" algn="r" rtl="0">
              <a:spcBef>
                <a:spcPts val="0"/>
              </a:spcBef>
              <a:spcAft>
                <a:spcPts val="0"/>
              </a:spcAft>
              <a:defRPr sz="3200" b="1" i="1">
                <a:solidFill>
                  <a:srgbClr val="FFFFCC"/>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630237" y="365125"/>
            <a:ext cx="7886700" cy="1325562"/>
          </a:xfrm>
          <a:prstGeom prst="rect">
            <a:avLst/>
          </a:prstGeom>
          <a:noFill/>
          <a:ln>
            <a:noFill/>
          </a:ln>
        </p:spPr>
        <p:txBody>
          <a:bodyPr lIns="91425" tIns="91425" rIns="91425" bIns="91425" anchor="t" anchorCtr="0"/>
          <a:lstStyle>
            <a:lvl1pPr algn="r" rtl="0">
              <a:spcBef>
                <a:spcPts val="0"/>
              </a:spcBef>
              <a:spcAft>
                <a:spcPts val="0"/>
              </a:spcAft>
              <a:defRPr sz="3200" b="1" i="1">
                <a:solidFill>
                  <a:srgbClr val="FFFFCC"/>
                </a:solidFill>
                <a:latin typeface="Arial"/>
                <a:ea typeface="Arial"/>
                <a:cs typeface="Arial"/>
                <a:sym typeface="Arial"/>
              </a:defRPr>
            </a:lvl1pPr>
            <a:lvl2pPr algn="r" rtl="0">
              <a:spcBef>
                <a:spcPts val="0"/>
              </a:spcBef>
              <a:spcAft>
                <a:spcPts val="0"/>
              </a:spcAft>
              <a:defRPr sz="3200" b="1" i="1">
                <a:solidFill>
                  <a:srgbClr val="FFFFCC"/>
                </a:solidFill>
                <a:latin typeface="Arial"/>
                <a:ea typeface="Arial"/>
                <a:cs typeface="Arial"/>
                <a:sym typeface="Arial"/>
              </a:defRPr>
            </a:lvl2pPr>
            <a:lvl3pPr algn="r" rtl="0">
              <a:spcBef>
                <a:spcPts val="0"/>
              </a:spcBef>
              <a:spcAft>
                <a:spcPts val="0"/>
              </a:spcAft>
              <a:defRPr sz="3200" b="1" i="1">
                <a:solidFill>
                  <a:srgbClr val="FFFFCC"/>
                </a:solidFill>
                <a:latin typeface="Arial"/>
                <a:ea typeface="Arial"/>
                <a:cs typeface="Arial"/>
                <a:sym typeface="Arial"/>
              </a:defRPr>
            </a:lvl3pPr>
            <a:lvl4pPr algn="r" rtl="0">
              <a:spcBef>
                <a:spcPts val="0"/>
              </a:spcBef>
              <a:spcAft>
                <a:spcPts val="0"/>
              </a:spcAft>
              <a:defRPr sz="3200" b="1" i="1">
                <a:solidFill>
                  <a:srgbClr val="FFFFCC"/>
                </a:solidFill>
                <a:latin typeface="Arial"/>
                <a:ea typeface="Arial"/>
                <a:cs typeface="Arial"/>
                <a:sym typeface="Arial"/>
              </a:defRPr>
            </a:lvl4pPr>
            <a:lvl5pPr algn="r" rtl="0">
              <a:spcBef>
                <a:spcPts val="0"/>
              </a:spcBef>
              <a:spcAft>
                <a:spcPts val="0"/>
              </a:spcAft>
              <a:defRPr sz="3200" b="1" i="1">
                <a:solidFill>
                  <a:srgbClr val="FFFFCC"/>
                </a:solidFill>
                <a:latin typeface="Arial"/>
                <a:ea typeface="Arial"/>
                <a:cs typeface="Arial"/>
                <a:sym typeface="Arial"/>
              </a:defRPr>
            </a:lvl5pPr>
            <a:lvl6pPr marL="457200" algn="r" rtl="0">
              <a:spcBef>
                <a:spcPts val="0"/>
              </a:spcBef>
              <a:spcAft>
                <a:spcPts val="0"/>
              </a:spcAft>
              <a:defRPr sz="3200" b="1" i="1">
                <a:solidFill>
                  <a:srgbClr val="FFFFCC"/>
                </a:solidFill>
                <a:latin typeface="Arial"/>
                <a:ea typeface="Arial"/>
                <a:cs typeface="Arial"/>
                <a:sym typeface="Arial"/>
              </a:defRPr>
            </a:lvl6pPr>
            <a:lvl7pPr marL="914400" algn="r" rtl="0">
              <a:spcBef>
                <a:spcPts val="0"/>
              </a:spcBef>
              <a:spcAft>
                <a:spcPts val="0"/>
              </a:spcAft>
              <a:defRPr sz="3200" b="1" i="1">
                <a:solidFill>
                  <a:srgbClr val="FFFFCC"/>
                </a:solidFill>
                <a:latin typeface="Arial"/>
                <a:ea typeface="Arial"/>
                <a:cs typeface="Arial"/>
                <a:sym typeface="Arial"/>
              </a:defRPr>
            </a:lvl7pPr>
            <a:lvl8pPr marL="1371600" algn="r" rtl="0">
              <a:spcBef>
                <a:spcPts val="0"/>
              </a:spcBef>
              <a:spcAft>
                <a:spcPts val="0"/>
              </a:spcAft>
              <a:defRPr sz="3200" b="1" i="1">
                <a:solidFill>
                  <a:srgbClr val="FFFFCC"/>
                </a:solidFill>
                <a:latin typeface="Arial"/>
                <a:ea typeface="Arial"/>
                <a:cs typeface="Arial"/>
                <a:sym typeface="Arial"/>
              </a:defRPr>
            </a:lvl8pPr>
            <a:lvl9pPr marL="1828800" algn="r" rtl="0">
              <a:spcBef>
                <a:spcPts val="0"/>
              </a:spcBef>
              <a:spcAft>
                <a:spcPts val="0"/>
              </a:spcAft>
              <a:defRPr sz="3200" b="1" i="1">
                <a:solidFill>
                  <a:srgbClr val="FFFFCC"/>
                </a:solidFill>
                <a:latin typeface="Arial"/>
                <a:ea typeface="Arial"/>
                <a:cs typeface="Arial"/>
                <a:sym typeface="Arial"/>
              </a:defRPr>
            </a:lvl9pPr>
          </a:lstStyle>
          <a:p>
            <a:endParaRPr/>
          </a:p>
        </p:txBody>
      </p:sp>
      <p:sp>
        <p:nvSpPr>
          <p:cNvPr id="46" name="Shape 46"/>
          <p:cNvSpPr txBox="1">
            <a:spLocks noGrp="1"/>
          </p:cNvSpPr>
          <p:nvPr>
            <p:ph type="body" idx="1"/>
          </p:nvPr>
        </p:nvSpPr>
        <p:spPr>
          <a:xfrm>
            <a:off x="630237" y="1681163"/>
            <a:ext cx="3868737" cy="823912"/>
          </a:xfrm>
          <a:prstGeom prst="rect">
            <a:avLst/>
          </a:prstGeom>
          <a:noFill/>
          <a:ln>
            <a:noFill/>
          </a:ln>
        </p:spPr>
        <p:txBody>
          <a:bodyPr lIns="91425" tIns="91425" rIns="91425" bIns="91425" anchor="b" anchorCtr="0"/>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47" name="Shape 47"/>
          <p:cNvSpPr txBox="1">
            <a:spLocks noGrp="1"/>
          </p:cNvSpPr>
          <p:nvPr>
            <p:ph type="body" idx="2"/>
          </p:nvPr>
        </p:nvSpPr>
        <p:spPr>
          <a:xfrm>
            <a:off x="630237" y="2505075"/>
            <a:ext cx="3868737" cy="3684588"/>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1pPr>
            <a:lvl2pPr marL="742950" indent="-13335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2pPr>
            <a:lvl3pPr marL="11430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3pPr>
            <a:lvl4pPr marL="16002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4pPr>
            <a:lvl5pPr marL="20574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5pPr>
            <a:lvl6pPr marL="25146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6pPr>
            <a:lvl7pPr marL="29718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7pPr>
            <a:lvl8pPr marL="34290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8pPr>
            <a:lvl9pPr marL="38862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9pPr>
          </a:lstStyle>
          <a:p>
            <a:endParaRPr/>
          </a:p>
        </p:txBody>
      </p:sp>
      <p:sp>
        <p:nvSpPr>
          <p:cNvPr id="48" name="Shape 48"/>
          <p:cNvSpPr txBox="1">
            <a:spLocks noGrp="1"/>
          </p:cNvSpPr>
          <p:nvPr>
            <p:ph type="body" idx="3"/>
          </p:nvPr>
        </p:nvSpPr>
        <p:spPr>
          <a:xfrm>
            <a:off x="4629150" y="1681163"/>
            <a:ext cx="3887787" cy="823912"/>
          </a:xfrm>
          <a:prstGeom prst="rect">
            <a:avLst/>
          </a:prstGeom>
          <a:noFill/>
          <a:ln>
            <a:noFill/>
          </a:ln>
        </p:spPr>
        <p:txBody>
          <a:bodyPr lIns="91425" tIns="91425" rIns="91425" bIns="91425" anchor="b" anchorCtr="0"/>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49" name="Shape 49"/>
          <p:cNvSpPr txBox="1">
            <a:spLocks noGrp="1"/>
          </p:cNvSpPr>
          <p:nvPr>
            <p:ph type="body" idx="4"/>
          </p:nvPr>
        </p:nvSpPr>
        <p:spPr>
          <a:xfrm>
            <a:off x="4629150" y="2505075"/>
            <a:ext cx="3887787" cy="3684588"/>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1pPr>
            <a:lvl2pPr marL="742950" indent="-13335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2pPr>
            <a:lvl3pPr marL="11430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3pPr>
            <a:lvl4pPr marL="16002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4pPr>
            <a:lvl5pPr marL="2057400" indent="-76200" algn="l" rtl="0">
              <a:spcBef>
                <a:spcPts val="480"/>
              </a:spcBef>
              <a:spcAft>
                <a:spcPts val="0"/>
              </a:spcAft>
              <a:buClr>
                <a:schemeClr val="lt1"/>
              </a:buClr>
              <a:buFont typeface="Arial"/>
              <a:buChar char="»"/>
              <a:defRPr sz="2400">
                <a:solidFill>
                  <a:schemeClr val="lt1"/>
                </a:solidFill>
                <a:latin typeface="Arial"/>
                <a:ea typeface="Arial"/>
                <a:cs typeface="Arial"/>
                <a:sym typeface="Arial"/>
              </a:defRPr>
            </a:lvl5pPr>
            <a:lvl6pPr marL="25146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6pPr>
            <a:lvl7pPr marL="29718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7pPr>
            <a:lvl8pPr marL="34290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8pPr>
            <a:lvl9pPr marL="3886200" indent="-114300" algn="l" rtl="0">
              <a:lnSpc>
                <a:spcPct val="90000"/>
              </a:lnSpc>
              <a:spcBef>
                <a:spcPts val="500"/>
              </a:spcBef>
              <a:buClr>
                <a:schemeClr val="dk1"/>
              </a:buClr>
              <a:buFont typeface="Arial"/>
              <a:buChar char="•"/>
              <a:defRPr sz="1800">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tileRect/>
        </a:gradFill>
        <a:effectLst/>
      </p:bgPr>
    </p:bg>
    <p:spTree>
      <p:nvGrpSpPr>
        <p:cNvPr id="1" name="Shape 4"/>
        <p:cNvGrpSpPr/>
        <p:nvPr/>
      </p:nvGrpSpPr>
      <p:grpSpPr>
        <a:xfrm>
          <a:off x="0" y="0"/>
          <a:ext cx="0" cy="0"/>
          <a:chOff x="0" y="0"/>
          <a:chExt cx="0" cy="0"/>
        </a:xfrm>
      </p:grpSpPr>
      <p:pic>
        <p:nvPicPr>
          <p:cNvPr id="5" name="Shape 5"/>
          <p:cNvPicPr preferRelativeResize="0"/>
          <p:nvPr/>
        </p:nvPicPr>
        <p:blipFill rotWithShape="1">
          <a:blip r:embed="rId3">
            <a:alphaModFix/>
          </a:blip>
          <a:srcRect/>
          <a:stretch/>
        </p:blipFill>
        <p:spPr>
          <a:xfrm>
            <a:off x="0" y="981075"/>
            <a:ext cx="9144000" cy="5327649"/>
          </a:xfrm>
          <a:prstGeom prst="rect">
            <a:avLst/>
          </a:prstGeom>
          <a:noFill/>
          <a:ln>
            <a:noFill/>
          </a:ln>
        </p:spPr>
      </p:pic>
      <p:sp>
        <p:nvSpPr>
          <p:cNvPr id="6" name="Shape 6"/>
          <p:cNvSpPr txBox="1"/>
          <p:nvPr/>
        </p:nvSpPr>
        <p:spPr>
          <a:xfrm>
            <a:off x="457200" y="6245225"/>
            <a:ext cx="2133599" cy="4762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baseline="0" dirty="0">
              <a:solidFill>
                <a:schemeClr val="dk1"/>
              </a:solidFill>
              <a:latin typeface="Arial"/>
              <a:ea typeface="Arial"/>
              <a:cs typeface="Arial"/>
              <a:sym typeface="Arial"/>
            </a:endParaRPr>
          </a:p>
        </p:txBody>
      </p:sp>
      <p:sp>
        <p:nvSpPr>
          <p:cNvPr id="7" name="Shape 7"/>
          <p:cNvSpPr txBox="1"/>
          <p:nvPr/>
        </p:nvSpPr>
        <p:spPr>
          <a:xfrm>
            <a:off x="3124200" y="6245225"/>
            <a:ext cx="2895600" cy="4762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baseline="0" dirty="0">
              <a:solidFill>
                <a:schemeClr val="dk1"/>
              </a:solidFill>
              <a:latin typeface="Arial"/>
              <a:ea typeface="Arial"/>
              <a:cs typeface="Arial"/>
              <a:sym typeface="Arial"/>
            </a:endParaRPr>
          </a:p>
        </p:txBody>
      </p:sp>
      <p:sp>
        <p:nvSpPr>
          <p:cNvPr id="8" name="Shape 8"/>
          <p:cNvSpPr txBox="1"/>
          <p:nvPr/>
        </p:nvSpPr>
        <p:spPr>
          <a:xfrm>
            <a:off x="457200" y="6245225"/>
            <a:ext cx="2133599" cy="4762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baseline="0" dirty="0">
              <a:solidFill>
                <a:schemeClr val="dk1"/>
              </a:solidFill>
              <a:latin typeface="Arial"/>
              <a:ea typeface="Arial"/>
              <a:cs typeface="Arial"/>
              <a:sym typeface="Arial"/>
            </a:endParaRPr>
          </a:p>
        </p:txBody>
      </p:sp>
      <p:sp>
        <p:nvSpPr>
          <p:cNvPr id="9" name="Shape 9"/>
          <p:cNvSpPr txBox="1"/>
          <p:nvPr/>
        </p:nvSpPr>
        <p:spPr>
          <a:xfrm>
            <a:off x="3124200" y="6245225"/>
            <a:ext cx="2895600" cy="4762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baseline="0" dirty="0">
              <a:solidFill>
                <a:schemeClr val="dk1"/>
              </a:solidFill>
              <a:latin typeface="Arial"/>
              <a:ea typeface="Arial"/>
              <a:cs typeface="Arial"/>
              <a:sym typeface="Arial"/>
            </a:endParaRPr>
          </a:p>
        </p:txBody>
      </p:sp>
      <p:sp>
        <p:nvSpPr>
          <p:cNvPr id="10" name="Shape 10"/>
          <p:cNvSpPr/>
          <p:nvPr/>
        </p:nvSpPr>
        <p:spPr>
          <a:xfrm>
            <a:off x="217487" y="260350"/>
            <a:ext cx="792162" cy="792162"/>
          </a:xfrm>
          <a:prstGeom prst="ellipse">
            <a:avLst/>
          </a:prstGeom>
          <a:solidFill>
            <a:schemeClr val="lt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dirty="0">
              <a:solidFill>
                <a:schemeClr val="dk1"/>
              </a:solidFill>
              <a:latin typeface="Arial"/>
              <a:ea typeface="Arial"/>
              <a:cs typeface="Arial"/>
              <a:sym typeface="Arial"/>
            </a:endParaRPr>
          </a:p>
        </p:txBody>
      </p:sp>
      <p:pic>
        <p:nvPicPr>
          <p:cNvPr id="11" name="Shape 11"/>
          <p:cNvPicPr preferRelativeResize="0"/>
          <p:nvPr/>
        </p:nvPicPr>
        <p:blipFill rotWithShape="1">
          <a:blip r:embed="rId4">
            <a:alphaModFix/>
          </a:blip>
          <a:srcRect/>
          <a:stretch/>
        </p:blipFill>
        <p:spPr>
          <a:xfrm>
            <a:off x="263525" y="247650"/>
            <a:ext cx="2943224" cy="760411"/>
          </a:xfrm>
          <a:prstGeom prst="rect">
            <a:avLst/>
          </a:prstGeom>
          <a:noFill/>
          <a:ln>
            <a:noFill/>
          </a:ln>
        </p:spPr>
      </p:pic>
      <p:pic>
        <p:nvPicPr>
          <p:cNvPr id="12" name="Shape 12"/>
          <p:cNvPicPr preferRelativeResize="0"/>
          <p:nvPr/>
        </p:nvPicPr>
        <p:blipFill rotWithShape="1">
          <a:blip r:embed="rId5">
            <a:alphaModFix/>
          </a:blip>
          <a:srcRect/>
          <a:stretch/>
        </p:blipFill>
        <p:spPr>
          <a:xfrm>
            <a:off x="0" y="5553075"/>
            <a:ext cx="9144000" cy="130492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tileRect/>
        </a:gradFill>
        <a:effectLst/>
      </p:bgPr>
    </p:bg>
    <p:spTree>
      <p:nvGrpSpPr>
        <p:cNvPr id="1" name="Shape 18"/>
        <p:cNvGrpSpPr/>
        <p:nvPr/>
      </p:nvGrpSpPr>
      <p:grpSpPr>
        <a:xfrm>
          <a:off x="0" y="0"/>
          <a:ext cx="0" cy="0"/>
          <a:chOff x="0" y="0"/>
          <a:chExt cx="0" cy="0"/>
        </a:xfrm>
      </p:grpSpPr>
      <p:sp>
        <p:nvSpPr>
          <p:cNvPr id="19" name="Shape 19"/>
          <p:cNvSpPr txBox="1"/>
          <p:nvPr/>
        </p:nvSpPr>
        <p:spPr>
          <a:xfrm>
            <a:off x="0" y="0"/>
            <a:ext cx="9144000" cy="620711"/>
          </a:xfrm>
          <a:prstGeom prst="rect">
            <a:avLst/>
          </a:prstGeom>
          <a:gradFill>
            <a:gsLst>
              <a:gs pos="0">
                <a:schemeClr val="lt1"/>
              </a:gs>
              <a:gs pos="100000">
                <a:srgbClr val="9EB786"/>
              </a:gs>
            </a:gsLst>
            <a:lin ang="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dirty="0">
              <a:solidFill>
                <a:schemeClr val="dk1"/>
              </a:solidFill>
              <a:latin typeface="Arial"/>
              <a:ea typeface="Arial"/>
              <a:cs typeface="Arial"/>
              <a:sym typeface="Arial"/>
            </a:endParaRPr>
          </a:p>
        </p:txBody>
      </p:sp>
      <p:sp>
        <p:nvSpPr>
          <p:cNvPr id="20" name="Shape 20"/>
          <p:cNvSpPr txBox="1"/>
          <p:nvPr/>
        </p:nvSpPr>
        <p:spPr>
          <a:xfrm rot="10800000">
            <a:off x="0" y="6308724"/>
            <a:ext cx="7885112" cy="549275"/>
          </a:xfrm>
          <a:prstGeom prst="rect">
            <a:avLst/>
          </a:prstGeom>
          <a:gradFill>
            <a:gsLst>
              <a:gs pos="0">
                <a:schemeClr val="lt1"/>
              </a:gs>
              <a:gs pos="100000">
                <a:srgbClr val="9EB786"/>
              </a:gs>
            </a:gsLst>
            <a:lin ang="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dirty="0">
              <a:solidFill>
                <a:schemeClr val="dk1"/>
              </a:solidFill>
              <a:latin typeface="Arial"/>
              <a:ea typeface="Arial"/>
              <a:cs typeface="Arial"/>
              <a:sym typeface="Arial"/>
            </a:endParaRPr>
          </a:p>
        </p:txBody>
      </p:sp>
      <p:cxnSp>
        <p:nvCxnSpPr>
          <p:cNvPr id="21" name="Shape 21"/>
          <p:cNvCxnSpPr/>
          <p:nvPr/>
        </p:nvCxnSpPr>
        <p:spPr>
          <a:xfrm>
            <a:off x="25400" y="6296025"/>
            <a:ext cx="6659562" cy="0"/>
          </a:xfrm>
          <a:prstGeom prst="straightConnector1">
            <a:avLst/>
          </a:prstGeom>
          <a:noFill/>
          <a:ln w="38100" cap="flat" cmpd="sng">
            <a:solidFill>
              <a:srgbClr val="FF0000"/>
            </a:solidFill>
            <a:prstDash val="solid"/>
            <a:miter/>
            <a:headEnd type="none" w="med" len="med"/>
            <a:tailEnd type="none" w="med" len="med"/>
          </a:ln>
        </p:spPr>
      </p:cxnSp>
      <p:cxnSp>
        <p:nvCxnSpPr>
          <p:cNvPr id="22" name="Shape 22"/>
          <p:cNvCxnSpPr/>
          <p:nvPr/>
        </p:nvCxnSpPr>
        <p:spPr>
          <a:xfrm>
            <a:off x="25400" y="6245225"/>
            <a:ext cx="6659562" cy="0"/>
          </a:xfrm>
          <a:prstGeom prst="straightConnector1">
            <a:avLst/>
          </a:prstGeom>
          <a:noFill/>
          <a:ln w="38100" cap="flat" cmpd="sng">
            <a:solidFill>
              <a:srgbClr val="006600"/>
            </a:solidFill>
            <a:prstDash val="solid"/>
            <a:miter/>
            <a:headEnd type="none" w="med" len="med"/>
            <a:tailEnd type="none" w="med" len="med"/>
          </a:ln>
        </p:spPr>
      </p:cxnSp>
      <p:pic>
        <p:nvPicPr>
          <p:cNvPr id="23" name="Shape 23"/>
          <p:cNvPicPr preferRelativeResize="0"/>
          <p:nvPr/>
        </p:nvPicPr>
        <p:blipFill rotWithShape="1">
          <a:blip r:embed="rId12">
            <a:alphaModFix/>
          </a:blip>
          <a:srcRect/>
          <a:stretch/>
        </p:blipFill>
        <p:spPr>
          <a:xfrm>
            <a:off x="6911975" y="6021387"/>
            <a:ext cx="1962149" cy="50641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slide" Target="slide37.xml"/><Relationship Id="rId1" Type="http://schemas.openxmlformats.org/officeDocument/2006/relationships/slideLayout" Target="../slideLayouts/slideLayout7.xml"/><Relationship Id="rId5" Type="http://schemas.openxmlformats.org/officeDocument/2006/relationships/slide" Target="slide40.xml"/><Relationship Id="rId4" Type="http://schemas.openxmlformats.org/officeDocument/2006/relationships/slide" Target="slide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sp>
        <p:nvSpPr>
          <p:cNvPr id="3" name="Rectángulo 2"/>
          <p:cNvSpPr/>
          <p:nvPr/>
        </p:nvSpPr>
        <p:spPr>
          <a:xfrm>
            <a:off x="3343619" y="616893"/>
            <a:ext cx="4572000" cy="2031325"/>
          </a:xfrm>
          <a:prstGeom prst="rect">
            <a:avLst/>
          </a:prstGeom>
        </p:spPr>
        <p:txBody>
          <a:bodyPr>
            <a:spAutoFit/>
          </a:bodyPr>
          <a:lstStyle/>
          <a:p>
            <a:pPr marL="27385" algn="ctr">
              <a:spcBef>
                <a:spcPct val="0"/>
              </a:spcBef>
            </a:pPr>
            <a:r>
              <a:rPr lang="es-EC" sz="1800" b="1" dirty="0">
                <a:solidFill>
                  <a:srgbClr val="0070C0"/>
                </a:solidFill>
              </a:rPr>
              <a:t>PLAN COMUNICACIONAL PARA EL INCREMENTO DE ASPIRANTES A LA ESFORSE PARA EL AÑO 2016</a:t>
            </a:r>
          </a:p>
          <a:p>
            <a:pPr marL="27385" algn="ctr">
              <a:spcBef>
                <a:spcPct val="0"/>
              </a:spcBef>
            </a:pPr>
            <a:endParaRPr lang="es-EC" sz="1800" b="1" dirty="0"/>
          </a:p>
          <a:p>
            <a:pPr marL="27385" algn="ctr">
              <a:spcBef>
                <a:spcPct val="0"/>
              </a:spcBef>
            </a:pPr>
            <a:endParaRPr lang="es-ES" sz="1800" b="1" dirty="0">
              <a:latin typeface="Times New Roman" pitchFamily="18" charset="0"/>
              <a:cs typeface="Times New Roman" pitchFamily="18" charset="0"/>
            </a:endParaRPr>
          </a:p>
          <a:p>
            <a:pPr marL="27385" algn="ctr">
              <a:spcBef>
                <a:spcPct val="0"/>
              </a:spcBef>
            </a:pPr>
            <a:r>
              <a:rPr lang="es-ES" sz="1800" b="1" dirty="0">
                <a:latin typeface="Times New Roman" pitchFamily="18" charset="0"/>
                <a:cs typeface="Times New Roman" pitchFamily="18" charset="0"/>
              </a:rPr>
              <a:t>AUTORA</a:t>
            </a:r>
            <a:r>
              <a:rPr lang="en-US" sz="1800" b="1" dirty="0">
                <a:latin typeface="Times New Roman" pitchFamily="18" charset="0"/>
                <a:cs typeface="Times New Roman" pitchFamily="18" charset="0"/>
              </a:rPr>
              <a:t>:</a:t>
            </a:r>
          </a:p>
          <a:p>
            <a:pPr marL="27385" algn="ctr">
              <a:spcBef>
                <a:spcPct val="0"/>
              </a:spcBef>
            </a:pPr>
            <a:r>
              <a:rPr lang="es-EC" sz="1800" b="1" dirty="0"/>
              <a:t>EULALIA ELIZABETH MACIAS </a:t>
            </a:r>
            <a:endParaRPr lang="es-ES" sz="1800" b="1" dirty="0">
              <a:solidFill>
                <a:schemeClr val="tx1"/>
              </a:solidFill>
              <a:latin typeface="Times New Roman" pitchFamily="18" charset="0"/>
              <a:cs typeface="Times New Roman" pitchFamily="18" charset="0"/>
            </a:endParaRPr>
          </a:p>
        </p:txBody>
      </p:sp>
      <p:sp>
        <p:nvSpPr>
          <p:cNvPr id="4" name="Rectángulo 3"/>
          <p:cNvSpPr/>
          <p:nvPr/>
        </p:nvSpPr>
        <p:spPr>
          <a:xfrm>
            <a:off x="3013113" y="3154796"/>
            <a:ext cx="4572000" cy="1477328"/>
          </a:xfrm>
          <a:prstGeom prst="rect">
            <a:avLst/>
          </a:prstGeom>
        </p:spPr>
        <p:txBody>
          <a:bodyPr>
            <a:spAutoFit/>
          </a:bodyPr>
          <a:lstStyle/>
          <a:p>
            <a:pPr marL="27385" algn="ctr">
              <a:spcBef>
                <a:spcPct val="0"/>
              </a:spcBef>
            </a:pPr>
            <a:r>
              <a:rPr lang="es-ES" sz="1800" b="1" dirty="0">
                <a:solidFill>
                  <a:schemeClr val="bg2"/>
                </a:solidFill>
                <a:latin typeface="Times New Roman" pitchFamily="18" charset="0"/>
                <a:cs typeface="Times New Roman" pitchFamily="18" charset="0"/>
              </a:rPr>
              <a:t>DIRECTOR:</a:t>
            </a:r>
          </a:p>
          <a:p>
            <a:pPr marL="27385" algn="ctr">
              <a:spcBef>
                <a:spcPct val="0"/>
              </a:spcBef>
            </a:pPr>
            <a:r>
              <a:rPr lang="es-ES" sz="1800" b="1" dirty="0">
                <a:solidFill>
                  <a:schemeClr val="bg2"/>
                </a:solidFill>
                <a:latin typeface="Times New Roman" pitchFamily="18" charset="0"/>
                <a:cs typeface="Times New Roman" pitchFamily="18" charset="0"/>
              </a:rPr>
              <a:t>ING. HUGO YEPEZ MGS.</a:t>
            </a:r>
          </a:p>
          <a:p>
            <a:pPr marL="27385" algn="ctr">
              <a:spcBef>
                <a:spcPct val="0"/>
              </a:spcBef>
            </a:pPr>
            <a:endParaRPr lang="es-ES" sz="1800" b="1" dirty="0">
              <a:solidFill>
                <a:schemeClr val="bg2"/>
              </a:solidFill>
              <a:latin typeface="Times New Roman" pitchFamily="18" charset="0"/>
              <a:cs typeface="Times New Roman" pitchFamily="18" charset="0"/>
            </a:endParaRPr>
          </a:p>
          <a:p>
            <a:pPr marL="27385" algn="ctr">
              <a:spcBef>
                <a:spcPct val="0"/>
              </a:spcBef>
            </a:pPr>
            <a:r>
              <a:rPr lang="es-ES" sz="1800" b="1" dirty="0" smtClean="0">
                <a:solidFill>
                  <a:schemeClr val="bg2"/>
                </a:solidFill>
                <a:latin typeface="Times New Roman" pitchFamily="18" charset="0"/>
                <a:cs typeface="Times New Roman" pitchFamily="18" charset="0"/>
              </a:rPr>
              <a:t>COODIRECTORA</a:t>
            </a:r>
            <a:r>
              <a:rPr lang="es-ES" sz="1800" b="1" dirty="0">
                <a:solidFill>
                  <a:schemeClr val="bg2"/>
                </a:solidFill>
                <a:latin typeface="Times New Roman" pitchFamily="18" charset="0"/>
                <a:cs typeface="Times New Roman" pitchFamily="18" charset="0"/>
              </a:rPr>
              <a:t>: </a:t>
            </a:r>
          </a:p>
          <a:p>
            <a:pPr marL="27385" algn="ctr">
              <a:spcBef>
                <a:spcPct val="0"/>
              </a:spcBef>
            </a:pPr>
            <a:r>
              <a:rPr lang="es-EC" sz="1800" b="1" dirty="0">
                <a:solidFill>
                  <a:schemeClr val="bg2"/>
                </a:solidFill>
              </a:rPr>
              <a:t> MSc. </a:t>
            </a:r>
            <a:r>
              <a:rPr lang="es-EC" sz="1800" b="1" dirty="0" smtClean="0">
                <a:solidFill>
                  <a:schemeClr val="bg2"/>
                </a:solidFill>
              </a:rPr>
              <a:t>GIOMARA </a:t>
            </a:r>
            <a:r>
              <a:rPr lang="es-EC" sz="1800" b="1" dirty="0">
                <a:solidFill>
                  <a:schemeClr val="bg2"/>
                </a:solidFill>
              </a:rPr>
              <a:t>TROYA </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46603" y="2203374"/>
            <a:ext cx="7579604" cy="1200329"/>
          </a:xfrm>
          <a:prstGeom prst="rect">
            <a:avLst/>
          </a:prstGeom>
          <a:gradFill flip="none" rotWithShape="1">
            <a:gsLst>
              <a:gs pos="39000">
                <a:schemeClr val="accent3">
                  <a:lumMod val="75000"/>
                  <a:alpha val="89000"/>
                </a:schemeClr>
              </a:gs>
              <a:gs pos="52000">
                <a:schemeClr val="accent1">
                  <a:lumMod val="45000"/>
                  <a:lumOff val="55000"/>
                </a:schemeClr>
              </a:gs>
              <a:gs pos="77000">
                <a:schemeClr val="accent1">
                  <a:lumMod val="45000"/>
                  <a:lumOff val="55000"/>
                </a:schemeClr>
              </a:gs>
              <a:gs pos="100000">
                <a:schemeClr val="accent1">
                  <a:lumMod val="30000"/>
                  <a:lumOff val="70000"/>
                </a:schemeClr>
              </a:gs>
            </a:gsLst>
            <a:lin ang="0" scaled="1"/>
            <a:tileRec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lgn="ctr"/>
            <a:r>
              <a:rPr lang="es-EC" sz="7200" dirty="0" smtClean="0"/>
              <a:t>CAPITULO IV </a:t>
            </a:r>
            <a:endParaRPr lang="es-EC" sz="7200" dirty="0"/>
          </a:p>
        </p:txBody>
      </p:sp>
      <p:sp>
        <p:nvSpPr>
          <p:cNvPr id="3" name="CuadroTexto 2"/>
          <p:cNvSpPr txBox="1"/>
          <p:nvPr/>
        </p:nvSpPr>
        <p:spPr>
          <a:xfrm>
            <a:off x="3121152" y="3803904"/>
            <a:ext cx="4693920" cy="830997"/>
          </a:xfrm>
          <a:prstGeom prst="rect">
            <a:avLst/>
          </a:prstGeom>
          <a:noFill/>
        </p:spPr>
        <p:txBody>
          <a:bodyPr wrap="square" rtlCol="0">
            <a:spAutoFit/>
          </a:bodyPr>
          <a:lstStyle/>
          <a:p>
            <a:pPr algn="ctr"/>
            <a:r>
              <a:rPr lang="es-EC" sz="2400" b="1" dirty="0" smtClean="0"/>
              <a:t>ANALISIS E INTERPRETACION DE RESULTADOS  </a:t>
            </a:r>
            <a:endParaRPr lang="es-EC" sz="2400" b="1" dirty="0"/>
          </a:p>
        </p:txBody>
      </p:sp>
    </p:spTree>
    <p:extLst>
      <p:ext uri="{BB962C8B-B14F-4D97-AF65-F5344CB8AC3E}">
        <p14:creationId xmlns:p14="http://schemas.microsoft.com/office/powerpoint/2010/main" val="3091283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50405" y="0"/>
            <a:ext cx="4043190" cy="523220"/>
          </a:xfrm>
          <a:prstGeom prst="rect">
            <a:avLst/>
          </a:prstGeom>
        </p:spPr>
        <p:txBody>
          <a:bodyPr wrap="square">
            <a:spAutoFit/>
          </a:bodyPr>
          <a:lstStyle/>
          <a:p>
            <a:pPr algn="ctr"/>
            <a:r>
              <a:rPr lang="es-EC" b="1" dirty="0">
                <a:solidFill>
                  <a:srgbClr val="7030A0"/>
                </a:solidFill>
              </a:rPr>
              <a:t>ENCUESTAS A ESTUDIANTES 3ERO BACHILLERATO </a:t>
            </a:r>
          </a:p>
        </p:txBody>
      </p:sp>
      <p:sp>
        <p:nvSpPr>
          <p:cNvPr id="4" name="Rectángulo 3"/>
          <p:cNvSpPr/>
          <p:nvPr/>
        </p:nvSpPr>
        <p:spPr>
          <a:xfrm>
            <a:off x="0" y="627977"/>
            <a:ext cx="9144000" cy="1246495"/>
          </a:xfrm>
          <a:prstGeom prst="rect">
            <a:avLst/>
          </a:prstGeom>
          <a:solidFill>
            <a:schemeClr val="accent3">
              <a:lumMod val="95000"/>
            </a:schemeClr>
          </a:solidFill>
        </p:spPr>
        <p:txBody>
          <a:bodyPr wrap="square">
            <a:spAutoFit/>
          </a:bodyPr>
          <a:lstStyle/>
          <a:p>
            <a:pPr lvl="0" algn="just">
              <a:lnSpc>
                <a:spcPct val="150000"/>
              </a:lnSpc>
            </a:pPr>
            <a:r>
              <a:rPr lang="es-MX" b="1" dirty="0">
                <a:latin typeface="Arial" panose="020B0604020202020204" pitchFamily="34" charset="0"/>
                <a:ea typeface="Times New Roman" panose="02020603050405020304" pitchFamily="18" charset="0"/>
              </a:rPr>
              <a:t>Por qué medio recibió usted información para matricularse en la Esforse?</a:t>
            </a:r>
            <a:endParaRPr lang="es-EC" b="1" dirty="0">
              <a:latin typeface="Times New Roman" panose="02020603050405020304" pitchFamily="18" charset="0"/>
              <a:ea typeface="Times New Roman" panose="02020603050405020304" pitchFamily="18" charset="0"/>
            </a:endParaRPr>
          </a:p>
          <a:p>
            <a:pPr marL="180340" indent="467995" algn="just">
              <a:lnSpc>
                <a:spcPct val="150000"/>
              </a:lnSpc>
            </a:pPr>
            <a:r>
              <a:rPr lang="es-MX" sz="1200" b="1" dirty="0">
                <a:latin typeface="Arial" panose="020B0604020202020204" pitchFamily="34" charset="0"/>
                <a:ea typeface="Times New Roman" panose="02020603050405020304" pitchFamily="18" charset="0"/>
              </a:rPr>
              <a:t>TV</a:t>
            </a:r>
            <a:endParaRPr lang="es-EC" sz="1200" b="1" dirty="0">
              <a:latin typeface="Times New Roman" panose="02020603050405020304" pitchFamily="18" charset="0"/>
              <a:ea typeface="Times New Roman" panose="02020603050405020304" pitchFamily="18" charset="0"/>
            </a:endParaRPr>
          </a:p>
          <a:p>
            <a:pPr marL="180340" indent="467995" algn="just">
              <a:lnSpc>
                <a:spcPct val="150000"/>
              </a:lnSpc>
            </a:pPr>
            <a:r>
              <a:rPr lang="es-MX" sz="1200" b="1" dirty="0">
                <a:latin typeface="Arial" panose="020B0604020202020204" pitchFamily="34" charset="0"/>
                <a:ea typeface="Times New Roman" panose="02020603050405020304" pitchFamily="18" charset="0"/>
              </a:rPr>
              <a:t>INTERNET</a:t>
            </a:r>
            <a:endParaRPr lang="es-EC" sz="1200" b="1" dirty="0">
              <a:latin typeface="Times New Roman" panose="02020603050405020304" pitchFamily="18" charset="0"/>
              <a:ea typeface="Times New Roman" panose="02020603050405020304" pitchFamily="18" charset="0"/>
            </a:endParaRPr>
          </a:p>
          <a:p>
            <a:pPr marL="180340" indent="467995" algn="just">
              <a:lnSpc>
                <a:spcPct val="150000"/>
              </a:lnSpc>
            </a:pPr>
            <a:r>
              <a:rPr lang="es-MX" sz="1200" b="1" dirty="0">
                <a:latin typeface="Arial" panose="020B0604020202020204" pitchFamily="34" charset="0"/>
                <a:ea typeface="Times New Roman" panose="02020603050405020304" pitchFamily="18" charset="0"/>
              </a:rPr>
              <a:t>PERIODICO </a:t>
            </a:r>
            <a:endParaRPr lang="es-EC" sz="1200" b="1" dirty="0">
              <a:effectLst/>
              <a:latin typeface="Times New Roman" panose="02020603050405020304" pitchFamily="18" charset="0"/>
              <a:ea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99152" y="1979229"/>
            <a:ext cx="9044848" cy="3251139"/>
          </a:xfrm>
          <a:prstGeom prst="rect">
            <a:avLst/>
          </a:prstGeom>
        </p:spPr>
      </p:pic>
      <p:sp>
        <p:nvSpPr>
          <p:cNvPr id="6" name="Rectángulo 5"/>
          <p:cNvSpPr/>
          <p:nvPr/>
        </p:nvSpPr>
        <p:spPr>
          <a:xfrm rot="10800000" flipV="1">
            <a:off x="0" y="5473005"/>
            <a:ext cx="9144000" cy="1384995"/>
          </a:xfrm>
          <a:prstGeom prst="rect">
            <a:avLst/>
          </a:prstGeom>
          <a:gradFill flip="none" rotWithShape="1">
            <a:gsLst>
              <a:gs pos="9000">
                <a:schemeClr val="accent4">
                  <a:lumMod val="0"/>
                  <a:lumOff val="100000"/>
                </a:schemeClr>
              </a:gs>
              <a:gs pos="99000">
                <a:schemeClr val="accent3">
                  <a:lumMod val="85000"/>
                </a:schemeClr>
              </a:gs>
              <a:gs pos="100000">
                <a:schemeClr val="accent4">
                  <a:lumMod val="100000"/>
                </a:schemeClr>
              </a:gs>
            </a:gsLst>
            <a:path path="circle">
              <a:fillToRect l="50000" t="-80000" r="50000" b="180000"/>
            </a:path>
            <a:tileRect/>
          </a:gradFill>
        </p:spPr>
        <p:txBody>
          <a:bodyPr wrap="square">
            <a:spAutoFit/>
          </a:bodyPr>
          <a:lstStyle/>
          <a:p>
            <a:pPr marL="180340" indent="252095" algn="just">
              <a:lnSpc>
                <a:spcPct val="150000"/>
              </a:lnSpc>
            </a:pPr>
            <a:r>
              <a:rPr lang="es-MX" b="1" dirty="0">
                <a:latin typeface="Arial" panose="020B0604020202020204" pitchFamily="34" charset="0"/>
                <a:ea typeface="Times New Roman" panose="02020603050405020304" pitchFamily="18" charset="0"/>
              </a:rPr>
              <a:t>Según los datos obtenidos observamos que en el colegio Comil </a:t>
            </a:r>
            <a:r>
              <a:rPr lang="es-MX" b="1" dirty="0" smtClean="0">
                <a:latin typeface="Arial" panose="020B0604020202020204" pitchFamily="34" charset="0"/>
                <a:ea typeface="Times New Roman" panose="02020603050405020304" pitchFamily="18" charset="0"/>
              </a:rPr>
              <a:t>1, Inmaculada y Atenas </a:t>
            </a:r>
            <a:r>
              <a:rPr lang="es-MX" b="1" dirty="0">
                <a:latin typeface="Arial" panose="020B0604020202020204" pitchFamily="34" charset="0"/>
                <a:ea typeface="Times New Roman" panose="02020603050405020304" pitchFamily="18" charset="0"/>
              </a:rPr>
              <a:t>el </a:t>
            </a:r>
            <a:r>
              <a:rPr lang="es-MX" b="1" dirty="0" smtClean="0">
                <a:latin typeface="Arial" panose="020B0604020202020204" pitchFamily="34" charset="0"/>
                <a:ea typeface="Times New Roman" panose="02020603050405020304" pitchFamily="18" charset="0"/>
              </a:rPr>
              <a:t>porcentaje de información que llega por medio de la pagina de internet es bajo a diferencia de la Tv, y el periódico, siendo necesario lograr que la pagina web de la Esforse sea llamativa, incentivando a que nuestro publico objetivo  la visite. </a:t>
            </a:r>
            <a:endParaRPr lang="es-EC"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848093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18593"/>
            <a:ext cx="9144000" cy="738664"/>
          </a:xfrm>
          <a:prstGeom prst="rect">
            <a:avLst/>
          </a:prstGeom>
          <a:solidFill>
            <a:schemeClr val="accent3">
              <a:lumMod val="85000"/>
            </a:schemeClr>
          </a:solidFill>
        </p:spPr>
        <p:txBody>
          <a:bodyPr wrap="square">
            <a:spAutoFit/>
          </a:bodyPr>
          <a:lstStyle/>
          <a:p>
            <a:pPr lvl="0" algn="just">
              <a:lnSpc>
                <a:spcPct val="150000"/>
              </a:lnSpc>
            </a:pPr>
            <a:r>
              <a:rPr lang="es-MX" b="1" dirty="0">
                <a:latin typeface="Arial" panose="020B0604020202020204" pitchFamily="34" charset="0"/>
                <a:ea typeface="Times New Roman" panose="02020603050405020304" pitchFamily="18" charset="0"/>
              </a:rPr>
              <a:t>Piensa usted que la información que llega por la página de internet para la inscripción a la Esforse es el medio más adecuado?</a:t>
            </a:r>
            <a:endParaRPr lang="es-EC" b="1" dirty="0">
              <a:effectLst/>
              <a:latin typeface="Times New Roman" panose="02020603050405020304" pitchFamily="18" charset="0"/>
              <a:ea typeface="Times New Roman" panose="02020603050405020304" pitchFamily="18" charset="0"/>
            </a:endParaRPr>
          </a:p>
        </p:txBody>
      </p:sp>
      <p:graphicFrame>
        <p:nvGraphicFramePr>
          <p:cNvPr id="3" name="Gráfico 2"/>
          <p:cNvGraphicFramePr/>
          <p:nvPr>
            <p:extLst>
              <p:ext uri="{D42A27DB-BD31-4B8C-83A1-F6EECF244321}">
                <p14:modId xmlns:p14="http://schemas.microsoft.com/office/powerpoint/2010/main" val="4219645400"/>
              </p:ext>
            </p:extLst>
          </p:nvPr>
        </p:nvGraphicFramePr>
        <p:xfrm>
          <a:off x="109729" y="856239"/>
          <a:ext cx="9034272" cy="3506441"/>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ángulo 3"/>
          <p:cNvSpPr/>
          <p:nvPr/>
        </p:nvSpPr>
        <p:spPr>
          <a:xfrm>
            <a:off x="0" y="4837236"/>
            <a:ext cx="9144000" cy="2169825"/>
          </a:xfrm>
          <a:prstGeom prst="rect">
            <a:avLst/>
          </a:prstGeom>
          <a:gradFill flip="none" rotWithShape="1">
            <a:gsLst>
              <a:gs pos="0">
                <a:schemeClr val="accent1">
                  <a:lumMod val="5000"/>
                  <a:lumOff val="95000"/>
                </a:schemeClr>
              </a:gs>
              <a:gs pos="96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a:spAutoFit/>
          </a:bodyPr>
          <a:lstStyle/>
          <a:p>
            <a:pPr marL="180340" indent="467995" algn="just">
              <a:lnSpc>
                <a:spcPct val="150000"/>
              </a:lnSpc>
            </a:pPr>
            <a:r>
              <a:rPr lang="es-MX" sz="1800" b="1" dirty="0">
                <a:latin typeface="Arial" panose="020B0604020202020204" pitchFamily="34" charset="0"/>
                <a:ea typeface="Times New Roman" panose="02020603050405020304" pitchFamily="18" charset="0"/>
              </a:rPr>
              <a:t>Como podemos observar en el colegio Comil </a:t>
            </a:r>
            <a:r>
              <a:rPr lang="es-MX" sz="1800" b="1" dirty="0" smtClean="0">
                <a:latin typeface="Arial" panose="020B0604020202020204" pitchFamily="34" charset="0"/>
                <a:ea typeface="Times New Roman" panose="02020603050405020304" pitchFamily="18" charset="0"/>
              </a:rPr>
              <a:t>1, Inmaculada y Atenas </a:t>
            </a:r>
            <a:r>
              <a:rPr lang="es-MX" sz="1800" b="1" dirty="0">
                <a:latin typeface="Arial" panose="020B0604020202020204" pitchFamily="34" charset="0"/>
                <a:ea typeface="Times New Roman" panose="02020603050405020304" pitchFamily="18" charset="0"/>
              </a:rPr>
              <a:t> </a:t>
            </a:r>
            <a:r>
              <a:rPr lang="es-MX" sz="1800" b="1" dirty="0" smtClean="0">
                <a:latin typeface="Arial" panose="020B0604020202020204" pitchFamily="34" charset="0"/>
                <a:ea typeface="Times New Roman" panose="02020603050405020304" pitchFamily="18" charset="0"/>
              </a:rPr>
              <a:t>los estudiantes de 3ero bachillerato respondieron </a:t>
            </a:r>
            <a:r>
              <a:rPr lang="es-MX" sz="1800" b="1" dirty="0">
                <a:latin typeface="Arial" panose="020B0604020202020204" pitchFamily="34" charset="0"/>
                <a:ea typeface="Times New Roman" panose="02020603050405020304" pitchFamily="18" charset="0"/>
              </a:rPr>
              <a:t>que </a:t>
            </a:r>
            <a:r>
              <a:rPr lang="es-MX" sz="1800" b="1" dirty="0" smtClean="0">
                <a:latin typeface="Arial" panose="020B0604020202020204" pitchFamily="34" charset="0"/>
                <a:ea typeface="Times New Roman" panose="02020603050405020304" pitchFamily="18" charset="0"/>
              </a:rPr>
              <a:t>no, </a:t>
            </a:r>
            <a:r>
              <a:rPr lang="es-MX" sz="1800" b="1" dirty="0">
                <a:latin typeface="Arial" panose="020B0604020202020204" pitchFamily="34" charset="0"/>
                <a:ea typeface="Times New Roman" panose="02020603050405020304" pitchFamily="18" charset="0"/>
              </a:rPr>
              <a:t>por lo tanto nuestra finalidad por medio de nuestro plan de comunicación es hacer que la pagina sea más informativa, ya que por este medio se realiza las invitaciones y las inscripciones a aspirante a soldado. </a:t>
            </a:r>
            <a:endParaRPr lang="es-EC" sz="1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79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738664"/>
          </a:xfrm>
          <a:prstGeom prst="rect">
            <a:avLst/>
          </a:prstGeom>
          <a:gradFill>
            <a:gsLst>
              <a:gs pos="50438">
                <a:srgbClr val="C9CECE"/>
              </a:gs>
              <a:gs pos="8000">
                <a:schemeClr val="accent3">
                  <a:lumMod val="75000"/>
                </a:schemeClr>
              </a:gs>
              <a:gs pos="2000">
                <a:schemeClr val="accent5">
                  <a:lumMod val="50000"/>
                </a:schemeClr>
              </a:gs>
              <a:gs pos="18000">
                <a:schemeClr val="accent1">
                  <a:lumMod val="45000"/>
                  <a:lumOff val="55000"/>
                </a:schemeClr>
              </a:gs>
              <a:gs pos="100000">
                <a:schemeClr val="accent1">
                  <a:lumMod val="30000"/>
                  <a:lumOff val="70000"/>
                </a:schemeClr>
              </a:gs>
            </a:gsLst>
            <a:lin ang="5400000" scaled="1"/>
          </a:gradFill>
        </p:spPr>
        <p:txBody>
          <a:bodyPr wrap="square">
            <a:spAutoFit/>
          </a:bodyPr>
          <a:lstStyle/>
          <a:p>
            <a:pPr lvl="0" algn="just">
              <a:lnSpc>
                <a:spcPct val="150000"/>
              </a:lnSpc>
            </a:pPr>
            <a:r>
              <a:rPr lang="es-MX" b="1" dirty="0">
                <a:latin typeface="Arial" panose="020B0604020202020204" pitchFamily="34" charset="0"/>
                <a:ea typeface="Times New Roman" panose="02020603050405020304" pitchFamily="18" charset="0"/>
              </a:rPr>
              <a:t>Piensa usted que la evaluación para las pruebas de ingreso por medio del sistema computarizado es la mejor forma para evaluar sus conocimientos?</a:t>
            </a:r>
            <a:endParaRPr lang="es-EC" b="1" dirty="0">
              <a:effectLst/>
              <a:latin typeface="Times New Roman" panose="02020603050405020304" pitchFamily="18" charset="0"/>
              <a:ea typeface="Times New Roman" panose="02020603050405020304" pitchFamily="18" charset="0"/>
            </a:endParaRPr>
          </a:p>
        </p:txBody>
      </p:sp>
      <p:graphicFrame>
        <p:nvGraphicFramePr>
          <p:cNvPr id="3" name="Gráfico 2"/>
          <p:cNvGraphicFramePr/>
          <p:nvPr>
            <p:extLst>
              <p:ext uri="{D42A27DB-BD31-4B8C-83A1-F6EECF244321}">
                <p14:modId xmlns:p14="http://schemas.microsoft.com/office/powerpoint/2010/main" val="1378898096"/>
              </p:ext>
            </p:extLst>
          </p:nvPr>
        </p:nvGraphicFramePr>
        <p:xfrm>
          <a:off x="0" y="738664"/>
          <a:ext cx="9144000" cy="374799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ángulo 3"/>
          <p:cNvSpPr/>
          <p:nvPr/>
        </p:nvSpPr>
        <p:spPr>
          <a:xfrm>
            <a:off x="0" y="4645152"/>
            <a:ext cx="9144000" cy="2535246"/>
          </a:xfrm>
          <a:prstGeom prst="rect">
            <a:avLst/>
          </a:prstGeom>
          <a:gradFill>
            <a:gsLst>
              <a:gs pos="14000">
                <a:schemeClr val="accent1">
                  <a:lumMod val="5000"/>
                  <a:lumOff val="95000"/>
                </a:schemeClr>
              </a:gs>
              <a:gs pos="1000">
                <a:schemeClr val="accent5">
                  <a:lumMod val="50000"/>
                </a:schemeClr>
              </a:gs>
              <a:gs pos="77000">
                <a:schemeClr val="accent1">
                  <a:lumMod val="45000"/>
                  <a:lumOff val="55000"/>
                </a:schemeClr>
              </a:gs>
              <a:gs pos="100000">
                <a:schemeClr val="accent1">
                  <a:lumMod val="30000"/>
                  <a:lumOff val="70000"/>
                </a:schemeClr>
              </a:gs>
            </a:gsLst>
            <a:lin ang="5400000" scaled="1"/>
          </a:gradFill>
        </p:spPr>
        <p:txBody>
          <a:bodyPr wrap="square">
            <a:spAutoFit/>
          </a:bodyPr>
          <a:lstStyle/>
          <a:p>
            <a:pPr marL="180340" indent="252095" algn="just">
              <a:lnSpc>
                <a:spcPct val="150000"/>
              </a:lnSpc>
            </a:pPr>
            <a:r>
              <a:rPr lang="es-MX" sz="1800" b="1" dirty="0">
                <a:latin typeface="Arial" panose="020B0604020202020204" pitchFamily="34" charset="0"/>
                <a:ea typeface="Times New Roman" panose="02020603050405020304" pitchFamily="18" charset="0"/>
              </a:rPr>
              <a:t>En esta pregunta observamos que en el colegio Comil </a:t>
            </a:r>
            <a:r>
              <a:rPr lang="es-MX" sz="1800" b="1" dirty="0" smtClean="0">
                <a:latin typeface="Arial" panose="020B0604020202020204" pitchFamily="34" charset="0"/>
                <a:ea typeface="Times New Roman" panose="02020603050405020304" pitchFamily="18" charset="0"/>
              </a:rPr>
              <a:t>1, Inmaculada y Atenas los </a:t>
            </a:r>
            <a:r>
              <a:rPr lang="es-MX" sz="1800" b="1" dirty="0">
                <a:latin typeface="Arial" panose="020B0604020202020204" pitchFamily="34" charset="0"/>
                <a:ea typeface="Times New Roman" panose="02020603050405020304" pitchFamily="18" charset="0"/>
              </a:rPr>
              <a:t>estudiantes cree que no es la mejor forma dar las pruebas de ingreso por este </a:t>
            </a:r>
            <a:r>
              <a:rPr lang="es-MX" sz="1800" b="1" dirty="0" smtClean="0">
                <a:latin typeface="Arial" panose="020B0604020202020204" pitchFamily="34" charset="0"/>
                <a:ea typeface="Times New Roman" panose="02020603050405020304" pitchFamily="18" charset="0"/>
              </a:rPr>
              <a:t>medio ya que no están familiarizados con el sistema, en </a:t>
            </a:r>
            <a:r>
              <a:rPr lang="es-MX" sz="1800" b="1" dirty="0">
                <a:latin typeface="Arial" panose="020B0604020202020204" pitchFamily="34" charset="0"/>
                <a:ea typeface="Times New Roman" panose="02020603050405020304" pitchFamily="18" charset="0"/>
              </a:rPr>
              <a:t>tal virtud es necesario mejorar el sistema computarizado para atraer la atención de los estudiantes, y hacerles ver que sería una forma más rápida y ágil este método.</a:t>
            </a:r>
            <a:endParaRPr lang="es-EC" sz="1800" b="1" dirty="0">
              <a:latin typeface="Times New Roman" panose="02020603050405020304" pitchFamily="18" charset="0"/>
              <a:ea typeface="Times New Roman" panose="02020603050405020304" pitchFamily="18" charset="0"/>
            </a:endParaRPr>
          </a:p>
          <a:p>
            <a:pPr marL="180340" indent="252095" algn="just">
              <a:lnSpc>
                <a:spcPct val="150000"/>
              </a:lnSpc>
            </a:pPr>
            <a:r>
              <a:rPr lang="es-MX" sz="1800" dirty="0">
                <a:latin typeface="Arial" panose="020B0604020202020204" pitchFamily="34" charset="0"/>
                <a:ea typeface="Times New Roman" panose="02020603050405020304" pitchFamily="18" charset="0"/>
              </a:rPr>
              <a:t> </a:t>
            </a:r>
            <a:endParaRPr lang="es-EC"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302528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1186" y="479193"/>
            <a:ext cx="9022814" cy="507831"/>
          </a:xfrm>
          <a:prstGeom prst="rect">
            <a:avLst/>
          </a:prstGeom>
          <a:gradFill>
            <a:gsLst>
              <a:gs pos="0">
                <a:schemeClr val="bg2">
                  <a:lumMod val="65000"/>
                  <a:lumOff val="35000"/>
                </a:schemeClr>
              </a:gs>
              <a:gs pos="6000">
                <a:schemeClr val="accent1">
                  <a:lumMod val="45000"/>
                  <a:lumOff val="55000"/>
                </a:schemeClr>
              </a:gs>
              <a:gs pos="41000">
                <a:schemeClr val="accent1">
                  <a:lumMod val="45000"/>
                  <a:lumOff val="55000"/>
                </a:schemeClr>
              </a:gs>
              <a:gs pos="78000">
                <a:schemeClr val="accent1">
                  <a:lumMod val="30000"/>
                  <a:lumOff val="70000"/>
                </a:schemeClr>
              </a:gs>
            </a:gsLst>
            <a:lin ang="2700000" scaled="1"/>
          </a:gradFill>
        </p:spPr>
        <p:txBody>
          <a:bodyPr wrap="square">
            <a:spAutoFit/>
          </a:bodyPr>
          <a:lstStyle/>
          <a:p>
            <a:pPr lvl="0" algn="just">
              <a:lnSpc>
                <a:spcPct val="150000"/>
              </a:lnSpc>
            </a:pPr>
            <a:r>
              <a:rPr lang="es-MX" sz="1800" dirty="0" smtClean="0">
                <a:latin typeface="Arial" panose="020B0604020202020204" pitchFamily="34" charset="0"/>
                <a:ea typeface="Times New Roman" panose="02020603050405020304" pitchFamily="18" charset="0"/>
              </a:rPr>
              <a:t>Conoce </a:t>
            </a:r>
            <a:r>
              <a:rPr lang="es-MX" sz="1800" dirty="0">
                <a:latin typeface="Arial" panose="020B0604020202020204" pitchFamily="34" charset="0"/>
                <a:ea typeface="Times New Roman" panose="02020603050405020304" pitchFamily="18" charset="0"/>
              </a:rPr>
              <a:t>que tipo de estrategias utiliza la </a:t>
            </a:r>
            <a:r>
              <a:rPr lang="es-MX" sz="1800" dirty="0" smtClean="0">
                <a:latin typeface="Arial" panose="020B0604020202020204" pitchFamily="34" charset="0"/>
                <a:ea typeface="Times New Roman" panose="02020603050405020304" pitchFamily="18" charset="0"/>
              </a:rPr>
              <a:t>escuela </a:t>
            </a:r>
            <a:r>
              <a:rPr lang="es-MX" sz="1800" dirty="0">
                <a:latin typeface="Arial" panose="020B0604020202020204" pitchFamily="34" charset="0"/>
                <a:ea typeface="Times New Roman" panose="02020603050405020304" pitchFamily="18" charset="0"/>
              </a:rPr>
              <a:t>para mejorar la comunicación?</a:t>
            </a:r>
            <a:endParaRPr lang="es-EC" sz="1800" dirty="0">
              <a:effectLst/>
              <a:latin typeface="Times New Roman" panose="02020603050405020304" pitchFamily="18" charset="0"/>
              <a:ea typeface="Times New Roman" panose="02020603050405020304" pitchFamily="18" charset="0"/>
            </a:endParaRPr>
          </a:p>
        </p:txBody>
      </p:sp>
      <p:graphicFrame>
        <p:nvGraphicFramePr>
          <p:cNvPr id="3" name="Gráfico 2"/>
          <p:cNvGraphicFramePr/>
          <p:nvPr>
            <p:extLst>
              <p:ext uri="{D42A27DB-BD31-4B8C-83A1-F6EECF244321}">
                <p14:modId xmlns:p14="http://schemas.microsoft.com/office/powerpoint/2010/main" val="39072810"/>
              </p:ext>
            </p:extLst>
          </p:nvPr>
        </p:nvGraphicFramePr>
        <p:xfrm>
          <a:off x="1" y="1109472"/>
          <a:ext cx="9034272" cy="2988803"/>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ángulo 3"/>
          <p:cNvSpPr/>
          <p:nvPr/>
        </p:nvSpPr>
        <p:spPr>
          <a:xfrm>
            <a:off x="121186" y="4444117"/>
            <a:ext cx="9022813" cy="1446550"/>
          </a:xfrm>
          <a:prstGeom prst="rect">
            <a:avLst/>
          </a:prstGeom>
          <a:gradFill flip="none" rotWithShape="1">
            <a:gsLst>
              <a:gs pos="0">
                <a:schemeClr val="bg2">
                  <a:lumMod val="65000"/>
                  <a:lumOff val="35000"/>
                </a:schemeClr>
              </a:gs>
              <a:gs pos="6000">
                <a:schemeClr val="accent1">
                  <a:lumMod val="45000"/>
                  <a:lumOff val="55000"/>
                </a:schemeClr>
              </a:gs>
              <a:gs pos="41000">
                <a:schemeClr val="accent1">
                  <a:lumMod val="45000"/>
                  <a:lumOff val="55000"/>
                </a:schemeClr>
              </a:gs>
              <a:gs pos="78000">
                <a:schemeClr val="accent1">
                  <a:lumMod val="30000"/>
                  <a:lumOff val="70000"/>
                </a:schemeClr>
              </a:gs>
            </a:gsLst>
            <a:lin ang="2700000" scaled="1"/>
            <a:tileRect/>
          </a:gradFill>
        </p:spPr>
        <p:txBody>
          <a:bodyPr wrap="square">
            <a:spAutoFit/>
          </a:bodyPr>
          <a:lstStyle/>
          <a:p>
            <a:pPr algn="just"/>
            <a:r>
              <a:rPr lang="es-MX" sz="1800" dirty="0"/>
              <a:t>En esta pregunta nos damos cuenta que el 80% de los docentes que laboran en la institución no tienen conocimiento del tipo de estrategia que está utilizando la institución para mejorar la comunicación, siendo este un problema ya que ellos que son docentes deben tener conocimiento de la estrategia utilizada. </a:t>
            </a:r>
            <a:endParaRPr lang="es-EC" sz="1800" dirty="0"/>
          </a:p>
          <a:p>
            <a:pPr algn="just"/>
            <a:endParaRPr lang="es-EC" sz="1600" b="1" dirty="0"/>
          </a:p>
        </p:txBody>
      </p:sp>
      <p:sp>
        <p:nvSpPr>
          <p:cNvPr id="6" name="CuadroTexto 5"/>
          <p:cNvSpPr txBox="1"/>
          <p:nvPr/>
        </p:nvSpPr>
        <p:spPr>
          <a:xfrm>
            <a:off x="121186" y="160399"/>
            <a:ext cx="9022813" cy="318794"/>
          </a:xfrm>
          <a:prstGeom prst="rect">
            <a:avLst/>
          </a:prstGeom>
          <a:solidFill>
            <a:schemeClr val="accent1">
              <a:lumMod val="90000"/>
            </a:schemeClr>
          </a:solidFill>
        </p:spPr>
        <p:txBody>
          <a:bodyPr wrap="square" rtlCol="0">
            <a:spAutoFit/>
          </a:bodyPr>
          <a:lstStyle/>
          <a:p>
            <a:pPr algn="ctr"/>
            <a:r>
              <a:rPr lang="es-EC" b="1" dirty="0" smtClean="0"/>
              <a:t>ENCUESTA A DOCENTES ESFORSE </a:t>
            </a:r>
            <a:endParaRPr lang="es-EC" b="1" dirty="0"/>
          </a:p>
        </p:txBody>
      </p:sp>
    </p:spTree>
    <p:extLst>
      <p:ext uri="{BB962C8B-B14F-4D97-AF65-F5344CB8AC3E}">
        <p14:creationId xmlns:p14="http://schemas.microsoft.com/office/powerpoint/2010/main" val="40125805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124971"/>
            <a:ext cx="9144000" cy="1338828"/>
          </a:xfrm>
          <a:prstGeom prst="rect">
            <a:avLst/>
          </a:prstGeom>
          <a:gradFill>
            <a:gsLst>
              <a:gs pos="5000">
                <a:srgbClr val="CC66FF">
                  <a:lumMod val="76000"/>
                  <a:lumOff val="24000"/>
                </a:srgb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p:spPr>
        <p:txBody>
          <a:bodyPr wrap="square">
            <a:spAutoFit/>
          </a:bodyPr>
          <a:lstStyle/>
          <a:p>
            <a:pPr lvl="0" algn="just">
              <a:lnSpc>
                <a:spcPct val="150000"/>
              </a:lnSpc>
            </a:pPr>
            <a:r>
              <a:rPr lang="es-MX" sz="1600" dirty="0">
                <a:latin typeface="Arial" panose="020B0604020202020204" pitchFamily="34" charset="0"/>
                <a:ea typeface="Times New Roman" panose="02020603050405020304" pitchFamily="18" charset="0"/>
              </a:rPr>
              <a:t>¿</a:t>
            </a:r>
            <a:r>
              <a:rPr lang="es-MX" sz="1800" dirty="0">
                <a:latin typeface="Arial" panose="020B0604020202020204" pitchFamily="34" charset="0"/>
                <a:ea typeface="Times New Roman" panose="02020603050405020304" pitchFamily="18" charset="0"/>
              </a:rPr>
              <a:t>Considera que </a:t>
            </a:r>
            <a:r>
              <a:rPr lang="es-MX" sz="1800" dirty="0" smtClean="0">
                <a:latin typeface="Arial" panose="020B0604020202020204" pitchFamily="34" charset="0"/>
                <a:ea typeface="Times New Roman" panose="02020603050405020304" pitchFamily="18" charset="0"/>
              </a:rPr>
              <a:t>la </a:t>
            </a:r>
            <a:r>
              <a:rPr lang="es-MX" sz="1800" dirty="0">
                <a:latin typeface="Arial" panose="020B0604020202020204" pitchFamily="34" charset="0"/>
                <a:ea typeface="Times New Roman" panose="02020603050405020304" pitchFamily="18" charset="0"/>
              </a:rPr>
              <a:t>implementación de un nuevo diseño de la página web de la Esforse con iconos interactivos más amigables, será un factor decisivo para el incremento de aspirantes a soldados?</a:t>
            </a:r>
            <a:endParaRPr lang="es-EC" sz="1800" dirty="0">
              <a:effectLst/>
              <a:latin typeface="Times New Roman" panose="02020603050405020304" pitchFamily="18" charset="0"/>
              <a:ea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0" y="1654577"/>
            <a:ext cx="9144000" cy="2755631"/>
          </a:xfrm>
          <a:prstGeom prst="rect">
            <a:avLst/>
          </a:prstGeom>
        </p:spPr>
      </p:pic>
      <p:sp>
        <p:nvSpPr>
          <p:cNvPr id="4" name="Rectángulo 3"/>
          <p:cNvSpPr/>
          <p:nvPr/>
        </p:nvSpPr>
        <p:spPr>
          <a:xfrm>
            <a:off x="0" y="4791764"/>
            <a:ext cx="9144000" cy="1015663"/>
          </a:xfrm>
          <a:prstGeom prst="rect">
            <a:avLst/>
          </a:prstGeom>
          <a:gradFill>
            <a:gsLst>
              <a:gs pos="5000">
                <a:srgbClr val="CC66FF">
                  <a:lumMod val="76000"/>
                  <a:lumOff val="24000"/>
                </a:srgb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p:spPr>
        <p:txBody>
          <a:bodyPr wrap="square">
            <a:spAutoFit/>
          </a:bodyPr>
          <a:lstStyle/>
          <a:p>
            <a:r>
              <a:rPr lang="es-ES" sz="2000" dirty="0">
                <a:latin typeface="Arial" panose="020B0604020202020204" pitchFamily="34" charset="0"/>
                <a:ea typeface="Times New Roman" panose="02020603050405020304" pitchFamily="18" charset="0"/>
              </a:rPr>
              <a:t>El 80% de los docentes piensa que no es un factor decisivo. Pero si es de gran ayuda para hacer llegar la información, siendo una manera llamativa para los jóvenes aspirantes</a:t>
            </a:r>
            <a:endParaRPr lang="es-EC" sz="2000" dirty="0"/>
          </a:p>
        </p:txBody>
      </p:sp>
    </p:spTree>
    <p:extLst>
      <p:ext uri="{BB962C8B-B14F-4D97-AF65-F5344CB8AC3E}">
        <p14:creationId xmlns:p14="http://schemas.microsoft.com/office/powerpoint/2010/main" val="1967658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80416" y="1219201"/>
            <a:ext cx="8692896" cy="4093428"/>
          </a:xfrm>
          <a:prstGeom prst="rect">
            <a:avLst/>
          </a:prstGeom>
        </p:spPr>
        <p:txBody>
          <a:bodyPr wrap="square">
            <a:spAutoFit/>
          </a:bodyPr>
          <a:lstStyle/>
          <a:p>
            <a:pPr marL="180340" indent="467995" algn="just"/>
            <a:r>
              <a:rPr lang="es-ES" sz="2000" dirty="0">
                <a:latin typeface="Arial" panose="020B0604020202020204" pitchFamily="34" charset="0"/>
              </a:rPr>
              <a:t>Luego de hacer la tabulación de la muestra que se realizó en los principales institutos de educación media de la ciudad de Ambato, Quito y </a:t>
            </a:r>
            <a:r>
              <a:rPr lang="es-ES" sz="2000" dirty="0" smtClean="0">
                <a:latin typeface="Arial" panose="020B0604020202020204" pitchFamily="34" charset="0"/>
              </a:rPr>
              <a:t>Sangolqui y a los docentes que laboran en la Esforse podemos determinar: </a:t>
            </a:r>
            <a:endParaRPr lang="es-EC" sz="2000" dirty="0"/>
          </a:p>
          <a:p>
            <a:pPr marL="180340" indent="467995" algn="just"/>
            <a:endParaRPr lang="es-ES" sz="2000" dirty="0" smtClean="0">
              <a:latin typeface="Arial" panose="020B0604020202020204" pitchFamily="34" charset="0"/>
            </a:endParaRPr>
          </a:p>
          <a:p>
            <a:pPr marL="180340" indent="467995" algn="just"/>
            <a:r>
              <a:rPr lang="es-ES" sz="2000" dirty="0" smtClean="0">
                <a:latin typeface="Arial" panose="020B0604020202020204" pitchFamily="34" charset="0"/>
              </a:rPr>
              <a:t>Que </a:t>
            </a:r>
            <a:r>
              <a:rPr lang="es-ES" sz="2000" dirty="0">
                <a:latin typeface="Arial" panose="020B0604020202020204" pitchFamily="34" charset="0"/>
              </a:rPr>
              <a:t>tenemos un porcentaje alto de desconocimiento e inconformidad de la información que llega por medio de </a:t>
            </a:r>
            <a:r>
              <a:rPr lang="es-ES" sz="2000" dirty="0" smtClean="0">
                <a:latin typeface="Arial" panose="020B0604020202020204" pitchFamily="34" charset="0"/>
              </a:rPr>
              <a:t>la pagina web de la institución  </a:t>
            </a:r>
            <a:r>
              <a:rPr lang="es-ES" sz="2000" dirty="0">
                <a:latin typeface="Arial" panose="020B0604020202020204" pitchFamily="34" charset="0"/>
              </a:rPr>
              <a:t>siendo poca la aceptación por parte de los alumnos de los establecimientos hacia este medio de </a:t>
            </a:r>
            <a:r>
              <a:rPr lang="es-ES" sz="2000" dirty="0" smtClean="0">
                <a:latin typeface="Arial" panose="020B0604020202020204" pitchFamily="34" charset="0"/>
              </a:rPr>
              <a:t>comunicación. </a:t>
            </a:r>
          </a:p>
          <a:p>
            <a:pPr marL="180340" indent="467995" algn="just"/>
            <a:endParaRPr lang="es-ES" sz="2000" dirty="0">
              <a:effectLst/>
              <a:latin typeface="Arial" panose="020B0604020202020204" pitchFamily="34" charset="0"/>
            </a:endParaRPr>
          </a:p>
          <a:p>
            <a:pPr marL="180340" indent="467995" algn="just"/>
            <a:r>
              <a:rPr lang="es-ES" sz="2000" dirty="0" smtClean="0">
                <a:latin typeface="Arial" panose="020B0604020202020204" pitchFamily="34" charset="0"/>
              </a:rPr>
              <a:t>De igual manera los docentes que laboran dentro de la institución tienen poco conocimiento de las estrategias que utiliza la Esforse para atraer al publico objetivo, mediante la pagina web. </a:t>
            </a:r>
            <a:endParaRPr lang="es-EC" sz="2000" dirty="0">
              <a:effectLst/>
            </a:endParaRPr>
          </a:p>
        </p:txBody>
      </p:sp>
      <p:sp>
        <p:nvSpPr>
          <p:cNvPr id="3" name="CuadroTexto 2"/>
          <p:cNvSpPr txBox="1"/>
          <p:nvPr/>
        </p:nvSpPr>
        <p:spPr>
          <a:xfrm>
            <a:off x="1560576" y="621792"/>
            <a:ext cx="5401056" cy="307777"/>
          </a:xfrm>
          <a:prstGeom prst="rect">
            <a:avLst/>
          </a:prstGeom>
          <a:noFill/>
        </p:spPr>
        <p:txBody>
          <a:bodyPr wrap="square" rtlCol="0">
            <a:spAutoFit/>
          </a:bodyPr>
          <a:lstStyle/>
          <a:p>
            <a:pPr algn="ctr"/>
            <a:r>
              <a:rPr lang="es-EC" b="1" dirty="0" smtClean="0"/>
              <a:t>ANALISIS E INTERPRETACION DE RESULTADOS </a:t>
            </a:r>
            <a:endParaRPr lang="es-EC" b="1" dirty="0"/>
          </a:p>
        </p:txBody>
      </p:sp>
    </p:spTree>
    <p:extLst>
      <p:ext uri="{BB962C8B-B14F-4D97-AF65-F5344CB8AC3E}">
        <p14:creationId xmlns:p14="http://schemas.microsoft.com/office/powerpoint/2010/main" val="21109368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729648" y="1828800"/>
            <a:ext cx="6257581" cy="1200329"/>
          </a:xfrm>
          <a:prstGeom prst="rect">
            <a:avLst/>
          </a:prstGeom>
          <a:gradFill flip="none" rotWithShape="1">
            <a:gsLst>
              <a:gs pos="0">
                <a:schemeClr val="accent5">
                  <a:lumMod val="75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wrap="square" rtlCol="0">
            <a:spAutoFit/>
          </a:bodyPr>
          <a:lstStyle/>
          <a:p>
            <a:pPr algn="ctr"/>
            <a:r>
              <a:rPr lang="es-EC" sz="7200" b="1" dirty="0" smtClean="0">
                <a:solidFill>
                  <a:schemeClr val="tx1"/>
                </a:solidFill>
              </a:rPr>
              <a:t>CAPITULO V</a:t>
            </a:r>
            <a:endParaRPr lang="es-EC" sz="7200" b="1" dirty="0">
              <a:solidFill>
                <a:schemeClr val="tx1"/>
              </a:solidFill>
            </a:endParaRPr>
          </a:p>
        </p:txBody>
      </p:sp>
      <p:sp>
        <p:nvSpPr>
          <p:cNvPr id="3" name="CuadroTexto 2"/>
          <p:cNvSpPr txBox="1"/>
          <p:nvPr/>
        </p:nvSpPr>
        <p:spPr>
          <a:xfrm>
            <a:off x="2157984" y="3450336"/>
            <a:ext cx="5096256" cy="830997"/>
          </a:xfrm>
          <a:prstGeom prst="rect">
            <a:avLst/>
          </a:prstGeom>
          <a:noFill/>
        </p:spPr>
        <p:txBody>
          <a:bodyPr wrap="square" rtlCol="0">
            <a:spAutoFit/>
          </a:bodyPr>
          <a:lstStyle/>
          <a:p>
            <a:pPr algn="ctr"/>
            <a:r>
              <a:rPr lang="es-EC" sz="2400" b="1" dirty="0" smtClean="0"/>
              <a:t>PROPUESTA DEL PLAN DE COMUNICACIÓN </a:t>
            </a:r>
            <a:endParaRPr lang="es-EC" sz="2400" b="1" dirty="0"/>
          </a:p>
        </p:txBody>
      </p:sp>
    </p:spTree>
    <p:extLst>
      <p:ext uri="{BB962C8B-B14F-4D97-AF65-F5344CB8AC3E}">
        <p14:creationId xmlns:p14="http://schemas.microsoft.com/office/powerpoint/2010/main" val="14112223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589667951"/>
              </p:ext>
            </p:extLst>
          </p:nvPr>
        </p:nvGraphicFramePr>
        <p:xfrm>
          <a:off x="1" y="307778"/>
          <a:ext cx="9143999" cy="7546845"/>
        </p:xfrm>
        <a:graphic>
          <a:graphicData uri="http://schemas.openxmlformats.org/drawingml/2006/table">
            <a:tbl>
              <a:tblPr firstRow="1" firstCol="1" bandRow="1"/>
              <a:tblGrid>
                <a:gridCol w="4570849"/>
                <a:gridCol w="4573150"/>
              </a:tblGrid>
              <a:tr h="169132">
                <a:tc>
                  <a:txBody>
                    <a:bodyPr/>
                    <a:lstStyle/>
                    <a:p>
                      <a:pPr indent="252095" algn="ctr">
                        <a:lnSpc>
                          <a:spcPct val="150000"/>
                        </a:lnSpc>
                        <a:spcAft>
                          <a:spcPts val="60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FORTALEZAS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60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OPORTUNIDADES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5784">
                <a:tc>
                  <a:txBody>
                    <a:bodyPr/>
                    <a:lstStyle/>
                    <a:p>
                      <a:pPr marL="342900" lvl="0" indent="-342900" algn="l">
                        <a:lnSpc>
                          <a:spcPct val="150000"/>
                        </a:lnSpc>
                        <a:buFont typeface="Symbol" panose="05050102010706020507" pitchFamily="18" charset="2"/>
                        <a:buChar char=""/>
                      </a:pPr>
                      <a:r>
                        <a:rPr lang="es-ES" sz="1600" b="1" dirty="0" smtClean="0">
                          <a:effectLst/>
                          <a:latin typeface="Arial" panose="020B0604020202020204" pitchFamily="34" charset="0"/>
                          <a:ea typeface="Calibri" panose="020F0502020204030204" pitchFamily="34" charset="0"/>
                          <a:cs typeface="Times New Roman" panose="02020603050405020304" pitchFamily="18" charset="0"/>
                        </a:rPr>
                        <a:t>Dispone de una pagina</a:t>
                      </a:r>
                      <a:r>
                        <a:rPr lang="es-ES" sz="1600" b="1" baseline="0" dirty="0" smtClean="0">
                          <a:effectLst/>
                          <a:latin typeface="Arial" panose="020B0604020202020204" pitchFamily="34" charset="0"/>
                          <a:ea typeface="Calibri" panose="020F0502020204030204" pitchFamily="34" charset="0"/>
                          <a:cs typeface="Times New Roman" panose="02020603050405020304" pitchFamily="18" charset="0"/>
                        </a:rPr>
                        <a:t> web</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50000"/>
                        </a:lnSpc>
                        <a:buFont typeface="Symbol" panose="05050102010706020507" pitchFamily="18" charset="2"/>
                        <a:buChar char=""/>
                      </a:pPr>
                      <a:r>
                        <a:rPr lang="es-EC" sz="1600" b="1" dirty="0" smtClean="0">
                          <a:effectLst/>
                          <a:latin typeface="Arial" panose="020B0604020202020204" pitchFamily="34" charset="0"/>
                          <a:ea typeface="Calibri" panose="020F0502020204030204" pitchFamily="34" charset="0"/>
                          <a:cs typeface="Times New Roman" panose="02020603050405020304" pitchFamily="18" charset="0"/>
                        </a:rPr>
                        <a:t>Insfractructura adecuada </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50000"/>
                        </a:lnSpc>
                        <a:buFont typeface="Symbol" panose="05050102010706020507" pitchFamily="18" charset="2"/>
                        <a:buChar char=""/>
                      </a:pPr>
                      <a:r>
                        <a:rPr lang="es-ES" sz="1600" b="1" dirty="0">
                          <a:effectLst/>
                          <a:latin typeface="Arial" panose="020B0604020202020204" pitchFamily="34" charset="0"/>
                          <a:ea typeface="Calibri" panose="020F0502020204030204" pitchFamily="34" charset="0"/>
                          <a:cs typeface="Times New Roman" panose="02020603050405020304" pitchFamily="18" charset="0"/>
                        </a:rPr>
                        <a:t>El personal es altamente calificado ya que el 70% de los docentes cuenta con maestrías.</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50000"/>
                        </a:lnSpc>
                        <a:spcAft>
                          <a:spcPts val="0"/>
                        </a:spcAft>
                        <a:buFont typeface="Symbol" panose="05050102010706020507" pitchFamily="18" charset="2"/>
                        <a:buChar char=""/>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Evaluación del trabajo docente y administrativo en forma permanente.</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marL="342900" lvl="0" indent="-342900" algn="just">
                        <a:lnSpc>
                          <a:spcPct val="150000"/>
                        </a:lnSpc>
                        <a:buFont typeface="Symbol" panose="05050102010706020507" pitchFamily="18" charset="2"/>
                        <a:buChar char=""/>
                      </a:pPr>
                      <a:r>
                        <a:rPr lang="es-ES" sz="1600" b="1" dirty="0">
                          <a:effectLst/>
                          <a:latin typeface="Arial" panose="020B0604020202020204" pitchFamily="34" charset="0"/>
                          <a:ea typeface="Calibri" panose="020F0502020204030204" pitchFamily="34" charset="0"/>
                          <a:cs typeface="Times New Roman" panose="02020603050405020304" pitchFamily="18" charset="0"/>
                        </a:rPr>
                        <a:t>Materiales proporcionados por el Ministerio de Educación y asesoría de la red de psicólogos.</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La Institución se encuentra en una zona de gran afluencia de transporte adecuada con áreas verdes y lejos de la contaminación.</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600" b="1" dirty="0" smtClean="0">
                          <a:effectLst/>
                          <a:latin typeface="Arial" panose="020B0604020202020204" pitchFamily="34" charset="0"/>
                          <a:ea typeface="Times New Roman" panose="02020603050405020304" pitchFamily="18" charset="0"/>
                          <a:cs typeface="Times New Roman" panose="02020603050405020304" pitchFamily="18" charset="0"/>
                        </a:rPr>
                        <a:t>Nuevas tecnologías</a:t>
                      </a:r>
                      <a:r>
                        <a:rPr lang="es-EC" sz="1600" b="1" baseline="0" dirty="0" smtClean="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sz="1600" b="1" dirty="0" smtClean="0">
                          <a:effectLst/>
                          <a:latin typeface="Arial" panose="020B0604020202020204" pitchFamily="34" charset="0"/>
                          <a:ea typeface="Times New Roman" panose="02020603050405020304" pitchFamily="18" charset="0"/>
                          <a:cs typeface="Times New Roman" panose="02020603050405020304" pitchFamily="18" charset="0"/>
                        </a:rPr>
                        <a:t>Contar con una plataforma de servicios. </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92D050"/>
                        </a:gs>
                        <a:gs pos="8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r>
              <a:tr h="324473">
                <a:tc>
                  <a:txBody>
                    <a:bodyPr/>
                    <a:lstStyle/>
                    <a:p>
                      <a:pPr indent="252095" algn="ctr">
                        <a:lnSpc>
                          <a:spcPct val="150000"/>
                        </a:lnSpc>
                        <a:spcAft>
                          <a:spcPts val="600"/>
                        </a:spcAft>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DEBILIDADES</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600"/>
                        </a:spcAft>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AMENAZAS</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69205">
                <a:tc>
                  <a:txBody>
                    <a:bodyPr/>
                    <a:lstStyle/>
                    <a:p>
                      <a:pPr marL="342900" lvl="0" indent="-342900" algn="l">
                        <a:lnSpc>
                          <a:spcPct val="150000"/>
                        </a:lnSpc>
                        <a:buFont typeface="Symbol" panose="05050102010706020507" pitchFamily="18" charset="2"/>
                        <a:buChar char=""/>
                      </a:pPr>
                      <a:r>
                        <a:rPr lang="es-ES" sz="1600" b="1" dirty="0" smtClean="0">
                          <a:effectLst/>
                          <a:latin typeface="Arial" panose="020B0604020202020204" pitchFamily="34" charset="0"/>
                          <a:ea typeface="Calibri" panose="020F0502020204030204" pitchFamily="34" charset="0"/>
                          <a:cs typeface="Times New Roman" panose="02020603050405020304" pitchFamily="18" charset="0"/>
                        </a:rPr>
                        <a:t>Falta de actualización de la pagina web. </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s-ES" sz="1600" b="1" dirty="0">
                          <a:effectLst/>
                          <a:latin typeface="Arial" panose="020B0604020202020204" pitchFamily="34" charset="0"/>
                          <a:ea typeface="Calibri" panose="020F0502020204030204" pitchFamily="34" charset="0"/>
                          <a:cs typeface="Times New Roman" panose="02020603050405020304" pitchFamily="18" charset="0"/>
                        </a:rPr>
                        <a:t>El personal docente </a:t>
                      </a:r>
                      <a:r>
                        <a:rPr lang="es-EC" sz="1600" b="1" dirty="0" smtClean="0">
                          <a:effectLst/>
                          <a:latin typeface="Arial" panose="020B0604020202020204" pitchFamily="34" charset="0"/>
                          <a:ea typeface="Calibri" panose="020F0502020204030204" pitchFamily="34" charset="0"/>
                          <a:cs typeface="Times New Roman" panose="02020603050405020304" pitchFamily="18" charset="0"/>
                        </a:rPr>
                        <a:t>no tiene conocimiento de las estrategias de comunicación.</a:t>
                      </a:r>
                      <a:r>
                        <a:rPr lang="es-EC" sz="1600" b="1" baseline="0" dirty="0" smtClean="0">
                          <a:effectLst/>
                          <a:latin typeface="Arial" panose="020B0604020202020204" pitchFamily="34" charset="0"/>
                          <a:ea typeface="Calibri" panose="020F0502020204030204" pitchFamily="34" charset="0"/>
                          <a:cs typeface="Times New Roman" panose="02020603050405020304" pitchFamily="18" charset="0"/>
                        </a:rPr>
                        <a:t> </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50000"/>
                        </a:lnSpc>
                        <a:buFont typeface="Symbol" panose="05050102010706020507" pitchFamily="18" charset="2"/>
                        <a:buChar char=""/>
                      </a:pPr>
                      <a:r>
                        <a:rPr lang="es-EC" sz="1600" b="1" dirty="0" smtClean="0">
                          <a:effectLst/>
                          <a:latin typeface="Arial" panose="020B0604020202020204" pitchFamily="34" charset="0"/>
                          <a:ea typeface="Calibri" panose="020F0502020204030204" pitchFamily="34" charset="0"/>
                          <a:cs typeface="Times New Roman" panose="02020603050405020304" pitchFamily="18" charset="0"/>
                        </a:rPr>
                        <a:t>Pagina web poco conocida</a:t>
                      </a:r>
                      <a:r>
                        <a:rPr lang="es-EC" sz="1600" b="1" baseline="0" dirty="0" smtClean="0">
                          <a:effectLst/>
                          <a:latin typeface="Arial" panose="020B0604020202020204" pitchFamily="34" charset="0"/>
                          <a:ea typeface="Calibri" panose="020F0502020204030204" pitchFamily="34" charset="0"/>
                          <a:cs typeface="Times New Roman" panose="02020603050405020304" pitchFamily="18" charset="0"/>
                        </a:rPr>
                        <a:t> </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50000"/>
                        </a:lnSpc>
                        <a:spcAft>
                          <a:spcPts val="0"/>
                        </a:spcAft>
                        <a:buFont typeface="Symbol" panose="05050102010706020507" pitchFamily="18" charset="2"/>
                        <a:buChar char=""/>
                      </a:pPr>
                      <a:r>
                        <a:rPr lang="es-ES" sz="1600" b="1" dirty="0" smtClean="0">
                          <a:effectLst/>
                          <a:latin typeface="Arial" panose="020B0604020202020204" pitchFamily="34" charset="0"/>
                          <a:ea typeface="Times New Roman" panose="02020603050405020304" pitchFamily="18" charset="0"/>
                          <a:cs typeface="Times New Roman" panose="02020603050405020304" pitchFamily="18" charset="0"/>
                        </a:rPr>
                        <a:t>Falta de comunicación</a:t>
                      </a:r>
                      <a:r>
                        <a:rPr lang="es-ES" sz="1600" b="1" baseline="0" dirty="0" smtClean="0">
                          <a:effectLst/>
                          <a:latin typeface="Arial" panose="020B0604020202020204" pitchFamily="34" charset="0"/>
                          <a:ea typeface="Times New Roman" panose="02020603050405020304" pitchFamily="18" charset="0"/>
                          <a:cs typeface="Times New Roman" panose="02020603050405020304" pitchFamily="18" charset="0"/>
                        </a:rPr>
                        <a:t> con el personal interno. </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FF00"/>
                        </a:gs>
                        <a:gs pos="7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marL="342900" lvl="0" indent="-342900" algn="l">
                        <a:lnSpc>
                          <a:spcPct val="150000"/>
                        </a:lnSpc>
                        <a:spcAft>
                          <a:spcPts val="0"/>
                        </a:spcAft>
                        <a:buFont typeface="Symbol" panose="05050102010706020507" pitchFamily="18" charset="2"/>
                        <a:buChar char=""/>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Situación económica de los jóvenes que aspiran a soldados. </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tabLst>
                          <a:tab pos="94615" algn="l"/>
                        </a:tabLst>
                      </a:pPr>
                      <a:r>
                        <a:rPr lang="es-ES" sz="1600" b="1" i="0" u="none" strike="noStrike" spc="0" dirty="0">
                          <a:solidFill>
                            <a:srgbClr val="000000"/>
                          </a:solidFill>
                          <a:effectLst/>
                          <a:latin typeface="Arial" panose="020B0604020202020204" pitchFamily="34" charset="0"/>
                          <a:ea typeface="Arial" panose="020B0604020202020204" pitchFamily="34" charset="0"/>
                          <a:cs typeface="Arial" panose="020B0604020202020204" pitchFamily="34" charset="0"/>
                        </a:rPr>
                        <a:t>El recorte de prestaciones por parte del </a:t>
                      </a:r>
                      <a:r>
                        <a:rPr lang="es-ES" sz="1600" b="1" i="0" u="none" strike="noStrike" spc="0" dirty="0" smtClean="0">
                          <a:solidFill>
                            <a:srgbClr val="000000"/>
                          </a:solidFill>
                          <a:effectLst/>
                          <a:latin typeface="Arial" panose="020B0604020202020204" pitchFamily="34" charset="0"/>
                          <a:ea typeface="Arial" panose="020B0604020202020204" pitchFamily="34" charset="0"/>
                          <a:cs typeface="Arial" panose="020B0604020202020204" pitchFamily="34" charset="0"/>
                        </a:rPr>
                        <a:t> gobierno </a:t>
                      </a:r>
                      <a:r>
                        <a:rPr lang="es-ES" sz="1600" b="1" i="0" u="none" strike="noStrike" spc="0" dirty="0">
                          <a:solidFill>
                            <a:srgbClr val="000000"/>
                          </a:solidFill>
                          <a:effectLst/>
                          <a:latin typeface="Arial" panose="020B0604020202020204" pitchFamily="34" charset="0"/>
                          <a:ea typeface="Arial" panose="020B0604020202020204" pitchFamily="34" charset="0"/>
                          <a:cs typeface="Arial" panose="020B0604020202020204" pitchFamily="34" charset="0"/>
                        </a:rPr>
                        <a:t>a los aspirantes cortando la gratuidad.</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a:lnSpc>
                          <a:spcPct val="150000"/>
                        </a:lnSpc>
                        <a:spcAft>
                          <a:spcPts val="0"/>
                        </a:spcAft>
                        <a:buFont typeface="Symbol" panose="05050102010706020507" pitchFamily="18" charset="2"/>
                        <a:buChar char=""/>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Falta de apoyo de los padres de familia en recursos económicos.</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a:lnSpc>
                          <a:spcPct val="150000"/>
                        </a:lnSpc>
                        <a:spcAft>
                          <a:spcPts val="0"/>
                        </a:spcAft>
                        <a:buFont typeface="Symbol" panose="05050102010706020507" pitchFamily="18" charset="2"/>
                        <a:buChar char=""/>
                      </a:pPr>
                      <a:r>
                        <a:rPr lang="es-ES" sz="1600" b="1" dirty="0" smtClean="0">
                          <a:effectLst/>
                          <a:latin typeface="Arial" panose="020B0604020202020204" pitchFamily="34" charset="0"/>
                          <a:ea typeface="Times New Roman" panose="02020603050405020304" pitchFamily="18" charset="0"/>
                          <a:cs typeface="Times New Roman" panose="02020603050405020304" pitchFamily="18" charset="0"/>
                        </a:rPr>
                        <a:t>Falta de comunicación con publico</a:t>
                      </a:r>
                      <a:r>
                        <a:rPr lang="es-ES" sz="1600" b="1" baseline="0" dirty="0" smtClean="0">
                          <a:effectLst/>
                          <a:latin typeface="Arial" panose="020B0604020202020204" pitchFamily="34" charset="0"/>
                          <a:ea typeface="Times New Roman" panose="02020603050405020304" pitchFamily="18" charset="0"/>
                          <a:cs typeface="Times New Roman" panose="02020603050405020304" pitchFamily="18" charset="0"/>
                        </a:rPr>
                        <a:t> objetivo. </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254" marR="572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2">
                            <a:lumMod val="60000"/>
                            <a:lumOff val="40000"/>
                          </a:schemeClr>
                        </a:gs>
                        <a:gs pos="7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r>
            </a:tbl>
          </a:graphicData>
        </a:graphic>
      </p:graphicFrame>
      <p:sp>
        <p:nvSpPr>
          <p:cNvPr id="5" name="CuadroTexto 4"/>
          <p:cNvSpPr txBox="1"/>
          <p:nvPr/>
        </p:nvSpPr>
        <p:spPr>
          <a:xfrm>
            <a:off x="2269474" y="0"/>
            <a:ext cx="4605051" cy="307777"/>
          </a:xfrm>
          <a:prstGeom prst="rect">
            <a:avLst/>
          </a:prstGeom>
          <a:noFill/>
        </p:spPr>
        <p:txBody>
          <a:bodyPr wrap="square" rtlCol="0">
            <a:spAutoFit/>
          </a:bodyPr>
          <a:lstStyle/>
          <a:p>
            <a:pPr algn="ctr"/>
            <a:r>
              <a:rPr lang="es-EC" b="1" dirty="0" smtClean="0"/>
              <a:t>ANALISIS FODA </a:t>
            </a:r>
            <a:endParaRPr lang="es-EC" b="1" dirty="0"/>
          </a:p>
        </p:txBody>
      </p:sp>
    </p:spTree>
    <p:extLst>
      <p:ext uri="{BB962C8B-B14F-4D97-AF65-F5344CB8AC3E}">
        <p14:creationId xmlns:p14="http://schemas.microsoft.com/office/powerpoint/2010/main" val="33198760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14272" y="304801"/>
            <a:ext cx="6425184" cy="307777"/>
          </a:xfrm>
          <a:prstGeom prst="rect">
            <a:avLst/>
          </a:prstGeom>
          <a:gradFill>
            <a:gsLst>
              <a:gs pos="0">
                <a:schemeClr val="accent3">
                  <a:lumMod val="7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EC" b="1" dirty="0" smtClean="0">
                <a:solidFill>
                  <a:schemeClr val="tx1"/>
                </a:solidFill>
              </a:rPr>
              <a:t>PROPUESTA DEL PLAN COMUNICACIONAL </a:t>
            </a:r>
            <a:endParaRPr lang="es-EC" b="1" dirty="0">
              <a:solidFill>
                <a:schemeClr val="tx1"/>
              </a:solidFill>
            </a:endParaRPr>
          </a:p>
        </p:txBody>
      </p:sp>
      <p:sp>
        <p:nvSpPr>
          <p:cNvPr id="3" name="Rectángulo 2"/>
          <p:cNvSpPr/>
          <p:nvPr/>
        </p:nvSpPr>
        <p:spPr>
          <a:xfrm>
            <a:off x="1" y="863869"/>
            <a:ext cx="9143999" cy="1692771"/>
          </a:xfrm>
          <a:prstGeom prst="rect">
            <a:avLst/>
          </a:prstGeom>
          <a:gradFill>
            <a:gsLst>
              <a:gs pos="0">
                <a:srgbClr val="0070C0"/>
              </a:gs>
              <a:gs pos="7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p:spPr>
        <p:txBody>
          <a:bodyPr wrap="square">
            <a:spAutoFit/>
          </a:bodyPr>
          <a:lstStyle/>
          <a:p>
            <a:pPr marL="457200" lvl="1" algn="just">
              <a:spcBef>
                <a:spcPts val="2400"/>
              </a:spcBef>
              <a:spcAft>
                <a:spcPts val="2400"/>
              </a:spcAft>
            </a:pPr>
            <a:r>
              <a:rPr lang="es-ES" sz="1600" b="1" cap="all" dirty="0">
                <a:latin typeface="Arial" panose="020B0604020202020204" pitchFamily="34" charset="0"/>
                <a:ea typeface="Calibri" panose="020F0502020204030204" pitchFamily="34" charset="0"/>
                <a:cs typeface="Times New Roman" panose="02020603050405020304" pitchFamily="18" charset="0"/>
              </a:rPr>
              <a:t>OBJETIVO DE LA </a:t>
            </a:r>
            <a:r>
              <a:rPr lang="es-ES" sz="1600" b="1" cap="all" dirty="0" smtClean="0">
                <a:latin typeface="Arial" panose="020B0604020202020204" pitchFamily="34" charset="0"/>
                <a:ea typeface="Calibri" panose="020F0502020204030204" pitchFamily="34" charset="0"/>
                <a:cs typeface="Times New Roman" panose="02020603050405020304" pitchFamily="18" charset="0"/>
              </a:rPr>
              <a:t>PROPUESTA</a:t>
            </a:r>
          </a:p>
          <a:p>
            <a:pPr marL="457200" lvl="1" algn="just">
              <a:spcBef>
                <a:spcPts val="2400"/>
              </a:spcBef>
              <a:spcAft>
                <a:spcPts val="2400"/>
              </a:spcAft>
            </a:pPr>
            <a:r>
              <a:rPr lang="es-ES" sz="1600" b="1" cap="all" dirty="0" smtClean="0">
                <a:latin typeface="Arial" panose="020B0604020202020204" pitchFamily="34" charset="0"/>
                <a:ea typeface="Times New Roman" panose="02020603050405020304" pitchFamily="18" charset="0"/>
                <a:cs typeface="Times New Roman" panose="02020603050405020304" pitchFamily="18" charset="0"/>
              </a:rPr>
              <a:t>GENERAL </a:t>
            </a:r>
            <a:r>
              <a:rPr lang="es-ES" sz="1600" b="1" dirty="0" smtClean="0">
                <a:latin typeface="Arial" panose="020B0604020202020204" pitchFamily="34" charset="0"/>
              </a:rPr>
              <a:t>Proporcionar </a:t>
            </a:r>
            <a:r>
              <a:rPr lang="es-ES" sz="1600" b="1" dirty="0">
                <a:latin typeface="Arial" panose="020B0604020202020204" pitchFamily="34" charset="0"/>
              </a:rPr>
              <a:t>un plan de comunicación, como una herramienta de comunicación externa para mejorar la imagen de la página web de la Esforse para así potenciar la demanda de aspirantes a la Esforse para el año 2016</a:t>
            </a:r>
            <a:r>
              <a:rPr lang="es-ES" sz="1600" dirty="0">
                <a:latin typeface="Arial" panose="020B0604020202020204" pitchFamily="34" charset="0"/>
              </a:rPr>
              <a:t>.</a:t>
            </a:r>
            <a:endParaRPr lang="es-EC" sz="1600" dirty="0">
              <a:effectLst/>
            </a:endParaRPr>
          </a:p>
        </p:txBody>
      </p:sp>
      <p:sp>
        <p:nvSpPr>
          <p:cNvPr id="4" name="Rectángulo 3"/>
          <p:cNvSpPr/>
          <p:nvPr/>
        </p:nvSpPr>
        <p:spPr>
          <a:xfrm>
            <a:off x="0" y="2670048"/>
            <a:ext cx="9144000" cy="4355038"/>
          </a:xfrm>
          <a:prstGeom prst="rect">
            <a:avLst/>
          </a:prstGeom>
          <a:gradFill>
            <a:gsLst>
              <a:gs pos="0">
                <a:srgbClr val="0070C0"/>
              </a:gs>
              <a:gs pos="14000">
                <a:schemeClr val="accent1">
                  <a:lumMod val="45000"/>
                  <a:lumOff val="55000"/>
                </a:schemeClr>
              </a:gs>
              <a:gs pos="100000">
                <a:schemeClr val="accent1">
                  <a:lumMod val="30000"/>
                  <a:lumOff val="70000"/>
                </a:schemeClr>
              </a:gs>
            </a:gsLst>
            <a:lin ang="5400000" scaled="1"/>
          </a:gradFill>
        </p:spPr>
        <p:txBody>
          <a:bodyPr wrap="square">
            <a:spAutoFit/>
          </a:bodyPr>
          <a:lstStyle/>
          <a:p>
            <a:pPr marL="914400" lvl="2" algn="just">
              <a:spcBef>
                <a:spcPts val="2400"/>
              </a:spcBef>
              <a:spcAft>
                <a:spcPts val="2400"/>
              </a:spcAft>
            </a:pPr>
            <a:r>
              <a:rPr lang="es-ES" b="1" cap="all" dirty="0">
                <a:latin typeface="Arial" panose="020B0604020202020204" pitchFamily="34" charset="0"/>
                <a:ea typeface="Times New Roman" panose="02020603050405020304" pitchFamily="18" charset="0"/>
                <a:cs typeface="Times New Roman" panose="02020603050405020304" pitchFamily="18" charset="0"/>
              </a:rPr>
              <a:t>ESPECIFICO </a:t>
            </a:r>
            <a:endParaRPr lang="es-EC" b="1" cap="all"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s-ES" sz="1800" b="1" dirty="0" smtClean="0">
                <a:latin typeface="Arial" panose="020B0604020202020204" pitchFamily="34" charset="0"/>
                <a:ea typeface="Times New Roman" panose="02020603050405020304" pitchFamily="18" charset="0"/>
              </a:rPr>
              <a:t>Proporcionar </a:t>
            </a:r>
            <a:r>
              <a:rPr lang="es-ES" sz="1800" b="1" dirty="0">
                <a:latin typeface="Arial" panose="020B0604020202020204" pitchFamily="34" charset="0"/>
                <a:ea typeface="Times New Roman" panose="02020603050405020304" pitchFamily="18" charset="0"/>
              </a:rPr>
              <a:t>estrategias de promoción que sirvan de incentivo a los jóvenes aspirantes a soldados, mediante actividades promocionales incentivándolos a visitar la página web de la Esforse. </a:t>
            </a:r>
            <a:endParaRPr lang="es-EC" sz="1800" b="1" dirty="0">
              <a:latin typeface="Times New Roman" panose="02020603050405020304" pitchFamily="18" charset="0"/>
              <a:ea typeface="Times New Roman" panose="02020603050405020304" pitchFamily="18" charset="0"/>
            </a:endParaRPr>
          </a:p>
          <a:p>
            <a:pPr marL="342900" lvl="0" indent="-342900" algn="just">
              <a:lnSpc>
                <a:spcPct val="150000"/>
              </a:lnSpc>
              <a:buFont typeface="Symbol" panose="05050102010706020507" pitchFamily="18" charset="2"/>
              <a:buChar char=""/>
            </a:pPr>
            <a:r>
              <a:rPr lang="es-ES" sz="1800" b="1" dirty="0">
                <a:latin typeface="Arial" panose="020B0604020202020204" pitchFamily="34" charset="0"/>
                <a:ea typeface="Times New Roman" panose="02020603050405020304" pitchFamily="18" charset="0"/>
              </a:rPr>
              <a:t>Diseñar estrategias publicitarias que nos ayuden a mejorar, y mantener la página web de la Esforse, logrando que los jóvenes deseen ingresar al link de la página para obtener información. </a:t>
            </a:r>
            <a:endParaRPr lang="es-EC" sz="1800" b="1" dirty="0">
              <a:latin typeface="Times New Roman" panose="02020603050405020304" pitchFamily="18" charset="0"/>
              <a:ea typeface="Times New Roman" panose="02020603050405020304" pitchFamily="18" charset="0"/>
            </a:endParaRPr>
          </a:p>
          <a:p>
            <a:pPr marL="342900" lvl="0" indent="-342900" algn="just">
              <a:lnSpc>
                <a:spcPct val="150000"/>
              </a:lnSpc>
              <a:buFont typeface="Symbol" panose="05050102010706020507" pitchFamily="18" charset="2"/>
              <a:buChar char=""/>
            </a:pPr>
            <a:r>
              <a:rPr lang="es-ES" sz="1800" b="1" dirty="0">
                <a:latin typeface="Arial" panose="020B0604020202020204" pitchFamily="34" charset="0"/>
                <a:ea typeface="Times New Roman" panose="02020603050405020304" pitchFamily="18" charset="0"/>
              </a:rPr>
              <a:t>Proponer </a:t>
            </a:r>
            <a:r>
              <a:rPr lang="es-ES" sz="1800" b="1" dirty="0" smtClean="0">
                <a:latin typeface="Arial" panose="020B0604020202020204" pitchFamily="34" charset="0"/>
                <a:ea typeface="Times New Roman" panose="02020603050405020304" pitchFamily="18" charset="0"/>
              </a:rPr>
              <a:t>estrategias </a:t>
            </a:r>
            <a:r>
              <a:rPr lang="es-ES" sz="1800" b="1" dirty="0">
                <a:latin typeface="Arial" panose="020B0604020202020204" pitchFamily="34" charset="0"/>
                <a:ea typeface="Times New Roman" panose="02020603050405020304" pitchFamily="18" charset="0"/>
              </a:rPr>
              <a:t>de relaciones públicas para mejorar la imagen de la página web de la Esforse fortaleciendo los vínculos con los jóvenes aspirantes a soldados</a:t>
            </a:r>
            <a:r>
              <a:rPr lang="es-ES" sz="1600" b="1" dirty="0">
                <a:latin typeface="Arial" panose="020B0604020202020204" pitchFamily="34" charset="0"/>
                <a:ea typeface="Times New Roman" panose="02020603050405020304" pitchFamily="18" charset="0"/>
              </a:rPr>
              <a:t>. </a:t>
            </a:r>
            <a:endParaRPr lang="es-EC" sz="16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37711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2" name="Rectángulo 1"/>
          <p:cNvSpPr/>
          <p:nvPr/>
        </p:nvSpPr>
        <p:spPr>
          <a:xfrm>
            <a:off x="870934" y="1573760"/>
            <a:ext cx="8118028" cy="1200329"/>
          </a:xfrm>
          <a:prstGeom prst="rect">
            <a:avLst/>
          </a:prstGeom>
          <a:gradFill flip="none" rotWithShape="1">
            <a:gsLst>
              <a:gs pos="16000">
                <a:schemeClr val="accent2">
                  <a:lumMod val="0"/>
                  <a:lumOff val="100000"/>
                </a:schemeClr>
              </a:gs>
              <a:gs pos="38000">
                <a:schemeClr val="accent2">
                  <a:lumMod val="0"/>
                  <a:lumOff val="100000"/>
                </a:schemeClr>
              </a:gs>
              <a:gs pos="77000">
                <a:schemeClr val="accent3">
                  <a:lumMod val="85000"/>
                </a:schemeClr>
              </a:gs>
            </a:gsLst>
            <a:path path="circle">
              <a:fillToRect l="50000" t="50000" r="50000" b="50000"/>
            </a:path>
            <a:tileRect/>
          </a:gradFill>
        </p:spPr>
        <p:txBody>
          <a:bodyPr wrap="square">
            <a:spAutoFit/>
          </a:bodyPr>
          <a:lstStyle/>
          <a:p>
            <a:pPr algn="ctr"/>
            <a:r>
              <a:rPr lang="es-EC" sz="7200" dirty="0"/>
              <a:t>CAPITULO I </a:t>
            </a:r>
          </a:p>
        </p:txBody>
      </p:sp>
      <p:sp>
        <p:nvSpPr>
          <p:cNvPr id="3" name="CuadroTexto 2"/>
          <p:cNvSpPr txBox="1"/>
          <p:nvPr/>
        </p:nvSpPr>
        <p:spPr>
          <a:xfrm>
            <a:off x="1926336" y="3279648"/>
            <a:ext cx="5425440" cy="461665"/>
          </a:xfrm>
          <a:prstGeom prst="rect">
            <a:avLst/>
          </a:prstGeom>
          <a:noFill/>
        </p:spPr>
        <p:txBody>
          <a:bodyPr wrap="square" rtlCol="0">
            <a:spAutoFit/>
          </a:bodyPr>
          <a:lstStyle/>
          <a:p>
            <a:pPr algn="ctr"/>
            <a:r>
              <a:rPr lang="es-EC" sz="2400" b="1" dirty="0" smtClean="0"/>
              <a:t>PROBLEMA DE INVESTIGACION </a:t>
            </a:r>
            <a:endParaRPr lang="es-EC" sz="2400" b="1" dirty="0"/>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418107"/>
            <a:ext cx="9143998" cy="738664"/>
          </a:xfrm>
          <a:prstGeom prst="rect">
            <a:avLst/>
          </a:prstGeom>
          <a:gradFill>
            <a:gsLst>
              <a:gs pos="0">
                <a:srgbClr val="FFFF00"/>
              </a:gs>
              <a:gs pos="15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p:spPr>
        <p:txBody>
          <a:bodyPr wrap="square">
            <a:spAutoFit/>
          </a:bodyPr>
          <a:lstStyle/>
          <a:p>
            <a:pPr marL="457200" lvl="1" algn="just">
              <a:spcBef>
                <a:spcPts val="2400"/>
              </a:spcBef>
              <a:spcAft>
                <a:spcPts val="2400"/>
              </a:spcAft>
            </a:pPr>
            <a:r>
              <a:rPr lang="es-ES" b="1" dirty="0" smtClean="0">
                <a:solidFill>
                  <a:schemeClr val="tx1"/>
                </a:solidFill>
                <a:latin typeface="Arial" panose="020B0604020202020204" pitchFamily="34" charset="0"/>
              </a:rPr>
              <a:t>OBJETIVO</a:t>
            </a:r>
            <a:r>
              <a:rPr lang="es-ES" b="1" dirty="0">
                <a:latin typeface="Arial" panose="020B0604020202020204" pitchFamily="34" charset="0"/>
              </a:rPr>
              <a:t>: Promocionar el curso a aspirante a soldados que ofrece la Esforse mediante la página web a los jóvenes de 3er bachillerato, por medio de actividades </a:t>
            </a:r>
            <a:r>
              <a:rPr lang="es-ES" b="1" dirty="0" smtClean="0">
                <a:latin typeface="Arial" panose="020B0604020202020204" pitchFamily="34" charset="0"/>
              </a:rPr>
              <a:t>atractivas, logrando </a:t>
            </a:r>
            <a:r>
              <a:rPr lang="es-ES" b="1" dirty="0">
                <a:latin typeface="Arial" panose="020B0604020202020204" pitchFamily="34" charset="0"/>
              </a:rPr>
              <a:t>aumentar la visita de los jóvenes a la página de la Esforse. </a:t>
            </a:r>
            <a:endParaRPr lang="es-EC" b="1" dirty="0">
              <a:effectLst/>
            </a:endParaRPr>
          </a:p>
        </p:txBody>
      </p:sp>
      <p:graphicFrame>
        <p:nvGraphicFramePr>
          <p:cNvPr id="4" name="Tabla 3"/>
          <p:cNvGraphicFramePr>
            <a:graphicFrameLocks noGrp="1"/>
          </p:cNvGraphicFramePr>
          <p:nvPr>
            <p:extLst>
              <p:ext uri="{D42A27DB-BD31-4B8C-83A1-F6EECF244321}">
                <p14:modId xmlns:p14="http://schemas.microsoft.com/office/powerpoint/2010/main" val="1081911827"/>
              </p:ext>
            </p:extLst>
          </p:nvPr>
        </p:nvGraphicFramePr>
        <p:xfrm>
          <a:off x="0" y="1156771"/>
          <a:ext cx="9143999" cy="5642069"/>
        </p:xfrm>
        <a:graphic>
          <a:graphicData uri="http://schemas.openxmlformats.org/drawingml/2006/table">
            <a:tbl>
              <a:tblPr firstRow="1" firstCol="1" bandRow="1"/>
              <a:tblGrid>
                <a:gridCol w="1907167"/>
                <a:gridCol w="1928852"/>
                <a:gridCol w="769434"/>
                <a:gridCol w="2708779"/>
                <a:gridCol w="1829767"/>
              </a:tblGrid>
              <a:tr h="339784">
                <a:tc>
                  <a:txBody>
                    <a:bodyPr/>
                    <a:lstStyle/>
                    <a:p>
                      <a:pPr indent="252095" algn="just">
                        <a:lnSpc>
                          <a:spcPct val="150000"/>
                        </a:lnSpc>
                        <a:spcAft>
                          <a:spcPts val="1860"/>
                        </a:spcAft>
                      </a:pPr>
                      <a:r>
                        <a:rPr lang="es-ES" sz="1100" b="1" dirty="0">
                          <a:effectLst/>
                          <a:latin typeface="Arial" panose="020B0604020202020204" pitchFamily="34" charset="0"/>
                          <a:ea typeface="Times New Roman" panose="02020603050405020304" pitchFamily="18" charset="0"/>
                          <a:cs typeface="Times New Roman" panose="02020603050405020304" pitchFamily="18" charset="0"/>
                        </a:rPr>
                        <a:t>ESTRATEGIAS</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37" marR="42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ctr">
                        <a:lnSpc>
                          <a:spcPct val="150000"/>
                        </a:lnSpc>
                        <a:spcAft>
                          <a:spcPts val="1860"/>
                        </a:spcAft>
                      </a:pPr>
                      <a:r>
                        <a:rPr lang="es-ES" sz="1100" b="1" dirty="0">
                          <a:effectLst/>
                          <a:latin typeface="Arial" panose="020B0604020202020204" pitchFamily="34" charset="0"/>
                          <a:ea typeface="Times New Roman" panose="02020603050405020304" pitchFamily="18" charset="0"/>
                          <a:cs typeface="Times New Roman" panose="02020603050405020304" pitchFamily="18" charset="0"/>
                        </a:rPr>
                        <a:t>ACTIVIDAD</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37" marR="42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just">
                        <a:lnSpc>
                          <a:spcPct val="150000"/>
                        </a:lnSpc>
                        <a:spcAft>
                          <a:spcPts val="1860"/>
                        </a:spcAft>
                      </a:pPr>
                      <a:r>
                        <a:rPr lang="es-ES" sz="800" b="1" dirty="0">
                          <a:effectLst/>
                          <a:latin typeface="Arial" panose="020B0604020202020204" pitchFamily="34" charset="0"/>
                          <a:ea typeface="Times New Roman" panose="02020603050405020304" pitchFamily="18" charset="0"/>
                          <a:cs typeface="Times New Roman" panose="02020603050405020304" pitchFamily="18" charset="0"/>
                        </a:rPr>
                        <a:t>TIEMPO</a:t>
                      </a:r>
                      <a:endParaRPr lang="es-EC"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37" marR="42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just">
                        <a:lnSpc>
                          <a:spcPct val="150000"/>
                        </a:lnSpc>
                        <a:spcAft>
                          <a:spcPts val="1860"/>
                        </a:spcAft>
                      </a:pPr>
                      <a:r>
                        <a:rPr lang="es-ES" sz="1100" b="1" dirty="0">
                          <a:effectLst/>
                          <a:latin typeface="Arial" panose="020B0604020202020204" pitchFamily="34" charset="0"/>
                          <a:ea typeface="Times New Roman" panose="02020603050405020304" pitchFamily="18" charset="0"/>
                          <a:cs typeface="Times New Roman" panose="02020603050405020304" pitchFamily="18" charset="0"/>
                        </a:rPr>
                        <a:t>RESULTADO</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37" marR="42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2095" algn="just">
                        <a:lnSpc>
                          <a:spcPct val="150000"/>
                        </a:lnSpc>
                        <a:spcAft>
                          <a:spcPts val="1860"/>
                        </a:spcAft>
                      </a:pPr>
                      <a:r>
                        <a:rPr lang="es-ES" sz="1100" b="1" dirty="0">
                          <a:effectLst/>
                          <a:latin typeface="Arial" panose="020B0604020202020204" pitchFamily="34" charset="0"/>
                          <a:ea typeface="Times New Roman" panose="02020603050405020304" pitchFamily="18" charset="0"/>
                          <a:cs typeface="Times New Roman" panose="02020603050405020304" pitchFamily="18" charset="0"/>
                        </a:rPr>
                        <a:t>RESPONSABLE</a:t>
                      </a:r>
                      <a:endParaRPr lang="es-EC"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37" marR="42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02285">
                <a:tc>
                  <a:txBody>
                    <a:bodyPr/>
                    <a:lstStyle/>
                    <a:p>
                      <a:pPr indent="252095" algn="just">
                        <a:lnSpc>
                          <a:spcPct val="150000"/>
                        </a:lnSpc>
                        <a:spcAft>
                          <a:spcPts val="60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Realización de eventos públicos, privados promocionales aplicando la estrategia de promoción por atracción a través de la distribución de volantes informativos en puntos educativos</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37" marR="42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3">
                            <a:lumMod val="65000"/>
                          </a:schemeClr>
                        </a:gs>
                        <a:gs pos="7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just">
                        <a:lnSpc>
                          <a:spcPct val="150000"/>
                        </a:lnSpc>
                        <a:spcAft>
                          <a:spcPts val="60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El departamento de comunicación social, con la autorización de los Sres. Rectores de los Colegios, Atenas, Comil 1 y Inmaculada visitara a los jóvenes de 3ero bachillerato en donde entregaran volantes informativos de la institución en donde se oferta el portal institucional de la página Web de la Esforse.</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37" marR="42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3">
                            <a:lumMod val="65000"/>
                          </a:schemeClr>
                        </a:gs>
                        <a:gs pos="7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  3 meses</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just">
                        <a:lnSpc>
                          <a:spcPct val="150000"/>
                        </a:lnSpc>
                        <a:spcAft>
                          <a:spcPts val="600"/>
                        </a:spcAft>
                      </a:pPr>
                      <a:r>
                        <a:rPr lang="es-E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37" marR="42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5">
                            <a:lumMod val="7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just">
                        <a:lnSpc>
                          <a:spcPct val="150000"/>
                        </a:lnSpc>
                        <a:spcAft>
                          <a:spcPts val="60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Mediante la entrega de volantes informativos los jóvenes tendrán la información </a:t>
                      </a:r>
                      <a:r>
                        <a:rPr lang="es-ES" sz="1400" b="1" dirty="0" smtClean="0">
                          <a:effectLst/>
                          <a:latin typeface="Arial" panose="020B0604020202020204" pitchFamily="34" charset="0"/>
                          <a:ea typeface="Times New Roman" panose="02020603050405020304" pitchFamily="18" charset="0"/>
                          <a:cs typeface="Times New Roman" panose="02020603050405020304" pitchFamily="18" charset="0"/>
                        </a:rPr>
                        <a:t>general </a:t>
                      </a: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y el link de la página para su </a:t>
                      </a:r>
                      <a:r>
                        <a:rPr lang="es-ES" sz="1400" b="1" dirty="0" smtClean="0">
                          <a:effectLst/>
                          <a:latin typeface="Arial" panose="020B0604020202020204" pitchFamily="34" charset="0"/>
                          <a:ea typeface="Times New Roman" panose="02020603050405020304" pitchFamily="18" charset="0"/>
                          <a:cs typeface="Times New Roman" panose="02020603050405020304" pitchFamily="18" charset="0"/>
                        </a:rPr>
                        <a:t>inscripción, logrando</a:t>
                      </a:r>
                      <a:r>
                        <a:rPr lang="es-ES" sz="1400" b="1" baseline="0" dirty="0" smtClean="0">
                          <a:effectLst/>
                          <a:latin typeface="Arial" panose="020B0604020202020204" pitchFamily="34" charset="0"/>
                          <a:ea typeface="Times New Roman" panose="02020603050405020304" pitchFamily="18" charset="0"/>
                          <a:cs typeface="Times New Roman" panose="02020603050405020304" pitchFamily="18" charset="0"/>
                        </a:rPr>
                        <a:t> incentivar a los jóvenes a visitar la pagina web de la Esforse. </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37" marR="42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B0F0"/>
                        </a:gs>
                        <a:gs pos="4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Departamento de comunicación social de la Esforse</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ctr">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ctr">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ctr">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ctr">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37" marR="42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C000"/>
                        </a:gs>
                        <a:gs pos="20000">
                          <a:schemeClr val="accent1">
                            <a:lumMod val="45000"/>
                            <a:lumOff val="55000"/>
                          </a:schemeClr>
                        </a:gs>
                        <a:gs pos="100000">
                          <a:schemeClr val="accent1">
                            <a:lumMod val="30000"/>
                            <a:lumOff val="70000"/>
                          </a:schemeClr>
                        </a:gs>
                      </a:gsLst>
                      <a:lin ang="5400000" scaled="1"/>
                    </a:gradFill>
                  </a:tcPr>
                </a:tc>
              </a:tr>
            </a:tbl>
          </a:graphicData>
        </a:graphic>
      </p:graphicFrame>
      <p:sp>
        <p:nvSpPr>
          <p:cNvPr id="2" name="CuadroTexto 1"/>
          <p:cNvSpPr txBox="1"/>
          <p:nvPr/>
        </p:nvSpPr>
        <p:spPr>
          <a:xfrm>
            <a:off x="1784733" y="0"/>
            <a:ext cx="6213513" cy="307777"/>
          </a:xfrm>
          <a:prstGeom prst="rect">
            <a:avLst/>
          </a:prstGeom>
          <a:noFill/>
        </p:spPr>
        <p:txBody>
          <a:bodyPr wrap="square" rtlCol="0">
            <a:spAutoFit/>
          </a:bodyPr>
          <a:lstStyle/>
          <a:p>
            <a:pPr algn="ctr"/>
            <a:r>
              <a:rPr lang="es-EC" b="1" dirty="0" smtClean="0">
                <a:solidFill>
                  <a:schemeClr val="tx1"/>
                </a:solidFill>
              </a:rPr>
              <a:t>ESTRATEGIAS DE PROMOCION </a:t>
            </a:r>
            <a:endParaRPr lang="es-EC" b="1" dirty="0">
              <a:solidFill>
                <a:schemeClr val="tx1"/>
              </a:solidFill>
            </a:endParaRPr>
          </a:p>
        </p:txBody>
      </p:sp>
    </p:spTree>
    <p:extLst>
      <p:ext uri="{BB962C8B-B14F-4D97-AF65-F5344CB8AC3E}">
        <p14:creationId xmlns:p14="http://schemas.microsoft.com/office/powerpoint/2010/main" val="25017702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278751948"/>
              </p:ext>
            </p:extLst>
          </p:nvPr>
        </p:nvGraphicFramePr>
        <p:xfrm>
          <a:off x="1" y="1360006"/>
          <a:ext cx="9143997" cy="5542062"/>
        </p:xfrm>
        <a:graphic>
          <a:graphicData uri="http://schemas.openxmlformats.org/drawingml/2006/table">
            <a:tbl>
              <a:tblPr firstRow="1" firstCol="1" bandRow="1"/>
              <a:tblGrid>
                <a:gridCol w="2001392"/>
                <a:gridCol w="2001392"/>
                <a:gridCol w="1174995"/>
                <a:gridCol w="2065992"/>
                <a:gridCol w="1900226"/>
              </a:tblGrid>
              <a:tr h="421422">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ESTRATEGIAS</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9" marR="633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indent="252095" algn="ctr">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ACTIVIDAD</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9" marR="633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TIEMPO</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9" marR="633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RESULTADO</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9" marR="633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RESPONSABLE</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9" marR="633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r>
              <a:tr h="5004384">
                <a:tc>
                  <a:txBody>
                    <a:bodyPr/>
                    <a:lstStyle/>
                    <a:p>
                      <a:pPr indent="252095" algn="ctr">
                        <a:lnSpc>
                          <a:spcPct val="150000"/>
                        </a:lnSpc>
                        <a:spcAft>
                          <a:spcPts val="600"/>
                        </a:spcAft>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Estimular la visita a la página web de la Esforse mediante la entrega de artículos promocionales a los estudiantes de los terceros de bachillerato de los colegios.</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9" marR="633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B050"/>
                        </a:gs>
                        <a:gs pos="11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600"/>
                        </a:spcAft>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El departamento de comunicación entregara esferos publicitarios donde estará impreso el link de la página web de la Esforse, el mismo que será entregado a los estudiantes de 3er bachillerato de los colegios, Comil 1, Atenas e Inmaculada.</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9" marR="633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B050"/>
                        </a:gs>
                        <a:gs pos="15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600"/>
                        </a:spcAft>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3 meses</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9" marR="633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B0F0"/>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1860"/>
                        </a:spcAft>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Con la entrega de esferos a los jóvenes de 3ero bachillerato  lograremos que ellos se interesen en ingresar a la página web de la Esforse para recibir información del proceso de admisión al ejército</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9" marR="633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0070C0"/>
                        </a:gs>
                        <a:gs pos="9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600"/>
                        </a:spcAft>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Departamento de comunicación social</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9" marR="633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5">
                            <a:lumMod val="5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r>
            </a:tbl>
          </a:graphicData>
        </a:graphic>
      </p:graphicFrame>
      <p:sp>
        <p:nvSpPr>
          <p:cNvPr id="3" name="CuadroTexto 2"/>
          <p:cNvSpPr txBox="1"/>
          <p:nvPr/>
        </p:nvSpPr>
        <p:spPr>
          <a:xfrm>
            <a:off x="1" y="462708"/>
            <a:ext cx="9143997" cy="738664"/>
          </a:xfrm>
          <a:prstGeom prst="rect">
            <a:avLst/>
          </a:prstGeom>
          <a:noFill/>
        </p:spPr>
        <p:txBody>
          <a:bodyPr wrap="square" rtlCol="0">
            <a:spAutoFit/>
          </a:bodyPr>
          <a:lstStyle/>
          <a:p>
            <a:pPr algn="just"/>
            <a:r>
              <a:rPr lang="es-ES" b="1" dirty="0"/>
              <a:t>OBJETIVO: Promocionar el curso a aspirante a soldados que ofrece la Esforse mediante la página web a los jóvenes de 3er bachillerato, por medio de actividades atractivas, como son la entrega de volantes y esferos informativos logrando aumentar la visita de los jóvenes a la página de la Esforse</a:t>
            </a:r>
            <a:r>
              <a:rPr lang="es-ES" dirty="0"/>
              <a:t>. </a:t>
            </a:r>
            <a:endParaRPr lang="es-EC" dirty="0">
              <a:effectLst/>
            </a:endParaRPr>
          </a:p>
        </p:txBody>
      </p:sp>
      <p:sp>
        <p:nvSpPr>
          <p:cNvPr id="5" name="CuadroTexto 4"/>
          <p:cNvSpPr txBox="1"/>
          <p:nvPr/>
        </p:nvSpPr>
        <p:spPr>
          <a:xfrm>
            <a:off x="2500829" y="121186"/>
            <a:ext cx="3624549" cy="307777"/>
          </a:xfrm>
          <a:prstGeom prst="rect">
            <a:avLst/>
          </a:prstGeom>
          <a:noFill/>
        </p:spPr>
        <p:txBody>
          <a:bodyPr wrap="square" rtlCol="0">
            <a:spAutoFit/>
          </a:bodyPr>
          <a:lstStyle/>
          <a:p>
            <a:r>
              <a:rPr lang="es-EC" b="1" dirty="0" smtClean="0">
                <a:solidFill>
                  <a:schemeClr val="tx1"/>
                </a:solidFill>
              </a:rPr>
              <a:t>ESTRATEGIAS DE PROMOCION </a:t>
            </a:r>
            <a:endParaRPr lang="es-EC" b="1" dirty="0">
              <a:solidFill>
                <a:schemeClr val="tx1"/>
              </a:solidFill>
            </a:endParaRPr>
          </a:p>
        </p:txBody>
      </p:sp>
    </p:spTree>
    <p:extLst>
      <p:ext uri="{BB962C8B-B14F-4D97-AF65-F5344CB8AC3E}">
        <p14:creationId xmlns:p14="http://schemas.microsoft.com/office/powerpoint/2010/main" val="17789537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4067" y="0"/>
            <a:ext cx="9232135" cy="1477328"/>
          </a:xfrm>
          <a:prstGeom prst="rect">
            <a:avLst/>
          </a:prstGeom>
          <a:gradFill flip="none" rotWithShape="1">
            <a:gsLst>
              <a:gs pos="0">
                <a:schemeClr val="accent1">
                  <a:lumMod val="50000"/>
                </a:schemeClr>
              </a:gs>
              <a:gs pos="11000">
                <a:schemeClr val="accent1">
                  <a:lumMod val="45000"/>
                  <a:lumOff val="55000"/>
                </a:schemeClr>
              </a:gs>
              <a:gs pos="77000">
                <a:schemeClr val="accent1">
                  <a:lumMod val="45000"/>
                  <a:lumOff val="55000"/>
                </a:schemeClr>
              </a:gs>
              <a:gs pos="100000">
                <a:schemeClr val="accent1">
                  <a:lumMod val="30000"/>
                  <a:lumOff val="70000"/>
                </a:schemeClr>
              </a:gs>
            </a:gsLst>
            <a:lin ang="18900000" scaled="1"/>
            <a:tileRect/>
          </a:gradFill>
        </p:spPr>
        <p:txBody>
          <a:bodyPr wrap="square">
            <a:spAutoFit/>
          </a:bodyPr>
          <a:lstStyle/>
          <a:p>
            <a:pPr marL="914400" lvl="2" algn="ctr">
              <a:spcBef>
                <a:spcPts val="2400"/>
              </a:spcBef>
              <a:spcAft>
                <a:spcPts val="2400"/>
              </a:spcAft>
            </a:pPr>
            <a:r>
              <a:rPr lang="es-ES" b="1" cap="all"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ESTRATEGIA DE </a:t>
            </a:r>
            <a:r>
              <a:rPr lang="es-ES" b="1" cap="all" dirty="0" smtClean="0">
                <a:solidFill>
                  <a:schemeClr val="tx1"/>
                </a:solidFill>
                <a:latin typeface="Arial" panose="020B0604020202020204" pitchFamily="34" charset="0"/>
                <a:ea typeface="Times New Roman" panose="02020603050405020304" pitchFamily="18" charset="0"/>
                <a:cs typeface="Times New Roman" panose="02020603050405020304" pitchFamily="18" charset="0"/>
              </a:rPr>
              <a:t>PUBLICIDAD</a:t>
            </a:r>
            <a:endParaRPr lang="es-EC" b="1" cap="all" dirty="0" smtClean="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p>
            <a:pPr marL="180340" indent="467995" algn="just"/>
            <a:r>
              <a:rPr lang="es-ES" b="1" dirty="0" smtClean="0">
                <a:solidFill>
                  <a:schemeClr val="tx1"/>
                </a:solidFill>
                <a:latin typeface="Arial" panose="020B0604020202020204" pitchFamily="34" charset="0"/>
              </a:rPr>
              <a:t>OBJETIVOS: </a:t>
            </a:r>
            <a:r>
              <a:rPr lang="es-ES" b="1" dirty="0" smtClean="0">
                <a:latin typeface="Arial" panose="020B0604020202020204" pitchFamily="34" charset="0"/>
              </a:rPr>
              <a:t>Diseñar estrategias de publicidad direccionado al público objetivo que son los jóvenes de 3ero bachillerato próximos a graduarse con la finalidad de estimular la demanda del servicio que ofrece la Esforse, persuadiendo a los jóvenes a ingresar a la página web e inscribirse para aplicar a las filas del ejército ecuatoriano. </a:t>
            </a:r>
            <a:endParaRPr lang="es-EC" b="1" dirty="0">
              <a:effectLst/>
            </a:endParaRPr>
          </a:p>
        </p:txBody>
      </p:sp>
      <p:graphicFrame>
        <p:nvGraphicFramePr>
          <p:cNvPr id="3" name="Tabla 2"/>
          <p:cNvGraphicFramePr>
            <a:graphicFrameLocks noGrp="1"/>
          </p:cNvGraphicFramePr>
          <p:nvPr>
            <p:extLst>
              <p:ext uri="{D42A27DB-BD31-4B8C-83A1-F6EECF244321}">
                <p14:modId xmlns:p14="http://schemas.microsoft.com/office/powerpoint/2010/main" val="1343707993"/>
              </p:ext>
            </p:extLst>
          </p:nvPr>
        </p:nvGraphicFramePr>
        <p:xfrm>
          <a:off x="1" y="1477328"/>
          <a:ext cx="9144001" cy="5380671"/>
        </p:xfrm>
        <a:graphic>
          <a:graphicData uri="http://schemas.openxmlformats.org/drawingml/2006/table">
            <a:tbl>
              <a:tblPr firstRow="1" firstCol="1" bandRow="1"/>
              <a:tblGrid>
                <a:gridCol w="2163830"/>
                <a:gridCol w="1991146"/>
                <a:gridCol w="1130078"/>
                <a:gridCol w="1928887"/>
                <a:gridCol w="1930060"/>
              </a:tblGrid>
              <a:tr h="439238">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ESTRATEGIAS</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5000">
                          <a:schemeClr val="accent1">
                            <a:lumMod val="45000"/>
                            <a:lumOff val="55000"/>
                          </a:schemeClr>
                        </a:gs>
                        <a:gs pos="77000">
                          <a:schemeClr val="accent1">
                            <a:lumMod val="45000"/>
                            <a:lumOff val="55000"/>
                          </a:schemeClr>
                        </a:gs>
                        <a:gs pos="100000">
                          <a:schemeClr val="accent1">
                            <a:lumMod val="30000"/>
                            <a:lumOff val="70000"/>
                          </a:schemeClr>
                        </a:gs>
                      </a:gsLst>
                      <a:lin ang="18900000" scaled="1"/>
                      <a:tileRect/>
                    </a:gradFill>
                  </a:tcPr>
                </a:tc>
                <a:tc>
                  <a:txBody>
                    <a:bodyPr/>
                    <a:lstStyle/>
                    <a:p>
                      <a:pPr indent="252095" algn="ctr">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ACTIVIDAD</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5000">
                          <a:schemeClr val="accent1">
                            <a:lumMod val="45000"/>
                            <a:lumOff val="55000"/>
                          </a:schemeClr>
                        </a:gs>
                        <a:gs pos="77000">
                          <a:schemeClr val="accent1">
                            <a:lumMod val="45000"/>
                            <a:lumOff val="55000"/>
                          </a:schemeClr>
                        </a:gs>
                        <a:gs pos="100000">
                          <a:schemeClr val="accent1">
                            <a:lumMod val="30000"/>
                            <a:lumOff val="70000"/>
                          </a:schemeClr>
                        </a:gs>
                      </a:gsLst>
                      <a:lin ang="18900000" scaled="1"/>
                      <a:tileRect/>
                    </a:gradFill>
                  </a:tcPr>
                </a:tc>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TIEMPO</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5000">
                          <a:schemeClr val="accent1">
                            <a:lumMod val="45000"/>
                            <a:lumOff val="55000"/>
                          </a:schemeClr>
                        </a:gs>
                        <a:gs pos="77000">
                          <a:schemeClr val="accent1">
                            <a:lumMod val="45000"/>
                            <a:lumOff val="55000"/>
                          </a:schemeClr>
                        </a:gs>
                        <a:gs pos="100000">
                          <a:schemeClr val="accent1">
                            <a:lumMod val="30000"/>
                            <a:lumOff val="70000"/>
                          </a:schemeClr>
                        </a:gs>
                      </a:gsLst>
                      <a:lin ang="18900000" scaled="1"/>
                      <a:tileRect/>
                    </a:gradFill>
                  </a:tcPr>
                </a:tc>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RESULTADO</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5000">
                          <a:schemeClr val="accent1">
                            <a:lumMod val="45000"/>
                            <a:lumOff val="55000"/>
                          </a:schemeClr>
                        </a:gs>
                        <a:gs pos="77000">
                          <a:schemeClr val="accent1">
                            <a:lumMod val="45000"/>
                            <a:lumOff val="55000"/>
                          </a:schemeClr>
                        </a:gs>
                        <a:gs pos="100000">
                          <a:schemeClr val="accent1">
                            <a:lumMod val="30000"/>
                            <a:lumOff val="70000"/>
                          </a:schemeClr>
                        </a:gs>
                      </a:gsLst>
                      <a:lin ang="18900000" scaled="1"/>
                      <a:tileRect/>
                    </a:gradFill>
                  </a:tcPr>
                </a:tc>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RESPONSABLE</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5000">
                          <a:schemeClr val="accent1">
                            <a:lumMod val="45000"/>
                            <a:lumOff val="55000"/>
                          </a:schemeClr>
                        </a:gs>
                        <a:gs pos="77000">
                          <a:schemeClr val="accent1">
                            <a:lumMod val="45000"/>
                            <a:lumOff val="55000"/>
                          </a:schemeClr>
                        </a:gs>
                        <a:gs pos="100000">
                          <a:schemeClr val="accent1">
                            <a:lumMod val="30000"/>
                            <a:lumOff val="70000"/>
                          </a:schemeClr>
                        </a:gs>
                      </a:gsLst>
                      <a:lin ang="18900000" scaled="1"/>
                      <a:tileRect/>
                    </a:gradFill>
                  </a:tcPr>
                </a:tc>
              </a:tr>
              <a:tr h="4941433">
                <a:tc>
                  <a:txBody>
                    <a:bodyPr/>
                    <a:lstStyle/>
                    <a:p>
                      <a:pPr indent="252095" algn="just">
                        <a:lnSpc>
                          <a:spcPct val="150000"/>
                        </a:lnSpc>
                        <a:spcAft>
                          <a:spcPts val="600"/>
                        </a:spcAft>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Lanzamiento de una campaña de mercadeo por internet.</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5000">
                          <a:schemeClr val="accent1">
                            <a:lumMod val="45000"/>
                            <a:lumOff val="55000"/>
                          </a:schemeClr>
                        </a:gs>
                        <a:gs pos="77000">
                          <a:schemeClr val="accent1">
                            <a:lumMod val="45000"/>
                            <a:lumOff val="55000"/>
                          </a:schemeClr>
                        </a:gs>
                        <a:gs pos="100000">
                          <a:schemeClr val="accent1">
                            <a:lumMod val="30000"/>
                            <a:lumOff val="70000"/>
                          </a:schemeClr>
                        </a:gs>
                      </a:gsLst>
                      <a:lin ang="18900000" scaled="1"/>
                      <a:tileRect/>
                    </a:gradFill>
                  </a:tcPr>
                </a:tc>
                <a:tc>
                  <a:txBody>
                    <a:bodyPr/>
                    <a:lstStyle/>
                    <a:p>
                      <a:pPr indent="252095" algn="just">
                        <a:lnSpc>
                          <a:spcPct val="150000"/>
                        </a:lnSpc>
                        <a:spcAft>
                          <a:spcPts val="60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La Esforse realizara un convenio con el Ministerio de Educación y el </a:t>
                      </a:r>
                      <a:r>
                        <a:rPr lang="es-ES" sz="1400" b="1" dirty="0" smtClean="0">
                          <a:effectLst/>
                          <a:latin typeface="Arial" panose="020B0604020202020204" pitchFamily="34" charset="0"/>
                          <a:ea typeface="Times New Roman" panose="02020603050405020304" pitchFamily="18" charset="0"/>
                          <a:cs typeface="Times New Roman" panose="02020603050405020304" pitchFamily="18" charset="0"/>
                        </a:rPr>
                        <a:t>SNNA,</a:t>
                      </a:r>
                      <a:r>
                        <a:rPr lang="es-ES" sz="1400" b="1" baseline="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s-ES" sz="1400" b="1" dirty="0" smtClean="0">
                          <a:effectLst/>
                          <a:latin typeface="Arial" panose="020B0604020202020204" pitchFamily="34" charset="0"/>
                          <a:ea typeface="Times New Roman" panose="02020603050405020304" pitchFamily="18" charset="0"/>
                          <a:cs typeface="Times New Roman" panose="02020603050405020304" pitchFamily="18" charset="0"/>
                        </a:rPr>
                        <a:t>para </a:t>
                      </a: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que la institución pueda acceder a la base de </a:t>
                      </a:r>
                      <a:r>
                        <a:rPr lang="es-ES" sz="1400" b="1" dirty="0" smtClean="0">
                          <a:effectLst/>
                          <a:latin typeface="Arial" panose="020B0604020202020204" pitchFamily="34" charset="0"/>
                          <a:ea typeface="Times New Roman" panose="02020603050405020304" pitchFamily="18" charset="0"/>
                          <a:cs typeface="Times New Roman" panose="02020603050405020304" pitchFamily="18" charset="0"/>
                        </a:rPr>
                        <a:t>datos,</a:t>
                      </a:r>
                      <a:r>
                        <a:rPr lang="es-ES" sz="1400" b="1" baseline="0" dirty="0" smtClean="0">
                          <a:effectLst/>
                          <a:latin typeface="Arial" panose="020B0604020202020204" pitchFamily="34" charset="0"/>
                          <a:ea typeface="Times New Roman" panose="02020603050405020304" pitchFamily="18" charset="0"/>
                          <a:cs typeface="Times New Roman" panose="02020603050405020304" pitchFamily="18" charset="0"/>
                        </a:rPr>
                        <a:t> y poder enviar l</a:t>
                      </a:r>
                      <a:r>
                        <a:rPr lang="es-ES" sz="1400" b="1" dirty="0" smtClean="0">
                          <a:effectLst/>
                          <a:latin typeface="Arial" panose="020B0604020202020204" pitchFamily="34" charset="0"/>
                          <a:ea typeface="Times New Roman" panose="02020603050405020304" pitchFamily="18" charset="0"/>
                          <a:cs typeface="Times New Roman" panose="02020603050405020304" pitchFamily="18" charset="0"/>
                        </a:rPr>
                        <a:t>a </a:t>
                      </a: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información académica, militar que oferta la página Web de la Esforse.</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5000">
                          <a:schemeClr val="accent1">
                            <a:lumMod val="45000"/>
                            <a:lumOff val="55000"/>
                          </a:schemeClr>
                        </a:gs>
                        <a:gs pos="77000">
                          <a:schemeClr val="accent1">
                            <a:lumMod val="45000"/>
                            <a:lumOff val="55000"/>
                          </a:schemeClr>
                        </a:gs>
                        <a:gs pos="100000">
                          <a:schemeClr val="accent1">
                            <a:lumMod val="30000"/>
                            <a:lumOff val="70000"/>
                          </a:schemeClr>
                        </a:gs>
                      </a:gsLst>
                      <a:lin ang="18900000" scaled="1"/>
                      <a:tileRect/>
                    </a:gradFill>
                  </a:tcPr>
                </a:tc>
                <a:tc>
                  <a:txBody>
                    <a:bodyPr/>
                    <a:lstStyle/>
                    <a:p>
                      <a:pPr indent="252095" algn="just">
                        <a:lnSpc>
                          <a:spcPct val="150000"/>
                        </a:lnSpc>
                        <a:spcAft>
                          <a:spcPts val="600"/>
                        </a:spcAft>
                      </a:pPr>
                      <a:r>
                        <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rPr>
                        <a:t>   2 meses </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5000">
                          <a:schemeClr val="accent1">
                            <a:lumMod val="45000"/>
                            <a:lumOff val="55000"/>
                          </a:schemeClr>
                        </a:gs>
                        <a:gs pos="77000">
                          <a:schemeClr val="accent1">
                            <a:lumMod val="45000"/>
                            <a:lumOff val="55000"/>
                          </a:schemeClr>
                        </a:gs>
                        <a:gs pos="100000">
                          <a:schemeClr val="accent1">
                            <a:lumMod val="30000"/>
                            <a:lumOff val="70000"/>
                          </a:schemeClr>
                        </a:gs>
                      </a:gsLst>
                      <a:lin ang="18900000" scaled="1"/>
                      <a:tileRect/>
                    </a:gradFill>
                  </a:tcPr>
                </a:tc>
                <a:tc>
                  <a:txBody>
                    <a:bodyPr/>
                    <a:lstStyle/>
                    <a:p>
                      <a:pPr indent="252095" algn="just">
                        <a:lnSpc>
                          <a:spcPct val="150000"/>
                        </a:lnSpc>
                      </a:pPr>
                      <a:r>
                        <a:rPr lang="es-ES" sz="1400" b="1" dirty="0">
                          <a:effectLst/>
                          <a:latin typeface="Arial" panose="020B0604020202020204" pitchFamily="34" charset="0"/>
                          <a:ea typeface="Calibri" panose="020F0502020204030204" pitchFamily="34" charset="0"/>
                          <a:cs typeface="Times New Roman" panose="02020603050405020304" pitchFamily="18" charset="0"/>
                        </a:rPr>
                        <a:t>Esta estrategia nos permite llegar a los jóvenes que están cercanos de graduarse, </a:t>
                      </a:r>
                      <a:r>
                        <a:rPr lang="es-ES" sz="1400" b="1" dirty="0" smtClean="0">
                          <a:effectLst/>
                          <a:latin typeface="Arial" panose="020B0604020202020204" pitchFamily="34" charset="0"/>
                          <a:ea typeface="Calibri" panose="020F0502020204030204" pitchFamily="34" charset="0"/>
                          <a:cs typeface="Times New Roman" panose="02020603050405020304" pitchFamily="18" charset="0"/>
                        </a:rPr>
                        <a:t>mediante </a:t>
                      </a:r>
                      <a:r>
                        <a:rPr lang="es-ES" sz="1400" b="1" dirty="0">
                          <a:effectLst/>
                          <a:latin typeface="Arial" panose="020B0604020202020204" pitchFamily="34" charset="0"/>
                          <a:ea typeface="Calibri" panose="020F0502020204030204" pitchFamily="34" charset="0"/>
                          <a:cs typeface="Times New Roman" panose="02020603050405020304" pitchFamily="18" charset="0"/>
                        </a:rPr>
                        <a:t>la base de datos de los estudiantes, a los que se enviara email   enfocándose en promocionar los servicios que ofrece la Esforse. </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5000">
                          <a:schemeClr val="accent1">
                            <a:lumMod val="45000"/>
                            <a:lumOff val="55000"/>
                          </a:schemeClr>
                        </a:gs>
                        <a:gs pos="77000">
                          <a:schemeClr val="accent1">
                            <a:lumMod val="45000"/>
                            <a:lumOff val="55000"/>
                          </a:schemeClr>
                        </a:gs>
                        <a:gs pos="100000">
                          <a:schemeClr val="accent1">
                            <a:lumMod val="30000"/>
                            <a:lumOff val="70000"/>
                          </a:schemeClr>
                        </a:gs>
                      </a:gsLst>
                      <a:lin ang="18900000" scaled="1"/>
                      <a:tileRect/>
                    </a:gradFill>
                  </a:tcPr>
                </a:tc>
                <a:tc>
                  <a:txBody>
                    <a:bodyPr/>
                    <a:lstStyle/>
                    <a:p>
                      <a:pPr indent="252095" algn="ctr">
                        <a:lnSpc>
                          <a:spcPct val="150000"/>
                        </a:lnSpc>
                        <a:spcAft>
                          <a:spcPts val="600"/>
                        </a:spcAft>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Departamento de comunicación socia</a:t>
                      </a:r>
                      <a:r>
                        <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5000">
                          <a:schemeClr val="accent1">
                            <a:lumMod val="45000"/>
                            <a:lumOff val="55000"/>
                          </a:schemeClr>
                        </a:gs>
                        <a:gs pos="77000">
                          <a:schemeClr val="accent1">
                            <a:lumMod val="45000"/>
                            <a:lumOff val="55000"/>
                          </a:schemeClr>
                        </a:gs>
                        <a:gs pos="100000">
                          <a:schemeClr val="accent1">
                            <a:lumMod val="30000"/>
                            <a:lumOff val="70000"/>
                          </a:schemeClr>
                        </a:gs>
                      </a:gsLst>
                      <a:lin ang="18900000" scaled="1"/>
                      <a:tileRect/>
                    </a:gradFill>
                  </a:tcPr>
                </a:tc>
              </a:tr>
            </a:tbl>
          </a:graphicData>
        </a:graphic>
      </p:graphicFrame>
    </p:spTree>
    <p:extLst>
      <p:ext uri="{BB962C8B-B14F-4D97-AF65-F5344CB8AC3E}">
        <p14:creationId xmlns:p14="http://schemas.microsoft.com/office/powerpoint/2010/main" val="588930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25255050"/>
              </p:ext>
            </p:extLst>
          </p:nvPr>
        </p:nvGraphicFramePr>
        <p:xfrm>
          <a:off x="0" y="1169550"/>
          <a:ext cx="9144000" cy="5760720"/>
        </p:xfrm>
        <a:graphic>
          <a:graphicData uri="http://schemas.openxmlformats.org/drawingml/2006/table">
            <a:tbl>
              <a:tblPr firstRow="1" firstCol="1" bandRow="1"/>
              <a:tblGrid>
                <a:gridCol w="2163828"/>
                <a:gridCol w="1991146"/>
                <a:gridCol w="1212308"/>
                <a:gridCol w="1873675"/>
                <a:gridCol w="1903043"/>
              </a:tblGrid>
              <a:tr h="319188">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ESTRATEGIAS</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28000">
                          <a:schemeClr val="bg1">
                            <a:lumMod val="8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path path="circle">
                        <a:fillToRect l="100000" t="100000"/>
                      </a:path>
                      <a:tileRect r="-100000" b="-100000"/>
                    </a:gradFill>
                  </a:tcPr>
                </a:tc>
                <a:tc>
                  <a:txBody>
                    <a:bodyPr/>
                    <a:lstStyle/>
                    <a:p>
                      <a:pPr indent="252095" algn="ctr">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ACTIVIDAD</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28000">
                          <a:schemeClr val="bg1">
                            <a:lumMod val="8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path path="circle">
                        <a:fillToRect l="100000" t="100000"/>
                      </a:path>
                      <a:tileRect r="-100000" b="-100000"/>
                    </a:gradFill>
                  </a:tcPr>
                </a:tc>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TIEMPO</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28000">
                          <a:schemeClr val="bg1">
                            <a:lumMod val="8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path path="circle">
                        <a:fillToRect l="100000" t="100000"/>
                      </a:path>
                      <a:tileRect r="-100000" b="-100000"/>
                    </a:gradFill>
                  </a:tcPr>
                </a:tc>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RESULTADO</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28000">
                          <a:schemeClr val="bg1">
                            <a:lumMod val="8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path path="circle">
                        <a:fillToRect l="100000" t="100000"/>
                      </a:path>
                      <a:tileRect r="-100000" b="-100000"/>
                    </a:gradFill>
                  </a:tcPr>
                </a:tc>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RESPONSABLE</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28000">
                          <a:schemeClr val="bg1">
                            <a:lumMod val="8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path path="circle">
                        <a:fillToRect l="100000" t="100000"/>
                      </a:path>
                      <a:tileRect r="-100000" b="-100000"/>
                    </a:gradFill>
                  </a:tcPr>
                </a:tc>
              </a:tr>
              <a:tr h="5369261">
                <a:tc>
                  <a:txBody>
                    <a:bodyPr/>
                    <a:lstStyle/>
                    <a:p>
                      <a:pPr indent="252095" algn="just">
                        <a:spcAft>
                          <a:spcPts val="0"/>
                        </a:spcAft>
                      </a:pPr>
                      <a:r>
                        <a:rPr lang="es-ES" sz="1400" b="1" dirty="0">
                          <a:effectLst/>
                          <a:latin typeface="Arial" panose="020B0604020202020204" pitchFamily="34" charset="0"/>
                          <a:ea typeface="Calibri" panose="020F0502020204030204" pitchFamily="34" charset="0"/>
                          <a:cs typeface="Times New Roman" panose="02020603050405020304" pitchFamily="18" charset="0"/>
                        </a:rPr>
                        <a:t>Optimización de los recursos tecnológicos </a:t>
                      </a:r>
                      <a:r>
                        <a:rPr lang="es-ES" sz="1400" b="1" dirty="0" smtClean="0">
                          <a:effectLst/>
                          <a:latin typeface="Arial" panose="020B0604020202020204" pitchFamily="34" charset="0"/>
                          <a:ea typeface="Calibri" panose="020F0502020204030204" pitchFamily="34" charset="0"/>
                          <a:cs typeface="Times New Roman" panose="02020603050405020304" pitchFamily="18" charset="0"/>
                        </a:rPr>
                        <a:t>aplicando </a:t>
                      </a:r>
                      <a:r>
                        <a:rPr lang="es-ES" sz="1400" b="1" dirty="0">
                          <a:effectLst/>
                          <a:latin typeface="Arial" panose="020B0604020202020204" pitchFamily="34" charset="0"/>
                          <a:ea typeface="Calibri" panose="020F0502020204030204" pitchFamily="34" charset="0"/>
                          <a:cs typeface="Times New Roman" panose="02020603050405020304" pitchFamily="18" charset="0"/>
                        </a:rPr>
                        <a:t>la técnica de </a:t>
                      </a:r>
                      <a:r>
                        <a:rPr lang="es-ES" sz="1400" b="1" dirty="0" smtClean="0">
                          <a:effectLst/>
                          <a:latin typeface="Arial" panose="020B0604020202020204" pitchFamily="34" charset="0"/>
                          <a:ea typeface="Calibri" panose="020F0502020204030204" pitchFamily="34" charset="0"/>
                          <a:cs typeface="Times New Roman" panose="02020603050405020304" pitchFamily="18" charset="0"/>
                        </a:rPr>
                        <a:t>promoción,</a:t>
                      </a:r>
                      <a:r>
                        <a:rPr lang="es-ES" sz="1400" b="1" baseline="0" dirty="0" smtClean="0">
                          <a:effectLst/>
                          <a:latin typeface="Arial" panose="020B0604020202020204" pitchFamily="34" charset="0"/>
                          <a:ea typeface="Calibri" panose="020F0502020204030204" pitchFamily="34" charset="0"/>
                          <a:cs typeface="Times New Roman" panose="02020603050405020304" pitchFamily="18" charset="0"/>
                        </a:rPr>
                        <a:t> </a:t>
                      </a:r>
                      <a:r>
                        <a:rPr lang="es-ES" sz="1400" b="1" dirty="0" smtClean="0">
                          <a:effectLst/>
                          <a:latin typeface="Arial" panose="020B0604020202020204" pitchFamily="34" charset="0"/>
                          <a:ea typeface="Calibri" panose="020F0502020204030204" pitchFamily="34" charset="0"/>
                          <a:cs typeface="Times New Roman" panose="02020603050405020304" pitchFamily="18" charset="0"/>
                        </a:rPr>
                        <a:t>utilizando </a:t>
                      </a:r>
                      <a:r>
                        <a:rPr lang="es-ES" sz="1400" b="1" dirty="0">
                          <a:effectLst/>
                          <a:latin typeface="Arial" panose="020B0604020202020204" pitchFamily="34" charset="0"/>
                          <a:ea typeface="Calibri" panose="020F0502020204030204" pitchFamily="34" charset="0"/>
                          <a:cs typeface="Times New Roman" panose="02020603050405020304" pitchFamily="18" charset="0"/>
                        </a:rPr>
                        <a:t>la publicidad para crear interés en potenciales clientes. </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p>
                      <a:pPr indent="252095" algn="just">
                        <a:lnSpc>
                          <a:spcPct val="150000"/>
                        </a:lnSpc>
                        <a:spcAft>
                          <a:spcPts val="1860"/>
                        </a:spcAft>
                        <a:tabLst>
                          <a:tab pos="571500" algn="l"/>
                        </a:tabLs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28000">
                          <a:schemeClr val="bg1">
                            <a:lumMod val="8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path path="circle">
                        <a:fillToRect l="100000" t="100000"/>
                      </a:path>
                      <a:tileRect r="-100000" b="-100000"/>
                    </a:gradFill>
                  </a:tcPr>
                </a:tc>
                <a:tc>
                  <a:txBody>
                    <a:bodyPr/>
                    <a:lstStyle/>
                    <a:p>
                      <a:pPr indent="252095" algn="just">
                        <a:lnSpc>
                          <a:spcPct val="150000"/>
                        </a:lnSpc>
                        <a:spcAft>
                          <a:spcPts val="1860"/>
                        </a:spcAft>
                        <a:tabLst>
                          <a:tab pos="571500" algn="l"/>
                        </a:tabLs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La Esforse tiene en su página web una calidad baja en la presentación de sus imágenes por lo cual se mejorara la calidad y estética del sitio Web. Para esto se utilizara el programa Faststone Photo Reziser, que nos ayudara a presentar imágenes de alta calidad, mejorando la estética de la página y agilitando la rapidez de la misma.</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28000">
                          <a:schemeClr val="bg1">
                            <a:lumMod val="8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path path="circle">
                        <a:fillToRect l="100000" t="100000"/>
                      </a:path>
                      <a:tileRect r="-100000" b="-100000"/>
                    </a:gradFill>
                  </a:tcPr>
                </a:tc>
                <a:tc>
                  <a:txBody>
                    <a:bodyPr/>
                    <a:lstStyle/>
                    <a:p>
                      <a:pPr indent="252095" algn="just">
                        <a:lnSpc>
                          <a:spcPct val="150000"/>
                        </a:lnSpc>
                        <a:spcAft>
                          <a:spcPts val="1860"/>
                        </a:spcAft>
                        <a:tabLst>
                          <a:tab pos="571500" algn="l"/>
                        </a:tabLs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   3   meses </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28000">
                          <a:schemeClr val="bg1">
                            <a:lumMod val="8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path path="circle">
                        <a:fillToRect l="100000" t="100000"/>
                      </a:path>
                      <a:tileRect r="-100000" b="-100000"/>
                    </a:gradFill>
                  </a:tcPr>
                </a:tc>
                <a:tc>
                  <a:txBody>
                    <a:bodyPr/>
                    <a:lstStyle/>
                    <a:p>
                      <a:pPr indent="252095" algn="just">
                        <a:lnSpc>
                          <a:spcPct val="150000"/>
                        </a:lnSpc>
                        <a:spcAft>
                          <a:spcPts val="1860"/>
                        </a:spcAft>
                        <a:tabLst>
                          <a:tab pos="571500" algn="l"/>
                        </a:tabLs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Gracias a este formato los jóvenes que ingresan a la página Web podrán visualizar imágenes nítidas de mejor calidad, ya que el cerebro humano es muy visual y siempre llamara la atención la calidad  de las imágenes, siendo la página web la carta de presentación de la Esforse.</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28000">
                          <a:schemeClr val="bg1">
                            <a:lumMod val="8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path path="circle">
                        <a:fillToRect l="100000" t="100000"/>
                      </a:path>
                      <a:tileRect r="-100000" b="-100000"/>
                    </a:gradFill>
                  </a:tcPr>
                </a:tc>
                <a:tc>
                  <a:txBody>
                    <a:bodyPr/>
                    <a:lstStyle/>
                    <a:p>
                      <a:pPr indent="252095" algn="ctr">
                        <a:lnSpc>
                          <a:spcPct val="150000"/>
                        </a:lnSpc>
                        <a:spcAft>
                          <a:spcPts val="1860"/>
                        </a:spcAft>
                        <a:tabLst>
                          <a:tab pos="571500" algn="l"/>
                        </a:tabLs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Departamento de comunicación social.</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28000">
                          <a:schemeClr val="bg1">
                            <a:lumMod val="8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path path="circle">
                        <a:fillToRect l="100000" t="100000"/>
                      </a:path>
                      <a:tileRect r="-100000" b="-100000"/>
                    </a:gradFill>
                  </a:tcPr>
                </a:tc>
              </a:tr>
            </a:tbl>
          </a:graphicData>
        </a:graphic>
      </p:graphicFrame>
      <p:sp>
        <p:nvSpPr>
          <p:cNvPr id="3" name="CuadroTexto 2"/>
          <p:cNvSpPr txBox="1"/>
          <p:nvPr/>
        </p:nvSpPr>
        <p:spPr>
          <a:xfrm>
            <a:off x="1806766" y="121186"/>
            <a:ext cx="4847422" cy="307777"/>
          </a:xfrm>
          <a:prstGeom prst="rect">
            <a:avLst/>
          </a:prstGeom>
          <a:noFill/>
        </p:spPr>
        <p:txBody>
          <a:bodyPr wrap="square" rtlCol="0">
            <a:spAutoFit/>
          </a:bodyPr>
          <a:lstStyle/>
          <a:p>
            <a:pPr algn="ctr"/>
            <a:endParaRPr lang="es-EC" b="1" dirty="0">
              <a:solidFill>
                <a:srgbClr val="FF0000"/>
              </a:solidFill>
            </a:endParaRPr>
          </a:p>
        </p:txBody>
      </p:sp>
      <p:sp>
        <p:nvSpPr>
          <p:cNvPr id="6" name="CuadroTexto 5"/>
          <p:cNvSpPr txBox="1"/>
          <p:nvPr/>
        </p:nvSpPr>
        <p:spPr>
          <a:xfrm>
            <a:off x="11016" y="0"/>
            <a:ext cx="9132983" cy="1169551"/>
          </a:xfrm>
          <a:prstGeom prst="rect">
            <a:avLst/>
          </a:prstGeom>
          <a:gradFill>
            <a:gsLst>
              <a:gs pos="3000">
                <a:schemeClr val="bg1">
                  <a:lumMod val="85000"/>
                </a:schemeClr>
              </a:gs>
              <a:gs pos="22000">
                <a:schemeClr val="accent1">
                  <a:lumMod val="45000"/>
                  <a:lumOff val="55000"/>
                </a:schemeClr>
              </a:gs>
              <a:gs pos="77000">
                <a:schemeClr val="accent1">
                  <a:lumMod val="45000"/>
                  <a:lumOff val="55000"/>
                </a:schemeClr>
              </a:gs>
              <a:gs pos="100000">
                <a:schemeClr val="accent1">
                  <a:lumMod val="30000"/>
                  <a:lumOff val="70000"/>
                </a:schemeClr>
              </a:gs>
            </a:gsLst>
            <a:path path="circle">
              <a:fillToRect l="100000" t="100000"/>
            </a:path>
          </a:gradFill>
        </p:spPr>
        <p:txBody>
          <a:bodyPr wrap="square" rtlCol="0">
            <a:spAutoFit/>
          </a:bodyPr>
          <a:lstStyle/>
          <a:p>
            <a:pPr algn="ctr"/>
            <a:r>
              <a:rPr lang="es-ES" b="1" dirty="0" smtClean="0">
                <a:solidFill>
                  <a:schemeClr val="tx1"/>
                </a:solidFill>
              </a:rPr>
              <a:t>ESTRATEGIAS DE PUBLICIDAD </a:t>
            </a:r>
          </a:p>
          <a:p>
            <a:pPr algn="just"/>
            <a:r>
              <a:rPr lang="es-ES" b="1" dirty="0" smtClean="0">
                <a:solidFill>
                  <a:schemeClr val="tx1"/>
                </a:solidFill>
              </a:rPr>
              <a:t>OBJETIVOS</a:t>
            </a:r>
            <a:r>
              <a:rPr lang="es-ES" dirty="0">
                <a:solidFill>
                  <a:schemeClr val="tx1"/>
                </a:solidFill>
              </a:rPr>
              <a:t>: </a:t>
            </a:r>
            <a:r>
              <a:rPr lang="es-ES" b="1" dirty="0"/>
              <a:t>Diseñar estrategias de publicidad direccionado al público objetivo que son los jóvenes de 3ero bachillerato próximos a graduarse con la finalidad de estimular la demanda del servicio que ofrece la Esforse, persuadiendo a los jóvenes a ingresar a la página web e inscribirse para aplicar a las filas del ejército ecuatoriano. </a:t>
            </a:r>
            <a:endParaRPr lang="es-EC" b="1" dirty="0">
              <a:effectLst/>
            </a:endParaRPr>
          </a:p>
        </p:txBody>
      </p:sp>
    </p:spTree>
    <p:extLst>
      <p:ext uri="{BB962C8B-B14F-4D97-AF65-F5344CB8AC3E}">
        <p14:creationId xmlns:p14="http://schemas.microsoft.com/office/powerpoint/2010/main" val="30340562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735780519"/>
              </p:ext>
            </p:extLst>
          </p:nvPr>
        </p:nvGraphicFramePr>
        <p:xfrm>
          <a:off x="-1" y="1510375"/>
          <a:ext cx="9144000" cy="5327554"/>
        </p:xfrm>
        <a:graphic>
          <a:graphicData uri="http://schemas.openxmlformats.org/drawingml/2006/table">
            <a:tbl>
              <a:tblPr firstRow="1" firstCol="1" bandRow="1"/>
              <a:tblGrid>
                <a:gridCol w="2202307"/>
                <a:gridCol w="2026554"/>
                <a:gridCol w="1150173"/>
                <a:gridCol w="1963188"/>
                <a:gridCol w="1801778"/>
              </a:tblGrid>
              <a:tr h="275494">
                <a:tc>
                  <a:txBody>
                    <a:bodyPr/>
                    <a:lstStyle/>
                    <a:p>
                      <a:pPr indent="252095" algn="just">
                        <a:lnSpc>
                          <a:spcPct val="150000"/>
                        </a:lnSpc>
                        <a:spcAft>
                          <a:spcPts val="1860"/>
                        </a:spcAft>
                      </a:pPr>
                      <a:r>
                        <a:rPr lang="es-ES" sz="1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ESTRATEGIAS</a:t>
                      </a:r>
                      <a:endParaRPr lang="es-EC"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1860"/>
                        </a:spcAft>
                      </a:pPr>
                      <a:r>
                        <a:rPr lang="es-ES" sz="1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ACTIVIDAD</a:t>
                      </a:r>
                      <a:endParaRPr lang="es-EC"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just">
                        <a:lnSpc>
                          <a:spcPct val="150000"/>
                        </a:lnSpc>
                        <a:spcAft>
                          <a:spcPts val="1860"/>
                        </a:spcAft>
                      </a:pPr>
                      <a:r>
                        <a:rPr lang="es-ES" sz="1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TIEMPO</a:t>
                      </a:r>
                      <a:endParaRPr lang="es-EC"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just">
                        <a:lnSpc>
                          <a:spcPct val="150000"/>
                        </a:lnSpc>
                        <a:spcAft>
                          <a:spcPts val="1860"/>
                        </a:spcAft>
                      </a:pPr>
                      <a:r>
                        <a:rPr lang="es-ES" sz="1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RESULTADO</a:t>
                      </a:r>
                      <a:endParaRPr lang="es-EC"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just">
                        <a:lnSpc>
                          <a:spcPct val="150000"/>
                        </a:lnSpc>
                        <a:spcAft>
                          <a:spcPts val="1860"/>
                        </a:spcAft>
                      </a:pPr>
                      <a:r>
                        <a:rPr lang="es-ES" sz="1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RESPONSABLE</a:t>
                      </a:r>
                      <a:endParaRPr lang="es-EC"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r>
              <a:tr h="4796722">
                <a:tc>
                  <a:txBody>
                    <a:bodyPr/>
                    <a:lstStyle/>
                    <a:p>
                      <a:pPr indent="252095" algn="ctr">
                        <a:lnSpc>
                          <a:spcPct val="150000"/>
                        </a:lnSpc>
                        <a:spcAft>
                          <a:spcPts val="1860"/>
                        </a:spcAft>
                      </a:pPr>
                      <a:r>
                        <a:rPr lang="es-ES"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Actualización </a:t>
                      </a:r>
                      <a:r>
                        <a:rPr lang="es-ES" sz="1400" b="1"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periódica </a:t>
                      </a:r>
                      <a:r>
                        <a:rPr lang="es-ES"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de la página web de la Esforse. </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just">
                        <a:lnSpc>
                          <a:spcPct val="150000"/>
                        </a:lnSpc>
                        <a:spcAft>
                          <a:spcPts val="1860"/>
                        </a:spcAft>
                      </a:pPr>
                      <a:r>
                        <a:rPr lang="es-ES"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La Esforse realizara la actualización periódica de la página web de la institución en la que se incluirá la actualización de contenido con imágenes, videos, </a:t>
                      </a:r>
                      <a:r>
                        <a:rPr lang="es-ES" sz="1400" b="1"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etc.</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just">
                        <a:lnSpc>
                          <a:spcPct val="150000"/>
                        </a:lnSpc>
                        <a:spcAft>
                          <a:spcPts val="1860"/>
                        </a:spcAft>
                      </a:pPr>
                      <a:r>
                        <a:rPr lang="es-ES"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3 meses </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just">
                        <a:lnSpc>
                          <a:spcPct val="150000"/>
                        </a:lnSpc>
                        <a:spcAft>
                          <a:spcPts val="1860"/>
                        </a:spcAft>
                      </a:pPr>
                      <a:r>
                        <a:rPr lang="es-ES" sz="13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Mediante esta estrategia, lograremos tener la información actualizada, mejorando la imagen de la institución, y trasmitiendo una sensación de actualización.  Ya que el servicio que ofrece la Esforse está en constante evolución siendo necesario trasladar ese movimiento a los contenidos de la página</a:t>
                      </a:r>
                      <a:endParaRPr lang="es-EC" sz="13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1860"/>
                        </a:spcAft>
                      </a:pPr>
                      <a:r>
                        <a:rPr lang="es-ES" sz="1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Departamento de comunicación social</a:t>
                      </a:r>
                      <a:endParaRPr lang="es-EC" sz="1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348" marR="48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r>
            </a:tbl>
          </a:graphicData>
        </a:graphic>
      </p:graphicFrame>
      <p:sp>
        <p:nvSpPr>
          <p:cNvPr id="3" name="CuadroTexto 2"/>
          <p:cNvSpPr txBox="1"/>
          <p:nvPr/>
        </p:nvSpPr>
        <p:spPr>
          <a:xfrm>
            <a:off x="0" y="0"/>
            <a:ext cx="9144001" cy="1600438"/>
          </a:xfrm>
          <a:prstGeom prst="rect">
            <a:avLst/>
          </a:prstGeom>
          <a:gradFill>
            <a:gsLst>
              <a:gs pos="0">
                <a:schemeClr val="accent1">
                  <a:lumMod val="5000"/>
                  <a:lumOff val="9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EC" b="1" dirty="0" smtClean="0">
                <a:solidFill>
                  <a:schemeClr val="tx1"/>
                </a:solidFill>
              </a:rPr>
              <a:t>ESTRATEGIAS DE PUBLICIDAD </a:t>
            </a:r>
          </a:p>
          <a:p>
            <a:pPr algn="just"/>
            <a:r>
              <a:rPr lang="es-ES" b="1" dirty="0">
                <a:solidFill>
                  <a:schemeClr val="tx1"/>
                </a:solidFill>
              </a:rPr>
              <a:t>OBJETIVOS</a:t>
            </a:r>
            <a:r>
              <a:rPr lang="es-ES" b="1" dirty="0">
                <a:solidFill>
                  <a:srgbClr val="FF0000"/>
                </a:solidFill>
              </a:rPr>
              <a:t>: </a:t>
            </a:r>
            <a:r>
              <a:rPr lang="es-ES" b="1" dirty="0"/>
              <a:t>Diseñar estrategias de publicidad direccionado al público objetivo que son los jóvenes de 3ero bachillerato próximos a graduarse con la finalidad de estimular la demanda del servicio que ofrece la Esforse, persuadiendo a los jóvenes a ingresar a la página web e inscribirse para aplicar a las filas del ejército ecuatoriano. </a:t>
            </a:r>
            <a:endParaRPr lang="es-EC" b="1" dirty="0"/>
          </a:p>
          <a:p>
            <a:pPr algn="just"/>
            <a:r>
              <a:rPr lang="es-ES" b="1" dirty="0"/>
              <a:t>     </a:t>
            </a:r>
            <a:endParaRPr lang="es-EC" b="1" i="1" dirty="0"/>
          </a:p>
          <a:p>
            <a:pPr algn="just"/>
            <a:endParaRPr lang="es-EC" b="1" dirty="0"/>
          </a:p>
        </p:txBody>
      </p:sp>
    </p:spTree>
    <p:extLst>
      <p:ext uri="{BB962C8B-B14F-4D97-AF65-F5344CB8AC3E}">
        <p14:creationId xmlns:p14="http://schemas.microsoft.com/office/powerpoint/2010/main" val="26928544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1138773"/>
          </a:xfrm>
          <a:prstGeom prst="rect">
            <a:avLst/>
          </a:prstGeom>
          <a:gradFill>
            <a:gsLst>
              <a:gs pos="0">
                <a:schemeClr val="accent1">
                  <a:lumMod val="5000"/>
                  <a:lumOff val="9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p:spPr>
        <p:txBody>
          <a:bodyPr wrap="square">
            <a:spAutoFit/>
          </a:bodyPr>
          <a:lstStyle/>
          <a:p>
            <a:pPr marL="914400" lvl="2" algn="ctr">
              <a:spcBef>
                <a:spcPts val="2400"/>
              </a:spcBef>
              <a:spcAft>
                <a:spcPts val="2400"/>
              </a:spcAft>
            </a:pPr>
            <a:r>
              <a:rPr lang="es-ES" sz="1600" b="1" cap="all"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ESTRATEGIAS DE RELACIONES PÚBLICAS</a:t>
            </a:r>
            <a:endParaRPr lang="es-EC" sz="1600" b="1" cap="all" dirty="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p>
            <a:pPr marL="180340" indent="467995" algn="just">
              <a:spcAft>
                <a:spcPts val="5160"/>
              </a:spcAft>
            </a:pPr>
            <a:r>
              <a:rPr lang="es-ES" sz="1600" b="1" dirty="0">
                <a:solidFill>
                  <a:schemeClr val="tx1"/>
                </a:solidFill>
                <a:latin typeface="Arial" panose="020B0604020202020204" pitchFamily="34" charset="0"/>
              </a:rPr>
              <a:t>OBJETIVOS</a:t>
            </a:r>
            <a:r>
              <a:rPr lang="es-ES" sz="1600" b="1" dirty="0">
                <a:latin typeface="Arial" panose="020B0604020202020204" pitchFamily="34" charset="0"/>
              </a:rPr>
              <a:t>:</a:t>
            </a:r>
            <a:r>
              <a:rPr lang="es-ES" sz="1600" dirty="0">
                <a:latin typeface="Arial" panose="020B0604020202020204" pitchFamily="34" charset="0"/>
              </a:rPr>
              <a:t> </a:t>
            </a:r>
            <a:r>
              <a:rPr lang="es-ES" sz="1600" b="1" dirty="0">
                <a:latin typeface="Arial" panose="020B0604020202020204" pitchFamily="34" charset="0"/>
              </a:rPr>
              <a:t>Promover la nueva imagen </a:t>
            </a:r>
            <a:r>
              <a:rPr lang="es-ES" sz="1600" b="1" dirty="0" smtClean="0">
                <a:latin typeface="Arial" panose="020B0604020202020204" pitchFamily="34" charset="0"/>
              </a:rPr>
              <a:t>de </a:t>
            </a:r>
            <a:r>
              <a:rPr lang="es-ES" sz="1600" b="1" dirty="0">
                <a:latin typeface="Arial" panose="020B0604020202020204" pitchFamily="34" charset="0"/>
              </a:rPr>
              <a:t>la web del ESFORSE </a:t>
            </a:r>
            <a:r>
              <a:rPr lang="es-ES" sz="1600" b="1" dirty="0" smtClean="0">
                <a:latin typeface="Arial" panose="020B0604020202020204" pitchFamily="34" charset="0"/>
              </a:rPr>
              <a:t>con el </a:t>
            </a:r>
            <a:r>
              <a:rPr lang="es-ES" sz="1600" b="1" dirty="0">
                <a:latin typeface="Arial" panose="020B0604020202020204" pitchFamily="34" charset="0"/>
              </a:rPr>
              <a:t>público </a:t>
            </a:r>
            <a:r>
              <a:rPr lang="es-ES" sz="1600" b="1" dirty="0" smtClean="0">
                <a:latin typeface="Arial" panose="020B0604020202020204" pitchFamily="34" charset="0"/>
              </a:rPr>
              <a:t>interno </a:t>
            </a:r>
            <a:r>
              <a:rPr lang="es-ES" sz="1600" b="1" dirty="0">
                <a:latin typeface="Arial" panose="020B0604020202020204" pitchFamily="34" charset="0"/>
              </a:rPr>
              <a:t>y externo.</a:t>
            </a:r>
            <a:endParaRPr lang="es-EC" sz="1600" b="1" dirty="0">
              <a:effectLst/>
            </a:endParaRPr>
          </a:p>
        </p:txBody>
      </p:sp>
      <p:graphicFrame>
        <p:nvGraphicFramePr>
          <p:cNvPr id="3" name="Tabla 2"/>
          <p:cNvGraphicFramePr>
            <a:graphicFrameLocks noGrp="1"/>
          </p:cNvGraphicFramePr>
          <p:nvPr>
            <p:extLst>
              <p:ext uri="{D42A27DB-BD31-4B8C-83A1-F6EECF244321}">
                <p14:modId xmlns:p14="http://schemas.microsoft.com/office/powerpoint/2010/main" val="3647340329"/>
              </p:ext>
            </p:extLst>
          </p:nvPr>
        </p:nvGraphicFramePr>
        <p:xfrm>
          <a:off x="0" y="1138773"/>
          <a:ext cx="9144000" cy="5914275"/>
        </p:xfrm>
        <a:graphic>
          <a:graphicData uri="http://schemas.openxmlformats.org/drawingml/2006/table">
            <a:tbl>
              <a:tblPr firstRow="1" firstCol="1" bandRow="1"/>
              <a:tblGrid>
                <a:gridCol w="1881467"/>
                <a:gridCol w="1882622"/>
                <a:gridCol w="1072316"/>
                <a:gridCol w="2456761"/>
                <a:gridCol w="1850834"/>
              </a:tblGrid>
              <a:tr h="421691">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ESTRATEGIAS</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5">
                            <a:lumMod val="7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ACTIVIDAD</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5">
                            <a:lumMod val="7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TIEMPO</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5">
                            <a:lumMod val="7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RESULTADO</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5">
                            <a:lumMod val="7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RESPONSABLE</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5">
                            <a:lumMod val="7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r>
              <a:tr h="5492584">
                <a:tc>
                  <a:txBody>
                    <a:bodyPr/>
                    <a:lstStyle/>
                    <a:p>
                      <a:pPr indent="252095" algn="just">
                        <a:lnSpc>
                          <a:spcPct val="150000"/>
                        </a:lnSpc>
                        <a:spcAft>
                          <a:spcPts val="1860"/>
                        </a:spcAft>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Realizar campañas internas sobre el manejo de la comunicación para difundir la nueva imagen proyectada en la Esforse.  </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5">
                            <a:lumMod val="75000"/>
                          </a:schemeClr>
                        </a:gs>
                        <a:gs pos="15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just">
                        <a:lnSpc>
                          <a:spcPct val="150000"/>
                        </a:lnSpc>
                        <a:spcAft>
                          <a:spcPts val="1860"/>
                        </a:spcAft>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La Esforse realizara reuniones periódicas con todo el personal que labora en la institución, informándoles de los cambios realizados en la página web de la institución. </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5">
                            <a:lumMod val="75000"/>
                          </a:schemeClr>
                        </a:gs>
                        <a:gs pos="21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  3 meses</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5">
                            <a:lumMod val="7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Esta actividad que se realizara dentro de la Esforse con </a:t>
                      </a:r>
                      <a:r>
                        <a:rPr lang="es-ES" sz="1400" b="1" dirty="0" smtClean="0">
                          <a:effectLst/>
                          <a:latin typeface="Arial" panose="020B0604020202020204" pitchFamily="34" charset="0"/>
                          <a:ea typeface="Times New Roman" panose="02020603050405020304" pitchFamily="18" charset="0"/>
                          <a:cs typeface="Times New Roman" panose="02020603050405020304" pitchFamily="18" charset="0"/>
                        </a:rPr>
                        <a:t>todo el personal, que ayudara </a:t>
                      </a: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a mantenerles informado sobre los cambios, actualizaciones y mejoramientos de imagen realizada a la página web. Permitiéndoles estar al tanto de las mejoras realizadas, siendo el personal una parte importante de la institución. </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5">
                            <a:lumMod val="75000"/>
                          </a:schemeClr>
                        </a:gs>
                        <a:gs pos="1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20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Departamento de comunicación social</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5">
                            <a:lumMod val="7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r>
            </a:tbl>
          </a:graphicData>
        </a:graphic>
      </p:graphicFrame>
    </p:spTree>
    <p:extLst>
      <p:ext uri="{BB962C8B-B14F-4D97-AF65-F5344CB8AC3E}">
        <p14:creationId xmlns:p14="http://schemas.microsoft.com/office/powerpoint/2010/main" val="14300010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4067320315"/>
              </p:ext>
            </p:extLst>
          </p:nvPr>
        </p:nvGraphicFramePr>
        <p:xfrm>
          <a:off x="1" y="954107"/>
          <a:ext cx="9180575" cy="5903893"/>
        </p:xfrm>
        <a:graphic>
          <a:graphicData uri="http://schemas.openxmlformats.org/drawingml/2006/table">
            <a:tbl>
              <a:tblPr firstRow="1" firstCol="1" bandRow="1"/>
              <a:tblGrid>
                <a:gridCol w="1880357"/>
                <a:gridCol w="1725719"/>
                <a:gridCol w="1105881"/>
                <a:gridCol w="2430803"/>
                <a:gridCol w="2037815"/>
              </a:tblGrid>
              <a:tr h="694575">
                <a:tc>
                  <a:txBody>
                    <a:bodyPr/>
                    <a:lstStyle/>
                    <a:p>
                      <a:pPr indent="252095" algn="just">
                        <a:lnSpc>
                          <a:spcPct val="150000"/>
                        </a:lnSpc>
                        <a:spcAft>
                          <a:spcPts val="1860"/>
                        </a:spcAft>
                      </a:pPr>
                      <a:r>
                        <a:rPr lang="es-ES"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ESTRATEGIAS</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gs>
                        <a:gs pos="11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c>
                  <a:txBody>
                    <a:bodyPr/>
                    <a:lstStyle/>
                    <a:p>
                      <a:pPr indent="252095" algn="just">
                        <a:lnSpc>
                          <a:spcPct val="150000"/>
                        </a:lnSpc>
                        <a:spcAft>
                          <a:spcPts val="1860"/>
                        </a:spcAft>
                      </a:pPr>
                      <a:r>
                        <a:rPr lang="es-ES"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ACTIVIDAD</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gs>
                        <a:gs pos="11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c>
                  <a:txBody>
                    <a:bodyPr/>
                    <a:lstStyle/>
                    <a:p>
                      <a:pPr indent="252095" algn="just">
                        <a:lnSpc>
                          <a:spcPct val="150000"/>
                        </a:lnSpc>
                        <a:spcAft>
                          <a:spcPts val="1860"/>
                        </a:spcAft>
                      </a:pPr>
                      <a:r>
                        <a:rPr lang="es-ES"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TIEMPO</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gs>
                        <a:gs pos="11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c>
                  <a:txBody>
                    <a:bodyPr/>
                    <a:lstStyle/>
                    <a:p>
                      <a:pPr indent="252095" algn="just">
                        <a:lnSpc>
                          <a:spcPct val="150000"/>
                        </a:lnSpc>
                        <a:spcAft>
                          <a:spcPts val="1860"/>
                        </a:spcAft>
                      </a:pPr>
                      <a:r>
                        <a:rPr lang="es-ES"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RESULTADO</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gs>
                        <a:gs pos="11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c>
                  <a:txBody>
                    <a:bodyPr/>
                    <a:lstStyle/>
                    <a:p>
                      <a:pPr indent="252095" algn="just">
                        <a:lnSpc>
                          <a:spcPct val="150000"/>
                        </a:lnSpc>
                        <a:spcAft>
                          <a:spcPts val="1860"/>
                        </a:spcAft>
                      </a:pPr>
                      <a:r>
                        <a:rPr lang="es-ES"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RESPONSABLE</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gs>
                        <a:gs pos="11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r>
              <a:tr h="5209318">
                <a:tc>
                  <a:txBody>
                    <a:bodyPr/>
                    <a:lstStyle/>
                    <a:p>
                      <a:pPr indent="252095" algn="just">
                        <a:lnSpc>
                          <a:spcPct val="150000"/>
                        </a:lnSpc>
                        <a:spcAft>
                          <a:spcPts val="1860"/>
                        </a:spcAft>
                      </a:pPr>
                      <a:r>
                        <a:rPr lang="es-ES"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Implementar en la página web de la Esforse la pestaña de comentarios y sugerencias</a:t>
                      </a:r>
                      <a:endParaRPr lang="es-EC"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gs>
                        <a:gs pos="11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c>
                  <a:txBody>
                    <a:bodyPr/>
                    <a:lstStyle/>
                    <a:p>
                      <a:pPr indent="252095" algn="just">
                        <a:lnSpc>
                          <a:spcPct val="150000"/>
                        </a:lnSpc>
                        <a:spcAft>
                          <a:spcPts val="1860"/>
                        </a:spcAft>
                      </a:pPr>
                      <a:r>
                        <a:rPr lang="es-ES"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El departamento de comunicación social solicitara </a:t>
                      </a:r>
                      <a:r>
                        <a:rPr lang="es-ES" sz="1600" b="1"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 la empresa Web </a:t>
                      </a:r>
                      <a:r>
                        <a:rPr lang="es-ES" sz="1600" b="1" dirty="0" err="1"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studios</a:t>
                      </a:r>
                      <a:r>
                        <a:rPr lang="es-ES" sz="1600" b="1"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agregar </a:t>
                      </a:r>
                      <a:r>
                        <a:rPr lang="es-ES"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 la página web de la Esforse el casillero de comentarios y sugerencias.</a:t>
                      </a:r>
                      <a:endParaRPr lang="es-EC"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gs>
                        <a:gs pos="11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c>
                  <a:txBody>
                    <a:bodyPr/>
                    <a:lstStyle/>
                    <a:p>
                      <a:pPr indent="252095" algn="just">
                        <a:lnSpc>
                          <a:spcPct val="150000"/>
                        </a:lnSpc>
                        <a:spcAft>
                          <a:spcPts val="1860"/>
                        </a:spcAft>
                      </a:pPr>
                      <a:r>
                        <a:rPr lang="es-ES"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3 meses</a:t>
                      </a:r>
                      <a:endParaRPr lang="es-EC"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ctr">
                        <a:lnSpc>
                          <a:spcPct val="150000"/>
                        </a:lnSpc>
                        <a:spcAft>
                          <a:spcPts val="1860"/>
                        </a:spcAft>
                      </a:pPr>
                      <a:r>
                        <a:rPr lang="es-ES"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ctr">
                        <a:lnSpc>
                          <a:spcPct val="150000"/>
                        </a:lnSpc>
                        <a:spcAft>
                          <a:spcPts val="1860"/>
                        </a:spcAft>
                      </a:pPr>
                      <a:r>
                        <a:rPr lang="es-ES"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gs>
                        <a:gs pos="11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c>
                  <a:txBody>
                    <a:bodyPr/>
                    <a:lstStyle/>
                    <a:p>
                      <a:pPr indent="252095" algn="just">
                        <a:lnSpc>
                          <a:spcPct val="150000"/>
                        </a:lnSpc>
                        <a:spcAft>
                          <a:spcPts val="1860"/>
                        </a:spcAft>
                      </a:pPr>
                      <a:r>
                        <a:rPr lang="es-ES" sz="16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Mediante este nuevo servicio en la página Web de la Esforse se facilitara al estudiante canalizar sus opiniones, salir de cualquier duda y proporcionarle la información que el necesita de una manera más personalizada.</a:t>
                      </a:r>
                      <a:endParaRPr lang="es-EC" sz="1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gs>
                        <a:gs pos="11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c>
                  <a:txBody>
                    <a:bodyPr/>
                    <a:lstStyle/>
                    <a:p>
                      <a:pPr indent="252095" algn="ctr">
                        <a:lnSpc>
                          <a:spcPct val="150000"/>
                        </a:lnSpc>
                        <a:spcAft>
                          <a:spcPts val="1860"/>
                        </a:spcAft>
                      </a:pPr>
                      <a:r>
                        <a:rPr lang="es-ES" sz="14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Departamento de comunicación social de la Esforse</a:t>
                      </a:r>
                      <a:endParaRPr lang="es-EC"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FFFF00"/>
                        </a:gs>
                        <a:gs pos="11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r>
            </a:tbl>
          </a:graphicData>
        </a:graphic>
      </p:graphicFrame>
      <p:sp>
        <p:nvSpPr>
          <p:cNvPr id="3" name="CuadroTexto 2"/>
          <p:cNvSpPr txBox="1"/>
          <p:nvPr/>
        </p:nvSpPr>
        <p:spPr>
          <a:xfrm>
            <a:off x="0" y="0"/>
            <a:ext cx="9144000" cy="954107"/>
          </a:xfrm>
          <a:prstGeom prst="rect">
            <a:avLst/>
          </a:prstGeom>
          <a:gradFill>
            <a:gsLst>
              <a:gs pos="0">
                <a:schemeClr val="accent1">
                  <a:lumMod val="5000"/>
                  <a:lumOff val="9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EC" b="1" dirty="0" smtClean="0">
                <a:solidFill>
                  <a:schemeClr val="tx1"/>
                </a:solidFill>
              </a:rPr>
              <a:t>ESTRATEGIAS DE RELACIONES PUBLICAS </a:t>
            </a:r>
          </a:p>
          <a:p>
            <a:pPr algn="just"/>
            <a:r>
              <a:rPr lang="es-ES" b="1" dirty="0">
                <a:solidFill>
                  <a:schemeClr val="tx1"/>
                </a:solidFill>
              </a:rPr>
              <a:t>OBJETIVOS</a:t>
            </a:r>
            <a:r>
              <a:rPr lang="es-ES" b="1" dirty="0">
                <a:solidFill>
                  <a:srgbClr val="FF0000"/>
                </a:solidFill>
              </a:rPr>
              <a:t>: </a:t>
            </a:r>
            <a:r>
              <a:rPr lang="es-ES" b="1" dirty="0"/>
              <a:t>Promover la nueva imagen en la web del ESFORSE en el público en el publico interno y externo.</a:t>
            </a:r>
            <a:endParaRPr lang="es-EC" b="1" dirty="0"/>
          </a:p>
          <a:p>
            <a:pPr algn="just"/>
            <a:endParaRPr lang="es-EC" b="1" dirty="0">
              <a:solidFill>
                <a:srgbClr val="FF0000"/>
              </a:solidFill>
            </a:endParaRPr>
          </a:p>
        </p:txBody>
      </p:sp>
    </p:spTree>
    <p:extLst>
      <p:ext uri="{BB962C8B-B14F-4D97-AF65-F5344CB8AC3E}">
        <p14:creationId xmlns:p14="http://schemas.microsoft.com/office/powerpoint/2010/main" val="40980624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198709713"/>
              </p:ext>
            </p:extLst>
          </p:nvPr>
        </p:nvGraphicFramePr>
        <p:xfrm>
          <a:off x="1" y="954107"/>
          <a:ext cx="9143998" cy="8141125"/>
        </p:xfrm>
        <a:graphic>
          <a:graphicData uri="http://schemas.openxmlformats.org/drawingml/2006/table">
            <a:tbl>
              <a:tblPr firstRow="1" firstCol="1" bandRow="1"/>
              <a:tblGrid>
                <a:gridCol w="2450851"/>
                <a:gridCol w="1953993"/>
                <a:gridCol w="1143576"/>
                <a:gridCol w="1797212"/>
                <a:gridCol w="1798366"/>
              </a:tblGrid>
              <a:tr h="339214">
                <a:tc>
                  <a:txBody>
                    <a:bodyPr/>
                    <a:lstStyle/>
                    <a:p>
                      <a:pPr indent="252095" algn="ctr">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ESTRATEGIAS</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10" marR="41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4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c>
                  <a:txBody>
                    <a:bodyPr/>
                    <a:lstStyle/>
                    <a:p>
                      <a:pPr indent="252095" algn="ctr">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ACTIVIDAD</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10" marR="41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4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c>
                  <a:txBody>
                    <a:bodyPr/>
                    <a:lstStyle/>
                    <a:p>
                      <a:pPr indent="252095" algn="ctr">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TIEMPO</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10" marR="41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4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c>
                  <a:txBody>
                    <a:bodyPr/>
                    <a:lstStyle/>
                    <a:p>
                      <a:pPr indent="252095" algn="ctr">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RESULTADO</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10" marR="41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4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RESPONSABLE</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10" marR="41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4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r>
              <a:tr h="7801911">
                <a:tc>
                  <a:txBody>
                    <a:bodyPr/>
                    <a:lstStyle/>
                    <a:p>
                      <a:pPr indent="252095" algn="just">
                        <a:lnSpc>
                          <a:spcPct val="150000"/>
                        </a:lnSpc>
                        <a:spcAft>
                          <a:spcPts val="1860"/>
                        </a:spcAft>
                      </a:pPr>
                      <a:r>
                        <a:rPr lang="es-ES" sz="1800" b="1" dirty="0">
                          <a:effectLst/>
                          <a:latin typeface="Arial" panose="020B0604020202020204" pitchFamily="34" charset="0"/>
                          <a:ea typeface="Times New Roman" panose="02020603050405020304" pitchFamily="18" charset="0"/>
                          <a:cs typeface="Times New Roman" panose="02020603050405020304" pitchFamily="18" charset="0"/>
                        </a:rPr>
                        <a:t>Participación en eventos que busquen obtener una identificación positiva con los estudiantes de 3ero bachillerato. </a:t>
                      </a:r>
                      <a:endParaRPr lang="es-EC"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10" marR="41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4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c>
                  <a:txBody>
                    <a:bodyPr/>
                    <a:lstStyle/>
                    <a:p>
                      <a:pPr indent="252095" algn="just">
                        <a:lnSpc>
                          <a:spcPct val="150000"/>
                        </a:lnSpc>
                        <a:spcAft>
                          <a:spcPts val="1860"/>
                        </a:spcAft>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Con el fin de crear una imagen favorable de la página web de la Esforse el departamento de comunicación social, organizara conferencias en los colegios, dando información acerca de la página de la institución. </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10" marR="41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4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c>
                  <a:txBody>
                    <a:bodyPr/>
                    <a:lstStyle/>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    3  meses</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10" marR="41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4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c>
                  <a:txBody>
                    <a:bodyPr/>
                    <a:lstStyle/>
                    <a:p>
                      <a:pPr indent="252095" algn="just">
                        <a:lnSpc>
                          <a:spcPct val="150000"/>
                        </a:lnSpc>
                        <a:spcAft>
                          <a:spcPts val="1860"/>
                        </a:spcAft>
                      </a:pPr>
                      <a:r>
                        <a:rPr lang="es-ES" sz="1200" b="1" dirty="0">
                          <a:effectLst/>
                          <a:latin typeface="Arial" panose="020B0604020202020204" pitchFamily="34" charset="0"/>
                          <a:ea typeface="Times New Roman" panose="02020603050405020304" pitchFamily="18" charset="0"/>
                          <a:cs typeface="Times New Roman" panose="02020603050405020304" pitchFamily="18" charset="0"/>
                        </a:rPr>
                        <a:t>Mediante la realización de conferencias a los jóvenes estudiantes de 3ero bachillerato, la institución conseguirá un estimado del 20 % de jóvenes, para que apliquen a la Esforse mediante la página, de igual manera tendrán la oportunidad de realizar preguntas para salir de cualquier duda que tengan, y así la Esforse a mantendrá una imagen positiva de la página web. </a:t>
                      </a:r>
                      <a:endParaRPr lang="es-EC"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10" marR="41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4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c>
                  <a:txBody>
                    <a:bodyPr/>
                    <a:lstStyle/>
                    <a:p>
                      <a:pPr indent="252095" algn="ctr">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Departamento de comunicación social</a:t>
                      </a:r>
                      <a:endPar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just">
                        <a:lnSpc>
                          <a:spcPct val="150000"/>
                        </a:lnSpc>
                        <a:spcAft>
                          <a:spcPts val="1860"/>
                        </a:spcAft>
                      </a:pPr>
                      <a:r>
                        <a:rPr lang="es-ES" sz="14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400" b="1" u="sng"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10" marR="413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92D050"/>
                        </a:gs>
                        <a:gs pos="14000">
                          <a:schemeClr val="accent1">
                            <a:lumMod val="45000"/>
                            <a:lumOff val="55000"/>
                          </a:schemeClr>
                        </a:gs>
                        <a:gs pos="77000">
                          <a:schemeClr val="accent1">
                            <a:lumMod val="45000"/>
                            <a:lumOff val="55000"/>
                          </a:schemeClr>
                        </a:gs>
                        <a:gs pos="100000">
                          <a:schemeClr val="accent1">
                            <a:lumMod val="30000"/>
                            <a:lumOff val="70000"/>
                          </a:schemeClr>
                        </a:gs>
                      </a:gsLst>
                      <a:lin ang="8100000" scaled="1"/>
                      <a:tileRect/>
                    </a:gradFill>
                  </a:tcPr>
                </a:tc>
              </a:tr>
            </a:tbl>
          </a:graphicData>
        </a:graphic>
      </p:graphicFrame>
      <p:sp>
        <p:nvSpPr>
          <p:cNvPr id="3" name="CuadroTexto 2"/>
          <p:cNvSpPr txBox="1"/>
          <p:nvPr/>
        </p:nvSpPr>
        <p:spPr>
          <a:xfrm>
            <a:off x="0" y="0"/>
            <a:ext cx="9144000" cy="954107"/>
          </a:xfrm>
          <a:prstGeom prst="rect">
            <a:avLst/>
          </a:prstGeom>
          <a:gradFill>
            <a:gsLst>
              <a:gs pos="0">
                <a:schemeClr val="accent1">
                  <a:lumMod val="5000"/>
                  <a:lumOff val="9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EC" b="1" dirty="0" smtClean="0">
                <a:solidFill>
                  <a:schemeClr val="tx1"/>
                </a:solidFill>
              </a:rPr>
              <a:t>ESTRATEGIAS DE RELACIONES PUBLICAS </a:t>
            </a:r>
          </a:p>
          <a:p>
            <a:pPr algn="just"/>
            <a:r>
              <a:rPr lang="es-ES" b="1" dirty="0">
                <a:solidFill>
                  <a:schemeClr val="tx1"/>
                </a:solidFill>
              </a:rPr>
              <a:t>OBJETIVOS</a:t>
            </a:r>
            <a:r>
              <a:rPr lang="es-ES" b="1" dirty="0">
                <a:solidFill>
                  <a:srgbClr val="FF0000"/>
                </a:solidFill>
              </a:rPr>
              <a:t>:</a:t>
            </a:r>
            <a:r>
              <a:rPr lang="es-ES" dirty="0">
                <a:solidFill>
                  <a:srgbClr val="FF0000"/>
                </a:solidFill>
              </a:rPr>
              <a:t> </a:t>
            </a:r>
            <a:r>
              <a:rPr lang="es-ES" b="1" dirty="0"/>
              <a:t>Promover la nueva imagen en la web del ESFORSE en el público en el publico interno y externo.</a:t>
            </a:r>
            <a:endParaRPr lang="es-EC" b="1" dirty="0"/>
          </a:p>
          <a:p>
            <a:pPr algn="just"/>
            <a:endParaRPr lang="es-EC" b="1" dirty="0">
              <a:solidFill>
                <a:srgbClr val="FF0000"/>
              </a:solidFill>
            </a:endParaRPr>
          </a:p>
        </p:txBody>
      </p:sp>
    </p:spTree>
    <p:extLst>
      <p:ext uri="{BB962C8B-B14F-4D97-AF65-F5344CB8AC3E}">
        <p14:creationId xmlns:p14="http://schemas.microsoft.com/office/powerpoint/2010/main" val="34619117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16736" y="1620361"/>
            <a:ext cx="7400544" cy="2308324"/>
          </a:xfrm>
          <a:prstGeom prst="rect">
            <a:avLst/>
          </a:prstGeom>
          <a:gradFill>
            <a:gsLst>
              <a:gs pos="0">
                <a:srgbClr val="FFC000"/>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EC" sz="4800" b="1" dirty="0" smtClean="0"/>
              <a:t>PRESUPUESTO DEL PLAN DE COMUNICACIÓN </a:t>
            </a:r>
            <a:endParaRPr lang="es-EC" sz="4800" b="1" dirty="0"/>
          </a:p>
        </p:txBody>
      </p:sp>
    </p:spTree>
    <p:extLst>
      <p:ext uri="{BB962C8B-B14F-4D97-AF65-F5344CB8AC3E}">
        <p14:creationId xmlns:p14="http://schemas.microsoft.com/office/powerpoint/2010/main" val="15600001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652956469"/>
              </p:ext>
            </p:extLst>
          </p:nvPr>
        </p:nvGraphicFramePr>
        <p:xfrm>
          <a:off x="-1" y="2"/>
          <a:ext cx="9144002" cy="7231129"/>
        </p:xfrm>
        <a:graphic>
          <a:graphicData uri="http://schemas.openxmlformats.org/drawingml/2006/table">
            <a:tbl>
              <a:tblPr firstRow="1" firstCol="1" bandRow="1"/>
              <a:tblGrid>
                <a:gridCol w="1470911"/>
                <a:gridCol w="1475074"/>
                <a:gridCol w="1764467"/>
                <a:gridCol w="1033698"/>
                <a:gridCol w="1327254"/>
                <a:gridCol w="1186721"/>
                <a:gridCol w="885877"/>
              </a:tblGrid>
              <a:tr h="446071">
                <a:tc>
                  <a:txBody>
                    <a:bodyPr/>
                    <a:lstStyle/>
                    <a:p>
                      <a:pPr indent="252095" algn="ctr">
                        <a:lnSpc>
                          <a:spcPct val="150000"/>
                        </a:lnSpc>
                        <a:spcAft>
                          <a:spcPts val="0"/>
                        </a:spcAft>
                      </a:pPr>
                      <a:r>
                        <a:rPr lang="es-EC" sz="600" b="1" dirty="0">
                          <a:effectLst/>
                          <a:latin typeface="Arial" panose="020B0604020202020204" pitchFamily="34" charset="0"/>
                          <a:ea typeface="Calibri" panose="020F0502020204030204" pitchFamily="34" charset="0"/>
                        </a:rPr>
                        <a:t> </a:t>
                      </a:r>
                      <a:endParaRPr lang="es-EC" sz="9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0"/>
                        </a:spcAft>
                      </a:pPr>
                      <a:r>
                        <a:rPr lang="es-EC" sz="600" b="1" dirty="0">
                          <a:effectLst/>
                          <a:latin typeface="Arial" panose="020B0604020202020204" pitchFamily="34" charset="0"/>
                          <a:ea typeface="Calibri" panose="020F0502020204030204" pitchFamily="34" charset="0"/>
                        </a:rPr>
                        <a:t> </a:t>
                      </a:r>
                      <a:endParaRPr lang="es-EC" sz="9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0"/>
                        </a:spcAft>
                      </a:pPr>
                      <a:r>
                        <a:rPr lang="es-EC" sz="1100" b="1" dirty="0">
                          <a:solidFill>
                            <a:schemeClr val="tx1"/>
                          </a:solidFill>
                          <a:effectLst/>
                          <a:latin typeface="Arial" panose="020B0604020202020204" pitchFamily="34" charset="0"/>
                          <a:ea typeface="Calibri" panose="020F0502020204030204" pitchFamily="34" charset="0"/>
                        </a:rPr>
                        <a:t>PROMOCIONES</a:t>
                      </a:r>
                      <a:endParaRPr lang="es-EC" sz="1100" dirty="0">
                        <a:solidFill>
                          <a:schemeClr val="tx1"/>
                        </a:solidFill>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0"/>
                        </a:spcAft>
                      </a:pPr>
                      <a:r>
                        <a:rPr lang="es-EC" sz="600" b="1" dirty="0">
                          <a:effectLst/>
                          <a:latin typeface="Arial" panose="020B0604020202020204" pitchFamily="34" charset="0"/>
                          <a:ea typeface="Calibri" panose="020F0502020204030204" pitchFamily="34" charset="0"/>
                        </a:rPr>
                        <a:t> </a:t>
                      </a:r>
                      <a:endParaRPr lang="es-EC" sz="9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0"/>
                        </a:spcAft>
                      </a:pPr>
                      <a:r>
                        <a:rPr lang="es-EC" sz="600" b="1" dirty="0">
                          <a:effectLst/>
                          <a:latin typeface="Arial" panose="020B0604020202020204" pitchFamily="34" charset="0"/>
                          <a:ea typeface="Calibri" panose="020F0502020204030204" pitchFamily="34" charset="0"/>
                        </a:rPr>
                        <a:t> </a:t>
                      </a:r>
                      <a:endParaRPr lang="es-EC" sz="9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0"/>
                        </a:spcAft>
                      </a:pPr>
                      <a:r>
                        <a:rPr lang="es-EC" sz="600" b="1" dirty="0">
                          <a:effectLst/>
                          <a:latin typeface="Arial" panose="020B0604020202020204" pitchFamily="34" charset="0"/>
                          <a:ea typeface="Calibri" panose="020F0502020204030204" pitchFamily="34" charset="0"/>
                        </a:rPr>
                        <a:t> </a:t>
                      </a:r>
                      <a:endParaRPr lang="es-EC" sz="9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0"/>
                        </a:spcAft>
                      </a:pPr>
                      <a:r>
                        <a:rPr lang="es-EC" sz="600" b="1" dirty="0">
                          <a:effectLst/>
                          <a:latin typeface="Arial" panose="020B0604020202020204" pitchFamily="34" charset="0"/>
                          <a:ea typeface="Calibri" panose="020F0502020204030204" pitchFamily="34" charset="0"/>
                        </a:rPr>
                        <a:t> </a:t>
                      </a:r>
                      <a:endParaRPr lang="es-EC" sz="9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r>
              <a:tr h="977734">
                <a:tc>
                  <a:txBody>
                    <a:bodyPr/>
                    <a:lstStyle/>
                    <a:p>
                      <a:pPr indent="252095" algn="ctr">
                        <a:lnSpc>
                          <a:spcPct val="150000"/>
                        </a:lnSpc>
                        <a:spcAft>
                          <a:spcPts val="0"/>
                        </a:spcAft>
                      </a:pPr>
                      <a:r>
                        <a:rPr lang="es-EC" sz="1100" b="1" dirty="0">
                          <a:solidFill>
                            <a:schemeClr val="tx1"/>
                          </a:solidFill>
                          <a:effectLst/>
                          <a:latin typeface="Arial" panose="020B0604020202020204" pitchFamily="34" charset="0"/>
                          <a:ea typeface="Calibri" panose="020F0502020204030204" pitchFamily="34" charset="0"/>
                        </a:rPr>
                        <a:t>ACTIVIDADES</a:t>
                      </a:r>
                      <a:endParaRPr lang="es-EC" sz="1100" dirty="0">
                        <a:solidFill>
                          <a:schemeClr val="tx1"/>
                        </a:solidFill>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0"/>
                        </a:spcAft>
                      </a:pPr>
                      <a:r>
                        <a:rPr lang="es-EC" sz="1100" b="1" dirty="0">
                          <a:effectLst/>
                          <a:latin typeface="Arial" panose="020B0604020202020204" pitchFamily="34" charset="0"/>
                          <a:ea typeface="Calibri" panose="020F0502020204030204" pitchFamily="34" charset="0"/>
                        </a:rPr>
                        <a:t>Costo de elaboración de </a:t>
                      </a:r>
                      <a:r>
                        <a:rPr lang="es-EC" sz="1100" b="1" dirty="0" smtClean="0">
                          <a:effectLst/>
                          <a:latin typeface="Arial" panose="020B0604020202020204" pitchFamily="34" charset="0"/>
                          <a:ea typeface="Calibri" panose="020F0502020204030204" pitchFamily="34" charset="0"/>
                        </a:rPr>
                        <a:t>volantes y esferos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b="1" dirty="0">
                          <a:effectLst/>
                          <a:latin typeface="Arial" panose="020B0604020202020204" pitchFamily="34" charset="0"/>
                          <a:ea typeface="Calibri" panose="020F0502020204030204" pitchFamily="34" charset="0"/>
                        </a:rPr>
                        <a:t>Gasto de personal de apoyo(oficial voluntario</a:t>
                      </a:r>
                      <a:r>
                        <a:rPr lang="es-EC" sz="1100" b="1" dirty="0" smtClean="0">
                          <a:effectLst/>
                          <a:latin typeface="Arial" panose="020B0604020202020204" pitchFamily="34" charset="0"/>
                          <a:ea typeface="Calibri" panose="020F0502020204030204" pitchFamily="34" charset="0"/>
                        </a:rPr>
                        <a:t>) $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0"/>
                        </a:spcAft>
                      </a:pPr>
                      <a:r>
                        <a:rPr lang="es-EC" sz="1100" b="1" dirty="0">
                          <a:effectLst/>
                          <a:latin typeface="Arial" panose="020B0604020202020204" pitchFamily="34" charset="0"/>
                          <a:ea typeface="Calibri" panose="020F0502020204030204" pitchFamily="34" charset="0"/>
                        </a:rPr>
                        <a:t>Gasto de </a:t>
                      </a:r>
                      <a:r>
                        <a:rPr lang="es-EC" sz="1100" b="1" dirty="0" smtClean="0">
                          <a:effectLst/>
                          <a:latin typeface="Arial" panose="020B0604020202020204" pitchFamily="34" charset="0"/>
                          <a:ea typeface="Calibri" panose="020F0502020204030204" pitchFamily="34" charset="0"/>
                        </a:rPr>
                        <a:t>trasporte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0"/>
                        </a:spcAft>
                      </a:pPr>
                      <a:r>
                        <a:rPr lang="es-EC" sz="1100" b="1" dirty="0">
                          <a:effectLst/>
                          <a:latin typeface="Arial" panose="020B0604020202020204" pitchFamily="34" charset="0"/>
                          <a:ea typeface="Calibri" panose="020F0502020204030204" pitchFamily="34" charset="0"/>
                        </a:rPr>
                        <a:t>Imprevistos </a:t>
                      </a:r>
                      <a:r>
                        <a:rPr lang="es-EC" sz="1100" b="1" dirty="0" smtClean="0">
                          <a:effectLst/>
                          <a:latin typeface="Arial" panose="020B0604020202020204" pitchFamily="34" charset="0"/>
                          <a:ea typeface="Calibri" panose="020F0502020204030204" pitchFamily="34" charset="0"/>
                        </a:rPr>
                        <a:t>$</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0"/>
                        </a:spcAft>
                      </a:pPr>
                      <a:r>
                        <a:rPr lang="es-EC" sz="1100" b="1" dirty="0">
                          <a:effectLst/>
                          <a:latin typeface="Arial" panose="020B0604020202020204" pitchFamily="34" charset="0"/>
                          <a:ea typeface="Calibri" panose="020F0502020204030204" pitchFamily="34" charset="0"/>
                        </a:rPr>
                        <a:t>Total </a:t>
                      </a:r>
                      <a:r>
                        <a:rPr lang="es-EC" sz="1100" b="1" dirty="0" smtClean="0">
                          <a:effectLst/>
                          <a:latin typeface="Arial" panose="020B0604020202020204" pitchFamily="34" charset="0"/>
                          <a:ea typeface="Calibri" panose="020F0502020204030204" pitchFamily="34" charset="0"/>
                        </a:rPr>
                        <a:t>gastos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0"/>
                        </a:spcAft>
                      </a:pPr>
                      <a:r>
                        <a:rPr lang="es-EC" sz="1100" b="1" dirty="0">
                          <a:effectLst/>
                          <a:latin typeface="Arial" panose="020B0604020202020204" pitchFamily="34" charset="0"/>
                          <a:ea typeface="Calibri" panose="020F0502020204030204" pitchFamily="34" charset="0"/>
                        </a:rPr>
                        <a:t>Tiempo</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r>
              <a:tr h="1463828">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Entrega de 250 volantes </a:t>
                      </a:r>
                      <a:r>
                        <a:rPr lang="es-EC" sz="1100" dirty="0" smtClean="0">
                          <a:effectLst/>
                          <a:latin typeface="Arial" panose="020B0604020202020204" pitchFamily="34" charset="0"/>
                          <a:ea typeface="Calibri" panose="020F0502020204030204" pitchFamily="34" charset="0"/>
                        </a:rPr>
                        <a:t> y e</a:t>
                      </a:r>
                      <a:r>
                        <a:rPr lang="es-EC" sz="1100" dirty="0" smtClean="0">
                          <a:effectLst/>
                          <a:latin typeface="Arial" panose="020B0604020202020204" pitchFamily="34" charset="0"/>
                          <a:ea typeface="Times New Roman" panose="02020603050405020304" pitchFamily="18" charset="0"/>
                        </a:rPr>
                        <a:t>ntrega de</a:t>
                      </a:r>
                      <a:r>
                        <a:rPr lang="es-EC" sz="1100" baseline="0" dirty="0" smtClean="0">
                          <a:effectLst/>
                          <a:latin typeface="Arial" panose="020B0604020202020204" pitchFamily="34" charset="0"/>
                          <a:ea typeface="Times New Roman" panose="02020603050405020304" pitchFamily="18" charset="0"/>
                        </a:rPr>
                        <a:t> 250 esferos promocionales a los tres Colegios (Comil, Atenas, Inmaculada)</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smtClean="0">
                          <a:effectLst/>
                          <a:latin typeface="Arial" panose="020B0604020202020204" pitchFamily="34" charset="0"/>
                          <a:ea typeface="Calibri" panose="020F0502020204030204" pitchFamily="34" charset="0"/>
                        </a:rPr>
                        <a:t>8</a:t>
                      </a:r>
                    </a:p>
                    <a:p>
                      <a:pPr indent="252095" algn="l">
                        <a:lnSpc>
                          <a:spcPct val="150000"/>
                        </a:lnSpc>
                        <a:spcAft>
                          <a:spcPts val="0"/>
                        </a:spcAft>
                      </a:pPr>
                      <a:r>
                        <a:rPr lang="es-EC" sz="1100" dirty="0" smtClean="0">
                          <a:effectLst/>
                          <a:latin typeface="Arial" panose="020B0604020202020204" pitchFamily="34" charset="0"/>
                          <a:ea typeface="Calibri" panose="020F0502020204030204" pitchFamily="34" charset="0"/>
                        </a:rPr>
                        <a:t>11 = 19</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667</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smtClean="0">
                          <a:effectLst/>
                          <a:latin typeface="Arial" panose="020B0604020202020204" pitchFamily="34" charset="0"/>
                          <a:ea typeface="Calibri" panose="020F0502020204030204" pitchFamily="34" charset="0"/>
                        </a:rPr>
                        <a:t>10</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smtClean="0">
                          <a:effectLst/>
                          <a:latin typeface="Arial" panose="020B0604020202020204" pitchFamily="34" charset="0"/>
                          <a:ea typeface="Times New Roman" panose="02020603050405020304" pitchFamily="18" charset="0"/>
                        </a:rPr>
                        <a:t>50</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smtClean="0">
                          <a:effectLst/>
                          <a:latin typeface="Arial" panose="020B0604020202020204" pitchFamily="34" charset="0"/>
                          <a:ea typeface="Calibri" panose="020F0502020204030204" pitchFamily="34" charset="0"/>
                        </a:rPr>
                        <a:t>746</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5 días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r>
              <a:tr h="446071">
                <a:tc>
                  <a:txBody>
                    <a:bodyPr/>
                    <a:lstStyle/>
                    <a:p>
                      <a:pPr indent="252095" algn="l">
                        <a:lnSpc>
                          <a:spcPct val="150000"/>
                        </a:lnSpc>
                        <a:spcAft>
                          <a:spcPts val="0"/>
                        </a:spcAft>
                      </a:pPr>
                      <a:r>
                        <a:rPr lang="es-EC" sz="1100" b="1" dirty="0">
                          <a:effectLst/>
                          <a:latin typeface="Arial" panose="020B0604020202020204" pitchFamily="34" charset="0"/>
                          <a:ea typeface="Calibri" panose="020F0502020204030204" pitchFamily="34" charset="0"/>
                        </a:rPr>
                        <a:t>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b="1" dirty="0">
                          <a:solidFill>
                            <a:schemeClr val="tx1"/>
                          </a:solidFill>
                          <a:effectLst/>
                          <a:latin typeface="Arial" panose="020B0604020202020204" pitchFamily="34" charset="0"/>
                          <a:ea typeface="Calibri" panose="020F0502020204030204" pitchFamily="34" charset="0"/>
                        </a:rPr>
                        <a:t>PUBLICIDAD</a:t>
                      </a:r>
                      <a:endParaRPr lang="es-EC" sz="1100" dirty="0">
                        <a:solidFill>
                          <a:schemeClr val="tx1"/>
                        </a:solidFill>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r>
              <a:tr h="731914">
                <a:tc>
                  <a:txBody>
                    <a:bodyPr/>
                    <a:lstStyle/>
                    <a:p>
                      <a:pPr indent="252095" algn="l">
                        <a:lnSpc>
                          <a:spcPct val="150000"/>
                        </a:lnSpc>
                        <a:spcAft>
                          <a:spcPts val="0"/>
                        </a:spcAft>
                      </a:pPr>
                      <a:r>
                        <a:rPr lang="es-EC" sz="1100" b="1" dirty="0">
                          <a:solidFill>
                            <a:schemeClr val="tx1"/>
                          </a:solidFill>
                          <a:effectLst/>
                          <a:latin typeface="Arial" panose="020B0604020202020204" pitchFamily="34" charset="0"/>
                          <a:ea typeface="Calibri" panose="020F0502020204030204" pitchFamily="34" charset="0"/>
                        </a:rPr>
                        <a:t>Actividades </a:t>
                      </a:r>
                      <a:endParaRPr lang="es-EC" sz="1100" dirty="0">
                        <a:solidFill>
                          <a:schemeClr val="tx1"/>
                        </a:solidFill>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0"/>
                        </a:spcAft>
                      </a:pPr>
                      <a:r>
                        <a:rPr lang="es-EC" sz="1100" b="1" dirty="0">
                          <a:effectLst/>
                          <a:latin typeface="Arial" panose="020B0604020202020204" pitchFamily="34" charset="0"/>
                          <a:ea typeface="Calibri" panose="020F0502020204030204" pitchFamily="34" charset="0"/>
                        </a:rPr>
                        <a:t>Costo de legalización</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b="1" dirty="0">
                          <a:effectLst/>
                          <a:latin typeface="Arial" panose="020B0604020202020204" pitchFamily="34" charset="0"/>
                          <a:ea typeface="Calibri" panose="020F0502020204030204" pitchFamily="34" charset="0"/>
                        </a:rPr>
                        <a:t>Personal de apoyo (director- oficial- voluntario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b="1" dirty="0">
                          <a:effectLst/>
                          <a:latin typeface="Arial" panose="020B0604020202020204" pitchFamily="34" charset="0"/>
                          <a:ea typeface="Calibri" panose="020F0502020204030204" pitchFamily="34" charset="0"/>
                        </a:rPr>
                        <a:t>Gasto de trasporte</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ctr">
                        <a:lnSpc>
                          <a:spcPct val="150000"/>
                        </a:lnSpc>
                        <a:spcAft>
                          <a:spcPts val="0"/>
                        </a:spcAft>
                      </a:pPr>
                      <a:r>
                        <a:rPr lang="es-EC" sz="1100" b="1" dirty="0">
                          <a:effectLst/>
                          <a:latin typeface="Arial" panose="020B0604020202020204" pitchFamily="34" charset="0"/>
                          <a:ea typeface="Calibri" panose="020F0502020204030204" pitchFamily="34" charset="0"/>
                        </a:rPr>
                        <a:t>Imprevistos</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b="1" dirty="0">
                          <a:effectLst/>
                          <a:latin typeface="Arial" panose="020B0604020202020204" pitchFamily="34" charset="0"/>
                          <a:ea typeface="Calibri" panose="020F0502020204030204" pitchFamily="34" charset="0"/>
                        </a:rPr>
                        <a:t>Total gastos</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b="1" dirty="0">
                          <a:effectLst/>
                          <a:latin typeface="Arial" panose="020B0604020202020204" pitchFamily="34" charset="0"/>
                          <a:ea typeface="Calibri" panose="020F0502020204030204" pitchFamily="34" charset="0"/>
                        </a:rPr>
                        <a:t>Tiempo</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r>
              <a:tr h="243971">
                <a:tc>
                  <a:txBody>
                    <a:bodyPr/>
                    <a:lstStyle/>
                    <a:p>
                      <a:pPr indent="252095" algn="l">
                        <a:lnSpc>
                          <a:spcPct val="150000"/>
                        </a:lnSpc>
                        <a:spcAft>
                          <a:spcPts val="0"/>
                        </a:spcAft>
                      </a:pPr>
                      <a:r>
                        <a:rPr lang="es-EC" sz="1100" b="1" dirty="0">
                          <a:effectLst/>
                          <a:latin typeface="Arial" panose="020B0604020202020204" pitchFamily="34" charset="0"/>
                          <a:ea typeface="Calibri" panose="020F0502020204030204" pitchFamily="34" charset="0"/>
                        </a:rPr>
                        <a:t>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r>
              <a:tr h="446071">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Firma de convenio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150</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983</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smtClean="0">
                          <a:effectLst/>
                          <a:latin typeface="Arial" panose="020B0604020202020204" pitchFamily="34" charset="0"/>
                          <a:ea typeface="Times New Roman" panose="02020603050405020304" pitchFamily="18" charset="0"/>
                        </a:rPr>
                        <a:t>8</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smtClean="0">
                          <a:effectLst/>
                          <a:latin typeface="Arial" panose="020B0604020202020204" pitchFamily="34" charset="0"/>
                          <a:ea typeface="Times New Roman" panose="02020603050405020304" pitchFamily="18" charset="0"/>
                        </a:rPr>
                        <a:t>50</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smtClean="0">
                          <a:effectLst/>
                          <a:latin typeface="Times New Roman" panose="02020603050405020304" pitchFamily="18" charset="0"/>
                          <a:ea typeface="Times New Roman" panose="02020603050405020304" pitchFamily="18" charset="0"/>
                        </a:rPr>
                        <a:t>1191</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4 días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r>
              <a:tr h="892141">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b="1" dirty="0">
                          <a:effectLst/>
                          <a:latin typeface="Arial" panose="020B0604020202020204" pitchFamily="34" charset="0"/>
                          <a:ea typeface="Calibri" panose="020F0502020204030204" pitchFamily="34" charset="0"/>
                        </a:rPr>
                        <a:t>Gastos informáticos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b="1" dirty="0">
                          <a:effectLst/>
                          <a:latin typeface="Arial" panose="020B0604020202020204" pitchFamily="34" charset="0"/>
                          <a:ea typeface="Calibri" panose="020F0502020204030204" pitchFamily="34" charset="0"/>
                        </a:rPr>
                        <a:t>Gasto de personal de apoyo(oficial voluntario)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b="1" dirty="0">
                          <a:effectLst/>
                          <a:latin typeface="Arial" panose="020B0604020202020204" pitchFamily="34" charset="0"/>
                          <a:ea typeface="Calibri" panose="020F0502020204030204" pitchFamily="34" charset="0"/>
                        </a:rPr>
                        <a:t>Total gastos</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b="1" dirty="0">
                          <a:effectLst/>
                          <a:latin typeface="Arial" panose="020B0604020202020204" pitchFamily="34" charset="0"/>
                          <a:ea typeface="Calibri" panose="020F0502020204030204" pitchFamily="34" charset="0"/>
                        </a:rPr>
                        <a:t>Tiempo</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r>
              <a:tr h="669106">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Programa  (faststone photo reziser)</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smtClean="0">
                          <a:effectLst/>
                          <a:latin typeface="Arial" panose="020B0604020202020204" pitchFamily="34" charset="0"/>
                          <a:ea typeface="Times New Roman" panose="02020603050405020304" pitchFamily="18" charset="0"/>
                        </a:rPr>
                        <a:t>80</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667</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smtClean="0">
                          <a:effectLst/>
                          <a:latin typeface="Arial" panose="020B0604020202020204" pitchFamily="34" charset="0"/>
                          <a:ea typeface="Times New Roman" panose="02020603050405020304" pitchFamily="18" charset="0"/>
                        </a:rPr>
                        <a:t>50</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smtClean="0">
                          <a:effectLst/>
                          <a:latin typeface="Arial" panose="020B0604020202020204" pitchFamily="34" charset="0"/>
                          <a:ea typeface="Times New Roman" panose="02020603050405020304" pitchFamily="18" charset="0"/>
                        </a:rPr>
                        <a:t>797</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2 días</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r>
              <a:tr h="669106">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Actualización página web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smtClean="0">
                          <a:effectLst/>
                          <a:latin typeface="Arial" panose="020B0604020202020204" pitchFamily="34" charset="0"/>
                          <a:ea typeface="Times New Roman" panose="02020603050405020304" pitchFamily="18" charset="0"/>
                        </a:rPr>
                        <a:t>300</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667</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a:effectLst/>
                          <a:latin typeface="Arial" panose="020B0604020202020204" pitchFamily="34" charset="0"/>
                          <a:ea typeface="Calibri" panose="020F0502020204030204" pitchFamily="34" charset="0"/>
                        </a:rPr>
                        <a:t>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smtClean="0">
                          <a:effectLst/>
                          <a:latin typeface="Arial" panose="020B0604020202020204" pitchFamily="34" charset="0"/>
                          <a:ea typeface="Times New Roman" panose="02020603050405020304" pitchFamily="18" charset="0"/>
                        </a:rPr>
                        <a:t>50</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smtClean="0">
                          <a:effectLst/>
                          <a:latin typeface="Arial" panose="020B0604020202020204" pitchFamily="34" charset="0"/>
                          <a:ea typeface="Calibri" panose="020F0502020204030204" pitchFamily="34" charset="0"/>
                        </a:rPr>
                        <a:t>1017</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c>
                  <a:txBody>
                    <a:bodyPr/>
                    <a:lstStyle/>
                    <a:p>
                      <a:pPr indent="252095" algn="l">
                        <a:lnSpc>
                          <a:spcPct val="150000"/>
                        </a:lnSpc>
                        <a:spcAft>
                          <a:spcPts val="0"/>
                        </a:spcAft>
                      </a:pPr>
                      <a:r>
                        <a:rPr lang="es-EC" sz="1100" dirty="0" smtClean="0">
                          <a:effectLst/>
                          <a:latin typeface="Arial" panose="020B0604020202020204" pitchFamily="34" charset="0"/>
                          <a:ea typeface="Times New Roman" panose="02020603050405020304" pitchFamily="18" charset="0"/>
                        </a:rPr>
                        <a:t>7</a:t>
                      </a:r>
                      <a:r>
                        <a:rPr lang="es-EC" sz="1100" baseline="0" dirty="0" smtClean="0">
                          <a:effectLst/>
                          <a:latin typeface="Arial" panose="020B0604020202020204" pitchFamily="34" charset="0"/>
                          <a:ea typeface="Times New Roman" panose="02020603050405020304" pitchFamily="18" charset="0"/>
                        </a:rPr>
                        <a:t> días </a:t>
                      </a:r>
                      <a:endParaRPr lang="es-EC" sz="1100" dirty="0">
                        <a:effectLst/>
                        <a:latin typeface="Times New Roman" panose="02020603050405020304" pitchFamily="18" charset="0"/>
                        <a:ea typeface="Times New Roman" panose="02020603050405020304" pitchFamily="18" charset="0"/>
                      </a:endParaRPr>
                    </a:p>
                  </a:txBody>
                  <a:tcPr marL="51092" marR="510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tx2">
                            <a:lumMod val="40000"/>
                            <a:lumOff val="60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a:tcPr>
                </a:tc>
              </a:tr>
            </a:tbl>
          </a:graphicData>
        </a:graphic>
      </p:graphicFrame>
    </p:spTree>
    <p:extLst>
      <p:ext uri="{BB962C8B-B14F-4D97-AF65-F5344CB8AC3E}">
        <p14:creationId xmlns:p14="http://schemas.microsoft.com/office/powerpoint/2010/main" val="913718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5" name="Imagen 4"/>
          <p:cNvPicPr>
            <a:picLocks noChangeAspect="1"/>
          </p:cNvPicPr>
          <p:nvPr/>
        </p:nvPicPr>
        <p:blipFill rotWithShape="1">
          <a:blip r:embed="rId3"/>
          <a:srcRect l="25401" t="7662" r="-60" b="18256"/>
          <a:stretch/>
        </p:blipFill>
        <p:spPr>
          <a:xfrm>
            <a:off x="0" y="0"/>
            <a:ext cx="9144000" cy="6858000"/>
          </a:xfrm>
          <a:prstGeom prst="rect">
            <a:avLst/>
          </a:prstGeom>
        </p:spPr>
      </p:pic>
      <p:sp>
        <p:nvSpPr>
          <p:cNvPr id="7" name="CuadroTexto 6"/>
          <p:cNvSpPr txBox="1"/>
          <p:nvPr/>
        </p:nvSpPr>
        <p:spPr>
          <a:xfrm>
            <a:off x="3913632" y="2840736"/>
            <a:ext cx="1389888" cy="369332"/>
          </a:xfrm>
          <a:prstGeom prst="rect">
            <a:avLst/>
          </a:prstGeom>
          <a:solidFill>
            <a:srgbClr val="00B050"/>
          </a:solidFill>
        </p:spPr>
        <p:txBody>
          <a:bodyPr wrap="square" rtlCol="0">
            <a:spAutoFit/>
          </a:bodyPr>
          <a:lstStyle/>
          <a:p>
            <a:r>
              <a:rPr lang="es-EC" sz="1800" dirty="0" smtClean="0">
                <a:solidFill>
                  <a:schemeClr val="bg1"/>
                </a:solidFill>
              </a:rPr>
              <a:t>ESFORSE</a:t>
            </a:r>
            <a:endParaRPr lang="es-EC" sz="1800" dirty="0">
              <a:solidFill>
                <a:schemeClr val="bg1"/>
              </a:solidFill>
            </a:endParaRPr>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616168688"/>
              </p:ext>
            </p:extLst>
          </p:nvPr>
        </p:nvGraphicFramePr>
        <p:xfrm>
          <a:off x="-2" y="0"/>
          <a:ext cx="9144004" cy="7166610"/>
        </p:xfrm>
        <a:graphic>
          <a:graphicData uri="http://schemas.openxmlformats.org/drawingml/2006/table">
            <a:tbl>
              <a:tblPr firstRow="1" firstCol="1" bandRow="1"/>
              <a:tblGrid>
                <a:gridCol w="1520057"/>
                <a:gridCol w="1823421"/>
                <a:gridCol w="1372676"/>
                <a:gridCol w="1067159"/>
                <a:gridCol w="1226373"/>
                <a:gridCol w="1067159"/>
                <a:gridCol w="1067159"/>
              </a:tblGrid>
              <a:tr h="857250">
                <a:tc>
                  <a:txBody>
                    <a:bodyPr/>
                    <a:lstStyle/>
                    <a:p>
                      <a:pPr indent="252095" algn="l">
                        <a:lnSpc>
                          <a:spcPct val="150000"/>
                        </a:lnSpc>
                        <a:spcAft>
                          <a:spcPts val="0"/>
                        </a:spcAft>
                      </a:pPr>
                      <a:r>
                        <a:rPr lang="es-EC" sz="800" dirty="0">
                          <a:effectLst/>
                          <a:latin typeface="Arial" panose="020B0604020202020204" pitchFamily="34" charset="0"/>
                          <a:ea typeface="Calibri" panose="020F0502020204030204" pitchFamily="34" charset="0"/>
                        </a:rPr>
                        <a:t> </a:t>
                      </a:r>
                      <a:endParaRPr lang="es-EC" sz="12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800" dirty="0">
                          <a:effectLst/>
                          <a:latin typeface="Arial" panose="020B0604020202020204" pitchFamily="34" charset="0"/>
                          <a:ea typeface="Calibri" panose="020F0502020204030204" pitchFamily="34" charset="0"/>
                        </a:rPr>
                        <a:t> </a:t>
                      </a:r>
                      <a:endParaRPr lang="es-EC" sz="12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ctr">
                        <a:lnSpc>
                          <a:spcPct val="150000"/>
                        </a:lnSpc>
                        <a:spcAft>
                          <a:spcPts val="0"/>
                        </a:spcAft>
                      </a:pPr>
                      <a:r>
                        <a:rPr lang="es-EC" sz="1100" b="1" dirty="0">
                          <a:solidFill>
                            <a:schemeClr val="tx1"/>
                          </a:solidFill>
                          <a:effectLst/>
                          <a:latin typeface="Arial" panose="020B0604020202020204" pitchFamily="34" charset="0"/>
                          <a:ea typeface="Calibri" panose="020F0502020204030204" pitchFamily="34" charset="0"/>
                        </a:rPr>
                        <a:t>RELACIONES PUBLICAS</a:t>
                      </a:r>
                      <a:endParaRPr lang="es-EC" sz="1100" dirty="0">
                        <a:solidFill>
                          <a:schemeClr val="tx1"/>
                        </a:solidFill>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a:effectLst/>
                          <a:latin typeface="Arial" panose="020B0604020202020204" pitchFamily="34" charset="0"/>
                          <a:ea typeface="Calibri" panose="020F0502020204030204" pitchFamily="34" charset="0"/>
                        </a:rPr>
                        <a:t> </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a:effectLst/>
                          <a:latin typeface="Arial" panose="020B0604020202020204" pitchFamily="34" charset="0"/>
                          <a:ea typeface="Calibri" panose="020F0502020204030204" pitchFamily="34" charset="0"/>
                        </a:rPr>
                        <a:t> </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a:effectLst/>
                          <a:latin typeface="Arial" panose="020B0604020202020204" pitchFamily="34" charset="0"/>
                          <a:ea typeface="Calibri" panose="020F0502020204030204" pitchFamily="34" charset="0"/>
                        </a:rPr>
                        <a:t> </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a:effectLst/>
                          <a:latin typeface="Arial" panose="020B0604020202020204" pitchFamily="34" charset="0"/>
                          <a:ea typeface="Calibri" panose="020F0502020204030204" pitchFamily="34" charset="0"/>
                        </a:rPr>
                        <a:t> </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r>
              <a:tr h="1143000">
                <a:tc>
                  <a:txBody>
                    <a:bodyPr/>
                    <a:lstStyle/>
                    <a:p>
                      <a:pPr indent="252095" algn="l">
                        <a:lnSpc>
                          <a:spcPct val="150000"/>
                        </a:lnSpc>
                        <a:spcAft>
                          <a:spcPts val="0"/>
                        </a:spcAft>
                      </a:pPr>
                      <a:r>
                        <a:rPr lang="es-EC" sz="1200" dirty="0">
                          <a:solidFill>
                            <a:schemeClr val="tx1"/>
                          </a:solidFill>
                          <a:effectLst/>
                          <a:latin typeface="Arial" panose="020B0604020202020204" pitchFamily="34" charset="0"/>
                          <a:ea typeface="Calibri" panose="020F0502020204030204" pitchFamily="34" charset="0"/>
                        </a:rPr>
                        <a:t>Actividades</a:t>
                      </a:r>
                      <a:r>
                        <a:rPr lang="es-EC" sz="1200" dirty="0">
                          <a:solidFill>
                            <a:srgbClr val="FF0000"/>
                          </a:solidFill>
                          <a:effectLst/>
                          <a:latin typeface="Arial" panose="020B0604020202020204" pitchFamily="34" charset="0"/>
                          <a:ea typeface="Calibri" panose="020F0502020204030204" pitchFamily="34" charset="0"/>
                        </a:rPr>
                        <a:t> </a:t>
                      </a:r>
                      <a:endParaRPr lang="es-EC" sz="12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200" b="1" dirty="0">
                          <a:effectLst/>
                          <a:latin typeface="Arial" panose="020B0604020202020204" pitchFamily="34" charset="0"/>
                          <a:ea typeface="Calibri" panose="020F0502020204030204" pitchFamily="34" charset="0"/>
                        </a:rPr>
                        <a:t> </a:t>
                      </a:r>
                      <a:r>
                        <a:rPr lang="es-EC" sz="1200" b="1" dirty="0" smtClean="0">
                          <a:effectLst/>
                          <a:latin typeface="Arial" panose="020B0604020202020204" pitchFamily="34" charset="0"/>
                          <a:ea typeface="Calibri" panose="020F0502020204030204" pitchFamily="34" charset="0"/>
                        </a:rPr>
                        <a:t>Gastos materiales</a:t>
                      </a:r>
                      <a:r>
                        <a:rPr lang="es-EC" sz="1200" b="1" baseline="0" dirty="0" smtClean="0">
                          <a:effectLst/>
                          <a:latin typeface="Arial" panose="020B0604020202020204" pitchFamily="34" charset="0"/>
                          <a:ea typeface="Calibri" panose="020F0502020204030204" pitchFamily="34" charset="0"/>
                        </a:rPr>
                        <a:t> </a:t>
                      </a:r>
                      <a:endParaRPr lang="es-EC" sz="1200" b="1"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ctr">
                        <a:lnSpc>
                          <a:spcPct val="150000"/>
                        </a:lnSpc>
                        <a:spcAft>
                          <a:spcPts val="0"/>
                        </a:spcAft>
                      </a:pPr>
                      <a:r>
                        <a:rPr lang="es-EC" sz="1400" b="1" dirty="0">
                          <a:effectLst/>
                          <a:latin typeface="Arial" panose="020B0604020202020204" pitchFamily="34" charset="0"/>
                          <a:ea typeface="Calibri" panose="020F0502020204030204" pitchFamily="34" charset="0"/>
                        </a:rPr>
                        <a:t>Gasto de personal (Director- Oficial)</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a:effectLst/>
                          <a:latin typeface="Arial" panose="020B0604020202020204" pitchFamily="34" charset="0"/>
                          <a:ea typeface="Calibri" panose="020F0502020204030204" pitchFamily="34" charset="0"/>
                        </a:rPr>
                        <a:t> </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r">
                        <a:lnSpc>
                          <a:spcPct val="150000"/>
                        </a:lnSpc>
                        <a:spcAft>
                          <a:spcPts val="0"/>
                        </a:spcAft>
                      </a:pPr>
                      <a:r>
                        <a:rPr lang="es-EC" sz="1400" b="1" dirty="0">
                          <a:effectLst/>
                          <a:latin typeface="Arial" panose="020B0604020202020204" pitchFamily="34" charset="0"/>
                          <a:ea typeface="Calibri" panose="020F0502020204030204" pitchFamily="34" charset="0"/>
                        </a:rPr>
                        <a:t>Imprevistos </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b="1" dirty="0">
                          <a:effectLst/>
                          <a:latin typeface="Arial" panose="020B0604020202020204" pitchFamily="34" charset="0"/>
                          <a:ea typeface="Calibri" panose="020F0502020204030204" pitchFamily="34" charset="0"/>
                        </a:rPr>
                        <a:t>Total gastos</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b="1" dirty="0">
                          <a:effectLst/>
                          <a:latin typeface="Arial" panose="020B0604020202020204" pitchFamily="34" charset="0"/>
                          <a:ea typeface="Calibri" panose="020F0502020204030204" pitchFamily="34" charset="0"/>
                        </a:rPr>
                        <a:t>Tiempo</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r>
              <a:tr h="857250">
                <a:tc>
                  <a:txBody>
                    <a:bodyPr/>
                    <a:lstStyle/>
                    <a:p>
                      <a:pPr indent="252095" algn="l">
                        <a:lnSpc>
                          <a:spcPct val="150000"/>
                        </a:lnSpc>
                        <a:spcAft>
                          <a:spcPts val="0"/>
                        </a:spcAft>
                      </a:pPr>
                      <a:r>
                        <a:rPr lang="es-EC" sz="1200" dirty="0">
                          <a:effectLst/>
                          <a:latin typeface="Arial" panose="020B0604020202020204" pitchFamily="34" charset="0"/>
                          <a:ea typeface="Calibri" panose="020F0502020204030204" pitchFamily="34" charset="0"/>
                        </a:rPr>
                        <a:t>Reunión con el personal de la Esforse</a:t>
                      </a:r>
                      <a:endParaRPr lang="es-EC" sz="12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200" dirty="0">
                          <a:effectLst/>
                          <a:latin typeface="Arial" panose="020B0604020202020204" pitchFamily="34" charset="0"/>
                          <a:ea typeface="Calibri" panose="020F0502020204030204" pitchFamily="34" charset="0"/>
                        </a:rPr>
                        <a:t> </a:t>
                      </a:r>
                      <a:r>
                        <a:rPr lang="es-EC" sz="1200" dirty="0" smtClean="0">
                          <a:effectLst/>
                          <a:latin typeface="Arial" panose="020B0604020202020204" pitchFamily="34" charset="0"/>
                          <a:ea typeface="Calibri" panose="020F0502020204030204" pitchFamily="34" charset="0"/>
                        </a:rPr>
                        <a:t>80</a:t>
                      </a:r>
                      <a:endParaRPr lang="es-EC" sz="12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ctr">
                        <a:lnSpc>
                          <a:spcPct val="150000"/>
                        </a:lnSpc>
                        <a:spcAft>
                          <a:spcPts val="0"/>
                        </a:spcAft>
                      </a:pPr>
                      <a:r>
                        <a:rPr lang="es-EC" sz="1400" dirty="0" smtClean="0">
                          <a:effectLst/>
                          <a:latin typeface="Arial" panose="020B0604020202020204" pitchFamily="34" charset="0"/>
                          <a:ea typeface="Times New Roman" panose="02020603050405020304" pitchFamily="18" charset="0"/>
                        </a:rPr>
                        <a:t>1200</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a:effectLst/>
                          <a:latin typeface="Arial" panose="020B0604020202020204" pitchFamily="34" charset="0"/>
                          <a:ea typeface="Calibri" panose="020F0502020204030204" pitchFamily="34" charset="0"/>
                        </a:rPr>
                        <a:t> </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smtClean="0">
                          <a:effectLst/>
                          <a:latin typeface="Arial" panose="020B0604020202020204" pitchFamily="34" charset="0"/>
                          <a:ea typeface="Times New Roman" panose="02020603050405020304" pitchFamily="18" charset="0"/>
                        </a:rPr>
                        <a:t>50</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smtClean="0">
                          <a:effectLst/>
                          <a:latin typeface="Arial" panose="020B0604020202020204" pitchFamily="34" charset="0"/>
                          <a:ea typeface="Calibri" panose="020F0502020204030204" pitchFamily="34" charset="0"/>
                        </a:rPr>
                        <a:t>1330</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a:effectLst/>
                          <a:latin typeface="Arial" panose="020B0604020202020204" pitchFamily="34" charset="0"/>
                          <a:ea typeface="Calibri" panose="020F0502020204030204" pitchFamily="34" charset="0"/>
                        </a:rPr>
                        <a:t>Cada </a:t>
                      </a:r>
                      <a:r>
                        <a:rPr lang="es-EC" sz="1400" dirty="0" smtClean="0">
                          <a:effectLst/>
                          <a:latin typeface="Arial" panose="020B0604020202020204" pitchFamily="34" charset="0"/>
                          <a:ea typeface="Calibri" panose="020F0502020204030204" pitchFamily="34" charset="0"/>
                        </a:rPr>
                        <a:t>6 meses (2 días)</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r>
              <a:tr h="571500">
                <a:tc>
                  <a:txBody>
                    <a:bodyPr/>
                    <a:lstStyle/>
                    <a:p>
                      <a:pPr indent="252095" algn="l">
                        <a:lnSpc>
                          <a:spcPct val="150000"/>
                        </a:lnSpc>
                        <a:spcAft>
                          <a:spcPts val="0"/>
                        </a:spcAft>
                      </a:pPr>
                      <a:r>
                        <a:rPr lang="es-EC" sz="1200" dirty="0">
                          <a:effectLst/>
                          <a:latin typeface="Arial" panose="020B0604020202020204" pitchFamily="34" charset="0"/>
                          <a:ea typeface="Calibri" panose="020F0502020204030204" pitchFamily="34" charset="0"/>
                        </a:rPr>
                        <a:t> </a:t>
                      </a:r>
                      <a:endParaRPr lang="es-EC" sz="12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just">
                        <a:lnSpc>
                          <a:spcPct val="150000"/>
                        </a:lnSpc>
                        <a:spcAft>
                          <a:spcPts val="0"/>
                        </a:spcAft>
                      </a:pPr>
                      <a:r>
                        <a:rPr lang="es-EC" sz="1200" b="1" dirty="0">
                          <a:effectLst/>
                          <a:latin typeface="Arial" panose="020B0604020202020204" pitchFamily="34" charset="0"/>
                          <a:ea typeface="Calibri" panose="020F0502020204030204" pitchFamily="34" charset="0"/>
                        </a:rPr>
                        <a:t>Gastos informáticos</a:t>
                      </a:r>
                      <a:endParaRPr lang="es-EC" sz="12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a:effectLst/>
                          <a:latin typeface="Arial" panose="020B0604020202020204" pitchFamily="34" charset="0"/>
                          <a:ea typeface="Calibri" panose="020F0502020204030204" pitchFamily="34" charset="0"/>
                        </a:rPr>
                        <a:t> </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a:effectLst/>
                          <a:latin typeface="Arial" panose="020B0604020202020204" pitchFamily="34" charset="0"/>
                          <a:ea typeface="Calibri" panose="020F0502020204030204" pitchFamily="34" charset="0"/>
                        </a:rPr>
                        <a:t> </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100" b="1" dirty="0">
                          <a:effectLst/>
                          <a:latin typeface="Arial" panose="020B0604020202020204" pitchFamily="34" charset="0"/>
                          <a:ea typeface="Calibri" panose="020F0502020204030204" pitchFamily="34" charset="0"/>
                        </a:rPr>
                        <a:t>Imprevistos</a:t>
                      </a:r>
                      <a:endParaRPr lang="es-EC" sz="11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b="1" dirty="0">
                          <a:effectLst/>
                          <a:latin typeface="Arial" panose="020B0604020202020204" pitchFamily="34" charset="0"/>
                          <a:ea typeface="Calibri" panose="020F0502020204030204" pitchFamily="34" charset="0"/>
                        </a:rPr>
                        <a:t>Total gastos</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b="1" dirty="0">
                          <a:effectLst/>
                          <a:latin typeface="Arial" panose="020B0604020202020204" pitchFamily="34" charset="0"/>
                          <a:ea typeface="Calibri" panose="020F0502020204030204" pitchFamily="34" charset="0"/>
                        </a:rPr>
                        <a:t>Tiempo</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r>
              <a:tr h="857250">
                <a:tc>
                  <a:txBody>
                    <a:bodyPr/>
                    <a:lstStyle/>
                    <a:p>
                      <a:pPr indent="252095" algn="l">
                        <a:lnSpc>
                          <a:spcPct val="150000"/>
                        </a:lnSpc>
                        <a:spcAft>
                          <a:spcPts val="0"/>
                        </a:spcAft>
                      </a:pPr>
                      <a:r>
                        <a:rPr lang="es-EC" sz="1200" dirty="0">
                          <a:effectLst/>
                          <a:latin typeface="Arial" panose="020B0604020202020204" pitchFamily="34" charset="0"/>
                          <a:ea typeface="Calibri" panose="020F0502020204030204" pitchFamily="34" charset="0"/>
                        </a:rPr>
                        <a:t>Implementación de pestaña </a:t>
                      </a:r>
                      <a:endParaRPr lang="es-EC" sz="12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200" dirty="0" smtClean="0">
                          <a:effectLst/>
                          <a:latin typeface="Arial" panose="020B0604020202020204" pitchFamily="34" charset="0"/>
                          <a:ea typeface="Times New Roman" panose="02020603050405020304" pitchFamily="18" charset="0"/>
                        </a:rPr>
                        <a:t>100</a:t>
                      </a:r>
                      <a:endParaRPr lang="es-EC" sz="12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a:effectLst/>
                          <a:latin typeface="Arial" panose="020B0604020202020204" pitchFamily="34" charset="0"/>
                          <a:ea typeface="Calibri" panose="020F0502020204030204" pitchFamily="34" charset="0"/>
                        </a:rPr>
                        <a:t> </a:t>
                      </a:r>
                      <a:r>
                        <a:rPr lang="es-EC" sz="1400" dirty="0" smtClean="0">
                          <a:effectLst/>
                          <a:latin typeface="Arial" panose="020B0604020202020204" pitchFamily="34" charset="0"/>
                          <a:ea typeface="Calibri" panose="020F0502020204030204" pitchFamily="34" charset="0"/>
                        </a:rPr>
                        <a:t>667</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a:effectLst/>
                          <a:latin typeface="Arial" panose="020B0604020202020204" pitchFamily="34" charset="0"/>
                          <a:ea typeface="Calibri" panose="020F0502020204030204" pitchFamily="34" charset="0"/>
                        </a:rPr>
                        <a:t> </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200" dirty="0" smtClean="0">
                          <a:effectLst/>
                          <a:latin typeface="Arial" panose="020B0604020202020204" pitchFamily="34" charset="0"/>
                          <a:ea typeface="Times New Roman" panose="02020603050405020304" pitchFamily="18" charset="0"/>
                        </a:rPr>
                        <a:t>50</a:t>
                      </a:r>
                      <a:endParaRPr lang="es-EC" sz="12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smtClean="0">
                          <a:effectLst/>
                          <a:latin typeface="Arial" panose="020B0604020202020204" pitchFamily="34" charset="0"/>
                          <a:ea typeface="Times New Roman" panose="02020603050405020304" pitchFamily="18" charset="0"/>
                        </a:rPr>
                        <a:t>817</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a:effectLst/>
                          <a:latin typeface="Arial" panose="020B0604020202020204" pitchFamily="34" charset="0"/>
                          <a:ea typeface="Calibri" panose="020F0502020204030204" pitchFamily="34" charset="0"/>
                        </a:rPr>
                        <a:t>3 días </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r>
              <a:tr h="1428750">
                <a:tc>
                  <a:txBody>
                    <a:bodyPr/>
                    <a:lstStyle/>
                    <a:p>
                      <a:pPr indent="252095" algn="l">
                        <a:lnSpc>
                          <a:spcPct val="150000"/>
                        </a:lnSpc>
                        <a:spcAft>
                          <a:spcPts val="0"/>
                        </a:spcAft>
                      </a:pPr>
                      <a:r>
                        <a:rPr lang="es-EC" sz="1200" dirty="0">
                          <a:effectLst/>
                          <a:latin typeface="Arial" panose="020B0604020202020204" pitchFamily="34" charset="0"/>
                          <a:ea typeface="Calibri" panose="020F0502020204030204" pitchFamily="34" charset="0"/>
                        </a:rPr>
                        <a:t> </a:t>
                      </a:r>
                      <a:endParaRPr lang="es-EC" sz="12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200" b="1" dirty="0">
                          <a:effectLst/>
                          <a:latin typeface="Arial" panose="020B0604020202020204" pitchFamily="34" charset="0"/>
                          <a:ea typeface="Calibri" panose="020F0502020204030204" pitchFamily="34" charset="0"/>
                        </a:rPr>
                        <a:t>Gasto materiales </a:t>
                      </a:r>
                      <a:endParaRPr lang="es-EC" sz="12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b="1" dirty="0">
                          <a:effectLst/>
                          <a:latin typeface="Arial" panose="020B0604020202020204" pitchFamily="34" charset="0"/>
                          <a:ea typeface="Calibri" panose="020F0502020204030204" pitchFamily="34" charset="0"/>
                        </a:rPr>
                        <a:t>Gasto de personal de apoyo(oficial voluntario)</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b="1" dirty="0">
                          <a:effectLst/>
                          <a:latin typeface="Arial" panose="020B0604020202020204" pitchFamily="34" charset="0"/>
                          <a:ea typeface="Calibri" panose="020F0502020204030204" pitchFamily="34" charset="0"/>
                        </a:rPr>
                        <a:t>Gasto de trasporte</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b="1" dirty="0">
                          <a:effectLst/>
                          <a:latin typeface="Arial" panose="020B0604020202020204" pitchFamily="34" charset="0"/>
                          <a:ea typeface="Calibri" panose="020F0502020204030204" pitchFamily="34" charset="0"/>
                        </a:rPr>
                        <a:t>Imprevistos </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b="1" dirty="0">
                          <a:effectLst/>
                          <a:latin typeface="Arial" panose="020B0604020202020204" pitchFamily="34" charset="0"/>
                          <a:ea typeface="Calibri" panose="020F0502020204030204" pitchFamily="34" charset="0"/>
                        </a:rPr>
                        <a:t>Total gastos</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b="1" dirty="0">
                          <a:effectLst/>
                          <a:latin typeface="Arial" panose="020B0604020202020204" pitchFamily="34" charset="0"/>
                          <a:ea typeface="Calibri" panose="020F0502020204030204" pitchFamily="34" charset="0"/>
                        </a:rPr>
                        <a:t>Tiempo</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r>
              <a:tr h="571500">
                <a:tc>
                  <a:txBody>
                    <a:bodyPr/>
                    <a:lstStyle/>
                    <a:p>
                      <a:pPr indent="252095" algn="l">
                        <a:lnSpc>
                          <a:spcPct val="150000"/>
                        </a:lnSpc>
                        <a:spcAft>
                          <a:spcPts val="0"/>
                        </a:spcAft>
                      </a:pPr>
                      <a:r>
                        <a:rPr lang="es-EC" sz="1200" dirty="0">
                          <a:effectLst/>
                          <a:latin typeface="Arial" panose="020B0604020202020204" pitchFamily="34" charset="0"/>
                          <a:ea typeface="Calibri" panose="020F0502020204030204" pitchFamily="34" charset="0"/>
                        </a:rPr>
                        <a:t>Conferencias a colegios </a:t>
                      </a:r>
                      <a:endParaRPr lang="es-EC" sz="12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200" dirty="0">
                          <a:effectLst/>
                          <a:latin typeface="Arial" panose="020B0604020202020204" pitchFamily="34" charset="0"/>
                          <a:ea typeface="Calibri" panose="020F0502020204030204" pitchFamily="34" charset="0"/>
                        </a:rPr>
                        <a:t>100</a:t>
                      </a:r>
                      <a:endParaRPr lang="es-EC" sz="12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a:effectLst/>
                          <a:latin typeface="Arial" panose="020B0604020202020204" pitchFamily="34" charset="0"/>
                          <a:ea typeface="Calibri" panose="020F0502020204030204" pitchFamily="34" charset="0"/>
                        </a:rPr>
                        <a:t>667</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smtClean="0">
                          <a:effectLst/>
                          <a:latin typeface="Arial" panose="020B0604020202020204" pitchFamily="34" charset="0"/>
                          <a:ea typeface="Calibri" panose="020F0502020204030204" pitchFamily="34" charset="0"/>
                        </a:rPr>
                        <a:t>10</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smtClean="0">
                          <a:effectLst/>
                          <a:latin typeface="Arial" panose="020B0604020202020204" pitchFamily="34" charset="0"/>
                          <a:ea typeface="Times New Roman" panose="02020603050405020304" pitchFamily="18" charset="0"/>
                        </a:rPr>
                        <a:t>50</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smtClean="0">
                          <a:effectLst/>
                          <a:latin typeface="Arial" panose="020B0604020202020204" pitchFamily="34" charset="0"/>
                          <a:ea typeface="Times New Roman" panose="02020603050405020304" pitchFamily="18" charset="0"/>
                        </a:rPr>
                        <a:t>827</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a:effectLst/>
                          <a:latin typeface="Arial" panose="020B0604020202020204" pitchFamily="34" charset="0"/>
                          <a:ea typeface="Calibri" panose="020F0502020204030204" pitchFamily="34" charset="0"/>
                        </a:rPr>
                        <a:t>5 días </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r>
              <a:tr h="571500">
                <a:tc>
                  <a:txBody>
                    <a:bodyPr/>
                    <a:lstStyle/>
                    <a:p>
                      <a:pPr indent="252095" algn="l">
                        <a:lnSpc>
                          <a:spcPct val="150000"/>
                        </a:lnSpc>
                        <a:spcAft>
                          <a:spcPts val="0"/>
                        </a:spcAft>
                      </a:pPr>
                      <a:r>
                        <a:rPr lang="es-EC" sz="1200" b="1" dirty="0">
                          <a:effectLst/>
                          <a:latin typeface="Arial" panose="020B0604020202020204" pitchFamily="34" charset="0"/>
                          <a:ea typeface="Calibri" panose="020F0502020204030204" pitchFamily="34" charset="0"/>
                        </a:rPr>
                        <a:t>Total presupuesto </a:t>
                      </a:r>
                      <a:endParaRPr lang="es-EC" sz="12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200" dirty="0">
                          <a:effectLst/>
                          <a:latin typeface="Arial" panose="020B0604020202020204" pitchFamily="34" charset="0"/>
                          <a:ea typeface="Calibri" panose="020F0502020204030204" pitchFamily="34" charset="0"/>
                        </a:rPr>
                        <a:t> </a:t>
                      </a:r>
                      <a:endParaRPr lang="es-EC" sz="12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a:effectLst/>
                          <a:latin typeface="Arial" panose="020B0604020202020204" pitchFamily="34" charset="0"/>
                          <a:ea typeface="Calibri" panose="020F0502020204030204" pitchFamily="34" charset="0"/>
                        </a:rPr>
                        <a:t> </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a:effectLst/>
                          <a:latin typeface="Arial" panose="020B0604020202020204" pitchFamily="34" charset="0"/>
                          <a:ea typeface="Calibri" panose="020F0502020204030204" pitchFamily="34" charset="0"/>
                        </a:rPr>
                        <a:t> </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a:effectLst/>
                          <a:latin typeface="Arial" panose="020B0604020202020204" pitchFamily="34" charset="0"/>
                          <a:ea typeface="Calibri" panose="020F0502020204030204" pitchFamily="34" charset="0"/>
                        </a:rPr>
                        <a:t> </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b="1" dirty="0" smtClean="0">
                          <a:effectLst/>
                          <a:latin typeface="Arial" panose="020B0604020202020204" pitchFamily="34" charset="0"/>
                          <a:ea typeface="Times New Roman" panose="02020603050405020304" pitchFamily="18" charset="0"/>
                        </a:rPr>
                        <a:t>6725</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c>
                  <a:txBody>
                    <a:bodyPr/>
                    <a:lstStyle/>
                    <a:p>
                      <a:pPr indent="252095" algn="l">
                        <a:lnSpc>
                          <a:spcPct val="150000"/>
                        </a:lnSpc>
                        <a:spcAft>
                          <a:spcPts val="0"/>
                        </a:spcAft>
                      </a:pPr>
                      <a:r>
                        <a:rPr lang="es-EC" sz="1400" dirty="0">
                          <a:effectLst/>
                          <a:latin typeface="Arial" panose="020B0604020202020204" pitchFamily="34" charset="0"/>
                          <a:ea typeface="Calibri" panose="020F0502020204030204" pitchFamily="34" charset="0"/>
                        </a:rPr>
                        <a:t> </a:t>
                      </a:r>
                      <a:r>
                        <a:rPr lang="es-EC" sz="1400" dirty="0" smtClean="0">
                          <a:effectLst/>
                          <a:latin typeface="Arial" panose="020B0604020202020204" pitchFamily="34" charset="0"/>
                          <a:ea typeface="Calibri" panose="020F0502020204030204" pitchFamily="34" charset="0"/>
                        </a:rPr>
                        <a:t>28 días </a:t>
                      </a:r>
                      <a:endParaRPr lang="es-EC" sz="1400" dirty="0">
                        <a:effectLst/>
                        <a:latin typeface="Times New Roman" panose="02020603050405020304" pitchFamily="18" charset="0"/>
                        <a:ea typeface="Times New Roman" panose="02020603050405020304" pitchFamily="18" charset="0"/>
                      </a:endParaRPr>
                    </a:p>
                  </a:txBody>
                  <a:tcPr marL="67990" marR="67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tcPr>
                </a:tc>
              </a:tr>
            </a:tbl>
          </a:graphicData>
        </a:graphic>
      </p:graphicFrame>
    </p:spTree>
    <p:extLst>
      <p:ext uri="{BB962C8B-B14F-4D97-AF65-F5344CB8AC3E}">
        <p14:creationId xmlns:p14="http://schemas.microsoft.com/office/powerpoint/2010/main" val="5551488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774304801"/>
              </p:ext>
            </p:extLst>
          </p:nvPr>
        </p:nvGraphicFramePr>
        <p:xfrm>
          <a:off x="0" y="1244906"/>
          <a:ext cx="9143999" cy="5577840"/>
        </p:xfrm>
        <a:graphic>
          <a:graphicData uri="http://schemas.openxmlformats.org/drawingml/2006/table">
            <a:tbl>
              <a:tblPr firstRow="1" firstCol="1" bandRow="1"/>
              <a:tblGrid>
                <a:gridCol w="4731643"/>
                <a:gridCol w="4412356"/>
              </a:tblGrid>
              <a:tr h="3855904">
                <a:tc>
                  <a:txBody>
                    <a:bodyPr/>
                    <a:lstStyle/>
                    <a:p>
                      <a:pPr indent="252095" algn="ctr">
                        <a:lnSpc>
                          <a:spcPct val="150000"/>
                        </a:lnSpc>
                        <a:spcAft>
                          <a:spcPts val="600"/>
                        </a:spcAft>
                      </a:pPr>
                      <a:r>
                        <a:rPr lang="es-ES" sz="1800" b="1" dirty="0">
                          <a:effectLst/>
                          <a:latin typeface="Times New Roman" panose="02020603050405020304" pitchFamily="18" charset="0"/>
                          <a:ea typeface="Times New Roman" panose="02020603050405020304" pitchFamily="18" charset="0"/>
                          <a:cs typeface="Times New Roman" panose="02020603050405020304" pitchFamily="18" charset="0"/>
                        </a:rPr>
                        <a:t>ACTIVO</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just">
                        <a:lnSpc>
                          <a:spcPct val="150000"/>
                        </a:lnSpc>
                        <a:spcAft>
                          <a:spcPts val="600"/>
                        </a:spcAft>
                      </a:pPr>
                      <a:r>
                        <a:rPr lang="es-ES" sz="1800" dirty="0">
                          <a:effectLst/>
                          <a:latin typeface="Times New Roman" panose="02020603050405020304" pitchFamily="18" charset="0"/>
                          <a:ea typeface="Times New Roman" panose="02020603050405020304" pitchFamily="18" charset="0"/>
                          <a:cs typeface="Times New Roman" panose="02020603050405020304" pitchFamily="18" charset="0"/>
                        </a:rPr>
                        <a:t>Efectivo              </a:t>
                      </a:r>
                      <a:r>
                        <a:rPr lang="es-ES"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 15.000</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just">
                        <a:lnSpc>
                          <a:spcPct val="150000"/>
                        </a:lnSpc>
                        <a:spcAft>
                          <a:spcPts val="600"/>
                        </a:spcAft>
                      </a:pPr>
                      <a:r>
                        <a:rPr lang="es-ES" sz="1800" b="1" dirty="0">
                          <a:effectLst/>
                          <a:latin typeface="Times New Roman" panose="02020603050405020304" pitchFamily="18" charset="0"/>
                          <a:ea typeface="Times New Roman" panose="02020603050405020304" pitchFamily="18" charset="0"/>
                          <a:cs typeface="Times New Roman" panose="02020603050405020304" pitchFamily="18" charset="0"/>
                        </a:rPr>
                        <a:t>Total Activo       15.000</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ctr">
                        <a:lnSpc>
                          <a:spcPct val="150000"/>
                        </a:lnSpc>
                        <a:spcAft>
                          <a:spcPts val="600"/>
                        </a:spcAft>
                      </a:pPr>
                      <a:r>
                        <a:rPr lang="es-E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ctr">
                        <a:lnSpc>
                          <a:spcPct val="150000"/>
                        </a:lnSpc>
                        <a:spcAft>
                          <a:spcPts val="600"/>
                        </a:spcAft>
                      </a:pPr>
                      <a:r>
                        <a:rPr lang="es-E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00FFFF"/>
                        </a:gs>
                        <a:gs pos="15000">
                          <a:schemeClr val="accent1">
                            <a:lumMod val="45000"/>
                            <a:lumOff val="55000"/>
                          </a:schemeClr>
                        </a:gs>
                        <a:gs pos="77000">
                          <a:schemeClr val="accent1">
                            <a:lumMod val="45000"/>
                            <a:lumOff val="55000"/>
                          </a:schemeClr>
                        </a:gs>
                        <a:gs pos="100000">
                          <a:schemeClr val="accent1">
                            <a:lumMod val="30000"/>
                            <a:lumOff val="70000"/>
                          </a:schemeClr>
                        </a:gs>
                      </a:gsLst>
                      <a:lin ang="16200000" scaled="1"/>
                      <a:tileRect/>
                    </a:gradFill>
                  </a:tcPr>
                </a:tc>
                <a:tc>
                  <a:txBody>
                    <a:bodyPr/>
                    <a:lstStyle/>
                    <a:p>
                      <a:pPr indent="252095" algn="ctr">
                        <a:lnSpc>
                          <a:spcPct val="150000"/>
                        </a:lnSpc>
                        <a:spcAft>
                          <a:spcPts val="600"/>
                        </a:spcAft>
                      </a:pPr>
                      <a:r>
                        <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rPr>
                        <a:t>PASIVO</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just">
                        <a:lnSpc>
                          <a:spcPct val="150000"/>
                        </a:lnSpc>
                        <a:spcAft>
                          <a:spcPts val="600"/>
                        </a:spcAft>
                      </a:pPr>
                      <a:r>
                        <a:rPr lang="es-ES" sz="1600" dirty="0">
                          <a:effectLst/>
                          <a:latin typeface="Times New Roman" panose="02020603050405020304" pitchFamily="18" charset="0"/>
                          <a:ea typeface="Times New Roman" panose="02020603050405020304" pitchFamily="18" charset="0"/>
                          <a:cs typeface="Times New Roman" panose="02020603050405020304" pitchFamily="18" charset="0"/>
                        </a:rPr>
                        <a:t>Gastos de materiales            </a:t>
                      </a:r>
                      <a:r>
                        <a:rPr lang="es-ES"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   199</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just">
                        <a:lnSpc>
                          <a:spcPct val="150000"/>
                        </a:lnSpc>
                        <a:spcAft>
                          <a:spcPts val="600"/>
                        </a:spcAft>
                      </a:pPr>
                      <a:r>
                        <a:rPr lang="es-ES" sz="1600" dirty="0">
                          <a:effectLst/>
                          <a:latin typeface="Times New Roman" panose="02020603050405020304" pitchFamily="18" charset="0"/>
                          <a:ea typeface="Times New Roman" panose="02020603050405020304" pitchFamily="18" charset="0"/>
                          <a:cs typeface="Times New Roman" panose="02020603050405020304" pitchFamily="18" charset="0"/>
                        </a:rPr>
                        <a:t>Gastos de legalización            150</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just">
                        <a:lnSpc>
                          <a:spcPct val="150000"/>
                        </a:lnSpc>
                        <a:spcAft>
                          <a:spcPts val="600"/>
                        </a:spcAft>
                      </a:pPr>
                      <a:r>
                        <a:rPr lang="es-ES" sz="1600" dirty="0">
                          <a:effectLst/>
                          <a:latin typeface="Times New Roman" panose="02020603050405020304" pitchFamily="18" charset="0"/>
                          <a:ea typeface="Times New Roman" panose="02020603050405020304" pitchFamily="18" charset="0"/>
                          <a:cs typeface="Times New Roman" panose="02020603050405020304" pitchFamily="18" charset="0"/>
                        </a:rPr>
                        <a:t>Gastos informáticos                </a:t>
                      </a:r>
                      <a:r>
                        <a:rPr lang="es-ES"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480       </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just">
                        <a:lnSpc>
                          <a:spcPct val="150000"/>
                        </a:lnSpc>
                        <a:spcAft>
                          <a:spcPts val="600"/>
                        </a:spcAft>
                      </a:pPr>
                      <a:r>
                        <a:rPr lang="es-ES" sz="1600" dirty="0">
                          <a:effectLst/>
                          <a:latin typeface="Times New Roman" panose="02020603050405020304" pitchFamily="18" charset="0"/>
                          <a:ea typeface="Times New Roman" panose="02020603050405020304" pitchFamily="18" charset="0"/>
                          <a:cs typeface="Times New Roman" panose="02020603050405020304" pitchFamily="18" charset="0"/>
                        </a:rPr>
                        <a:t>Gasto de sueldo                     </a:t>
                      </a:r>
                      <a:r>
                        <a:rPr lang="es-ES"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5518</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just">
                        <a:lnSpc>
                          <a:spcPct val="150000"/>
                        </a:lnSpc>
                        <a:spcAft>
                          <a:spcPts val="600"/>
                        </a:spcAft>
                      </a:pPr>
                      <a:r>
                        <a:rPr lang="es-ES" sz="1600" dirty="0">
                          <a:effectLst/>
                          <a:latin typeface="Times New Roman" panose="02020603050405020304" pitchFamily="18" charset="0"/>
                          <a:ea typeface="Times New Roman" panose="02020603050405020304" pitchFamily="18" charset="0"/>
                          <a:cs typeface="Times New Roman" panose="02020603050405020304" pitchFamily="18" charset="0"/>
                        </a:rPr>
                        <a:t>Gasto de transporte                  </a:t>
                      </a:r>
                      <a:r>
                        <a:rPr lang="es-ES"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 28</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just">
                        <a:lnSpc>
                          <a:spcPct val="150000"/>
                        </a:lnSpc>
                        <a:spcAft>
                          <a:spcPts val="600"/>
                        </a:spcAft>
                      </a:pPr>
                      <a:r>
                        <a:rPr lang="es-ES" sz="1600" dirty="0">
                          <a:effectLst/>
                          <a:latin typeface="Times New Roman" panose="02020603050405020304" pitchFamily="18" charset="0"/>
                          <a:ea typeface="Times New Roman" panose="02020603050405020304" pitchFamily="18" charset="0"/>
                          <a:cs typeface="Times New Roman" panose="02020603050405020304" pitchFamily="18" charset="0"/>
                        </a:rPr>
                        <a:t>Otros egresos                           </a:t>
                      </a:r>
                      <a:r>
                        <a:rPr lang="es-ES"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just">
                        <a:lnSpc>
                          <a:spcPct val="150000"/>
                        </a:lnSpc>
                        <a:spcAft>
                          <a:spcPts val="600"/>
                        </a:spcAft>
                      </a:pPr>
                      <a:r>
                        <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rPr>
                        <a:t>Total pasivo                          </a:t>
                      </a:r>
                      <a:r>
                        <a:rPr lang="es-ES" sz="1600" b="1" dirty="0" smtClean="0">
                          <a:effectLst/>
                          <a:latin typeface="Times New Roman" panose="02020603050405020304" pitchFamily="18" charset="0"/>
                          <a:ea typeface="Times New Roman" panose="02020603050405020304" pitchFamily="18" charset="0"/>
                          <a:cs typeface="Times New Roman" panose="02020603050405020304" pitchFamily="18" charset="0"/>
                        </a:rPr>
                        <a:t>6725   </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just">
                        <a:lnSpc>
                          <a:spcPct val="150000"/>
                        </a:lnSpc>
                        <a:spcAft>
                          <a:spcPts val="600"/>
                        </a:spcAft>
                      </a:pPr>
                      <a:r>
                        <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just">
                        <a:lnSpc>
                          <a:spcPct val="150000"/>
                        </a:lnSpc>
                        <a:spcAft>
                          <a:spcPts val="600"/>
                        </a:spcAft>
                      </a:pPr>
                      <a:r>
                        <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rPr>
                        <a:t>PATRIMONIO </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just">
                        <a:lnSpc>
                          <a:spcPct val="150000"/>
                        </a:lnSpc>
                        <a:spcAft>
                          <a:spcPts val="600"/>
                        </a:spcAft>
                      </a:pPr>
                      <a:r>
                        <a:rPr lang="es-ES" sz="1600" dirty="0">
                          <a:effectLst/>
                          <a:latin typeface="Times New Roman" panose="02020603050405020304" pitchFamily="18" charset="0"/>
                          <a:ea typeface="Times New Roman" panose="02020603050405020304" pitchFamily="18" charset="0"/>
                          <a:cs typeface="Times New Roman" panose="02020603050405020304" pitchFamily="18" charset="0"/>
                        </a:rPr>
                        <a:t>Capital                                   </a:t>
                      </a:r>
                      <a:r>
                        <a:rPr lang="es-ES" sz="1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8275</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just">
                        <a:lnSpc>
                          <a:spcPct val="150000"/>
                        </a:lnSpc>
                        <a:spcAft>
                          <a:spcPts val="600"/>
                        </a:spcAft>
                      </a:pPr>
                      <a:r>
                        <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rPr>
                        <a:t>Total Pasivo y Patrimonio    15.000  </a:t>
                      </a:r>
                      <a:r>
                        <a:rPr lang="es-E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252095" algn="just">
                        <a:lnSpc>
                          <a:spcPct val="150000"/>
                        </a:lnSpc>
                        <a:spcAft>
                          <a:spcPts val="600"/>
                        </a:spcAft>
                      </a:pPr>
                      <a:r>
                        <a:rPr lang="es-ES" sz="1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rgbClr val="00FFFF"/>
                        </a:gs>
                        <a:gs pos="15000">
                          <a:schemeClr val="accent1">
                            <a:lumMod val="45000"/>
                            <a:lumOff val="55000"/>
                          </a:schemeClr>
                        </a:gs>
                        <a:gs pos="77000">
                          <a:schemeClr val="accent1">
                            <a:lumMod val="45000"/>
                            <a:lumOff val="55000"/>
                          </a:schemeClr>
                        </a:gs>
                        <a:gs pos="100000">
                          <a:schemeClr val="accent1">
                            <a:lumMod val="30000"/>
                            <a:lumOff val="70000"/>
                          </a:schemeClr>
                        </a:gs>
                      </a:gsLst>
                      <a:lin ang="16200000" scaled="1"/>
                      <a:tileRect/>
                    </a:gradFill>
                  </a:tcPr>
                </a:tc>
              </a:tr>
            </a:tbl>
          </a:graphicData>
        </a:graphic>
      </p:graphicFrame>
      <p:sp>
        <p:nvSpPr>
          <p:cNvPr id="3" name="CuadroTexto 2"/>
          <p:cNvSpPr txBox="1"/>
          <p:nvPr/>
        </p:nvSpPr>
        <p:spPr>
          <a:xfrm>
            <a:off x="1872867" y="782197"/>
            <a:ext cx="5662670" cy="307777"/>
          </a:xfrm>
          <a:prstGeom prst="rect">
            <a:avLst/>
          </a:prstGeom>
          <a:noFill/>
        </p:spPr>
        <p:txBody>
          <a:bodyPr wrap="square" rtlCol="0">
            <a:spAutoFit/>
          </a:bodyPr>
          <a:lstStyle/>
          <a:p>
            <a:pPr algn="ctr"/>
            <a:r>
              <a:rPr lang="es-EC" b="1" dirty="0" smtClean="0"/>
              <a:t>CUADRO DE INGRESO Y EGRESOS </a:t>
            </a:r>
            <a:endParaRPr lang="es-EC" b="1" dirty="0"/>
          </a:p>
        </p:txBody>
      </p:sp>
    </p:spTree>
    <p:extLst>
      <p:ext uri="{BB962C8B-B14F-4D97-AF65-F5344CB8AC3E}">
        <p14:creationId xmlns:p14="http://schemas.microsoft.com/office/powerpoint/2010/main" val="16897972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23720" y="2225408"/>
            <a:ext cx="7825208" cy="1200329"/>
          </a:xfrm>
          <a:prstGeom prst="rect">
            <a:avLst/>
          </a:prstGeom>
          <a:gradFill>
            <a:gsLst>
              <a:gs pos="0">
                <a:srgbClr val="C00000"/>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EC" sz="7200" b="1" dirty="0" smtClean="0"/>
              <a:t>CAPITULO VI </a:t>
            </a:r>
            <a:endParaRPr lang="es-EC" sz="7200" b="1" dirty="0"/>
          </a:p>
        </p:txBody>
      </p:sp>
    </p:spTree>
    <p:extLst>
      <p:ext uri="{BB962C8B-B14F-4D97-AF65-F5344CB8AC3E}">
        <p14:creationId xmlns:p14="http://schemas.microsoft.com/office/powerpoint/2010/main" val="8415320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36433" y="1888879"/>
            <a:ext cx="8207567" cy="1323439"/>
          </a:xfrm>
          <a:prstGeom prst="rect">
            <a:avLst/>
          </a:prstGeom>
          <a:gradFill>
            <a:gsLst>
              <a:gs pos="0">
                <a:srgbClr val="FF9900"/>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s-EC" sz="4000" b="1" dirty="0" smtClean="0"/>
              <a:t>CONCLUSIONES Y RECOMENDACIONES </a:t>
            </a:r>
            <a:endParaRPr lang="es-EC" sz="4000" b="1" dirty="0"/>
          </a:p>
        </p:txBody>
      </p:sp>
    </p:spTree>
    <p:extLst>
      <p:ext uri="{BB962C8B-B14F-4D97-AF65-F5344CB8AC3E}">
        <p14:creationId xmlns:p14="http://schemas.microsoft.com/office/powerpoint/2010/main" val="41094442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5478423"/>
          </a:xfrm>
          <a:prstGeom prst="rect">
            <a:avLst/>
          </a:prstGeom>
          <a:gradFill>
            <a:gsLst>
              <a:gs pos="0">
                <a:schemeClr val="accent2">
                  <a:lumMod val="60000"/>
                  <a:lumOff val="40000"/>
                </a:schemeClr>
              </a:gs>
              <a:gs pos="13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p:spPr>
        <p:txBody>
          <a:bodyPr wrap="square">
            <a:spAutoFit/>
          </a:bodyPr>
          <a:lstStyle/>
          <a:p>
            <a:pPr lvl="0" algn="ctr">
              <a:lnSpc>
                <a:spcPct val="150000"/>
              </a:lnSpc>
              <a:spcBef>
                <a:spcPts val="2400"/>
              </a:spcBef>
              <a:spcAft>
                <a:spcPts val="2400"/>
              </a:spcAft>
            </a:pPr>
            <a:r>
              <a:rPr lang="es-ES" sz="2000" b="1" cap="all"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CONCLUSIONES</a:t>
            </a:r>
            <a:endParaRPr lang="es-EC" sz="2000" b="1" cap="all" dirty="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s-ES" sz="2000" b="1" dirty="0">
                <a:latin typeface="Arial" panose="020B0604020202020204" pitchFamily="34" charset="0"/>
                <a:ea typeface="Times New Roman" panose="02020603050405020304" pitchFamily="18" charset="0"/>
              </a:rPr>
              <a:t>El estudio de mercadeo que se realizó a estudiantes de 3ero bachillerato determino que la Esforse necesita mejorar la página web. </a:t>
            </a:r>
            <a:endParaRPr lang="es-EC" sz="2000" b="1" dirty="0">
              <a:latin typeface="Times New Roman" panose="02020603050405020304" pitchFamily="18" charset="0"/>
              <a:ea typeface="Times New Roman" panose="02020603050405020304" pitchFamily="18" charset="0"/>
            </a:endParaRPr>
          </a:p>
          <a:p>
            <a:pPr marL="342900" lvl="0" indent="-342900" algn="just">
              <a:lnSpc>
                <a:spcPct val="150000"/>
              </a:lnSpc>
              <a:buFont typeface="Symbol" panose="05050102010706020507" pitchFamily="18" charset="2"/>
              <a:buChar char=""/>
            </a:pPr>
            <a:r>
              <a:rPr lang="es-ES" sz="2000" b="1" dirty="0">
                <a:latin typeface="Arial" panose="020B0604020202020204" pitchFamily="34" charset="0"/>
                <a:ea typeface="Times New Roman" panose="02020603050405020304" pitchFamily="18" charset="0"/>
              </a:rPr>
              <a:t>Al mejorar la página web de la Esforse, ayudara a la institución a tener más afluencia de jóvenes que aspiran a ser soldados del ejército</a:t>
            </a:r>
            <a:endParaRPr lang="es-EC" sz="2000" b="1" dirty="0">
              <a:latin typeface="Times New Roman" panose="02020603050405020304" pitchFamily="18" charset="0"/>
              <a:ea typeface="Times New Roman" panose="02020603050405020304" pitchFamily="18" charset="0"/>
            </a:endParaRPr>
          </a:p>
          <a:p>
            <a:pPr marL="342900" lvl="0" indent="-342900" algn="just">
              <a:lnSpc>
                <a:spcPct val="150000"/>
              </a:lnSpc>
              <a:buFont typeface="Symbol" panose="05050102010706020507" pitchFamily="18" charset="2"/>
              <a:buChar char=""/>
            </a:pPr>
            <a:r>
              <a:rPr lang="es-ES" sz="2000" b="1" dirty="0">
                <a:latin typeface="Arial" panose="020B0604020202020204" pitchFamily="34" charset="0"/>
                <a:ea typeface="Times New Roman" panose="02020603050405020304" pitchFamily="18" charset="0"/>
              </a:rPr>
              <a:t>Se procedió a elaborar propuestas para el plan comunicacional con el objetivo de promocionar y mejorar el servicio que ofrece la Esforse mediante su página web.  </a:t>
            </a:r>
            <a:endParaRPr lang="es-EC" sz="2000" b="1" dirty="0">
              <a:latin typeface="Times New Roman" panose="02020603050405020304" pitchFamily="18" charset="0"/>
              <a:ea typeface="Times New Roman" panose="02020603050405020304" pitchFamily="18" charset="0"/>
            </a:endParaRPr>
          </a:p>
          <a:p>
            <a:pPr marL="342900" lvl="0" indent="-342900" algn="just">
              <a:lnSpc>
                <a:spcPct val="150000"/>
              </a:lnSpc>
              <a:spcAft>
                <a:spcPts val="600"/>
              </a:spcAft>
              <a:buFont typeface="Symbol" panose="05050102010706020507" pitchFamily="18" charset="2"/>
              <a:buChar char=""/>
            </a:pPr>
            <a:r>
              <a:rPr lang="es-ES" sz="2000" b="1" dirty="0">
                <a:latin typeface="Arial" panose="020B0604020202020204" pitchFamily="34" charset="0"/>
                <a:ea typeface="Times New Roman" panose="02020603050405020304" pitchFamily="18" charset="0"/>
              </a:rPr>
              <a:t>Se elaboró estrategias de promoción, publicidad y relaciones públicas que se deben implementar para alcanzar el objetivo de mejorar la página web de la Esforse</a:t>
            </a:r>
            <a:r>
              <a:rPr lang="es-ES" sz="2000" b="1" dirty="0" smtClean="0">
                <a:latin typeface="Arial" panose="020B0604020202020204" pitchFamily="34" charset="0"/>
                <a:ea typeface="Times New Roman" panose="02020603050405020304" pitchFamily="18" charset="0"/>
              </a:rPr>
              <a:t>.</a:t>
            </a:r>
            <a:r>
              <a:rPr lang="es-ES" sz="2000" b="1" dirty="0" smtClean="0">
                <a:effectLst/>
                <a:latin typeface="Arial" panose="020B0604020202020204" pitchFamily="34" charset="0"/>
                <a:ea typeface="Times New Roman" panose="02020603050405020304" pitchFamily="18" charset="0"/>
              </a:rPr>
              <a:t>. </a:t>
            </a:r>
            <a:endParaRPr lang="es-EC"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365572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619566"/>
            <a:ext cx="9144000" cy="6078587"/>
          </a:xfrm>
          <a:prstGeom prst="rect">
            <a:avLst/>
          </a:prstGeom>
          <a:gradFill>
            <a:gsLst>
              <a:gs pos="0">
                <a:schemeClr val="accent1">
                  <a:lumMod val="50000"/>
                </a:schemeClr>
              </a:gs>
              <a:gs pos="12000">
                <a:schemeClr val="accent1">
                  <a:lumMod val="45000"/>
                  <a:lumOff val="55000"/>
                </a:schemeClr>
              </a:gs>
              <a:gs pos="77000">
                <a:schemeClr val="accent1">
                  <a:lumMod val="45000"/>
                  <a:lumOff val="55000"/>
                </a:schemeClr>
              </a:gs>
              <a:gs pos="100000">
                <a:schemeClr val="accent1">
                  <a:lumMod val="30000"/>
                  <a:lumOff val="70000"/>
                </a:schemeClr>
              </a:gs>
            </a:gsLst>
            <a:lin ang="5400000" scaled="1"/>
          </a:gradFill>
        </p:spPr>
        <p:txBody>
          <a:bodyPr wrap="square">
            <a:spAutoFit/>
          </a:bodyPr>
          <a:lstStyle/>
          <a:p>
            <a:endParaRPr lang="es-EC" dirty="0"/>
          </a:p>
          <a:p>
            <a:pPr marL="342900" indent="-342900" algn="just">
              <a:buFont typeface="Arial" panose="020B0604020202020204" pitchFamily="34" charset="0"/>
              <a:buChar char="•"/>
            </a:pPr>
            <a:r>
              <a:rPr lang="es-EC" sz="2000" b="1" dirty="0" smtClean="0">
                <a:solidFill>
                  <a:schemeClr val="tx1"/>
                </a:solidFill>
              </a:rPr>
              <a:t>Presentar la </a:t>
            </a:r>
            <a:r>
              <a:rPr lang="es-EC" sz="2000" b="1" dirty="0">
                <a:solidFill>
                  <a:schemeClr val="tx1"/>
                </a:solidFill>
              </a:rPr>
              <a:t>propuesta de este plan de comunicación a fin de mejorar la página web de la institución, con un mejor diseño y desarrollo. </a:t>
            </a:r>
            <a:endParaRPr lang="es-EC" sz="2000" b="1" dirty="0" smtClean="0">
              <a:solidFill>
                <a:schemeClr val="tx1"/>
              </a:solidFill>
            </a:endParaRPr>
          </a:p>
          <a:p>
            <a:pPr algn="just"/>
            <a:endParaRPr lang="es-EC" sz="2000" b="1" dirty="0">
              <a:solidFill>
                <a:schemeClr val="tx1"/>
              </a:solidFill>
            </a:endParaRPr>
          </a:p>
          <a:p>
            <a:pPr marL="342900" indent="-342900" algn="just">
              <a:buFont typeface="Arial" panose="020B0604020202020204" pitchFamily="34" charset="0"/>
              <a:buChar char="•"/>
            </a:pPr>
            <a:r>
              <a:rPr lang="es-EC" sz="2000" b="1" dirty="0" smtClean="0">
                <a:solidFill>
                  <a:schemeClr val="tx1"/>
                </a:solidFill>
              </a:rPr>
              <a:t>Promocionar </a:t>
            </a:r>
            <a:r>
              <a:rPr lang="es-EC" sz="2000" b="1" dirty="0">
                <a:solidFill>
                  <a:schemeClr val="tx1"/>
                </a:solidFill>
              </a:rPr>
              <a:t>los servicios de la Esforse en todas las </a:t>
            </a:r>
            <a:r>
              <a:rPr lang="es-EC" sz="2000" b="1" dirty="0" smtClean="0">
                <a:solidFill>
                  <a:schemeClr val="tx1"/>
                </a:solidFill>
              </a:rPr>
              <a:t>instituciones </a:t>
            </a:r>
            <a:r>
              <a:rPr lang="es-EC" sz="2000" b="1" dirty="0">
                <a:solidFill>
                  <a:schemeClr val="tx1"/>
                </a:solidFill>
              </a:rPr>
              <a:t>educativas</a:t>
            </a:r>
            <a:r>
              <a:rPr lang="es-EC" sz="2000" b="1" dirty="0" smtClean="0">
                <a:solidFill>
                  <a:schemeClr val="tx1"/>
                </a:solidFill>
              </a:rPr>
              <a:t>.</a:t>
            </a:r>
          </a:p>
          <a:p>
            <a:pPr algn="just"/>
            <a:endParaRPr lang="es-EC" sz="2000" b="1" dirty="0">
              <a:solidFill>
                <a:schemeClr val="tx1"/>
              </a:solidFill>
            </a:endParaRPr>
          </a:p>
          <a:p>
            <a:pPr marL="342900" indent="-342900" algn="just">
              <a:buFont typeface="Arial" panose="020B0604020202020204" pitchFamily="34" charset="0"/>
              <a:buChar char="•"/>
            </a:pPr>
            <a:r>
              <a:rPr lang="es-EC" sz="2000" b="1" dirty="0" smtClean="0">
                <a:solidFill>
                  <a:schemeClr val="tx1"/>
                </a:solidFill>
              </a:rPr>
              <a:t>Aplicar </a:t>
            </a:r>
            <a:r>
              <a:rPr lang="es-EC" sz="2000" b="1" dirty="0">
                <a:solidFill>
                  <a:schemeClr val="tx1"/>
                </a:solidFill>
              </a:rPr>
              <a:t>las propuestas que se elaboró en el plan comunicacional, logrando que la página web de la Esforse sea más participativa. </a:t>
            </a:r>
            <a:endParaRPr lang="es-EC" sz="2000" b="1" dirty="0" smtClean="0">
              <a:solidFill>
                <a:schemeClr val="tx1"/>
              </a:solidFill>
            </a:endParaRPr>
          </a:p>
          <a:p>
            <a:pPr algn="just"/>
            <a:endParaRPr lang="es-EC" sz="2000" b="1" dirty="0">
              <a:solidFill>
                <a:schemeClr val="tx1"/>
              </a:solidFill>
            </a:endParaRPr>
          </a:p>
          <a:p>
            <a:pPr marL="342900" indent="-342900" algn="just">
              <a:buFont typeface="Arial" panose="020B0604020202020204" pitchFamily="34" charset="0"/>
              <a:buChar char="•"/>
            </a:pPr>
            <a:r>
              <a:rPr lang="es-EC" sz="2000" b="1" dirty="0" smtClean="0">
                <a:solidFill>
                  <a:schemeClr val="tx1"/>
                </a:solidFill>
              </a:rPr>
              <a:t>Mejorar </a:t>
            </a:r>
            <a:r>
              <a:rPr lang="es-EC" sz="2000" b="1" dirty="0">
                <a:solidFill>
                  <a:schemeClr val="tx1"/>
                </a:solidFill>
              </a:rPr>
              <a:t>continuamente las estrategias de promoción, publicidad y relaciones públicas, que servirán de incentivo para los jóvenes aspirantes a soldados. </a:t>
            </a:r>
            <a:endParaRPr lang="es-EC" sz="2000" b="1" dirty="0" smtClean="0">
              <a:solidFill>
                <a:schemeClr val="tx1"/>
              </a:solidFill>
            </a:endParaRPr>
          </a:p>
          <a:p>
            <a:pPr algn="just"/>
            <a:endParaRPr lang="es-EC" sz="2000" b="1" dirty="0">
              <a:solidFill>
                <a:schemeClr val="tx1"/>
              </a:solidFill>
            </a:endParaRPr>
          </a:p>
          <a:p>
            <a:pPr marL="342900" indent="-342900" algn="just">
              <a:buFont typeface="Arial" panose="020B0604020202020204" pitchFamily="34" charset="0"/>
              <a:buChar char="•"/>
            </a:pPr>
            <a:r>
              <a:rPr lang="es-EC" sz="2000" b="1" dirty="0" smtClean="0">
                <a:solidFill>
                  <a:schemeClr val="tx1"/>
                </a:solidFill>
              </a:rPr>
              <a:t>Actualizar </a:t>
            </a:r>
            <a:r>
              <a:rPr lang="es-EC" sz="2000" b="1" dirty="0">
                <a:solidFill>
                  <a:schemeClr val="tx1"/>
                </a:solidFill>
              </a:rPr>
              <a:t>periódicamente la página web de la Esforse. </a:t>
            </a:r>
            <a:endParaRPr lang="es-EC" sz="2000" b="1" dirty="0" smtClean="0">
              <a:solidFill>
                <a:schemeClr val="tx1"/>
              </a:solidFill>
            </a:endParaRPr>
          </a:p>
          <a:p>
            <a:pPr marL="342900" lvl="0" indent="-342900" algn="just">
              <a:lnSpc>
                <a:spcPct val="150000"/>
              </a:lnSpc>
              <a:spcAft>
                <a:spcPts val="600"/>
              </a:spcAft>
              <a:buFont typeface="Symbol" panose="05050102010706020507" pitchFamily="18" charset="2"/>
              <a:buChar char=""/>
            </a:pPr>
            <a:endParaRPr lang="es-ES" sz="2000" b="1" dirty="0" smtClean="0">
              <a:latin typeface="Arial" panose="020B0604020202020204" pitchFamily="34" charset="0"/>
              <a:ea typeface="Times New Roman" panose="02020603050405020304" pitchFamily="18" charset="0"/>
            </a:endParaRPr>
          </a:p>
          <a:p>
            <a:pPr marL="342900" lvl="0" indent="-342900" algn="just">
              <a:lnSpc>
                <a:spcPct val="150000"/>
              </a:lnSpc>
              <a:spcAft>
                <a:spcPts val="600"/>
              </a:spcAft>
              <a:buFont typeface="Arial" panose="020B0604020202020204" pitchFamily="34" charset="0"/>
              <a:buChar char="•"/>
            </a:pPr>
            <a:r>
              <a:rPr lang="es-ES" sz="2000" b="1" dirty="0" smtClean="0">
                <a:latin typeface="Arial" panose="020B0604020202020204" pitchFamily="34" charset="0"/>
                <a:ea typeface="Times New Roman" panose="02020603050405020304" pitchFamily="18" charset="0"/>
              </a:rPr>
              <a:t>Aumentar </a:t>
            </a:r>
            <a:r>
              <a:rPr lang="es-ES" sz="2000" b="1" dirty="0">
                <a:latin typeface="Arial" panose="020B0604020202020204" pitchFamily="34" charset="0"/>
                <a:ea typeface="Times New Roman" panose="02020603050405020304" pitchFamily="18" charset="0"/>
              </a:rPr>
              <a:t>la cobertura nacional en relación a las estrategias propuestas utilizando el presupuesto</a:t>
            </a:r>
            <a:endParaRPr lang="es-EC" sz="2000" b="1" dirty="0">
              <a:solidFill>
                <a:schemeClr val="tx1"/>
              </a:solidFill>
            </a:endParaRPr>
          </a:p>
        </p:txBody>
      </p:sp>
      <p:sp>
        <p:nvSpPr>
          <p:cNvPr id="3" name="CuadroTexto 2"/>
          <p:cNvSpPr txBox="1"/>
          <p:nvPr/>
        </p:nvSpPr>
        <p:spPr>
          <a:xfrm>
            <a:off x="0" y="219456"/>
            <a:ext cx="9144000" cy="400110"/>
          </a:xfrm>
          <a:prstGeom prst="rect">
            <a:avLst/>
          </a:prstGeom>
          <a:solidFill>
            <a:schemeClr val="accent3">
              <a:lumMod val="65000"/>
            </a:schemeClr>
          </a:solidFill>
        </p:spPr>
        <p:txBody>
          <a:bodyPr wrap="square" rtlCol="0">
            <a:spAutoFit/>
          </a:bodyPr>
          <a:lstStyle/>
          <a:p>
            <a:pPr algn="ctr"/>
            <a:r>
              <a:rPr lang="es-EC" sz="2000" b="1" dirty="0" smtClean="0">
                <a:solidFill>
                  <a:schemeClr val="tx1"/>
                </a:solidFill>
              </a:rPr>
              <a:t>RECOMENDACIONES</a:t>
            </a:r>
            <a:r>
              <a:rPr lang="es-EC" dirty="0" smtClean="0"/>
              <a:t> </a:t>
            </a:r>
            <a:endParaRPr lang="es-EC" dirty="0"/>
          </a:p>
        </p:txBody>
      </p:sp>
    </p:spTree>
    <p:extLst>
      <p:ext uri="{BB962C8B-B14F-4D97-AF65-F5344CB8AC3E}">
        <p14:creationId xmlns:p14="http://schemas.microsoft.com/office/powerpoint/2010/main" val="16843624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A ESFOR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609343"/>
            <a:ext cx="9135403" cy="3534157"/>
          </a:xfrm>
          <a:prstGeom prst="rect">
            <a:avLst/>
          </a:prstGeom>
        </p:spPr>
      </p:pic>
      <p:pic>
        <p:nvPicPr>
          <p:cNvPr id="7" name="Imagen 6"/>
          <p:cNvPicPr>
            <a:picLocks noChangeAspect="1"/>
          </p:cNvPicPr>
          <p:nvPr/>
        </p:nvPicPr>
        <p:blipFill>
          <a:blip r:embed="rId5"/>
          <a:stretch>
            <a:fillRect/>
          </a:stretch>
        </p:blipFill>
        <p:spPr>
          <a:xfrm>
            <a:off x="2890837" y="600075"/>
            <a:ext cx="3362325" cy="781050"/>
          </a:xfrm>
          <a:prstGeom prst="rect">
            <a:avLst/>
          </a:prstGeom>
        </p:spPr>
      </p:pic>
    </p:spTree>
    <p:extLst>
      <p:ext uri="{BB962C8B-B14F-4D97-AF65-F5344CB8AC3E}">
        <p14:creationId xmlns:p14="http://schemas.microsoft.com/office/powerpoint/2010/main" val="2239459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474345"/>
            <a:ext cx="9144000" cy="5478423"/>
          </a:xfrm>
          <a:prstGeom prst="rect">
            <a:avLst/>
          </a:prstGeom>
        </p:spPr>
        <p:txBody>
          <a:bodyPr wrap="square">
            <a:spAutoFit/>
          </a:bodyPr>
          <a:lstStyle/>
          <a:p>
            <a:r>
              <a:rPr lang="es-EC" b="1" dirty="0">
                <a:solidFill>
                  <a:schemeClr val="tx1"/>
                </a:solidFill>
              </a:rPr>
              <a:t>Para nuestro proyecto de </a:t>
            </a:r>
            <a:r>
              <a:rPr lang="es-EC" b="1" dirty="0" smtClean="0">
                <a:solidFill>
                  <a:schemeClr val="tx1"/>
                </a:solidFill>
              </a:rPr>
              <a:t>grado </a:t>
            </a:r>
            <a:r>
              <a:rPr lang="es-EC" b="1" dirty="0">
                <a:solidFill>
                  <a:schemeClr val="tx1"/>
                </a:solidFill>
              </a:rPr>
              <a:t>aplicado a los </a:t>
            </a:r>
            <a:r>
              <a:rPr lang="es-EC" b="1" dirty="0" smtClean="0">
                <a:solidFill>
                  <a:schemeClr val="tx1"/>
                </a:solidFill>
              </a:rPr>
              <a:t>30 estudiantes </a:t>
            </a:r>
            <a:r>
              <a:rPr lang="es-EC" b="1" dirty="0">
                <a:solidFill>
                  <a:schemeClr val="tx1"/>
                </a:solidFill>
              </a:rPr>
              <a:t>de los tres colegios (Atenas, Comil 1 e Inmaculada) utilizamos la siguiente muestra aleatoria: </a:t>
            </a:r>
          </a:p>
          <a:p>
            <a:endParaRPr lang="es-EC" b="1" dirty="0">
              <a:solidFill>
                <a:schemeClr val="tx1"/>
              </a:solidFill>
            </a:endParaRPr>
          </a:p>
          <a:p>
            <a:endParaRPr lang="es-EC" dirty="0">
              <a:solidFill>
                <a:schemeClr val="tx1"/>
              </a:solidFill>
            </a:endParaRPr>
          </a:p>
          <a:p>
            <a:r>
              <a:rPr lang="es-EC" b="1" dirty="0">
                <a:solidFill>
                  <a:schemeClr val="tx1"/>
                </a:solidFill>
              </a:rPr>
              <a:t>               N</a:t>
            </a:r>
          </a:p>
          <a:p>
            <a:r>
              <a:rPr lang="es-EC" b="1" dirty="0">
                <a:solidFill>
                  <a:schemeClr val="tx1"/>
                </a:solidFill>
              </a:rPr>
              <a:t>n= </a:t>
            </a:r>
            <a:r>
              <a:rPr lang="es-EC" b="1" dirty="0" smtClean="0">
                <a:solidFill>
                  <a:schemeClr val="tx1"/>
                </a:solidFill>
              </a:rPr>
              <a:t>------------------------  (Benjamín Sarmiento Lugo, 2006)</a:t>
            </a:r>
            <a:endParaRPr lang="es-EC" b="1" dirty="0">
              <a:solidFill>
                <a:schemeClr val="tx1"/>
              </a:solidFill>
            </a:endParaRPr>
          </a:p>
          <a:p>
            <a:r>
              <a:rPr lang="es-EC" b="1" dirty="0">
                <a:solidFill>
                  <a:schemeClr val="tx1"/>
                </a:solidFill>
              </a:rPr>
              <a:t>        E² (N-1)+1</a:t>
            </a:r>
          </a:p>
          <a:p>
            <a:endParaRPr lang="es-EC" dirty="0" smtClean="0"/>
          </a:p>
          <a:p>
            <a:r>
              <a:rPr lang="es-EC" dirty="0" smtClean="0"/>
              <a:t> </a:t>
            </a:r>
            <a:r>
              <a:rPr lang="es-EC" b="1" dirty="0"/>
              <a:t>e = Es el margen de error máximo que admito (p.e. 5%)</a:t>
            </a:r>
          </a:p>
          <a:p>
            <a:r>
              <a:rPr lang="es-EC" b="1" dirty="0" smtClean="0"/>
              <a:t> </a:t>
            </a:r>
            <a:r>
              <a:rPr lang="es-EC" b="1" dirty="0"/>
              <a:t>N= 118 tamaño de la población </a:t>
            </a:r>
          </a:p>
          <a:p>
            <a:endParaRPr lang="es-EC" b="1" dirty="0"/>
          </a:p>
          <a:p>
            <a:r>
              <a:rPr lang="es-EC" b="1" dirty="0"/>
              <a:t>Aplicación de la fórmula:</a:t>
            </a:r>
          </a:p>
          <a:p>
            <a:r>
              <a:rPr lang="es-EC" b="1" dirty="0"/>
              <a:t>       </a:t>
            </a:r>
          </a:p>
          <a:p>
            <a:r>
              <a:rPr lang="es-EC" b="1" dirty="0"/>
              <a:t>                  118</a:t>
            </a:r>
          </a:p>
          <a:p>
            <a:r>
              <a:rPr lang="es-EC" b="1" dirty="0"/>
              <a:t>n=    -----------------------------</a:t>
            </a:r>
          </a:p>
          <a:p>
            <a:r>
              <a:rPr lang="es-EC" b="1" dirty="0"/>
              <a:t>                0.05*0.05 (118-1)+1</a:t>
            </a:r>
          </a:p>
          <a:p>
            <a:endParaRPr lang="es-EC" b="1" dirty="0"/>
          </a:p>
          <a:p>
            <a:r>
              <a:rPr lang="es-EC" b="1" dirty="0"/>
              <a:t>                   118</a:t>
            </a:r>
          </a:p>
          <a:p>
            <a:r>
              <a:rPr lang="es-EC" b="1" dirty="0"/>
              <a:t>n=    -----------------------------</a:t>
            </a:r>
          </a:p>
          <a:p>
            <a:r>
              <a:rPr lang="es-EC" b="1" dirty="0"/>
              <a:t>                    0.025*117+1</a:t>
            </a:r>
          </a:p>
          <a:p>
            <a:endParaRPr lang="es-EC" b="1" dirty="0"/>
          </a:p>
          <a:p>
            <a:r>
              <a:rPr lang="es-EC" b="1" dirty="0"/>
              <a:t>                    118</a:t>
            </a:r>
          </a:p>
          <a:p>
            <a:r>
              <a:rPr lang="es-EC" b="1" dirty="0"/>
              <a:t>n=    ----------------------------- = 30.063</a:t>
            </a:r>
          </a:p>
          <a:p>
            <a:r>
              <a:rPr lang="es-EC" b="1" dirty="0"/>
              <a:t>                       </a:t>
            </a:r>
            <a:r>
              <a:rPr lang="es-EC" b="1" dirty="0" smtClean="0"/>
              <a:t>3,925</a:t>
            </a:r>
            <a:endParaRPr lang="es-EC" b="1" dirty="0"/>
          </a:p>
          <a:p>
            <a:endParaRPr lang="es-EC" b="1" dirty="0"/>
          </a:p>
        </p:txBody>
      </p:sp>
      <p:sp>
        <p:nvSpPr>
          <p:cNvPr id="5" name="Flecha derecha 4">
            <a:hlinkClick r:id="rId2" action="ppaction://hlinksldjump"/>
          </p:cNvPr>
          <p:cNvSpPr/>
          <p:nvPr/>
        </p:nvSpPr>
        <p:spPr>
          <a:xfrm>
            <a:off x="6961632" y="4767072"/>
            <a:ext cx="1487424" cy="7559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Regresar </a:t>
            </a:r>
            <a:endParaRPr lang="es-EC" b="1" dirty="0">
              <a:solidFill>
                <a:schemeClr val="tx1"/>
              </a:solidFill>
            </a:endParaRPr>
          </a:p>
        </p:txBody>
      </p:sp>
    </p:spTree>
    <p:extLst>
      <p:ext uri="{BB962C8B-B14F-4D97-AF65-F5344CB8AC3E}">
        <p14:creationId xmlns:p14="http://schemas.microsoft.com/office/powerpoint/2010/main" val="31832142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51104"/>
            <a:ext cx="9144000" cy="5509200"/>
          </a:xfrm>
          <a:prstGeom prst="rect">
            <a:avLst/>
          </a:prstGeom>
        </p:spPr>
        <p:txBody>
          <a:bodyPr wrap="square">
            <a:spAutoFit/>
          </a:bodyPr>
          <a:lstStyle/>
          <a:p>
            <a:pPr algn="just"/>
            <a:r>
              <a:rPr lang="es-EC" sz="1600" b="1" dirty="0"/>
              <a:t>Para nuestro proyecto de tesis aplicado a los </a:t>
            </a:r>
            <a:r>
              <a:rPr lang="es-EC" sz="1600" b="1" dirty="0" smtClean="0"/>
              <a:t>11 docentes </a:t>
            </a:r>
            <a:r>
              <a:rPr lang="es-EC" sz="1600" b="1" dirty="0"/>
              <a:t>de la Esforse, utilizamos la siguiente muestra aleatoria</a:t>
            </a:r>
            <a:r>
              <a:rPr lang="es-EC" sz="1600" dirty="0"/>
              <a:t>: </a:t>
            </a:r>
            <a:endParaRPr lang="es-EC" sz="1600" dirty="0">
              <a:solidFill>
                <a:schemeClr val="tx1"/>
              </a:solidFill>
            </a:endParaRPr>
          </a:p>
          <a:p>
            <a:endParaRPr lang="es-EC" sz="1600" b="1" dirty="0">
              <a:solidFill>
                <a:schemeClr val="tx1"/>
              </a:solidFill>
            </a:endParaRPr>
          </a:p>
          <a:p>
            <a:r>
              <a:rPr lang="es-EC" sz="1600" b="1" dirty="0">
                <a:solidFill>
                  <a:schemeClr val="tx1"/>
                </a:solidFill>
              </a:rPr>
              <a:t>                 N</a:t>
            </a:r>
          </a:p>
          <a:p>
            <a:r>
              <a:rPr lang="es-EC" sz="1600" b="1" dirty="0">
                <a:solidFill>
                  <a:schemeClr val="tx1"/>
                </a:solidFill>
              </a:rPr>
              <a:t>n= ------------------------   (Benjamín Sarmiento Lugo, 2006)</a:t>
            </a:r>
          </a:p>
          <a:p>
            <a:endParaRPr lang="es-EC" sz="1600" b="1" dirty="0">
              <a:solidFill>
                <a:schemeClr val="tx1"/>
              </a:solidFill>
            </a:endParaRPr>
          </a:p>
          <a:p>
            <a:r>
              <a:rPr lang="es-EC" sz="1600" b="1" dirty="0">
                <a:solidFill>
                  <a:schemeClr val="tx1"/>
                </a:solidFill>
              </a:rPr>
              <a:t>        E² (N-1)+</a:t>
            </a:r>
            <a:r>
              <a:rPr lang="es-EC" sz="1600" b="1" dirty="0" smtClean="0">
                <a:solidFill>
                  <a:schemeClr val="tx1"/>
                </a:solidFill>
              </a:rPr>
              <a:t>1</a:t>
            </a:r>
          </a:p>
          <a:p>
            <a:endParaRPr lang="es-EC" sz="1600" b="1" dirty="0"/>
          </a:p>
          <a:p>
            <a:r>
              <a:rPr lang="es-EC" sz="1600" b="1" dirty="0" smtClean="0"/>
              <a:t> </a:t>
            </a:r>
            <a:r>
              <a:rPr lang="es-EC" sz="1600" b="1" dirty="0"/>
              <a:t>e = Es el margen de error máximo que admito (p.e. 5%)</a:t>
            </a:r>
          </a:p>
          <a:p>
            <a:r>
              <a:rPr lang="es-EC" sz="1600" b="1" dirty="0"/>
              <a:t> </a:t>
            </a:r>
            <a:r>
              <a:rPr lang="es-EC" sz="1600" b="1" dirty="0" smtClean="0"/>
              <a:t>N</a:t>
            </a:r>
            <a:r>
              <a:rPr lang="es-EC" sz="1600" b="1" dirty="0"/>
              <a:t>= </a:t>
            </a:r>
            <a:r>
              <a:rPr lang="es-EC" sz="1600" b="1" dirty="0" smtClean="0"/>
              <a:t>15 </a:t>
            </a:r>
            <a:r>
              <a:rPr lang="es-EC" sz="1600" b="1" dirty="0"/>
              <a:t>tamaño de la población </a:t>
            </a:r>
          </a:p>
          <a:p>
            <a:endParaRPr lang="es-EC" sz="1600" b="1" dirty="0"/>
          </a:p>
          <a:p>
            <a:r>
              <a:rPr lang="es-EC" sz="1600" b="1" dirty="0"/>
              <a:t>                  </a:t>
            </a:r>
            <a:r>
              <a:rPr lang="es-EC" sz="1600" b="1" dirty="0" smtClean="0"/>
              <a:t>15</a:t>
            </a:r>
            <a:endParaRPr lang="es-EC" sz="1600" b="1" dirty="0"/>
          </a:p>
          <a:p>
            <a:r>
              <a:rPr lang="es-EC" sz="1600" b="1" dirty="0"/>
              <a:t>n=    -----------------------------</a:t>
            </a:r>
          </a:p>
          <a:p>
            <a:r>
              <a:rPr lang="es-EC" sz="1600" b="1" dirty="0"/>
              <a:t>                </a:t>
            </a:r>
            <a:r>
              <a:rPr lang="es-EC" sz="1600" b="1" dirty="0" smtClean="0"/>
              <a:t>0.05*0.05(15-1</a:t>
            </a:r>
            <a:r>
              <a:rPr lang="es-EC" sz="1600" b="1" dirty="0"/>
              <a:t>)+1</a:t>
            </a:r>
          </a:p>
          <a:p>
            <a:endParaRPr lang="es-EC" sz="1600" b="1" dirty="0"/>
          </a:p>
          <a:p>
            <a:r>
              <a:rPr lang="es-EC" sz="1600" b="1" dirty="0"/>
              <a:t>                   </a:t>
            </a:r>
            <a:r>
              <a:rPr lang="es-EC" sz="1600" b="1" dirty="0" smtClean="0"/>
              <a:t>15</a:t>
            </a:r>
            <a:endParaRPr lang="es-EC" sz="1600" b="1" dirty="0"/>
          </a:p>
          <a:p>
            <a:r>
              <a:rPr lang="es-EC" sz="1600" b="1" dirty="0"/>
              <a:t>n=    -----------------------------</a:t>
            </a:r>
          </a:p>
          <a:p>
            <a:r>
              <a:rPr lang="es-EC" sz="1600" b="1" dirty="0"/>
              <a:t>                    </a:t>
            </a:r>
            <a:r>
              <a:rPr lang="es-EC" sz="1600" b="1" dirty="0" smtClean="0"/>
              <a:t>0.025*14+1</a:t>
            </a:r>
            <a:endParaRPr lang="es-EC" sz="1600" b="1" dirty="0"/>
          </a:p>
          <a:p>
            <a:endParaRPr lang="es-EC" sz="1600" b="1" dirty="0"/>
          </a:p>
          <a:p>
            <a:r>
              <a:rPr lang="es-EC" sz="1600" b="1" dirty="0"/>
              <a:t>                    </a:t>
            </a:r>
            <a:r>
              <a:rPr lang="es-EC" sz="1600" b="1" dirty="0" smtClean="0"/>
              <a:t>15</a:t>
            </a:r>
            <a:endParaRPr lang="es-EC" sz="1600" b="1" dirty="0"/>
          </a:p>
          <a:p>
            <a:r>
              <a:rPr lang="es-EC" sz="1600" b="1" dirty="0"/>
              <a:t>n=    ----------------------------- = </a:t>
            </a:r>
            <a:r>
              <a:rPr lang="es-EC" sz="1600" b="1" dirty="0" smtClean="0"/>
              <a:t>11</a:t>
            </a:r>
            <a:endParaRPr lang="es-EC" sz="1600" b="1" dirty="0"/>
          </a:p>
          <a:p>
            <a:r>
              <a:rPr lang="es-EC" sz="1600" b="1" dirty="0"/>
              <a:t>                   </a:t>
            </a:r>
            <a:r>
              <a:rPr lang="es-EC" sz="1600" b="1" dirty="0" smtClean="0"/>
              <a:t> 1.35</a:t>
            </a:r>
            <a:endParaRPr lang="es-EC" sz="1600" b="1" dirty="0"/>
          </a:p>
        </p:txBody>
      </p:sp>
      <p:sp>
        <p:nvSpPr>
          <p:cNvPr id="3" name="Flecha derecha 2">
            <a:hlinkClick r:id="rId2" action="ppaction://hlinksldjump"/>
          </p:cNvPr>
          <p:cNvSpPr/>
          <p:nvPr/>
        </p:nvSpPr>
        <p:spPr>
          <a:xfrm>
            <a:off x="6352032" y="4828032"/>
            <a:ext cx="1975104" cy="694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Regresar </a:t>
            </a:r>
            <a:endParaRPr lang="es-EC" b="1" dirty="0">
              <a:solidFill>
                <a:schemeClr val="tx1"/>
              </a:solidFill>
            </a:endParaRPr>
          </a:p>
        </p:txBody>
      </p:sp>
    </p:spTree>
    <p:extLst>
      <p:ext uri="{BB962C8B-B14F-4D97-AF65-F5344CB8AC3E}">
        <p14:creationId xmlns:p14="http://schemas.microsoft.com/office/powerpoint/2010/main" val="32626287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71285"/>
            <a:ext cx="9144000" cy="6340197"/>
          </a:xfrm>
          <a:prstGeom prst="rect">
            <a:avLst/>
          </a:prstGeom>
          <a:solidFill>
            <a:schemeClr val="tx2">
              <a:lumMod val="40000"/>
              <a:lumOff val="60000"/>
            </a:schemeClr>
          </a:solidFill>
        </p:spPr>
        <p:txBody>
          <a:bodyPr wrap="square">
            <a:spAutoFit/>
          </a:bodyPr>
          <a:lstStyle/>
          <a:p>
            <a:endParaRPr lang="es-EC" dirty="0"/>
          </a:p>
          <a:p>
            <a:endParaRPr lang="es-EC" dirty="0"/>
          </a:p>
          <a:p>
            <a:r>
              <a:rPr lang="es-EC" sz="1800" dirty="0"/>
              <a:t>1.	</a:t>
            </a:r>
            <a:r>
              <a:rPr lang="es-EC" sz="1800" b="1" dirty="0"/>
              <a:t>¿Piensa usted que la información que llega por la página de internet para la inscripción a la Esforse es el medio más adecuado?</a:t>
            </a:r>
          </a:p>
          <a:p>
            <a:endParaRPr lang="es-EC" sz="1800" b="1" dirty="0"/>
          </a:p>
          <a:p>
            <a:r>
              <a:rPr lang="es-EC" sz="1800" b="1" dirty="0"/>
              <a:t>SI  _____	NO  ______</a:t>
            </a:r>
          </a:p>
          <a:p>
            <a:endParaRPr lang="es-EC" sz="1800" b="1" dirty="0"/>
          </a:p>
          <a:p>
            <a:r>
              <a:rPr lang="es-EC" sz="1800" b="1" dirty="0"/>
              <a:t>2.	¿Piensa usted que la evaluación para las pruebas de ingreso por medio del sistema computarizado es la mejor forma para evaluar sus conocimientos?</a:t>
            </a:r>
          </a:p>
          <a:p>
            <a:endParaRPr lang="es-EC" sz="1800" b="1" dirty="0"/>
          </a:p>
          <a:p>
            <a:r>
              <a:rPr lang="es-EC" sz="1800" b="1" dirty="0"/>
              <a:t>SI  _____	NO  ______</a:t>
            </a:r>
          </a:p>
          <a:p>
            <a:r>
              <a:rPr lang="es-EC" sz="1800" b="1" dirty="0"/>
              <a:t>3.	¿Por qué medio recibió usted información para matricularse en la Esforse?</a:t>
            </a:r>
          </a:p>
          <a:p>
            <a:endParaRPr lang="es-EC" sz="1800" b="1" dirty="0" smtClean="0"/>
          </a:p>
          <a:p>
            <a:r>
              <a:rPr lang="es-EC" sz="1800" b="1" dirty="0" smtClean="0"/>
              <a:t>4</a:t>
            </a:r>
            <a:r>
              <a:rPr lang="es-EC" sz="1800" b="1" dirty="0"/>
              <a:t>.	¿Está usted de acuerdo que la Esforse haya aumentado el curso de aspirante a Soldados de 6 meses a dos años con el beneficio de salir graduado de Técnico?</a:t>
            </a:r>
          </a:p>
          <a:p>
            <a:endParaRPr lang="es-EC" sz="1800" b="1" dirty="0"/>
          </a:p>
          <a:p>
            <a:r>
              <a:rPr lang="es-EC" sz="1800" b="1" dirty="0"/>
              <a:t>SI  _____	NO  ______</a:t>
            </a:r>
          </a:p>
          <a:p>
            <a:endParaRPr lang="es-EC" sz="1800" b="1" dirty="0"/>
          </a:p>
          <a:p>
            <a:r>
              <a:rPr lang="es-EC" sz="1800" b="1" dirty="0"/>
              <a:t>5.	¿Considera ser usted un ente positivo para la sociedad en general siendo parte del ejército ecuatoriano?</a:t>
            </a:r>
          </a:p>
          <a:p>
            <a:r>
              <a:rPr lang="es-EC" sz="1800" b="1" dirty="0"/>
              <a:t>     SI  _____	NO  ______ </a:t>
            </a:r>
          </a:p>
        </p:txBody>
      </p:sp>
      <p:sp>
        <p:nvSpPr>
          <p:cNvPr id="3" name="CuadroTexto 2"/>
          <p:cNvSpPr txBox="1"/>
          <p:nvPr/>
        </p:nvSpPr>
        <p:spPr>
          <a:xfrm>
            <a:off x="0" y="263508"/>
            <a:ext cx="9144000" cy="307777"/>
          </a:xfrm>
          <a:prstGeom prst="rect">
            <a:avLst/>
          </a:prstGeom>
          <a:solidFill>
            <a:schemeClr val="accent1"/>
          </a:solidFill>
        </p:spPr>
        <p:txBody>
          <a:bodyPr wrap="square" rtlCol="0">
            <a:spAutoFit/>
          </a:bodyPr>
          <a:lstStyle/>
          <a:p>
            <a:pPr algn="ctr"/>
            <a:r>
              <a:rPr lang="es-EC" b="1" dirty="0" smtClean="0">
                <a:solidFill>
                  <a:schemeClr val="tx1"/>
                </a:solidFill>
              </a:rPr>
              <a:t>Preguntas dirigidas a los estudiantes de 3ero bachillerato </a:t>
            </a:r>
            <a:endParaRPr lang="es-EC" b="1" dirty="0">
              <a:solidFill>
                <a:schemeClr val="tx1"/>
              </a:solidFill>
            </a:endParaRPr>
          </a:p>
        </p:txBody>
      </p:sp>
      <p:sp>
        <p:nvSpPr>
          <p:cNvPr id="4" name="Flecha derecha 3">
            <a:hlinkClick r:id="rId2" action="ppaction://hlinksldjump"/>
          </p:cNvPr>
          <p:cNvSpPr/>
          <p:nvPr/>
        </p:nvSpPr>
        <p:spPr>
          <a:xfrm>
            <a:off x="6778752" y="6449568"/>
            <a:ext cx="2109216" cy="408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Regresar  </a:t>
            </a:r>
            <a:endParaRPr lang="es-EC" b="1" dirty="0">
              <a:solidFill>
                <a:schemeClr val="tx1"/>
              </a:solidFill>
            </a:endParaRPr>
          </a:p>
        </p:txBody>
      </p:sp>
    </p:spTree>
    <p:extLst>
      <p:ext uri="{BB962C8B-B14F-4D97-AF65-F5344CB8AC3E}">
        <p14:creationId xmlns:p14="http://schemas.microsoft.com/office/powerpoint/2010/main" val="2136097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786822" y="484742"/>
            <a:ext cx="2085168" cy="400110"/>
          </a:xfrm>
          <a:prstGeom prst="rect">
            <a:avLst/>
          </a:prstGeom>
          <a:solidFill>
            <a:schemeClr val="tx2"/>
          </a:solidFill>
        </p:spPr>
        <p:txBody>
          <a:bodyPr wrap="square">
            <a:spAutoFit/>
          </a:bodyPr>
          <a:lstStyle/>
          <a:p>
            <a:pPr algn="ctr">
              <a:spcBef>
                <a:spcPct val="0"/>
              </a:spcBef>
              <a:defRPr/>
            </a:pPr>
            <a:r>
              <a:rPr lang="es-EC" sz="2000" b="1" dirty="0">
                <a:solidFill>
                  <a:schemeClr val="tx1"/>
                </a:solidFill>
              </a:rPr>
              <a:t>OBJETIVOS</a:t>
            </a:r>
            <a:r>
              <a:rPr lang="es-EC" b="1" dirty="0">
                <a:solidFill>
                  <a:schemeClr val="accent1"/>
                </a:solidFill>
              </a:rPr>
              <a:t> </a:t>
            </a:r>
          </a:p>
        </p:txBody>
      </p:sp>
      <p:sp>
        <p:nvSpPr>
          <p:cNvPr id="5" name="Rectángulo 4"/>
          <p:cNvSpPr/>
          <p:nvPr/>
        </p:nvSpPr>
        <p:spPr>
          <a:xfrm>
            <a:off x="0" y="884852"/>
            <a:ext cx="9144000" cy="2031325"/>
          </a:xfrm>
          <a:prstGeom prst="rect">
            <a:avLst/>
          </a:prstGeom>
          <a:gradFill>
            <a:gsLst>
              <a:gs pos="0">
                <a:schemeClr val="accent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914400" lvl="2" algn="ctr"/>
            <a:r>
              <a:rPr lang="es-ES" sz="1800" b="1" kern="1200" cap="all" dirty="0" smtClean="0">
                <a:solidFill>
                  <a:srgbClr val="0070C0"/>
                </a:solidFill>
                <a:latin typeface="Century Gothic" panose="020B0502020202020204"/>
                <a:ea typeface="+mn-ea"/>
                <a:cs typeface="+mn-cs"/>
              </a:rPr>
              <a:t>OBJETIVO </a:t>
            </a:r>
            <a:r>
              <a:rPr lang="es-ES" sz="1800" b="1" kern="1200" cap="all" dirty="0">
                <a:solidFill>
                  <a:srgbClr val="0070C0"/>
                </a:solidFill>
                <a:latin typeface="Century Gothic" panose="020B0502020202020204"/>
                <a:ea typeface="+mn-ea"/>
                <a:cs typeface="+mn-cs"/>
              </a:rPr>
              <a:t>GENERAL</a:t>
            </a:r>
            <a:endParaRPr lang="es-EC" sz="1800" b="1" kern="1200" cap="all" dirty="0">
              <a:solidFill>
                <a:srgbClr val="0070C0"/>
              </a:solidFill>
              <a:latin typeface="Century Gothic" panose="020B0502020202020204"/>
              <a:ea typeface="+mn-ea"/>
              <a:cs typeface="+mn-cs"/>
            </a:endParaRPr>
          </a:p>
          <a:p>
            <a:pPr lvl="0" algn="just"/>
            <a:r>
              <a:rPr lang="es-EC" sz="2000" b="1" kern="1200" dirty="0">
                <a:solidFill>
                  <a:schemeClr val="tx1"/>
                </a:solidFill>
                <a:latin typeface="Century Gothic" panose="020B0502020202020204"/>
                <a:ea typeface="+mn-ea"/>
                <a:cs typeface="+mn-cs"/>
              </a:rPr>
              <a:t>Diseñar un plan de comunicación que permita fortalecer la identidad e imagen de la Escuela de Formación de Soldados, aplicable durante el año 2016 a través de una adecuada campaña de </a:t>
            </a:r>
            <a:r>
              <a:rPr lang="es-EC" sz="2000" b="1" kern="1200" dirty="0" smtClean="0">
                <a:solidFill>
                  <a:schemeClr val="tx1"/>
                </a:solidFill>
                <a:latin typeface="Century Gothic" panose="020B0502020202020204"/>
                <a:ea typeface="+mn-ea"/>
                <a:cs typeface="+mn-cs"/>
              </a:rPr>
              <a:t>difusión, </a:t>
            </a:r>
            <a:r>
              <a:rPr lang="es-ES" sz="2000" b="1" kern="1200" dirty="0">
                <a:solidFill>
                  <a:schemeClr val="tx1"/>
                </a:solidFill>
                <a:latin typeface="Century Gothic" panose="020B0502020202020204"/>
                <a:ea typeface="+mn-ea"/>
                <a:cs typeface="+mn-cs"/>
              </a:rPr>
              <a:t>determinando cada una de las actividades a realizarse en </a:t>
            </a:r>
            <a:r>
              <a:rPr lang="es-ES" sz="2400" b="1" kern="1200" dirty="0">
                <a:solidFill>
                  <a:schemeClr val="tx1"/>
                </a:solidFill>
                <a:latin typeface="Century Gothic" panose="020B0502020202020204"/>
                <a:ea typeface="+mn-ea"/>
                <a:cs typeface="+mn-cs"/>
              </a:rPr>
              <a:t>todo el proceso para incrementar el número de aspirantes</a:t>
            </a:r>
            <a:r>
              <a:rPr lang="es-ES" sz="2000" b="1" kern="1200" dirty="0">
                <a:solidFill>
                  <a:schemeClr val="tx1"/>
                </a:solidFill>
                <a:latin typeface="Century Gothic" panose="020B0502020202020204"/>
                <a:ea typeface="+mn-ea"/>
                <a:cs typeface="+mn-cs"/>
              </a:rPr>
              <a:t>.</a:t>
            </a:r>
            <a:endParaRPr lang="es-EC" sz="2000" b="1" kern="1200" dirty="0">
              <a:solidFill>
                <a:schemeClr val="tx1"/>
              </a:solidFill>
              <a:latin typeface="Century Gothic" panose="020B0502020202020204"/>
              <a:ea typeface="+mn-ea"/>
              <a:cs typeface="+mn-cs"/>
            </a:endParaRPr>
          </a:p>
        </p:txBody>
      </p:sp>
      <p:sp>
        <p:nvSpPr>
          <p:cNvPr id="6" name="Rectángulo 5"/>
          <p:cNvSpPr/>
          <p:nvPr/>
        </p:nvSpPr>
        <p:spPr>
          <a:xfrm>
            <a:off x="2" y="3342814"/>
            <a:ext cx="9143998" cy="2585323"/>
          </a:xfrm>
          <a:prstGeom prst="rect">
            <a:avLst/>
          </a:prstGeom>
          <a:gradFill flip="none" rotWithShape="1">
            <a:gsLst>
              <a:gs pos="0">
                <a:schemeClr val="accent5">
                  <a:lumMod val="89000"/>
                </a:schemeClr>
              </a:gs>
              <a:gs pos="35000">
                <a:schemeClr val="accent5">
                  <a:lumMod val="89000"/>
                </a:schemeClr>
              </a:gs>
              <a:gs pos="67000">
                <a:schemeClr val="accent3">
                  <a:alpha val="96000"/>
                  <a:lumMod val="87000"/>
                </a:schemeClr>
              </a:gs>
              <a:gs pos="97000">
                <a:schemeClr val="accent5">
                  <a:lumMod val="70000"/>
                </a:schemeClr>
              </a:gs>
            </a:gsLst>
            <a:path path="circle">
              <a:fillToRect l="50000" t="50000" r="50000" b="50000"/>
            </a:path>
            <a:tileRect/>
          </a:gradFill>
          <a:ln>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914400" lvl="2" algn="ctr"/>
            <a:r>
              <a:rPr lang="es-ES" sz="1800" b="1" kern="1200" cap="all" dirty="0">
                <a:solidFill>
                  <a:prstClr val="black"/>
                </a:solidFill>
                <a:latin typeface="Century Gothic" panose="020B0502020202020204"/>
                <a:ea typeface="+mn-ea"/>
                <a:cs typeface="+mn-cs"/>
              </a:rPr>
              <a:t> </a:t>
            </a:r>
            <a:r>
              <a:rPr lang="es-ES" sz="1800" b="1" kern="1200" cap="all" dirty="0">
                <a:solidFill>
                  <a:srgbClr val="0070C0"/>
                </a:solidFill>
                <a:latin typeface="Century Gothic" panose="020B0502020202020204"/>
                <a:ea typeface="+mn-ea"/>
                <a:cs typeface="+mn-cs"/>
              </a:rPr>
              <a:t>OBJETIVOS ESPECIFICOS</a:t>
            </a:r>
            <a:endParaRPr lang="es-EC" sz="1800" b="1" kern="1200" cap="all" dirty="0">
              <a:solidFill>
                <a:srgbClr val="0070C0"/>
              </a:solidFill>
              <a:latin typeface="Century Gothic" panose="020B0502020202020204"/>
              <a:ea typeface="+mn-ea"/>
              <a:cs typeface="+mn-cs"/>
            </a:endParaRPr>
          </a:p>
          <a:p>
            <a:pPr marL="285750" lvl="0" indent="-285750" algn="just">
              <a:buFont typeface="Arial" panose="020B0604020202020204" pitchFamily="34" charset="0"/>
              <a:buChar char="•"/>
            </a:pPr>
            <a:r>
              <a:rPr lang="es-EC" sz="2400" b="1" kern="1200" dirty="0">
                <a:solidFill>
                  <a:schemeClr val="bg2"/>
                </a:solidFill>
                <a:latin typeface="Century Gothic" panose="020B0502020202020204"/>
                <a:ea typeface="+mn-ea"/>
                <a:cs typeface="+mn-cs"/>
              </a:rPr>
              <a:t>Proponer un plan de comunicación para la ESFORSE.</a:t>
            </a:r>
          </a:p>
          <a:p>
            <a:pPr marL="285750" lvl="0" indent="-285750" algn="just">
              <a:buFont typeface="Arial" panose="020B0604020202020204" pitchFamily="34" charset="0"/>
              <a:buChar char="•"/>
            </a:pPr>
            <a:r>
              <a:rPr lang="es-ES" sz="2400" b="1" kern="1200" dirty="0">
                <a:solidFill>
                  <a:schemeClr val="bg2"/>
                </a:solidFill>
                <a:latin typeface="Century Gothic" panose="020B0502020202020204"/>
                <a:ea typeface="+mn-ea"/>
                <a:cs typeface="+mn-cs"/>
              </a:rPr>
              <a:t>Determinar la necesidad de elaborar un plan de comunicación que sea factible.</a:t>
            </a:r>
            <a:endParaRPr lang="es-EC" sz="2400" b="1" kern="1200" dirty="0">
              <a:solidFill>
                <a:schemeClr val="bg2"/>
              </a:solidFill>
              <a:latin typeface="Century Gothic" panose="020B0502020202020204"/>
              <a:ea typeface="+mn-ea"/>
              <a:cs typeface="+mn-cs"/>
            </a:endParaRPr>
          </a:p>
          <a:p>
            <a:pPr marL="285750" lvl="0" indent="-285750" algn="just">
              <a:buFont typeface="Arial" panose="020B0604020202020204" pitchFamily="34" charset="0"/>
              <a:buChar char="•"/>
            </a:pPr>
            <a:r>
              <a:rPr lang="es-ES" sz="2400" b="1" kern="1200" dirty="0" smtClean="0">
                <a:solidFill>
                  <a:schemeClr val="bg2"/>
                </a:solidFill>
                <a:latin typeface="Century Gothic" panose="020B0502020202020204"/>
                <a:ea typeface="+mn-ea"/>
                <a:cs typeface="+mn-cs"/>
              </a:rPr>
              <a:t>Proponer </a:t>
            </a:r>
            <a:r>
              <a:rPr lang="es-ES" sz="2400" b="1" kern="1200" dirty="0">
                <a:solidFill>
                  <a:schemeClr val="bg2"/>
                </a:solidFill>
                <a:latin typeface="Century Gothic" panose="020B0502020202020204"/>
                <a:ea typeface="+mn-ea"/>
                <a:cs typeface="+mn-cs"/>
              </a:rPr>
              <a:t>la implementación del mismo, para que de esta manera la elaboración del plan de comunicación sea un trabajo productivo</a:t>
            </a:r>
            <a:endParaRPr lang="es-EC" sz="2400" b="1" kern="1200" dirty="0">
              <a:solidFill>
                <a:schemeClr val="bg2"/>
              </a:solidFill>
              <a:latin typeface="Century Gothic" panose="020B0502020202020204"/>
              <a:ea typeface="+mn-ea"/>
              <a:cs typeface="+mn-cs"/>
            </a:endParaRPr>
          </a:p>
        </p:txBody>
      </p:sp>
    </p:spTree>
    <p:extLst>
      <p:ext uri="{BB962C8B-B14F-4D97-AF65-F5344CB8AC3E}">
        <p14:creationId xmlns:p14="http://schemas.microsoft.com/office/powerpoint/2010/main" val="2982606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394692"/>
            <a:ext cx="9168384" cy="6709529"/>
          </a:xfrm>
          <a:prstGeom prst="rect">
            <a:avLst/>
          </a:prstGeom>
          <a:solidFill>
            <a:schemeClr val="accent5"/>
          </a:solidFill>
        </p:spPr>
        <p:txBody>
          <a:bodyPr wrap="square">
            <a:spAutoFit/>
          </a:bodyPr>
          <a:lstStyle/>
          <a:p>
            <a:endParaRPr lang="es-EC" dirty="0"/>
          </a:p>
          <a:p>
            <a:r>
              <a:rPr lang="es-EC" dirty="0"/>
              <a:t>1.	</a:t>
            </a:r>
            <a:r>
              <a:rPr lang="es-EC" sz="1600" b="1" dirty="0"/>
              <a:t>¿Considera usted, que los medios de comunicación como la radio, la tv, la prensa escrita, el internet es la mejor forma de obtener información sobre la identidad e imagen de la Escuela de Formación de Soldados? </a:t>
            </a:r>
          </a:p>
          <a:p>
            <a:endParaRPr lang="es-EC" sz="1600" b="1" dirty="0"/>
          </a:p>
          <a:p>
            <a:endParaRPr lang="es-EC" sz="1600" b="1" dirty="0"/>
          </a:p>
          <a:p>
            <a:r>
              <a:rPr lang="es-EC" sz="1600" b="1" dirty="0"/>
              <a:t>SI  _____	NO  ______</a:t>
            </a:r>
          </a:p>
          <a:p>
            <a:endParaRPr lang="es-EC" sz="1600" b="1" dirty="0"/>
          </a:p>
          <a:p>
            <a:r>
              <a:rPr lang="es-EC" sz="1600" b="1" dirty="0"/>
              <a:t>2.	¿Conoce que tipo de estrategias utiliza la Escuela para mejorar la comunicación?. </a:t>
            </a:r>
          </a:p>
          <a:p>
            <a:endParaRPr lang="es-EC" sz="1600" b="1" dirty="0"/>
          </a:p>
          <a:p>
            <a:r>
              <a:rPr lang="es-EC" sz="1600" b="1" dirty="0"/>
              <a:t>SI  _____	NO  ______</a:t>
            </a:r>
          </a:p>
          <a:p>
            <a:endParaRPr lang="es-EC" sz="1600" b="1" dirty="0"/>
          </a:p>
          <a:p>
            <a:r>
              <a:rPr lang="es-EC" sz="1600" b="1" dirty="0"/>
              <a:t>3.	¿La comunicación aplicada hasta el momento ha permitido difundir sus principios, valores y sus avances en el ámbito académico y militar de manera eficiente con el objeto de facilitar y favorecer la aceptación por parte de los establecimientos de educación media del país?</a:t>
            </a:r>
          </a:p>
          <a:p>
            <a:endParaRPr lang="es-EC" sz="1600" b="1" dirty="0"/>
          </a:p>
          <a:p>
            <a:r>
              <a:rPr lang="es-EC" sz="1600" b="1" dirty="0"/>
              <a:t>SI  _____	NO  ______</a:t>
            </a:r>
          </a:p>
          <a:p>
            <a:endParaRPr lang="es-EC" sz="1600" b="1" dirty="0"/>
          </a:p>
          <a:p>
            <a:r>
              <a:rPr lang="es-EC" sz="1600" b="1" dirty="0"/>
              <a:t>4.	¿Existe un departamento encargado de manejar la publicidad de la Esforse</a:t>
            </a:r>
          </a:p>
          <a:p>
            <a:endParaRPr lang="es-EC" sz="1600" b="1" dirty="0"/>
          </a:p>
          <a:p>
            <a:r>
              <a:rPr lang="es-EC" sz="1600" b="1" dirty="0"/>
              <a:t>SI  _____	NO  ______</a:t>
            </a:r>
          </a:p>
          <a:p>
            <a:r>
              <a:rPr lang="es-EC" sz="1600" b="1" dirty="0"/>
              <a:t>5.	¿Considera que   la implementación de un nuevo diseño de la página web de la Esforse con iconos interactivos más amigables, será un factor decisivo para el incremento de aspirantes a soldados?</a:t>
            </a:r>
          </a:p>
          <a:p>
            <a:endParaRPr lang="es-EC" sz="1600" b="1" dirty="0"/>
          </a:p>
          <a:p>
            <a:r>
              <a:rPr lang="es-EC" sz="1600" b="1" dirty="0"/>
              <a:t>SI  _____	NO  ______</a:t>
            </a:r>
          </a:p>
        </p:txBody>
      </p:sp>
      <p:sp>
        <p:nvSpPr>
          <p:cNvPr id="4" name="CuadroTexto 3"/>
          <p:cNvSpPr txBox="1"/>
          <p:nvPr/>
        </p:nvSpPr>
        <p:spPr>
          <a:xfrm>
            <a:off x="0" y="86915"/>
            <a:ext cx="9168384" cy="307777"/>
          </a:xfrm>
          <a:prstGeom prst="rect">
            <a:avLst/>
          </a:prstGeom>
          <a:solidFill>
            <a:schemeClr val="bg1">
              <a:lumMod val="95000"/>
            </a:schemeClr>
          </a:solidFill>
        </p:spPr>
        <p:txBody>
          <a:bodyPr wrap="square" rtlCol="0">
            <a:spAutoFit/>
          </a:bodyPr>
          <a:lstStyle/>
          <a:p>
            <a:pPr algn="ctr"/>
            <a:r>
              <a:rPr lang="es-EC" b="1" dirty="0" smtClean="0">
                <a:solidFill>
                  <a:schemeClr val="tx1"/>
                </a:solidFill>
              </a:rPr>
              <a:t>Preguntas para el personal de docentes de la Esforse</a:t>
            </a:r>
            <a:endParaRPr lang="es-EC" b="1" dirty="0">
              <a:solidFill>
                <a:schemeClr val="tx1"/>
              </a:solidFill>
            </a:endParaRPr>
          </a:p>
        </p:txBody>
      </p:sp>
      <p:sp>
        <p:nvSpPr>
          <p:cNvPr id="5" name="Flecha derecha 4">
            <a:hlinkClick r:id="rId2" action="ppaction://hlinksldjump"/>
          </p:cNvPr>
          <p:cNvSpPr/>
          <p:nvPr/>
        </p:nvSpPr>
        <p:spPr>
          <a:xfrm>
            <a:off x="6815328" y="6534912"/>
            <a:ext cx="1804416" cy="323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Regresar </a:t>
            </a:r>
            <a:endParaRPr lang="es-EC" b="1" dirty="0">
              <a:solidFill>
                <a:schemeClr val="tx1"/>
              </a:solidFill>
            </a:endParaRPr>
          </a:p>
        </p:txBody>
      </p:sp>
    </p:spTree>
    <p:extLst>
      <p:ext uri="{BB962C8B-B14F-4D97-AF65-F5344CB8AC3E}">
        <p14:creationId xmlns:p14="http://schemas.microsoft.com/office/powerpoint/2010/main" val="2037518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199407" y="1231392"/>
            <a:ext cx="5676625" cy="1200329"/>
          </a:xfrm>
          <a:prstGeom prst="rect">
            <a:avLst/>
          </a:prstGeom>
          <a:gradFill flip="none" rotWithShape="1">
            <a:gsLst>
              <a:gs pos="37000">
                <a:schemeClr val="accent2">
                  <a:lumMod val="40000"/>
                  <a:lumOff val="60000"/>
                </a:schemeClr>
              </a:gs>
              <a:gs pos="69000">
                <a:schemeClr val="accent2">
                  <a:lumMod val="95000"/>
                  <a:lumOff val="5000"/>
                </a:schemeClr>
              </a:gs>
              <a:gs pos="100000">
                <a:schemeClr val="accent2">
                  <a:lumMod val="60000"/>
                </a:schemeClr>
              </a:gs>
            </a:gsLst>
            <a:path path="circle">
              <a:fillToRect l="50000" t="130000" r="50000" b="-30000"/>
            </a:path>
            <a:tileRect/>
          </a:gradFill>
        </p:spPr>
        <p:txBody>
          <a:bodyPr wrap="square" rtlCol="0">
            <a:spAutoFit/>
          </a:bodyPr>
          <a:lstStyle/>
          <a:p>
            <a:r>
              <a:rPr lang="es-EC" sz="7200" dirty="0" smtClean="0"/>
              <a:t>CAPITULO II</a:t>
            </a:r>
            <a:endParaRPr lang="es-EC" sz="7200" dirty="0"/>
          </a:p>
        </p:txBody>
      </p:sp>
      <p:sp>
        <p:nvSpPr>
          <p:cNvPr id="5" name="CuadroTexto 4"/>
          <p:cNvSpPr txBox="1"/>
          <p:nvPr/>
        </p:nvSpPr>
        <p:spPr>
          <a:xfrm>
            <a:off x="1792224" y="3194304"/>
            <a:ext cx="6498336" cy="369332"/>
          </a:xfrm>
          <a:prstGeom prst="rect">
            <a:avLst/>
          </a:prstGeom>
          <a:noFill/>
        </p:spPr>
        <p:txBody>
          <a:bodyPr wrap="square" rtlCol="0">
            <a:spAutoFit/>
          </a:bodyPr>
          <a:lstStyle/>
          <a:p>
            <a:pPr algn="ctr"/>
            <a:r>
              <a:rPr lang="es-EC" sz="1800" b="1" dirty="0" smtClean="0"/>
              <a:t>MARCO TEORICO </a:t>
            </a:r>
            <a:endParaRPr lang="es-EC" sz="1800" b="1" dirty="0"/>
          </a:p>
        </p:txBody>
      </p:sp>
    </p:spTree>
    <p:extLst>
      <p:ext uri="{BB962C8B-B14F-4D97-AF65-F5344CB8AC3E}">
        <p14:creationId xmlns:p14="http://schemas.microsoft.com/office/powerpoint/2010/main" val="2654907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9144000" cy="1846659"/>
          </a:xfrm>
          <a:prstGeom prst="rect">
            <a:avLst/>
          </a:prstGeom>
          <a:noFill/>
        </p:spPr>
        <p:txBody>
          <a:bodyPr wrap="square" rtlCol="0">
            <a:spAutoFit/>
          </a:bodyPr>
          <a:lstStyle/>
          <a:p>
            <a:pPr algn="ctr"/>
            <a:r>
              <a:rPr lang="es-EC" sz="1800" b="1" dirty="0" smtClean="0"/>
              <a:t>MARCO LEGAL </a:t>
            </a:r>
          </a:p>
          <a:p>
            <a:pPr algn="ctr"/>
            <a:endParaRPr lang="es-EC" sz="1800" b="1" dirty="0" smtClean="0"/>
          </a:p>
          <a:p>
            <a:pPr algn="just"/>
            <a:r>
              <a:rPr lang="es-EC" sz="2000" dirty="0" smtClean="0"/>
              <a:t>La educación </a:t>
            </a:r>
            <a:r>
              <a:rPr lang="es-EC" sz="2000" dirty="0"/>
              <a:t>m</a:t>
            </a:r>
            <a:r>
              <a:rPr lang="es-EC" sz="2000" dirty="0" smtClean="0"/>
              <a:t>ilitar </a:t>
            </a:r>
            <a:r>
              <a:rPr lang="es-EC" sz="2000" dirty="0"/>
              <a:t>de la Esforse se encuentra regulada por un conjunto de normas legales y reglamentarias</a:t>
            </a:r>
            <a:r>
              <a:rPr lang="es-EC" sz="2000" dirty="0" smtClean="0"/>
              <a:t>: </a:t>
            </a:r>
          </a:p>
          <a:p>
            <a:pPr algn="just"/>
            <a:endParaRPr lang="es-EC" sz="1800" dirty="0"/>
          </a:p>
          <a:p>
            <a:r>
              <a:rPr lang="es-EC" sz="2000" dirty="0"/>
              <a:t> </a:t>
            </a:r>
          </a:p>
        </p:txBody>
      </p:sp>
      <p:sp>
        <p:nvSpPr>
          <p:cNvPr id="4" name="Rectángulo 3"/>
          <p:cNvSpPr/>
          <p:nvPr/>
        </p:nvSpPr>
        <p:spPr>
          <a:xfrm>
            <a:off x="0" y="3411074"/>
            <a:ext cx="9143999" cy="1477328"/>
          </a:xfrm>
          <a:prstGeom prst="rect">
            <a:avLst/>
          </a:prstGeom>
        </p:spPr>
        <p:txBody>
          <a:bodyPr wrap="square">
            <a:spAutoFit/>
          </a:bodyPr>
          <a:lstStyle/>
          <a:p>
            <a:pPr algn="just"/>
            <a:r>
              <a:rPr lang="es-EC" sz="1800" b="1" dirty="0">
                <a:latin typeface="Arial" panose="020B0604020202020204" pitchFamily="34" charset="0"/>
              </a:rPr>
              <a:t>Jurán y Gryna (1998) exponen a la </a:t>
            </a:r>
            <a:r>
              <a:rPr lang="es-EC" sz="1800" b="1" dirty="0" smtClean="0">
                <a:latin typeface="Arial" panose="020B0604020202020204" pitchFamily="34" charset="0"/>
              </a:rPr>
              <a:t>calidad </a:t>
            </a:r>
            <a:r>
              <a:rPr lang="es-EC" sz="1800" b="1" dirty="0">
                <a:latin typeface="Arial" panose="020B0604020202020204" pitchFamily="34" charset="0"/>
              </a:rPr>
              <a:t>como “es la adecuación para </a:t>
            </a:r>
            <a:r>
              <a:rPr lang="es-EC" sz="1800" b="1" dirty="0" smtClean="0">
                <a:latin typeface="Arial" panose="020B0604020202020204" pitchFamily="34" charset="0"/>
              </a:rPr>
              <a:t>el uso, satisfaciendo </a:t>
            </a:r>
            <a:r>
              <a:rPr lang="es-EC" sz="1800" b="1" dirty="0">
                <a:latin typeface="Arial" panose="020B0604020202020204" pitchFamily="34" charset="0"/>
              </a:rPr>
              <a:t>las necesidades del cliente (p.5).” </a:t>
            </a:r>
            <a:endParaRPr lang="es-EC" sz="1800" b="1" dirty="0" smtClean="0">
              <a:latin typeface="Arial" panose="020B0604020202020204" pitchFamily="34" charset="0"/>
            </a:endParaRPr>
          </a:p>
          <a:p>
            <a:pPr algn="just"/>
            <a:endParaRPr lang="es-EC" sz="1800" b="1" dirty="0">
              <a:latin typeface="Arial" panose="020B0604020202020204" pitchFamily="34" charset="0"/>
            </a:endParaRPr>
          </a:p>
          <a:p>
            <a:pPr algn="just"/>
            <a:r>
              <a:rPr lang="es-EC" sz="1800" b="1" dirty="0" smtClean="0">
                <a:latin typeface="Arial" panose="020B0604020202020204" pitchFamily="34" charset="0"/>
              </a:rPr>
              <a:t>La </a:t>
            </a:r>
            <a:r>
              <a:rPr lang="es-EC" sz="1800" b="1" dirty="0">
                <a:latin typeface="Arial" panose="020B0604020202020204" pitchFamily="34" charset="0"/>
              </a:rPr>
              <a:t>Norma ISO 9000 (2000) define a la </a:t>
            </a:r>
            <a:r>
              <a:rPr lang="es-EC" sz="1800" b="1" dirty="0" smtClean="0">
                <a:latin typeface="Arial" panose="020B0604020202020204" pitchFamily="34" charset="0"/>
              </a:rPr>
              <a:t>calidad </a:t>
            </a:r>
            <a:r>
              <a:rPr lang="es-EC" sz="1800" b="1" dirty="0">
                <a:latin typeface="Arial" panose="020B0604020202020204" pitchFamily="34" charset="0"/>
              </a:rPr>
              <a:t>como el grado en el que un </a:t>
            </a:r>
            <a:r>
              <a:rPr lang="es-EC" sz="1800" b="1" dirty="0" smtClean="0">
                <a:latin typeface="Arial" panose="020B0604020202020204" pitchFamily="34" charset="0"/>
              </a:rPr>
              <a:t>conjunto </a:t>
            </a:r>
            <a:r>
              <a:rPr lang="es-EC" sz="1800" b="1" dirty="0">
                <a:latin typeface="Arial" panose="020B0604020202020204" pitchFamily="34" charset="0"/>
              </a:rPr>
              <a:t>de características </a:t>
            </a:r>
            <a:r>
              <a:rPr lang="es-EC" sz="1800" b="1" dirty="0" smtClean="0">
                <a:latin typeface="Arial" panose="020B0604020202020204" pitchFamily="34" charset="0"/>
              </a:rPr>
              <a:t>inherentes </a:t>
            </a:r>
            <a:r>
              <a:rPr lang="es-EC" sz="1800" b="1" dirty="0">
                <a:latin typeface="Arial" panose="020B0604020202020204" pitchFamily="34" charset="0"/>
              </a:rPr>
              <a:t>cumple con los requisitos</a:t>
            </a:r>
            <a:endParaRPr lang="es-EC" sz="1800" b="1" dirty="0">
              <a:effectLst/>
              <a:latin typeface="Arial" panose="020B0604020202020204" pitchFamily="34" charset="0"/>
            </a:endParaRPr>
          </a:p>
        </p:txBody>
      </p:sp>
      <p:sp>
        <p:nvSpPr>
          <p:cNvPr id="5" name="CuadroTexto 4"/>
          <p:cNvSpPr txBox="1"/>
          <p:nvPr/>
        </p:nvSpPr>
        <p:spPr>
          <a:xfrm>
            <a:off x="3291840" y="2535054"/>
            <a:ext cx="3048000" cy="400110"/>
          </a:xfrm>
          <a:prstGeom prst="rect">
            <a:avLst/>
          </a:prstGeom>
          <a:noFill/>
        </p:spPr>
        <p:txBody>
          <a:bodyPr wrap="square" rtlCol="0">
            <a:spAutoFit/>
          </a:bodyPr>
          <a:lstStyle/>
          <a:p>
            <a:pPr algn="ctr"/>
            <a:r>
              <a:rPr lang="es-EC" sz="2000" b="1" dirty="0" smtClean="0"/>
              <a:t>CALIDAD</a:t>
            </a:r>
            <a:r>
              <a:rPr lang="es-EC" dirty="0" smtClean="0"/>
              <a:t> </a:t>
            </a:r>
            <a:endParaRPr lang="es-EC" dirty="0"/>
          </a:p>
        </p:txBody>
      </p:sp>
      <p:sp>
        <p:nvSpPr>
          <p:cNvPr id="6" name="CuadroTexto 5"/>
          <p:cNvSpPr txBox="1"/>
          <p:nvPr/>
        </p:nvSpPr>
        <p:spPr>
          <a:xfrm>
            <a:off x="0" y="1377696"/>
            <a:ext cx="9144000" cy="646331"/>
          </a:xfrm>
          <a:prstGeom prst="rect">
            <a:avLst/>
          </a:prstGeom>
          <a:noFill/>
        </p:spPr>
        <p:txBody>
          <a:bodyPr wrap="square" rtlCol="0">
            <a:spAutoFit/>
          </a:bodyPr>
          <a:lstStyle/>
          <a:p>
            <a:pPr algn="just"/>
            <a:r>
              <a:rPr lang="es-EC" sz="1800" b="1" dirty="0" smtClean="0"/>
              <a:t>DIEDMIL, la recepción de las pruebas psicológicas en el proceso de selección de los aspirantes  a la escuela de formación de soldados. </a:t>
            </a:r>
            <a:endParaRPr lang="es-EC" sz="1800" b="1" dirty="0"/>
          </a:p>
        </p:txBody>
      </p:sp>
    </p:spTree>
    <p:extLst>
      <p:ext uri="{BB962C8B-B14F-4D97-AF65-F5344CB8AC3E}">
        <p14:creationId xmlns:p14="http://schemas.microsoft.com/office/powerpoint/2010/main" val="3292750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56000">
              <a:schemeClr val="accent1">
                <a:lumMod val="45000"/>
                <a:lumOff val="55000"/>
              </a:schemeClr>
            </a:gs>
            <a:gs pos="77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CuadroTexto 1"/>
          <p:cNvSpPr txBox="1"/>
          <p:nvPr/>
        </p:nvSpPr>
        <p:spPr>
          <a:xfrm>
            <a:off x="-1" y="-36124"/>
            <a:ext cx="9143999" cy="1600438"/>
          </a:xfrm>
          <a:prstGeom prst="rect">
            <a:avLst/>
          </a:prstGeom>
          <a:gradFill flip="none" rotWithShape="1">
            <a:gsLst>
              <a:gs pos="6000">
                <a:schemeClr val="accent3">
                  <a:lumMod val="75000"/>
                </a:schemeClr>
              </a:gs>
              <a:gs pos="0">
                <a:srgbClr val="00B0F0"/>
              </a:gs>
              <a:gs pos="77000">
                <a:schemeClr val="accent1">
                  <a:lumMod val="45000"/>
                  <a:lumOff val="55000"/>
                </a:schemeClr>
              </a:gs>
              <a:gs pos="98000">
                <a:schemeClr val="accent1">
                  <a:lumMod val="30000"/>
                  <a:lumOff val="70000"/>
                </a:schemeClr>
              </a:gs>
            </a:gsLst>
            <a:path path="circle">
              <a:fillToRect r="100000" b="100000"/>
            </a:path>
            <a:tileRect l="-100000" t="-100000"/>
          </a:gradFill>
        </p:spPr>
        <p:txBody>
          <a:bodyPr wrap="square" rtlCol="0">
            <a:spAutoFit/>
          </a:bodyPr>
          <a:lstStyle/>
          <a:p>
            <a:pPr algn="ctr"/>
            <a:r>
              <a:rPr lang="es-EC" b="1" dirty="0" smtClean="0">
                <a:solidFill>
                  <a:schemeClr val="tx1"/>
                </a:solidFill>
              </a:rPr>
              <a:t>PLAN DE COMUNICACIÓN</a:t>
            </a:r>
          </a:p>
          <a:p>
            <a:pPr algn="just"/>
            <a:r>
              <a:rPr lang="es-EC" b="1" dirty="0" smtClean="0"/>
              <a:t>La </a:t>
            </a:r>
            <a:r>
              <a:rPr lang="es-EC" b="1" dirty="0"/>
              <a:t>Comunicación es una de las políticas inherentes a cualquier actividad que se realice por parte de una institución, ya que toda entidad constituida por humanos va a necesitar relacionarse, transmitir, interna y externamente, sus opiniones, reivindicaciones, necesidades o logros</a:t>
            </a:r>
            <a:r>
              <a:rPr lang="es-EC" b="1" dirty="0" smtClean="0"/>
              <a:t>. (Bitácora) </a:t>
            </a:r>
            <a:r>
              <a:rPr lang="es-EC" b="1" dirty="0" smtClean="0"/>
              <a:t>(Tendencias 21)</a:t>
            </a:r>
            <a:endParaRPr lang="es-EC" b="1" dirty="0" smtClean="0"/>
          </a:p>
          <a:p>
            <a:pPr algn="just"/>
            <a:r>
              <a:rPr lang="es-EC" b="1" dirty="0" smtClean="0"/>
              <a:t> </a:t>
            </a:r>
            <a:r>
              <a:rPr lang="es-EC" b="1" dirty="0"/>
              <a:t/>
            </a:r>
            <a:br>
              <a:rPr lang="es-EC" b="1" dirty="0"/>
            </a:br>
            <a:endParaRPr lang="es-EC" b="1" dirty="0"/>
          </a:p>
          <a:p>
            <a:pPr algn="ctr"/>
            <a:endParaRPr lang="es-EC" b="1" dirty="0" smtClean="0">
              <a:solidFill>
                <a:schemeClr val="tx1"/>
              </a:solidFill>
            </a:endParaRPr>
          </a:p>
        </p:txBody>
      </p:sp>
      <p:sp>
        <p:nvSpPr>
          <p:cNvPr id="3" name="CuadroTexto 2"/>
          <p:cNvSpPr txBox="1"/>
          <p:nvPr/>
        </p:nvSpPr>
        <p:spPr>
          <a:xfrm>
            <a:off x="3054427" y="1474950"/>
            <a:ext cx="2734935" cy="4278094"/>
          </a:xfrm>
          <a:prstGeom prst="rect">
            <a:avLst/>
          </a:prstGeom>
          <a:gradFill flip="none" rotWithShape="1">
            <a:gsLst>
              <a:gs pos="0">
                <a:srgbClr val="C00000"/>
              </a:gs>
              <a:gs pos="7000">
                <a:schemeClr val="accent1">
                  <a:lumMod val="45000"/>
                  <a:lumOff val="55000"/>
                </a:schemeClr>
              </a:gs>
              <a:gs pos="55000">
                <a:schemeClr val="accent1">
                  <a:lumMod val="45000"/>
                  <a:lumOff val="55000"/>
                </a:schemeClr>
              </a:gs>
              <a:gs pos="83000">
                <a:schemeClr val="accent1">
                  <a:lumMod val="30000"/>
                  <a:lumOff val="70000"/>
                </a:schemeClr>
              </a:gs>
            </a:gsLst>
            <a:lin ang="8100000" scaled="1"/>
            <a:tileRect/>
          </a:gradFill>
        </p:spPr>
        <p:txBody>
          <a:bodyPr wrap="square" rtlCol="0">
            <a:spAutoFit/>
          </a:bodyPr>
          <a:lstStyle/>
          <a:p>
            <a:pPr algn="ctr"/>
            <a:r>
              <a:rPr lang="es-EC" sz="1600" b="1" dirty="0" smtClean="0">
                <a:solidFill>
                  <a:schemeClr val="tx1"/>
                </a:solidFill>
              </a:rPr>
              <a:t>Importancia</a:t>
            </a:r>
            <a:r>
              <a:rPr lang="es-EC" sz="1600" b="1" dirty="0" smtClean="0">
                <a:solidFill>
                  <a:srgbClr val="FF0000"/>
                </a:solidFill>
              </a:rPr>
              <a:t> </a:t>
            </a:r>
          </a:p>
          <a:p>
            <a:pPr algn="just"/>
            <a:r>
              <a:rPr lang="es-EC" sz="1600" b="1" dirty="0"/>
              <a:t>Su importancia es tal que, durante ese período de tiempo, va a constituirse en el instrumento que marcará los criterios, políticas y estrategias de c</a:t>
            </a:r>
            <a:r>
              <a:rPr lang="es-EC" sz="1600" b="1" dirty="0" smtClean="0"/>
              <a:t>omunicación </a:t>
            </a:r>
            <a:r>
              <a:rPr lang="es-EC" sz="1600" b="1" dirty="0"/>
              <a:t>de la institución y que, de ser incorrecta su formulación, provocará una pérdida de Imagen y, como consecuencia, una disminución de las ventas de la compañía o un deterioro de su reputación. </a:t>
            </a:r>
            <a:r>
              <a:rPr lang="es-EC" sz="1600" b="1" dirty="0" smtClean="0"/>
              <a:t>(Bitácora)</a:t>
            </a:r>
          </a:p>
        </p:txBody>
      </p:sp>
      <p:sp>
        <p:nvSpPr>
          <p:cNvPr id="4" name="Rectángulo 3"/>
          <p:cNvSpPr/>
          <p:nvPr/>
        </p:nvSpPr>
        <p:spPr>
          <a:xfrm>
            <a:off x="5971140" y="1474950"/>
            <a:ext cx="3172858" cy="4524315"/>
          </a:xfrm>
          <a:prstGeom prst="rect">
            <a:avLst/>
          </a:prstGeom>
          <a:gradFill>
            <a:gsLst>
              <a:gs pos="0">
                <a:srgbClr val="7030A0"/>
              </a:gs>
              <a:gs pos="6000">
                <a:schemeClr val="accent1">
                  <a:lumMod val="45000"/>
                  <a:lumOff val="55000"/>
                </a:schemeClr>
              </a:gs>
              <a:gs pos="55000">
                <a:schemeClr val="accent1">
                  <a:lumMod val="45000"/>
                  <a:lumOff val="55000"/>
                </a:schemeClr>
              </a:gs>
              <a:gs pos="83000">
                <a:schemeClr val="accent1">
                  <a:lumMod val="30000"/>
                  <a:lumOff val="70000"/>
                </a:schemeClr>
              </a:gs>
            </a:gsLst>
            <a:lin ang="8100000" scaled="1"/>
          </a:gradFill>
        </p:spPr>
        <p:txBody>
          <a:bodyPr wrap="square">
            <a:spAutoFit/>
          </a:bodyPr>
          <a:lstStyle/>
          <a:p>
            <a:pPr marL="180340" indent="431800" algn="just"/>
            <a:r>
              <a:rPr lang="es-ES" sz="1800" b="1" dirty="0" smtClean="0">
                <a:solidFill>
                  <a:schemeClr val="tx1"/>
                </a:solidFill>
                <a:latin typeface="Arial" panose="020B0604020202020204" pitchFamily="34" charset="0"/>
              </a:rPr>
              <a:t>Aplicación </a:t>
            </a:r>
          </a:p>
          <a:p>
            <a:pPr marL="180340" algn="just"/>
            <a:r>
              <a:rPr lang="es-ES" sz="1800" b="1" dirty="0" smtClean="0">
                <a:solidFill>
                  <a:schemeClr val="tx1"/>
                </a:solidFill>
                <a:latin typeface="Arial" panose="020B0604020202020204" pitchFamily="34" charset="0"/>
              </a:rPr>
              <a:t>El plan comunicacional será aplicado:</a:t>
            </a:r>
          </a:p>
          <a:p>
            <a:pPr marL="180340" algn="just"/>
            <a:endParaRPr lang="es-ES" sz="1800" b="1" dirty="0" smtClean="0">
              <a:solidFill>
                <a:schemeClr val="tx1"/>
              </a:solidFill>
              <a:latin typeface="Arial" panose="020B0604020202020204" pitchFamily="34" charset="0"/>
            </a:endParaRPr>
          </a:p>
          <a:p>
            <a:pPr marL="466090" indent="-285750" algn="just">
              <a:buFont typeface="Arial" panose="020B0604020202020204" pitchFamily="34" charset="0"/>
              <a:buChar char="•"/>
            </a:pPr>
            <a:r>
              <a:rPr lang="es-ES" sz="1800" b="1" dirty="0" smtClean="0">
                <a:solidFill>
                  <a:schemeClr val="tx1"/>
                </a:solidFill>
                <a:latin typeface="Arial" panose="020B0604020202020204" pitchFamily="34" charset="0"/>
              </a:rPr>
              <a:t>Cuando detectamos alguna falencia en las empresas o instituciones.</a:t>
            </a:r>
          </a:p>
          <a:p>
            <a:pPr marL="466090" indent="-285750" algn="just">
              <a:buFont typeface="Arial" panose="020B0604020202020204" pitchFamily="34" charset="0"/>
              <a:buChar char="•"/>
            </a:pPr>
            <a:r>
              <a:rPr lang="es-ES" sz="1800" b="1" dirty="0" smtClean="0">
                <a:solidFill>
                  <a:schemeClr val="tx1"/>
                </a:solidFill>
                <a:latin typeface="Arial" panose="020B0604020202020204" pitchFamily="34" charset="0"/>
              </a:rPr>
              <a:t>Cuando se requiere mejorar la imagen de la empresa</a:t>
            </a:r>
          </a:p>
          <a:p>
            <a:pPr marL="466090" indent="-285750" algn="just">
              <a:buFont typeface="Arial" panose="020B0604020202020204" pitchFamily="34" charset="0"/>
              <a:buChar char="•"/>
            </a:pPr>
            <a:r>
              <a:rPr lang="es-ES" sz="1800" b="1" dirty="0" smtClean="0">
                <a:solidFill>
                  <a:schemeClr val="tx1"/>
                </a:solidFill>
                <a:latin typeface="Arial" panose="020B0604020202020204" pitchFamily="34" charset="0"/>
              </a:rPr>
              <a:t>Cuando se requiere atraer al publico objetivo.  </a:t>
            </a:r>
          </a:p>
          <a:p>
            <a:pPr marL="466090" indent="-285750" algn="just">
              <a:buFont typeface="Arial" panose="020B0604020202020204" pitchFamily="34" charset="0"/>
              <a:buChar char="•"/>
            </a:pPr>
            <a:endParaRPr lang="es-ES" sz="1800" b="1" dirty="0" smtClean="0">
              <a:solidFill>
                <a:schemeClr val="tx1"/>
              </a:solidFill>
              <a:latin typeface="Arial" panose="020B0604020202020204" pitchFamily="34" charset="0"/>
            </a:endParaRPr>
          </a:p>
          <a:p>
            <a:pPr marL="466090" indent="-285750" algn="just">
              <a:buFont typeface="Arial" panose="020B0604020202020204" pitchFamily="34" charset="0"/>
              <a:buChar char="•"/>
            </a:pPr>
            <a:endParaRPr lang="es-ES" sz="1800" b="1" dirty="0" smtClean="0">
              <a:solidFill>
                <a:schemeClr val="tx1"/>
              </a:solidFill>
              <a:latin typeface="Arial" panose="020B0604020202020204" pitchFamily="34" charset="0"/>
            </a:endParaRPr>
          </a:p>
        </p:txBody>
      </p:sp>
      <p:sp>
        <p:nvSpPr>
          <p:cNvPr id="9" name="Rectángulo 8"/>
          <p:cNvSpPr/>
          <p:nvPr/>
        </p:nvSpPr>
        <p:spPr>
          <a:xfrm>
            <a:off x="101908" y="1474950"/>
            <a:ext cx="2770742" cy="2492990"/>
          </a:xfrm>
          <a:prstGeom prst="rect">
            <a:avLst/>
          </a:prstGeom>
          <a:gradFill flip="none" rotWithShape="1">
            <a:gsLst>
              <a:gs pos="0">
                <a:srgbClr val="92D050"/>
              </a:gs>
              <a:gs pos="13000">
                <a:schemeClr val="accent1">
                  <a:lumMod val="45000"/>
                  <a:lumOff val="55000"/>
                </a:schemeClr>
              </a:gs>
              <a:gs pos="77000">
                <a:schemeClr val="accent1">
                  <a:lumMod val="45000"/>
                  <a:lumOff val="55000"/>
                </a:schemeClr>
              </a:gs>
              <a:gs pos="98000">
                <a:schemeClr val="accent1">
                  <a:lumMod val="30000"/>
                  <a:lumOff val="70000"/>
                </a:schemeClr>
              </a:gs>
            </a:gsLst>
            <a:path path="circle">
              <a:fillToRect l="100000" t="100000"/>
            </a:path>
            <a:tileRect r="-100000" b="-100000"/>
          </a:gradFill>
        </p:spPr>
        <p:txBody>
          <a:bodyPr wrap="square">
            <a:spAutoFit/>
          </a:bodyPr>
          <a:lstStyle/>
          <a:p>
            <a:pPr algn="ctr"/>
            <a:r>
              <a:rPr lang="es-EC" sz="1600" b="1" dirty="0" smtClean="0">
                <a:solidFill>
                  <a:schemeClr val="tx1"/>
                </a:solidFill>
                <a:latin typeface="Arial" panose="020B0604020202020204" pitchFamily="34" charset="0"/>
              </a:rPr>
              <a:t>Estructura</a:t>
            </a:r>
          </a:p>
          <a:p>
            <a:pPr algn="ctr"/>
            <a:endParaRPr lang="es-EC" sz="1600" b="1" dirty="0">
              <a:solidFill>
                <a:srgbClr val="FF0000"/>
              </a:solidFill>
              <a:latin typeface="Arial" panose="020B0604020202020204" pitchFamily="34" charset="0"/>
            </a:endParaRPr>
          </a:p>
          <a:p>
            <a:pPr algn="just"/>
            <a:r>
              <a:rPr lang="es-EC" sz="1800" b="1" dirty="0" smtClean="0">
                <a:solidFill>
                  <a:schemeClr val="bg2"/>
                </a:solidFill>
                <a:latin typeface="Arial" panose="020B0604020202020204" pitchFamily="34" charset="0"/>
              </a:rPr>
              <a:t>Análisis de la situación </a:t>
            </a:r>
          </a:p>
          <a:p>
            <a:pPr algn="just"/>
            <a:r>
              <a:rPr lang="es-EC" sz="1800" b="1" dirty="0" smtClean="0">
                <a:solidFill>
                  <a:schemeClr val="bg2"/>
                </a:solidFill>
                <a:latin typeface="Arial" panose="020B0604020202020204" pitchFamily="34" charset="0"/>
              </a:rPr>
              <a:t>Objetivos </a:t>
            </a:r>
          </a:p>
          <a:p>
            <a:pPr algn="just"/>
            <a:r>
              <a:rPr lang="es-EC" sz="1800" b="1" dirty="0" smtClean="0">
                <a:solidFill>
                  <a:schemeClr val="bg2"/>
                </a:solidFill>
                <a:latin typeface="Arial" panose="020B0604020202020204" pitchFamily="34" charset="0"/>
              </a:rPr>
              <a:t>Segmentación  </a:t>
            </a:r>
          </a:p>
          <a:p>
            <a:pPr algn="just"/>
            <a:r>
              <a:rPr lang="es-EC" sz="1800" b="1" dirty="0" smtClean="0">
                <a:solidFill>
                  <a:schemeClr val="bg2"/>
                </a:solidFill>
                <a:latin typeface="Arial" panose="020B0604020202020204" pitchFamily="34" charset="0"/>
              </a:rPr>
              <a:t>Estrategias </a:t>
            </a:r>
          </a:p>
          <a:p>
            <a:pPr algn="just"/>
            <a:r>
              <a:rPr lang="es-EC" sz="1800" b="1" dirty="0" smtClean="0">
                <a:solidFill>
                  <a:schemeClr val="bg2"/>
                </a:solidFill>
                <a:latin typeface="Arial" panose="020B0604020202020204" pitchFamily="34" charset="0"/>
              </a:rPr>
              <a:t>Presupuesto </a:t>
            </a:r>
          </a:p>
          <a:p>
            <a:pPr algn="just"/>
            <a:r>
              <a:rPr lang="es-EC" sz="1800" b="1" dirty="0" smtClean="0">
                <a:solidFill>
                  <a:schemeClr val="bg2"/>
                </a:solidFill>
                <a:latin typeface="Arial" panose="020B0604020202020204" pitchFamily="34" charset="0"/>
              </a:rPr>
              <a:t>Conclusiones </a:t>
            </a:r>
          </a:p>
          <a:p>
            <a:pPr algn="ctr"/>
            <a:endParaRPr lang="es-EC" sz="1600" b="1" dirty="0" smtClean="0">
              <a:solidFill>
                <a:srgbClr val="FF0000"/>
              </a:solidFill>
              <a:latin typeface="Arial" panose="020B0604020202020204" pitchFamily="34" charset="0"/>
            </a:endParaRPr>
          </a:p>
        </p:txBody>
      </p:sp>
      <p:cxnSp>
        <p:nvCxnSpPr>
          <p:cNvPr id="6" name="Conector recto 5"/>
          <p:cNvCxnSpPr>
            <a:stCxn id="2" idx="2"/>
          </p:cNvCxnSpPr>
          <p:nvPr/>
        </p:nvCxnSpPr>
        <p:spPr>
          <a:xfrm flipV="1">
            <a:off x="4571999" y="1255923"/>
            <a:ext cx="1" cy="308391"/>
          </a:xfrm>
          <a:prstGeom prst="line">
            <a:avLst/>
          </a:prstGeom>
        </p:spPr>
        <p:style>
          <a:lnRef idx="1">
            <a:schemeClr val="dk1"/>
          </a:lnRef>
          <a:fillRef idx="0">
            <a:schemeClr val="dk1"/>
          </a:fillRef>
          <a:effectRef idx="0">
            <a:schemeClr val="dk1"/>
          </a:effectRef>
          <a:fontRef idx="minor">
            <a:schemeClr val="tx1"/>
          </a:fontRef>
        </p:style>
      </p:cxnSp>
      <p:cxnSp>
        <p:nvCxnSpPr>
          <p:cNvPr id="8" name="Conector recto 7"/>
          <p:cNvCxnSpPr/>
          <p:nvPr/>
        </p:nvCxnSpPr>
        <p:spPr>
          <a:xfrm flipV="1">
            <a:off x="1333041" y="1299990"/>
            <a:ext cx="6863508" cy="33051"/>
          </a:xfrm>
          <a:prstGeom prst="line">
            <a:avLst/>
          </a:prstGeom>
        </p:spPr>
        <p:style>
          <a:lnRef idx="1">
            <a:schemeClr val="dk1"/>
          </a:lnRef>
          <a:fillRef idx="0">
            <a:schemeClr val="dk1"/>
          </a:fillRef>
          <a:effectRef idx="0">
            <a:schemeClr val="dk1"/>
          </a:effectRef>
          <a:fontRef idx="minor">
            <a:schemeClr val="tx1"/>
          </a:fontRef>
        </p:style>
      </p:cxnSp>
      <p:cxnSp>
        <p:nvCxnSpPr>
          <p:cNvPr id="12" name="Conector recto de flecha 11"/>
          <p:cNvCxnSpPr/>
          <p:nvPr/>
        </p:nvCxnSpPr>
        <p:spPr>
          <a:xfrm>
            <a:off x="1333041" y="1344058"/>
            <a:ext cx="0" cy="1308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Conector recto de flecha 13"/>
          <p:cNvCxnSpPr/>
          <p:nvPr/>
        </p:nvCxnSpPr>
        <p:spPr>
          <a:xfrm>
            <a:off x="4571999" y="1333041"/>
            <a:ext cx="0" cy="14190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6" name="Conector recto de flecha 15"/>
          <p:cNvCxnSpPr/>
          <p:nvPr/>
        </p:nvCxnSpPr>
        <p:spPr>
          <a:xfrm>
            <a:off x="8196549" y="1299990"/>
            <a:ext cx="0" cy="17496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4333369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994054" y="2082188"/>
            <a:ext cx="6466900" cy="1200329"/>
          </a:xfrm>
          <a:prstGeom prst="rect">
            <a:avLst/>
          </a:prstGeom>
          <a:gradFill flip="none" rotWithShape="1">
            <a:gsLst>
              <a:gs pos="33000">
                <a:srgbClr val="006666"/>
              </a:gs>
              <a:gs pos="56000">
                <a:schemeClr val="accent1">
                  <a:lumMod val="45000"/>
                  <a:lumOff val="55000"/>
                </a:schemeClr>
              </a:gs>
              <a:gs pos="77000">
                <a:schemeClr val="accent1">
                  <a:lumMod val="45000"/>
                  <a:lumOff val="55000"/>
                </a:schemeClr>
              </a:gs>
              <a:gs pos="100000">
                <a:schemeClr val="accent1">
                  <a:lumMod val="30000"/>
                  <a:lumOff val="70000"/>
                </a:schemeClr>
              </a:gs>
            </a:gsLst>
            <a:path path="rect">
              <a:fillToRect l="100000" t="100000"/>
            </a:path>
            <a:tileRect r="-100000" b="-100000"/>
          </a:gradFill>
        </p:spPr>
        <p:txBody>
          <a:bodyPr wrap="square" rtlCol="0">
            <a:spAutoFit/>
          </a:bodyPr>
          <a:lstStyle/>
          <a:p>
            <a:pPr algn="ctr"/>
            <a:r>
              <a:rPr lang="es-EC" sz="7200" dirty="0" smtClean="0"/>
              <a:t>CAPITULO III</a:t>
            </a:r>
            <a:endParaRPr lang="es-EC" sz="7200" dirty="0"/>
          </a:p>
        </p:txBody>
      </p:sp>
    </p:spTree>
    <p:extLst>
      <p:ext uri="{BB962C8B-B14F-4D97-AF65-F5344CB8AC3E}">
        <p14:creationId xmlns:p14="http://schemas.microsoft.com/office/powerpoint/2010/main" val="8138986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922445" y="619398"/>
            <a:ext cx="5199958" cy="954107"/>
          </a:xfrm>
          <a:prstGeom prst="rect">
            <a:avLst/>
          </a:prstGeom>
          <a:noFill/>
        </p:spPr>
        <p:txBody>
          <a:bodyPr wrap="square" rtlCol="0">
            <a:spAutoFit/>
          </a:bodyPr>
          <a:lstStyle/>
          <a:p>
            <a:pPr algn="ctr"/>
            <a:r>
              <a:rPr lang="es-EC" sz="2800" b="1" dirty="0" smtClean="0"/>
              <a:t>METODOLOGIA DE LA INVESTIGACION</a:t>
            </a:r>
            <a:endParaRPr lang="es-EC" sz="2800" b="1" dirty="0"/>
          </a:p>
        </p:txBody>
      </p:sp>
      <p:sp>
        <p:nvSpPr>
          <p:cNvPr id="3" name="CuadroTexto 2"/>
          <p:cNvSpPr txBox="1"/>
          <p:nvPr/>
        </p:nvSpPr>
        <p:spPr>
          <a:xfrm>
            <a:off x="561862" y="1963638"/>
            <a:ext cx="2721166" cy="307777"/>
          </a:xfrm>
          <a:prstGeom prst="rect">
            <a:avLst/>
          </a:prstGeom>
          <a:solidFill>
            <a:srgbClr val="FFFF00"/>
          </a:solidFill>
        </p:spPr>
        <p:txBody>
          <a:bodyPr wrap="square" rtlCol="0">
            <a:spAutoFit/>
          </a:bodyPr>
          <a:lstStyle/>
          <a:p>
            <a:r>
              <a:rPr lang="es-EC" b="1" dirty="0" smtClean="0"/>
              <a:t>TIPO DE INVESTIGACION </a:t>
            </a:r>
            <a:endParaRPr lang="es-EC" b="1" dirty="0"/>
          </a:p>
        </p:txBody>
      </p:sp>
      <p:sp>
        <p:nvSpPr>
          <p:cNvPr id="4" name="CuadroTexto 3"/>
          <p:cNvSpPr txBox="1"/>
          <p:nvPr/>
        </p:nvSpPr>
        <p:spPr>
          <a:xfrm>
            <a:off x="3249975" y="1963639"/>
            <a:ext cx="2633032" cy="307777"/>
          </a:xfrm>
          <a:prstGeom prst="rect">
            <a:avLst/>
          </a:prstGeom>
          <a:solidFill>
            <a:schemeClr val="accent6">
              <a:lumMod val="40000"/>
              <a:lumOff val="60000"/>
            </a:schemeClr>
          </a:solidFill>
        </p:spPr>
        <p:txBody>
          <a:bodyPr wrap="square" rtlCol="0">
            <a:spAutoFit/>
          </a:bodyPr>
          <a:lstStyle/>
          <a:p>
            <a:r>
              <a:rPr lang="es-EC" b="1" dirty="0" smtClean="0"/>
              <a:t>POBLACION Y MUESTRA </a:t>
            </a:r>
            <a:endParaRPr lang="es-EC" b="1" dirty="0"/>
          </a:p>
        </p:txBody>
      </p:sp>
      <p:sp>
        <p:nvSpPr>
          <p:cNvPr id="5" name="CuadroTexto 4"/>
          <p:cNvSpPr txBox="1"/>
          <p:nvPr/>
        </p:nvSpPr>
        <p:spPr>
          <a:xfrm>
            <a:off x="5971140" y="1941119"/>
            <a:ext cx="2588966" cy="307777"/>
          </a:xfrm>
          <a:prstGeom prst="rect">
            <a:avLst/>
          </a:prstGeom>
          <a:solidFill>
            <a:schemeClr val="accent1"/>
          </a:solidFill>
        </p:spPr>
        <p:txBody>
          <a:bodyPr wrap="square" rtlCol="0">
            <a:spAutoFit/>
          </a:bodyPr>
          <a:lstStyle/>
          <a:p>
            <a:r>
              <a:rPr lang="es-EC" b="1" dirty="0" smtClean="0"/>
              <a:t>RECOLECCION DE DATOS </a:t>
            </a:r>
            <a:endParaRPr lang="es-EC" b="1" dirty="0"/>
          </a:p>
        </p:txBody>
      </p:sp>
      <p:sp>
        <p:nvSpPr>
          <p:cNvPr id="6" name="CuadroTexto 5"/>
          <p:cNvSpPr txBox="1"/>
          <p:nvPr/>
        </p:nvSpPr>
        <p:spPr>
          <a:xfrm>
            <a:off x="561862" y="2363188"/>
            <a:ext cx="2258458" cy="3077766"/>
          </a:xfrm>
          <a:prstGeom prst="rect">
            <a:avLst/>
          </a:prstGeom>
          <a:gradFill flip="none" rotWithShape="1">
            <a:gsLst>
              <a:gs pos="0">
                <a:schemeClr val="accent1">
                  <a:lumMod val="75000"/>
                </a:schemeClr>
              </a:gs>
              <a:gs pos="16000">
                <a:schemeClr val="accent1">
                  <a:lumMod val="45000"/>
                  <a:lumOff val="55000"/>
                </a:schemeClr>
              </a:gs>
              <a:gs pos="77000">
                <a:schemeClr val="accent1">
                  <a:lumMod val="45000"/>
                  <a:lumOff val="55000"/>
                </a:schemeClr>
              </a:gs>
              <a:gs pos="100000">
                <a:schemeClr val="accent1">
                  <a:lumMod val="30000"/>
                  <a:lumOff val="70000"/>
                </a:schemeClr>
              </a:gs>
            </a:gsLst>
            <a:path path="rect">
              <a:fillToRect l="100000" t="100000"/>
            </a:path>
            <a:tileRect r="-100000" b="-100000"/>
          </a:gradFill>
        </p:spPr>
        <p:txBody>
          <a:bodyPr wrap="square" rtlCol="0">
            <a:spAutoFit/>
          </a:bodyPr>
          <a:lstStyle/>
          <a:p>
            <a:pPr algn="just"/>
            <a:r>
              <a:rPr lang="es-EC" sz="1600" b="1" dirty="0" smtClean="0"/>
              <a:t>Exploratorios, correlacionales,  explicativos, descriptivos. Utilizando la investigación descriptiva</a:t>
            </a:r>
            <a:r>
              <a:rPr lang="es-EC" sz="1600" b="1" dirty="0"/>
              <a:t>, ya trabaja sobre realidades de hecho y </a:t>
            </a:r>
            <a:r>
              <a:rPr lang="es-EC" sz="1600" b="1" dirty="0" smtClean="0"/>
              <a:t>los define como son observados. </a:t>
            </a:r>
            <a:endParaRPr lang="es-EC" sz="1600" b="1" dirty="0"/>
          </a:p>
          <a:p>
            <a:pPr algn="just"/>
            <a:r>
              <a:rPr lang="es-ES" sz="1800" b="1" dirty="0"/>
              <a:t> </a:t>
            </a:r>
            <a:endParaRPr lang="es-EC" sz="1800" b="1" dirty="0"/>
          </a:p>
        </p:txBody>
      </p:sp>
      <p:sp>
        <p:nvSpPr>
          <p:cNvPr id="7" name="CuadroTexto 6"/>
          <p:cNvSpPr txBox="1"/>
          <p:nvPr/>
        </p:nvSpPr>
        <p:spPr>
          <a:xfrm>
            <a:off x="3095739" y="2527181"/>
            <a:ext cx="2599981" cy="1169551"/>
          </a:xfrm>
          <a:prstGeom prst="rect">
            <a:avLst/>
          </a:prstGeom>
          <a:gradFill flip="none" rotWithShape="1">
            <a:gsLst>
              <a:gs pos="0">
                <a:srgbClr val="002060"/>
              </a:gs>
              <a:gs pos="15000">
                <a:schemeClr val="accent1">
                  <a:lumMod val="45000"/>
                  <a:lumOff val="55000"/>
                </a:schemeClr>
              </a:gs>
              <a:gs pos="77000">
                <a:schemeClr val="accent1">
                  <a:lumMod val="45000"/>
                  <a:lumOff val="55000"/>
                </a:schemeClr>
              </a:gs>
              <a:gs pos="100000">
                <a:schemeClr val="accent1">
                  <a:lumMod val="30000"/>
                  <a:lumOff val="70000"/>
                </a:schemeClr>
              </a:gs>
            </a:gsLst>
            <a:path path="circle">
              <a:fillToRect t="100000" r="100000"/>
            </a:path>
            <a:tileRect l="-100000" b="-100000"/>
          </a:gradFill>
        </p:spPr>
        <p:txBody>
          <a:bodyPr wrap="square" rtlCol="0">
            <a:spAutoFit/>
          </a:bodyPr>
          <a:lstStyle/>
          <a:p>
            <a:pPr algn="just"/>
            <a:r>
              <a:rPr lang="es-EC" b="1" dirty="0" smtClean="0"/>
              <a:t>PARA LA POBLACION Y MUESTRA DEL ESTUDIO DE MERCADO SE UTILIZO LAS SIGUIENTES FORMULAS: </a:t>
            </a:r>
            <a:endParaRPr lang="es-EC" b="1" dirty="0"/>
          </a:p>
        </p:txBody>
      </p:sp>
      <p:sp>
        <p:nvSpPr>
          <p:cNvPr id="8" name="Rectángulo 7"/>
          <p:cNvSpPr/>
          <p:nvPr/>
        </p:nvSpPr>
        <p:spPr>
          <a:xfrm>
            <a:off x="5921563" y="2306501"/>
            <a:ext cx="2958032" cy="2893100"/>
          </a:xfrm>
          <a:prstGeom prst="rect">
            <a:avLst/>
          </a:prstGeom>
          <a:gradFill>
            <a:gsLst>
              <a:gs pos="0">
                <a:srgbClr val="FF0000"/>
              </a:gs>
              <a:gs pos="3000">
                <a:srgbClr val="EBD199"/>
              </a:gs>
              <a:gs pos="0">
                <a:srgbClr val="FF9900"/>
              </a:gs>
              <a:gs pos="69000">
                <a:schemeClr val="accent1">
                  <a:lumMod val="45000"/>
                  <a:lumOff val="55000"/>
                </a:schemeClr>
              </a:gs>
              <a:gs pos="100000">
                <a:schemeClr val="accent1">
                  <a:lumMod val="30000"/>
                  <a:lumOff val="70000"/>
                </a:schemeClr>
              </a:gs>
            </a:gsLst>
            <a:path path="circle">
              <a:fillToRect t="100000" r="100000"/>
            </a:path>
          </a:gradFill>
        </p:spPr>
        <p:txBody>
          <a:bodyPr wrap="square">
            <a:spAutoFit/>
          </a:bodyPr>
          <a:lstStyle/>
          <a:p>
            <a:pPr algn="just"/>
            <a:r>
              <a:rPr lang="es-ES" b="1" dirty="0"/>
              <a:t>Para la población y muestra del estudio de mercado que se realizó en unos de los principales Colegios de Ambato, Sangolqui y </a:t>
            </a:r>
            <a:r>
              <a:rPr lang="es-ES" b="1" dirty="0" smtClean="0"/>
              <a:t>Quito y a los </a:t>
            </a:r>
            <a:r>
              <a:rPr lang="es-ES" b="1" dirty="0"/>
              <a:t>docentes de la Esforse, como parte del presente trabajo de investigación</a:t>
            </a:r>
            <a:r>
              <a:rPr lang="es-ES" b="1" dirty="0" smtClean="0"/>
              <a:t>, el cual consideró </a:t>
            </a:r>
            <a:r>
              <a:rPr lang="es-ES" b="1" dirty="0"/>
              <a:t>para este estudio de mercado a </a:t>
            </a:r>
            <a:r>
              <a:rPr lang="es-ES" b="1" dirty="0" smtClean="0"/>
              <a:t>118</a:t>
            </a:r>
            <a:r>
              <a:rPr lang="es-ES" b="1" dirty="0" smtClean="0"/>
              <a:t> </a:t>
            </a:r>
            <a:r>
              <a:rPr lang="es-ES" b="1" dirty="0"/>
              <a:t>alumnos de los tres colegios, Inmaculada, Comil 1 e </a:t>
            </a:r>
            <a:r>
              <a:rPr lang="es-ES" b="1" dirty="0" smtClean="0"/>
              <a:t> Atenas </a:t>
            </a:r>
            <a:r>
              <a:rPr lang="es-ES" b="1" dirty="0"/>
              <a:t>y </a:t>
            </a:r>
            <a:r>
              <a:rPr lang="es-ES" b="1" dirty="0" smtClean="0"/>
              <a:t>15</a:t>
            </a:r>
            <a:r>
              <a:rPr lang="es-ES" b="1" dirty="0" smtClean="0"/>
              <a:t> </a:t>
            </a:r>
            <a:r>
              <a:rPr lang="es-ES" b="1" dirty="0"/>
              <a:t>Docentes que laboran dentro de la institución</a:t>
            </a:r>
            <a:r>
              <a:rPr lang="es-ES" dirty="0"/>
              <a:t>. </a:t>
            </a:r>
            <a:endParaRPr lang="es-EC" dirty="0"/>
          </a:p>
        </p:txBody>
      </p:sp>
      <p:cxnSp>
        <p:nvCxnSpPr>
          <p:cNvPr id="10" name="Conector recto 9"/>
          <p:cNvCxnSpPr/>
          <p:nvPr/>
        </p:nvCxnSpPr>
        <p:spPr>
          <a:xfrm>
            <a:off x="2126253" y="1573505"/>
            <a:ext cx="4924540"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2" name="Conector recto de flecha 11"/>
          <p:cNvCxnSpPr/>
          <p:nvPr/>
        </p:nvCxnSpPr>
        <p:spPr>
          <a:xfrm flipH="1">
            <a:off x="2126253" y="1568523"/>
            <a:ext cx="11017" cy="37036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4" name="Conector recto de flecha 13"/>
          <p:cNvCxnSpPr/>
          <p:nvPr/>
        </p:nvCxnSpPr>
        <p:spPr>
          <a:xfrm>
            <a:off x="7061808" y="1568523"/>
            <a:ext cx="0" cy="37036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6" name="Conector recto de flecha 15"/>
          <p:cNvCxnSpPr/>
          <p:nvPr/>
        </p:nvCxnSpPr>
        <p:spPr>
          <a:xfrm flipH="1">
            <a:off x="4682168" y="1573074"/>
            <a:ext cx="11017" cy="37036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1" name="Conector recto de flecha 10"/>
          <p:cNvCxnSpPr/>
          <p:nvPr/>
        </p:nvCxnSpPr>
        <p:spPr>
          <a:xfrm>
            <a:off x="2126253" y="2248896"/>
            <a:ext cx="0" cy="576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Conector recto de flecha 14"/>
          <p:cNvCxnSpPr/>
          <p:nvPr/>
        </p:nvCxnSpPr>
        <p:spPr>
          <a:xfrm>
            <a:off x="4693185" y="2306501"/>
            <a:ext cx="0" cy="2206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ector recto de flecha 17"/>
          <p:cNvCxnSpPr>
            <a:stCxn id="5" idx="2"/>
          </p:cNvCxnSpPr>
          <p:nvPr/>
        </p:nvCxnSpPr>
        <p:spPr>
          <a:xfrm flipH="1">
            <a:off x="7249099" y="2248896"/>
            <a:ext cx="16524" cy="1142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Flecha derecha 8">
            <a:hlinkClick r:id="rId2" action="ppaction://hlinksldjump"/>
          </p:cNvPr>
          <p:cNvSpPr/>
          <p:nvPr/>
        </p:nvSpPr>
        <p:spPr>
          <a:xfrm>
            <a:off x="3681984" y="3696732"/>
            <a:ext cx="1506225" cy="570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Muestra 1</a:t>
            </a:r>
            <a:endParaRPr lang="es-EC" b="1" dirty="0">
              <a:solidFill>
                <a:schemeClr val="tx1"/>
              </a:solidFill>
            </a:endParaRPr>
          </a:p>
        </p:txBody>
      </p:sp>
      <p:sp>
        <p:nvSpPr>
          <p:cNvPr id="13" name="Flecha derecha 12">
            <a:hlinkClick r:id="rId3" action="ppaction://hlinksldjump"/>
          </p:cNvPr>
          <p:cNvSpPr/>
          <p:nvPr/>
        </p:nvSpPr>
        <p:spPr>
          <a:xfrm>
            <a:off x="3681985" y="4352545"/>
            <a:ext cx="1506224" cy="51373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C" b="1" dirty="0" smtClean="0">
                <a:solidFill>
                  <a:schemeClr val="tx1"/>
                </a:solidFill>
              </a:rPr>
              <a:t>Muestra 2</a:t>
            </a:r>
            <a:endParaRPr lang="es-EC" b="1" dirty="0">
              <a:solidFill>
                <a:schemeClr val="tx1"/>
              </a:solidFill>
            </a:endParaRPr>
          </a:p>
        </p:txBody>
      </p:sp>
      <p:sp>
        <p:nvSpPr>
          <p:cNvPr id="17" name="Flecha derecha 16">
            <a:hlinkClick r:id="rId4" action="ppaction://hlinksldjump"/>
          </p:cNvPr>
          <p:cNvSpPr/>
          <p:nvPr/>
        </p:nvSpPr>
        <p:spPr>
          <a:xfrm>
            <a:off x="6412992" y="5415045"/>
            <a:ext cx="2316480" cy="272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Cuestionario 1 </a:t>
            </a:r>
            <a:endParaRPr lang="es-EC" b="1" dirty="0">
              <a:solidFill>
                <a:schemeClr val="tx1"/>
              </a:solidFill>
            </a:endParaRPr>
          </a:p>
        </p:txBody>
      </p:sp>
      <p:sp>
        <p:nvSpPr>
          <p:cNvPr id="19" name="Flecha derecha 18">
            <a:hlinkClick r:id="rId5" action="ppaction://hlinksldjump"/>
          </p:cNvPr>
          <p:cNvSpPr/>
          <p:nvPr/>
        </p:nvSpPr>
        <p:spPr>
          <a:xfrm>
            <a:off x="6412992" y="5687174"/>
            <a:ext cx="2316479" cy="311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rPr>
              <a:t>Cuestionario 2</a:t>
            </a:r>
            <a:endParaRPr lang="es-EC" b="1" dirty="0">
              <a:solidFill>
                <a:schemeClr val="tx1"/>
              </a:solidFill>
            </a:endParaRPr>
          </a:p>
        </p:txBody>
      </p:sp>
    </p:spTree>
    <p:extLst>
      <p:ext uri="{BB962C8B-B14F-4D97-AF65-F5344CB8AC3E}">
        <p14:creationId xmlns:p14="http://schemas.microsoft.com/office/powerpoint/2010/main" val="410683826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2414</TotalTime>
  <Words>3283</Words>
  <Application>Microsoft Office PowerPoint</Application>
  <PresentationFormat>Presentación en pantalla (4:3)</PresentationFormat>
  <Paragraphs>481</Paragraphs>
  <Slides>40</Slides>
  <Notes>5</Notes>
  <HiddenSlides>0</HiddenSlides>
  <MMClips>1</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40</vt:i4>
      </vt:variant>
    </vt:vector>
  </HeadingPairs>
  <TitlesOfParts>
    <vt:vector size="47" baseType="lpstr">
      <vt:lpstr>Arial</vt:lpstr>
      <vt:lpstr>Calibri</vt:lpstr>
      <vt:lpstr>Century Gothic</vt:lpstr>
      <vt:lpstr>Symbol</vt:lpstr>
      <vt:lpstr>Times New Roman</vt:lpstr>
      <vt:lpstr>1_Diseño predeterminado</vt:lpstr>
      <vt:lpstr>Diseño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MAYOR RECALDE</dc:creator>
  <cp:lastModifiedBy>MAYOR RECALDE</cp:lastModifiedBy>
  <cp:revision>151</cp:revision>
  <dcterms:modified xsi:type="dcterms:W3CDTF">2015-12-15T11:41:07Z</dcterms:modified>
</cp:coreProperties>
</file>