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notesMasterIdLst>
    <p:notesMasterId r:id="rId71"/>
  </p:notesMasterIdLst>
  <p:sldIdLst>
    <p:sldId id="256" r:id="rId2"/>
    <p:sldId id="258" r:id="rId3"/>
    <p:sldId id="384" r:id="rId4"/>
    <p:sldId id="340" r:id="rId5"/>
    <p:sldId id="341" r:id="rId6"/>
    <p:sldId id="342" r:id="rId7"/>
    <p:sldId id="344" r:id="rId8"/>
    <p:sldId id="346" r:id="rId9"/>
    <p:sldId id="345" r:id="rId10"/>
    <p:sldId id="347" r:id="rId11"/>
    <p:sldId id="348" r:id="rId12"/>
    <p:sldId id="349" r:id="rId13"/>
    <p:sldId id="350" r:id="rId14"/>
    <p:sldId id="352" r:id="rId15"/>
    <p:sldId id="351" r:id="rId16"/>
    <p:sldId id="353" r:id="rId17"/>
    <p:sldId id="354" r:id="rId18"/>
    <p:sldId id="355" r:id="rId19"/>
    <p:sldId id="356" r:id="rId20"/>
    <p:sldId id="357" r:id="rId21"/>
    <p:sldId id="358" r:id="rId22"/>
    <p:sldId id="359" r:id="rId23"/>
    <p:sldId id="360" r:id="rId24"/>
    <p:sldId id="385" r:id="rId25"/>
    <p:sldId id="386" r:id="rId26"/>
    <p:sldId id="387" r:id="rId27"/>
    <p:sldId id="361" r:id="rId28"/>
    <p:sldId id="362" r:id="rId29"/>
    <p:sldId id="363" r:id="rId30"/>
    <p:sldId id="388" r:id="rId31"/>
    <p:sldId id="389" r:id="rId32"/>
    <p:sldId id="390" r:id="rId33"/>
    <p:sldId id="364" r:id="rId34"/>
    <p:sldId id="391" r:id="rId35"/>
    <p:sldId id="392" r:id="rId36"/>
    <p:sldId id="371" r:id="rId37"/>
    <p:sldId id="393" r:id="rId38"/>
    <p:sldId id="394" r:id="rId39"/>
    <p:sldId id="372" r:id="rId40"/>
    <p:sldId id="395" r:id="rId41"/>
    <p:sldId id="396" r:id="rId42"/>
    <p:sldId id="365" r:id="rId43"/>
    <p:sldId id="397" r:id="rId44"/>
    <p:sldId id="400" r:id="rId45"/>
    <p:sldId id="398" r:id="rId46"/>
    <p:sldId id="401" r:id="rId47"/>
    <p:sldId id="373" r:id="rId48"/>
    <p:sldId id="402" r:id="rId49"/>
    <p:sldId id="374" r:id="rId50"/>
    <p:sldId id="403" r:id="rId51"/>
    <p:sldId id="404" r:id="rId52"/>
    <p:sldId id="405" r:id="rId53"/>
    <p:sldId id="366" r:id="rId54"/>
    <p:sldId id="406" r:id="rId55"/>
    <p:sldId id="407" r:id="rId56"/>
    <p:sldId id="375" r:id="rId57"/>
    <p:sldId id="408" r:id="rId58"/>
    <p:sldId id="409" r:id="rId59"/>
    <p:sldId id="367" r:id="rId60"/>
    <p:sldId id="376" r:id="rId61"/>
    <p:sldId id="377" r:id="rId62"/>
    <p:sldId id="379" r:id="rId63"/>
    <p:sldId id="378" r:id="rId64"/>
    <p:sldId id="368" r:id="rId65"/>
    <p:sldId id="380" r:id="rId66"/>
    <p:sldId id="369" r:id="rId67"/>
    <p:sldId id="381" r:id="rId68"/>
    <p:sldId id="382" r:id="rId69"/>
    <p:sldId id="383" r:id="rId7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637"/>
    <a:srgbClr val="92D050"/>
    <a:srgbClr val="FF3399"/>
    <a:srgbClr val="FF0066"/>
    <a:srgbClr val="008000"/>
    <a:srgbClr val="879504"/>
    <a:srgbClr val="A2B305"/>
    <a:srgbClr val="FF0000"/>
    <a:srgbClr val="3366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22"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datos%20tesis%20alejandra%20jim&#233;nez.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'ANALISIS BIODIVERSIDAD'!$AJ$2</c:f>
              <c:strCache>
                <c:ptCount val="1"/>
                <c:pt idx="0">
                  <c:v>A. Frutales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'ANALISIS BIODIVERSIDAD'!$AK$1:$AM$1</c:f>
              <c:strCache>
                <c:ptCount val="3"/>
                <c:pt idx="0">
                  <c:v>Arosemena Tola</c:v>
                </c:pt>
                <c:pt idx="1">
                  <c:v>Archidona</c:v>
                </c:pt>
                <c:pt idx="2">
                  <c:v>Tena</c:v>
                </c:pt>
              </c:strCache>
            </c:strRef>
          </c:cat>
          <c:val>
            <c:numRef>
              <c:f>'ANALISIS BIODIVERSIDAD'!$AK$2:$AM$2</c:f>
              <c:numCache>
                <c:formatCode>General</c:formatCode>
                <c:ptCount val="3"/>
                <c:pt idx="0">
                  <c:v>7</c:v>
                </c:pt>
                <c:pt idx="1">
                  <c:v>28</c:v>
                </c:pt>
                <c:pt idx="2">
                  <c:v>23</c:v>
                </c:pt>
              </c:numCache>
            </c:numRef>
          </c:val>
        </c:ser>
        <c:ser>
          <c:idx val="1"/>
          <c:order val="1"/>
          <c:tx>
            <c:strRef>
              <c:f>'ANALISIS BIODIVERSIDAD'!$AJ$3</c:f>
              <c:strCache>
                <c:ptCount val="1"/>
                <c:pt idx="0">
                  <c:v>A. Industriales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'ANALISIS BIODIVERSIDAD'!$AK$1:$AM$1</c:f>
              <c:strCache>
                <c:ptCount val="3"/>
                <c:pt idx="0">
                  <c:v>Arosemena Tola</c:v>
                </c:pt>
                <c:pt idx="1">
                  <c:v>Archidona</c:v>
                </c:pt>
                <c:pt idx="2">
                  <c:v>Tena</c:v>
                </c:pt>
              </c:strCache>
            </c:strRef>
          </c:cat>
          <c:val>
            <c:numRef>
              <c:f>'ANALISIS BIODIVERSIDAD'!$AK$3:$AM$3</c:f>
              <c:numCache>
                <c:formatCode>General</c:formatCode>
                <c:ptCount val="3"/>
                <c:pt idx="0">
                  <c:v>1</c:v>
                </c:pt>
                <c:pt idx="1">
                  <c:v>0</c:v>
                </c:pt>
                <c:pt idx="2">
                  <c:v>4</c:v>
                </c:pt>
              </c:numCache>
            </c:numRef>
          </c:val>
        </c:ser>
        <c:ser>
          <c:idx val="2"/>
          <c:order val="2"/>
          <c:tx>
            <c:strRef>
              <c:f>'ANALISIS BIODIVERSIDAD'!$AJ$4</c:f>
              <c:strCache>
                <c:ptCount val="1"/>
                <c:pt idx="0">
                  <c:v>A. Maderables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'ANALISIS BIODIVERSIDAD'!$AK$1:$AM$1</c:f>
              <c:strCache>
                <c:ptCount val="3"/>
                <c:pt idx="0">
                  <c:v>Arosemena Tola</c:v>
                </c:pt>
                <c:pt idx="1">
                  <c:v>Archidona</c:v>
                </c:pt>
                <c:pt idx="2">
                  <c:v>Tena</c:v>
                </c:pt>
              </c:strCache>
            </c:strRef>
          </c:cat>
          <c:val>
            <c:numRef>
              <c:f>'ANALISIS BIODIVERSIDAD'!$AK$4:$AM$4</c:f>
              <c:numCache>
                <c:formatCode>General</c:formatCode>
                <c:ptCount val="3"/>
                <c:pt idx="0">
                  <c:v>24</c:v>
                </c:pt>
                <c:pt idx="1">
                  <c:v>16</c:v>
                </c:pt>
                <c:pt idx="2">
                  <c:v>16</c:v>
                </c:pt>
              </c:numCache>
            </c:numRef>
          </c:val>
        </c:ser>
        <c:ser>
          <c:idx val="3"/>
          <c:order val="3"/>
          <c:tx>
            <c:strRef>
              <c:f>'ANALISIS BIODIVERSIDAD'!$AJ$5</c:f>
              <c:strCache>
                <c:ptCount val="1"/>
                <c:pt idx="0">
                  <c:v>A. Forrajeros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'ANALISIS BIODIVERSIDAD'!$AK$1:$AM$1</c:f>
              <c:strCache>
                <c:ptCount val="3"/>
                <c:pt idx="0">
                  <c:v>Arosemena Tola</c:v>
                </c:pt>
                <c:pt idx="1">
                  <c:v>Archidona</c:v>
                </c:pt>
                <c:pt idx="2">
                  <c:v>Tena</c:v>
                </c:pt>
              </c:strCache>
            </c:strRef>
          </c:cat>
          <c:val>
            <c:numRef>
              <c:f>'ANALISIS BIODIVERSIDAD'!$AK$5:$AM$5</c:f>
              <c:numCache>
                <c:formatCode>General</c:formatCode>
                <c:ptCount val="3"/>
                <c:pt idx="0">
                  <c:v>3</c:v>
                </c:pt>
                <c:pt idx="1">
                  <c:v>0</c:v>
                </c:pt>
                <c:pt idx="2">
                  <c:v>2</c:v>
                </c:pt>
              </c:numCache>
            </c:numRef>
          </c:val>
        </c:ser>
        <c:ser>
          <c:idx val="4"/>
          <c:order val="4"/>
          <c:tx>
            <c:strRef>
              <c:f>'ANALISIS BIODIVERSIDAD'!$AJ$6</c:f>
              <c:strCache>
                <c:ptCount val="1"/>
                <c:pt idx="0">
                  <c:v>A. Ornamentales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'ANALISIS BIODIVERSIDAD'!$AK$1:$AM$1</c:f>
              <c:strCache>
                <c:ptCount val="3"/>
                <c:pt idx="0">
                  <c:v>Arosemena Tola</c:v>
                </c:pt>
                <c:pt idx="1">
                  <c:v>Archidona</c:v>
                </c:pt>
                <c:pt idx="2">
                  <c:v>Tena</c:v>
                </c:pt>
              </c:strCache>
            </c:strRef>
          </c:cat>
          <c:val>
            <c:numRef>
              <c:f>'ANALISIS BIODIVERSIDAD'!$AK$6:$AM$6</c:f>
              <c:numCache>
                <c:formatCode>General</c:formatCode>
                <c:ptCount val="3"/>
                <c:pt idx="0">
                  <c:v>0</c:v>
                </c:pt>
                <c:pt idx="1">
                  <c:v>0</c:v>
                </c:pt>
                <c:pt idx="2">
                  <c:v>1</c:v>
                </c:pt>
              </c:numCache>
            </c:numRef>
          </c:val>
        </c:ser>
        <c:ser>
          <c:idx val="5"/>
          <c:order val="5"/>
          <c:tx>
            <c:strRef>
              <c:f>'ANALISIS BIODIVERSIDAD'!$AJ$7</c:f>
              <c:strCache>
                <c:ptCount val="1"/>
                <c:pt idx="0">
                  <c:v>Otros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'ANALISIS BIODIVERSIDAD'!$AK$1:$AM$1</c:f>
              <c:strCache>
                <c:ptCount val="3"/>
                <c:pt idx="0">
                  <c:v>Arosemena Tola</c:v>
                </c:pt>
                <c:pt idx="1">
                  <c:v>Archidona</c:v>
                </c:pt>
                <c:pt idx="2">
                  <c:v>Tena</c:v>
                </c:pt>
              </c:strCache>
            </c:strRef>
          </c:cat>
          <c:val>
            <c:numRef>
              <c:f>'ANALISIS BIODIVERSIDAD'!$AK$7:$AM$7</c:f>
              <c:numCache>
                <c:formatCode>General</c:formatCode>
                <c:ptCount val="3"/>
                <c:pt idx="0">
                  <c:v>4</c:v>
                </c:pt>
                <c:pt idx="1">
                  <c:v>0</c:v>
                </c:pt>
                <c:pt idx="2">
                  <c:v>1</c:v>
                </c:pt>
              </c:numCache>
            </c:numRef>
          </c:val>
        </c:ser>
        <c:dLbls>
          <c:showLegendKey val="0"/>
          <c:showVal val="1"/>
          <c:showCatName val="0"/>
          <c:showSerName val="0"/>
          <c:showPercent val="0"/>
          <c:showBubbleSize val="0"/>
        </c:dLbls>
        <c:gapWidth val="150"/>
        <c:axId val="169615760"/>
        <c:axId val="169616320"/>
      </c:barChart>
      <c:catAx>
        <c:axId val="169615760"/>
        <c:scaling>
          <c:orientation val="minMax"/>
        </c:scaling>
        <c:delete val="0"/>
        <c:axPos val="b"/>
        <c:numFmt formatCode="General" sourceLinked="0"/>
        <c:majorTickMark val="none"/>
        <c:minorTickMark val="none"/>
        <c:tickLblPos val="nextTo"/>
        <c:crossAx val="169616320"/>
        <c:crosses val="autoZero"/>
        <c:auto val="1"/>
        <c:lblAlgn val="ctr"/>
        <c:lblOffset val="100"/>
        <c:noMultiLvlLbl val="0"/>
      </c:catAx>
      <c:valAx>
        <c:axId val="169616320"/>
        <c:scaling>
          <c:orientation val="minMax"/>
        </c:scaling>
        <c:delete val="0"/>
        <c:axPos val="l"/>
        <c:majorGridlines/>
        <c:title>
          <c:tx>
            <c:rich>
              <a:bodyPr/>
              <a:lstStyle/>
              <a:p>
                <a:pPr>
                  <a:defRPr/>
                </a:pPr>
                <a:r>
                  <a:rPr lang="es-US"/>
                  <a:t>Número</a:t>
                </a:r>
                <a:endParaRPr lang="en-US"/>
              </a:p>
            </c:rich>
          </c:tx>
          <c:overlay val="0"/>
        </c:title>
        <c:numFmt formatCode="General" sourceLinked="1"/>
        <c:majorTickMark val="none"/>
        <c:minorTickMark val="none"/>
        <c:tickLblPos val="nextTo"/>
        <c:crossAx val="169615760"/>
        <c:crosses val="autoZero"/>
        <c:crossBetween val="between"/>
      </c:valAx>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FEE74-004D-495B-8C58-E054360F1528}" type="datetimeFigureOut">
              <a:rPr lang="es-EC" smtClean="0"/>
              <a:t>04/05/2015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5A2B6-0DAB-4E77-8A65-32D5FFD50615}" type="slidenum">
              <a:rPr lang="es-EC" smtClean="0"/>
              <a:t>‹Nº›</a:t>
            </a:fld>
            <a:endParaRPr lang="es-EC"/>
          </a:p>
        </p:txBody>
      </p:sp>
    </p:spTree>
    <p:extLst>
      <p:ext uri="{BB962C8B-B14F-4D97-AF65-F5344CB8AC3E}">
        <p14:creationId xmlns:p14="http://schemas.microsoft.com/office/powerpoint/2010/main" val="70075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S" noProof="0" dirty="0"/>
          </a:p>
        </p:txBody>
      </p:sp>
      <p:sp>
        <p:nvSpPr>
          <p:cNvPr id="4" name="3 Marcador de número de diapositiva"/>
          <p:cNvSpPr>
            <a:spLocks noGrp="1"/>
          </p:cNvSpPr>
          <p:nvPr>
            <p:ph type="sldNum" sz="quarter" idx="10"/>
          </p:nvPr>
        </p:nvSpPr>
        <p:spPr/>
        <p:txBody>
          <a:bodyPr/>
          <a:lstStyle/>
          <a:p>
            <a:fld id="{1675A2B6-0DAB-4E77-8A65-32D5FFD50615}" type="slidenum">
              <a:rPr lang="es-EC" smtClean="0"/>
              <a:t>4</a:t>
            </a:fld>
            <a:endParaRPr lang="es-EC"/>
          </a:p>
        </p:txBody>
      </p:sp>
    </p:spTree>
    <p:extLst>
      <p:ext uri="{BB962C8B-B14F-4D97-AF65-F5344CB8AC3E}">
        <p14:creationId xmlns:p14="http://schemas.microsoft.com/office/powerpoint/2010/main" val="204307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675A2B6-0DAB-4E77-8A65-32D5FFD50615}" type="slidenum">
              <a:rPr lang="es-EC" smtClean="0"/>
              <a:t>62</a:t>
            </a:fld>
            <a:endParaRPr lang="es-EC"/>
          </a:p>
        </p:txBody>
      </p:sp>
    </p:spTree>
    <p:extLst>
      <p:ext uri="{BB962C8B-B14F-4D97-AF65-F5344CB8AC3E}">
        <p14:creationId xmlns:p14="http://schemas.microsoft.com/office/powerpoint/2010/main" val="132731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fr-FR"/>
          </a:p>
        </p:txBody>
      </p:sp>
      <p:sp>
        <p:nvSpPr>
          <p:cNvPr id="4" name="Espace réservé de la date 3"/>
          <p:cNvSpPr>
            <a:spLocks noGrp="1"/>
          </p:cNvSpPr>
          <p:nvPr>
            <p:ph type="dt" sz="half" idx="10"/>
          </p:nvPr>
        </p:nvSpPr>
        <p:spPr/>
        <p:txBody>
          <a:bodyPr/>
          <a:lstStyle>
            <a:lvl1pPr>
              <a:defRPr/>
            </a:lvl1pPr>
          </a:lstStyle>
          <a:p>
            <a:pPr>
              <a:defRPr/>
            </a:pPr>
            <a:fld id="{92F365CD-21F4-4C40-A97F-FD0A382FE2CA}" type="datetimeFigureOut">
              <a:rPr lang="fr-FR"/>
              <a:pPr>
                <a:defRPr/>
              </a:pPr>
              <a:t>04/05/2015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D4939F1-2A87-48DF-9A52-439F667407E0}" type="slidenum">
              <a:rPr lang="fr-FR"/>
              <a:pPr>
                <a:defRPr/>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FR"/>
          </a:p>
        </p:txBody>
      </p:sp>
      <p:sp>
        <p:nvSpPr>
          <p:cNvPr id="3" name="Espace réservé du texte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Espace réservé de la date 3"/>
          <p:cNvSpPr>
            <a:spLocks noGrp="1"/>
          </p:cNvSpPr>
          <p:nvPr>
            <p:ph type="dt" sz="half" idx="10"/>
          </p:nvPr>
        </p:nvSpPr>
        <p:spPr/>
        <p:txBody>
          <a:bodyPr/>
          <a:lstStyle>
            <a:lvl1pPr>
              <a:defRPr/>
            </a:lvl1pPr>
          </a:lstStyle>
          <a:p>
            <a:pPr>
              <a:defRPr/>
            </a:pPr>
            <a:fld id="{047DF41B-5F8B-498C-98B0-CBB65F334578}" type="datetimeFigureOut">
              <a:rPr lang="fr-FR"/>
              <a:pPr>
                <a:defRPr/>
              </a:pPr>
              <a:t>04/05/2015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602932-E6AA-42F5-8C1D-05AB4E7D3D44}" type="slidenum">
              <a:rPr lang="fr-FR"/>
              <a:pPr>
                <a:defRPr/>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Espace réservé de la date 3"/>
          <p:cNvSpPr>
            <a:spLocks noGrp="1"/>
          </p:cNvSpPr>
          <p:nvPr>
            <p:ph type="dt" sz="half" idx="10"/>
          </p:nvPr>
        </p:nvSpPr>
        <p:spPr/>
        <p:txBody>
          <a:bodyPr/>
          <a:lstStyle>
            <a:lvl1pPr>
              <a:defRPr/>
            </a:lvl1pPr>
          </a:lstStyle>
          <a:p>
            <a:pPr>
              <a:defRPr/>
            </a:pPr>
            <a:fld id="{E4C89DB1-F99B-432D-9CF3-1E6302C36380}" type="datetimeFigureOut">
              <a:rPr lang="fr-FR"/>
              <a:pPr>
                <a:defRPr/>
              </a:pPr>
              <a:t>04/05/2015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E520620-2378-4470-A4DA-D182EA93FA3C}" type="slidenum">
              <a:rPr lang="fr-FR"/>
              <a:pPr>
                <a:defRPr/>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FR"/>
          </a:p>
        </p:txBody>
      </p:sp>
      <p:sp>
        <p:nvSpPr>
          <p:cNvPr id="3" name="Espace réservé du contenu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Espace réservé de la date 3"/>
          <p:cNvSpPr>
            <a:spLocks noGrp="1"/>
          </p:cNvSpPr>
          <p:nvPr>
            <p:ph type="dt" sz="half" idx="10"/>
          </p:nvPr>
        </p:nvSpPr>
        <p:spPr/>
        <p:txBody>
          <a:bodyPr/>
          <a:lstStyle>
            <a:lvl1pPr>
              <a:defRPr/>
            </a:lvl1pPr>
          </a:lstStyle>
          <a:p>
            <a:pPr>
              <a:defRPr/>
            </a:pPr>
            <a:fld id="{A0F49BC3-F4CD-4D6A-8FEF-21F18CED610B}" type="datetimeFigureOut">
              <a:rPr lang="fr-FR"/>
              <a:pPr>
                <a:defRPr/>
              </a:pPr>
              <a:t>04/05/2015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35C07A6-0E5D-41DF-B689-7E6D3F8D19F2}" type="slidenum">
              <a:rPr lang="fr-FR"/>
              <a:pPr>
                <a:defRPr/>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Espace réservé de la date 3"/>
          <p:cNvSpPr>
            <a:spLocks noGrp="1"/>
          </p:cNvSpPr>
          <p:nvPr>
            <p:ph type="dt" sz="half" idx="10"/>
          </p:nvPr>
        </p:nvSpPr>
        <p:spPr/>
        <p:txBody>
          <a:bodyPr/>
          <a:lstStyle>
            <a:lvl1pPr>
              <a:defRPr/>
            </a:lvl1pPr>
          </a:lstStyle>
          <a:p>
            <a:pPr>
              <a:defRPr/>
            </a:pPr>
            <a:fld id="{5F410C99-8E17-409A-B3A0-A164F2EF3921}" type="datetimeFigureOut">
              <a:rPr lang="fr-FR"/>
              <a:pPr>
                <a:defRPr/>
              </a:pPr>
              <a:t>04/05/2015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47318F0-BB36-49A2-B970-2060A82E39B8}" type="slidenum">
              <a:rPr lang="fr-FR"/>
              <a:pPr>
                <a:defRPr/>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5" name="Espace réservé de la date 3"/>
          <p:cNvSpPr>
            <a:spLocks noGrp="1"/>
          </p:cNvSpPr>
          <p:nvPr>
            <p:ph type="dt" sz="half" idx="10"/>
          </p:nvPr>
        </p:nvSpPr>
        <p:spPr/>
        <p:txBody>
          <a:bodyPr/>
          <a:lstStyle>
            <a:lvl1pPr>
              <a:defRPr/>
            </a:lvl1pPr>
          </a:lstStyle>
          <a:p>
            <a:pPr>
              <a:defRPr/>
            </a:pPr>
            <a:fld id="{54E235C8-C35B-43CE-90EC-EAC13FD2FD15}" type="datetimeFigureOut">
              <a:rPr lang="fr-FR"/>
              <a:pPr>
                <a:defRPr/>
              </a:pPr>
              <a:t>04/05/2015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7EFC6E8-FE10-4526-843B-9F3FC97EE2E5}" type="slidenum">
              <a:rPr lang="fr-FR"/>
              <a:pPr>
                <a:defRPr/>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s-ES" smtClean="0"/>
              <a:t>Haga clic para modificar el estilo de título del patrón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7" name="Espace réservé de la date 3"/>
          <p:cNvSpPr>
            <a:spLocks noGrp="1"/>
          </p:cNvSpPr>
          <p:nvPr>
            <p:ph type="dt" sz="half" idx="10"/>
          </p:nvPr>
        </p:nvSpPr>
        <p:spPr/>
        <p:txBody>
          <a:bodyPr/>
          <a:lstStyle>
            <a:lvl1pPr>
              <a:defRPr/>
            </a:lvl1pPr>
          </a:lstStyle>
          <a:p>
            <a:pPr>
              <a:defRPr/>
            </a:pPr>
            <a:fld id="{9A5E252F-E06E-43D5-BCF9-B90F782F9C57}" type="datetimeFigureOut">
              <a:rPr lang="fr-FR"/>
              <a:pPr>
                <a:defRPr/>
              </a:pPr>
              <a:t>04/05/2015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4EA77FC-B774-449F-A6BC-34F3D772942E}" type="slidenum">
              <a:rPr lang="fr-FR"/>
              <a:pPr>
                <a:defRPr/>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FR"/>
          </a:p>
        </p:txBody>
      </p:sp>
      <p:sp>
        <p:nvSpPr>
          <p:cNvPr id="3" name="Espace réservé de la date 3"/>
          <p:cNvSpPr>
            <a:spLocks noGrp="1"/>
          </p:cNvSpPr>
          <p:nvPr>
            <p:ph type="dt" sz="half" idx="10"/>
          </p:nvPr>
        </p:nvSpPr>
        <p:spPr/>
        <p:txBody>
          <a:bodyPr/>
          <a:lstStyle>
            <a:lvl1pPr>
              <a:defRPr/>
            </a:lvl1pPr>
          </a:lstStyle>
          <a:p>
            <a:pPr>
              <a:defRPr/>
            </a:pPr>
            <a:fld id="{C7EE9057-14A9-4773-92C7-A7590259A70C}" type="datetimeFigureOut">
              <a:rPr lang="fr-FR"/>
              <a:pPr>
                <a:defRPr/>
              </a:pPr>
              <a:t>04/05/2015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464B85B-A70E-464B-9EDE-38462C818506}" type="slidenum">
              <a:rPr lang="fr-FR"/>
              <a:pPr>
                <a:defRPr/>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3C3913E-2BBA-4B06-A751-DCFC033F3D58}" type="datetimeFigureOut">
              <a:rPr lang="fr-FR"/>
              <a:pPr>
                <a:defRPr/>
              </a:pPr>
              <a:t>04/05/2015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68DF29E-4982-4883-B172-987B4016653E}" type="slidenum">
              <a:rPr lang="fr-FR"/>
              <a:pPr>
                <a:defRPr/>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Espace réservé de la date 3"/>
          <p:cNvSpPr>
            <a:spLocks noGrp="1"/>
          </p:cNvSpPr>
          <p:nvPr>
            <p:ph type="dt" sz="half" idx="10"/>
          </p:nvPr>
        </p:nvSpPr>
        <p:spPr/>
        <p:txBody>
          <a:bodyPr/>
          <a:lstStyle>
            <a:lvl1pPr>
              <a:defRPr/>
            </a:lvl1pPr>
          </a:lstStyle>
          <a:p>
            <a:pPr>
              <a:defRPr/>
            </a:pPr>
            <a:fld id="{9A7667D5-EFF6-4F66-B911-ADB098E62A4F}" type="datetimeFigureOut">
              <a:rPr lang="fr-FR"/>
              <a:pPr>
                <a:defRPr/>
              </a:pPr>
              <a:t>04/05/2015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0BF1EEE-AAC8-49DF-8043-F7AC4636E1DA}" type="slidenum">
              <a:rPr lang="fr-FR"/>
              <a:pPr>
                <a:defRPr/>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Espace réservé de la date 3"/>
          <p:cNvSpPr>
            <a:spLocks noGrp="1"/>
          </p:cNvSpPr>
          <p:nvPr>
            <p:ph type="dt" sz="half" idx="10"/>
          </p:nvPr>
        </p:nvSpPr>
        <p:spPr/>
        <p:txBody>
          <a:bodyPr/>
          <a:lstStyle>
            <a:lvl1pPr>
              <a:defRPr/>
            </a:lvl1pPr>
          </a:lstStyle>
          <a:p>
            <a:pPr>
              <a:defRPr/>
            </a:pPr>
            <a:fld id="{DBC3EEE9-8C6F-4321-8BDD-D7121AB43CB1}" type="datetimeFigureOut">
              <a:rPr lang="fr-FR"/>
              <a:pPr>
                <a:defRPr/>
              </a:pPr>
              <a:t>04/05/2015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8834282-0DFF-4549-B8EF-33B1F6CE7F6E}" type="slidenum">
              <a:rPr lang="fr-FR"/>
              <a:pPr>
                <a:defRPr/>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CFD0C20-59CD-4642-B202-874EB483F65E}" type="datetimeFigureOut">
              <a:rPr lang="fr-FR"/>
              <a:pPr>
                <a:defRPr/>
              </a:pPr>
              <a:t>04/05/2015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A4E5C2-514D-41C7-8D70-030C71192D2B}" type="slidenum">
              <a:rPr lang="fr-FR"/>
              <a:pPr>
                <a:defRPr/>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3.emf"/><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99392"/>
            <a:ext cx="7772400" cy="3336931"/>
          </a:xfrm>
        </p:spPr>
        <p:txBody>
          <a:bodyPr/>
          <a:lstStyle/>
          <a:p>
            <a:pPr>
              <a:lnSpc>
                <a:spcPct val="150000"/>
              </a:lnSpc>
            </a:pPr>
            <a:r>
              <a:rPr lang="es-ES" sz="4000" b="1" dirty="0" smtClean="0">
                <a:solidFill>
                  <a:srgbClr val="003300"/>
                </a:solidFill>
                <a:effectLst>
                  <a:outerShdw blurRad="38100" dist="38100" dir="2700000" algn="tl">
                    <a:srgbClr val="000000">
                      <a:alpha val="43137"/>
                    </a:srgbClr>
                  </a:outerShdw>
                </a:effectLst>
              </a:rPr>
              <a:t>UNIVERSIDAD NACIONAL DE CHIMBORAZO</a:t>
            </a:r>
            <a:br>
              <a:rPr lang="es-ES" sz="4000" b="1" dirty="0" smtClean="0">
                <a:solidFill>
                  <a:srgbClr val="003300"/>
                </a:solidFill>
                <a:effectLst>
                  <a:outerShdw blurRad="38100" dist="38100" dir="2700000" algn="tl">
                    <a:srgbClr val="000000">
                      <a:alpha val="43137"/>
                    </a:srgbClr>
                  </a:outerShdw>
                </a:effectLst>
              </a:rPr>
            </a:br>
            <a:endParaRPr lang="es-ES" sz="3400" b="1" dirty="0" smtClean="0">
              <a:solidFill>
                <a:srgbClr val="336600"/>
              </a:solidFill>
              <a:effectLst>
                <a:outerShdw blurRad="38100" dist="38100" dir="2700000" algn="tl">
                  <a:srgbClr val="000000">
                    <a:alpha val="43137"/>
                  </a:srgbClr>
                </a:outerShdw>
              </a:effectLst>
            </a:endParaRPr>
          </a:p>
        </p:txBody>
      </p:sp>
      <p:sp>
        <p:nvSpPr>
          <p:cNvPr id="7" name="Sous-titre 2"/>
          <p:cNvSpPr txBox="1">
            <a:spLocks/>
          </p:cNvSpPr>
          <p:nvPr/>
        </p:nvSpPr>
        <p:spPr bwMode="auto">
          <a:xfrm>
            <a:off x="-36512" y="2420888"/>
            <a:ext cx="936104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 typeface="Arial" charset="0"/>
              <a:buNone/>
              <a:tabLst/>
              <a:defRPr/>
            </a:pPr>
            <a:r>
              <a:rPr kumimoji="0" lang="fr-CA" sz="2800" b="1" i="0" u="none" strike="noStrike" kern="1200" cap="none" spc="0" normalizeH="0" baseline="0" noProof="0" dirty="0" smtClean="0">
                <a:ln>
                  <a:solidFill>
                    <a:srgbClr val="00B050"/>
                  </a:solidFill>
                </a:ln>
                <a:solidFill>
                  <a:srgbClr val="182909"/>
                </a:solidFill>
                <a:effectLst>
                  <a:outerShdw blurRad="38100" dist="38100" dir="2700000" algn="tl">
                    <a:srgbClr val="000000">
                      <a:alpha val="43137"/>
                    </a:srgbClr>
                  </a:outerShdw>
                </a:effectLst>
                <a:uLnTx/>
                <a:uFillTx/>
                <a:latin typeface="Arial" charset="0"/>
                <a:ea typeface="+mn-ea"/>
                <a:cs typeface="Arial" charset="0"/>
              </a:rPr>
              <a:t>CARBONO Y BIOMASA</a:t>
            </a:r>
            <a:endParaRPr kumimoji="0" lang="fr-FR" sz="2800" b="1" i="0" u="none" strike="noStrike" kern="1200" cap="none" spc="0" normalizeH="0" baseline="0" noProof="0" dirty="0" smtClean="0">
              <a:ln>
                <a:solidFill>
                  <a:srgbClr val="00B050"/>
                </a:solidFill>
              </a:ln>
              <a:solidFill>
                <a:srgbClr val="182909"/>
              </a:solidFill>
              <a:effectLst>
                <a:outerShdw blurRad="38100" dist="38100" dir="2700000" algn="tl">
                  <a:srgbClr val="000000">
                    <a:alpha val="43137"/>
                  </a:srgbClr>
                </a:outerShdw>
              </a:effectLst>
              <a:uLnTx/>
              <a:uFillTx/>
              <a:latin typeface="Arial" charset="0"/>
              <a:ea typeface="+mn-ea"/>
              <a:cs typeface="Arial" charset="0"/>
            </a:endParaRPr>
          </a:p>
        </p:txBody>
      </p:sp>
      <p:pic>
        <p:nvPicPr>
          <p:cNvPr id="1030" name="Picture 6" descr="http://www.neotropica.org/media/uploads/fotomj55350.jpg"/>
          <p:cNvPicPr>
            <a:picLocks noChangeAspect="1" noChangeArrowheads="1"/>
          </p:cNvPicPr>
          <p:nvPr/>
        </p:nvPicPr>
        <p:blipFill rotWithShape="1">
          <a:blip r:embed="rId3">
            <a:extLst>
              <a:ext uri="{28A0092B-C50C-407E-A947-70E740481C1C}">
                <a14:useLocalDpi xmlns:a14="http://schemas.microsoft.com/office/drawing/2010/main" val="0"/>
              </a:ext>
            </a:extLst>
          </a:blip>
          <a:srcRect l="24484" r="3345" b="12077"/>
          <a:stretch/>
        </p:blipFill>
        <p:spPr bwMode="auto">
          <a:xfrm>
            <a:off x="-65976" y="558665"/>
            <a:ext cx="9204960" cy="6299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neotropica.org/media/uploads/fotomj55350.jpg"/>
          <p:cNvPicPr>
            <a:picLocks noChangeAspect="1" noChangeArrowheads="1"/>
          </p:cNvPicPr>
          <p:nvPr/>
        </p:nvPicPr>
        <p:blipFill rotWithShape="1">
          <a:blip r:embed="rId3">
            <a:extLst>
              <a:ext uri="{28A0092B-C50C-407E-A947-70E740481C1C}">
                <a14:useLocalDpi xmlns:a14="http://schemas.microsoft.com/office/drawing/2010/main" val="0"/>
              </a:ext>
            </a:extLst>
          </a:blip>
          <a:srcRect l="24484" r="3345" b="94666"/>
          <a:stretch/>
        </p:blipFill>
        <p:spPr bwMode="auto">
          <a:xfrm>
            <a:off x="-54928" y="0"/>
            <a:ext cx="9204960" cy="563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blogs.espe.edu.ec/wp-content/uploads/2013/09/LOGO-PRINCIPAL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81604"/>
            <a:ext cx="4104456" cy="1060049"/>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863588" y="2022514"/>
            <a:ext cx="7560840" cy="4862870"/>
          </a:xfrm>
          <a:prstGeom prst="rect">
            <a:avLst/>
          </a:prstGeom>
          <a:noFill/>
        </p:spPr>
        <p:txBody>
          <a:bodyPr wrap="square" rtlCol="0">
            <a:spAutoFit/>
          </a:bodyPr>
          <a:lstStyle/>
          <a:p>
            <a:pPr algn="ctr"/>
            <a:r>
              <a:rPr lang="es-ES_tradnl"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MAESTRIA AGRICULTURA SOSTENIBLE</a:t>
            </a:r>
            <a:endParaRPr lang="es-EC"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endParaRPr lang="es-ES_tradnl" sz="2400" b="1" dirty="0" smtClean="0"/>
          </a:p>
          <a:p>
            <a:pPr algn="ctr"/>
            <a:endParaRPr lang="es-ES_tradnl" sz="2400" b="1" dirty="0" smtClean="0"/>
          </a:p>
          <a:p>
            <a:pPr algn="ctr"/>
            <a:endParaRPr lang="es-ES_tradnl" sz="2400" b="1" dirty="0"/>
          </a:p>
          <a:p>
            <a:pPr algn="ctr"/>
            <a:endParaRPr lang="es-ES_tradnl" sz="900" b="1" dirty="0" smtClean="0"/>
          </a:p>
          <a:p>
            <a:pPr algn="ctr"/>
            <a:endParaRPr lang="es-ES_tradnl" sz="2400" b="1" dirty="0"/>
          </a:p>
          <a:p>
            <a:pPr algn="ctr"/>
            <a:r>
              <a:rPr lang="es-ES_tradnl" b="1" dirty="0" smtClean="0">
                <a:solidFill>
                  <a:schemeClr val="bg1"/>
                </a:solidFill>
              </a:rPr>
              <a:t>TEMA</a:t>
            </a:r>
            <a:r>
              <a:rPr lang="es-ES_tradnl" b="1" dirty="0">
                <a:solidFill>
                  <a:schemeClr val="bg1"/>
                </a:solidFill>
              </a:rPr>
              <a:t>: INFLUENCIA DEL USO DEL SUELO SOBRE LA CAPTURA Y ALMACENAMIENTO DE CARBONO, BIODIVERSIDAD Y PRODUCTIVIDAD EN LA RESERVA DE BIÓSFERA SUMACO, </a:t>
            </a:r>
            <a:r>
              <a:rPr lang="es-ES_tradnl" b="1" dirty="0" smtClean="0">
                <a:solidFill>
                  <a:schemeClr val="bg1"/>
                </a:solidFill>
              </a:rPr>
              <a:t>ECUADOR</a:t>
            </a:r>
          </a:p>
          <a:p>
            <a:pPr algn="ctr"/>
            <a:endParaRPr lang="es-EC" sz="2400" dirty="0">
              <a:solidFill>
                <a:schemeClr val="bg1"/>
              </a:solidFill>
            </a:endParaRPr>
          </a:p>
          <a:p>
            <a:pPr algn="ctr"/>
            <a:r>
              <a:rPr lang="es-ES_tradnl" sz="1600" b="1" dirty="0">
                <a:solidFill>
                  <a:schemeClr val="accent4">
                    <a:lumMod val="40000"/>
                    <a:lumOff val="60000"/>
                  </a:schemeClr>
                </a:solidFill>
              </a:rPr>
              <a:t>AUTORES: </a:t>
            </a:r>
            <a:endParaRPr lang="es-EC" sz="1600" dirty="0">
              <a:solidFill>
                <a:schemeClr val="accent4">
                  <a:lumMod val="40000"/>
                  <a:lumOff val="60000"/>
                </a:schemeClr>
              </a:solidFill>
            </a:endParaRPr>
          </a:p>
          <a:p>
            <a:pPr algn="ctr"/>
            <a:r>
              <a:rPr lang="es-ES_tradnl" sz="1600" b="1" dirty="0">
                <a:solidFill>
                  <a:schemeClr val="accent4">
                    <a:lumMod val="40000"/>
                    <a:lumOff val="60000"/>
                  </a:schemeClr>
                </a:solidFill>
              </a:rPr>
              <a:t>MARIANA ALEJANDRA JIMÉNEZ GRANIZO</a:t>
            </a:r>
            <a:endParaRPr lang="es-EC" sz="1600" dirty="0">
              <a:solidFill>
                <a:schemeClr val="accent4">
                  <a:lumMod val="40000"/>
                  <a:lumOff val="60000"/>
                </a:schemeClr>
              </a:solidFill>
            </a:endParaRPr>
          </a:p>
          <a:p>
            <a:pPr algn="ctr"/>
            <a:r>
              <a:rPr lang="es-ES_tradnl" sz="1600" b="1" dirty="0">
                <a:solidFill>
                  <a:schemeClr val="accent4">
                    <a:lumMod val="40000"/>
                    <a:lumOff val="60000"/>
                  </a:schemeClr>
                </a:solidFill>
              </a:rPr>
              <a:t>SANTIAGO FAHUREGUY JIMÉNEZ </a:t>
            </a:r>
            <a:r>
              <a:rPr lang="es-ES_tradnl" sz="1600" b="1" dirty="0" smtClean="0">
                <a:solidFill>
                  <a:schemeClr val="accent4">
                    <a:lumMod val="40000"/>
                    <a:lumOff val="60000"/>
                  </a:schemeClr>
                </a:solidFill>
              </a:rPr>
              <a:t>YÁNEZ</a:t>
            </a:r>
          </a:p>
          <a:p>
            <a:pPr algn="ctr"/>
            <a:endParaRPr lang="es-ES_tradnl" sz="1600" b="1" dirty="0">
              <a:solidFill>
                <a:schemeClr val="accent1">
                  <a:lumMod val="20000"/>
                  <a:lumOff val="80000"/>
                </a:schemeClr>
              </a:solidFill>
            </a:endParaRPr>
          </a:p>
          <a:p>
            <a:pPr algn="ctr"/>
            <a:endParaRPr lang="es-ES_tradnl" sz="500" b="1" dirty="0" smtClean="0">
              <a:solidFill>
                <a:schemeClr val="accent1">
                  <a:lumMod val="20000"/>
                  <a:lumOff val="80000"/>
                </a:schemeClr>
              </a:solidFill>
            </a:endParaRPr>
          </a:p>
          <a:p>
            <a:pPr algn="ctr"/>
            <a:r>
              <a:rPr lang="es-ES_tradnl" sz="1600" b="1" dirty="0" smtClean="0">
                <a:solidFill>
                  <a:schemeClr val="accent1">
                    <a:lumMod val="20000"/>
                    <a:lumOff val="80000"/>
                  </a:schemeClr>
                </a:solidFill>
              </a:rPr>
              <a:t>2015</a:t>
            </a:r>
            <a:endParaRPr lang="es-EC" sz="1600"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JUSTIFICACIÓN</a:t>
            </a:r>
            <a:endParaRPr lang="es-EC" sz="3200" b="1" dirty="0">
              <a:ln>
                <a:solidFill>
                  <a:schemeClr val="bg1"/>
                </a:solidFill>
              </a:ln>
              <a:solidFill>
                <a:schemeClr val="bg1"/>
              </a:solidFill>
            </a:endParaRPr>
          </a:p>
        </p:txBody>
      </p:sp>
      <p:sp>
        <p:nvSpPr>
          <p:cNvPr id="7" name="6 Rectángulo"/>
          <p:cNvSpPr/>
          <p:nvPr/>
        </p:nvSpPr>
        <p:spPr>
          <a:xfrm>
            <a:off x="416808" y="1772816"/>
            <a:ext cx="5451336" cy="2308324"/>
          </a:xfrm>
          <a:prstGeom prst="rect">
            <a:avLst/>
          </a:prstGeom>
        </p:spPr>
        <p:txBody>
          <a:bodyPr wrap="square">
            <a:spAutoFit/>
          </a:bodyPr>
          <a:lstStyle/>
          <a:p>
            <a:pPr algn="just"/>
            <a:r>
              <a:rPr lang="es-ES_tradnl" dirty="0" smtClean="0">
                <a:latin typeface="Century" pitchFamily="18" charset="0"/>
              </a:rPr>
              <a:t>Captura y Almacenamiento de Carbono</a:t>
            </a:r>
          </a:p>
          <a:p>
            <a:pPr algn="just"/>
            <a:endParaRPr lang="es-ES_tradnl" dirty="0">
              <a:latin typeface="Century" pitchFamily="18" charset="0"/>
            </a:endParaRPr>
          </a:p>
          <a:p>
            <a:pPr algn="just"/>
            <a:r>
              <a:rPr lang="es-ES_tradnl" dirty="0" smtClean="0">
                <a:latin typeface="Century" pitchFamily="18" charset="0"/>
              </a:rPr>
              <a:t>Pueden </a:t>
            </a:r>
            <a:r>
              <a:rPr lang="es-ES_tradnl" dirty="0">
                <a:latin typeface="Century" pitchFamily="18" charset="0"/>
              </a:rPr>
              <a:t>ser </a:t>
            </a:r>
            <a:r>
              <a:rPr lang="es-ES_tradnl" i="1" dirty="0">
                <a:solidFill>
                  <a:schemeClr val="bg2">
                    <a:lumMod val="50000"/>
                  </a:schemeClr>
                </a:solidFill>
                <a:latin typeface="Century" pitchFamily="18" charset="0"/>
              </a:rPr>
              <a:t>valorados económicamente</a:t>
            </a:r>
            <a:r>
              <a:rPr lang="es-ES_tradnl" dirty="0">
                <a:latin typeface="Century" pitchFamily="18" charset="0"/>
              </a:rPr>
              <a:t>, </a:t>
            </a:r>
            <a:r>
              <a:rPr lang="es-ES_tradnl" dirty="0" smtClean="0">
                <a:latin typeface="Century" pitchFamily="18" charset="0"/>
              </a:rPr>
              <a:t>a través de los </a:t>
            </a:r>
            <a:r>
              <a:rPr lang="es-ES_tradnl" dirty="0">
                <a:latin typeface="Century" pitchFamily="18" charset="0"/>
              </a:rPr>
              <a:t>mercados internacionales de carbono. </a:t>
            </a:r>
            <a:endParaRPr lang="es-ES_tradnl" dirty="0" smtClean="0">
              <a:latin typeface="Century" pitchFamily="18" charset="0"/>
            </a:endParaRPr>
          </a:p>
          <a:p>
            <a:pPr algn="just"/>
            <a:endParaRPr lang="es-ES_tradnl" dirty="0">
              <a:latin typeface="Century" pitchFamily="18" charset="0"/>
            </a:endParaRPr>
          </a:p>
          <a:p>
            <a:pPr algn="just"/>
            <a:r>
              <a:rPr lang="es-ES_tradnl" dirty="0" smtClean="0">
                <a:latin typeface="Century" pitchFamily="18" charset="0"/>
              </a:rPr>
              <a:t>Esta </a:t>
            </a:r>
            <a:r>
              <a:rPr lang="es-ES_tradnl" dirty="0">
                <a:latin typeface="Century" pitchFamily="18" charset="0"/>
              </a:rPr>
              <a:t>estrategia es una política que está siendo fomentada a </a:t>
            </a:r>
            <a:r>
              <a:rPr lang="es-ES_tradnl" dirty="0">
                <a:solidFill>
                  <a:schemeClr val="accent2">
                    <a:lumMod val="75000"/>
                  </a:schemeClr>
                </a:solidFill>
                <a:latin typeface="Century" pitchFamily="18" charset="0"/>
              </a:rPr>
              <a:t>nivel </a:t>
            </a:r>
            <a:r>
              <a:rPr lang="es-ES_tradnl" dirty="0" smtClean="0">
                <a:solidFill>
                  <a:schemeClr val="accent2">
                    <a:lumMod val="75000"/>
                  </a:schemeClr>
                </a:solidFill>
                <a:latin typeface="Century" pitchFamily="18" charset="0"/>
              </a:rPr>
              <a:t>mundial</a:t>
            </a:r>
            <a:r>
              <a:rPr lang="es-ES_tradnl" dirty="0" smtClean="0">
                <a:latin typeface="Century" pitchFamily="18" charset="0"/>
              </a:rPr>
              <a:t>.</a:t>
            </a:r>
          </a:p>
          <a:p>
            <a:pPr algn="just"/>
            <a:endParaRPr lang="es-ES_tradnl" dirty="0">
              <a:latin typeface="Century" pitchFamily="18" charset="0"/>
            </a:endParaRPr>
          </a:p>
        </p:txBody>
      </p:sp>
      <p:pic>
        <p:nvPicPr>
          <p:cNvPr id="9218" name="Picture 2" descr="http://www.teorema.com.mx/wp-content/uploads/2013/03/bid-ec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355" y="1716915"/>
            <a:ext cx="2905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32048" y="4081140"/>
            <a:ext cx="8460432" cy="2308324"/>
          </a:xfrm>
          <a:prstGeom prst="rect">
            <a:avLst/>
          </a:prstGeom>
        </p:spPr>
        <p:txBody>
          <a:bodyPr wrap="square">
            <a:spAutoFit/>
          </a:bodyPr>
          <a:lstStyle/>
          <a:p>
            <a:pPr algn="just"/>
            <a:r>
              <a:rPr lang="es-ES_tradnl" dirty="0">
                <a:latin typeface="Century" pitchFamily="18" charset="0"/>
              </a:rPr>
              <a:t>En Ecuador, el concepto de servicio ambiental </a:t>
            </a:r>
            <a:r>
              <a:rPr lang="es-ES_tradnl" i="1" dirty="0">
                <a:solidFill>
                  <a:schemeClr val="accent3">
                    <a:lumMod val="60000"/>
                    <a:lumOff val="40000"/>
                  </a:schemeClr>
                </a:solidFill>
                <a:latin typeface="Century" pitchFamily="18" charset="0"/>
              </a:rPr>
              <a:t>no hace referencia a la mitigación del cambio climático</a:t>
            </a:r>
            <a:r>
              <a:rPr lang="es-ES_tradnl" dirty="0">
                <a:latin typeface="Century" pitchFamily="18" charset="0"/>
              </a:rPr>
              <a:t>, por lo tanto aún no existe la política del pago por servicios ambientales</a:t>
            </a:r>
            <a:r>
              <a:rPr lang="es-ES_tradnl" dirty="0" smtClean="0">
                <a:latin typeface="Century" pitchFamily="18" charset="0"/>
              </a:rPr>
              <a:t>.</a:t>
            </a:r>
          </a:p>
          <a:p>
            <a:pPr algn="just"/>
            <a:endParaRPr lang="es-ES_tradnl" dirty="0">
              <a:latin typeface="Century" pitchFamily="18" charset="0"/>
            </a:endParaRPr>
          </a:p>
          <a:p>
            <a:pPr algn="just"/>
            <a:r>
              <a:rPr lang="es-ES_tradnl" dirty="0">
                <a:latin typeface="Century" pitchFamily="18" charset="0"/>
              </a:rPr>
              <a:t>Pocas han sido las investigaciones </a:t>
            </a:r>
            <a:r>
              <a:rPr lang="es-ES_tradnl" dirty="0" smtClean="0">
                <a:latin typeface="Century" pitchFamily="18" charset="0"/>
              </a:rPr>
              <a:t>nacionales en </a:t>
            </a:r>
            <a:r>
              <a:rPr lang="es-ES_tradnl" dirty="0">
                <a:latin typeface="Century" pitchFamily="18" charset="0"/>
              </a:rPr>
              <a:t>torno al tema, a pesar de que el monitoreo del secuestro de carbono </a:t>
            </a:r>
            <a:r>
              <a:rPr lang="es-ES_tradnl" i="1" dirty="0">
                <a:solidFill>
                  <a:srgbClr val="92D050"/>
                </a:solidFill>
                <a:latin typeface="Century" pitchFamily="18" charset="0"/>
              </a:rPr>
              <a:t>constituye una herramienta fundamental en proyectos de mitigación del cambio climático</a:t>
            </a:r>
            <a:r>
              <a:rPr lang="es-ES_tradnl" dirty="0">
                <a:latin typeface="Century" pitchFamily="18" charset="0"/>
              </a:rPr>
              <a:t>. </a:t>
            </a:r>
            <a:endParaRPr lang="es-EC" dirty="0">
              <a:latin typeface="Century" pitchFamily="18" charset="0"/>
            </a:endParaRPr>
          </a:p>
          <a:p>
            <a:pPr algn="just"/>
            <a:endParaRPr lang="es-EC" dirty="0">
              <a:latin typeface="Century" pitchFamily="18" charset="0"/>
            </a:endParaRPr>
          </a:p>
        </p:txBody>
      </p:sp>
    </p:spTree>
    <p:extLst>
      <p:ext uri="{BB962C8B-B14F-4D97-AF65-F5344CB8AC3E}">
        <p14:creationId xmlns:p14="http://schemas.microsoft.com/office/powerpoint/2010/main" val="96952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JUSTIFICACIÓN</a:t>
            </a:r>
            <a:endParaRPr lang="es-EC" sz="3200" b="1" dirty="0">
              <a:ln>
                <a:solidFill>
                  <a:schemeClr val="bg1"/>
                </a:solidFill>
              </a:ln>
              <a:solidFill>
                <a:schemeClr val="bg1"/>
              </a:solidFill>
            </a:endParaRPr>
          </a:p>
        </p:txBody>
      </p:sp>
      <p:sp>
        <p:nvSpPr>
          <p:cNvPr id="7" name="6 Rectángulo"/>
          <p:cNvSpPr/>
          <p:nvPr/>
        </p:nvSpPr>
        <p:spPr>
          <a:xfrm>
            <a:off x="563094" y="2060848"/>
            <a:ext cx="8113362" cy="3434273"/>
          </a:xfrm>
          <a:prstGeom prst="rect">
            <a:avLst/>
          </a:prstGeom>
        </p:spPr>
        <p:txBody>
          <a:bodyPr wrap="square">
            <a:spAutoFit/>
          </a:bodyPr>
          <a:lstStyle/>
          <a:p>
            <a:pPr algn="ctr">
              <a:lnSpc>
                <a:spcPct val="250000"/>
              </a:lnSpc>
            </a:pPr>
            <a:r>
              <a:rPr lang="es-ES_tradnl" i="1" dirty="0">
                <a:solidFill>
                  <a:srgbClr val="008000"/>
                </a:solidFill>
                <a:latin typeface="Century" pitchFamily="18" charset="0"/>
              </a:rPr>
              <a:t>De aquí la importancia del estudio del potencial de estos ecosistemas de interés ganadero para mitigar el cambio climático</a:t>
            </a:r>
            <a:r>
              <a:rPr lang="es-ES_tradnl" i="1" dirty="0" smtClean="0">
                <a:solidFill>
                  <a:srgbClr val="008000"/>
                </a:solidFill>
                <a:latin typeface="Century" pitchFamily="18" charset="0"/>
              </a:rPr>
              <a:t>, ya que </a:t>
            </a:r>
            <a:r>
              <a:rPr lang="es-ES_tradnl" i="1" dirty="0">
                <a:solidFill>
                  <a:srgbClr val="008000"/>
                </a:solidFill>
                <a:latin typeface="Century" pitchFamily="18" charset="0"/>
              </a:rPr>
              <a:t>se desconoce o simplemente se omite el potencial de los sistemas forrajeros para contribuir con esta noble causa.</a:t>
            </a:r>
            <a:endParaRPr lang="es-EC" i="1" dirty="0">
              <a:solidFill>
                <a:srgbClr val="008000"/>
              </a:solidFill>
              <a:latin typeface="Century" pitchFamily="18" charset="0"/>
            </a:endParaRPr>
          </a:p>
          <a:p>
            <a:pPr algn="ctr">
              <a:lnSpc>
                <a:spcPct val="250000"/>
              </a:lnSpc>
            </a:pPr>
            <a:endParaRPr lang="es-EC" i="1" dirty="0"/>
          </a:p>
        </p:txBody>
      </p:sp>
    </p:spTree>
    <p:extLst>
      <p:ext uri="{BB962C8B-B14F-4D97-AF65-F5344CB8AC3E}">
        <p14:creationId xmlns:p14="http://schemas.microsoft.com/office/powerpoint/2010/main" val="984518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OBJETIVOS</a:t>
            </a:r>
            <a:endParaRPr lang="es-EC" sz="3200" b="1" dirty="0">
              <a:ln>
                <a:solidFill>
                  <a:schemeClr val="bg1"/>
                </a:solidFill>
              </a:ln>
              <a:solidFill>
                <a:schemeClr val="bg1"/>
              </a:solidFill>
            </a:endParaRPr>
          </a:p>
        </p:txBody>
      </p:sp>
      <p:sp>
        <p:nvSpPr>
          <p:cNvPr id="7" name="6 Rectángulo"/>
          <p:cNvSpPr/>
          <p:nvPr/>
        </p:nvSpPr>
        <p:spPr>
          <a:xfrm>
            <a:off x="251520" y="1844824"/>
            <a:ext cx="8568952" cy="646331"/>
          </a:xfrm>
          <a:prstGeom prst="rect">
            <a:avLst/>
          </a:prstGeom>
        </p:spPr>
        <p:txBody>
          <a:bodyPr wrap="square">
            <a:spAutoFit/>
          </a:bodyPr>
          <a:lstStyle/>
          <a:p>
            <a:pPr marL="285750" indent="-285750" algn="just">
              <a:buFont typeface="Wingdings" pitchFamily="2" charset="2"/>
              <a:buChar char="ü"/>
            </a:pPr>
            <a:r>
              <a:rPr lang="es-EC" i="1" dirty="0">
                <a:solidFill>
                  <a:srgbClr val="008000"/>
                </a:solidFill>
                <a:latin typeface="Century" pitchFamily="18" charset="0"/>
              </a:rPr>
              <a:t>Evaluar la </a:t>
            </a:r>
            <a:r>
              <a:rPr lang="es-EC" i="1" dirty="0" smtClean="0">
                <a:solidFill>
                  <a:srgbClr val="008000"/>
                </a:solidFill>
                <a:latin typeface="Century" pitchFamily="18" charset="0"/>
              </a:rPr>
              <a:t>influencia </a:t>
            </a:r>
            <a:r>
              <a:rPr lang="es-EC" i="1" dirty="0">
                <a:solidFill>
                  <a:srgbClr val="008000"/>
                </a:solidFill>
                <a:latin typeface="Century" pitchFamily="18" charset="0"/>
              </a:rPr>
              <a:t>del uso del suelo sobre la captura y almacenamiento de carbono, biodiversidad y productividad en la Reserva de Biósfera </a:t>
            </a:r>
            <a:r>
              <a:rPr lang="es-EC" i="1" dirty="0" err="1">
                <a:solidFill>
                  <a:srgbClr val="008000"/>
                </a:solidFill>
                <a:latin typeface="Century" pitchFamily="18" charset="0"/>
              </a:rPr>
              <a:t>Sumaco</a:t>
            </a:r>
            <a:r>
              <a:rPr lang="es-EC" i="1" dirty="0">
                <a:solidFill>
                  <a:srgbClr val="008000"/>
                </a:solidFill>
                <a:latin typeface="Century" pitchFamily="18" charset="0"/>
              </a:rPr>
              <a:t>, </a:t>
            </a:r>
            <a:endParaRPr lang="es-EC" i="1" dirty="0"/>
          </a:p>
        </p:txBody>
      </p:sp>
      <p:sp>
        <p:nvSpPr>
          <p:cNvPr id="8" name="7 Rectángulo"/>
          <p:cNvSpPr/>
          <p:nvPr/>
        </p:nvSpPr>
        <p:spPr>
          <a:xfrm>
            <a:off x="942338" y="2636912"/>
            <a:ext cx="7878133" cy="3416320"/>
          </a:xfrm>
          <a:prstGeom prst="rect">
            <a:avLst/>
          </a:prstGeom>
        </p:spPr>
        <p:txBody>
          <a:bodyPr wrap="square">
            <a:spAutoFit/>
          </a:bodyPr>
          <a:lstStyle/>
          <a:p>
            <a:pPr marL="285750" lvl="0" indent="-285750" algn="just">
              <a:lnSpc>
                <a:spcPct val="150000"/>
              </a:lnSpc>
              <a:buFont typeface="Wingdings" pitchFamily="2" charset="2"/>
              <a:buChar char="Ø"/>
            </a:pPr>
            <a:r>
              <a:rPr lang="es-ES_tradnl" sz="1600" dirty="0" smtClean="0">
                <a:solidFill>
                  <a:schemeClr val="accent5">
                    <a:lumMod val="75000"/>
                  </a:schemeClr>
                </a:solidFill>
              </a:rPr>
              <a:t>Inventariar </a:t>
            </a:r>
            <a:r>
              <a:rPr lang="es-ES_tradnl" sz="1600" dirty="0">
                <a:solidFill>
                  <a:schemeClr val="accent5">
                    <a:lumMod val="75000"/>
                  </a:schemeClr>
                </a:solidFill>
              </a:rPr>
              <a:t>la diversidad arbórea en los sistemas de uso del suelo en pasturas con sombra en la </a:t>
            </a:r>
            <a:r>
              <a:rPr lang="es-ES_tradnl" sz="1600" dirty="0" smtClean="0">
                <a:solidFill>
                  <a:schemeClr val="accent5">
                    <a:lumMod val="75000"/>
                  </a:schemeClr>
                </a:solidFill>
              </a:rPr>
              <a:t>RBS. </a:t>
            </a:r>
            <a:endParaRPr lang="es-EC" sz="1600" dirty="0">
              <a:solidFill>
                <a:schemeClr val="accent5">
                  <a:lumMod val="75000"/>
                </a:schemeClr>
              </a:solidFill>
            </a:endParaRPr>
          </a:p>
          <a:p>
            <a:pPr marL="285750" lvl="0" indent="-285750" algn="just">
              <a:lnSpc>
                <a:spcPct val="150000"/>
              </a:lnSpc>
              <a:buFont typeface="Wingdings" pitchFamily="2" charset="2"/>
              <a:buChar char="Ø"/>
            </a:pPr>
            <a:r>
              <a:rPr lang="es-ES_tradnl" sz="1600" dirty="0">
                <a:solidFill>
                  <a:schemeClr val="accent5">
                    <a:lumMod val="75000"/>
                  </a:schemeClr>
                </a:solidFill>
              </a:rPr>
              <a:t>Estimar la cantidad de carbono almacenado en los diferentes estratos del ecosistema (leñoso y herbáceo tanto aéreo como subterráneo, necro masa y suelos) en los sistemas forrajeros con sombra y sin sombra. </a:t>
            </a:r>
            <a:endParaRPr lang="es-EC" sz="1600" dirty="0">
              <a:solidFill>
                <a:schemeClr val="accent5">
                  <a:lumMod val="75000"/>
                </a:schemeClr>
              </a:solidFill>
            </a:endParaRPr>
          </a:p>
          <a:p>
            <a:pPr marL="285750" lvl="0" indent="-285750" algn="just">
              <a:lnSpc>
                <a:spcPct val="150000"/>
              </a:lnSpc>
              <a:buFont typeface="Wingdings" pitchFamily="2" charset="2"/>
              <a:buChar char="Ø"/>
            </a:pPr>
            <a:r>
              <a:rPr lang="es-ES_tradnl" sz="1600" dirty="0">
                <a:solidFill>
                  <a:schemeClr val="accent5">
                    <a:lumMod val="75000"/>
                  </a:schemeClr>
                </a:solidFill>
              </a:rPr>
              <a:t>Estimar la productividad en los sistemas de uso del suelo. </a:t>
            </a:r>
            <a:endParaRPr lang="es-EC" sz="1600" dirty="0">
              <a:solidFill>
                <a:schemeClr val="accent5">
                  <a:lumMod val="75000"/>
                </a:schemeClr>
              </a:solidFill>
            </a:endParaRPr>
          </a:p>
          <a:p>
            <a:pPr marL="285750" lvl="0" indent="-285750" algn="just">
              <a:lnSpc>
                <a:spcPct val="150000"/>
              </a:lnSpc>
              <a:buFont typeface="Wingdings" pitchFamily="2" charset="2"/>
              <a:buChar char="Ø"/>
            </a:pPr>
            <a:r>
              <a:rPr lang="es-ES_tradnl" sz="1600" dirty="0">
                <a:solidFill>
                  <a:schemeClr val="accent5">
                    <a:lumMod val="75000"/>
                  </a:schemeClr>
                </a:solidFill>
              </a:rPr>
              <a:t>Estimar un incentivo de compensación como pago por servicios ambientales (PSA), necesarios para la conservación de la </a:t>
            </a:r>
            <a:r>
              <a:rPr lang="es-ES_tradnl" sz="1600" dirty="0" err="1">
                <a:solidFill>
                  <a:schemeClr val="accent5">
                    <a:lumMod val="75000"/>
                  </a:schemeClr>
                </a:solidFill>
              </a:rPr>
              <a:t>bio</a:t>
            </a:r>
            <a:r>
              <a:rPr lang="es-ES_tradnl" sz="1600" dirty="0">
                <a:solidFill>
                  <a:schemeClr val="accent5">
                    <a:lumMod val="75000"/>
                  </a:schemeClr>
                </a:solidFill>
              </a:rPr>
              <a:t>-diversidad de acuerdo a una oferta de carbono en el mercado.</a:t>
            </a:r>
            <a:endParaRPr lang="es-EC" sz="1600" dirty="0">
              <a:solidFill>
                <a:schemeClr val="accent5">
                  <a:lumMod val="75000"/>
                </a:schemeClr>
              </a:solidFill>
            </a:endParaRPr>
          </a:p>
        </p:txBody>
      </p:sp>
    </p:spTree>
    <p:extLst>
      <p:ext uri="{BB962C8B-B14F-4D97-AF65-F5344CB8AC3E}">
        <p14:creationId xmlns:p14="http://schemas.microsoft.com/office/powerpoint/2010/main" val="1262305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0 Imagen"/>
          <p:cNvPicPr>
            <a:picLocks noChangeAspect="1"/>
          </p:cNvPicPr>
          <p:nvPr/>
        </p:nvPicPr>
        <p:blipFill rotWithShape="1">
          <a:blip r:embed="rId2" cstate="print">
            <a:extLst>
              <a:ext uri="{28A0092B-C50C-407E-A947-70E740481C1C}">
                <a14:useLocalDpi xmlns:a14="http://schemas.microsoft.com/office/drawing/2010/main" val="0"/>
              </a:ext>
            </a:extLst>
          </a:blip>
          <a:srcRect l="21052" t="12084" r="6105" b="49850"/>
          <a:stretch/>
        </p:blipFill>
        <p:spPr bwMode="auto">
          <a:xfrm>
            <a:off x="35496" y="3291978"/>
            <a:ext cx="4114165" cy="2578683"/>
          </a:xfrm>
          <a:prstGeom prst="rect">
            <a:avLst/>
          </a:prstGeom>
          <a:ln>
            <a:noFill/>
          </a:ln>
          <a:extLst>
            <a:ext uri="{53640926-AAD7-44D8-BBD7-CCE9431645EC}">
              <a14:shadowObscured xmlns:a14="http://schemas.microsoft.com/office/drawing/2010/main"/>
            </a:ext>
          </a:extLst>
        </p:spPr>
      </p:pic>
      <p:grpSp>
        <p:nvGrpSpPr>
          <p:cNvPr id="3" name="2 Grupo"/>
          <p:cNvGrpSpPr/>
          <p:nvPr/>
        </p:nvGrpSpPr>
        <p:grpSpPr>
          <a:xfrm>
            <a:off x="27566" y="-12144"/>
            <a:ext cx="9080938" cy="1404000"/>
            <a:chOff x="27566" y="-171400"/>
            <a:chExt cx="9080938" cy="1388760"/>
          </a:xfrm>
        </p:grpSpPr>
        <p:pic>
          <p:nvPicPr>
            <p:cNvPr id="4" name="Picture 2" descr="http://www.conaf.cl/wp-content/files_mf/cache/th_4fdefb5842aa2dc68092ca1241ed9f5d_diptico-cambio_clima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8" name="7 CuadroTexto"/>
          <p:cNvSpPr txBox="1"/>
          <p:nvPr/>
        </p:nvSpPr>
        <p:spPr>
          <a:xfrm>
            <a:off x="395536" y="1772816"/>
            <a:ext cx="5616624" cy="369332"/>
          </a:xfrm>
          <a:prstGeom prst="rect">
            <a:avLst/>
          </a:prstGeom>
          <a:noFill/>
        </p:spPr>
        <p:txBody>
          <a:bodyPr wrap="square" rtlCol="0">
            <a:spAutoFit/>
          </a:bodyPr>
          <a:lstStyle/>
          <a:p>
            <a:pPr marL="0" lvl="1"/>
            <a:r>
              <a:rPr lang="es-ES_tradnl" b="1" dirty="0">
                <a:solidFill>
                  <a:schemeClr val="accent3">
                    <a:lumMod val="60000"/>
                    <a:lumOff val="40000"/>
                  </a:schemeClr>
                </a:solidFill>
                <a:effectLst>
                  <a:outerShdw sx="0" sy="0">
                    <a:srgbClr val="000000"/>
                  </a:outerShdw>
                </a:effectLst>
              </a:rPr>
              <a:t>Ubicación geográfica</a:t>
            </a:r>
            <a:endParaRPr lang="es-EC" b="1" dirty="0">
              <a:solidFill>
                <a:schemeClr val="accent3">
                  <a:lumMod val="60000"/>
                  <a:lumOff val="40000"/>
                </a:schemeClr>
              </a:solidFill>
              <a:effectLst>
                <a:outerShdw sx="0" sy="0">
                  <a:srgbClr val="000000"/>
                </a:outerShdw>
              </a:effectLst>
            </a:endParaRPr>
          </a:p>
        </p:txBody>
      </p:sp>
      <p:pic>
        <p:nvPicPr>
          <p:cNvPr id="9" name="0 Imagen"/>
          <p:cNvPicPr/>
          <p:nvPr/>
        </p:nvPicPr>
        <p:blipFill rotWithShape="1">
          <a:blip r:embed="rId4" cstate="print">
            <a:extLst>
              <a:ext uri="{28A0092B-C50C-407E-A947-70E740481C1C}">
                <a14:useLocalDpi xmlns:a14="http://schemas.microsoft.com/office/drawing/2010/main" val="0"/>
              </a:ext>
            </a:extLst>
          </a:blip>
          <a:srcRect l="3082" t="2452" b="60629"/>
          <a:stretch/>
        </p:blipFill>
        <p:spPr bwMode="auto">
          <a:xfrm>
            <a:off x="3779912" y="3206365"/>
            <a:ext cx="5287162" cy="2814923"/>
          </a:xfrm>
          <a:prstGeom prst="rect">
            <a:avLst/>
          </a:prstGeom>
          <a:ln>
            <a:noFill/>
          </a:ln>
          <a:extLst>
            <a:ext uri="{53640926-AAD7-44D8-BBD7-CCE9431645EC}">
              <a14:shadowObscured xmlns:a14="http://schemas.microsoft.com/office/drawing/2010/main"/>
            </a:ext>
          </a:extLst>
        </p:spPr>
      </p:pic>
      <p:sp>
        <p:nvSpPr>
          <p:cNvPr id="14" name="13 CuadroTexto"/>
          <p:cNvSpPr txBox="1"/>
          <p:nvPr/>
        </p:nvSpPr>
        <p:spPr>
          <a:xfrm>
            <a:off x="-165841" y="2742794"/>
            <a:ext cx="4516837" cy="369332"/>
          </a:xfrm>
          <a:prstGeom prst="rect">
            <a:avLst/>
          </a:prstGeom>
          <a:noFill/>
        </p:spPr>
        <p:txBody>
          <a:bodyPr wrap="square" rtlCol="0">
            <a:spAutoFit/>
          </a:bodyPr>
          <a:lstStyle/>
          <a:p>
            <a:pPr algn="ctr"/>
            <a:r>
              <a:rPr lang="es-US" dirty="0" smtClean="0">
                <a:latin typeface="Century" pitchFamily="18" charset="0"/>
              </a:rPr>
              <a:t>RBS (Caso de estudio)</a:t>
            </a:r>
            <a:endParaRPr lang="es-EC" dirty="0">
              <a:latin typeface="Century" pitchFamily="18" charset="0"/>
            </a:endParaRPr>
          </a:p>
        </p:txBody>
      </p:sp>
      <p:sp>
        <p:nvSpPr>
          <p:cNvPr id="15" name="14 CuadroTexto"/>
          <p:cNvSpPr txBox="1"/>
          <p:nvPr/>
        </p:nvSpPr>
        <p:spPr>
          <a:xfrm>
            <a:off x="3707355" y="2723338"/>
            <a:ext cx="4516837" cy="369332"/>
          </a:xfrm>
          <a:prstGeom prst="rect">
            <a:avLst/>
          </a:prstGeom>
          <a:noFill/>
        </p:spPr>
        <p:txBody>
          <a:bodyPr wrap="square" rtlCol="0">
            <a:spAutoFit/>
          </a:bodyPr>
          <a:lstStyle/>
          <a:p>
            <a:pPr algn="ctr"/>
            <a:r>
              <a:rPr lang="es-US" dirty="0" smtClean="0">
                <a:latin typeface="Century" pitchFamily="18" charset="0"/>
              </a:rPr>
              <a:t>Sitios de estudio</a:t>
            </a:r>
            <a:endParaRPr lang="es-EC" dirty="0">
              <a:latin typeface="Century" pitchFamily="18" charset="0"/>
            </a:endParaRPr>
          </a:p>
        </p:txBody>
      </p:sp>
    </p:spTree>
    <p:extLst>
      <p:ext uri="{BB962C8B-B14F-4D97-AF65-F5344CB8AC3E}">
        <p14:creationId xmlns:p14="http://schemas.microsoft.com/office/powerpoint/2010/main" val="3412893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48207945"/>
              </p:ext>
            </p:extLst>
          </p:nvPr>
        </p:nvGraphicFramePr>
        <p:xfrm>
          <a:off x="738064" y="2492896"/>
          <a:ext cx="7982712" cy="2987040"/>
        </p:xfrm>
        <a:graphic>
          <a:graphicData uri="http://schemas.openxmlformats.org/drawingml/2006/table">
            <a:tbl>
              <a:tblPr firstRow="1" firstCol="1" bandRow="1">
                <a:tableStyleId>{72833802-FEF1-4C79-8D5D-14CF1EAF98D9}</a:tableStyleId>
              </a:tblPr>
              <a:tblGrid>
                <a:gridCol w="3329880"/>
                <a:gridCol w="1900393"/>
                <a:gridCol w="1329920"/>
                <a:gridCol w="1422519"/>
              </a:tblGrid>
              <a:tr h="467995">
                <a:tc>
                  <a:txBody>
                    <a:bodyPr/>
                    <a:lstStyle/>
                    <a:p>
                      <a:pPr indent="228600" algn="ctr">
                        <a:lnSpc>
                          <a:spcPct val="100000"/>
                        </a:lnSpc>
                        <a:spcAft>
                          <a:spcPts val="0"/>
                        </a:spcAft>
                      </a:pPr>
                      <a:r>
                        <a:rPr lang="es-ES_tradnl" sz="1800" dirty="0">
                          <a:effectLst/>
                          <a:latin typeface="Century" pitchFamily="18" charset="0"/>
                        </a:rPr>
                        <a:t>Características</a:t>
                      </a:r>
                      <a:endParaRPr lang="es-EC" sz="1800" dirty="0">
                        <a:effectLst/>
                        <a:latin typeface="Century" pitchFamily="18" charset="0"/>
                        <a:ea typeface="Times New Roman"/>
                      </a:endParaRPr>
                    </a:p>
                  </a:txBody>
                  <a:tcPr marL="68580" marR="68580" marT="0" marB="0" anchor="ctr"/>
                </a:tc>
                <a:tc>
                  <a:txBody>
                    <a:bodyPr/>
                    <a:lstStyle/>
                    <a:p>
                      <a:pPr indent="228600" algn="ctr">
                        <a:lnSpc>
                          <a:spcPct val="100000"/>
                        </a:lnSpc>
                        <a:spcAft>
                          <a:spcPts val="0"/>
                        </a:spcAft>
                      </a:pPr>
                      <a:r>
                        <a:rPr lang="es-ES_tradnl" sz="1800" dirty="0">
                          <a:effectLst/>
                          <a:latin typeface="Century" pitchFamily="18" charset="0"/>
                        </a:rPr>
                        <a:t>Arosemena Tola</a:t>
                      </a:r>
                      <a:endParaRPr lang="es-EC" sz="1800" dirty="0">
                        <a:effectLst/>
                        <a:latin typeface="Century" pitchFamily="18" charset="0"/>
                        <a:ea typeface="Times New Roman"/>
                      </a:endParaRPr>
                    </a:p>
                  </a:txBody>
                  <a:tcPr marL="68580" marR="68580" marT="0" marB="0" anchor="ctr"/>
                </a:tc>
                <a:tc>
                  <a:txBody>
                    <a:bodyPr/>
                    <a:lstStyle/>
                    <a:p>
                      <a:pPr indent="228600" algn="ctr">
                        <a:lnSpc>
                          <a:spcPct val="100000"/>
                        </a:lnSpc>
                        <a:spcAft>
                          <a:spcPts val="0"/>
                        </a:spcAft>
                      </a:pPr>
                      <a:r>
                        <a:rPr lang="es-ES_tradnl" sz="1800" dirty="0">
                          <a:effectLst/>
                          <a:latin typeface="Century" pitchFamily="18" charset="0"/>
                        </a:rPr>
                        <a:t>Tena</a:t>
                      </a:r>
                      <a:endParaRPr lang="es-EC" sz="1800" dirty="0">
                        <a:effectLst/>
                        <a:latin typeface="Century" pitchFamily="18" charset="0"/>
                        <a:ea typeface="Times New Roman"/>
                      </a:endParaRPr>
                    </a:p>
                  </a:txBody>
                  <a:tcPr marL="68580" marR="68580" marT="0" marB="0" anchor="ctr"/>
                </a:tc>
                <a:tc>
                  <a:txBody>
                    <a:bodyPr/>
                    <a:lstStyle/>
                    <a:p>
                      <a:pPr indent="228600" algn="ctr">
                        <a:lnSpc>
                          <a:spcPct val="100000"/>
                        </a:lnSpc>
                        <a:spcAft>
                          <a:spcPts val="0"/>
                        </a:spcAft>
                      </a:pPr>
                      <a:r>
                        <a:rPr lang="es-ES_tradnl" sz="1800" dirty="0" err="1">
                          <a:effectLst/>
                          <a:latin typeface="Century" pitchFamily="18" charset="0"/>
                        </a:rPr>
                        <a:t>Archidona</a:t>
                      </a:r>
                      <a:endParaRPr lang="es-EC" sz="1800" dirty="0">
                        <a:effectLst/>
                        <a:latin typeface="Century" pitchFamily="18" charset="0"/>
                        <a:ea typeface="Times New Roman"/>
                      </a:endParaRPr>
                    </a:p>
                  </a:txBody>
                  <a:tcPr marL="68580" marR="68580" marT="0" marB="0" anchor="ctr"/>
                </a:tc>
              </a:tr>
              <a:tr h="0">
                <a:tc>
                  <a:txBody>
                    <a:bodyPr/>
                    <a:lstStyle/>
                    <a:p>
                      <a:pPr marL="0" indent="0" algn="l">
                        <a:lnSpc>
                          <a:spcPct val="200000"/>
                        </a:lnSpc>
                        <a:spcBef>
                          <a:spcPts val="1200"/>
                        </a:spcBef>
                        <a:spcAft>
                          <a:spcPts val="0"/>
                        </a:spcAft>
                      </a:pPr>
                      <a:r>
                        <a:rPr lang="es-ES_tradnl" sz="1600" b="0" dirty="0">
                          <a:effectLst/>
                          <a:latin typeface="Century" pitchFamily="18" charset="0"/>
                        </a:rPr>
                        <a:t>Temperatura promedio</a:t>
                      </a:r>
                      <a:r>
                        <a:rPr lang="es-ES_tradnl" sz="1600" b="0" baseline="30000" dirty="0">
                          <a:effectLst/>
                          <a:latin typeface="Century" pitchFamily="18" charset="0"/>
                        </a:rPr>
                        <a:t>1</a:t>
                      </a:r>
                      <a:endParaRPr lang="es-EC" sz="1600" b="0" dirty="0">
                        <a:effectLst/>
                        <a:latin typeface="Century" pitchFamily="18" charset="0"/>
                        <a:ea typeface="Times New Roman"/>
                      </a:endParaRPr>
                    </a:p>
                  </a:txBody>
                  <a:tcPr marL="68580" marR="68580" marT="0" marB="0" anchor="ctr"/>
                </a:tc>
                <a:tc>
                  <a:txBody>
                    <a:bodyPr/>
                    <a:lstStyle/>
                    <a:p>
                      <a:pPr indent="228600" algn="ctr">
                        <a:lnSpc>
                          <a:spcPct val="200000"/>
                        </a:lnSpc>
                        <a:spcBef>
                          <a:spcPts val="1200"/>
                        </a:spcBef>
                        <a:spcAft>
                          <a:spcPts val="0"/>
                        </a:spcAft>
                      </a:pPr>
                      <a:r>
                        <a:rPr lang="es-ES_tradnl" sz="1600">
                          <a:effectLst/>
                          <a:latin typeface="Century" pitchFamily="18" charset="0"/>
                        </a:rPr>
                        <a:t>26 °C</a:t>
                      </a:r>
                      <a:endParaRPr lang="es-EC" sz="1600">
                        <a:effectLst/>
                        <a:latin typeface="Century" pitchFamily="18" charset="0"/>
                        <a:ea typeface="Times New Roman"/>
                      </a:endParaRPr>
                    </a:p>
                  </a:txBody>
                  <a:tcPr marL="68580" marR="68580" marT="0" marB="0" anchor="ctr"/>
                </a:tc>
                <a:tc>
                  <a:txBody>
                    <a:bodyPr/>
                    <a:lstStyle/>
                    <a:p>
                      <a:pPr indent="228600" algn="ctr">
                        <a:lnSpc>
                          <a:spcPct val="200000"/>
                        </a:lnSpc>
                        <a:spcBef>
                          <a:spcPts val="1200"/>
                        </a:spcBef>
                        <a:spcAft>
                          <a:spcPts val="0"/>
                        </a:spcAft>
                      </a:pPr>
                      <a:r>
                        <a:rPr lang="es-ES_tradnl" sz="1600">
                          <a:effectLst/>
                          <a:latin typeface="Century" pitchFamily="18" charset="0"/>
                        </a:rPr>
                        <a:t>26 °C</a:t>
                      </a:r>
                      <a:endParaRPr lang="es-EC" sz="1600">
                        <a:effectLst/>
                        <a:latin typeface="Century" pitchFamily="18" charset="0"/>
                        <a:ea typeface="Times New Roman"/>
                      </a:endParaRPr>
                    </a:p>
                  </a:txBody>
                  <a:tcPr marL="68580" marR="68580" marT="0" marB="0" anchor="ctr"/>
                </a:tc>
                <a:tc>
                  <a:txBody>
                    <a:bodyPr/>
                    <a:lstStyle/>
                    <a:p>
                      <a:pPr indent="228600" algn="ctr">
                        <a:lnSpc>
                          <a:spcPct val="200000"/>
                        </a:lnSpc>
                        <a:spcBef>
                          <a:spcPts val="1200"/>
                        </a:spcBef>
                        <a:spcAft>
                          <a:spcPts val="0"/>
                        </a:spcAft>
                      </a:pPr>
                      <a:r>
                        <a:rPr lang="es-ES_tradnl" sz="1600">
                          <a:effectLst/>
                          <a:latin typeface="Century" pitchFamily="18" charset="0"/>
                        </a:rPr>
                        <a:t>25 °C</a:t>
                      </a:r>
                      <a:endParaRPr lang="es-EC" sz="1600">
                        <a:effectLst/>
                        <a:latin typeface="Century" pitchFamily="18" charset="0"/>
                        <a:ea typeface="Times New Roman"/>
                      </a:endParaRPr>
                    </a:p>
                  </a:txBody>
                  <a:tcPr marL="68580" marR="68580" marT="0" marB="0" anchor="ctr"/>
                </a:tc>
              </a:tr>
              <a:tr h="0">
                <a:tc>
                  <a:txBody>
                    <a:bodyPr/>
                    <a:lstStyle/>
                    <a:p>
                      <a:pPr marL="0" indent="0" algn="l">
                        <a:lnSpc>
                          <a:spcPct val="200000"/>
                        </a:lnSpc>
                        <a:spcAft>
                          <a:spcPts val="0"/>
                        </a:spcAft>
                      </a:pPr>
                      <a:r>
                        <a:rPr lang="es-ES_tradnl" sz="1600" b="0" dirty="0">
                          <a:effectLst/>
                          <a:latin typeface="Century" pitchFamily="18" charset="0"/>
                        </a:rPr>
                        <a:t>Altitud Zona de transición </a:t>
                      </a:r>
                      <a:r>
                        <a:rPr lang="es-ES_tradnl" sz="1600" b="0" baseline="30000" dirty="0">
                          <a:effectLst/>
                          <a:latin typeface="Century" pitchFamily="18" charset="0"/>
                        </a:rPr>
                        <a:t>2</a:t>
                      </a:r>
                      <a:endParaRPr lang="es-EC" sz="1600" b="0" dirty="0">
                        <a:effectLst/>
                        <a:latin typeface="Century" pitchFamily="18" charset="0"/>
                        <a:ea typeface="Times New Roman"/>
                      </a:endParaRPr>
                    </a:p>
                  </a:txBody>
                  <a:tcPr marL="68580" marR="68580" marT="0" marB="0" anchor="ctr"/>
                </a:tc>
                <a:tc gridSpan="3">
                  <a:txBody>
                    <a:bodyPr/>
                    <a:lstStyle/>
                    <a:p>
                      <a:pPr indent="228600" algn="ctr">
                        <a:lnSpc>
                          <a:spcPct val="200000"/>
                        </a:lnSpc>
                        <a:spcAft>
                          <a:spcPts val="0"/>
                        </a:spcAft>
                      </a:pPr>
                      <a:r>
                        <a:rPr lang="es-ES_tradnl" sz="1600">
                          <a:effectLst/>
                          <a:latin typeface="Century" pitchFamily="18" charset="0"/>
                        </a:rPr>
                        <a:t>400 - 800 msnm</a:t>
                      </a:r>
                      <a:endParaRPr lang="es-EC" sz="1600">
                        <a:effectLst/>
                        <a:latin typeface="Century" pitchFamily="18" charset="0"/>
                        <a:ea typeface="Times New Roman"/>
                      </a:endParaRPr>
                    </a:p>
                  </a:txBody>
                  <a:tcPr marL="68580" marR="68580" marT="0" marB="0" anchor="ctr"/>
                </a:tc>
                <a:tc hMerge="1">
                  <a:txBody>
                    <a:bodyPr/>
                    <a:lstStyle/>
                    <a:p>
                      <a:endParaRPr lang="es-EC"/>
                    </a:p>
                  </a:txBody>
                  <a:tcPr/>
                </a:tc>
                <a:tc hMerge="1">
                  <a:txBody>
                    <a:bodyPr/>
                    <a:lstStyle/>
                    <a:p>
                      <a:endParaRPr lang="es-EC"/>
                    </a:p>
                  </a:txBody>
                  <a:tcPr/>
                </a:tc>
              </a:tr>
              <a:tr h="0">
                <a:tc>
                  <a:txBody>
                    <a:bodyPr/>
                    <a:lstStyle/>
                    <a:p>
                      <a:pPr marL="0" indent="0" algn="l">
                        <a:lnSpc>
                          <a:spcPct val="200000"/>
                        </a:lnSpc>
                        <a:spcAft>
                          <a:spcPts val="0"/>
                        </a:spcAft>
                      </a:pPr>
                      <a:r>
                        <a:rPr lang="es-ES_tradnl" sz="1600" b="0" dirty="0">
                          <a:effectLst/>
                          <a:latin typeface="Century" pitchFamily="18" charset="0"/>
                        </a:rPr>
                        <a:t>Precipitación Zona de transición </a:t>
                      </a:r>
                      <a:r>
                        <a:rPr lang="es-ES_tradnl" sz="1600" b="0" baseline="30000" dirty="0">
                          <a:effectLst/>
                          <a:latin typeface="Century" pitchFamily="18" charset="0"/>
                        </a:rPr>
                        <a:t>2</a:t>
                      </a:r>
                      <a:endParaRPr lang="es-EC" sz="1600" b="0" dirty="0">
                        <a:effectLst/>
                        <a:latin typeface="Century" pitchFamily="18" charset="0"/>
                        <a:ea typeface="Times New Roman"/>
                      </a:endParaRPr>
                    </a:p>
                  </a:txBody>
                  <a:tcPr marL="68580" marR="68580" marT="0" marB="0" anchor="ctr"/>
                </a:tc>
                <a:tc gridSpan="3">
                  <a:txBody>
                    <a:bodyPr/>
                    <a:lstStyle/>
                    <a:p>
                      <a:pPr indent="228600" algn="ctr">
                        <a:lnSpc>
                          <a:spcPct val="200000"/>
                        </a:lnSpc>
                        <a:spcAft>
                          <a:spcPts val="0"/>
                        </a:spcAft>
                      </a:pPr>
                      <a:r>
                        <a:rPr lang="es-ES_tradnl" sz="1600">
                          <a:effectLst/>
                          <a:latin typeface="Century" pitchFamily="18" charset="0"/>
                        </a:rPr>
                        <a:t>4000 – 6000 mm</a:t>
                      </a:r>
                      <a:endParaRPr lang="es-EC" sz="1600">
                        <a:effectLst/>
                        <a:latin typeface="Century" pitchFamily="18" charset="0"/>
                        <a:ea typeface="Times New Roman"/>
                      </a:endParaRPr>
                    </a:p>
                  </a:txBody>
                  <a:tcPr marL="68580" marR="68580" marT="0" marB="0" anchor="ctr"/>
                </a:tc>
                <a:tc hMerge="1">
                  <a:txBody>
                    <a:bodyPr/>
                    <a:lstStyle/>
                    <a:p>
                      <a:endParaRPr lang="es-EC"/>
                    </a:p>
                  </a:txBody>
                  <a:tcPr/>
                </a:tc>
                <a:tc hMerge="1">
                  <a:txBody>
                    <a:bodyPr/>
                    <a:lstStyle/>
                    <a:p>
                      <a:endParaRPr lang="es-EC"/>
                    </a:p>
                  </a:txBody>
                  <a:tcPr/>
                </a:tc>
              </a:tr>
              <a:tr h="0">
                <a:tc>
                  <a:txBody>
                    <a:bodyPr/>
                    <a:lstStyle/>
                    <a:p>
                      <a:pPr marL="0" indent="0" algn="l">
                        <a:lnSpc>
                          <a:spcPct val="200000"/>
                        </a:lnSpc>
                        <a:spcAft>
                          <a:spcPts val="0"/>
                        </a:spcAft>
                      </a:pPr>
                      <a:r>
                        <a:rPr lang="es-ES_tradnl" sz="1600" b="0" dirty="0">
                          <a:effectLst/>
                          <a:latin typeface="Century" pitchFamily="18" charset="0"/>
                        </a:rPr>
                        <a:t>Clima </a:t>
                      </a:r>
                      <a:r>
                        <a:rPr lang="es-ES_tradnl" sz="1600" b="0" baseline="30000" dirty="0">
                          <a:effectLst/>
                          <a:latin typeface="Century" pitchFamily="18" charset="0"/>
                        </a:rPr>
                        <a:t>2</a:t>
                      </a:r>
                      <a:endParaRPr lang="es-EC" sz="1600" b="0" dirty="0">
                        <a:effectLst/>
                        <a:latin typeface="Century" pitchFamily="18" charset="0"/>
                        <a:ea typeface="Times New Roman"/>
                      </a:endParaRPr>
                    </a:p>
                  </a:txBody>
                  <a:tcPr marL="68580" marR="68580" marT="0" marB="0" anchor="ctr"/>
                </a:tc>
                <a:tc gridSpan="3">
                  <a:txBody>
                    <a:bodyPr/>
                    <a:lstStyle/>
                    <a:p>
                      <a:pPr indent="228600" algn="ctr">
                        <a:lnSpc>
                          <a:spcPct val="200000"/>
                        </a:lnSpc>
                        <a:spcAft>
                          <a:spcPts val="0"/>
                        </a:spcAft>
                      </a:pPr>
                      <a:r>
                        <a:rPr lang="es-ES_tradnl" sz="1600">
                          <a:effectLst/>
                          <a:latin typeface="Century" pitchFamily="18" charset="0"/>
                        </a:rPr>
                        <a:t>Cálido Húmedo y Prehúmedo</a:t>
                      </a:r>
                      <a:endParaRPr lang="es-EC" sz="1600">
                        <a:effectLst/>
                        <a:latin typeface="Century" pitchFamily="18" charset="0"/>
                        <a:ea typeface="Times New Roman"/>
                      </a:endParaRPr>
                    </a:p>
                  </a:txBody>
                  <a:tcPr marL="68580" marR="68580" marT="0" marB="0" anchor="ctr"/>
                </a:tc>
                <a:tc hMerge="1">
                  <a:txBody>
                    <a:bodyPr/>
                    <a:lstStyle/>
                    <a:p>
                      <a:endParaRPr lang="es-EC"/>
                    </a:p>
                  </a:txBody>
                  <a:tcPr/>
                </a:tc>
                <a:tc hMerge="1">
                  <a:txBody>
                    <a:bodyPr/>
                    <a:lstStyle/>
                    <a:p>
                      <a:endParaRPr lang="es-EC"/>
                    </a:p>
                  </a:txBody>
                  <a:tcPr/>
                </a:tc>
              </a:tr>
              <a:tr h="0">
                <a:tc>
                  <a:txBody>
                    <a:bodyPr/>
                    <a:lstStyle/>
                    <a:p>
                      <a:pPr marL="0" indent="0" algn="l">
                        <a:lnSpc>
                          <a:spcPct val="200000"/>
                        </a:lnSpc>
                        <a:spcAft>
                          <a:spcPts val="0"/>
                        </a:spcAft>
                      </a:pPr>
                      <a:r>
                        <a:rPr lang="es-ES_tradnl" sz="1600" b="0" dirty="0">
                          <a:effectLst/>
                          <a:latin typeface="Century" pitchFamily="18" charset="0"/>
                        </a:rPr>
                        <a:t>Tipo de suelos </a:t>
                      </a:r>
                      <a:r>
                        <a:rPr lang="es-ES_tradnl" sz="1600" b="0" baseline="30000" dirty="0">
                          <a:effectLst/>
                          <a:latin typeface="Century" pitchFamily="18" charset="0"/>
                        </a:rPr>
                        <a:t>2</a:t>
                      </a:r>
                      <a:endParaRPr lang="es-EC" sz="1600" b="0" dirty="0">
                        <a:effectLst/>
                        <a:latin typeface="Century" pitchFamily="18" charset="0"/>
                        <a:ea typeface="Times New Roman"/>
                      </a:endParaRPr>
                    </a:p>
                  </a:txBody>
                  <a:tcPr marL="68580" marR="68580" marT="0" marB="0" anchor="ctr"/>
                </a:tc>
                <a:tc gridSpan="3">
                  <a:txBody>
                    <a:bodyPr/>
                    <a:lstStyle/>
                    <a:p>
                      <a:pPr indent="228600" algn="ctr">
                        <a:lnSpc>
                          <a:spcPct val="200000"/>
                        </a:lnSpc>
                        <a:spcAft>
                          <a:spcPts val="0"/>
                        </a:spcAft>
                      </a:pPr>
                      <a:r>
                        <a:rPr lang="es-ES_tradnl" sz="1600" dirty="0" err="1">
                          <a:effectLst/>
                          <a:latin typeface="Century" pitchFamily="18" charset="0"/>
                        </a:rPr>
                        <a:t>Entisoles</a:t>
                      </a:r>
                      <a:r>
                        <a:rPr lang="es-ES_tradnl" sz="1600" dirty="0">
                          <a:effectLst/>
                          <a:latin typeface="Century" pitchFamily="18" charset="0"/>
                        </a:rPr>
                        <a:t>, </a:t>
                      </a:r>
                      <a:r>
                        <a:rPr lang="es-ES_tradnl" sz="1600" dirty="0" err="1">
                          <a:effectLst/>
                          <a:latin typeface="Century" pitchFamily="18" charset="0"/>
                        </a:rPr>
                        <a:t>Inceptisoles</a:t>
                      </a:r>
                      <a:endParaRPr lang="es-EC" sz="1600" dirty="0">
                        <a:effectLst/>
                        <a:latin typeface="Century" pitchFamily="18" charset="0"/>
                        <a:ea typeface="Times New Roman"/>
                      </a:endParaRPr>
                    </a:p>
                  </a:txBody>
                  <a:tcPr marL="68580" marR="68580" marT="0" marB="0" anchor="ctr"/>
                </a:tc>
                <a:tc hMerge="1">
                  <a:txBody>
                    <a:bodyPr/>
                    <a:lstStyle/>
                    <a:p>
                      <a:endParaRPr lang="es-EC"/>
                    </a:p>
                  </a:txBody>
                  <a:tcPr/>
                </a:tc>
                <a:tc hMerge="1">
                  <a:txBody>
                    <a:bodyPr/>
                    <a:lstStyle/>
                    <a:p>
                      <a:endParaRPr lang="es-EC"/>
                    </a:p>
                  </a:txBody>
                  <a:tcPr/>
                </a:tc>
              </a:tr>
            </a:tbl>
          </a:graphicData>
        </a:graphic>
      </p:graphicFrame>
      <p:sp>
        <p:nvSpPr>
          <p:cNvPr id="3" name="Rectangle 1"/>
          <p:cNvSpPr>
            <a:spLocks noChangeArrowheads="1"/>
          </p:cNvSpPr>
          <p:nvPr/>
        </p:nvSpPr>
        <p:spPr bwMode="auto">
          <a:xfrm>
            <a:off x="683924" y="5589240"/>
            <a:ext cx="79928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Century" pitchFamily="18" charset="0"/>
                <a:ea typeface="Times New Roman" pitchFamily="18" charset="0"/>
                <a:cs typeface="Arial" pitchFamily="34" charset="0"/>
              </a:rPr>
              <a:t>Fuente:</a:t>
            </a:r>
            <a:r>
              <a:rPr kumimoji="0" lang="es-ES_tradnl" sz="1000" b="0" i="0" u="none" strike="noStrike" cap="none" normalizeH="0" baseline="30000" dirty="0" smtClean="0">
                <a:ln>
                  <a:noFill/>
                </a:ln>
                <a:solidFill>
                  <a:schemeClr val="tx1"/>
                </a:solidFill>
                <a:effectLst/>
                <a:latin typeface="Century" pitchFamily="18" charset="0"/>
                <a:ea typeface="Times New Roman" pitchFamily="18" charset="0"/>
                <a:cs typeface="Arial" pitchFamily="34" charset="0"/>
              </a:rPr>
              <a:t>1 </a:t>
            </a:r>
            <a:r>
              <a:rPr kumimoji="0" lang="es-ES_tradnl" sz="1000" b="0" i="0" u="none" strike="noStrike" cap="none" normalizeH="0" baseline="0" dirty="0" smtClean="0">
                <a:ln>
                  <a:noFill/>
                </a:ln>
                <a:solidFill>
                  <a:schemeClr val="tx1"/>
                </a:solidFill>
                <a:effectLst/>
                <a:latin typeface="Century" pitchFamily="18" charset="0"/>
                <a:ea typeface="Times New Roman" pitchFamily="18" charset="0"/>
                <a:cs typeface="Arial" pitchFamily="34" charset="0"/>
              </a:rPr>
              <a:t>(Asociación de Municipalidades Ecuatorianas, 2012)</a:t>
            </a:r>
            <a:r>
              <a:rPr kumimoji="0" lang="es-ES_tradnl" sz="1000" b="0" i="0" u="none" strike="noStrike" cap="none" normalizeH="0" baseline="30000" dirty="0" smtClean="0">
                <a:ln>
                  <a:noFill/>
                </a:ln>
                <a:solidFill>
                  <a:schemeClr val="tx1"/>
                </a:solidFill>
                <a:effectLst/>
                <a:latin typeface="Century" pitchFamily="18" charset="0"/>
                <a:ea typeface="Times New Roman" pitchFamily="18" charset="0"/>
                <a:cs typeface="Arial" pitchFamily="34" charset="0"/>
              </a:rPr>
              <a:t>2 </a:t>
            </a:r>
            <a:r>
              <a:rPr kumimoji="0" lang="es-ES_tradnl" sz="1000" b="0" i="0" u="none" strike="noStrike" cap="none" normalizeH="0" baseline="0" dirty="0" smtClean="0">
                <a:ln>
                  <a:noFill/>
                </a:ln>
                <a:solidFill>
                  <a:schemeClr val="tx1"/>
                </a:solidFill>
                <a:effectLst/>
                <a:latin typeface="Century" pitchFamily="18" charset="0"/>
                <a:ea typeface="Times New Roman" pitchFamily="18" charset="0"/>
                <a:cs typeface="Arial" pitchFamily="34" charset="0"/>
              </a:rPr>
              <a:t>(Ministerio del Ambiente MAE, 2012)</a:t>
            </a:r>
            <a:endParaRPr kumimoji="0" lang="es-ES_tradnl" sz="1800" b="0" i="0" u="none" strike="noStrike" cap="none" normalizeH="0" baseline="0" dirty="0" smtClean="0">
              <a:ln>
                <a:noFill/>
              </a:ln>
              <a:solidFill>
                <a:schemeClr val="tx1"/>
              </a:solidFill>
              <a:effectLst/>
              <a:latin typeface="Century" pitchFamily="18" charset="0"/>
              <a:cs typeface="Arial" pitchFamily="34" charset="0"/>
            </a:endParaRPr>
          </a:p>
        </p:txBody>
      </p:sp>
      <p:grpSp>
        <p:nvGrpSpPr>
          <p:cNvPr id="4" name="3 Grupo"/>
          <p:cNvGrpSpPr/>
          <p:nvPr/>
        </p:nvGrpSpPr>
        <p:grpSpPr>
          <a:xfrm>
            <a:off x="27566" y="-12144"/>
            <a:ext cx="9080938" cy="1404000"/>
            <a:chOff x="27566" y="-171400"/>
            <a:chExt cx="9080938" cy="1388760"/>
          </a:xfrm>
        </p:grpSpPr>
        <p:pic>
          <p:nvPicPr>
            <p:cNvPr id="5"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7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9" name="8 CuadroTexto"/>
          <p:cNvSpPr txBox="1"/>
          <p:nvPr/>
        </p:nvSpPr>
        <p:spPr>
          <a:xfrm>
            <a:off x="395536" y="1772816"/>
            <a:ext cx="5616624" cy="369332"/>
          </a:xfrm>
          <a:prstGeom prst="rect">
            <a:avLst/>
          </a:prstGeom>
          <a:noFill/>
        </p:spPr>
        <p:txBody>
          <a:bodyPr wrap="square" rtlCol="0">
            <a:spAutoFit/>
          </a:bodyPr>
          <a:lstStyle/>
          <a:p>
            <a:pPr marL="0" lvl="1"/>
            <a:r>
              <a:rPr lang="es-ES_tradnl" b="1" dirty="0">
                <a:solidFill>
                  <a:schemeClr val="accent3">
                    <a:lumMod val="60000"/>
                    <a:lumOff val="40000"/>
                  </a:schemeClr>
                </a:solidFill>
                <a:effectLst>
                  <a:outerShdw sx="0" sy="0">
                    <a:srgbClr val="000000"/>
                  </a:outerShdw>
                </a:effectLst>
              </a:rPr>
              <a:t>Principales </a:t>
            </a:r>
            <a:r>
              <a:rPr lang="es-ES_tradnl" b="1" dirty="0" smtClean="0">
                <a:solidFill>
                  <a:schemeClr val="accent3">
                    <a:lumMod val="60000"/>
                    <a:lumOff val="40000"/>
                  </a:schemeClr>
                </a:solidFill>
                <a:effectLst>
                  <a:outerShdw sx="0" sy="0">
                    <a:srgbClr val="000000"/>
                  </a:outerShdw>
                </a:effectLst>
              </a:rPr>
              <a:t>características </a:t>
            </a:r>
            <a:r>
              <a:rPr lang="es-ES_tradnl" b="1" dirty="0" err="1" smtClean="0">
                <a:solidFill>
                  <a:schemeClr val="accent3">
                    <a:lumMod val="60000"/>
                    <a:lumOff val="40000"/>
                  </a:schemeClr>
                </a:solidFill>
                <a:effectLst>
                  <a:outerShdw sx="0" sy="0">
                    <a:srgbClr val="000000"/>
                  </a:outerShdw>
                </a:effectLst>
              </a:rPr>
              <a:t>edafoclímáticas</a:t>
            </a:r>
            <a:r>
              <a:rPr lang="es-ES_tradnl" b="1" dirty="0" smtClean="0">
                <a:solidFill>
                  <a:schemeClr val="accent3">
                    <a:lumMod val="60000"/>
                    <a:lumOff val="40000"/>
                  </a:schemeClr>
                </a:solidFill>
                <a:effectLst>
                  <a:outerShdw sx="0" sy="0">
                    <a:srgbClr val="000000"/>
                  </a:outerShdw>
                </a:effectLst>
              </a:rPr>
              <a:t> </a:t>
            </a:r>
            <a:endParaRPr lang="es-EC" b="1" dirty="0">
              <a:solidFill>
                <a:schemeClr val="accent3">
                  <a:lumMod val="60000"/>
                  <a:lumOff val="40000"/>
                </a:schemeClr>
              </a:solidFill>
              <a:effectLst>
                <a:outerShdw sx="0" sy="0">
                  <a:srgbClr val="000000"/>
                </a:outerShdw>
              </a:effectLst>
            </a:endParaRPr>
          </a:p>
        </p:txBody>
      </p:sp>
    </p:spTree>
    <p:extLst>
      <p:ext uri="{BB962C8B-B14F-4D97-AF65-F5344CB8AC3E}">
        <p14:creationId xmlns:p14="http://schemas.microsoft.com/office/powerpoint/2010/main" val="3387799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rotWithShape="1">
          <a:blip r:embed="rId2" cstate="print">
            <a:extLst>
              <a:ext uri="{28A0092B-C50C-407E-A947-70E740481C1C}">
                <a14:useLocalDpi xmlns:a14="http://schemas.microsoft.com/office/drawing/2010/main" val="0"/>
              </a:ext>
            </a:extLst>
          </a:blip>
          <a:srcRect l="1750" t="40922" r="4087" b="13081"/>
          <a:stretch/>
        </p:blipFill>
        <p:spPr bwMode="auto">
          <a:xfrm>
            <a:off x="1137094" y="2996952"/>
            <a:ext cx="7107314" cy="3744416"/>
          </a:xfrm>
          <a:prstGeom prst="rect">
            <a:avLst/>
          </a:prstGeom>
          <a:ln>
            <a:noFill/>
          </a:ln>
          <a:extLst>
            <a:ext uri="{53640926-AAD7-44D8-BBD7-CCE9431645EC}">
              <a14:shadowObscured xmlns:a14="http://schemas.microsoft.com/office/drawing/2010/main"/>
            </a:ext>
          </a:extLst>
        </p:spPr>
      </p:pic>
      <p:grpSp>
        <p:nvGrpSpPr>
          <p:cNvPr id="3" name="2 Grupo"/>
          <p:cNvGrpSpPr/>
          <p:nvPr/>
        </p:nvGrpSpPr>
        <p:grpSpPr>
          <a:xfrm>
            <a:off x="27566" y="-12144"/>
            <a:ext cx="9080938" cy="1404000"/>
            <a:chOff x="27566" y="-171400"/>
            <a:chExt cx="9080938" cy="1388760"/>
          </a:xfrm>
        </p:grpSpPr>
        <p:pic>
          <p:nvPicPr>
            <p:cNvPr id="4" name="Picture 2" descr="http://www.conaf.cl/wp-content/files_mf/cache/th_4fdefb5842aa2dc68092ca1241ed9f5d_diptico-cambio_clima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8" name="7 CuadroTexto"/>
          <p:cNvSpPr txBox="1"/>
          <p:nvPr/>
        </p:nvSpPr>
        <p:spPr>
          <a:xfrm>
            <a:off x="395536" y="1772816"/>
            <a:ext cx="5616624" cy="369332"/>
          </a:xfrm>
          <a:prstGeom prst="rect">
            <a:avLst/>
          </a:prstGeom>
          <a:noFill/>
        </p:spPr>
        <p:txBody>
          <a:bodyPr wrap="square" rtlCol="0">
            <a:spAutoFit/>
          </a:bodyPr>
          <a:lstStyle/>
          <a:p>
            <a:pPr marL="0" lvl="1"/>
            <a:r>
              <a:rPr lang="es-ES_tradnl" b="1" dirty="0">
                <a:solidFill>
                  <a:schemeClr val="accent3">
                    <a:lumMod val="60000"/>
                    <a:lumOff val="40000"/>
                  </a:schemeClr>
                </a:solidFill>
                <a:effectLst>
                  <a:outerShdw sx="0" sy="0">
                    <a:srgbClr val="000000"/>
                  </a:outerShdw>
                </a:effectLst>
              </a:rPr>
              <a:t>Ubicación geográfica</a:t>
            </a:r>
            <a:endParaRPr lang="es-EC" b="1" dirty="0">
              <a:solidFill>
                <a:schemeClr val="accent3">
                  <a:lumMod val="60000"/>
                  <a:lumOff val="40000"/>
                </a:schemeClr>
              </a:solidFill>
              <a:effectLst>
                <a:outerShdw sx="0" sy="0">
                  <a:srgbClr val="000000"/>
                </a:outerShdw>
              </a:effectLst>
            </a:endParaRPr>
          </a:p>
        </p:txBody>
      </p:sp>
      <p:sp>
        <p:nvSpPr>
          <p:cNvPr id="10" name="9 CuadroTexto"/>
          <p:cNvSpPr txBox="1"/>
          <p:nvPr/>
        </p:nvSpPr>
        <p:spPr>
          <a:xfrm>
            <a:off x="2587402" y="2373462"/>
            <a:ext cx="4516837" cy="369332"/>
          </a:xfrm>
          <a:prstGeom prst="rect">
            <a:avLst/>
          </a:prstGeom>
          <a:noFill/>
        </p:spPr>
        <p:txBody>
          <a:bodyPr wrap="square" rtlCol="0">
            <a:spAutoFit/>
          </a:bodyPr>
          <a:lstStyle/>
          <a:p>
            <a:pPr algn="ctr"/>
            <a:r>
              <a:rPr lang="es-US" dirty="0" smtClean="0">
                <a:latin typeface="Century" pitchFamily="18" charset="0"/>
              </a:rPr>
              <a:t>Sitios de estudio</a:t>
            </a:r>
            <a:endParaRPr lang="es-EC" dirty="0">
              <a:latin typeface="Century" pitchFamily="18" charset="0"/>
            </a:endParaRPr>
          </a:p>
        </p:txBody>
      </p:sp>
    </p:spTree>
    <p:extLst>
      <p:ext uri="{BB962C8B-B14F-4D97-AF65-F5344CB8AC3E}">
        <p14:creationId xmlns:p14="http://schemas.microsoft.com/office/powerpoint/2010/main" val="3189219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420888"/>
            <a:ext cx="8208912" cy="3139321"/>
          </a:xfrm>
          <a:prstGeom prst="rect">
            <a:avLst/>
          </a:prstGeom>
        </p:spPr>
        <p:txBody>
          <a:bodyPr wrap="square">
            <a:spAutoFit/>
          </a:bodyPr>
          <a:lstStyle/>
          <a:p>
            <a:r>
              <a:rPr lang="es-ES_tradnl" dirty="0" smtClean="0">
                <a:latin typeface="Century" pitchFamily="18" charset="0"/>
              </a:rPr>
              <a:t>Criterios </a:t>
            </a:r>
            <a:r>
              <a:rPr lang="es-ES_tradnl" dirty="0">
                <a:latin typeface="Century" pitchFamily="18" charset="0"/>
              </a:rPr>
              <a:t>de selección</a:t>
            </a:r>
            <a:r>
              <a:rPr lang="es-ES_tradnl" dirty="0" smtClean="0">
                <a:latin typeface="Century" pitchFamily="18" charset="0"/>
              </a:rPr>
              <a:t>:</a:t>
            </a:r>
          </a:p>
          <a:p>
            <a:endParaRPr lang="es-EC" dirty="0">
              <a:latin typeface="Century" pitchFamily="18" charset="0"/>
            </a:endParaRPr>
          </a:p>
          <a:p>
            <a:pPr marL="441325" lvl="0" indent="-349250">
              <a:lnSpc>
                <a:spcPct val="150000"/>
              </a:lnSpc>
              <a:buFont typeface="Wingdings" pitchFamily="2" charset="2"/>
              <a:buChar char="ü"/>
            </a:pPr>
            <a:r>
              <a:rPr lang="es-ES_tradnl" dirty="0" smtClean="0">
                <a:latin typeface="Century" pitchFamily="18" charset="0"/>
              </a:rPr>
              <a:t>Posean actividad </a:t>
            </a:r>
            <a:r>
              <a:rPr lang="es-ES_tradnl" dirty="0">
                <a:latin typeface="Century" pitchFamily="18" charset="0"/>
              </a:rPr>
              <a:t>productiva </a:t>
            </a:r>
            <a:r>
              <a:rPr lang="es-ES_tradnl" dirty="0" smtClean="0">
                <a:latin typeface="Century" pitchFamily="18" charset="0"/>
              </a:rPr>
              <a:t>ganadera</a:t>
            </a:r>
            <a:endParaRPr lang="es-EC" dirty="0">
              <a:latin typeface="Century" pitchFamily="18" charset="0"/>
            </a:endParaRPr>
          </a:p>
          <a:p>
            <a:pPr marL="441325" lvl="0" indent="-349250">
              <a:lnSpc>
                <a:spcPct val="150000"/>
              </a:lnSpc>
              <a:buFont typeface="Wingdings" pitchFamily="2" charset="2"/>
              <a:buChar char="ü"/>
            </a:pPr>
            <a:r>
              <a:rPr lang="es-ES_tradnl" dirty="0">
                <a:latin typeface="Century" pitchFamily="18" charset="0"/>
              </a:rPr>
              <a:t>Pastoreo como principal fuente alimenticia para el ganado</a:t>
            </a:r>
            <a:endParaRPr lang="es-EC" dirty="0">
              <a:latin typeface="Century" pitchFamily="18" charset="0"/>
            </a:endParaRPr>
          </a:p>
          <a:p>
            <a:pPr marL="441325" lvl="0" indent="-349250">
              <a:lnSpc>
                <a:spcPct val="150000"/>
              </a:lnSpc>
              <a:buFont typeface="Wingdings" pitchFamily="2" charset="2"/>
              <a:buChar char="ü"/>
            </a:pPr>
            <a:r>
              <a:rPr lang="es-ES_tradnl" dirty="0">
                <a:latin typeface="Century" pitchFamily="18" charset="0"/>
              </a:rPr>
              <a:t>Edad de la pradera</a:t>
            </a:r>
            <a:endParaRPr lang="es-EC" dirty="0">
              <a:latin typeface="Century" pitchFamily="18" charset="0"/>
            </a:endParaRPr>
          </a:p>
          <a:p>
            <a:pPr marL="441325" lvl="0" indent="-349250">
              <a:lnSpc>
                <a:spcPct val="150000"/>
              </a:lnSpc>
              <a:buFont typeface="Wingdings" pitchFamily="2" charset="2"/>
              <a:buChar char="ü"/>
            </a:pPr>
            <a:r>
              <a:rPr lang="es-ES_tradnl" dirty="0">
                <a:latin typeface="Century" pitchFamily="18" charset="0"/>
              </a:rPr>
              <a:t>Pasturas con sombra (</a:t>
            </a:r>
            <a:r>
              <a:rPr lang="es-ES_tradnl" dirty="0" err="1">
                <a:latin typeface="Century" pitchFamily="18" charset="0"/>
              </a:rPr>
              <a:t>silvopastoriles</a:t>
            </a:r>
            <a:r>
              <a:rPr lang="es-ES_tradnl" dirty="0">
                <a:latin typeface="Century" pitchFamily="18" charset="0"/>
              </a:rPr>
              <a:t>) y pasturas sin sombra</a:t>
            </a:r>
            <a:endParaRPr lang="es-EC" dirty="0">
              <a:latin typeface="Century" pitchFamily="18" charset="0"/>
            </a:endParaRPr>
          </a:p>
          <a:p>
            <a:pPr marL="441325" lvl="0" indent="-349250">
              <a:lnSpc>
                <a:spcPct val="150000"/>
              </a:lnSpc>
              <a:buFont typeface="Wingdings" pitchFamily="2" charset="2"/>
              <a:buChar char="ü"/>
            </a:pPr>
            <a:r>
              <a:rPr lang="es-ES_tradnl" dirty="0">
                <a:latin typeface="Century" pitchFamily="18" charset="0"/>
              </a:rPr>
              <a:t>Disponibilidad de pasturas en estado óptimo para pastoreo</a:t>
            </a:r>
            <a:endParaRPr lang="es-EC" dirty="0">
              <a:latin typeface="Century" pitchFamily="18" charset="0"/>
            </a:endParaRPr>
          </a:p>
          <a:p>
            <a:pPr marL="441325" indent="-349250">
              <a:lnSpc>
                <a:spcPct val="150000"/>
              </a:lnSpc>
              <a:buFont typeface="Wingdings" pitchFamily="2" charset="2"/>
              <a:buChar char="ü"/>
            </a:pPr>
            <a:r>
              <a:rPr lang="es-ES_tradnl" dirty="0">
                <a:latin typeface="Century" pitchFamily="18" charset="0"/>
              </a:rPr>
              <a:t>Predisposición de los propietarios</a:t>
            </a:r>
            <a:endParaRPr lang="es-EC" dirty="0">
              <a:latin typeface="Century" pitchFamily="18" charset="0"/>
            </a:endParaRPr>
          </a:p>
        </p:txBody>
      </p:sp>
      <p:grpSp>
        <p:nvGrpSpPr>
          <p:cNvPr id="3" name="2 Grupo"/>
          <p:cNvGrpSpPr/>
          <p:nvPr/>
        </p:nvGrpSpPr>
        <p:grpSpPr>
          <a:xfrm>
            <a:off x="27566" y="-12144"/>
            <a:ext cx="9080938" cy="1404000"/>
            <a:chOff x="27566" y="-171400"/>
            <a:chExt cx="9080938" cy="1388760"/>
          </a:xfrm>
        </p:grpSpPr>
        <p:pic>
          <p:nvPicPr>
            <p:cNvPr id="4"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8" name="7 CuadroTexto"/>
          <p:cNvSpPr txBox="1"/>
          <p:nvPr/>
        </p:nvSpPr>
        <p:spPr>
          <a:xfrm>
            <a:off x="395536" y="1772816"/>
            <a:ext cx="8208912" cy="369332"/>
          </a:xfrm>
          <a:prstGeom prst="rect">
            <a:avLst/>
          </a:prstGeom>
          <a:noFill/>
        </p:spPr>
        <p:txBody>
          <a:bodyPr wrap="square" rtlCol="0">
            <a:spAutoFit/>
          </a:bodyPr>
          <a:lstStyle/>
          <a:p>
            <a:pPr marL="0" lvl="1"/>
            <a:r>
              <a:rPr lang="es-EC" b="1" dirty="0">
                <a:solidFill>
                  <a:schemeClr val="accent3">
                    <a:lumMod val="60000"/>
                    <a:lumOff val="40000"/>
                  </a:schemeClr>
                </a:solidFill>
                <a:effectLst>
                  <a:outerShdw sx="0" sy="0">
                    <a:srgbClr val="000000"/>
                  </a:outerShdw>
                </a:effectLst>
              </a:rPr>
              <a:t>Selección y establecimiento de los sitios de estudio</a:t>
            </a:r>
          </a:p>
        </p:txBody>
      </p:sp>
    </p:spTree>
    <p:extLst>
      <p:ext uri="{BB962C8B-B14F-4D97-AF65-F5344CB8AC3E}">
        <p14:creationId xmlns:p14="http://schemas.microsoft.com/office/powerpoint/2010/main" val="1576173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7496" y="973873"/>
            <a:ext cx="5282857" cy="4801314"/>
          </a:xfrm>
          <a:prstGeom prst="rect">
            <a:avLst/>
          </a:prstGeom>
        </p:spPr>
        <p:txBody>
          <a:bodyPr wrap="square">
            <a:spAutoFit/>
          </a:bodyPr>
          <a:lstStyle/>
          <a:p>
            <a:pPr marL="0" lvl="3" algn="just"/>
            <a:r>
              <a:rPr lang="es-ES_tradnl" b="1" dirty="0" smtClean="0">
                <a:solidFill>
                  <a:srgbClr val="A2B305"/>
                </a:solidFill>
                <a:latin typeface="Century" pitchFamily="18" charset="0"/>
              </a:rPr>
              <a:t>Pasturas </a:t>
            </a:r>
            <a:r>
              <a:rPr lang="es-ES_tradnl" b="1" dirty="0">
                <a:solidFill>
                  <a:srgbClr val="A2B305"/>
                </a:solidFill>
                <a:latin typeface="Century" pitchFamily="18" charset="0"/>
              </a:rPr>
              <a:t>sin Sombra PSS</a:t>
            </a:r>
            <a:endParaRPr lang="es-EC" b="1" dirty="0">
              <a:solidFill>
                <a:srgbClr val="A2B305"/>
              </a:solidFill>
              <a:latin typeface="Century" pitchFamily="18" charset="0"/>
            </a:endParaRPr>
          </a:p>
          <a:p>
            <a:pPr algn="just"/>
            <a:r>
              <a:rPr lang="es-ES_tradnl" dirty="0" smtClean="0">
                <a:latin typeface="Century" pitchFamily="18" charset="0"/>
              </a:rPr>
              <a:t>Se </a:t>
            </a:r>
            <a:r>
              <a:rPr lang="es-ES_tradnl" dirty="0">
                <a:latin typeface="Century" pitchFamily="18" charset="0"/>
              </a:rPr>
              <a:t>refiere a la no presencia de componente </a:t>
            </a:r>
            <a:r>
              <a:rPr lang="es-ES_tradnl" dirty="0" smtClean="0">
                <a:latin typeface="Century" pitchFamily="18" charset="0"/>
              </a:rPr>
              <a:t>arbóreo. </a:t>
            </a:r>
          </a:p>
          <a:p>
            <a:pPr algn="just"/>
            <a:endParaRPr lang="es-ES_tradnl" b="1" dirty="0" smtClean="0">
              <a:latin typeface="Century" pitchFamily="18" charset="0"/>
            </a:endParaRPr>
          </a:p>
          <a:p>
            <a:pPr algn="just"/>
            <a:endParaRPr lang="es-ES_tradnl" b="1" dirty="0">
              <a:latin typeface="Century" pitchFamily="18" charset="0"/>
            </a:endParaRPr>
          </a:p>
          <a:p>
            <a:pPr algn="just"/>
            <a:endParaRPr lang="es-ES_tradnl" b="1" dirty="0" smtClean="0">
              <a:latin typeface="Century" pitchFamily="18" charset="0"/>
            </a:endParaRPr>
          </a:p>
          <a:p>
            <a:pPr algn="just"/>
            <a:endParaRPr lang="es-ES_tradnl" b="1" dirty="0">
              <a:latin typeface="Century" pitchFamily="18" charset="0"/>
            </a:endParaRPr>
          </a:p>
          <a:p>
            <a:pPr algn="just"/>
            <a:r>
              <a:rPr lang="es-ES_tradnl" b="1" dirty="0" smtClean="0">
                <a:solidFill>
                  <a:srgbClr val="A2B305"/>
                </a:solidFill>
                <a:latin typeface="Century" pitchFamily="18" charset="0"/>
              </a:rPr>
              <a:t>Pasturas </a:t>
            </a:r>
            <a:r>
              <a:rPr lang="es-ES_tradnl" b="1" dirty="0">
                <a:solidFill>
                  <a:srgbClr val="A2B305"/>
                </a:solidFill>
                <a:latin typeface="Century" pitchFamily="18" charset="0"/>
              </a:rPr>
              <a:t>con Sombra PCS</a:t>
            </a:r>
            <a:endParaRPr lang="es-EC" b="1" dirty="0">
              <a:solidFill>
                <a:srgbClr val="A2B305"/>
              </a:solidFill>
              <a:latin typeface="Century" pitchFamily="18" charset="0"/>
            </a:endParaRPr>
          </a:p>
          <a:p>
            <a:pPr algn="just"/>
            <a:r>
              <a:rPr lang="es-ES_tradnl" dirty="0" smtClean="0">
                <a:latin typeface="Century" pitchFamily="18" charset="0"/>
              </a:rPr>
              <a:t>Ecosistemas con especies </a:t>
            </a:r>
            <a:r>
              <a:rPr lang="es-ES_tradnl" dirty="0">
                <a:latin typeface="Century" pitchFamily="18" charset="0"/>
              </a:rPr>
              <a:t>leñosas perennes: árboles arbustos o palmas </a:t>
            </a:r>
            <a:r>
              <a:rPr lang="es-ES_tradnl" dirty="0" smtClean="0">
                <a:latin typeface="Century" pitchFamily="18" charset="0"/>
              </a:rPr>
              <a:t>se </a:t>
            </a:r>
            <a:r>
              <a:rPr lang="es-ES_tradnl" dirty="0">
                <a:latin typeface="Century" pitchFamily="18" charset="0"/>
              </a:rPr>
              <a:t>encuentran dispersos en una plantación forrajera. </a:t>
            </a:r>
            <a:endParaRPr lang="es-ES_tradnl" dirty="0" smtClean="0">
              <a:latin typeface="Century" pitchFamily="18" charset="0"/>
            </a:endParaRPr>
          </a:p>
          <a:p>
            <a:pPr algn="just"/>
            <a:endParaRPr lang="es-ES_tradnl" dirty="0" smtClean="0">
              <a:latin typeface="Century" pitchFamily="18" charset="0"/>
            </a:endParaRPr>
          </a:p>
          <a:p>
            <a:pPr algn="just"/>
            <a:r>
              <a:rPr lang="es-ES_tradnl" dirty="0" smtClean="0">
                <a:latin typeface="Century" pitchFamily="18" charset="0"/>
              </a:rPr>
              <a:t>Las </a:t>
            </a:r>
            <a:r>
              <a:rPr lang="es-ES_tradnl" dirty="0">
                <a:latin typeface="Century" pitchFamily="18" charset="0"/>
              </a:rPr>
              <a:t>PCS idóneas para el estudio fueron aquellas con una densidad arbórea de 140 a 250 árboles/ha, lo que la ubica en el grupo de vegetación leñosa moderadamente esparcida </a:t>
            </a:r>
            <a:r>
              <a:rPr lang="es-ES_tradnl" dirty="0" smtClean="0">
                <a:latin typeface="Century" pitchFamily="18" charset="0"/>
              </a:rPr>
              <a:t>Mac </a:t>
            </a:r>
            <a:r>
              <a:rPr lang="es-ES_tradnl" dirty="0" err="1">
                <a:latin typeface="Century" pitchFamily="18" charset="0"/>
              </a:rPr>
              <a:t>Dicken</a:t>
            </a:r>
            <a:r>
              <a:rPr lang="es-ES_tradnl" dirty="0">
                <a:latin typeface="Century" pitchFamily="18" charset="0"/>
              </a:rPr>
              <a:t>, </a:t>
            </a:r>
            <a:r>
              <a:rPr lang="es-ES_tradnl" dirty="0" smtClean="0">
                <a:latin typeface="Century" pitchFamily="18" charset="0"/>
              </a:rPr>
              <a:t>(Andrade </a:t>
            </a:r>
            <a:r>
              <a:rPr lang="es-ES_tradnl" dirty="0">
                <a:latin typeface="Century" pitchFamily="18" charset="0"/>
              </a:rPr>
              <a:t>&amp; Ibrahim, 2003</a:t>
            </a:r>
            <a:r>
              <a:rPr lang="es-ES_tradnl" dirty="0" smtClean="0">
                <a:latin typeface="Century" pitchFamily="18" charset="0"/>
              </a:rPr>
              <a:t>).</a:t>
            </a:r>
            <a:endParaRPr lang="es-EC" dirty="0">
              <a:latin typeface="Century" pitchFamily="18" charset="0"/>
            </a:endParaRPr>
          </a:p>
        </p:txBody>
      </p:sp>
      <p:pic>
        <p:nvPicPr>
          <p:cNvPr id="3" name="Picture 2" descr="http://mw2.google.com/mw-panoramio/photos/medium/63766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100" y="3374530"/>
            <a:ext cx="3200874" cy="2400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http://www.plantiodireto.com.br/img2/zago124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353" y="583017"/>
            <a:ext cx="3312368" cy="2479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5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99003235"/>
              </p:ext>
            </p:extLst>
          </p:nvPr>
        </p:nvGraphicFramePr>
        <p:xfrm>
          <a:off x="608775" y="2467704"/>
          <a:ext cx="7995675" cy="3337560"/>
        </p:xfrm>
        <a:graphic>
          <a:graphicData uri="http://schemas.openxmlformats.org/drawingml/2006/table">
            <a:tbl>
              <a:tblPr firstRow="1" firstCol="1" bandRow="1">
                <a:tableStyleId>{72833802-FEF1-4C79-8D5D-14CF1EAF98D9}</a:tableStyleId>
              </a:tblPr>
              <a:tblGrid>
                <a:gridCol w="6051457"/>
                <a:gridCol w="1008112"/>
                <a:gridCol w="936106"/>
              </a:tblGrid>
              <a:tr h="36000">
                <a:tc rowSpan="2">
                  <a:txBody>
                    <a:bodyPr/>
                    <a:lstStyle/>
                    <a:p>
                      <a:pPr indent="228600" algn="ctr">
                        <a:lnSpc>
                          <a:spcPct val="150000"/>
                        </a:lnSpc>
                        <a:spcAft>
                          <a:spcPts val="0"/>
                        </a:spcAft>
                      </a:pPr>
                      <a:r>
                        <a:rPr lang="es-ES_tradnl" sz="1800" dirty="0">
                          <a:effectLst/>
                        </a:rPr>
                        <a:t>Variables evaluadas</a:t>
                      </a:r>
                      <a:endParaRPr lang="es-EC" sz="1800" dirty="0">
                        <a:effectLst/>
                        <a:latin typeface="Arial"/>
                        <a:ea typeface="Times New Roman"/>
                      </a:endParaRPr>
                    </a:p>
                  </a:txBody>
                  <a:tcPr marL="65278" marR="65278" marT="0" marB="0" anchor="ctr"/>
                </a:tc>
                <a:tc gridSpan="2">
                  <a:txBody>
                    <a:bodyPr/>
                    <a:lstStyle/>
                    <a:p>
                      <a:pPr indent="228600" algn="ctr">
                        <a:lnSpc>
                          <a:spcPct val="150000"/>
                        </a:lnSpc>
                        <a:spcAft>
                          <a:spcPts val="0"/>
                        </a:spcAft>
                      </a:pPr>
                      <a:r>
                        <a:rPr lang="es-ES_tradnl" sz="1600">
                          <a:effectLst/>
                        </a:rPr>
                        <a:t>SUS</a:t>
                      </a:r>
                      <a:endParaRPr lang="es-EC" sz="1600">
                        <a:effectLst/>
                        <a:latin typeface="Arial"/>
                        <a:ea typeface="Times New Roman"/>
                      </a:endParaRPr>
                    </a:p>
                  </a:txBody>
                  <a:tcPr marL="65278" marR="65278" marT="0" marB="0" anchor="ctr"/>
                </a:tc>
                <a:tc hMerge="1">
                  <a:txBody>
                    <a:bodyPr/>
                    <a:lstStyle/>
                    <a:p>
                      <a:endParaRPr lang="es-EC"/>
                    </a:p>
                  </a:txBody>
                  <a:tcPr/>
                </a:tc>
              </a:tr>
              <a:tr h="36000">
                <a:tc vMerge="1">
                  <a:txBody>
                    <a:bodyPr/>
                    <a:lstStyle/>
                    <a:p>
                      <a:endParaRPr lang="es-EC"/>
                    </a:p>
                  </a:txBody>
                  <a:tcPr/>
                </a:tc>
                <a:tc>
                  <a:txBody>
                    <a:bodyPr/>
                    <a:lstStyle/>
                    <a:p>
                      <a:pPr indent="228600" algn="ctr">
                        <a:lnSpc>
                          <a:spcPct val="150000"/>
                        </a:lnSpc>
                        <a:spcAft>
                          <a:spcPts val="0"/>
                        </a:spcAft>
                      </a:pPr>
                      <a:r>
                        <a:rPr lang="es-ES_tradnl" sz="1800" dirty="0" smtClean="0">
                          <a:effectLst/>
                        </a:rPr>
                        <a:t>PCS</a:t>
                      </a:r>
                      <a:endParaRPr lang="es-EC" sz="1800" dirty="0">
                        <a:effectLst/>
                        <a:latin typeface="Arial"/>
                        <a:ea typeface="Times New Roman"/>
                      </a:endParaRPr>
                    </a:p>
                  </a:txBody>
                  <a:tcPr marL="65278" marR="65278" marT="0" marB="0" anchor="ctr"/>
                </a:tc>
                <a:tc>
                  <a:txBody>
                    <a:bodyPr/>
                    <a:lstStyle/>
                    <a:p>
                      <a:pPr indent="228600" algn="ctr">
                        <a:lnSpc>
                          <a:spcPct val="150000"/>
                        </a:lnSpc>
                        <a:spcAft>
                          <a:spcPts val="0"/>
                        </a:spcAft>
                      </a:pPr>
                      <a:r>
                        <a:rPr lang="es-ES_tradnl" sz="1800" dirty="0" smtClean="0">
                          <a:effectLst/>
                        </a:rPr>
                        <a:t>PSS</a:t>
                      </a:r>
                      <a:endParaRPr lang="es-EC" sz="1800" dirty="0">
                        <a:effectLst/>
                        <a:latin typeface="Arial"/>
                        <a:ea typeface="Times New Roman"/>
                      </a:endParaRPr>
                    </a:p>
                  </a:txBody>
                  <a:tcPr marL="65278" marR="65278" marT="0" marB="0" anchor="ctr"/>
                </a:tc>
              </a:tr>
              <a:tr h="36000">
                <a:tc>
                  <a:txBody>
                    <a:bodyPr/>
                    <a:lstStyle/>
                    <a:p>
                      <a:pPr marL="0" indent="0" algn="l">
                        <a:lnSpc>
                          <a:spcPct val="150000"/>
                        </a:lnSpc>
                        <a:spcBef>
                          <a:spcPts val="1200"/>
                        </a:spcBef>
                        <a:spcAft>
                          <a:spcPts val="600"/>
                        </a:spcAft>
                      </a:pPr>
                      <a:r>
                        <a:rPr lang="es-ES_tradnl" sz="1600" dirty="0">
                          <a:effectLst/>
                        </a:rPr>
                        <a:t>Diversidad florística del estrato leñoso</a:t>
                      </a:r>
                      <a:endParaRPr lang="es-EC" sz="1600" dirty="0">
                        <a:effectLst/>
                        <a:latin typeface="Arial"/>
                        <a:ea typeface="Times New Roman"/>
                      </a:endParaRPr>
                    </a:p>
                  </a:txBody>
                  <a:tcPr marL="65278" marR="65278" marT="0" marB="0" anchor="ctr"/>
                </a:tc>
                <a:tc>
                  <a:txBody>
                    <a:bodyPr/>
                    <a:lstStyle/>
                    <a:p>
                      <a:pPr indent="228600" algn="ctr">
                        <a:lnSpc>
                          <a:spcPct val="150000"/>
                        </a:lnSpc>
                        <a:spcBef>
                          <a:spcPts val="1200"/>
                        </a:spcBef>
                        <a:spcAft>
                          <a:spcPts val="600"/>
                        </a:spcAft>
                      </a:pPr>
                      <a:r>
                        <a:rPr lang="es-ES_tradnl" sz="1600" dirty="0">
                          <a:effectLst/>
                        </a:rPr>
                        <a:t>x</a:t>
                      </a:r>
                      <a:endParaRPr lang="es-EC" sz="1600" dirty="0">
                        <a:effectLst/>
                        <a:latin typeface="Arial"/>
                        <a:ea typeface="Times New Roman"/>
                      </a:endParaRPr>
                    </a:p>
                  </a:txBody>
                  <a:tcPr marL="65278" marR="65278" marT="0" marB="0" anchor="ctr"/>
                </a:tc>
                <a:tc>
                  <a:txBody>
                    <a:bodyPr/>
                    <a:lstStyle/>
                    <a:p>
                      <a:pPr indent="228600" algn="ctr">
                        <a:lnSpc>
                          <a:spcPct val="150000"/>
                        </a:lnSpc>
                        <a:spcBef>
                          <a:spcPts val="1200"/>
                        </a:spcBef>
                        <a:spcAft>
                          <a:spcPts val="600"/>
                        </a:spcAft>
                      </a:pPr>
                      <a:r>
                        <a:rPr lang="es-ES_tradnl" sz="1600">
                          <a:effectLst/>
                        </a:rPr>
                        <a:t> </a:t>
                      </a:r>
                      <a:endParaRPr lang="es-EC" sz="1600">
                        <a:effectLst/>
                        <a:latin typeface="Arial"/>
                        <a:ea typeface="Times New Roman"/>
                      </a:endParaRPr>
                    </a:p>
                  </a:txBody>
                  <a:tcPr marL="65278" marR="65278" marT="0" marB="0" anchor="ctr"/>
                </a:tc>
              </a:tr>
              <a:tr h="36000">
                <a:tc>
                  <a:txBody>
                    <a:bodyPr/>
                    <a:lstStyle/>
                    <a:p>
                      <a:pPr marL="0" indent="0" algn="l">
                        <a:lnSpc>
                          <a:spcPct val="150000"/>
                        </a:lnSpc>
                        <a:spcAft>
                          <a:spcPts val="600"/>
                        </a:spcAft>
                      </a:pPr>
                      <a:r>
                        <a:rPr lang="es-ES_tradnl" sz="1600" dirty="0">
                          <a:effectLst/>
                        </a:rPr>
                        <a:t>Almacenamiento de Carbono en </a:t>
                      </a:r>
                      <a:r>
                        <a:rPr lang="es-ES_tradnl" sz="1600" dirty="0" smtClean="0">
                          <a:effectLst/>
                        </a:rPr>
                        <a:t>el estrato </a:t>
                      </a:r>
                      <a:r>
                        <a:rPr lang="es-ES_tradnl" sz="1600" dirty="0">
                          <a:effectLst/>
                        </a:rPr>
                        <a:t>leñoso </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a:effectLst/>
                        </a:rPr>
                        <a:t> </a:t>
                      </a:r>
                      <a:endParaRPr lang="es-EC" sz="1600">
                        <a:effectLst/>
                        <a:latin typeface="Arial"/>
                        <a:ea typeface="Times New Roman"/>
                      </a:endParaRPr>
                    </a:p>
                  </a:txBody>
                  <a:tcPr marL="65278" marR="65278" marT="0" marB="0" anchor="ctr"/>
                </a:tc>
              </a:tr>
              <a:tr h="36000">
                <a:tc>
                  <a:txBody>
                    <a:bodyPr/>
                    <a:lstStyle/>
                    <a:p>
                      <a:pPr marL="0" indent="0" algn="l">
                        <a:lnSpc>
                          <a:spcPct val="150000"/>
                        </a:lnSpc>
                        <a:spcAft>
                          <a:spcPts val="600"/>
                        </a:spcAft>
                      </a:pPr>
                      <a:r>
                        <a:rPr lang="es-ES_tradnl" sz="1600" dirty="0">
                          <a:effectLst/>
                        </a:rPr>
                        <a:t>Almacenamiento de carbono en el estrato herbáceo</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r>
              <a:tr h="36000">
                <a:tc>
                  <a:txBody>
                    <a:bodyPr/>
                    <a:lstStyle/>
                    <a:p>
                      <a:pPr marL="0" indent="0" algn="l">
                        <a:lnSpc>
                          <a:spcPct val="150000"/>
                        </a:lnSpc>
                        <a:spcAft>
                          <a:spcPts val="600"/>
                        </a:spcAft>
                      </a:pPr>
                      <a:r>
                        <a:rPr lang="es-ES_tradnl" sz="1600" dirty="0">
                          <a:effectLst/>
                        </a:rPr>
                        <a:t>Almacenamiento de carbono orgánico en el suelo</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r>
              <a:tr h="36000">
                <a:tc>
                  <a:txBody>
                    <a:bodyPr/>
                    <a:lstStyle/>
                    <a:p>
                      <a:pPr marL="0" indent="0" algn="l">
                        <a:lnSpc>
                          <a:spcPct val="150000"/>
                        </a:lnSpc>
                        <a:spcAft>
                          <a:spcPts val="600"/>
                        </a:spcAft>
                      </a:pPr>
                      <a:r>
                        <a:rPr lang="es-ES_tradnl" sz="1600" dirty="0">
                          <a:effectLst/>
                        </a:rPr>
                        <a:t>Almacenamiento de CO</a:t>
                      </a:r>
                      <a:r>
                        <a:rPr lang="es-ES_tradnl" sz="1600" baseline="-25000" dirty="0">
                          <a:effectLst/>
                        </a:rPr>
                        <a:t>2 </a:t>
                      </a:r>
                      <a:r>
                        <a:rPr lang="es-ES_tradnl" sz="1600" dirty="0">
                          <a:effectLst/>
                        </a:rPr>
                        <a:t>e*</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r>
              <a:tr h="36000">
                <a:tc>
                  <a:txBody>
                    <a:bodyPr/>
                    <a:lstStyle/>
                    <a:p>
                      <a:pPr marL="0" indent="0" algn="l">
                        <a:lnSpc>
                          <a:spcPct val="150000"/>
                        </a:lnSpc>
                        <a:spcAft>
                          <a:spcPts val="600"/>
                        </a:spcAft>
                      </a:pPr>
                      <a:r>
                        <a:rPr lang="es-ES_tradnl" sz="1600" dirty="0">
                          <a:effectLst/>
                        </a:rPr>
                        <a:t>Producción forrajera</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a:effectLst/>
                        </a:rPr>
                        <a:t>x</a:t>
                      </a:r>
                      <a:endParaRPr lang="es-EC" sz="160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r>
              <a:tr h="36000">
                <a:tc>
                  <a:txBody>
                    <a:bodyPr/>
                    <a:lstStyle/>
                    <a:p>
                      <a:pPr marL="0" indent="0" algn="l">
                        <a:lnSpc>
                          <a:spcPct val="150000"/>
                        </a:lnSpc>
                        <a:spcAft>
                          <a:spcPts val="600"/>
                        </a:spcAft>
                      </a:pPr>
                      <a:r>
                        <a:rPr lang="es-ES_tradnl" sz="1600" dirty="0">
                          <a:effectLst/>
                        </a:rPr>
                        <a:t>Estimación de la productividad en términos monetarios</a:t>
                      </a:r>
                      <a:endParaRPr lang="es-EC" sz="1600" dirty="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a:effectLst/>
                        </a:rPr>
                        <a:t>x</a:t>
                      </a:r>
                      <a:endParaRPr lang="es-EC" sz="1600">
                        <a:effectLst/>
                        <a:latin typeface="Arial"/>
                        <a:ea typeface="Times New Roman"/>
                      </a:endParaRPr>
                    </a:p>
                  </a:txBody>
                  <a:tcPr marL="65278" marR="65278" marT="0" marB="0" anchor="ctr"/>
                </a:tc>
                <a:tc>
                  <a:txBody>
                    <a:bodyPr/>
                    <a:lstStyle/>
                    <a:p>
                      <a:pPr indent="228600" algn="ctr">
                        <a:lnSpc>
                          <a:spcPct val="150000"/>
                        </a:lnSpc>
                        <a:spcAft>
                          <a:spcPts val="600"/>
                        </a:spcAft>
                      </a:pPr>
                      <a:r>
                        <a:rPr lang="es-ES_tradnl" sz="1600" dirty="0">
                          <a:effectLst/>
                        </a:rPr>
                        <a:t>X</a:t>
                      </a:r>
                      <a:endParaRPr lang="es-EC" sz="1600" dirty="0">
                        <a:effectLst/>
                        <a:latin typeface="Arial"/>
                        <a:ea typeface="Times New Roman"/>
                      </a:endParaRPr>
                    </a:p>
                  </a:txBody>
                  <a:tcPr marL="65278" marR="65278" marT="0" marB="0" anchor="ctr"/>
                </a:tc>
              </a:tr>
            </a:tbl>
          </a:graphicData>
        </a:graphic>
      </p:graphicFrame>
      <p:sp>
        <p:nvSpPr>
          <p:cNvPr id="4" name="3 Rectángulo"/>
          <p:cNvSpPr/>
          <p:nvPr/>
        </p:nvSpPr>
        <p:spPr>
          <a:xfrm>
            <a:off x="578334" y="5822394"/>
            <a:ext cx="8386154" cy="246221"/>
          </a:xfrm>
          <a:prstGeom prst="rect">
            <a:avLst/>
          </a:prstGeom>
        </p:spPr>
        <p:txBody>
          <a:bodyPr wrap="square">
            <a:spAutoFit/>
          </a:bodyPr>
          <a:lstStyle/>
          <a:p>
            <a:pPr lvl="0" algn="just" eaLnBrk="0" hangingPunct="0"/>
            <a:r>
              <a:rPr lang="es-ES_tradnl" sz="1000" b="1" dirty="0">
                <a:latin typeface="Arial" pitchFamily="34" charset="0"/>
                <a:ea typeface="Times New Roman" pitchFamily="18" charset="0"/>
                <a:cs typeface="Arial" pitchFamily="34" charset="0"/>
              </a:rPr>
              <a:t>Nota: SUS: </a:t>
            </a:r>
            <a:r>
              <a:rPr lang="es-ES_tradnl" sz="1000" dirty="0">
                <a:latin typeface="Arial" pitchFamily="34" charset="0"/>
                <a:ea typeface="Times New Roman" pitchFamily="18" charset="0"/>
                <a:cs typeface="Arial" pitchFamily="34" charset="0"/>
              </a:rPr>
              <a:t>Sistemas de uso del suelo; </a:t>
            </a:r>
            <a:r>
              <a:rPr lang="es-ES_tradnl" sz="1000" b="1" dirty="0">
                <a:latin typeface="Arial" pitchFamily="34" charset="0"/>
                <a:ea typeface="Times New Roman" pitchFamily="18" charset="0"/>
                <a:cs typeface="Arial" pitchFamily="34" charset="0"/>
              </a:rPr>
              <a:t>PCS:</a:t>
            </a:r>
            <a:r>
              <a:rPr lang="es-ES_tradnl" sz="1000" dirty="0">
                <a:latin typeface="Arial" pitchFamily="34" charset="0"/>
                <a:ea typeface="Times New Roman" pitchFamily="18" charset="0"/>
                <a:cs typeface="Arial" pitchFamily="34" charset="0"/>
              </a:rPr>
              <a:t> Pasturas con sombra; </a:t>
            </a:r>
            <a:r>
              <a:rPr lang="es-ES_tradnl" sz="1000" b="1" dirty="0">
                <a:latin typeface="Arial" pitchFamily="34" charset="0"/>
                <a:ea typeface="Times New Roman" pitchFamily="18" charset="0"/>
                <a:cs typeface="Arial" pitchFamily="34" charset="0"/>
              </a:rPr>
              <a:t>PSS: </a:t>
            </a:r>
            <a:r>
              <a:rPr lang="es-ES_tradnl" sz="1000" dirty="0">
                <a:latin typeface="Arial" pitchFamily="34" charset="0"/>
                <a:ea typeface="Times New Roman" pitchFamily="18" charset="0"/>
                <a:cs typeface="Arial" pitchFamily="34" charset="0"/>
              </a:rPr>
              <a:t>pasturas sin sombra, *e:</a:t>
            </a:r>
            <a:r>
              <a:rPr lang="es-ES_tradnl" sz="1000" baseline="-30000" dirty="0">
                <a:latin typeface="Arial" pitchFamily="34" charset="0"/>
                <a:ea typeface="Times New Roman" pitchFamily="18" charset="0"/>
                <a:cs typeface="Arial" pitchFamily="34" charset="0"/>
              </a:rPr>
              <a:t> </a:t>
            </a:r>
            <a:r>
              <a:rPr lang="es-ES_tradnl" sz="1000" dirty="0">
                <a:latin typeface="Arial" pitchFamily="34" charset="0"/>
                <a:ea typeface="Times New Roman" pitchFamily="18" charset="0"/>
                <a:cs typeface="Arial" pitchFamily="34" charset="0"/>
              </a:rPr>
              <a:t>equivalente</a:t>
            </a:r>
            <a:endParaRPr lang="es-ES_tradnl" dirty="0">
              <a:latin typeface="Arial" pitchFamily="34" charset="0"/>
              <a:cs typeface="Arial" pitchFamily="34" charset="0"/>
            </a:endParaRPr>
          </a:p>
        </p:txBody>
      </p:sp>
      <p:grpSp>
        <p:nvGrpSpPr>
          <p:cNvPr id="11" name="10 Grupo"/>
          <p:cNvGrpSpPr/>
          <p:nvPr/>
        </p:nvGrpSpPr>
        <p:grpSpPr>
          <a:xfrm>
            <a:off x="27566" y="-12144"/>
            <a:ext cx="9080938" cy="1404000"/>
            <a:chOff x="27566" y="-171400"/>
            <a:chExt cx="9080938" cy="1388760"/>
          </a:xfrm>
        </p:grpSpPr>
        <p:pic>
          <p:nvPicPr>
            <p:cNvPr id="12"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14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16" name="15 CuadroTexto"/>
          <p:cNvSpPr txBox="1"/>
          <p:nvPr/>
        </p:nvSpPr>
        <p:spPr>
          <a:xfrm>
            <a:off x="395536" y="1772816"/>
            <a:ext cx="8208912" cy="369332"/>
          </a:xfrm>
          <a:prstGeom prst="rect">
            <a:avLst/>
          </a:prstGeom>
          <a:noFill/>
        </p:spPr>
        <p:txBody>
          <a:bodyPr wrap="square" rtlCol="0">
            <a:spAutoFit/>
          </a:bodyPr>
          <a:lstStyle/>
          <a:p>
            <a:pPr marL="0" lvl="1"/>
            <a:r>
              <a:rPr lang="es-EC" b="1" dirty="0">
                <a:solidFill>
                  <a:schemeClr val="accent3">
                    <a:lumMod val="60000"/>
                    <a:lumOff val="40000"/>
                  </a:schemeClr>
                </a:solidFill>
                <a:effectLst>
                  <a:outerShdw sx="0" sy="0">
                    <a:srgbClr val="000000"/>
                  </a:outerShdw>
                </a:effectLst>
              </a:rPr>
              <a:t>Variables evaluadas </a:t>
            </a:r>
          </a:p>
        </p:txBody>
      </p:sp>
    </p:spTree>
    <p:extLst>
      <p:ext uri="{BB962C8B-B14F-4D97-AF65-F5344CB8AC3E}">
        <p14:creationId xmlns:p14="http://schemas.microsoft.com/office/powerpoint/2010/main" val="234773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7566" y="-12144"/>
            <a:ext cx="9080938" cy="1404000"/>
            <a:chOff x="27566" y="-171400"/>
            <a:chExt cx="9080938" cy="1388760"/>
          </a:xfrm>
        </p:grpSpPr>
        <p:pic>
          <p:nvPicPr>
            <p:cNvPr id="4"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8" name="7 CuadroTexto"/>
          <p:cNvSpPr txBox="1"/>
          <p:nvPr/>
        </p:nvSpPr>
        <p:spPr>
          <a:xfrm>
            <a:off x="387504" y="1657658"/>
            <a:ext cx="8208912" cy="369332"/>
          </a:xfrm>
          <a:prstGeom prst="rect">
            <a:avLst/>
          </a:prstGeom>
          <a:noFill/>
        </p:spPr>
        <p:txBody>
          <a:bodyPr wrap="square" rtlCol="0">
            <a:spAutoFit/>
          </a:bodyPr>
          <a:lstStyle/>
          <a:p>
            <a:pPr marL="0" lvl="1"/>
            <a:r>
              <a:rPr lang="es-EC" b="1" dirty="0">
                <a:solidFill>
                  <a:schemeClr val="accent3">
                    <a:lumMod val="60000"/>
                    <a:lumOff val="40000"/>
                  </a:schemeClr>
                </a:solidFill>
                <a:effectLst>
                  <a:outerShdw sx="0" sy="0">
                    <a:srgbClr val="000000"/>
                  </a:outerShdw>
                </a:effectLst>
              </a:rPr>
              <a:t>Parcela temporal de muestreo PTM</a:t>
            </a:r>
          </a:p>
        </p:txBody>
      </p:sp>
      <p:sp>
        <p:nvSpPr>
          <p:cNvPr id="9" name="8 Rectángulo"/>
          <p:cNvSpPr/>
          <p:nvPr/>
        </p:nvSpPr>
        <p:spPr>
          <a:xfrm>
            <a:off x="4491960" y="2113172"/>
            <a:ext cx="4256504" cy="3139321"/>
          </a:xfrm>
          <a:prstGeom prst="rect">
            <a:avLst/>
          </a:prstGeom>
        </p:spPr>
        <p:txBody>
          <a:bodyPr wrap="square">
            <a:spAutoFit/>
          </a:bodyPr>
          <a:lstStyle/>
          <a:p>
            <a:pPr algn="just"/>
            <a:r>
              <a:rPr lang="es-ES_tradnl" dirty="0">
                <a:latin typeface="Century" pitchFamily="18" charset="0"/>
              </a:rPr>
              <a:t>El área de la PTM </a:t>
            </a:r>
            <a:r>
              <a:rPr lang="es-ES_tradnl" dirty="0" smtClean="0">
                <a:latin typeface="Century" pitchFamily="18" charset="0"/>
              </a:rPr>
              <a:t>fue </a:t>
            </a:r>
            <a:r>
              <a:rPr lang="es-ES_tradnl" dirty="0">
                <a:latin typeface="Century" pitchFamily="18" charset="0"/>
              </a:rPr>
              <a:t>de 500m</a:t>
            </a:r>
            <a:r>
              <a:rPr lang="es-ES_tradnl" baseline="30000" dirty="0">
                <a:latin typeface="Century" pitchFamily="18" charset="0"/>
              </a:rPr>
              <a:t>2</a:t>
            </a:r>
            <a:r>
              <a:rPr lang="es-ES_tradnl" dirty="0">
                <a:latin typeface="Century" pitchFamily="18" charset="0"/>
              </a:rPr>
              <a:t>, </a:t>
            </a:r>
            <a:r>
              <a:rPr lang="es-ES_tradnl" dirty="0" smtClean="0">
                <a:latin typeface="Century" pitchFamily="18" charset="0"/>
              </a:rPr>
              <a:t>para sistemas </a:t>
            </a:r>
            <a:r>
              <a:rPr lang="es-ES_tradnl" dirty="0">
                <a:latin typeface="Century" pitchFamily="18" charset="0"/>
              </a:rPr>
              <a:t>forrajeros con árboles dispersos en potreros con una densidad arbórea de 140 a 250 </a:t>
            </a:r>
            <a:r>
              <a:rPr lang="es-ES_tradnl" dirty="0" smtClean="0">
                <a:latin typeface="Century" pitchFamily="18" charset="0"/>
              </a:rPr>
              <a:t>árboles/ha (Andrade </a:t>
            </a:r>
            <a:r>
              <a:rPr lang="es-ES_tradnl" dirty="0">
                <a:latin typeface="Century" pitchFamily="18" charset="0"/>
              </a:rPr>
              <a:t>&amp; Ibrahim, </a:t>
            </a:r>
            <a:r>
              <a:rPr lang="es-ES_tradnl" dirty="0" smtClean="0">
                <a:latin typeface="Century" pitchFamily="18" charset="0"/>
              </a:rPr>
              <a:t>2003). </a:t>
            </a:r>
          </a:p>
          <a:p>
            <a:pPr algn="just"/>
            <a:endParaRPr lang="es-ES_tradnl" dirty="0" smtClean="0">
              <a:latin typeface="Century" pitchFamily="18" charset="0"/>
            </a:endParaRPr>
          </a:p>
          <a:p>
            <a:pPr algn="just"/>
            <a:endParaRPr lang="es-ES_tradnl" dirty="0" smtClean="0">
              <a:latin typeface="Century" pitchFamily="18" charset="0"/>
            </a:endParaRPr>
          </a:p>
          <a:p>
            <a:pPr algn="just"/>
            <a:r>
              <a:rPr lang="es-ES_tradnl" dirty="0" smtClean="0">
                <a:latin typeface="Century" pitchFamily="18" charset="0"/>
              </a:rPr>
              <a:t>Se </a:t>
            </a:r>
            <a:r>
              <a:rPr lang="es-ES_tradnl" dirty="0">
                <a:latin typeface="Century" pitchFamily="18" charset="0"/>
              </a:rPr>
              <a:t>establecieron 30 parcelas temporales de muestreo, 15 por cada sistema de uso del suelo.</a:t>
            </a:r>
            <a:endParaRPr lang="es-EC" dirty="0">
              <a:latin typeface="Century" pitchFamily="18" charset="0"/>
            </a:endParaRPr>
          </a:p>
        </p:txBody>
      </p:sp>
      <p:pic>
        <p:nvPicPr>
          <p:cNvPr id="43" name="42 Imagen" descr="Tesis-Ale-Santy Final Abril.docx - Microsoft Word"/>
          <p:cNvPicPr>
            <a:picLocks noChangeAspect="1"/>
          </p:cNvPicPr>
          <p:nvPr/>
        </p:nvPicPr>
        <p:blipFill rotWithShape="1">
          <a:blip r:embed="rId3">
            <a:extLst>
              <a:ext uri="{28A0092B-C50C-407E-A947-70E740481C1C}">
                <a14:useLocalDpi xmlns:a14="http://schemas.microsoft.com/office/drawing/2010/main" val="0"/>
              </a:ext>
            </a:extLst>
          </a:blip>
          <a:srcRect l="46334" t="36688" r="20166" b="5419"/>
          <a:stretch/>
        </p:blipFill>
        <p:spPr>
          <a:xfrm>
            <a:off x="180528" y="2072780"/>
            <a:ext cx="3882646" cy="3612213"/>
          </a:xfrm>
          <a:prstGeom prst="rect">
            <a:avLst/>
          </a:prstGeom>
        </p:spPr>
      </p:pic>
      <p:sp>
        <p:nvSpPr>
          <p:cNvPr id="44" name="43 Rectángulo"/>
          <p:cNvSpPr/>
          <p:nvPr/>
        </p:nvSpPr>
        <p:spPr>
          <a:xfrm>
            <a:off x="445840" y="5653697"/>
            <a:ext cx="8446640" cy="1015663"/>
          </a:xfrm>
          <a:prstGeom prst="rect">
            <a:avLst/>
          </a:prstGeom>
        </p:spPr>
        <p:txBody>
          <a:bodyPr wrap="square">
            <a:spAutoFit/>
          </a:bodyPr>
          <a:lstStyle/>
          <a:p>
            <a:pPr algn="just"/>
            <a:r>
              <a:rPr lang="es-ES_tradnl" sz="1000" b="1" dirty="0"/>
              <a:t>Parcela circular de 500 m</a:t>
            </a:r>
            <a:r>
              <a:rPr lang="es-ES_tradnl" sz="1000" b="1" baseline="30000" dirty="0"/>
              <a:t>2</a:t>
            </a:r>
            <a:r>
              <a:rPr lang="es-ES_tradnl" sz="1000" b="1" dirty="0"/>
              <a:t>:</a:t>
            </a:r>
            <a:r>
              <a:rPr lang="es-ES_tradnl" sz="1000" dirty="0"/>
              <a:t> Diversidad estrato leñoso, almacenamiento de carbono (fustales ≥10 cm de DAP, </a:t>
            </a:r>
            <a:r>
              <a:rPr lang="es-ES_tradnl" sz="1000" dirty="0" err="1"/>
              <a:t>latizales</a:t>
            </a:r>
            <a:r>
              <a:rPr lang="es-ES_tradnl" sz="1000" dirty="0"/>
              <a:t> altos entre 5 – 10 cm de DAP)</a:t>
            </a:r>
            <a:endParaRPr lang="es-EC" sz="1000" dirty="0"/>
          </a:p>
          <a:p>
            <a:pPr algn="just"/>
            <a:r>
              <a:rPr lang="es-ES_tradnl" sz="1000" b="1" dirty="0"/>
              <a:t>4 Parcelas de 0.25 m</a:t>
            </a:r>
            <a:r>
              <a:rPr lang="es-ES_tradnl" sz="1000" b="1" baseline="30000" dirty="0"/>
              <a:t>2</a:t>
            </a:r>
            <a:r>
              <a:rPr lang="es-ES_tradnl" sz="1000" b="1" dirty="0"/>
              <a:t>: </a:t>
            </a:r>
            <a:r>
              <a:rPr lang="es-ES_tradnl" sz="1000" dirty="0"/>
              <a:t>Almacenamiento de carbono en el estrato herbáceo.</a:t>
            </a:r>
            <a:endParaRPr lang="es-EC" sz="1000" dirty="0"/>
          </a:p>
          <a:p>
            <a:pPr algn="just"/>
            <a:r>
              <a:rPr lang="es-ES_tradnl" sz="1000" b="1" dirty="0"/>
              <a:t>3 Parcela de 0.25 m</a:t>
            </a:r>
            <a:r>
              <a:rPr lang="es-ES_tradnl" sz="1000" b="1" baseline="30000" dirty="0"/>
              <a:t>2</a:t>
            </a:r>
            <a:r>
              <a:rPr lang="es-ES_tradnl" sz="1000" dirty="0"/>
              <a:t>: Almacenamiento de carbono en hojarasca </a:t>
            </a:r>
            <a:endParaRPr lang="es-EC" sz="1000" dirty="0"/>
          </a:p>
          <a:p>
            <a:pPr algn="just"/>
            <a:r>
              <a:rPr lang="es-ES_tradnl" sz="1000" b="1" dirty="0"/>
              <a:t>3 Calicatas de 50 cm:</a:t>
            </a:r>
            <a:r>
              <a:rPr lang="es-ES_tradnl" sz="1000" dirty="0"/>
              <a:t> Carbono orgánico en el suelo.</a:t>
            </a:r>
            <a:endParaRPr lang="es-EC" sz="1000" dirty="0"/>
          </a:p>
          <a:p>
            <a:pPr algn="just"/>
            <a:r>
              <a:rPr lang="es-ES_tradnl" sz="1000" b="1" dirty="0"/>
              <a:t>1 mini calicata de 30 cm: </a:t>
            </a:r>
            <a:r>
              <a:rPr lang="es-ES_tradnl" sz="1000" dirty="0"/>
              <a:t>Densidad aparente del suelo</a:t>
            </a:r>
            <a:endParaRPr lang="es-EC" sz="1000" dirty="0"/>
          </a:p>
        </p:txBody>
      </p:sp>
    </p:spTree>
    <p:extLst>
      <p:ext uri="{BB962C8B-B14F-4D97-AF65-F5344CB8AC3E}">
        <p14:creationId xmlns:p14="http://schemas.microsoft.com/office/powerpoint/2010/main" val="759099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2602" y="272842"/>
            <a:ext cx="6786610" cy="707886"/>
          </a:xfrm>
          <a:prstGeom prst="rect">
            <a:avLst/>
          </a:prstGeom>
          <a:noFill/>
        </p:spPr>
        <p:txBody>
          <a:bodyPr wrap="square" rtlCol="0">
            <a:spAutoFit/>
          </a:bodyPr>
          <a:lstStyle/>
          <a:p>
            <a:pPr algn="ctr"/>
            <a:r>
              <a:rPr lang="es-MX" sz="4000" b="1" cap="all" dirty="0" smtClean="0">
                <a:solidFill>
                  <a:schemeClr val="accent2">
                    <a:lumMod val="50000"/>
                  </a:schemeClr>
                </a:solidFill>
                <a:latin typeface="Verdana" pitchFamily="34" charset="0"/>
              </a:rPr>
              <a:t>Abonos orgánicos</a:t>
            </a:r>
          </a:p>
        </p:txBody>
      </p:sp>
      <p:grpSp>
        <p:nvGrpSpPr>
          <p:cNvPr id="4" name="3 Grupo"/>
          <p:cNvGrpSpPr/>
          <p:nvPr/>
        </p:nvGrpSpPr>
        <p:grpSpPr>
          <a:xfrm>
            <a:off x="27566" y="-12144"/>
            <a:ext cx="9080938" cy="1404000"/>
            <a:chOff x="27566" y="-171400"/>
            <a:chExt cx="9080938" cy="1388760"/>
          </a:xfrm>
        </p:grpSpPr>
        <p:pic>
          <p:nvPicPr>
            <p:cNvPr id="1026"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2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INTRODUCCIÓN</a:t>
            </a:r>
            <a:endParaRPr lang="es-EC" sz="3200" b="1" dirty="0">
              <a:ln>
                <a:solidFill>
                  <a:schemeClr val="bg1"/>
                </a:solidFill>
              </a:ln>
              <a:solidFill>
                <a:schemeClr val="bg1"/>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16" y="1998114"/>
            <a:ext cx="1944217" cy="176873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04989" y="1572742"/>
            <a:ext cx="2516469" cy="369332"/>
          </a:xfrm>
          <a:prstGeom prst="rect">
            <a:avLst/>
          </a:prstGeom>
          <a:noFill/>
        </p:spPr>
        <p:txBody>
          <a:bodyPr wrap="square" rtlCol="0">
            <a:spAutoFit/>
          </a:bodyPr>
          <a:lstStyle/>
          <a:p>
            <a:r>
              <a:rPr lang="es-EC" b="1" dirty="0" smtClean="0">
                <a:solidFill>
                  <a:srgbClr val="2D2D8A"/>
                </a:solidFill>
                <a:cs typeface="Arial"/>
              </a:rPr>
              <a:t>CAMBIO CLIMÁTICO</a:t>
            </a:r>
            <a:endParaRPr lang="es-EC" b="1" dirty="0">
              <a:solidFill>
                <a:srgbClr val="2D2D8A"/>
              </a:solidFill>
              <a:cs typeface="Arial"/>
            </a:endParaRPr>
          </a:p>
        </p:txBody>
      </p:sp>
      <p:sp>
        <p:nvSpPr>
          <p:cNvPr id="16" name="15 CuadroTexto"/>
          <p:cNvSpPr txBox="1"/>
          <p:nvPr/>
        </p:nvSpPr>
        <p:spPr>
          <a:xfrm>
            <a:off x="3234015" y="1580766"/>
            <a:ext cx="2304256" cy="369332"/>
          </a:xfrm>
          <a:prstGeom prst="rect">
            <a:avLst/>
          </a:prstGeom>
          <a:noFill/>
        </p:spPr>
        <p:txBody>
          <a:bodyPr wrap="square" rtlCol="0">
            <a:spAutoFit/>
          </a:bodyPr>
          <a:lstStyle/>
          <a:p>
            <a:pPr algn="ctr"/>
            <a:r>
              <a:rPr lang="es-EC" b="1" dirty="0">
                <a:solidFill>
                  <a:srgbClr val="2D2D8A"/>
                </a:solidFill>
                <a:cs typeface="Arial"/>
              </a:rPr>
              <a:t>1970-2000 &gt; 0,6°C</a:t>
            </a:r>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038" y="1928264"/>
            <a:ext cx="2106812" cy="19074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160" y="1796376"/>
            <a:ext cx="2309694" cy="188310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6238771" y="1558932"/>
            <a:ext cx="1870472" cy="369332"/>
          </a:xfrm>
          <a:prstGeom prst="rect">
            <a:avLst/>
          </a:prstGeom>
          <a:noFill/>
        </p:spPr>
        <p:txBody>
          <a:bodyPr wrap="square" rtlCol="0">
            <a:spAutoFit/>
          </a:bodyPr>
          <a:lstStyle/>
          <a:p>
            <a:pPr algn="ctr"/>
            <a:r>
              <a:rPr lang="es-EC" b="1" dirty="0" smtClean="0">
                <a:solidFill>
                  <a:srgbClr val="2D2D8A"/>
                </a:solidFill>
                <a:cs typeface="Arial"/>
              </a:rPr>
              <a:t>A.E. - G.E.I.</a:t>
            </a:r>
            <a:endParaRPr lang="es-EC" b="1" dirty="0">
              <a:solidFill>
                <a:srgbClr val="2D2D8A"/>
              </a:solidFill>
              <a:cs typeface="Arial"/>
            </a:endParaRPr>
          </a:p>
        </p:txBody>
      </p:sp>
      <p:sp>
        <p:nvSpPr>
          <p:cNvPr id="22" name="21 Flecha derecha"/>
          <p:cNvSpPr/>
          <p:nvPr/>
        </p:nvSpPr>
        <p:spPr>
          <a:xfrm>
            <a:off x="2575063" y="2685528"/>
            <a:ext cx="401757" cy="288032"/>
          </a:xfrm>
          <a:prstGeom prst="right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FFFFFF"/>
              </a:solidFill>
              <a:effectLst/>
              <a:uLnTx/>
              <a:uFillTx/>
              <a:latin typeface="Arial"/>
              <a:ea typeface="+mn-ea"/>
              <a:cs typeface="Arial"/>
            </a:endParaRPr>
          </a:p>
        </p:txBody>
      </p:sp>
      <p:sp>
        <p:nvSpPr>
          <p:cNvPr id="23" name="22 Flecha doblada"/>
          <p:cNvSpPr/>
          <p:nvPr/>
        </p:nvSpPr>
        <p:spPr>
          <a:xfrm rot="5400000">
            <a:off x="7372298" y="3278471"/>
            <a:ext cx="2150805" cy="742543"/>
          </a:xfrm>
          <a:prstGeom prst="bentArrow">
            <a:avLst>
              <a:gd name="adj1" fmla="val 25000"/>
              <a:gd name="adj2" fmla="val 27565"/>
              <a:gd name="adj3" fmla="val 25000"/>
              <a:gd name="adj4" fmla="val 43750"/>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000000"/>
              </a:solidFill>
              <a:effectLst/>
              <a:uLnTx/>
              <a:uFillTx/>
              <a:latin typeface="Arial"/>
              <a:ea typeface="+mn-ea"/>
              <a:cs typeface="Arial"/>
            </a:endParaRPr>
          </a:p>
        </p:txBody>
      </p:sp>
      <p:pic>
        <p:nvPicPr>
          <p:cNvPr id="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645" y="2685528"/>
            <a:ext cx="433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CuadroTexto"/>
          <p:cNvSpPr txBox="1"/>
          <p:nvPr/>
        </p:nvSpPr>
        <p:spPr>
          <a:xfrm>
            <a:off x="6669737" y="4976034"/>
            <a:ext cx="3328983" cy="584775"/>
          </a:xfrm>
          <a:prstGeom prst="rect">
            <a:avLst/>
          </a:prstGeom>
          <a:noFill/>
        </p:spPr>
        <p:txBody>
          <a:bodyPr wrap="square" rtlCol="0">
            <a:spAutoFit/>
          </a:bodyPr>
          <a:lstStyle/>
          <a:p>
            <a:pPr algn="ctr"/>
            <a:r>
              <a:rPr lang="es-EC" sz="3200" b="1" dirty="0" smtClean="0">
                <a:solidFill>
                  <a:srgbClr val="2D2D8A"/>
                </a:solidFill>
                <a:cs typeface="Arial"/>
              </a:rPr>
              <a:t>CO</a:t>
            </a:r>
            <a:r>
              <a:rPr lang="es-EC" sz="3200" b="1" baseline="-25000" dirty="0" smtClean="0">
                <a:solidFill>
                  <a:srgbClr val="2D2D8A"/>
                </a:solidFill>
                <a:cs typeface="Arial"/>
              </a:rPr>
              <a:t>2</a:t>
            </a:r>
            <a:endParaRPr lang="es-EC" sz="3200" b="1" baseline="-25000" dirty="0">
              <a:solidFill>
                <a:srgbClr val="2D2D8A"/>
              </a:solidFill>
              <a:cs typeface="Arial"/>
            </a:endParaRPr>
          </a:p>
        </p:txBody>
      </p:sp>
      <p:sp>
        <p:nvSpPr>
          <p:cNvPr id="5" name="4 Rectángulo"/>
          <p:cNvSpPr/>
          <p:nvPr/>
        </p:nvSpPr>
        <p:spPr>
          <a:xfrm>
            <a:off x="239583" y="4180344"/>
            <a:ext cx="6464748" cy="3046988"/>
          </a:xfrm>
          <a:prstGeom prst="rect">
            <a:avLst/>
          </a:prstGeom>
        </p:spPr>
        <p:txBody>
          <a:bodyPr wrap="square">
            <a:spAutoFit/>
          </a:bodyPr>
          <a:lstStyle/>
          <a:p>
            <a:pPr marL="285750" indent="-285750" algn="just">
              <a:lnSpc>
                <a:spcPct val="150000"/>
              </a:lnSpc>
              <a:buFont typeface="Arial" pitchFamily="34" charset="0"/>
              <a:buChar char="•"/>
            </a:pPr>
            <a:r>
              <a:rPr lang="es-EC" sz="1600" dirty="0">
                <a:latin typeface="Century" pitchFamily="18" charset="0"/>
                <a:ea typeface="Verdana" pitchFamily="34" charset="0"/>
                <a:cs typeface="Verdana" pitchFamily="34" charset="0"/>
              </a:rPr>
              <a:t>Es responsable de más del 54% del efecto "ampliado" de </a:t>
            </a:r>
            <a:r>
              <a:rPr lang="es-EC" sz="1600" dirty="0" smtClean="0">
                <a:latin typeface="Century" pitchFamily="18" charset="0"/>
                <a:ea typeface="Verdana" pitchFamily="34" charset="0"/>
                <a:cs typeface="Verdana" pitchFamily="34" charset="0"/>
              </a:rPr>
              <a:t>invernadero</a:t>
            </a:r>
          </a:p>
          <a:p>
            <a:pPr marL="285750" indent="-285750" algn="just">
              <a:lnSpc>
                <a:spcPct val="150000"/>
              </a:lnSpc>
              <a:buFont typeface="Arial" pitchFamily="34" charset="0"/>
              <a:buChar char="•"/>
            </a:pPr>
            <a:endParaRPr lang="es-EC" sz="1600" dirty="0" smtClean="0">
              <a:latin typeface="Century" pitchFamily="18" charset="0"/>
              <a:ea typeface="Verdana" pitchFamily="34" charset="0"/>
              <a:cs typeface="Verdana" pitchFamily="34" charset="0"/>
            </a:endParaRPr>
          </a:p>
          <a:p>
            <a:pPr marL="285750" indent="-285750" algn="just">
              <a:lnSpc>
                <a:spcPct val="150000"/>
              </a:lnSpc>
              <a:buFont typeface="Arial" pitchFamily="34" charset="0"/>
              <a:buChar char="•"/>
            </a:pPr>
            <a:r>
              <a:rPr lang="es-EC" sz="1600" dirty="0" smtClean="0">
                <a:latin typeface="Century" pitchFamily="18" charset="0"/>
                <a:ea typeface="Verdana" pitchFamily="34" charset="0"/>
                <a:cs typeface="Verdana" pitchFamily="34" charset="0"/>
              </a:rPr>
              <a:t>7,7 </a:t>
            </a:r>
            <a:r>
              <a:rPr lang="es-EC" sz="1600" dirty="0">
                <a:latin typeface="Century" pitchFamily="18" charset="0"/>
                <a:ea typeface="Verdana" pitchFamily="34" charset="0"/>
                <a:cs typeface="Verdana" pitchFamily="34" charset="0"/>
              </a:rPr>
              <a:t>mil millones de toneladas </a:t>
            </a:r>
            <a:r>
              <a:rPr lang="es-EC" sz="1600" dirty="0" smtClean="0">
                <a:latin typeface="Century" pitchFamily="18" charset="0"/>
                <a:ea typeface="Verdana" pitchFamily="34" charset="0"/>
                <a:cs typeface="Verdana" pitchFamily="34" charset="0"/>
              </a:rPr>
              <a:t>métricas</a:t>
            </a:r>
            <a:r>
              <a:rPr lang="es-EC" sz="1600" dirty="0">
                <a:latin typeface="Century" pitchFamily="18" charset="0"/>
                <a:ea typeface="Verdana" pitchFamily="34" charset="0"/>
                <a:cs typeface="Verdana" pitchFamily="34" charset="0"/>
              </a:rPr>
              <a:t> (</a:t>
            </a:r>
            <a:r>
              <a:rPr lang="es-EC" sz="1600" dirty="0" smtClean="0">
                <a:latin typeface="Century" pitchFamily="18" charset="0"/>
                <a:ea typeface="Verdana" pitchFamily="34" charset="0"/>
                <a:cs typeface="Verdana" pitchFamily="34" charset="0"/>
              </a:rPr>
              <a:t>2011</a:t>
            </a:r>
            <a:r>
              <a:rPr lang="es-EC" sz="1600" dirty="0">
                <a:latin typeface="Century" pitchFamily="18" charset="0"/>
                <a:ea typeface="Verdana" pitchFamily="34" charset="0"/>
                <a:cs typeface="Verdana" pitchFamily="34" charset="0"/>
              </a:rPr>
              <a:t>), el 75% </a:t>
            </a:r>
            <a:r>
              <a:rPr lang="es-EC" sz="1600" dirty="0" smtClean="0">
                <a:latin typeface="Century" pitchFamily="18" charset="0"/>
                <a:ea typeface="Verdana" pitchFamily="34" charset="0"/>
                <a:cs typeface="Verdana" pitchFamily="34" charset="0"/>
              </a:rPr>
              <a:t>es producto de la </a:t>
            </a:r>
            <a:r>
              <a:rPr lang="es-EC" sz="1600" dirty="0">
                <a:latin typeface="Century" pitchFamily="18" charset="0"/>
                <a:ea typeface="Verdana" pitchFamily="34" charset="0"/>
                <a:cs typeface="Verdana" pitchFamily="34" charset="0"/>
              </a:rPr>
              <a:t>combustión de combustibles fósiles y </a:t>
            </a:r>
            <a:r>
              <a:rPr lang="es-EC" sz="1600" dirty="0" smtClean="0">
                <a:latin typeface="Century" pitchFamily="18" charset="0"/>
                <a:ea typeface="Verdana" pitchFamily="34" charset="0"/>
                <a:cs typeface="Verdana" pitchFamily="34" charset="0"/>
              </a:rPr>
              <a:t>un </a:t>
            </a:r>
            <a:r>
              <a:rPr lang="es-EC" sz="1600" dirty="0">
                <a:latin typeface="Century" pitchFamily="18" charset="0"/>
                <a:ea typeface="Verdana" pitchFamily="34" charset="0"/>
                <a:cs typeface="Verdana" pitchFamily="34" charset="0"/>
              </a:rPr>
              <a:t>un 25% a cambios de usos del suelo y </a:t>
            </a:r>
            <a:r>
              <a:rPr lang="es-EC" sz="1600" dirty="0" smtClean="0">
                <a:latin typeface="Century" pitchFamily="18" charset="0"/>
                <a:ea typeface="Verdana" pitchFamily="34" charset="0"/>
                <a:cs typeface="Verdana" pitchFamily="34" charset="0"/>
              </a:rPr>
              <a:t>deforestación</a:t>
            </a:r>
          </a:p>
          <a:p>
            <a:pPr marL="285750" indent="-285750" algn="just">
              <a:lnSpc>
                <a:spcPct val="150000"/>
              </a:lnSpc>
              <a:buFont typeface="Arial" pitchFamily="34" charset="0"/>
              <a:buChar char="•"/>
            </a:pPr>
            <a:endParaRPr lang="en-US" sz="1600" dirty="0">
              <a:latin typeface="Century" pitchFamily="18" charset="0"/>
              <a:ea typeface="Verdana" pitchFamily="34" charset="0"/>
              <a:cs typeface="Verdana" pitchFamily="34" charset="0"/>
            </a:endParaRPr>
          </a:p>
          <a:p>
            <a:pPr marL="285750" indent="-285750" algn="just">
              <a:lnSpc>
                <a:spcPct val="150000"/>
              </a:lnSpc>
              <a:buFont typeface="Arial" pitchFamily="34" charset="0"/>
              <a:buChar char="•"/>
            </a:pPr>
            <a:endParaRPr lang="es-EC" sz="1600" dirty="0">
              <a:latin typeface="Century" pitchFamily="18" charset="0"/>
              <a:ea typeface="Verdana" pitchFamily="34" charset="0"/>
              <a:cs typeface="Verdana" pitchFamily="34" charset="0"/>
            </a:endParaRPr>
          </a:p>
        </p:txBody>
      </p:sp>
      <p:sp>
        <p:nvSpPr>
          <p:cNvPr id="6" name="5 Cerrar llave"/>
          <p:cNvSpPr/>
          <p:nvPr/>
        </p:nvSpPr>
        <p:spPr>
          <a:xfrm>
            <a:off x="6891908" y="3934966"/>
            <a:ext cx="704428" cy="2806402"/>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02422" y="2132856"/>
            <a:ext cx="4572000" cy="369332"/>
          </a:xfrm>
          <a:prstGeom prst="rect">
            <a:avLst/>
          </a:prstGeom>
        </p:spPr>
        <p:txBody>
          <a:bodyPr>
            <a:spAutoFit/>
          </a:bodyPr>
          <a:lstStyle/>
          <a:p>
            <a:pPr lvl="3"/>
            <a:endParaRPr lang="es-EC" b="1" dirty="0"/>
          </a:p>
        </p:txBody>
      </p:sp>
      <p:grpSp>
        <p:nvGrpSpPr>
          <p:cNvPr id="3" name="2 Grupo"/>
          <p:cNvGrpSpPr/>
          <p:nvPr/>
        </p:nvGrpSpPr>
        <p:grpSpPr>
          <a:xfrm>
            <a:off x="27566" y="-12144"/>
            <a:ext cx="9080938" cy="1404000"/>
            <a:chOff x="27566" y="-171400"/>
            <a:chExt cx="9080938" cy="1388760"/>
          </a:xfrm>
        </p:grpSpPr>
        <p:pic>
          <p:nvPicPr>
            <p:cNvPr id="4"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8" name="7 CuadroTexto"/>
          <p:cNvSpPr txBox="1"/>
          <p:nvPr/>
        </p:nvSpPr>
        <p:spPr>
          <a:xfrm>
            <a:off x="387504" y="1657658"/>
            <a:ext cx="8208912" cy="369332"/>
          </a:xfrm>
          <a:prstGeom prst="rect">
            <a:avLst/>
          </a:prstGeom>
          <a:noFill/>
        </p:spPr>
        <p:txBody>
          <a:bodyPr wrap="square" rtlCol="0">
            <a:spAutoFit/>
          </a:bodyPr>
          <a:lstStyle/>
          <a:p>
            <a:pPr marL="0" lvl="1"/>
            <a:r>
              <a:rPr lang="es-EC" b="1" dirty="0">
                <a:solidFill>
                  <a:schemeClr val="accent3">
                    <a:lumMod val="60000"/>
                    <a:lumOff val="40000"/>
                  </a:schemeClr>
                </a:solidFill>
                <a:effectLst>
                  <a:outerShdw sx="0" sy="0">
                    <a:srgbClr val="000000"/>
                  </a:outerShdw>
                </a:effectLst>
              </a:rPr>
              <a:t>Método de </a:t>
            </a:r>
            <a:r>
              <a:rPr lang="es-EC" b="1" dirty="0" smtClean="0">
                <a:solidFill>
                  <a:schemeClr val="accent3">
                    <a:lumMod val="60000"/>
                    <a:lumOff val="40000"/>
                  </a:schemeClr>
                </a:solidFill>
                <a:effectLst>
                  <a:outerShdw sx="0" sy="0">
                    <a:srgbClr val="000000"/>
                  </a:outerShdw>
                </a:effectLst>
              </a:rPr>
              <a:t>muestreo y estimación</a:t>
            </a:r>
            <a:endParaRPr lang="es-EC" b="1" dirty="0">
              <a:solidFill>
                <a:schemeClr val="accent3">
                  <a:lumMod val="60000"/>
                  <a:lumOff val="40000"/>
                </a:schemeClr>
              </a:solidFill>
              <a:effectLst>
                <a:outerShdw sx="0" sy="0">
                  <a:srgbClr val="000000"/>
                </a:outerShdw>
              </a:effectLst>
            </a:endParaRPr>
          </a:p>
        </p:txBody>
      </p:sp>
      <mc:AlternateContent xmlns:mc="http://schemas.openxmlformats.org/markup-compatibility/2006" xmlns:a14="http://schemas.microsoft.com/office/drawing/2010/main">
        <mc:Choice Requires="a14">
          <p:graphicFrame>
            <p:nvGraphicFramePr>
              <p:cNvPr id="9" name="8 Tabla"/>
              <p:cNvGraphicFramePr>
                <a:graphicFrameLocks noGrp="1"/>
              </p:cNvGraphicFramePr>
              <p:nvPr>
                <p:extLst>
                  <p:ext uri="{D42A27DB-BD31-4B8C-83A1-F6EECF244321}">
                    <p14:modId xmlns:p14="http://schemas.microsoft.com/office/powerpoint/2010/main" val="2836422801"/>
                  </p:ext>
                </p:extLst>
              </p:nvPr>
            </p:nvGraphicFramePr>
            <p:xfrm>
              <a:off x="476796" y="2196644"/>
              <a:ext cx="8343676" cy="4302760"/>
            </p:xfrm>
            <a:graphic>
              <a:graphicData uri="http://schemas.openxmlformats.org/drawingml/2006/table">
                <a:tbl>
                  <a:tblPr firstRow="1" bandRow="1">
                    <a:tableStyleId>{72833802-FEF1-4C79-8D5D-14CF1EAF98D9}</a:tableStyleId>
                  </a:tblPr>
                  <a:tblGrid>
                    <a:gridCol w="2150988"/>
                    <a:gridCol w="6192688"/>
                  </a:tblGrid>
                  <a:tr h="370840">
                    <a:tc>
                      <a:txBody>
                        <a:bodyPr/>
                        <a:lstStyle/>
                        <a:p>
                          <a:pPr algn="ctr"/>
                          <a:r>
                            <a:rPr lang="es-US" dirty="0" smtClean="0"/>
                            <a:t>Parámetro</a:t>
                          </a:r>
                          <a:endParaRPr lang="es-EC" dirty="0"/>
                        </a:p>
                      </a:txBody>
                      <a:tcPr/>
                    </a:tc>
                    <a:tc>
                      <a:txBody>
                        <a:bodyPr/>
                        <a:lstStyle/>
                        <a:p>
                          <a:pPr algn="ctr"/>
                          <a:r>
                            <a:rPr lang="es-US" dirty="0" smtClean="0"/>
                            <a:t>Metodología</a:t>
                          </a:r>
                          <a:endParaRPr lang="es-EC" dirty="0"/>
                        </a:p>
                      </a:txBody>
                      <a:tcPr/>
                    </a:tc>
                  </a:tr>
                  <a:tr h="540000">
                    <a:tc>
                      <a:txBody>
                        <a:bodyPr/>
                        <a:lstStyle/>
                        <a:p>
                          <a:pPr algn="just"/>
                          <a:r>
                            <a:rPr lang="es-EC" sz="1600" dirty="0" smtClean="0"/>
                            <a:t>Diversidad florística del estrato leñoso</a:t>
                          </a:r>
                        </a:p>
                      </a:txBody>
                      <a:tcPr anchor="ctr"/>
                    </a:tc>
                    <a:tc>
                      <a:txBody>
                        <a:bodyPr/>
                        <a:lstStyle/>
                        <a:p>
                          <a:pPr marL="0" algn="just" defTabSz="914400" rtl="0" eaLnBrk="1" latinLnBrk="0" hangingPunct="1"/>
                          <a:r>
                            <a:rPr lang="es-EC" sz="1600" kern="1200" dirty="0" smtClean="0">
                              <a:solidFill>
                                <a:schemeClr val="tx1"/>
                              </a:solidFill>
                              <a:latin typeface="+mn-lt"/>
                              <a:ea typeface="+mn-ea"/>
                              <a:cs typeface="+mn-cs"/>
                            </a:rPr>
                            <a:t>Inventario de los</a:t>
                          </a:r>
                          <a:r>
                            <a:rPr lang="es-EC" sz="1600" kern="1200" baseline="0" dirty="0" smtClean="0">
                              <a:solidFill>
                                <a:schemeClr val="tx1"/>
                              </a:solidFill>
                              <a:latin typeface="+mn-lt"/>
                              <a:ea typeface="+mn-ea"/>
                              <a:cs typeface="+mn-cs"/>
                            </a:rPr>
                            <a:t> árboles </a:t>
                          </a:r>
                          <a:r>
                            <a:rPr lang="es-EC" sz="1600" kern="1200" dirty="0" smtClean="0">
                              <a:solidFill>
                                <a:schemeClr val="tx1"/>
                              </a:solidFill>
                              <a:latin typeface="+mn-lt"/>
                              <a:ea typeface="+mn-ea"/>
                              <a:cs typeface="+mn-cs"/>
                            </a:rPr>
                            <a:t>(parcela circular de 500 m</a:t>
                          </a:r>
                          <a:r>
                            <a:rPr lang="es-EC" sz="1600" kern="1200" baseline="30000" dirty="0" smtClean="0">
                              <a:solidFill>
                                <a:schemeClr val="tx1"/>
                              </a:solidFill>
                              <a:latin typeface="+mn-lt"/>
                              <a:ea typeface="+mn-ea"/>
                              <a:cs typeface="+mn-cs"/>
                            </a:rPr>
                            <a:t>2</a:t>
                          </a:r>
                          <a:r>
                            <a:rPr lang="es-EC" sz="1600" kern="1200" dirty="0" smtClean="0">
                              <a:solidFill>
                                <a:schemeClr val="tx1"/>
                              </a:solidFill>
                              <a:latin typeface="+mn-lt"/>
                              <a:ea typeface="+mn-ea"/>
                              <a:cs typeface="+mn-cs"/>
                            </a:rPr>
                            <a:t>)</a:t>
                          </a:r>
                          <a:endParaRPr lang="es-EC" sz="1600" kern="1200" baseline="30000" dirty="0">
                            <a:solidFill>
                              <a:schemeClr val="tx1"/>
                            </a:solidFill>
                            <a:latin typeface="+mn-lt"/>
                            <a:ea typeface="+mn-ea"/>
                            <a:cs typeface="+mn-cs"/>
                          </a:endParaRPr>
                        </a:p>
                      </a:txBody>
                      <a:tcPr/>
                    </a:tc>
                  </a:tr>
                  <a:tr h="370840">
                    <a:tc>
                      <a:txBody>
                        <a:bodyPr/>
                        <a:lstStyle/>
                        <a:p>
                          <a:pPr algn="just"/>
                          <a:r>
                            <a:rPr lang="es-EC" sz="1600" kern="1200" dirty="0" smtClean="0">
                              <a:solidFill>
                                <a:schemeClr val="tx1"/>
                              </a:solidFill>
                              <a:latin typeface="+mn-lt"/>
                              <a:ea typeface="+mn-ea"/>
                              <a:cs typeface="+mn-cs"/>
                            </a:rPr>
                            <a:t>Almacenamiento de carbono en biomasa</a:t>
                          </a:r>
                        </a:p>
                      </a:txBody>
                      <a:tcPr anchor="ctr"/>
                    </a:tc>
                    <a:tc>
                      <a:txBody>
                        <a:bodyPr/>
                        <a:lstStyle/>
                        <a:p>
                          <a:pPr marL="0" algn="just" defTabSz="914400" rtl="0" eaLnBrk="1" latinLnBrk="0" hangingPunct="1"/>
                          <a:r>
                            <a:rPr lang="es-EC" sz="1600" kern="1200" dirty="0" smtClean="0">
                              <a:solidFill>
                                <a:schemeClr val="tx1"/>
                              </a:solidFill>
                              <a:latin typeface="+mn-lt"/>
                              <a:ea typeface="+mn-ea"/>
                              <a:cs typeface="+mn-cs"/>
                            </a:rPr>
                            <a:t>Se muestreo cada uno de los componentes del almacenamiento de carbono en los dos sistemas de uso del suelo: biomasa aérea, biomasa subterránea y  </a:t>
                          </a:r>
                          <a:r>
                            <a:rPr lang="es-EC" sz="1600" kern="1200" dirty="0" err="1" smtClean="0">
                              <a:solidFill>
                                <a:schemeClr val="tx1"/>
                              </a:solidFill>
                              <a:latin typeface="+mn-lt"/>
                              <a:ea typeface="+mn-ea"/>
                              <a:cs typeface="+mn-cs"/>
                            </a:rPr>
                            <a:t>necromasa</a:t>
                          </a:r>
                          <a:r>
                            <a:rPr lang="es-EC" sz="1600" kern="1200" dirty="0" smtClean="0">
                              <a:solidFill>
                                <a:schemeClr val="tx1"/>
                              </a:solidFill>
                              <a:latin typeface="+mn-lt"/>
                              <a:ea typeface="+mn-ea"/>
                              <a:cs typeface="+mn-cs"/>
                            </a:rPr>
                            <a:t> (hojarasca).</a:t>
                          </a:r>
                        </a:p>
                        <a:p>
                          <a:pPr marL="0" algn="just" defTabSz="914400" rtl="0" eaLnBrk="1" latinLnBrk="0" hangingPunct="1"/>
                          <a:endParaRPr lang="es-EC" sz="1600" kern="1200" dirty="0" smtClean="0">
                            <a:solidFill>
                              <a:schemeClr val="tx1"/>
                            </a:solidFill>
                            <a:latin typeface="+mn-lt"/>
                            <a:ea typeface="+mn-ea"/>
                            <a:cs typeface="+mn-cs"/>
                          </a:endParaRPr>
                        </a:p>
                        <a:p>
                          <a:pPr marL="285750" indent="-285750" algn="just" defTabSz="914400" rtl="0" eaLnBrk="1" latinLnBrk="0" hangingPunct="1">
                            <a:buFont typeface="Wingdings" pitchFamily="2" charset="2"/>
                            <a:buChar char="ü"/>
                          </a:pPr>
                          <a:r>
                            <a:rPr lang="es-US" sz="1600" kern="1200" dirty="0" smtClean="0">
                              <a:solidFill>
                                <a:schemeClr val="tx1"/>
                              </a:solidFill>
                              <a:latin typeface="+mn-lt"/>
                              <a:ea typeface="+mn-ea"/>
                              <a:cs typeface="+mn-cs"/>
                              <a:hlinkClick r:id="" action="ppaction://noaction"/>
                            </a:rPr>
                            <a:t>E.L</a:t>
                          </a:r>
                          <a:r>
                            <a:rPr lang="es-US" sz="1600" kern="1200" dirty="0" smtClean="0">
                              <a:solidFill>
                                <a:schemeClr val="tx1"/>
                              </a:solidFill>
                              <a:latin typeface="+mn-lt"/>
                              <a:ea typeface="+mn-ea"/>
                              <a:cs typeface="+mn-cs"/>
                            </a:rPr>
                            <a:t>. Ecuaciones </a:t>
                          </a:r>
                          <a:r>
                            <a:rPr lang="es-US" sz="1600" kern="1200" dirty="0" err="1" smtClean="0">
                              <a:solidFill>
                                <a:schemeClr val="tx1"/>
                              </a:solidFill>
                              <a:latin typeface="+mn-lt"/>
                              <a:ea typeface="+mn-ea"/>
                              <a:cs typeface="+mn-cs"/>
                            </a:rPr>
                            <a:t>Alométricas</a:t>
                          </a:r>
                          <a:r>
                            <a:rPr lang="es-US" sz="1600" kern="1200" dirty="0" smtClean="0">
                              <a:solidFill>
                                <a:schemeClr val="tx1"/>
                              </a:solidFill>
                              <a:latin typeface="+mn-lt"/>
                              <a:ea typeface="+mn-ea"/>
                              <a:cs typeface="+mn-cs"/>
                            </a:rPr>
                            <a:t> (</a:t>
                          </a:r>
                          <a:r>
                            <a:rPr lang="es-EC" sz="1600" kern="1200" dirty="0" smtClean="0">
                              <a:solidFill>
                                <a:schemeClr val="tx1"/>
                              </a:solidFill>
                              <a:latin typeface="+mn-lt"/>
                              <a:ea typeface="+mn-ea"/>
                              <a:cs typeface="+mn-cs"/>
                            </a:rPr>
                            <a:t>biomasa aérea, biomasa subterránea)</a:t>
                          </a:r>
                        </a:p>
                        <a:p>
                          <a:pPr marL="285750" indent="-285750" algn="just" defTabSz="914400" rtl="0" eaLnBrk="1" latinLnBrk="0" hangingPunct="1">
                            <a:buFont typeface="Wingdings" pitchFamily="2" charset="2"/>
                            <a:buChar char="ü"/>
                          </a:pPr>
                          <a:r>
                            <a:rPr lang="es-US" sz="1600" kern="1200" dirty="0" smtClean="0">
                              <a:solidFill>
                                <a:schemeClr val="tx1"/>
                              </a:solidFill>
                              <a:latin typeface="+mn-lt"/>
                              <a:ea typeface="+mn-ea"/>
                              <a:cs typeface="+mn-cs"/>
                            </a:rPr>
                            <a:t>E.H. </a:t>
                          </a:r>
                          <a:r>
                            <a:rPr lang="es-ES_tradnl" sz="1600" kern="1200" dirty="0" smtClean="0">
                              <a:solidFill>
                                <a:schemeClr val="tx1"/>
                              </a:solidFill>
                              <a:latin typeface="+mn-lt"/>
                              <a:ea typeface="+mn-ea"/>
                              <a:cs typeface="+mn-cs"/>
                            </a:rPr>
                            <a:t>ecuación matemática en función del peso seco determinado el laboratorio</a:t>
                          </a:r>
                        </a:p>
                        <a:p>
                          <a:pPr marL="285750" indent="-285750" algn="just" defTabSz="914400" rtl="0" eaLnBrk="1" latinLnBrk="0" hangingPunct="1">
                            <a:buFont typeface="Wingdings" pitchFamily="2" charset="2"/>
                            <a:buChar char="ü"/>
                          </a:pPr>
                          <a:endParaRPr lang="es-ES_tradnl" sz="1600" kern="1200" dirty="0" smtClean="0">
                            <a:solidFill>
                              <a:schemeClr val="tx1"/>
                            </a:solidFill>
                            <a:latin typeface="+mn-lt"/>
                            <a:ea typeface="+mn-ea"/>
                            <a:cs typeface="+mn-cs"/>
                          </a:endParaRPr>
                        </a:p>
                        <a:p>
                          <a:pPr marL="285750" indent="-285750" algn="just" defTabSz="914400" rtl="0" eaLnBrk="1" latinLnBrk="0" hangingPunct="1">
                            <a:buFont typeface="Wingdings" pitchFamily="2" charset="2"/>
                            <a:buChar char="ü"/>
                          </a:pPr>
                          <a:endParaRPr lang="es-ES_tradnl" sz="1600" kern="1200" dirty="0" smtClean="0">
                            <a:solidFill>
                              <a:schemeClr val="tx1"/>
                            </a:solidFill>
                            <a:latin typeface="+mn-lt"/>
                            <a:ea typeface="+mn-ea"/>
                            <a:cs typeface="+mn-cs"/>
                          </a:endParaRPr>
                        </a:p>
                        <a:p>
                          <a:pPr marL="285750" indent="-285750" algn="just" defTabSz="914400" rtl="0" eaLnBrk="1" latinLnBrk="0" hangingPunct="1">
                            <a:buFont typeface="Wingdings" pitchFamily="2" charset="2"/>
                            <a:buChar char="ü"/>
                          </a:pPr>
                          <a:endParaRPr lang="es-ES_tradnl" sz="1600" kern="1200" dirty="0" smtClean="0">
                            <a:solidFill>
                              <a:schemeClr val="tx1"/>
                            </a:solidFill>
                            <a:latin typeface="+mn-lt"/>
                            <a:ea typeface="+mn-ea"/>
                            <a:cs typeface="+mn-cs"/>
                          </a:endParaRPr>
                        </a:p>
                        <a:p>
                          <a:pPr marL="285750" indent="-285750" algn="just" defTabSz="914400" rtl="0" eaLnBrk="1" latinLnBrk="0" hangingPunct="1">
                            <a:buFont typeface="Wingdings" pitchFamily="2" charset="2"/>
                            <a:buChar char="ü"/>
                          </a:pPr>
                          <a:endParaRPr lang="es-EC" sz="1600" kern="1200" dirty="0">
                            <a:solidFill>
                              <a:schemeClr val="tx1"/>
                            </a:solidFill>
                            <a:latin typeface="+mn-lt"/>
                            <a:ea typeface="+mn-ea"/>
                            <a:cs typeface="+mn-cs"/>
                          </a:endParaRPr>
                        </a:p>
                      </a:txBody>
                      <a:tcPr/>
                    </a:tc>
                  </a:tr>
                  <a:tr h="370840">
                    <a:tc>
                      <a:txBody>
                        <a:bodyPr/>
                        <a:lstStyle/>
                        <a:p>
                          <a:r>
                            <a:rPr lang="es-ES_tradnl" sz="1600" kern="1200" dirty="0" smtClean="0">
                              <a:solidFill>
                                <a:schemeClr val="tx1"/>
                              </a:solidFill>
                              <a:latin typeface="+mn-lt"/>
                              <a:ea typeface="+mn-ea"/>
                              <a:cs typeface="+mn-cs"/>
                            </a:rPr>
                            <a:t>Carbono orgánico del suelo</a:t>
                          </a:r>
                          <a:endParaRPr lang="es-EC" sz="1600" kern="1200" dirty="0">
                            <a:solidFill>
                              <a:schemeClr val="tx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_tradnl" sz="1600" kern="1200" smtClean="0">
                                    <a:solidFill>
                                      <a:schemeClr val="tx1"/>
                                    </a:solidFill>
                                    <a:latin typeface="Cambria Math"/>
                                    <a:ea typeface="+mn-ea"/>
                                    <a:cs typeface="+mn-cs"/>
                                  </a:rPr>
                                  <m:t>𝐶𝑂𝑆</m:t>
                                </m:r>
                                <m:r>
                                  <a:rPr lang="es-ES_tradnl" sz="1600" kern="1200" smtClean="0">
                                    <a:solidFill>
                                      <a:schemeClr val="tx1"/>
                                    </a:solidFill>
                                    <a:latin typeface="Cambria Math"/>
                                    <a:ea typeface="+mn-ea"/>
                                    <a:cs typeface="+mn-cs"/>
                                  </a:rPr>
                                  <m:t>=%</m:t>
                                </m:r>
                                <m:r>
                                  <a:rPr lang="es-ES_tradnl" sz="1600" kern="1200" smtClean="0">
                                    <a:solidFill>
                                      <a:schemeClr val="tx1"/>
                                    </a:solidFill>
                                    <a:latin typeface="Cambria Math"/>
                                    <a:ea typeface="+mn-ea"/>
                                    <a:cs typeface="+mn-cs"/>
                                  </a:rPr>
                                  <m:t>𝐶</m:t>
                                </m:r>
                                <m:r>
                                  <a:rPr lang="es-ES_tradnl" sz="1600" kern="1200" smtClean="0">
                                    <a:solidFill>
                                      <a:schemeClr val="tx1"/>
                                    </a:solidFill>
                                    <a:latin typeface="Cambria Math"/>
                                    <a:ea typeface="+mn-ea"/>
                                    <a:cs typeface="+mn-cs"/>
                                  </a:rPr>
                                  <m:t>×</m:t>
                                </m:r>
                                <m:r>
                                  <a:rPr lang="es-ES_tradnl" sz="1600" kern="1200" smtClean="0">
                                    <a:solidFill>
                                      <a:schemeClr val="tx1"/>
                                    </a:solidFill>
                                    <a:latin typeface="Cambria Math"/>
                                    <a:ea typeface="+mn-ea"/>
                                    <a:cs typeface="+mn-cs"/>
                                  </a:rPr>
                                  <m:t>𝐷𝐴</m:t>
                                </m:r>
                                <m:r>
                                  <a:rPr lang="es-ES_tradnl" sz="1600" kern="1200" smtClean="0">
                                    <a:solidFill>
                                      <a:schemeClr val="tx1"/>
                                    </a:solidFill>
                                    <a:latin typeface="Cambria Math"/>
                                    <a:ea typeface="+mn-ea"/>
                                    <a:cs typeface="+mn-cs"/>
                                  </a:rPr>
                                  <m:t>×</m:t>
                                </m:r>
                                <m:r>
                                  <a:rPr lang="es-ES_tradnl" sz="1600" kern="1200" smtClean="0">
                                    <a:solidFill>
                                      <a:schemeClr val="tx1"/>
                                    </a:solidFill>
                                    <a:latin typeface="Cambria Math"/>
                                    <a:ea typeface="+mn-ea"/>
                                    <a:cs typeface="+mn-cs"/>
                                  </a:rPr>
                                  <m:t>𝑃</m:t>
                                </m:r>
                              </m:oMath>
                            </m:oMathPara>
                          </a14:m>
                          <a:endParaRPr lang="es-EC" sz="1600" kern="1200" dirty="0">
                            <a:solidFill>
                              <a:schemeClr val="tx1"/>
                            </a:solidFill>
                            <a:latin typeface="+mn-lt"/>
                            <a:ea typeface="+mn-ea"/>
                            <a:cs typeface="+mn-cs"/>
                          </a:endParaRPr>
                        </a:p>
                      </a:txBody>
                      <a:tcPr/>
                    </a:tc>
                  </a:tr>
                </a:tbl>
              </a:graphicData>
            </a:graphic>
          </p:graphicFrame>
        </mc:Choice>
        <mc:Fallback xmlns="">
          <p:graphicFrame>
            <p:nvGraphicFramePr>
              <p:cNvPr id="9" name="8 Tabla"/>
              <p:cNvGraphicFramePr>
                <a:graphicFrameLocks noGrp="1"/>
              </p:cNvGraphicFramePr>
              <p:nvPr>
                <p:extLst>
                  <p:ext uri="{D42A27DB-BD31-4B8C-83A1-F6EECF244321}">
                    <p14:modId xmlns:p14="http://schemas.microsoft.com/office/powerpoint/2010/main" val="2836422801"/>
                  </p:ext>
                </p:extLst>
              </p:nvPr>
            </p:nvGraphicFramePr>
            <p:xfrm>
              <a:off x="476796" y="2196644"/>
              <a:ext cx="8343676" cy="4302760"/>
            </p:xfrm>
            <a:graphic>
              <a:graphicData uri="http://schemas.openxmlformats.org/drawingml/2006/table">
                <a:tbl>
                  <a:tblPr firstRow="1" bandRow="1">
                    <a:tableStyleId>{72833802-FEF1-4C79-8D5D-14CF1EAF98D9}</a:tableStyleId>
                  </a:tblPr>
                  <a:tblGrid>
                    <a:gridCol w="2150988"/>
                    <a:gridCol w="6192688"/>
                  </a:tblGrid>
                  <a:tr h="370840">
                    <a:tc>
                      <a:txBody>
                        <a:bodyPr/>
                        <a:lstStyle/>
                        <a:p>
                          <a:pPr algn="ctr"/>
                          <a:r>
                            <a:rPr lang="es-US" dirty="0" smtClean="0"/>
                            <a:t>Parámetro</a:t>
                          </a:r>
                          <a:endParaRPr lang="es-EC" dirty="0"/>
                        </a:p>
                      </a:txBody>
                      <a:tcPr/>
                    </a:tc>
                    <a:tc>
                      <a:txBody>
                        <a:bodyPr/>
                        <a:lstStyle/>
                        <a:p>
                          <a:pPr algn="ctr"/>
                          <a:r>
                            <a:rPr lang="es-US" dirty="0" smtClean="0"/>
                            <a:t>Metodología</a:t>
                          </a:r>
                          <a:endParaRPr lang="es-EC" dirty="0"/>
                        </a:p>
                      </a:txBody>
                      <a:tcPr/>
                    </a:tc>
                  </a:tr>
                  <a:tr h="579120">
                    <a:tc>
                      <a:txBody>
                        <a:bodyPr/>
                        <a:lstStyle/>
                        <a:p>
                          <a:pPr algn="just"/>
                          <a:r>
                            <a:rPr lang="es-EC" sz="1600" dirty="0" smtClean="0"/>
                            <a:t>Diversidad florística del estrato leñoso</a:t>
                          </a:r>
                        </a:p>
                      </a:txBody>
                      <a:tcPr anchor="ctr"/>
                    </a:tc>
                    <a:tc>
                      <a:txBody>
                        <a:bodyPr/>
                        <a:lstStyle/>
                        <a:p>
                          <a:pPr marL="0" algn="just" defTabSz="914400" rtl="0" eaLnBrk="1" latinLnBrk="0" hangingPunct="1"/>
                          <a:r>
                            <a:rPr lang="es-EC" sz="1600" kern="1200" dirty="0" smtClean="0">
                              <a:solidFill>
                                <a:schemeClr val="tx1"/>
                              </a:solidFill>
                              <a:latin typeface="+mn-lt"/>
                              <a:ea typeface="+mn-ea"/>
                              <a:cs typeface="+mn-cs"/>
                            </a:rPr>
                            <a:t>Inventario de </a:t>
                          </a:r>
                          <a:r>
                            <a:rPr lang="es-EC" sz="1600" kern="1200" dirty="0" smtClean="0">
                              <a:solidFill>
                                <a:schemeClr val="tx1"/>
                              </a:solidFill>
                              <a:latin typeface="+mn-lt"/>
                              <a:ea typeface="+mn-ea"/>
                              <a:cs typeface="+mn-cs"/>
                            </a:rPr>
                            <a:t>los</a:t>
                          </a:r>
                          <a:r>
                            <a:rPr lang="es-EC" sz="1600" kern="1200" baseline="0" dirty="0" smtClean="0">
                              <a:solidFill>
                                <a:schemeClr val="tx1"/>
                              </a:solidFill>
                              <a:latin typeface="+mn-lt"/>
                              <a:ea typeface="+mn-ea"/>
                              <a:cs typeface="+mn-cs"/>
                            </a:rPr>
                            <a:t> árboles </a:t>
                          </a:r>
                          <a:r>
                            <a:rPr lang="es-EC" sz="1600" kern="1200" dirty="0" smtClean="0">
                              <a:solidFill>
                                <a:schemeClr val="tx1"/>
                              </a:solidFill>
                              <a:latin typeface="+mn-lt"/>
                              <a:ea typeface="+mn-ea"/>
                              <a:cs typeface="+mn-cs"/>
                            </a:rPr>
                            <a:t>(</a:t>
                          </a:r>
                          <a:r>
                            <a:rPr lang="es-EC" sz="1600" kern="1200" dirty="0" smtClean="0">
                              <a:solidFill>
                                <a:schemeClr val="tx1"/>
                              </a:solidFill>
                              <a:latin typeface="+mn-lt"/>
                              <a:ea typeface="+mn-ea"/>
                              <a:cs typeface="+mn-cs"/>
                            </a:rPr>
                            <a:t>parcela circular de 500 m</a:t>
                          </a:r>
                          <a:r>
                            <a:rPr lang="es-EC" sz="1600" kern="1200" baseline="30000" dirty="0" smtClean="0">
                              <a:solidFill>
                                <a:schemeClr val="tx1"/>
                              </a:solidFill>
                              <a:latin typeface="+mn-lt"/>
                              <a:ea typeface="+mn-ea"/>
                              <a:cs typeface="+mn-cs"/>
                            </a:rPr>
                            <a:t>2</a:t>
                          </a:r>
                          <a:r>
                            <a:rPr lang="es-EC" sz="1600" kern="1200" dirty="0" smtClean="0">
                              <a:solidFill>
                                <a:schemeClr val="tx1"/>
                              </a:solidFill>
                              <a:latin typeface="+mn-lt"/>
                              <a:ea typeface="+mn-ea"/>
                              <a:cs typeface="+mn-cs"/>
                            </a:rPr>
                            <a:t>)</a:t>
                          </a:r>
                          <a:endParaRPr lang="es-EC" sz="1600" kern="1200" baseline="30000" dirty="0">
                            <a:solidFill>
                              <a:schemeClr val="tx1"/>
                            </a:solidFill>
                            <a:latin typeface="+mn-lt"/>
                            <a:ea typeface="+mn-ea"/>
                            <a:cs typeface="+mn-cs"/>
                          </a:endParaRPr>
                        </a:p>
                      </a:txBody>
                      <a:tcPr/>
                    </a:tc>
                  </a:tr>
                  <a:tr h="2773680">
                    <a:tc>
                      <a:txBody>
                        <a:bodyPr/>
                        <a:lstStyle/>
                        <a:p>
                          <a:pPr algn="just"/>
                          <a:r>
                            <a:rPr lang="es-EC" sz="1600" kern="1200" dirty="0" smtClean="0">
                              <a:solidFill>
                                <a:schemeClr val="tx1"/>
                              </a:solidFill>
                              <a:latin typeface="+mn-lt"/>
                              <a:ea typeface="+mn-ea"/>
                              <a:cs typeface="+mn-cs"/>
                            </a:rPr>
                            <a:t>Almacenamiento de carbono </a:t>
                          </a:r>
                          <a:r>
                            <a:rPr lang="es-EC" sz="1600" kern="1200" dirty="0" smtClean="0">
                              <a:solidFill>
                                <a:schemeClr val="tx1"/>
                              </a:solidFill>
                              <a:latin typeface="+mn-lt"/>
                              <a:ea typeface="+mn-ea"/>
                              <a:cs typeface="+mn-cs"/>
                            </a:rPr>
                            <a:t>en biomasa</a:t>
                          </a:r>
                          <a:endParaRPr lang="es-EC" sz="1600" kern="1200" dirty="0" smtClean="0">
                            <a:solidFill>
                              <a:schemeClr val="tx1"/>
                            </a:solidFill>
                            <a:latin typeface="+mn-lt"/>
                            <a:ea typeface="+mn-ea"/>
                            <a:cs typeface="+mn-cs"/>
                          </a:endParaRPr>
                        </a:p>
                      </a:txBody>
                      <a:tcPr anchor="ctr"/>
                    </a:tc>
                    <a:tc>
                      <a:txBody>
                        <a:bodyPr/>
                        <a:lstStyle/>
                        <a:p>
                          <a:pPr marL="0" algn="just" defTabSz="914400" rtl="0" eaLnBrk="1" latinLnBrk="0" hangingPunct="1"/>
                          <a:r>
                            <a:rPr lang="es-EC" sz="1600" kern="1200" dirty="0" smtClean="0">
                              <a:solidFill>
                                <a:schemeClr val="tx1"/>
                              </a:solidFill>
                              <a:latin typeface="+mn-lt"/>
                              <a:ea typeface="+mn-ea"/>
                              <a:cs typeface="+mn-cs"/>
                            </a:rPr>
                            <a:t>Se muestreo cada uno de los componentes del almacenamiento de carbono en los dos sistemas de uso del suelo: biomasa aérea, biomasa </a:t>
                          </a:r>
                          <a:r>
                            <a:rPr lang="es-EC" sz="1600" kern="1200" dirty="0" smtClean="0">
                              <a:solidFill>
                                <a:schemeClr val="tx1"/>
                              </a:solidFill>
                              <a:latin typeface="+mn-lt"/>
                              <a:ea typeface="+mn-ea"/>
                              <a:cs typeface="+mn-cs"/>
                            </a:rPr>
                            <a:t>subterránea y  </a:t>
                          </a:r>
                          <a:r>
                            <a:rPr lang="es-EC" sz="1600" kern="1200" dirty="0" err="1" smtClean="0">
                              <a:solidFill>
                                <a:schemeClr val="tx1"/>
                              </a:solidFill>
                              <a:latin typeface="+mn-lt"/>
                              <a:ea typeface="+mn-ea"/>
                              <a:cs typeface="+mn-cs"/>
                            </a:rPr>
                            <a:t>necromasa</a:t>
                          </a:r>
                          <a:r>
                            <a:rPr lang="es-EC" sz="1600" kern="1200" dirty="0" smtClean="0">
                              <a:solidFill>
                                <a:schemeClr val="tx1"/>
                              </a:solidFill>
                              <a:latin typeface="+mn-lt"/>
                              <a:ea typeface="+mn-ea"/>
                              <a:cs typeface="+mn-cs"/>
                            </a:rPr>
                            <a:t> (hojarasca</a:t>
                          </a:r>
                          <a:r>
                            <a:rPr lang="es-EC" sz="1600" kern="1200" dirty="0" smtClean="0">
                              <a:solidFill>
                                <a:schemeClr val="tx1"/>
                              </a:solidFill>
                              <a:latin typeface="+mn-lt"/>
                              <a:ea typeface="+mn-ea"/>
                              <a:cs typeface="+mn-cs"/>
                            </a:rPr>
                            <a:t>).</a:t>
                          </a:r>
                        </a:p>
                        <a:p>
                          <a:pPr marL="0" algn="just" defTabSz="914400" rtl="0" eaLnBrk="1" latinLnBrk="0" hangingPunct="1"/>
                          <a:endParaRPr lang="es-EC" sz="1600" kern="1200" dirty="0" smtClean="0">
                            <a:solidFill>
                              <a:schemeClr val="tx1"/>
                            </a:solidFill>
                            <a:latin typeface="+mn-lt"/>
                            <a:ea typeface="+mn-ea"/>
                            <a:cs typeface="+mn-cs"/>
                          </a:endParaRPr>
                        </a:p>
                        <a:p>
                          <a:pPr marL="285750" indent="-285750" algn="just" defTabSz="914400" rtl="0" eaLnBrk="1" latinLnBrk="0" hangingPunct="1">
                            <a:buFont typeface="Wingdings" pitchFamily="2" charset="2"/>
                            <a:buChar char="ü"/>
                          </a:pPr>
                          <a:r>
                            <a:rPr lang="es-US" sz="1600" kern="1200" dirty="0" smtClean="0">
                              <a:solidFill>
                                <a:schemeClr val="tx1"/>
                              </a:solidFill>
                              <a:latin typeface="+mn-lt"/>
                              <a:ea typeface="+mn-ea"/>
                              <a:cs typeface="+mn-cs"/>
                              <a:hlinkClick r:id="rId3" action="ppaction://hlinksldjump"/>
                            </a:rPr>
                            <a:t>E.L</a:t>
                          </a:r>
                          <a:r>
                            <a:rPr lang="es-US" sz="1600" kern="1200" dirty="0" smtClean="0">
                              <a:solidFill>
                                <a:schemeClr val="tx1"/>
                              </a:solidFill>
                              <a:latin typeface="+mn-lt"/>
                              <a:ea typeface="+mn-ea"/>
                              <a:cs typeface="+mn-cs"/>
                            </a:rPr>
                            <a:t>. Ecuaciones </a:t>
                          </a:r>
                          <a:r>
                            <a:rPr lang="es-US" sz="1600" kern="1200" dirty="0" err="1" smtClean="0">
                              <a:solidFill>
                                <a:schemeClr val="tx1"/>
                              </a:solidFill>
                              <a:latin typeface="+mn-lt"/>
                              <a:ea typeface="+mn-ea"/>
                              <a:cs typeface="+mn-cs"/>
                            </a:rPr>
                            <a:t>Alométricas</a:t>
                          </a:r>
                          <a:r>
                            <a:rPr lang="es-US" sz="1600" kern="1200" dirty="0" smtClean="0">
                              <a:solidFill>
                                <a:schemeClr val="tx1"/>
                              </a:solidFill>
                              <a:latin typeface="+mn-lt"/>
                              <a:ea typeface="+mn-ea"/>
                              <a:cs typeface="+mn-cs"/>
                            </a:rPr>
                            <a:t> (</a:t>
                          </a:r>
                          <a:r>
                            <a:rPr lang="es-EC" sz="1600" kern="1200" dirty="0" smtClean="0">
                              <a:solidFill>
                                <a:schemeClr val="tx1"/>
                              </a:solidFill>
                              <a:latin typeface="+mn-lt"/>
                              <a:ea typeface="+mn-ea"/>
                              <a:cs typeface="+mn-cs"/>
                            </a:rPr>
                            <a:t>biomasa aérea, biomasa subterránea)</a:t>
                          </a:r>
                        </a:p>
                        <a:p>
                          <a:pPr marL="285750" indent="-285750" algn="just" defTabSz="914400" rtl="0" eaLnBrk="1" latinLnBrk="0" hangingPunct="1">
                            <a:buFont typeface="Wingdings" pitchFamily="2" charset="2"/>
                            <a:buChar char="ü"/>
                          </a:pPr>
                          <a:r>
                            <a:rPr lang="es-US" sz="1600" kern="1200" dirty="0" smtClean="0">
                              <a:solidFill>
                                <a:schemeClr val="tx1"/>
                              </a:solidFill>
                              <a:latin typeface="+mn-lt"/>
                              <a:ea typeface="+mn-ea"/>
                              <a:cs typeface="+mn-cs"/>
                            </a:rPr>
                            <a:t>E.H</a:t>
                          </a:r>
                          <a:r>
                            <a:rPr lang="es-US" sz="1600" kern="1200" dirty="0" smtClean="0">
                              <a:solidFill>
                                <a:schemeClr val="tx1"/>
                              </a:solidFill>
                              <a:latin typeface="+mn-lt"/>
                              <a:ea typeface="+mn-ea"/>
                              <a:cs typeface="+mn-cs"/>
                            </a:rPr>
                            <a:t>. </a:t>
                          </a:r>
                          <a:r>
                            <a:rPr lang="es-ES_tradnl" sz="1600" kern="1200" dirty="0" smtClean="0">
                              <a:solidFill>
                                <a:schemeClr val="tx1"/>
                              </a:solidFill>
                              <a:latin typeface="+mn-lt"/>
                              <a:ea typeface="+mn-ea"/>
                              <a:cs typeface="+mn-cs"/>
                            </a:rPr>
                            <a:t>ecuación matemática en función del peso seco determinado el </a:t>
                          </a:r>
                          <a:r>
                            <a:rPr lang="es-ES_tradnl" sz="1600" kern="1200" dirty="0" smtClean="0">
                              <a:solidFill>
                                <a:schemeClr val="tx1"/>
                              </a:solidFill>
                              <a:latin typeface="+mn-lt"/>
                              <a:ea typeface="+mn-ea"/>
                              <a:cs typeface="+mn-cs"/>
                            </a:rPr>
                            <a:t>laboratorio</a:t>
                          </a:r>
                        </a:p>
                        <a:p>
                          <a:pPr marL="285750" indent="-285750" algn="just" defTabSz="914400" rtl="0" eaLnBrk="1" latinLnBrk="0" hangingPunct="1">
                            <a:buFont typeface="Wingdings" pitchFamily="2" charset="2"/>
                            <a:buChar char="ü"/>
                          </a:pPr>
                          <a:endParaRPr lang="es-ES_tradnl" sz="1600" kern="1200" dirty="0" smtClean="0">
                            <a:solidFill>
                              <a:schemeClr val="tx1"/>
                            </a:solidFill>
                            <a:latin typeface="+mn-lt"/>
                            <a:ea typeface="+mn-ea"/>
                            <a:cs typeface="+mn-cs"/>
                          </a:endParaRPr>
                        </a:p>
                        <a:p>
                          <a:pPr marL="285750" indent="-285750" algn="just" defTabSz="914400" rtl="0" eaLnBrk="1" latinLnBrk="0" hangingPunct="1">
                            <a:buFont typeface="Wingdings" pitchFamily="2" charset="2"/>
                            <a:buChar char="ü"/>
                          </a:pPr>
                          <a:endParaRPr lang="es-ES_tradnl" sz="1600" kern="1200" dirty="0" smtClean="0">
                            <a:solidFill>
                              <a:schemeClr val="tx1"/>
                            </a:solidFill>
                            <a:latin typeface="+mn-lt"/>
                            <a:ea typeface="+mn-ea"/>
                            <a:cs typeface="+mn-cs"/>
                          </a:endParaRPr>
                        </a:p>
                        <a:p>
                          <a:pPr marL="285750" indent="-285750" algn="just" defTabSz="914400" rtl="0" eaLnBrk="1" latinLnBrk="0" hangingPunct="1">
                            <a:buFont typeface="Wingdings" pitchFamily="2" charset="2"/>
                            <a:buChar char="ü"/>
                          </a:pPr>
                          <a:endParaRPr lang="es-ES_tradnl" sz="1600" kern="1200" dirty="0" smtClean="0">
                            <a:solidFill>
                              <a:schemeClr val="tx1"/>
                            </a:solidFill>
                            <a:latin typeface="+mn-lt"/>
                            <a:ea typeface="+mn-ea"/>
                            <a:cs typeface="+mn-cs"/>
                          </a:endParaRPr>
                        </a:p>
                        <a:p>
                          <a:pPr marL="285750" indent="-285750" algn="just" defTabSz="914400" rtl="0" eaLnBrk="1" latinLnBrk="0" hangingPunct="1">
                            <a:buFont typeface="Wingdings" pitchFamily="2" charset="2"/>
                            <a:buChar char="ü"/>
                          </a:pPr>
                          <a:endParaRPr lang="es-EC" sz="1600" kern="1200" dirty="0">
                            <a:solidFill>
                              <a:schemeClr val="tx1"/>
                            </a:solidFill>
                            <a:latin typeface="+mn-lt"/>
                            <a:ea typeface="+mn-ea"/>
                            <a:cs typeface="+mn-cs"/>
                          </a:endParaRPr>
                        </a:p>
                      </a:txBody>
                      <a:tcPr/>
                    </a:tc>
                  </a:tr>
                  <a:tr h="579120">
                    <a:tc>
                      <a:txBody>
                        <a:bodyPr/>
                        <a:lstStyle/>
                        <a:p>
                          <a:r>
                            <a:rPr lang="es-ES_tradnl" sz="1600" kern="1200" dirty="0" smtClean="0">
                              <a:solidFill>
                                <a:schemeClr val="tx1"/>
                              </a:solidFill>
                              <a:latin typeface="+mn-lt"/>
                              <a:ea typeface="+mn-ea"/>
                              <a:cs typeface="+mn-cs"/>
                            </a:rPr>
                            <a:t>Carbono orgánico del suelo</a:t>
                          </a:r>
                          <a:endParaRPr lang="es-EC" sz="1600" kern="1200" dirty="0">
                            <a:solidFill>
                              <a:schemeClr val="tx1"/>
                            </a:solidFill>
                            <a:latin typeface="+mn-lt"/>
                            <a:ea typeface="+mn-ea"/>
                            <a:cs typeface="+mn-cs"/>
                          </a:endParaRPr>
                        </a:p>
                      </a:txBody>
                      <a:tcPr/>
                    </a:tc>
                    <a:tc>
                      <a:txBody>
                        <a:bodyPr/>
                        <a:lstStyle/>
                        <a:p>
                          <a:endParaRPr lang="es-EC"/>
                        </a:p>
                      </a:txBody>
                      <a:tcPr>
                        <a:blipFill rotWithShape="1">
                          <a:blip r:embed="rId4"/>
                          <a:stretch>
                            <a:fillRect l="-34744" t="-648421" b="-13684"/>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0" name="9 Tabla"/>
              <p:cNvGraphicFramePr>
                <a:graphicFrameLocks noGrp="1"/>
              </p:cNvGraphicFramePr>
              <p:nvPr>
                <p:extLst>
                  <p:ext uri="{D42A27DB-BD31-4B8C-83A1-F6EECF244321}">
                    <p14:modId xmlns:p14="http://schemas.microsoft.com/office/powerpoint/2010/main" val="3775702750"/>
                  </p:ext>
                </p:extLst>
              </p:nvPr>
            </p:nvGraphicFramePr>
            <p:xfrm>
              <a:off x="2771800" y="4941168"/>
              <a:ext cx="5508345" cy="426720"/>
            </p:xfrm>
            <a:graphic>
              <a:graphicData uri="http://schemas.openxmlformats.org/drawingml/2006/table">
                <a:tbl>
                  <a:tblPr firstRow="1" firstCol="1" bandRow="1">
                    <a:tableStyleId>{2D5ABB26-0587-4C30-8999-92F81FD0307C}</a:tableStyleId>
                  </a:tblPr>
                  <a:tblGrid>
                    <a:gridCol w="1996033"/>
                    <a:gridCol w="3512312"/>
                  </a:tblGrid>
                  <a:tr h="396240">
                    <a:tc>
                      <a:txBody>
                        <a:bodyPr/>
                        <a:lstStyle/>
                        <a:p>
                          <a:pPr indent="228600" algn="ctr">
                            <a:lnSpc>
                              <a:spcPct val="200000"/>
                            </a:lnSpc>
                            <a:spcAft>
                              <a:spcPts val="0"/>
                            </a:spcAft>
                          </a:pPr>
                          <a:r>
                            <a:rPr lang="es-ES_tradnl" sz="1400" dirty="0">
                              <a:effectLst/>
                            </a:rPr>
                            <a:t>Pasturas con sombra</a:t>
                          </a:r>
                          <a:endParaRPr lang="es-EC" sz="1400" dirty="0">
                            <a:effectLst/>
                            <a:latin typeface="Arial"/>
                            <a:ea typeface="Times New Roman"/>
                          </a:endParaRPr>
                        </a:p>
                      </a:txBody>
                      <a:tcPr marL="68580" marR="68580" marT="0" marB="0" anchor="ctr"/>
                    </a:tc>
                    <a:tc>
                      <a:txBody>
                        <a:bodyPr/>
                        <a:lstStyle/>
                        <a:p>
                          <a:pPr indent="228600" algn="ctr">
                            <a:lnSpc>
                              <a:spcPct val="200000"/>
                            </a:lnSpc>
                            <a:spcAft>
                              <a:spcPts val="0"/>
                            </a:spcAft>
                          </a:pPr>
                          <a14:m>
                            <m:oMathPara xmlns:m="http://schemas.openxmlformats.org/officeDocument/2006/math">
                              <m:oMathParaPr>
                                <m:jc m:val="centerGroup"/>
                              </m:oMathParaPr>
                              <m:oMath xmlns:m="http://schemas.openxmlformats.org/officeDocument/2006/math">
                                <m:r>
                                  <a:rPr lang="es-ES_tradnl" sz="1400">
                                    <a:effectLst/>
                                    <a:latin typeface="Cambria Math"/>
                                  </a:rPr>
                                  <m:t>𝐵𝑇</m:t>
                                </m:r>
                                <m:r>
                                  <a:rPr lang="es-ES_tradnl" sz="1400">
                                    <a:effectLst/>
                                    <a:latin typeface="Cambria Math"/>
                                  </a:rPr>
                                  <m:t>=</m:t>
                                </m:r>
                                <m:r>
                                  <a:rPr lang="es-ES_tradnl" sz="1400">
                                    <a:effectLst/>
                                    <a:latin typeface="Cambria Math"/>
                                  </a:rPr>
                                  <m:t>𝐵𝐴</m:t>
                                </m:r>
                                <m:r>
                                  <a:rPr lang="es-ES_tradnl" sz="1400">
                                    <a:effectLst/>
                                    <a:latin typeface="Cambria Math"/>
                                  </a:rPr>
                                  <m:t>+</m:t>
                                </m:r>
                                <m:r>
                                  <a:rPr lang="es-ES_tradnl" sz="1400">
                                    <a:effectLst/>
                                    <a:latin typeface="Cambria Math"/>
                                  </a:rPr>
                                  <m:t>𝐵𝑅</m:t>
                                </m:r>
                                <m:r>
                                  <a:rPr lang="es-ES_tradnl" sz="1400">
                                    <a:effectLst/>
                                    <a:latin typeface="Cambria Math"/>
                                  </a:rPr>
                                  <m:t>+</m:t>
                                </m:r>
                                <m:r>
                                  <a:rPr lang="es-ES_tradnl" sz="1400">
                                    <a:effectLst/>
                                    <a:latin typeface="Cambria Math"/>
                                  </a:rPr>
                                  <m:t>𝐵𝐻</m:t>
                                </m:r>
                                <m:r>
                                  <a:rPr lang="es-ES_tradnl" sz="1400">
                                    <a:effectLst/>
                                    <a:latin typeface="Cambria Math"/>
                                  </a:rPr>
                                  <m:t>+</m:t>
                                </m:r>
                                <m:r>
                                  <a:rPr lang="es-ES_tradnl" sz="1400">
                                    <a:effectLst/>
                                    <a:latin typeface="Cambria Math"/>
                                  </a:rPr>
                                  <m:t>𝐵𝐸𝐻</m:t>
                                </m:r>
                                <m:r>
                                  <a:rPr lang="es-ES_tradnl" sz="1400">
                                    <a:effectLst/>
                                    <a:latin typeface="Cambria Math"/>
                                  </a:rPr>
                                  <m:t>+</m:t>
                                </m:r>
                                <m:r>
                                  <a:rPr lang="es-ES_tradnl" sz="1400">
                                    <a:effectLst/>
                                    <a:latin typeface="Cambria Math"/>
                                  </a:rPr>
                                  <m:t>𝐵𝑟𝐸𝐻</m:t>
                                </m:r>
                              </m:oMath>
                            </m:oMathPara>
                          </a14:m>
                          <a:endParaRPr lang="es-EC" sz="1400" dirty="0">
                            <a:effectLst/>
                            <a:latin typeface="Arial"/>
                            <a:ea typeface="Times New Roman"/>
                          </a:endParaRPr>
                        </a:p>
                      </a:txBody>
                      <a:tcPr marL="68580" marR="68580" marT="0" marB="0" anchor="ctr"/>
                    </a:tc>
                  </a:tr>
                </a:tbl>
              </a:graphicData>
            </a:graphic>
          </p:graphicFrame>
        </mc:Choice>
        <mc:Fallback xmlns="">
          <p:graphicFrame>
            <p:nvGraphicFramePr>
              <p:cNvPr id="10" name="9 Tabla"/>
              <p:cNvGraphicFramePr>
                <a:graphicFrameLocks noGrp="1"/>
              </p:cNvGraphicFramePr>
              <p:nvPr>
                <p:extLst>
                  <p:ext uri="{D42A27DB-BD31-4B8C-83A1-F6EECF244321}">
                    <p14:modId xmlns:p14="http://schemas.microsoft.com/office/powerpoint/2010/main" val="3775702750"/>
                  </p:ext>
                </p:extLst>
              </p:nvPr>
            </p:nvGraphicFramePr>
            <p:xfrm>
              <a:off x="2771800" y="4941168"/>
              <a:ext cx="5508345" cy="426720"/>
            </p:xfrm>
            <a:graphic>
              <a:graphicData uri="http://schemas.openxmlformats.org/drawingml/2006/table">
                <a:tbl>
                  <a:tblPr firstRow="1" firstCol="1" bandRow="1">
                    <a:tableStyleId>{2D5ABB26-0587-4C30-8999-92F81FD0307C}</a:tableStyleId>
                  </a:tblPr>
                  <a:tblGrid>
                    <a:gridCol w="1996033"/>
                    <a:gridCol w="3512312"/>
                  </a:tblGrid>
                  <a:tr h="426720">
                    <a:tc>
                      <a:txBody>
                        <a:bodyPr/>
                        <a:lstStyle/>
                        <a:p>
                          <a:pPr indent="228600" algn="ctr">
                            <a:lnSpc>
                              <a:spcPct val="200000"/>
                            </a:lnSpc>
                            <a:spcAft>
                              <a:spcPts val="0"/>
                            </a:spcAft>
                          </a:pPr>
                          <a:r>
                            <a:rPr lang="es-ES_tradnl" sz="1400" dirty="0">
                              <a:effectLst/>
                            </a:rPr>
                            <a:t>Pasturas con sombra</a:t>
                          </a:r>
                          <a:endParaRPr lang="es-EC" sz="1400" dirty="0">
                            <a:effectLst/>
                            <a:latin typeface="Arial"/>
                            <a:ea typeface="Times New Roman"/>
                          </a:endParaRPr>
                        </a:p>
                      </a:txBody>
                      <a:tcPr marL="68580" marR="68580" marT="0" marB="0" anchor="ctr"/>
                    </a:tc>
                    <a:tc>
                      <a:txBody>
                        <a:bodyPr/>
                        <a:lstStyle/>
                        <a:p>
                          <a:endParaRPr lang="es-EC"/>
                        </a:p>
                      </a:txBody>
                      <a:tcPr marL="68580" marR="68580" marT="0" marB="0" anchor="ctr">
                        <a:blipFill rotWithShape="1">
                          <a:blip r:embed="rId5"/>
                          <a:stretch>
                            <a:fillRect l="-56944" t="-1429" r="-174" b="-1142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10 Tabla"/>
              <p:cNvGraphicFramePr>
                <a:graphicFrameLocks noGrp="1"/>
              </p:cNvGraphicFramePr>
              <p:nvPr>
                <p:extLst>
                  <p:ext uri="{D42A27DB-BD31-4B8C-83A1-F6EECF244321}">
                    <p14:modId xmlns:p14="http://schemas.microsoft.com/office/powerpoint/2010/main" val="3769704836"/>
                  </p:ext>
                </p:extLst>
              </p:nvPr>
            </p:nvGraphicFramePr>
            <p:xfrm>
              <a:off x="3347864" y="5301208"/>
              <a:ext cx="5469255" cy="426720"/>
            </p:xfrm>
            <a:graphic>
              <a:graphicData uri="http://schemas.openxmlformats.org/drawingml/2006/table">
                <a:tbl>
                  <a:tblPr firstRow="1" firstCol="1" bandRow="1">
                    <a:tableStyleId>{2D5ABB26-0587-4C30-8999-92F81FD0307C}</a:tableStyleId>
                  </a:tblPr>
                  <a:tblGrid>
                    <a:gridCol w="1868805"/>
                    <a:gridCol w="3600450"/>
                  </a:tblGrid>
                  <a:tr h="396240">
                    <a:tc>
                      <a:txBody>
                        <a:bodyPr/>
                        <a:lstStyle/>
                        <a:p>
                          <a:pPr indent="228600" algn="ctr">
                            <a:lnSpc>
                              <a:spcPct val="200000"/>
                            </a:lnSpc>
                            <a:spcAft>
                              <a:spcPts val="0"/>
                            </a:spcAft>
                          </a:pPr>
                          <a:r>
                            <a:rPr lang="es-ES_tradnl" sz="1400" dirty="0">
                              <a:effectLst/>
                            </a:rPr>
                            <a:t>Pasturas sin sombra</a:t>
                          </a:r>
                          <a:endParaRPr lang="es-EC" sz="1400" dirty="0">
                            <a:effectLst/>
                            <a:latin typeface="Arial"/>
                            <a:ea typeface="Times New Roman"/>
                          </a:endParaRPr>
                        </a:p>
                      </a:txBody>
                      <a:tcPr marL="68580" marR="68580" marT="0" marB="0" anchor="ctr"/>
                    </a:tc>
                    <a:tc>
                      <a:txBody>
                        <a:bodyPr/>
                        <a:lstStyle/>
                        <a:p>
                          <a:pPr indent="228600" algn="ctr">
                            <a:lnSpc>
                              <a:spcPct val="200000"/>
                            </a:lnSpc>
                            <a:spcAft>
                              <a:spcPts val="0"/>
                            </a:spcAft>
                          </a:pPr>
                          <a14:m>
                            <m:oMathPara xmlns:m="http://schemas.openxmlformats.org/officeDocument/2006/math">
                              <m:oMathParaPr>
                                <m:jc m:val="centerGroup"/>
                              </m:oMathParaPr>
                              <m:oMath xmlns:m="http://schemas.openxmlformats.org/officeDocument/2006/math">
                                <m:r>
                                  <a:rPr lang="es-ES_tradnl" sz="1400">
                                    <a:effectLst/>
                                    <a:latin typeface="Cambria Math"/>
                                  </a:rPr>
                                  <m:t>𝐵𝑇</m:t>
                                </m:r>
                                <m:r>
                                  <a:rPr lang="es-ES_tradnl" sz="1400">
                                    <a:effectLst/>
                                    <a:latin typeface="Cambria Math"/>
                                  </a:rPr>
                                  <m:t>=</m:t>
                                </m:r>
                                <m:r>
                                  <a:rPr lang="es-ES_tradnl" sz="1400">
                                    <a:effectLst/>
                                    <a:latin typeface="Cambria Math"/>
                                  </a:rPr>
                                  <m:t>𝐵𝐸𝐻</m:t>
                                </m:r>
                                <m:r>
                                  <a:rPr lang="es-ES_tradnl" sz="1400">
                                    <a:effectLst/>
                                    <a:latin typeface="Cambria Math"/>
                                  </a:rPr>
                                  <m:t>+</m:t>
                                </m:r>
                                <m:r>
                                  <a:rPr lang="es-ES_tradnl" sz="1400">
                                    <a:effectLst/>
                                    <a:latin typeface="Cambria Math"/>
                                  </a:rPr>
                                  <m:t>𝐵𝑟𝐸𝐻</m:t>
                                </m:r>
                              </m:oMath>
                            </m:oMathPara>
                          </a14:m>
                          <a:endParaRPr lang="es-EC" sz="1400" dirty="0">
                            <a:effectLst/>
                            <a:latin typeface="Arial"/>
                            <a:ea typeface="Times New Roman"/>
                          </a:endParaRPr>
                        </a:p>
                      </a:txBody>
                      <a:tcPr marL="68580" marR="68580" marT="0" marB="0" anchor="ctr"/>
                    </a:tc>
                  </a:tr>
                </a:tbl>
              </a:graphicData>
            </a:graphic>
          </p:graphicFrame>
        </mc:Choice>
        <mc:Fallback xmlns="">
          <p:graphicFrame>
            <p:nvGraphicFramePr>
              <p:cNvPr id="11" name="10 Tabla"/>
              <p:cNvGraphicFramePr>
                <a:graphicFrameLocks noGrp="1"/>
              </p:cNvGraphicFramePr>
              <p:nvPr>
                <p:extLst>
                  <p:ext uri="{D42A27DB-BD31-4B8C-83A1-F6EECF244321}">
                    <p14:modId xmlns:p14="http://schemas.microsoft.com/office/powerpoint/2010/main" val="3769704836"/>
                  </p:ext>
                </p:extLst>
              </p:nvPr>
            </p:nvGraphicFramePr>
            <p:xfrm>
              <a:off x="3347864" y="5301208"/>
              <a:ext cx="5469255" cy="426720"/>
            </p:xfrm>
            <a:graphic>
              <a:graphicData uri="http://schemas.openxmlformats.org/drawingml/2006/table">
                <a:tbl>
                  <a:tblPr firstRow="1" firstCol="1" bandRow="1">
                    <a:tableStyleId>{2D5ABB26-0587-4C30-8999-92F81FD0307C}</a:tableStyleId>
                  </a:tblPr>
                  <a:tblGrid>
                    <a:gridCol w="1868805"/>
                    <a:gridCol w="3600450"/>
                  </a:tblGrid>
                  <a:tr h="426720">
                    <a:tc>
                      <a:txBody>
                        <a:bodyPr/>
                        <a:lstStyle/>
                        <a:p>
                          <a:pPr indent="228600" algn="ctr">
                            <a:lnSpc>
                              <a:spcPct val="200000"/>
                            </a:lnSpc>
                            <a:spcAft>
                              <a:spcPts val="0"/>
                            </a:spcAft>
                          </a:pPr>
                          <a:r>
                            <a:rPr lang="es-ES_tradnl" sz="1400" dirty="0">
                              <a:effectLst/>
                            </a:rPr>
                            <a:t>Pasturas sin sombra</a:t>
                          </a:r>
                          <a:endParaRPr lang="es-EC" sz="1400" dirty="0">
                            <a:effectLst/>
                            <a:latin typeface="Arial"/>
                            <a:ea typeface="Times New Roman"/>
                          </a:endParaRPr>
                        </a:p>
                      </a:txBody>
                      <a:tcPr marL="68580" marR="68580" marT="0" marB="0" anchor="ctr"/>
                    </a:tc>
                    <a:tc>
                      <a:txBody>
                        <a:bodyPr/>
                        <a:lstStyle/>
                        <a:p>
                          <a:endParaRPr lang="es-EC"/>
                        </a:p>
                      </a:txBody>
                      <a:tcPr marL="68580" marR="68580" marT="0" marB="0" anchor="ctr">
                        <a:blipFill rotWithShape="1">
                          <a:blip r:embed="rId6"/>
                          <a:stretch>
                            <a:fillRect l="-51777" t="-1429" r="-169" b="-18571"/>
                          </a:stretch>
                        </a:blipFill>
                      </a:tcPr>
                    </a:tc>
                  </a:tr>
                </a:tbl>
              </a:graphicData>
            </a:graphic>
          </p:graphicFrame>
        </mc:Fallback>
      </mc:AlternateContent>
    </p:spTree>
    <p:extLst>
      <p:ext uri="{BB962C8B-B14F-4D97-AF65-F5344CB8AC3E}">
        <p14:creationId xmlns:p14="http://schemas.microsoft.com/office/powerpoint/2010/main" val="309099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grpSp>
        <p:nvGrpSpPr>
          <p:cNvPr id="7" name="6 Grupo"/>
          <p:cNvGrpSpPr/>
          <p:nvPr/>
        </p:nvGrpSpPr>
        <p:grpSpPr>
          <a:xfrm>
            <a:off x="27566" y="-12144"/>
            <a:ext cx="9080938" cy="1404000"/>
            <a:chOff x="27566" y="-171400"/>
            <a:chExt cx="9080938" cy="1388760"/>
          </a:xfrm>
        </p:grpSpPr>
        <p:pic>
          <p:nvPicPr>
            <p:cNvPr id="8"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10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12" name="11 CuadroTexto"/>
          <p:cNvSpPr txBox="1"/>
          <p:nvPr/>
        </p:nvSpPr>
        <p:spPr>
          <a:xfrm>
            <a:off x="387504" y="1657658"/>
            <a:ext cx="8208912" cy="369332"/>
          </a:xfrm>
          <a:prstGeom prst="rect">
            <a:avLst/>
          </a:prstGeom>
          <a:noFill/>
        </p:spPr>
        <p:txBody>
          <a:bodyPr wrap="square" rtlCol="0">
            <a:spAutoFit/>
          </a:bodyPr>
          <a:lstStyle/>
          <a:p>
            <a:pPr marL="0" lvl="1"/>
            <a:r>
              <a:rPr lang="es-EC" b="1" dirty="0">
                <a:solidFill>
                  <a:schemeClr val="accent3">
                    <a:lumMod val="60000"/>
                    <a:lumOff val="40000"/>
                  </a:schemeClr>
                </a:solidFill>
                <a:effectLst>
                  <a:outerShdw sx="0" sy="0">
                    <a:srgbClr val="000000"/>
                  </a:outerShdw>
                </a:effectLst>
              </a:rPr>
              <a:t>Método de </a:t>
            </a:r>
            <a:r>
              <a:rPr lang="es-EC" b="1" dirty="0" smtClean="0">
                <a:solidFill>
                  <a:schemeClr val="accent3">
                    <a:lumMod val="60000"/>
                    <a:lumOff val="40000"/>
                  </a:schemeClr>
                </a:solidFill>
                <a:effectLst>
                  <a:outerShdw sx="0" sy="0">
                    <a:srgbClr val="000000"/>
                  </a:outerShdw>
                </a:effectLst>
              </a:rPr>
              <a:t>muestreo y estimación</a:t>
            </a:r>
            <a:endParaRPr lang="es-EC" b="1" dirty="0">
              <a:solidFill>
                <a:schemeClr val="accent3">
                  <a:lumMod val="60000"/>
                  <a:lumOff val="40000"/>
                </a:schemeClr>
              </a:solidFill>
              <a:effectLst>
                <a:outerShdw sx="0" sy="0">
                  <a:srgbClr val="000000"/>
                </a:outerShdw>
              </a:effectLst>
            </a:endParaRPr>
          </a:p>
        </p:txBody>
      </p:sp>
      <mc:AlternateContent xmlns:mc="http://schemas.openxmlformats.org/markup-compatibility/2006" xmlns:a14="http://schemas.microsoft.com/office/drawing/2010/main">
        <mc:Choice Requires="a14">
          <p:graphicFrame>
            <p:nvGraphicFramePr>
              <p:cNvPr id="13" name="12 Tabla"/>
              <p:cNvGraphicFramePr>
                <a:graphicFrameLocks noGrp="1"/>
              </p:cNvGraphicFramePr>
              <p:nvPr>
                <p:extLst>
                  <p:ext uri="{D42A27DB-BD31-4B8C-83A1-F6EECF244321}">
                    <p14:modId xmlns:p14="http://schemas.microsoft.com/office/powerpoint/2010/main" val="2077353048"/>
                  </p:ext>
                </p:extLst>
              </p:nvPr>
            </p:nvGraphicFramePr>
            <p:xfrm>
              <a:off x="476796" y="2196644"/>
              <a:ext cx="8343676" cy="2556760"/>
            </p:xfrm>
            <a:graphic>
              <a:graphicData uri="http://schemas.openxmlformats.org/drawingml/2006/table">
                <a:tbl>
                  <a:tblPr firstRow="1" bandRow="1">
                    <a:tableStyleId>{72833802-FEF1-4C79-8D5D-14CF1EAF98D9}</a:tableStyleId>
                  </a:tblPr>
                  <a:tblGrid>
                    <a:gridCol w="3015084"/>
                    <a:gridCol w="5328592"/>
                  </a:tblGrid>
                  <a:tr h="370840">
                    <a:tc>
                      <a:txBody>
                        <a:bodyPr/>
                        <a:lstStyle/>
                        <a:p>
                          <a:pPr algn="ctr"/>
                          <a:r>
                            <a:rPr lang="es-US" dirty="0" smtClean="0"/>
                            <a:t>Parámetro</a:t>
                          </a:r>
                          <a:endParaRPr lang="es-EC" dirty="0"/>
                        </a:p>
                      </a:txBody>
                      <a:tcPr/>
                    </a:tc>
                    <a:tc>
                      <a:txBody>
                        <a:bodyPr/>
                        <a:lstStyle/>
                        <a:p>
                          <a:pPr algn="ctr"/>
                          <a:r>
                            <a:rPr lang="es-US" dirty="0" smtClean="0"/>
                            <a:t>Metodología</a:t>
                          </a:r>
                          <a:endParaRPr lang="es-EC" dirty="0"/>
                        </a:p>
                      </a:txBody>
                      <a:tcPr/>
                    </a:tc>
                  </a:tr>
                  <a:tr h="540000">
                    <a:tc>
                      <a:txBody>
                        <a:bodyPr/>
                        <a:lstStyle/>
                        <a:p>
                          <a:r>
                            <a:rPr lang="es-ES_tradnl" sz="1600" kern="1200" dirty="0" smtClean="0">
                              <a:solidFill>
                                <a:schemeClr val="tx1"/>
                              </a:solidFill>
                              <a:latin typeface="+mn-lt"/>
                              <a:ea typeface="+mn-ea"/>
                              <a:cs typeface="+mn-cs"/>
                            </a:rPr>
                            <a:t>Almacenamiento total de carbono </a:t>
                          </a:r>
                          <a:endParaRPr lang="es-EC" sz="16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S_tradnl" sz="1600" kern="1200" smtClean="0">
                                  <a:solidFill>
                                    <a:schemeClr val="tx1"/>
                                  </a:solidFill>
                                  <a:latin typeface="Cambria Math"/>
                                  <a:ea typeface="+mn-ea"/>
                                  <a:cs typeface="+mn-cs"/>
                                </a:rPr>
                                <m:t>𝐶𝑇𝐴</m:t>
                              </m:r>
                              <m:r>
                                <a:rPr lang="es-ES_tradnl" sz="1600" kern="1200" smtClean="0">
                                  <a:solidFill>
                                    <a:schemeClr val="tx1"/>
                                  </a:solidFill>
                                  <a:latin typeface="Cambria Math"/>
                                  <a:ea typeface="+mn-ea"/>
                                  <a:cs typeface="+mn-cs"/>
                                </a:rPr>
                                <m:t>=</m:t>
                              </m:r>
                              <m:d>
                                <m:dPr>
                                  <m:ctrlPr>
                                    <a:rPr lang="es-EC" sz="1600" i="1" kern="1200">
                                      <a:solidFill>
                                        <a:schemeClr val="tx1"/>
                                      </a:solidFill>
                                      <a:latin typeface="Cambria Math" panose="02040503050406030204" pitchFamily="18" charset="0"/>
                                      <a:ea typeface="+mn-ea"/>
                                      <a:cs typeface="+mn-cs"/>
                                    </a:rPr>
                                  </m:ctrlPr>
                                </m:dPr>
                                <m:e>
                                  <m:r>
                                    <a:rPr lang="es-ES_tradnl" sz="1600" kern="1200">
                                      <a:solidFill>
                                        <a:schemeClr val="tx1"/>
                                      </a:solidFill>
                                      <a:latin typeface="Cambria Math"/>
                                      <a:ea typeface="+mn-ea"/>
                                      <a:cs typeface="+mn-cs"/>
                                    </a:rPr>
                                    <m:t>𝐵𝑇</m:t>
                                  </m:r>
                                  <m:r>
                                    <a:rPr lang="es-ES_tradnl" sz="1600" kern="1200">
                                      <a:solidFill>
                                        <a:schemeClr val="tx1"/>
                                      </a:solidFill>
                                      <a:latin typeface="Cambria Math"/>
                                      <a:ea typeface="+mn-ea"/>
                                      <a:cs typeface="+mn-cs"/>
                                    </a:rPr>
                                    <m:t>×0,5</m:t>
                                  </m:r>
                                </m:e>
                              </m:d>
                              <m:r>
                                <a:rPr lang="es-ES_tradnl" sz="1600" kern="1200">
                                  <a:solidFill>
                                    <a:schemeClr val="tx1"/>
                                  </a:solidFill>
                                  <a:latin typeface="Cambria Math"/>
                                  <a:ea typeface="+mn-ea"/>
                                  <a:cs typeface="+mn-cs"/>
                                </a:rPr>
                                <m:t>+</m:t>
                              </m:r>
                              <m:r>
                                <a:rPr lang="es-ES_tradnl" sz="1600" kern="1200">
                                  <a:solidFill>
                                    <a:schemeClr val="tx1"/>
                                  </a:solidFill>
                                  <a:latin typeface="Cambria Math"/>
                                  <a:ea typeface="+mn-ea"/>
                                  <a:cs typeface="+mn-cs"/>
                                </a:rPr>
                                <m:t>𝐶𝑂𝑆</m:t>
                              </m:r>
                            </m:oMath>
                          </a14:m>
                          <a:r>
                            <a:rPr lang="es-EC" sz="1600" kern="1200" dirty="0" smtClean="0">
                              <a:solidFill>
                                <a:schemeClr val="tx1"/>
                              </a:solidFill>
                              <a:latin typeface="+mn-lt"/>
                              <a:ea typeface="+mn-ea"/>
                              <a:cs typeface="+mn-cs"/>
                            </a:rPr>
                            <a:t>*</a:t>
                          </a:r>
                          <a:endParaRPr lang="es-EC" sz="1600" kern="1200" dirty="0">
                            <a:solidFill>
                              <a:schemeClr val="tx1"/>
                            </a:solidFill>
                            <a:latin typeface="+mn-lt"/>
                            <a:ea typeface="+mn-ea"/>
                            <a:cs typeface="+mn-cs"/>
                          </a:endParaRPr>
                        </a:p>
                      </a:txBody>
                      <a:tcPr/>
                    </a:tc>
                  </a:tr>
                  <a:tr h="540000">
                    <a:tc>
                      <a:txBody>
                        <a:bodyPr/>
                        <a:lstStyle/>
                        <a:p>
                          <a:pPr algn="just"/>
                          <a:r>
                            <a:rPr lang="es-EC" sz="1600" dirty="0" smtClean="0"/>
                            <a:t>Conversión de carbono a dióxido de carbono equivalente CO</a:t>
                          </a:r>
                          <a:r>
                            <a:rPr lang="es-EC" sz="1600" baseline="-25000" dirty="0" smtClean="0"/>
                            <a:t>2</a:t>
                          </a:r>
                          <a:r>
                            <a:rPr lang="es-EC" sz="1600" dirty="0" smtClean="0"/>
                            <a:t>e</a:t>
                          </a: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s-EC" sz="1600" i="1" kern="1200" smtClean="0">
                                        <a:solidFill>
                                          <a:schemeClr val="tx1"/>
                                        </a:solidFill>
                                        <a:effectLst/>
                                        <a:latin typeface="Cambria Math" panose="02040503050406030204" pitchFamily="18" charset="0"/>
                                        <a:ea typeface="+mn-ea"/>
                                        <a:cs typeface="+mn-cs"/>
                                      </a:rPr>
                                    </m:ctrlPr>
                                  </m:sSubPr>
                                  <m:e>
                                    <m:r>
                                      <a:rPr lang="es-ES_tradnl" sz="1600" i="1" kern="1200">
                                        <a:solidFill>
                                          <a:schemeClr val="tx1"/>
                                        </a:solidFill>
                                        <a:effectLst/>
                                        <a:latin typeface="Cambria Math"/>
                                        <a:ea typeface="+mn-ea"/>
                                        <a:cs typeface="+mn-cs"/>
                                      </a:rPr>
                                      <m:t>𝐶𝑂</m:t>
                                    </m:r>
                                  </m:e>
                                  <m:sub>
                                    <m:r>
                                      <a:rPr lang="es-ES_tradnl" sz="1600" i="1" kern="1200">
                                        <a:solidFill>
                                          <a:schemeClr val="tx1"/>
                                        </a:solidFill>
                                        <a:effectLst/>
                                        <a:latin typeface="Cambria Math"/>
                                        <a:ea typeface="+mn-ea"/>
                                        <a:cs typeface="+mn-cs"/>
                                      </a:rPr>
                                      <m:t>2</m:t>
                                    </m:r>
                                  </m:sub>
                                </m:sSub>
                                <m:r>
                                  <a:rPr lang="es-ES_tradnl" sz="1600" i="1" kern="1200">
                                    <a:solidFill>
                                      <a:schemeClr val="tx1"/>
                                    </a:solidFill>
                                    <a:effectLst/>
                                    <a:latin typeface="Cambria Math"/>
                                    <a:ea typeface="+mn-ea"/>
                                    <a:cs typeface="+mn-cs"/>
                                  </a:rPr>
                                  <m:t>𝑒</m:t>
                                </m:r>
                                <m:r>
                                  <a:rPr lang="es-ES_tradnl" sz="1600" i="1" kern="1200">
                                    <a:solidFill>
                                      <a:schemeClr val="tx1"/>
                                    </a:solidFill>
                                    <a:effectLst/>
                                    <a:latin typeface="Cambria Math"/>
                                    <a:ea typeface="+mn-ea"/>
                                    <a:cs typeface="+mn-cs"/>
                                  </a:rPr>
                                  <m:t>=</m:t>
                                </m:r>
                                <m:r>
                                  <a:rPr lang="es-ES_tradnl" sz="1600" i="1" kern="1200">
                                    <a:solidFill>
                                      <a:schemeClr val="tx1"/>
                                    </a:solidFill>
                                    <a:effectLst/>
                                    <a:latin typeface="Cambria Math"/>
                                    <a:ea typeface="+mn-ea"/>
                                    <a:cs typeface="+mn-cs"/>
                                  </a:rPr>
                                  <m:t>𝐶𝑇𝐴</m:t>
                                </m:r>
                                <m:r>
                                  <a:rPr lang="es-ES_tradnl" sz="1600" i="1" kern="1200">
                                    <a:solidFill>
                                      <a:schemeClr val="tx1"/>
                                    </a:solidFill>
                                    <a:effectLst/>
                                    <a:latin typeface="Cambria Math"/>
                                    <a:ea typeface="+mn-ea"/>
                                    <a:cs typeface="+mn-cs"/>
                                  </a:rPr>
                                  <m:t>×</m:t>
                                </m:r>
                                <m:f>
                                  <m:fPr>
                                    <m:ctrlPr>
                                      <a:rPr lang="es-EC" sz="1600" i="1" kern="1200">
                                        <a:solidFill>
                                          <a:schemeClr val="tx1"/>
                                        </a:solidFill>
                                        <a:effectLst/>
                                        <a:latin typeface="Cambria Math" panose="02040503050406030204" pitchFamily="18" charset="0"/>
                                        <a:ea typeface="+mn-ea"/>
                                        <a:cs typeface="+mn-cs"/>
                                      </a:rPr>
                                    </m:ctrlPr>
                                  </m:fPr>
                                  <m:num>
                                    <m:r>
                                      <a:rPr lang="es-ES_tradnl" sz="1600" i="1" kern="1200">
                                        <a:solidFill>
                                          <a:schemeClr val="tx1"/>
                                        </a:solidFill>
                                        <a:effectLst/>
                                        <a:latin typeface="Cambria Math"/>
                                        <a:ea typeface="+mn-ea"/>
                                        <a:cs typeface="+mn-cs"/>
                                      </a:rPr>
                                      <m:t>𝑃𝐴𝐶</m:t>
                                    </m:r>
                                  </m:num>
                                  <m:den>
                                    <m:r>
                                      <a:rPr lang="es-ES_tradnl" sz="1600" i="1" kern="1200">
                                        <a:solidFill>
                                          <a:schemeClr val="tx1"/>
                                        </a:solidFill>
                                        <a:effectLst/>
                                        <a:latin typeface="Cambria Math"/>
                                        <a:ea typeface="+mn-ea"/>
                                        <a:cs typeface="+mn-cs"/>
                                      </a:rPr>
                                      <m:t>𝑃𝐸𝐶</m:t>
                                    </m:r>
                                  </m:den>
                                </m:f>
                              </m:oMath>
                            </m:oMathPara>
                          </a14:m>
                          <a:endParaRPr lang="es-EC" sz="1600" kern="1200" dirty="0">
                            <a:solidFill>
                              <a:schemeClr val="tx1"/>
                            </a:solidFill>
                            <a:effectLst/>
                            <a:latin typeface="+mn-lt"/>
                            <a:ea typeface="+mn-ea"/>
                            <a:cs typeface="+mn-cs"/>
                          </a:endParaRPr>
                        </a:p>
                      </a:txBody>
                      <a:tcPr/>
                    </a:tc>
                  </a:tr>
                  <a:tr h="370840">
                    <a:tc>
                      <a:txBody>
                        <a:bodyPr/>
                        <a:lstStyle/>
                        <a:p>
                          <a:pPr algn="just"/>
                          <a:r>
                            <a:rPr lang="es-EC" sz="1600" kern="1200" dirty="0" smtClean="0">
                              <a:solidFill>
                                <a:schemeClr val="tx1"/>
                              </a:solidFill>
                              <a:latin typeface="+mn-lt"/>
                              <a:ea typeface="+mn-ea"/>
                              <a:cs typeface="+mn-cs"/>
                            </a:rPr>
                            <a:t>Beneficio neto potencial </a:t>
                          </a:r>
                        </a:p>
                      </a:txBody>
                      <a:tcPr anchor="ctr"/>
                    </a:tc>
                    <a:tc>
                      <a:txBody>
                        <a:bodyPr/>
                        <a:lstStyle/>
                        <a:p>
                          <a:pPr marL="0" algn="just" defTabSz="914400" rtl="0" eaLnBrk="1" latinLnBrk="0" hangingPunct="1"/>
                          <a:r>
                            <a:rPr lang="es-ES_tradnl" sz="1600" kern="1200" dirty="0" smtClean="0">
                              <a:solidFill>
                                <a:schemeClr val="tx1"/>
                              </a:solidFill>
                              <a:latin typeface="+mj-lt"/>
                              <a:ea typeface="+mn-ea"/>
                              <a:cs typeface="+mn-cs"/>
                            </a:rPr>
                            <a:t>I. Neto: análisis</a:t>
                          </a:r>
                          <a:r>
                            <a:rPr lang="es-ES_tradnl" sz="1600" kern="1200" dirty="0" smtClean="0">
                              <a:solidFill>
                                <a:schemeClr val="tx1"/>
                              </a:solidFill>
                              <a:effectLst/>
                              <a:latin typeface="+mj-lt"/>
                              <a:ea typeface="+mn-ea"/>
                              <a:cs typeface="+mn-cs"/>
                            </a:rPr>
                            <a:t> de </a:t>
                          </a:r>
                          <a:r>
                            <a:rPr lang="es-ES_tradnl" sz="1600" kern="1200" dirty="0" smtClean="0">
                              <a:solidFill>
                                <a:schemeClr val="tx1"/>
                              </a:solidFill>
                              <a:latin typeface="+mj-lt"/>
                              <a:ea typeface="+mn-ea"/>
                              <a:cs typeface="+mn-cs"/>
                            </a:rPr>
                            <a:t>gastos</a:t>
                          </a:r>
                          <a:r>
                            <a:rPr lang="es-ES_tradnl" sz="1600" kern="1200" dirty="0" smtClean="0">
                              <a:solidFill>
                                <a:schemeClr val="tx1"/>
                              </a:solidFill>
                              <a:effectLst/>
                              <a:latin typeface="+mj-lt"/>
                              <a:ea typeface="+mn-ea"/>
                              <a:cs typeface="+mn-cs"/>
                            </a:rPr>
                            <a:t> e ingresos en dos sistemas de uso del suelo</a:t>
                          </a:r>
                          <a:endParaRPr lang="es-EC" sz="1600" kern="1200" dirty="0" smtClean="0">
                            <a:solidFill>
                              <a:schemeClr val="tx1"/>
                            </a:solidFill>
                            <a:latin typeface="+mj-lt"/>
                            <a:ea typeface="+mn-ea"/>
                            <a:cs typeface="+mn-cs"/>
                          </a:endParaRPr>
                        </a:p>
                        <a:p>
                          <a:pPr marL="0" algn="just" defTabSz="914400" rtl="0" eaLnBrk="1" latinLnBrk="0" hangingPunct="1"/>
                          <a:r>
                            <a:rPr lang="es-EC" sz="1600" kern="1200" dirty="0" smtClean="0">
                              <a:solidFill>
                                <a:schemeClr val="tx1"/>
                              </a:solidFill>
                              <a:latin typeface="+mn-lt"/>
                              <a:ea typeface="+mn-ea"/>
                              <a:cs typeface="+mn-cs"/>
                            </a:rPr>
                            <a:t>I. Potencial: basado en el mercado internacional de carbono</a:t>
                          </a:r>
                        </a:p>
                        <a:p>
                          <a:pPr/>
                          <a14:m>
                            <m:oMathPara xmlns:m="http://schemas.openxmlformats.org/officeDocument/2006/math">
                              <m:oMathParaPr>
                                <m:jc m:val="centerGroup"/>
                              </m:oMathParaPr>
                              <m:oMath xmlns:m="http://schemas.openxmlformats.org/officeDocument/2006/math">
                                <m:r>
                                  <a:rPr lang="es-ES_tradnl" sz="1600" i="1" kern="1200">
                                    <a:solidFill>
                                      <a:schemeClr val="tx1"/>
                                    </a:solidFill>
                                    <a:effectLst/>
                                    <a:latin typeface="Cambria Math"/>
                                    <a:ea typeface="+mn-ea"/>
                                    <a:cs typeface="+mn-cs"/>
                                  </a:rPr>
                                  <m:t>𝐼𝑁𝐸</m:t>
                                </m:r>
                                <m:r>
                                  <a:rPr lang="es-ES_tradnl" sz="1600" i="1" kern="1200">
                                    <a:solidFill>
                                      <a:schemeClr val="tx1"/>
                                    </a:solidFill>
                                    <a:effectLst/>
                                    <a:latin typeface="Cambria Math"/>
                                    <a:ea typeface="+mn-ea"/>
                                    <a:cs typeface="+mn-cs"/>
                                  </a:rPr>
                                  <m:t>=(</m:t>
                                </m:r>
                                <m:r>
                                  <a:rPr lang="es-ES_tradnl" sz="1600" i="1" kern="1200">
                                    <a:solidFill>
                                      <a:schemeClr val="tx1"/>
                                    </a:solidFill>
                                    <a:effectLst/>
                                    <a:latin typeface="Cambria Math"/>
                                    <a:ea typeface="+mn-ea"/>
                                    <a:cs typeface="+mn-cs"/>
                                  </a:rPr>
                                  <m:t>𝐼𝑇</m:t>
                                </m:r>
                                <m:r>
                                  <a:rPr lang="es-ES_tradnl" sz="1600" i="1" kern="1200">
                                    <a:solidFill>
                                      <a:schemeClr val="tx1"/>
                                    </a:solidFill>
                                    <a:effectLst/>
                                    <a:latin typeface="Cambria Math"/>
                                    <a:ea typeface="+mn-ea"/>
                                    <a:cs typeface="+mn-cs"/>
                                  </a:rPr>
                                  <m:t>+</m:t>
                                </m:r>
                                <m:r>
                                  <a:rPr lang="es-ES_tradnl" sz="1600" i="1" kern="1200">
                                    <a:solidFill>
                                      <a:schemeClr val="tx1"/>
                                    </a:solidFill>
                                    <a:effectLst/>
                                    <a:latin typeface="Cambria Math"/>
                                    <a:ea typeface="+mn-ea"/>
                                    <a:cs typeface="+mn-cs"/>
                                  </a:rPr>
                                  <m:t>𝐼𝑃</m:t>
                                </m:r>
                                <m:r>
                                  <a:rPr lang="es-ES_tradnl" sz="1600" i="1" kern="1200">
                                    <a:solidFill>
                                      <a:schemeClr val="tx1"/>
                                    </a:solidFill>
                                    <a:effectLst/>
                                    <a:latin typeface="Cambria Math"/>
                                    <a:ea typeface="+mn-ea"/>
                                    <a:cs typeface="+mn-cs"/>
                                  </a:rPr>
                                  <m:t>)−</m:t>
                                </m:r>
                                <m:r>
                                  <a:rPr lang="es-ES_tradnl" sz="1600" i="1" kern="1200">
                                    <a:solidFill>
                                      <a:schemeClr val="tx1"/>
                                    </a:solidFill>
                                    <a:effectLst/>
                                    <a:latin typeface="Cambria Math"/>
                                    <a:ea typeface="+mn-ea"/>
                                    <a:cs typeface="+mn-cs"/>
                                  </a:rPr>
                                  <m:t>𝐺𝑇</m:t>
                                </m:r>
                              </m:oMath>
                            </m:oMathPara>
                          </a14:m>
                          <a:endParaRPr lang="es-EC" sz="1600" kern="1200" dirty="0">
                            <a:solidFill>
                              <a:schemeClr val="tx1"/>
                            </a:solidFill>
                            <a:effectLst/>
                            <a:latin typeface="+mn-lt"/>
                            <a:ea typeface="+mn-ea"/>
                            <a:cs typeface="+mn-cs"/>
                          </a:endParaRPr>
                        </a:p>
                      </a:txBody>
                      <a:tcPr/>
                    </a:tc>
                  </a:tr>
                </a:tbl>
              </a:graphicData>
            </a:graphic>
          </p:graphicFrame>
        </mc:Choice>
        <mc:Fallback xmlns="">
          <p:graphicFrame>
            <p:nvGraphicFramePr>
              <p:cNvPr id="13" name="12 Tabla"/>
              <p:cNvGraphicFramePr>
                <a:graphicFrameLocks noGrp="1"/>
              </p:cNvGraphicFramePr>
              <p:nvPr>
                <p:extLst>
                  <p:ext uri="{D42A27DB-BD31-4B8C-83A1-F6EECF244321}">
                    <p14:modId xmlns:p14="http://schemas.microsoft.com/office/powerpoint/2010/main" val="2077353048"/>
                  </p:ext>
                </p:extLst>
              </p:nvPr>
            </p:nvGraphicFramePr>
            <p:xfrm>
              <a:off x="476796" y="2196644"/>
              <a:ext cx="8343676" cy="2556760"/>
            </p:xfrm>
            <a:graphic>
              <a:graphicData uri="http://schemas.openxmlformats.org/drawingml/2006/table">
                <a:tbl>
                  <a:tblPr firstRow="1" bandRow="1">
                    <a:tableStyleId>{72833802-FEF1-4C79-8D5D-14CF1EAF98D9}</a:tableStyleId>
                  </a:tblPr>
                  <a:tblGrid>
                    <a:gridCol w="3015084"/>
                    <a:gridCol w="5328592"/>
                  </a:tblGrid>
                  <a:tr h="370840">
                    <a:tc>
                      <a:txBody>
                        <a:bodyPr/>
                        <a:lstStyle/>
                        <a:p>
                          <a:pPr algn="ctr"/>
                          <a:r>
                            <a:rPr lang="es-US" dirty="0" smtClean="0"/>
                            <a:t>Parámetro</a:t>
                          </a:r>
                          <a:endParaRPr lang="es-EC" dirty="0"/>
                        </a:p>
                      </a:txBody>
                      <a:tcPr/>
                    </a:tc>
                    <a:tc>
                      <a:txBody>
                        <a:bodyPr/>
                        <a:lstStyle/>
                        <a:p>
                          <a:pPr algn="ctr"/>
                          <a:r>
                            <a:rPr lang="es-US" dirty="0" smtClean="0"/>
                            <a:t>Metodología</a:t>
                          </a:r>
                          <a:endParaRPr lang="es-EC" dirty="0"/>
                        </a:p>
                      </a:txBody>
                      <a:tcPr/>
                    </a:tc>
                  </a:tr>
                  <a:tr h="540000">
                    <a:tc>
                      <a:txBody>
                        <a:bodyPr/>
                        <a:lstStyle/>
                        <a:p>
                          <a:r>
                            <a:rPr lang="es-ES_tradnl" sz="1600" kern="1200" dirty="0" smtClean="0">
                              <a:solidFill>
                                <a:schemeClr val="tx1"/>
                              </a:solidFill>
                              <a:latin typeface="+mn-lt"/>
                              <a:ea typeface="+mn-ea"/>
                              <a:cs typeface="+mn-cs"/>
                            </a:rPr>
                            <a:t>Almacenamiento total de carbono </a:t>
                          </a:r>
                          <a:endParaRPr lang="es-EC" sz="1600" kern="1200" dirty="0">
                            <a:solidFill>
                              <a:schemeClr val="tx1"/>
                            </a:solidFill>
                            <a:latin typeface="+mn-lt"/>
                            <a:ea typeface="+mn-ea"/>
                            <a:cs typeface="+mn-cs"/>
                          </a:endParaRPr>
                        </a:p>
                      </a:txBody>
                      <a:tcPr/>
                    </a:tc>
                    <a:tc>
                      <a:txBody>
                        <a:bodyPr/>
                        <a:lstStyle/>
                        <a:p>
                          <a:endParaRPr lang="es-EC"/>
                        </a:p>
                      </a:txBody>
                      <a:tcPr>
                        <a:blipFill rotWithShape="1">
                          <a:blip r:embed="rId3"/>
                          <a:stretch>
                            <a:fillRect l="-56636" t="-74157" b="-310112"/>
                          </a:stretch>
                        </a:blipFill>
                      </a:tcPr>
                    </a:tc>
                  </a:tr>
                  <a:tr h="579120">
                    <a:tc>
                      <a:txBody>
                        <a:bodyPr/>
                        <a:lstStyle/>
                        <a:p>
                          <a:pPr algn="just"/>
                          <a:r>
                            <a:rPr lang="es-EC" sz="1600" dirty="0" smtClean="0"/>
                            <a:t>Conversión de carbono a dióxido de carbono equivalente CO</a:t>
                          </a:r>
                          <a:r>
                            <a:rPr lang="es-EC" sz="1600" baseline="-25000" dirty="0" smtClean="0"/>
                            <a:t>2</a:t>
                          </a:r>
                          <a:r>
                            <a:rPr lang="es-EC" sz="1600" dirty="0" smtClean="0"/>
                            <a:t>e</a:t>
                          </a:r>
                        </a:p>
                      </a:txBody>
                      <a:tcPr anchor="ctr"/>
                    </a:tc>
                    <a:tc>
                      <a:txBody>
                        <a:bodyPr/>
                        <a:lstStyle/>
                        <a:p>
                          <a:endParaRPr lang="es-EC"/>
                        </a:p>
                      </a:txBody>
                      <a:tcPr>
                        <a:blipFill rotWithShape="1">
                          <a:blip r:embed="rId3"/>
                          <a:stretch>
                            <a:fillRect l="-56636" t="-163158" b="-190526"/>
                          </a:stretch>
                        </a:blipFill>
                      </a:tcPr>
                    </a:tc>
                  </a:tr>
                  <a:tr h="1066800">
                    <a:tc>
                      <a:txBody>
                        <a:bodyPr/>
                        <a:lstStyle/>
                        <a:p>
                          <a:pPr algn="just"/>
                          <a:r>
                            <a:rPr lang="es-EC" sz="1600" kern="1200" dirty="0" smtClean="0">
                              <a:solidFill>
                                <a:schemeClr val="tx1"/>
                              </a:solidFill>
                              <a:latin typeface="+mn-lt"/>
                              <a:ea typeface="+mn-ea"/>
                              <a:cs typeface="+mn-cs"/>
                            </a:rPr>
                            <a:t>Beneficio neto potencial </a:t>
                          </a:r>
                        </a:p>
                      </a:txBody>
                      <a:tcPr anchor="ctr"/>
                    </a:tc>
                    <a:tc>
                      <a:txBody>
                        <a:bodyPr/>
                        <a:lstStyle/>
                        <a:p>
                          <a:endParaRPr lang="es-EC"/>
                        </a:p>
                      </a:txBody>
                      <a:tcPr>
                        <a:blipFill rotWithShape="1">
                          <a:blip r:embed="rId3"/>
                          <a:stretch>
                            <a:fillRect l="-56636" t="-142857" b="-3429"/>
                          </a:stretch>
                        </a:blipFill>
                      </a:tcPr>
                    </a:tc>
                  </a:tr>
                </a:tbl>
              </a:graphicData>
            </a:graphic>
          </p:graphicFrame>
        </mc:Fallback>
      </mc:AlternateContent>
      <p:sp>
        <p:nvSpPr>
          <p:cNvPr id="15" name="14 Rectángulo"/>
          <p:cNvSpPr/>
          <p:nvPr/>
        </p:nvSpPr>
        <p:spPr>
          <a:xfrm>
            <a:off x="461312" y="6453336"/>
            <a:ext cx="8431168" cy="577081"/>
          </a:xfrm>
          <a:prstGeom prst="rect">
            <a:avLst/>
          </a:prstGeom>
        </p:spPr>
        <p:txBody>
          <a:bodyPr wrap="square">
            <a:spAutoFit/>
          </a:bodyPr>
          <a:lstStyle/>
          <a:p>
            <a:r>
              <a:rPr lang="es-ES_tradnl" sz="1050" dirty="0" smtClean="0">
                <a:latin typeface="Century" pitchFamily="18" charset="0"/>
              </a:rPr>
              <a:t>* la </a:t>
            </a:r>
            <a:r>
              <a:rPr lang="es-ES_tradnl" sz="1050" dirty="0">
                <a:latin typeface="Century" pitchFamily="18" charset="0"/>
              </a:rPr>
              <a:t>biomasa en unidades de carbono expresado en Mg C ha, se realizó empleando la fracción de 0,5 que de acuerdo al IPCC (2003)</a:t>
            </a:r>
          </a:p>
          <a:p>
            <a:endParaRPr lang="es-ES_tradnl" sz="1050" dirty="0">
              <a:latin typeface="Century" pitchFamily="18" charset="0"/>
            </a:endParaRPr>
          </a:p>
          <a:p>
            <a:endParaRPr lang="es-EC" sz="1050" dirty="0">
              <a:latin typeface="Century" pitchFamily="18" charset="0"/>
            </a:endParaRPr>
          </a:p>
        </p:txBody>
      </p:sp>
    </p:spTree>
    <p:extLst>
      <p:ext uri="{BB962C8B-B14F-4D97-AF65-F5344CB8AC3E}">
        <p14:creationId xmlns:p14="http://schemas.microsoft.com/office/powerpoint/2010/main" val="4245040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METODOLOGÍA</a:t>
            </a:r>
            <a:endParaRPr lang="es-EC" sz="3200" b="1" dirty="0">
              <a:ln>
                <a:solidFill>
                  <a:schemeClr val="bg1"/>
                </a:solidFill>
              </a:ln>
              <a:solidFill>
                <a:schemeClr val="bg1"/>
              </a:solidFill>
            </a:endParaRPr>
          </a:p>
        </p:txBody>
      </p:sp>
      <p:sp>
        <p:nvSpPr>
          <p:cNvPr id="7" name="6 CuadroTexto"/>
          <p:cNvSpPr txBox="1"/>
          <p:nvPr/>
        </p:nvSpPr>
        <p:spPr>
          <a:xfrm>
            <a:off x="387504" y="1657658"/>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Análisis </a:t>
            </a:r>
            <a:r>
              <a:rPr lang="es-EC" b="1" dirty="0">
                <a:solidFill>
                  <a:schemeClr val="accent3">
                    <a:lumMod val="60000"/>
                    <a:lumOff val="40000"/>
                  </a:schemeClr>
                </a:solidFill>
                <a:effectLst>
                  <a:outerShdw sx="0" sy="0">
                    <a:srgbClr val="000000"/>
                  </a:outerShdw>
                </a:effectLst>
              </a:rPr>
              <a:t>estadístico</a:t>
            </a:r>
          </a:p>
        </p:txBody>
      </p:sp>
      <p:sp>
        <p:nvSpPr>
          <p:cNvPr id="8" name="7 Rectángulo"/>
          <p:cNvSpPr/>
          <p:nvPr/>
        </p:nvSpPr>
        <p:spPr>
          <a:xfrm>
            <a:off x="454536" y="2276872"/>
            <a:ext cx="8437944" cy="338554"/>
          </a:xfrm>
          <a:prstGeom prst="rect">
            <a:avLst/>
          </a:prstGeom>
        </p:spPr>
        <p:txBody>
          <a:bodyPr wrap="square">
            <a:spAutoFit/>
          </a:bodyPr>
          <a:lstStyle/>
          <a:p>
            <a:r>
              <a:rPr lang="es-ES_tradnl" sz="1600" b="1" dirty="0">
                <a:solidFill>
                  <a:schemeClr val="accent4">
                    <a:lumMod val="75000"/>
                  </a:schemeClr>
                </a:solidFill>
                <a:latin typeface="Century" pitchFamily="18" charset="0"/>
              </a:rPr>
              <a:t>Tabla 6. Diseño estadístico utilizado para cada variable en estudio.</a:t>
            </a:r>
            <a:endParaRPr lang="es-EC" sz="1600" b="1" dirty="0">
              <a:solidFill>
                <a:schemeClr val="accent4">
                  <a:lumMod val="75000"/>
                </a:schemeClr>
              </a:solidFill>
              <a:latin typeface="Century" pitchFamily="18" charset="0"/>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524" y="2615426"/>
            <a:ext cx="5305650" cy="368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403647" y="5980837"/>
            <a:ext cx="5668965" cy="577081"/>
          </a:xfrm>
          <a:prstGeom prst="rect">
            <a:avLst/>
          </a:prstGeom>
        </p:spPr>
        <p:txBody>
          <a:bodyPr wrap="square">
            <a:spAutoFit/>
          </a:bodyPr>
          <a:lstStyle/>
          <a:p>
            <a:pPr algn="just"/>
            <a:r>
              <a:rPr lang="es-ES_tradnl" sz="1050" b="1" dirty="0">
                <a:latin typeface="Century" pitchFamily="18" charset="0"/>
              </a:rPr>
              <a:t>Nota: Ji C: </a:t>
            </a:r>
            <a:r>
              <a:rPr lang="es-ES_tradnl" sz="1050" dirty="0">
                <a:latin typeface="Century" pitchFamily="18" charset="0"/>
              </a:rPr>
              <a:t>Ji Cuadrado (no paramétrica); </a:t>
            </a:r>
            <a:r>
              <a:rPr lang="es-ES_tradnl" sz="1050" b="1" dirty="0">
                <a:latin typeface="Century" pitchFamily="18" charset="0"/>
              </a:rPr>
              <a:t>MM: </a:t>
            </a:r>
            <a:r>
              <a:rPr lang="es-ES_tradnl" sz="1050" dirty="0">
                <a:latin typeface="Century" pitchFamily="18" charset="0"/>
              </a:rPr>
              <a:t>Modelo mixto  completamente al azar con arreglo combinatorio. </a:t>
            </a:r>
            <a:r>
              <a:rPr lang="es-ES_tradnl" sz="1050" b="1" dirty="0" err="1">
                <a:latin typeface="Century" pitchFamily="18" charset="0"/>
              </a:rPr>
              <a:t>BCAb</a:t>
            </a:r>
            <a:r>
              <a:rPr lang="es-ES_tradnl" sz="1050" b="1" dirty="0">
                <a:latin typeface="Century" pitchFamily="18" charset="0"/>
              </a:rPr>
              <a:t>:</a:t>
            </a:r>
            <a:r>
              <a:rPr lang="es-ES_tradnl" sz="1050" dirty="0">
                <a:latin typeface="Century" pitchFamily="18" charset="0"/>
              </a:rPr>
              <a:t> Bloques completamente al azar con diseño </a:t>
            </a:r>
            <a:r>
              <a:rPr lang="es-ES_tradnl" sz="1050" dirty="0" err="1">
                <a:latin typeface="Century" pitchFamily="18" charset="0"/>
              </a:rPr>
              <a:t>bifactorial</a:t>
            </a:r>
            <a:r>
              <a:rPr lang="es-ES_tradnl" sz="1050" dirty="0">
                <a:latin typeface="Century" pitchFamily="18" charset="0"/>
              </a:rPr>
              <a:t>; </a:t>
            </a:r>
            <a:r>
              <a:rPr lang="es-ES_tradnl" sz="1050" b="1" dirty="0">
                <a:latin typeface="Century" pitchFamily="18" charset="0"/>
              </a:rPr>
              <a:t>BCA*:</a:t>
            </a:r>
            <a:r>
              <a:rPr lang="es-ES_tradnl" sz="1050" dirty="0">
                <a:latin typeface="Century" pitchFamily="18" charset="0"/>
              </a:rPr>
              <a:t> Bloques completamente al azar</a:t>
            </a:r>
            <a:endParaRPr lang="es-EC" sz="1050" dirty="0">
              <a:latin typeface="Century" pitchFamily="18" charset="0"/>
            </a:endParaRPr>
          </a:p>
        </p:txBody>
      </p:sp>
    </p:spTree>
    <p:extLst>
      <p:ext uri="{BB962C8B-B14F-4D97-AF65-F5344CB8AC3E}">
        <p14:creationId xmlns:p14="http://schemas.microsoft.com/office/powerpoint/2010/main" val="3273732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Diversidad Arbórea (Índices de Diversidad)</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830997"/>
          </a:xfrm>
          <a:prstGeom prst="rect">
            <a:avLst/>
          </a:prstGeom>
        </p:spPr>
        <p:txBody>
          <a:bodyPr wrap="square">
            <a:spAutoFit/>
          </a:bodyPr>
          <a:lstStyle/>
          <a:p>
            <a:pPr marL="895350" indent="-895350"/>
            <a:r>
              <a:rPr lang="es-ES_tradnl" sz="1600" b="1" dirty="0">
                <a:solidFill>
                  <a:schemeClr val="accent4">
                    <a:lumMod val="75000"/>
                  </a:schemeClr>
                </a:solidFill>
                <a:latin typeface="Century" pitchFamily="18" charset="0"/>
              </a:rPr>
              <a:t>Tabla </a:t>
            </a:r>
            <a:r>
              <a:rPr lang="es-ES_tradnl" sz="1600" b="1" dirty="0" smtClean="0">
                <a:solidFill>
                  <a:schemeClr val="accent4">
                    <a:lumMod val="75000"/>
                  </a:schemeClr>
                </a:solidFill>
                <a:latin typeface="Century" pitchFamily="18" charset="0"/>
              </a:rPr>
              <a:t> 1. </a:t>
            </a:r>
            <a:r>
              <a:rPr lang="es-ES_tradnl" sz="1600" b="1" dirty="0">
                <a:solidFill>
                  <a:schemeClr val="accent4">
                    <a:lumMod val="75000"/>
                  </a:schemeClr>
                </a:solidFill>
                <a:latin typeface="Century" pitchFamily="18" charset="0"/>
              </a:rPr>
              <a:t>Índices de diversidad de riqueza específica y estructura del estrato arbóreo en el sistema de uso del suelo Pasturas con Sombra </a:t>
            </a:r>
            <a:r>
              <a:rPr lang="es-ES_tradnl" sz="1600" b="1" dirty="0" smtClean="0">
                <a:solidFill>
                  <a:schemeClr val="accent4">
                    <a:lumMod val="75000"/>
                  </a:schemeClr>
                </a:solidFill>
                <a:latin typeface="Century" pitchFamily="18" charset="0"/>
              </a:rPr>
              <a:t>Reserva </a:t>
            </a:r>
            <a:r>
              <a:rPr lang="es-ES_tradnl" sz="1600" b="1" dirty="0">
                <a:solidFill>
                  <a:schemeClr val="accent4">
                    <a:lumMod val="75000"/>
                  </a:schemeClr>
                </a:solidFill>
                <a:latin typeface="Century" pitchFamily="18" charset="0"/>
              </a:rPr>
              <a:t>de la Biosfera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684" y="2666446"/>
            <a:ext cx="6399681"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335480" y="6122703"/>
            <a:ext cx="6336704" cy="707886"/>
          </a:xfrm>
          <a:prstGeom prst="rect">
            <a:avLst/>
          </a:prstGeom>
        </p:spPr>
        <p:txBody>
          <a:bodyPr wrap="square">
            <a:spAutoFit/>
          </a:bodyPr>
          <a:lstStyle/>
          <a:p>
            <a:pPr algn="just"/>
            <a:r>
              <a:rPr lang="es-ES_tradnl" sz="1000" b="1" dirty="0">
                <a:latin typeface="Century" pitchFamily="18" charset="0"/>
              </a:rPr>
              <a:t>Interpretación:	-I. </a:t>
            </a:r>
            <a:r>
              <a:rPr lang="es-ES_tradnl" sz="1000" b="1" dirty="0" err="1">
                <a:latin typeface="Century" pitchFamily="18" charset="0"/>
              </a:rPr>
              <a:t>Margalef</a:t>
            </a:r>
            <a:r>
              <a:rPr lang="es-ES_tradnl" sz="1000" b="1" dirty="0">
                <a:latin typeface="Century" pitchFamily="18" charset="0"/>
              </a:rPr>
              <a:t>:</a:t>
            </a:r>
            <a:r>
              <a:rPr lang="es-ES_tradnl" sz="1000" dirty="0">
                <a:latin typeface="Century" pitchFamily="18" charset="0"/>
              </a:rPr>
              <a:t>&lt; 2=baja diversidad, &gt;5= alta diversidad; </a:t>
            </a:r>
            <a:r>
              <a:rPr lang="es-ES_tradnl" sz="1000" b="1" dirty="0">
                <a:latin typeface="Century" pitchFamily="18" charset="0"/>
              </a:rPr>
              <a:t>-I. </a:t>
            </a:r>
            <a:r>
              <a:rPr lang="es-ES_tradnl" sz="1000" b="1" dirty="0" err="1">
                <a:latin typeface="Century" pitchFamily="18" charset="0"/>
              </a:rPr>
              <a:t>Fisher_alpha</a:t>
            </a:r>
            <a:r>
              <a:rPr lang="es-ES_tradnl" sz="1000" b="1" dirty="0">
                <a:latin typeface="Century" pitchFamily="18" charset="0"/>
              </a:rPr>
              <a:t>:</a:t>
            </a:r>
            <a:r>
              <a:rPr lang="es-ES_tradnl" sz="1000" dirty="0">
                <a:latin typeface="Century" pitchFamily="18" charset="0"/>
              </a:rPr>
              <a:t>&lt; 2=baja diversidad, &gt;5= alta diversidad; </a:t>
            </a:r>
            <a:r>
              <a:rPr lang="es-ES_tradnl" sz="1000" b="1" dirty="0">
                <a:latin typeface="Century" pitchFamily="18" charset="0"/>
              </a:rPr>
              <a:t>Dominancia: </a:t>
            </a:r>
            <a:r>
              <a:rPr lang="es-ES_tradnl" sz="1000" dirty="0">
                <a:latin typeface="Century" pitchFamily="18" charset="0"/>
              </a:rPr>
              <a:t>0= todas las especies están presentes por igual; </a:t>
            </a:r>
            <a:r>
              <a:rPr lang="es-ES_tradnl" sz="1000" b="1" dirty="0">
                <a:latin typeface="Century" pitchFamily="18" charset="0"/>
              </a:rPr>
              <a:t>-I. Simpson: </a:t>
            </a:r>
            <a:r>
              <a:rPr lang="es-ES_tradnl" sz="1000" dirty="0">
                <a:latin typeface="Century" pitchFamily="18" charset="0"/>
              </a:rPr>
              <a:t>Inverso a dominancia, &gt;Diversidad a &lt;Dominancia; </a:t>
            </a:r>
            <a:r>
              <a:rPr lang="es-ES_tradnl" sz="1000" b="1" dirty="0">
                <a:latin typeface="Century" pitchFamily="18" charset="0"/>
              </a:rPr>
              <a:t>-I. Shannon H: </a:t>
            </a:r>
            <a:r>
              <a:rPr lang="es-ES_tradnl" sz="1000" dirty="0">
                <a:latin typeface="Century" pitchFamily="18" charset="0"/>
              </a:rPr>
              <a:t>0=1 especie, 5=muchas especies; </a:t>
            </a:r>
            <a:r>
              <a:rPr lang="es-ES_tradnl" sz="1000" b="1" dirty="0" err="1">
                <a:latin typeface="Century" pitchFamily="18" charset="0"/>
              </a:rPr>
              <a:t>Equitabilidad</a:t>
            </a:r>
            <a:r>
              <a:rPr lang="es-ES_tradnl" sz="1000" b="1" dirty="0">
                <a:latin typeface="Century" pitchFamily="18" charset="0"/>
              </a:rPr>
              <a:t> J: </a:t>
            </a:r>
            <a:r>
              <a:rPr lang="es-ES_tradnl" sz="1000" dirty="0">
                <a:latin typeface="Century" pitchFamily="18" charset="0"/>
              </a:rPr>
              <a:t>valores &gt;= mayor equilibrio en la distribución de las especies. </a:t>
            </a:r>
            <a:endParaRPr lang="es-EC" sz="1000" dirty="0">
              <a:latin typeface="Century" pitchFamily="18" charset="0"/>
            </a:endParaRPr>
          </a:p>
        </p:txBody>
      </p:sp>
    </p:spTree>
    <p:extLst>
      <p:ext uri="{BB962C8B-B14F-4D97-AF65-F5344CB8AC3E}">
        <p14:creationId xmlns:p14="http://schemas.microsoft.com/office/powerpoint/2010/main" val="183286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Diversidad Arbórea (Índices de Diversidad)</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830997"/>
          </a:xfrm>
          <a:prstGeom prst="rect">
            <a:avLst/>
          </a:prstGeom>
        </p:spPr>
        <p:txBody>
          <a:bodyPr wrap="square">
            <a:spAutoFit/>
          </a:bodyPr>
          <a:lstStyle/>
          <a:p>
            <a:pPr marL="895350" indent="-895350"/>
            <a:r>
              <a:rPr lang="es-ES_tradnl" sz="1600" b="1" dirty="0">
                <a:solidFill>
                  <a:schemeClr val="accent4">
                    <a:lumMod val="75000"/>
                  </a:schemeClr>
                </a:solidFill>
                <a:latin typeface="Century" pitchFamily="18" charset="0"/>
              </a:rPr>
              <a:t>Tabla </a:t>
            </a:r>
            <a:r>
              <a:rPr lang="es-ES_tradnl" sz="1600" b="1" dirty="0" smtClean="0">
                <a:solidFill>
                  <a:schemeClr val="accent4">
                    <a:lumMod val="75000"/>
                  </a:schemeClr>
                </a:solidFill>
                <a:latin typeface="Century" pitchFamily="18" charset="0"/>
              </a:rPr>
              <a:t>2. </a:t>
            </a:r>
            <a:r>
              <a:rPr lang="es-ES_tradnl" sz="1600" b="1" dirty="0">
                <a:solidFill>
                  <a:schemeClr val="accent4">
                    <a:lumMod val="75000"/>
                  </a:schemeClr>
                </a:solidFill>
                <a:latin typeface="Century" pitchFamily="18" charset="0"/>
              </a:rPr>
              <a:t>Índices de diversidad de riqueza específica y estructura del estrato arbóreo en el sistema de uso del suelo Pasturas con Sombra </a:t>
            </a:r>
            <a:r>
              <a:rPr lang="es-ES_tradnl" sz="1600" b="1" dirty="0" smtClean="0">
                <a:solidFill>
                  <a:schemeClr val="accent4">
                    <a:lumMod val="75000"/>
                  </a:schemeClr>
                </a:solidFill>
                <a:latin typeface="Century" pitchFamily="18" charset="0"/>
              </a:rPr>
              <a:t>Reserva </a:t>
            </a:r>
            <a:r>
              <a:rPr lang="es-ES_tradnl" sz="1600" b="1" dirty="0">
                <a:solidFill>
                  <a:schemeClr val="accent4">
                    <a:lumMod val="75000"/>
                  </a:schemeClr>
                </a:solidFill>
                <a:latin typeface="Century" pitchFamily="18" charset="0"/>
              </a:rPr>
              <a:t>de la Biosfera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684" y="2666446"/>
            <a:ext cx="6399681"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335480" y="6122703"/>
            <a:ext cx="6336704" cy="707886"/>
          </a:xfrm>
          <a:prstGeom prst="rect">
            <a:avLst/>
          </a:prstGeom>
        </p:spPr>
        <p:txBody>
          <a:bodyPr wrap="square">
            <a:spAutoFit/>
          </a:bodyPr>
          <a:lstStyle/>
          <a:p>
            <a:pPr algn="just"/>
            <a:r>
              <a:rPr lang="es-ES_tradnl" sz="1000" b="1" dirty="0">
                <a:latin typeface="Century" pitchFamily="18" charset="0"/>
              </a:rPr>
              <a:t>Interpretación:	-I. </a:t>
            </a:r>
            <a:r>
              <a:rPr lang="es-ES_tradnl" sz="1000" b="1" dirty="0" err="1">
                <a:latin typeface="Century" pitchFamily="18" charset="0"/>
              </a:rPr>
              <a:t>Margalef</a:t>
            </a:r>
            <a:r>
              <a:rPr lang="es-ES_tradnl" sz="1000" b="1" dirty="0">
                <a:latin typeface="Century" pitchFamily="18" charset="0"/>
              </a:rPr>
              <a:t>:</a:t>
            </a:r>
            <a:r>
              <a:rPr lang="es-ES_tradnl" sz="1000" dirty="0">
                <a:latin typeface="Century" pitchFamily="18" charset="0"/>
              </a:rPr>
              <a:t>&lt; 2=baja diversidad, &gt;5= alta diversidad; </a:t>
            </a:r>
            <a:r>
              <a:rPr lang="es-ES_tradnl" sz="1000" b="1" dirty="0">
                <a:latin typeface="Century" pitchFamily="18" charset="0"/>
              </a:rPr>
              <a:t>-I. </a:t>
            </a:r>
            <a:r>
              <a:rPr lang="es-ES_tradnl" sz="1000" b="1" dirty="0" err="1">
                <a:latin typeface="Century" pitchFamily="18" charset="0"/>
              </a:rPr>
              <a:t>Fisher_alpha</a:t>
            </a:r>
            <a:r>
              <a:rPr lang="es-ES_tradnl" sz="1000" b="1" dirty="0">
                <a:latin typeface="Century" pitchFamily="18" charset="0"/>
              </a:rPr>
              <a:t>:</a:t>
            </a:r>
            <a:r>
              <a:rPr lang="es-ES_tradnl" sz="1000" dirty="0">
                <a:latin typeface="Century" pitchFamily="18" charset="0"/>
              </a:rPr>
              <a:t>&lt; 2=baja diversidad, &gt;5= alta diversidad; </a:t>
            </a:r>
            <a:r>
              <a:rPr lang="es-ES_tradnl" sz="1000" b="1" dirty="0">
                <a:latin typeface="Century" pitchFamily="18" charset="0"/>
              </a:rPr>
              <a:t>Dominancia: </a:t>
            </a:r>
            <a:r>
              <a:rPr lang="es-ES_tradnl" sz="1000" dirty="0">
                <a:latin typeface="Century" pitchFamily="18" charset="0"/>
              </a:rPr>
              <a:t>0= todas las especies están presentes por igual; </a:t>
            </a:r>
            <a:r>
              <a:rPr lang="es-ES_tradnl" sz="1000" b="1" dirty="0">
                <a:latin typeface="Century" pitchFamily="18" charset="0"/>
              </a:rPr>
              <a:t>-I. Simpson: </a:t>
            </a:r>
            <a:r>
              <a:rPr lang="es-ES_tradnl" sz="1000" dirty="0">
                <a:latin typeface="Century" pitchFamily="18" charset="0"/>
              </a:rPr>
              <a:t>Inverso a dominancia, &gt;Diversidad a &lt;Dominancia; </a:t>
            </a:r>
            <a:r>
              <a:rPr lang="es-ES_tradnl" sz="1000" b="1" dirty="0">
                <a:latin typeface="Century" pitchFamily="18" charset="0"/>
              </a:rPr>
              <a:t>-I. Shannon H: </a:t>
            </a:r>
            <a:r>
              <a:rPr lang="es-ES_tradnl" sz="1000" dirty="0">
                <a:latin typeface="Century" pitchFamily="18" charset="0"/>
              </a:rPr>
              <a:t>0=1 especie, 5=muchas especies; </a:t>
            </a:r>
            <a:r>
              <a:rPr lang="es-ES_tradnl" sz="1000" b="1" dirty="0" err="1">
                <a:latin typeface="Century" pitchFamily="18" charset="0"/>
              </a:rPr>
              <a:t>Equitabilidad</a:t>
            </a:r>
            <a:r>
              <a:rPr lang="es-ES_tradnl" sz="1000" b="1" dirty="0">
                <a:latin typeface="Century" pitchFamily="18" charset="0"/>
              </a:rPr>
              <a:t> J: </a:t>
            </a:r>
            <a:r>
              <a:rPr lang="es-ES_tradnl" sz="1000" dirty="0">
                <a:latin typeface="Century" pitchFamily="18" charset="0"/>
              </a:rPr>
              <a:t>valores &gt;= mayor equilibrio en la distribución de las especies. </a:t>
            </a:r>
            <a:endParaRPr lang="es-EC" sz="1000" dirty="0">
              <a:latin typeface="Century" pitchFamily="18" charset="0"/>
            </a:endParaRPr>
          </a:p>
        </p:txBody>
      </p:sp>
      <p:sp>
        <p:nvSpPr>
          <p:cNvPr id="10" name="9 Rectángulo"/>
          <p:cNvSpPr/>
          <p:nvPr/>
        </p:nvSpPr>
        <p:spPr>
          <a:xfrm>
            <a:off x="2699792" y="3789040"/>
            <a:ext cx="4824536" cy="432048"/>
          </a:xfrm>
          <a:prstGeom prst="rect">
            <a:avLst/>
          </a:prstGeom>
          <a:solidFill>
            <a:srgbClr val="FE8637">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99322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Diversidad Arbórea (Índices de Diversidad)</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830997"/>
          </a:xfrm>
          <a:prstGeom prst="rect">
            <a:avLst/>
          </a:prstGeom>
        </p:spPr>
        <p:txBody>
          <a:bodyPr wrap="square">
            <a:spAutoFit/>
          </a:bodyPr>
          <a:lstStyle/>
          <a:p>
            <a:pPr marL="895350" indent="-895350"/>
            <a:r>
              <a:rPr lang="es-ES_tradnl" sz="1600" b="1" dirty="0">
                <a:solidFill>
                  <a:schemeClr val="accent4">
                    <a:lumMod val="75000"/>
                  </a:schemeClr>
                </a:solidFill>
                <a:latin typeface="Century" pitchFamily="18" charset="0"/>
              </a:rPr>
              <a:t>Tabla 7. Índices de diversidad de riqueza específica y estructura del estrato arbóreo en el sistema de uso del suelo Pasturas con Sombra </a:t>
            </a:r>
            <a:r>
              <a:rPr lang="es-ES_tradnl" sz="1600" b="1" dirty="0" smtClean="0">
                <a:solidFill>
                  <a:schemeClr val="accent4">
                    <a:lumMod val="75000"/>
                  </a:schemeClr>
                </a:solidFill>
                <a:latin typeface="Century" pitchFamily="18" charset="0"/>
              </a:rPr>
              <a:t>Reserva </a:t>
            </a:r>
            <a:r>
              <a:rPr lang="es-ES_tradnl" sz="1600" b="1" dirty="0">
                <a:solidFill>
                  <a:schemeClr val="accent4">
                    <a:lumMod val="75000"/>
                  </a:schemeClr>
                </a:solidFill>
                <a:latin typeface="Century" pitchFamily="18" charset="0"/>
              </a:rPr>
              <a:t>de la Biosfera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684" y="2666446"/>
            <a:ext cx="6399681"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335480" y="6122703"/>
            <a:ext cx="6336704" cy="707886"/>
          </a:xfrm>
          <a:prstGeom prst="rect">
            <a:avLst/>
          </a:prstGeom>
        </p:spPr>
        <p:txBody>
          <a:bodyPr wrap="square">
            <a:spAutoFit/>
          </a:bodyPr>
          <a:lstStyle/>
          <a:p>
            <a:pPr algn="just"/>
            <a:r>
              <a:rPr lang="es-ES_tradnl" sz="1000" b="1" dirty="0">
                <a:latin typeface="Century" pitchFamily="18" charset="0"/>
              </a:rPr>
              <a:t>Interpretación:	-I. </a:t>
            </a:r>
            <a:r>
              <a:rPr lang="es-ES_tradnl" sz="1000" b="1" dirty="0" err="1">
                <a:latin typeface="Century" pitchFamily="18" charset="0"/>
              </a:rPr>
              <a:t>Margalef</a:t>
            </a:r>
            <a:r>
              <a:rPr lang="es-ES_tradnl" sz="1000" b="1" dirty="0">
                <a:latin typeface="Century" pitchFamily="18" charset="0"/>
              </a:rPr>
              <a:t>:</a:t>
            </a:r>
            <a:r>
              <a:rPr lang="es-ES_tradnl" sz="1000" dirty="0">
                <a:latin typeface="Century" pitchFamily="18" charset="0"/>
              </a:rPr>
              <a:t>&lt; 2=baja diversidad, &gt;5= alta diversidad; </a:t>
            </a:r>
            <a:r>
              <a:rPr lang="es-ES_tradnl" sz="1000" b="1" dirty="0">
                <a:latin typeface="Century" pitchFamily="18" charset="0"/>
              </a:rPr>
              <a:t>-I. </a:t>
            </a:r>
            <a:r>
              <a:rPr lang="es-ES_tradnl" sz="1000" b="1" dirty="0" err="1">
                <a:latin typeface="Century" pitchFamily="18" charset="0"/>
              </a:rPr>
              <a:t>Fisher_alpha</a:t>
            </a:r>
            <a:r>
              <a:rPr lang="es-ES_tradnl" sz="1000" b="1" dirty="0">
                <a:latin typeface="Century" pitchFamily="18" charset="0"/>
              </a:rPr>
              <a:t>:</a:t>
            </a:r>
            <a:r>
              <a:rPr lang="es-ES_tradnl" sz="1000" dirty="0">
                <a:latin typeface="Century" pitchFamily="18" charset="0"/>
              </a:rPr>
              <a:t>&lt; 2=baja diversidad, &gt;5= alta diversidad; </a:t>
            </a:r>
            <a:r>
              <a:rPr lang="es-ES_tradnl" sz="1000" b="1" dirty="0">
                <a:latin typeface="Century" pitchFamily="18" charset="0"/>
              </a:rPr>
              <a:t>Dominancia: </a:t>
            </a:r>
            <a:r>
              <a:rPr lang="es-ES_tradnl" sz="1000" dirty="0">
                <a:latin typeface="Century" pitchFamily="18" charset="0"/>
              </a:rPr>
              <a:t>0= todas las especies están presentes por igual; </a:t>
            </a:r>
            <a:r>
              <a:rPr lang="es-ES_tradnl" sz="1000" b="1" dirty="0">
                <a:latin typeface="Century" pitchFamily="18" charset="0"/>
              </a:rPr>
              <a:t>-I. Simpson: </a:t>
            </a:r>
            <a:r>
              <a:rPr lang="es-ES_tradnl" sz="1000" dirty="0">
                <a:latin typeface="Century" pitchFamily="18" charset="0"/>
              </a:rPr>
              <a:t>Inverso a dominancia, &gt;Diversidad a &lt;Dominancia; </a:t>
            </a:r>
            <a:r>
              <a:rPr lang="es-ES_tradnl" sz="1000" b="1" dirty="0">
                <a:latin typeface="Century" pitchFamily="18" charset="0"/>
              </a:rPr>
              <a:t>-I. Shannon H: </a:t>
            </a:r>
            <a:r>
              <a:rPr lang="es-ES_tradnl" sz="1000" dirty="0">
                <a:latin typeface="Century" pitchFamily="18" charset="0"/>
              </a:rPr>
              <a:t>0=1 especie, 5=muchas especies; </a:t>
            </a:r>
            <a:r>
              <a:rPr lang="es-ES_tradnl" sz="1000" b="1" dirty="0" err="1">
                <a:latin typeface="Century" pitchFamily="18" charset="0"/>
              </a:rPr>
              <a:t>Equitabilidad</a:t>
            </a:r>
            <a:r>
              <a:rPr lang="es-ES_tradnl" sz="1000" b="1" dirty="0">
                <a:latin typeface="Century" pitchFamily="18" charset="0"/>
              </a:rPr>
              <a:t> J: </a:t>
            </a:r>
            <a:r>
              <a:rPr lang="es-ES_tradnl" sz="1000" dirty="0">
                <a:latin typeface="Century" pitchFamily="18" charset="0"/>
              </a:rPr>
              <a:t>valores &gt;= mayor equilibrio en la distribución de las especies. </a:t>
            </a:r>
            <a:endParaRPr lang="es-EC" sz="1000" dirty="0">
              <a:latin typeface="Century" pitchFamily="18" charset="0"/>
            </a:endParaRPr>
          </a:p>
        </p:txBody>
      </p:sp>
      <p:sp>
        <p:nvSpPr>
          <p:cNvPr id="10" name="9 Rectángulo"/>
          <p:cNvSpPr/>
          <p:nvPr/>
        </p:nvSpPr>
        <p:spPr>
          <a:xfrm>
            <a:off x="2754458" y="4658758"/>
            <a:ext cx="4824536" cy="642450"/>
          </a:xfrm>
          <a:prstGeom prst="rect">
            <a:avLst/>
          </a:prstGeom>
          <a:solidFill>
            <a:srgbClr val="FE8637">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76999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Diversidad Arbórea (Índices de Diversidad)</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830997"/>
          </a:xfrm>
          <a:prstGeom prst="rect">
            <a:avLst/>
          </a:prstGeom>
        </p:spPr>
        <p:txBody>
          <a:bodyPr wrap="square">
            <a:spAutoFit/>
          </a:bodyPr>
          <a:lstStyle/>
          <a:p>
            <a:pPr marL="895350" indent="-895350"/>
            <a:r>
              <a:rPr lang="es-ES_tradnl" sz="1600" b="1" dirty="0">
                <a:solidFill>
                  <a:schemeClr val="accent4">
                    <a:lumMod val="75000"/>
                  </a:schemeClr>
                </a:solidFill>
                <a:latin typeface="Century" pitchFamily="18" charset="0"/>
              </a:rPr>
              <a:t>Tabla 7. Índices de diversidad de riqueza específica y estructura del estrato arbóreo en el sistema de uso del suelo Pasturas con Sombra </a:t>
            </a:r>
            <a:r>
              <a:rPr lang="es-ES_tradnl" sz="1600" b="1" dirty="0" smtClean="0">
                <a:solidFill>
                  <a:schemeClr val="accent4">
                    <a:lumMod val="75000"/>
                  </a:schemeClr>
                </a:solidFill>
                <a:latin typeface="Century" pitchFamily="18" charset="0"/>
              </a:rPr>
              <a:t>Reserva </a:t>
            </a:r>
            <a:r>
              <a:rPr lang="es-ES_tradnl" sz="1600" b="1" dirty="0">
                <a:solidFill>
                  <a:schemeClr val="accent4">
                    <a:lumMod val="75000"/>
                  </a:schemeClr>
                </a:solidFill>
                <a:latin typeface="Century" pitchFamily="18" charset="0"/>
              </a:rPr>
              <a:t>de la Biosfera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684" y="2666446"/>
            <a:ext cx="6399681"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335480" y="6122703"/>
            <a:ext cx="6336704" cy="707886"/>
          </a:xfrm>
          <a:prstGeom prst="rect">
            <a:avLst/>
          </a:prstGeom>
        </p:spPr>
        <p:txBody>
          <a:bodyPr wrap="square">
            <a:spAutoFit/>
          </a:bodyPr>
          <a:lstStyle/>
          <a:p>
            <a:pPr algn="just"/>
            <a:r>
              <a:rPr lang="es-ES_tradnl" sz="1000" b="1" dirty="0">
                <a:latin typeface="Century" pitchFamily="18" charset="0"/>
              </a:rPr>
              <a:t>Interpretación:	-I. </a:t>
            </a:r>
            <a:r>
              <a:rPr lang="es-ES_tradnl" sz="1000" b="1" dirty="0" err="1">
                <a:latin typeface="Century" pitchFamily="18" charset="0"/>
              </a:rPr>
              <a:t>Margalef</a:t>
            </a:r>
            <a:r>
              <a:rPr lang="es-ES_tradnl" sz="1000" b="1" dirty="0">
                <a:latin typeface="Century" pitchFamily="18" charset="0"/>
              </a:rPr>
              <a:t>:</a:t>
            </a:r>
            <a:r>
              <a:rPr lang="es-ES_tradnl" sz="1000" dirty="0">
                <a:latin typeface="Century" pitchFamily="18" charset="0"/>
              </a:rPr>
              <a:t>&lt; 2=baja diversidad, &gt;5= alta diversidad; </a:t>
            </a:r>
            <a:r>
              <a:rPr lang="es-ES_tradnl" sz="1000" b="1" dirty="0">
                <a:latin typeface="Century" pitchFamily="18" charset="0"/>
              </a:rPr>
              <a:t>-I. </a:t>
            </a:r>
            <a:r>
              <a:rPr lang="es-ES_tradnl" sz="1000" b="1" dirty="0" err="1">
                <a:latin typeface="Century" pitchFamily="18" charset="0"/>
              </a:rPr>
              <a:t>Fisher_alpha</a:t>
            </a:r>
            <a:r>
              <a:rPr lang="es-ES_tradnl" sz="1000" b="1" dirty="0">
                <a:latin typeface="Century" pitchFamily="18" charset="0"/>
              </a:rPr>
              <a:t>:</a:t>
            </a:r>
            <a:r>
              <a:rPr lang="es-ES_tradnl" sz="1000" dirty="0">
                <a:latin typeface="Century" pitchFamily="18" charset="0"/>
              </a:rPr>
              <a:t>&lt; 2=baja diversidad, &gt;5= alta diversidad; </a:t>
            </a:r>
            <a:r>
              <a:rPr lang="es-ES_tradnl" sz="1000" b="1" dirty="0">
                <a:latin typeface="Century" pitchFamily="18" charset="0"/>
              </a:rPr>
              <a:t>Dominancia: </a:t>
            </a:r>
            <a:r>
              <a:rPr lang="es-ES_tradnl" sz="1000" dirty="0">
                <a:latin typeface="Century" pitchFamily="18" charset="0"/>
              </a:rPr>
              <a:t>0= todas las especies están presentes por igual; </a:t>
            </a:r>
            <a:r>
              <a:rPr lang="es-ES_tradnl" sz="1000" b="1" dirty="0">
                <a:latin typeface="Century" pitchFamily="18" charset="0"/>
              </a:rPr>
              <a:t>-I. Simpson: </a:t>
            </a:r>
            <a:r>
              <a:rPr lang="es-ES_tradnl" sz="1000" dirty="0">
                <a:latin typeface="Century" pitchFamily="18" charset="0"/>
              </a:rPr>
              <a:t>Inverso a dominancia, &gt;Diversidad a &lt;Dominancia; </a:t>
            </a:r>
            <a:r>
              <a:rPr lang="es-ES_tradnl" sz="1000" b="1" dirty="0">
                <a:latin typeface="Century" pitchFamily="18" charset="0"/>
              </a:rPr>
              <a:t>-I. Shannon H: </a:t>
            </a:r>
            <a:r>
              <a:rPr lang="es-ES_tradnl" sz="1000" dirty="0">
                <a:latin typeface="Century" pitchFamily="18" charset="0"/>
              </a:rPr>
              <a:t>0=1 especie, 5=muchas especies; </a:t>
            </a:r>
            <a:r>
              <a:rPr lang="es-ES_tradnl" sz="1000" b="1" dirty="0" err="1">
                <a:latin typeface="Century" pitchFamily="18" charset="0"/>
              </a:rPr>
              <a:t>Equitabilidad</a:t>
            </a:r>
            <a:r>
              <a:rPr lang="es-ES_tradnl" sz="1000" b="1" dirty="0">
                <a:latin typeface="Century" pitchFamily="18" charset="0"/>
              </a:rPr>
              <a:t> J: </a:t>
            </a:r>
            <a:r>
              <a:rPr lang="es-ES_tradnl" sz="1000" dirty="0">
                <a:latin typeface="Century" pitchFamily="18" charset="0"/>
              </a:rPr>
              <a:t>valores &gt;= mayor equilibrio en la distribución de las especies. </a:t>
            </a:r>
            <a:endParaRPr lang="es-EC" sz="1000" dirty="0">
              <a:latin typeface="Century" pitchFamily="18" charset="0"/>
            </a:endParaRPr>
          </a:p>
        </p:txBody>
      </p:sp>
      <p:sp>
        <p:nvSpPr>
          <p:cNvPr id="10" name="9 Rectángulo"/>
          <p:cNvSpPr/>
          <p:nvPr/>
        </p:nvSpPr>
        <p:spPr>
          <a:xfrm>
            <a:off x="2754458" y="5373216"/>
            <a:ext cx="4824536" cy="426426"/>
          </a:xfrm>
          <a:prstGeom prst="rect">
            <a:avLst/>
          </a:prstGeom>
          <a:solidFill>
            <a:srgbClr val="FE8637">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96520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Categorización </a:t>
            </a:r>
            <a:r>
              <a:rPr lang="es-EC" b="1" dirty="0">
                <a:solidFill>
                  <a:schemeClr val="accent3">
                    <a:lumMod val="60000"/>
                    <a:lumOff val="40000"/>
                  </a:schemeClr>
                </a:solidFill>
                <a:effectLst>
                  <a:outerShdw sx="0" sy="0">
                    <a:srgbClr val="000000"/>
                  </a:outerShdw>
                </a:effectLst>
              </a:rPr>
              <a:t>Arbórea</a:t>
            </a:r>
          </a:p>
        </p:txBody>
      </p:sp>
      <p:sp>
        <p:nvSpPr>
          <p:cNvPr id="8" name="7 Rectángulo"/>
          <p:cNvSpPr/>
          <p:nvPr/>
        </p:nvSpPr>
        <p:spPr>
          <a:xfrm>
            <a:off x="395536" y="1854062"/>
            <a:ext cx="8360960" cy="338554"/>
          </a:xfrm>
          <a:prstGeom prst="rect">
            <a:avLst/>
          </a:prstGeom>
        </p:spPr>
        <p:txBody>
          <a:bodyPr wrap="square">
            <a:spAutoFit/>
          </a:bodyPr>
          <a:lstStyle/>
          <a:p>
            <a:pPr algn="ctr"/>
            <a:r>
              <a:rPr lang="es-EC" sz="1600" dirty="0" smtClean="0">
                <a:solidFill>
                  <a:schemeClr val="accent6">
                    <a:lumMod val="75000"/>
                  </a:schemeClr>
                </a:solidFill>
                <a:latin typeface="Century" pitchFamily="18" charset="0"/>
              </a:rPr>
              <a:t>Considerando </a:t>
            </a:r>
            <a:r>
              <a:rPr lang="es-EC" sz="1600" dirty="0">
                <a:solidFill>
                  <a:schemeClr val="accent6">
                    <a:lumMod val="75000"/>
                  </a:schemeClr>
                </a:solidFill>
                <a:latin typeface="Century" pitchFamily="18" charset="0"/>
              </a:rPr>
              <a:t>el valor de importancia de cada individuo identificado en el inventario</a:t>
            </a:r>
          </a:p>
        </p:txBody>
      </p:sp>
      <p:graphicFrame>
        <p:nvGraphicFramePr>
          <p:cNvPr id="9" name="8 Gráfico"/>
          <p:cNvGraphicFramePr/>
          <p:nvPr>
            <p:extLst>
              <p:ext uri="{D42A27DB-BD31-4B8C-83A1-F6EECF244321}">
                <p14:modId xmlns:p14="http://schemas.microsoft.com/office/powerpoint/2010/main" val="4105913833"/>
              </p:ext>
            </p:extLst>
          </p:nvPr>
        </p:nvGraphicFramePr>
        <p:xfrm>
          <a:off x="1268407" y="2420888"/>
          <a:ext cx="6766719"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10" name="9 Rectángulo"/>
          <p:cNvSpPr/>
          <p:nvPr/>
        </p:nvSpPr>
        <p:spPr>
          <a:xfrm>
            <a:off x="1129102" y="5733256"/>
            <a:ext cx="6906024" cy="830997"/>
          </a:xfrm>
          <a:prstGeom prst="rect">
            <a:avLst/>
          </a:prstGeom>
        </p:spPr>
        <p:txBody>
          <a:bodyPr wrap="square">
            <a:spAutoFit/>
          </a:bodyPr>
          <a:lstStyle/>
          <a:p>
            <a:pPr marL="1085850" indent="-1085850" algn="just"/>
            <a:r>
              <a:rPr lang="es-ES_tradnl" sz="1600" b="1" dirty="0">
                <a:solidFill>
                  <a:schemeClr val="accent4">
                    <a:lumMod val="75000"/>
                  </a:schemeClr>
                </a:solidFill>
                <a:latin typeface="Century" pitchFamily="18" charset="0"/>
              </a:rPr>
              <a:t>Figura </a:t>
            </a:r>
            <a:r>
              <a:rPr lang="es-ES_tradnl" sz="1600" b="1" dirty="0" smtClean="0">
                <a:solidFill>
                  <a:schemeClr val="accent4">
                    <a:lumMod val="75000"/>
                  </a:schemeClr>
                </a:solidFill>
                <a:latin typeface="Century" pitchFamily="18" charset="0"/>
              </a:rPr>
              <a:t>1. </a:t>
            </a:r>
            <a:r>
              <a:rPr lang="es-ES_tradnl" sz="1600" b="1" dirty="0">
                <a:solidFill>
                  <a:schemeClr val="accent4">
                    <a:lumMod val="75000"/>
                  </a:schemeClr>
                </a:solidFill>
                <a:latin typeface="Century" pitchFamily="18" charset="0"/>
              </a:rPr>
              <a:t>Categorización del estrato arbóreo en el sistema de uso del suelo Pasturas con Sombra ubicado en tres cantones de la provincia de Napo - Reserva de la Biosfera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spTree>
    <p:extLst>
      <p:ext uri="{BB962C8B-B14F-4D97-AF65-F5344CB8AC3E}">
        <p14:creationId xmlns:p14="http://schemas.microsoft.com/office/powerpoint/2010/main" val="4261417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a:solidFill>
                  <a:schemeClr val="accent3">
                    <a:lumMod val="60000"/>
                    <a:lumOff val="40000"/>
                  </a:schemeClr>
                </a:solidFill>
                <a:effectLst>
                  <a:outerShdw sx="0" sy="0">
                    <a:srgbClr val="000000"/>
                  </a:outerShdw>
                </a:effectLst>
              </a:rPr>
              <a:t>Categorización Arbórea</a:t>
            </a: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Prueba de Ji cuadrado de la categorización arbórea </a:t>
            </a:r>
            <a:endParaRPr lang="es-EC" sz="1600" dirty="0">
              <a:solidFill>
                <a:schemeClr val="accent6">
                  <a:lumMod val="75000"/>
                </a:schemeClr>
              </a:solidFill>
              <a:latin typeface="Century" pitchFamily="18" charset="0"/>
            </a:endParaRPr>
          </a:p>
        </p:txBody>
      </p:sp>
      <p:sp>
        <p:nvSpPr>
          <p:cNvPr id="9" name="8 Rectángulo"/>
          <p:cNvSpPr/>
          <p:nvPr/>
        </p:nvSpPr>
        <p:spPr>
          <a:xfrm>
            <a:off x="411411" y="2210872"/>
            <a:ext cx="8345085" cy="830997"/>
          </a:xfrm>
          <a:prstGeom prst="rect">
            <a:avLst/>
          </a:prstGeom>
        </p:spPr>
        <p:txBody>
          <a:bodyPr wrap="square">
            <a:spAutoFit/>
          </a:bodyPr>
          <a:lstStyle/>
          <a:p>
            <a:pPr marL="800100" indent="-800100" algn="just"/>
            <a:r>
              <a:rPr lang="es-EC" sz="1600" b="1" dirty="0">
                <a:solidFill>
                  <a:schemeClr val="accent4">
                    <a:lumMod val="75000"/>
                  </a:schemeClr>
                </a:solidFill>
                <a:latin typeface="Century" pitchFamily="18" charset="0"/>
              </a:rPr>
              <a:t>Tabla </a:t>
            </a:r>
            <a:r>
              <a:rPr lang="es-EC" sz="1600" b="1" dirty="0" smtClean="0">
                <a:solidFill>
                  <a:schemeClr val="accent4">
                    <a:lumMod val="75000"/>
                  </a:schemeClr>
                </a:solidFill>
                <a:latin typeface="Century" pitchFamily="18" charset="0"/>
              </a:rPr>
              <a:t>3. </a:t>
            </a:r>
            <a:r>
              <a:rPr lang="es-EC" sz="1600" b="1" dirty="0">
                <a:solidFill>
                  <a:schemeClr val="accent4">
                    <a:lumMod val="75000"/>
                  </a:schemeClr>
                </a:solidFill>
                <a:latin typeface="Century" pitchFamily="18" charset="0"/>
              </a:rPr>
              <a:t>Número de individuos por categoría del estrato arbóreo en el sistema de uso del suelo Pasturas con sombra ubicado en tres cantones de la provincia de Napo -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041869"/>
            <a:ext cx="6703487" cy="247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0 Imagen"/>
          <p:cNvPicPr/>
          <p:nvPr/>
        </p:nvPicPr>
        <p:blipFill rotWithShape="1">
          <a:blip r:embed="rId4" cstate="print">
            <a:extLst>
              <a:ext uri="{28A0092B-C50C-407E-A947-70E740481C1C}">
                <a14:useLocalDpi xmlns:a14="http://schemas.microsoft.com/office/drawing/2010/main" val="0"/>
              </a:ext>
            </a:extLst>
          </a:blip>
          <a:srcRect l="26012" t="23455" r="11953" b="9658"/>
          <a:stretch/>
        </p:blipFill>
        <p:spPr bwMode="auto">
          <a:xfrm>
            <a:off x="3308062" y="5395664"/>
            <a:ext cx="3424178" cy="14562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8219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categoría arbórea</a:t>
            </a:r>
          </a:p>
        </p:txBody>
      </p:sp>
      <p:sp>
        <p:nvSpPr>
          <p:cNvPr id="9" name="8 Rectángulo"/>
          <p:cNvSpPr/>
          <p:nvPr/>
        </p:nvSpPr>
        <p:spPr>
          <a:xfrm>
            <a:off x="434868" y="2290227"/>
            <a:ext cx="8321627" cy="584775"/>
          </a:xfrm>
          <a:prstGeom prst="rect">
            <a:avLst/>
          </a:prstGeom>
        </p:spPr>
        <p:txBody>
          <a:bodyPr wrap="square">
            <a:spAutoFit/>
          </a:bodyPr>
          <a:lstStyle/>
          <a:p>
            <a:pPr marL="800100" indent="-800100" algn="just"/>
            <a:r>
              <a:rPr lang="es-ES_tradnl" sz="1600" b="1" dirty="0">
                <a:solidFill>
                  <a:schemeClr val="accent4">
                    <a:lumMod val="75000"/>
                  </a:schemeClr>
                </a:solidFill>
                <a:latin typeface="Century" pitchFamily="18" charset="0"/>
              </a:rPr>
              <a:t>Tabla </a:t>
            </a:r>
            <a:r>
              <a:rPr lang="es-ES_tradnl" sz="1600" b="1" dirty="0" smtClean="0">
                <a:solidFill>
                  <a:schemeClr val="accent4">
                    <a:lumMod val="75000"/>
                  </a:schemeClr>
                </a:solidFill>
                <a:latin typeface="Century" pitchFamily="18" charset="0"/>
              </a:rPr>
              <a:t>4. </a:t>
            </a:r>
            <a:r>
              <a:rPr lang="es-ES_tradnl" sz="1600" b="1" dirty="0">
                <a:solidFill>
                  <a:schemeClr val="accent4">
                    <a:lumMod val="75000"/>
                  </a:schemeClr>
                </a:solidFill>
                <a:latin typeface="Century" pitchFamily="18" charset="0"/>
              </a:rPr>
              <a:t>Captura de carbono promedio en las diferentes categorías de árboles en Arosemena Tola, </a:t>
            </a:r>
            <a:r>
              <a:rPr lang="es-ES_tradnl" sz="1600" b="1" dirty="0" err="1">
                <a:solidFill>
                  <a:schemeClr val="accent4">
                    <a:lumMod val="75000"/>
                  </a:schemeClr>
                </a:solidFill>
                <a:latin typeface="Century" pitchFamily="18" charset="0"/>
              </a:rPr>
              <a:t>Archidona</a:t>
            </a:r>
            <a:r>
              <a:rPr lang="es-ES_tradnl" sz="1600" b="1" dirty="0">
                <a:solidFill>
                  <a:schemeClr val="accent4">
                    <a:lumMod val="75000"/>
                  </a:schemeClr>
                </a:solidFill>
                <a:latin typeface="Century" pitchFamily="18" charset="0"/>
              </a:rPr>
              <a:t> y Tena. Reserva de Biósfera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822" y="2861260"/>
            <a:ext cx="6595718" cy="443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297822" y="5445224"/>
            <a:ext cx="6226506" cy="504056"/>
          </a:xfrm>
          <a:prstGeom prst="rect">
            <a:avLst/>
          </a:prstGeom>
          <a:solidFill>
            <a:srgbClr val="FE8637">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95070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2602" y="272842"/>
            <a:ext cx="6786610" cy="707886"/>
          </a:xfrm>
          <a:prstGeom prst="rect">
            <a:avLst/>
          </a:prstGeom>
          <a:noFill/>
        </p:spPr>
        <p:txBody>
          <a:bodyPr wrap="square" rtlCol="0">
            <a:spAutoFit/>
          </a:bodyPr>
          <a:lstStyle/>
          <a:p>
            <a:pPr algn="ctr"/>
            <a:r>
              <a:rPr lang="es-MX" sz="4000" b="1" cap="all" dirty="0" smtClean="0">
                <a:solidFill>
                  <a:schemeClr val="accent2">
                    <a:lumMod val="50000"/>
                  </a:schemeClr>
                </a:solidFill>
                <a:latin typeface="Verdana" pitchFamily="34" charset="0"/>
              </a:rPr>
              <a:t>Abonos orgánicos</a:t>
            </a:r>
          </a:p>
        </p:txBody>
      </p:sp>
      <p:grpSp>
        <p:nvGrpSpPr>
          <p:cNvPr id="4" name="3 Grupo"/>
          <p:cNvGrpSpPr/>
          <p:nvPr/>
        </p:nvGrpSpPr>
        <p:grpSpPr>
          <a:xfrm>
            <a:off x="27566" y="-12144"/>
            <a:ext cx="9080938" cy="1404000"/>
            <a:chOff x="27566" y="-171400"/>
            <a:chExt cx="9080938" cy="1388760"/>
          </a:xfrm>
        </p:grpSpPr>
        <p:pic>
          <p:nvPicPr>
            <p:cNvPr id="1026"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2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INTRODUCCIÓN</a:t>
            </a:r>
            <a:endParaRPr lang="es-EC" sz="3200" b="1" dirty="0">
              <a:ln>
                <a:solidFill>
                  <a:schemeClr val="bg1"/>
                </a:solidFill>
              </a:ln>
              <a:solidFill>
                <a:schemeClr val="bg1"/>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16" y="1998114"/>
            <a:ext cx="1944217" cy="176873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04989" y="1572742"/>
            <a:ext cx="2516469" cy="369332"/>
          </a:xfrm>
          <a:prstGeom prst="rect">
            <a:avLst/>
          </a:prstGeom>
          <a:noFill/>
        </p:spPr>
        <p:txBody>
          <a:bodyPr wrap="square" rtlCol="0">
            <a:spAutoFit/>
          </a:bodyPr>
          <a:lstStyle/>
          <a:p>
            <a:r>
              <a:rPr lang="es-EC" b="1" dirty="0" smtClean="0">
                <a:solidFill>
                  <a:srgbClr val="2D2D8A"/>
                </a:solidFill>
                <a:cs typeface="Arial"/>
              </a:rPr>
              <a:t>CAMBIO CLIMÁTICO</a:t>
            </a:r>
            <a:endParaRPr lang="es-EC" b="1" dirty="0">
              <a:solidFill>
                <a:srgbClr val="2D2D8A"/>
              </a:solidFill>
              <a:cs typeface="Arial"/>
            </a:endParaRPr>
          </a:p>
        </p:txBody>
      </p:sp>
      <p:sp>
        <p:nvSpPr>
          <p:cNvPr id="16" name="15 CuadroTexto"/>
          <p:cNvSpPr txBox="1"/>
          <p:nvPr/>
        </p:nvSpPr>
        <p:spPr>
          <a:xfrm>
            <a:off x="3234015" y="1580766"/>
            <a:ext cx="2304256" cy="369332"/>
          </a:xfrm>
          <a:prstGeom prst="rect">
            <a:avLst/>
          </a:prstGeom>
          <a:noFill/>
        </p:spPr>
        <p:txBody>
          <a:bodyPr wrap="square" rtlCol="0">
            <a:spAutoFit/>
          </a:bodyPr>
          <a:lstStyle/>
          <a:p>
            <a:pPr algn="ctr"/>
            <a:r>
              <a:rPr lang="es-EC" b="1" dirty="0">
                <a:solidFill>
                  <a:srgbClr val="2D2D8A"/>
                </a:solidFill>
                <a:cs typeface="Arial"/>
              </a:rPr>
              <a:t>1970-2000 &gt; 0,6°C</a:t>
            </a:r>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038" y="1928264"/>
            <a:ext cx="2106812" cy="19074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160" y="1796376"/>
            <a:ext cx="2309694" cy="188310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6238771" y="1558932"/>
            <a:ext cx="1870472" cy="369332"/>
          </a:xfrm>
          <a:prstGeom prst="rect">
            <a:avLst/>
          </a:prstGeom>
          <a:noFill/>
        </p:spPr>
        <p:txBody>
          <a:bodyPr wrap="square" rtlCol="0">
            <a:spAutoFit/>
          </a:bodyPr>
          <a:lstStyle/>
          <a:p>
            <a:pPr algn="ctr"/>
            <a:r>
              <a:rPr lang="es-EC" b="1" dirty="0" smtClean="0">
                <a:solidFill>
                  <a:srgbClr val="2D2D8A"/>
                </a:solidFill>
                <a:cs typeface="Arial"/>
              </a:rPr>
              <a:t>A.E. - G.E.I.</a:t>
            </a:r>
            <a:endParaRPr lang="es-EC" b="1" dirty="0">
              <a:solidFill>
                <a:srgbClr val="2D2D8A"/>
              </a:solidFill>
              <a:cs typeface="Arial"/>
            </a:endParaRPr>
          </a:p>
        </p:txBody>
      </p:sp>
      <p:pic>
        <p:nvPicPr>
          <p:cNvPr id="21" name="Picture 6" descr="http://www.ecosustentable.org/wp-content/uploads/2014/01/4545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3959" y="4385522"/>
            <a:ext cx="2512446" cy="23050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21 Flecha derecha"/>
          <p:cNvSpPr/>
          <p:nvPr/>
        </p:nvSpPr>
        <p:spPr>
          <a:xfrm>
            <a:off x="2575063" y="2685528"/>
            <a:ext cx="401757" cy="288032"/>
          </a:xfrm>
          <a:prstGeom prst="right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FFFFFF"/>
              </a:solidFill>
              <a:effectLst/>
              <a:uLnTx/>
              <a:uFillTx/>
              <a:latin typeface="Arial"/>
              <a:ea typeface="+mn-ea"/>
              <a:cs typeface="Arial"/>
            </a:endParaRPr>
          </a:p>
        </p:txBody>
      </p:sp>
      <p:sp>
        <p:nvSpPr>
          <p:cNvPr id="23" name="22 Flecha doblada"/>
          <p:cNvSpPr/>
          <p:nvPr/>
        </p:nvSpPr>
        <p:spPr>
          <a:xfrm rot="5400000">
            <a:off x="7982500" y="2668270"/>
            <a:ext cx="930402" cy="742543"/>
          </a:xfrm>
          <a:prstGeom prst="bent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000000"/>
              </a:solidFill>
              <a:effectLst/>
              <a:uLnTx/>
              <a:uFillTx/>
              <a:latin typeface="Arial"/>
              <a:ea typeface="+mn-ea"/>
              <a:cs typeface="Arial"/>
            </a:endParaRPr>
          </a:p>
        </p:txBody>
      </p:sp>
      <p:pic>
        <p:nvPicPr>
          <p:cNvPr id="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5645" y="2685528"/>
            <a:ext cx="433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CuadroTexto"/>
          <p:cNvSpPr txBox="1"/>
          <p:nvPr/>
        </p:nvSpPr>
        <p:spPr>
          <a:xfrm>
            <a:off x="5823575" y="3881615"/>
            <a:ext cx="3328983" cy="646331"/>
          </a:xfrm>
          <a:prstGeom prst="rect">
            <a:avLst/>
          </a:prstGeom>
          <a:noFill/>
        </p:spPr>
        <p:txBody>
          <a:bodyPr wrap="square" rtlCol="0">
            <a:spAutoFit/>
          </a:bodyPr>
          <a:lstStyle/>
          <a:p>
            <a:pPr algn="ctr"/>
            <a:r>
              <a:rPr lang="es-EC" b="1" dirty="0" smtClean="0">
                <a:solidFill>
                  <a:srgbClr val="2D2D8A"/>
                </a:solidFill>
                <a:cs typeface="Arial"/>
              </a:rPr>
              <a:t>CAMBIOS EN EL USO DEL SUELO</a:t>
            </a:r>
            <a:endParaRPr lang="es-EC" b="1" dirty="0">
              <a:solidFill>
                <a:srgbClr val="2D2D8A"/>
              </a:solidFill>
              <a:cs typeface="Arial"/>
            </a:endParaRPr>
          </a:p>
        </p:txBody>
      </p:sp>
      <p:pic>
        <p:nvPicPr>
          <p:cNvPr id="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5587995" y="5012047"/>
            <a:ext cx="433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5004048" y="4038785"/>
            <a:ext cx="468450" cy="2308324"/>
          </a:xfrm>
          <a:prstGeom prst="rect">
            <a:avLst/>
          </a:prstGeom>
          <a:noFill/>
        </p:spPr>
        <p:txBody>
          <a:bodyPr wrap="square" rtlCol="0">
            <a:spAutoFit/>
          </a:bodyPr>
          <a:lstStyle/>
          <a:p>
            <a:pPr algn="ctr"/>
            <a:r>
              <a:rPr lang="es-EC" sz="1200" b="1" dirty="0">
                <a:solidFill>
                  <a:srgbClr val="000000"/>
                </a:solidFill>
                <a:latin typeface="Bodoni MT Black" panose="02070A03080606020203" pitchFamily="18" charset="0"/>
                <a:cs typeface="Arial"/>
              </a:rPr>
              <a:t>A</a:t>
            </a:r>
          </a:p>
          <a:p>
            <a:pPr algn="ctr"/>
            <a:r>
              <a:rPr lang="es-EC" sz="1200" b="1" dirty="0">
                <a:solidFill>
                  <a:srgbClr val="000000"/>
                </a:solidFill>
                <a:latin typeface="Bodoni MT Black" panose="02070A03080606020203" pitchFamily="18" charset="0"/>
                <a:cs typeface="Arial"/>
              </a:rPr>
              <a:t>L</a:t>
            </a:r>
          </a:p>
          <a:p>
            <a:pPr algn="ctr"/>
            <a:r>
              <a:rPr lang="es-EC" sz="1200" b="1" dirty="0">
                <a:solidFill>
                  <a:srgbClr val="000000"/>
                </a:solidFill>
                <a:latin typeface="Bodoni MT Black" panose="02070A03080606020203" pitchFamily="18" charset="0"/>
                <a:cs typeface="Arial"/>
              </a:rPr>
              <a:t>T</a:t>
            </a:r>
          </a:p>
          <a:p>
            <a:pPr algn="ctr"/>
            <a:r>
              <a:rPr lang="es-EC" sz="1200" b="1" dirty="0">
                <a:solidFill>
                  <a:srgbClr val="000000"/>
                </a:solidFill>
                <a:latin typeface="Bodoni MT Black" panose="02070A03080606020203" pitchFamily="18" charset="0"/>
                <a:cs typeface="Arial"/>
              </a:rPr>
              <a:t>E</a:t>
            </a:r>
          </a:p>
          <a:p>
            <a:pPr algn="ctr"/>
            <a:r>
              <a:rPr lang="es-EC" sz="1200" b="1" dirty="0">
                <a:solidFill>
                  <a:srgbClr val="000000"/>
                </a:solidFill>
                <a:latin typeface="Bodoni MT Black" panose="02070A03080606020203" pitchFamily="18" charset="0"/>
                <a:cs typeface="Arial"/>
              </a:rPr>
              <a:t>R</a:t>
            </a:r>
          </a:p>
          <a:p>
            <a:pPr algn="ctr"/>
            <a:r>
              <a:rPr lang="es-EC" sz="1200" b="1" dirty="0">
                <a:solidFill>
                  <a:srgbClr val="000000"/>
                </a:solidFill>
                <a:latin typeface="Bodoni MT Black" panose="02070A03080606020203" pitchFamily="18" charset="0"/>
                <a:cs typeface="Arial"/>
              </a:rPr>
              <a:t>N</a:t>
            </a:r>
          </a:p>
          <a:p>
            <a:pPr algn="ctr"/>
            <a:r>
              <a:rPr lang="es-EC" sz="1200" b="1" dirty="0">
                <a:solidFill>
                  <a:srgbClr val="000000"/>
                </a:solidFill>
                <a:latin typeface="Bodoni MT Black" panose="02070A03080606020203" pitchFamily="18" charset="0"/>
                <a:cs typeface="Arial"/>
              </a:rPr>
              <a:t>A</a:t>
            </a:r>
          </a:p>
          <a:p>
            <a:pPr algn="ctr"/>
            <a:r>
              <a:rPr lang="es-EC" sz="1200" b="1" dirty="0">
                <a:solidFill>
                  <a:srgbClr val="000000"/>
                </a:solidFill>
                <a:latin typeface="Bodoni MT Black" panose="02070A03080606020203" pitchFamily="18" charset="0"/>
                <a:cs typeface="Arial"/>
              </a:rPr>
              <a:t>T</a:t>
            </a:r>
          </a:p>
          <a:p>
            <a:pPr algn="ctr"/>
            <a:r>
              <a:rPr lang="es-EC" sz="1200" b="1" dirty="0">
                <a:solidFill>
                  <a:srgbClr val="000000"/>
                </a:solidFill>
                <a:latin typeface="Bodoni MT Black" panose="02070A03080606020203" pitchFamily="18" charset="0"/>
                <a:cs typeface="Arial"/>
              </a:rPr>
              <a:t>I</a:t>
            </a:r>
          </a:p>
          <a:p>
            <a:pPr algn="ctr"/>
            <a:r>
              <a:rPr lang="es-EC" sz="1200" b="1" dirty="0">
                <a:solidFill>
                  <a:srgbClr val="000000"/>
                </a:solidFill>
                <a:latin typeface="Bodoni MT Black" panose="02070A03080606020203" pitchFamily="18" charset="0"/>
                <a:cs typeface="Arial"/>
              </a:rPr>
              <a:t>V</a:t>
            </a:r>
          </a:p>
          <a:p>
            <a:pPr algn="ctr"/>
            <a:r>
              <a:rPr lang="es-EC" sz="1200" b="1" dirty="0" smtClean="0">
                <a:solidFill>
                  <a:srgbClr val="000000"/>
                </a:solidFill>
                <a:latin typeface="Bodoni MT Black" panose="02070A03080606020203" pitchFamily="18" charset="0"/>
                <a:cs typeface="Arial"/>
              </a:rPr>
              <a:t>A</a:t>
            </a:r>
            <a:endParaRPr lang="es-EC" sz="1200" b="1" dirty="0">
              <a:solidFill>
                <a:srgbClr val="000000"/>
              </a:solidFill>
              <a:latin typeface="Bodoni MT Black" panose="02070A03080606020203" pitchFamily="18" charset="0"/>
              <a:cs typeface="Arial"/>
            </a:endParaRPr>
          </a:p>
          <a:p>
            <a:pPr algn="ctr"/>
            <a:r>
              <a:rPr lang="es-EC" sz="1200" b="1" dirty="0">
                <a:solidFill>
                  <a:srgbClr val="000000"/>
                </a:solidFill>
                <a:latin typeface="Bodoni MT Black" panose="02070A03080606020203" pitchFamily="18" charset="0"/>
                <a:cs typeface="Arial"/>
              </a:rPr>
              <a:t>S</a:t>
            </a:r>
          </a:p>
        </p:txBody>
      </p:sp>
      <p:pic>
        <p:nvPicPr>
          <p:cNvPr id="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112744" y="4173933"/>
            <a:ext cx="433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160292" y="5725638"/>
            <a:ext cx="433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9 CuadroTexto"/>
          <p:cNvSpPr txBox="1"/>
          <p:nvPr/>
        </p:nvSpPr>
        <p:spPr>
          <a:xfrm>
            <a:off x="204989" y="4132730"/>
            <a:ext cx="3955303" cy="738664"/>
          </a:xfrm>
          <a:prstGeom prst="rect">
            <a:avLst/>
          </a:prstGeom>
          <a:noFill/>
        </p:spPr>
        <p:txBody>
          <a:bodyPr wrap="square" rtlCol="0">
            <a:spAutoFit/>
          </a:bodyPr>
          <a:lstStyle/>
          <a:p>
            <a:pPr algn="ctr"/>
            <a:r>
              <a:rPr lang="es-EC" sz="1400" b="1" dirty="0" smtClean="0">
                <a:solidFill>
                  <a:srgbClr val="000000"/>
                </a:solidFill>
                <a:latin typeface="Arial"/>
                <a:cs typeface="Arial"/>
              </a:rPr>
              <a:t>REDUCCIÓN DE LAS EMISIONES ANTROPOGÉNICAS</a:t>
            </a:r>
            <a:endParaRPr lang="es-EC" sz="1400" b="1" dirty="0">
              <a:solidFill>
                <a:srgbClr val="000000"/>
              </a:solidFill>
              <a:latin typeface="Arial"/>
              <a:cs typeface="Arial"/>
            </a:endParaRPr>
          </a:p>
          <a:p>
            <a:pPr algn="ctr"/>
            <a:r>
              <a:rPr lang="es-EC" sz="1400" b="1" dirty="0" smtClean="0">
                <a:solidFill>
                  <a:srgbClr val="000000"/>
                </a:solidFill>
                <a:latin typeface="Arial"/>
                <a:cs typeface="Arial"/>
              </a:rPr>
              <a:t>DE CO</a:t>
            </a:r>
            <a:r>
              <a:rPr lang="es-EC" sz="1400" b="1" baseline="-25000" dirty="0" smtClean="0">
                <a:solidFill>
                  <a:srgbClr val="000000"/>
                </a:solidFill>
                <a:latin typeface="Arial"/>
                <a:cs typeface="Arial"/>
              </a:rPr>
              <a:t>2</a:t>
            </a:r>
            <a:endParaRPr lang="es-EC" sz="1400" b="1" baseline="-25000" dirty="0">
              <a:solidFill>
                <a:srgbClr val="000000"/>
              </a:solidFill>
              <a:latin typeface="Arial"/>
              <a:cs typeface="Arial"/>
            </a:endParaRPr>
          </a:p>
        </p:txBody>
      </p:sp>
      <p:sp>
        <p:nvSpPr>
          <p:cNvPr id="31" name="30 CuadroTexto"/>
          <p:cNvSpPr txBox="1"/>
          <p:nvPr/>
        </p:nvSpPr>
        <p:spPr>
          <a:xfrm>
            <a:off x="204989" y="5636193"/>
            <a:ext cx="3582398" cy="738664"/>
          </a:xfrm>
          <a:prstGeom prst="rect">
            <a:avLst/>
          </a:prstGeom>
          <a:noFill/>
        </p:spPr>
        <p:txBody>
          <a:bodyPr wrap="square" rtlCol="0">
            <a:spAutoFit/>
          </a:bodyPr>
          <a:lstStyle/>
          <a:p>
            <a:pPr algn="ctr"/>
            <a:r>
              <a:rPr lang="en-US" sz="1400" b="1" i="1" dirty="0" smtClean="0">
                <a:solidFill>
                  <a:srgbClr val="FF0000"/>
                </a:solidFill>
                <a:latin typeface="Arial"/>
                <a:cs typeface="Arial"/>
              </a:rPr>
              <a:t>MANTENIMIENTO Y/O PROTECCIÓN DE ECOSISTEMAS QUE SON SUMIDEROS DE CARBONO</a:t>
            </a:r>
            <a:endParaRPr lang="es-EC" sz="1400" b="1" i="1" dirty="0">
              <a:solidFill>
                <a:srgbClr val="FF0000"/>
              </a:solidFill>
              <a:latin typeface="Arial"/>
              <a:cs typeface="Arial"/>
            </a:endParaRPr>
          </a:p>
        </p:txBody>
      </p:sp>
    </p:spTree>
    <p:extLst>
      <p:ext uri="{BB962C8B-B14F-4D97-AF65-F5344CB8AC3E}">
        <p14:creationId xmlns:p14="http://schemas.microsoft.com/office/powerpoint/2010/main" val="618094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categoría arbórea</a:t>
            </a:r>
          </a:p>
        </p:txBody>
      </p:sp>
      <p:sp>
        <p:nvSpPr>
          <p:cNvPr id="9" name="8 Rectángulo"/>
          <p:cNvSpPr/>
          <p:nvPr/>
        </p:nvSpPr>
        <p:spPr>
          <a:xfrm>
            <a:off x="434868" y="2290227"/>
            <a:ext cx="8321627" cy="584775"/>
          </a:xfrm>
          <a:prstGeom prst="rect">
            <a:avLst/>
          </a:prstGeom>
        </p:spPr>
        <p:txBody>
          <a:bodyPr wrap="square">
            <a:spAutoFit/>
          </a:bodyPr>
          <a:lstStyle/>
          <a:p>
            <a:pPr marL="800100" indent="-800100" algn="just"/>
            <a:r>
              <a:rPr lang="es-ES_tradnl" sz="1600" b="1" dirty="0">
                <a:solidFill>
                  <a:schemeClr val="accent4">
                    <a:lumMod val="75000"/>
                  </a:schemeClr>
                </a:solidFill>
                <a:latin typeface="Century" pitchFamily="18" charset="0"/>
              </a:rPr>
              <a:t>Tabla 9. Captura de carbono promedio en las diferentes categorías de árboles en Arosemena Tola, </a:t>
            </a:r>
            <a:r>
              <a:rPr lang="es-ES_tradnl" sz="1600" b="1" dirty="0" err="1">
                <a:solidFill>
                  <a:schemeClr val="accent4">
                    <a:lumMod val="75000"/>
                  </a:schemeClr>
                </a:solidFill>
                <a:latin typeface="Century" pitchFamily="18" charset="0"/>
              </a:rPr>
              <a:t>Archidona</a:t>
            </a:r>
            <a:r>
              <a:rPr lang="es-ES_tradnl" sz="1600" b="1" dirty="0">
                <a:solidFill>
                  <a:schemeClr val="accent4">
                    <a:lumMod val="75000"/>
                  </a:schemeClr>
                </a:solidFill>
                <a:latin typeface="Century" pitchFamily="18" charset="0"/>
              </a:rPr>
              <a:t> y Tena. Reserva de Biósfera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822" y="2861260"/>
            <a:ext cx="6595718" cy="443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297822" y="4573674"/>
            <a:ext cx="6226506" cy="504056"/>
          </a:xfrm>
          <a:prstGeom prst="rect">
            <a:avLst/>
          </a:prstGeom>
          <a:solidFill>
            <a:srgbClr val="92D05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03297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categoría arbórea</a:t>
            </a:r>
          </a:p>
        </p:txBody>
      </p:sp>
      <p:sp>
        <p:nvSpPr>
          <p:cNvPr id="9" name="8 Rectángulo"/>
          <p:cNvSpPr/>
          <p:nvPr/>
        </p:nvSpPr>
        <p:spPr>
          <a:xfrm>
            <a:off x="434868" y="2290227"/>
            <a:ext cx="8321627" cy="584775"/>
          </a:xfrm>
          <a:prstGeom prst="rect">
            <a:avLst/>
          </a:prstGeom>
        </p:spPr>
        <p:txBody>
          <a:bodyPr wrap="square">
            <a:spAutoFit/>
          </a:bodyPr>
          <a:lstStyle/>
          <a:p>
            <a:pPr marL="800100" indent="-800100" algn="just"/>
            <a:r>
              <a:rPr lang="es-ES_tradnl" sz="1600" b="1" dirty="0">
                <a:solidFill>
                  <a:schemeClr val="accent4">
                    <a:lumMod val="75000"/>
                  </a:schemeClr>
                </a:solidFill>
                <a:latin typeface="Century" pitchFamily="18" charset="0"/>
              </a:rPr>
              <a:t>Tabla 9. Captura de carbono promedio en las diferentes categorías de árboles en Arosemena Tola, </a:t>
            </a:r>
            <a:r>
              <a:rPr lang="es-ES_tradnl" sz="1600" b="1" dirty="0" err="1">
                <a:solidFill>
                  <a:schemeClr val="accent4">
                    <a:lumMod val="75000"/>
                  </a:schemeClr>
                </a:solidFill>
                <a:latin typeface="Century" pitchFamily="18" charset="0"/>
              </a:rPr>
              <a:t>Archidona</a:t>
            </a:r>
            <a:r>
              <a:rPr lang="es-ES_tradnl" sz="1600" b="1" dirty="0">
                <a:solidFill>
                  <a:schemeClr val="accent4">
                    <a:lumMod val="75000"/>
                  </a:schemeClr>
                </a:solidFill>
                <a:latin typeface="Century" pitchFamily="18" charset="0"/>
              </a:rPr>
              <a:t> y Tena. Reserva de Biósfera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822" y="2861260"/>
            <a:ext cx="6595718" cy="443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297822" y="4149080"/>
            <a:ext cx="6226506" cy="504056"/>
          </a:xfrm>
          <a:prstGeom prst="rect">
            <a:avLst/>
          </a:prstGeom>
          <a:solidFill>
            <a:srgbClr val="92D05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61519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categoría arbórea</a:t>
            </a:r>
          </a:p>
        </p:txBody>
      </p:sp>
      <p:sp>
        <p:nvSpPr>
          <p:cNvPr id="9" name="8 Rectángulo"/>
          <p:cNvSpPr/>
          <p:nvPr/>
        </p:nvSpPr>
        <p:spPr>
          <a:xfrm>
            <a:off x="434868" y="2290227"/>
            <a:ext cx="8321627" cy="584775"/>
          </a:xfrm>
          <a:prstGeom prst="rect">
            <a:avLst/>
          </a:prstGeom>
        </p:spPr>
        <p:txBody>
          <a:bodyPr wrap="square">
            <a:spAutoFit/>
          </a:bodyPr>
          <a:lstStyle/>
          <a:p>
            <a:pPr marL="800100" indent="-800100" algn="just"/>
            <a:r>
              <a:rPr lang="es-ES_tradnl" sz="1600" b="1" dirty="0">
                <a:solidFill>
                  <a:schemeClr val="accent4">
                    <a:lumMod val="75000"/>
                  </a:schemeClr>
                </a:solidFill>
                <a:latin typeface="Century" pitchFamily="18" charset="0"/>
              </a:rPr>
              <a:t>Tabla 9. Captura de carbono promedio en las diferentes categorías de árboles en Arosemena Tola, </a:t>
            </a:r>
            <a:r>
              <a:rPr lang="es-ES_tradnl" sz="1600" b="1" dirty="0" err="1">
                <a:solidFill>
                  <a:schemeClr val="accent4">
                    <a:lumMod val="75000"/>
                  </a:schemeClr>
                </a:solidFill>
                <a:latin typeface="Century" pitchFamily="18" charset="0"/>
              </a:rPr>
              <a:t>Archidona</a:t>
            </a:r>
            <a:r>
              <a:rPr lang="es-ES_tradnl" sz="1600" b="1" dirty="0">
                <a:solidFill>
                  <a:schemeClr val="accent4">
                    <a:lumMod val="75000"/>
                  </a:schemeClr>
                </a:solidFill>
                <a:latin typeface="Century" pitchFamily="18" charset="0"/>
              </a:rPr>
              <a:t> y Tena. Reserva de Biósfera </a:t>
            </a:r>
            <a:r>
              <a:rPr lang="es-ES_tradnl" sz="1600" b="1" dirty="0" err="1">
                <a:solidFill>
                  <a:schemeClr val="accent4">
                    <a:lumMod val="75000"/>
                  </a:schemeClr>
                </a:solidFill>
                <a:latin typeface="Century" pitchFamily="18" charset="0"/>
              </a:rPr>
              <a:t>Sumaco</a:t>
            </a:r>
            <a:r>
              <a:rPr lang="es-ES_tradnl" sz="1600" b="1" dirty="0">
                <a:solidFill>
                  <a:schemeClr val="accent4">
                    <a:lumMod val="75000"/>
                  </a:schemeClr>
                </a:solidFill>
                <a:latin typeface="Century" pitchFamily="18" charset="0"/>
              </a:rPr>
              <a:t>.</a:t>
            </a:r>
            <a:endParaRPr lang="es-EC" sz="1600" b="1" dirty="0">
              <a:solidFill>
                <a:schemeClr val="accent4">
                  <a:lumMod val="75000"/>
                </a:schemeClr>
              </a:solidFill>
              <a:latin typeface="Century" pitchFamily="18" charset="0"/>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822" y="2861260"/>
            <a:ext cx="6595718" cy="443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2945738" y="6237312"/>
            <a:ext cx="4947802" cy="504056"/>
          </a:xfrm>
          <a:prstGeom prst="rect">
            <a:avLst/>
          </a:prstGeom>
          <a:solidFill>
            <a:srgbClr val="92D05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75149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1085850" indent="-1085850" algn="just"/>
            <a:r>
              <a:rPr lang="es-EC" sz="1600" b="1" dirty="0">
                <a:solidFill>
                  <a:schemeClr val="accent4">
                    <a:lumMod val="75000"/>
                  </a:schemeClr>
                </a:solidFill>
                <a:latin typeface="Century" pitchFamily="18" charset="0"/>
              </a:rPr>
              <a:t>Tabla 10. Captura de carbono promedio de las diferentes especies arbóreas en Arosemena Tola.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pic>
        <p:nvPicPr>
          <p:cNvPr id="266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268" y="2852936"/>
            <a:ext cx="5677495"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sp>
        <p:nvSpPr>
          <p:cNvPr id="10" name="9 Rectángulo"/>
          <p:cNvSpPr/>
          <p:nvPr/>
        </p:nvSpPr>
        <p:spPr>
          <a:xfrm>
            <a:off x="2195736" y="3991209"/>
            <a:ext cx="5219027" cy="144016"/>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14889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1085850" indent="-1085850" algn="just"/>
            <a:r>
              <a:rPr lang="es-EC" sz="1600" b="1" dirty="0">
                <a:solidFill>
                  <a:schemeClr val="accent4">
                    <a:lumMod val="75000"/>
                  </a:schemeClr>
                </a:solidFill>
                <a:latin typeface="Century" pitchFamily="18" charset="0"/>
              </a:rPr>
              <a:t>Tabla 10. Captura de carbono promedio de las diferentes especies arbóreas en Arosemena Tola.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pic>
        <p:nvPicPr>
          <p:cNvPr id="266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268" y="2852936"/>
            <a:ext cx="5677495"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sp>
        <p:nvSpPr>
          <p:cNvPr id="10" name="9 Rectángulo"/>
          <p:cNvSpPr/>
          <p:nvPr/>
        </p:nvSpPr>
        <p:spPr>
          <a:xfrm>
            <a:off x="2195736" y="3991209"/>
            <a:ext cx="5219027" cy="144016"/>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2195736" y="3600726"/>
            <a:ext cx="5219027" cy="144016"/>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25105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1085850" indent="-1085850" algn="just"/>
            <a:r>
              <a:rPr lang="es-EC" sz="1600" b="1" dirty="0">
                <a:solidFill>
                  <a:schemeClr val="accent4">
                    <a:lumMod val="75000"/>
                  </a:schemeClr>
                </a:solidFill>
                <a:latin typeface="Century" pitchFamily="18" charset="0"/>
              </a:rPr>
              <a:t>Tabla 10. Captura de carbono promedio de las diferentes especies arbóreas en Arosemena Tola.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pic>
        <p:nvPicPr>
          <p:cNvPr id="266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268" y="2852936"/>
            <a:ext cx="5677495"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sp>
        <p:nvSpPr>
          <p:cNvPr id="10" name="9 Rectángulo"/>
          <p:cNvSpPr/>
          <p:nvPr/>
        </p:nvSpPr>
        <p:spPr>
          <a:xfrm>
            <a:off x="2195736" y="3991209"/>
            <a:ext cx="5219027" cy="144016"/>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2195736" y="3600726"/>
            <a:ext cx="5219027" cy="144016"/>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2165749" y="5661248"/>
            <a:ext cx="5219027" cy="144016"/>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22682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1085850" indent="-1085850" algn="just"/>
            <a:r>
              <a:rPr lang="es-EC" sz="1600" b="1" dirty="0">
                <a:solidFill>
                  <a:schemeClr val="accent4">
                    <a:lumMod val="75000"/>
                  </a:schemeClr>
                </a:solidFill>
                <a:latin typeface="Century" pitchFamily="18" charset="0"/>
              </a:rPr>
              <a:t>Tabla 11. Captura de carbono promedio de las diferentes especies arbóreas en </a:t>
            </a:r>
            <a:r>
              <a:rPr lang="es-EC" sz="1600" b="1" dirty="0" err="1">
                <a:solidFill>
                  <a:schemeClr val="accent4">
                    <a:lumMod val="75000"/>
                  </a:schemeClr>
                </a:solidFill>
                <a:latin typeface="Century" pitchFamily="18" charset="0"/>
              </a:rPr>
              <a:t>Archidona</a:t>
            </a:r>
            <a:r>
              <a:rPr lang="es-EC" sz="1600" b="1" dirty="0">
                <a:solidFill>
                  <a:schemeClr val="accent4">
                    <a:lumMod val="75000"/>
                  </a:schemeClr>
                </a:solidFill>
                <a:latin typeface="Century" pitchFamily="18" charset="0"/>
              </a:rPr>
              <a:t>.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063" y="2900363"/>
            <a:ext cx="5557837"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034494" y="5445224"/>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92108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1085850" indent="-1085850" algn="just"/>
            <a:r>
              <a:rPr lang="es-EC" sz="1600" b="1" dirty="0">
                <a:solidFill>
                  <a:schemeClr val="accent4">
                    <a:lumMod val="75000"/>
                  </a:schemeClr>
                </a:solidFill>
                <a:latin typeface="Century" pitchFamily="18" charset="0"/>
              </a:rPr>
              <a:t>Tabla 11. Captura de carbono promedio de las diferentes especies arbóreas en </a:t>
            </a:r>
            <a:r>
              <a:rPr lang="es-EC" sz="1600" b="1" dirty="0" err="1">
                <a:solidFill>
                  <a:schemeClr val="accent4">
                    <a:lumMod val="75000"/>
                  </a:schemeClr>
                </a:solidFill>
                <a:latin typeface="Century" pitchFamily="18" charset="0"/>
              </a:rPr>
              <a:t>Archidona</a:t>
            </a:r>
            <a:r>
              <a:rPr lang="es-EC" sz="1600" b="1" dirty="0">
                <a:solidFill>
                  <a:schemeClr val="accent4">
                    <a:lumMod val="75000"/>
                  </a:schemeClr>
                </a:solidFill>
                <a:latin typeface="Century" pitchFamily="18" charset="0"/>
              </a:rPr>
              <a:t>.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063" y="2900363"/>
            <a:ext cx="5557837"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034494" y="5445224"/>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33474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1085850" indent="-1085850" algn="just"/>
            <a:r>
              <a:rPr lang="es-EC" sz="1600" b="1" dirty="0">
                <a:solidFill>
                  <a:schemeClr val="accent4">
                    <a:lumMod val="75000"/>
                  </a:schemeClr>
                </a:solidFill>
                <a:latin typeface="Century" pitchFamily="18" charset="0"/>
              </a:rPr>
              <a:t>Tabla 11. Captura de carbono promedio de las diferentes especies arbóreas en </a:t>
            </a:r>
            <a:r>
              <a:rPr lang="es-EC" sz="1600" b="1" dirty="0" err="1">
                <a:solidFill>
                  <a:schemeClr val="accent4">
                    <a:lumMod val="75000"/>
                  </a:schemeClr>
                </a:solidFill>
                <a:latin typeface="Century" pitchFamily="18" charset="0"/>
              </a:rPr>
              <a:t>Archidona</a:t>
            </a:r>
            <a:r>
              <a:rPr lang="es-EC" sz="1600" b="1" dirty="0">
                <a:solidFill>
                  <a:schemeClr val="accent4">
                    <a:lumMod val="75000"/>
                  </a:schemeClr>
                </a:solidFill>
                <a:latin typeface="Century" pitchFamily="18" charset="0"/>
              </a:rPr>
              <a:t>.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063" y="2900363"/>
            <a:ext cx="5557837"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034494" y="5445224"/>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2034494" y="4464822"/>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2051720" y="4149080"/>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36934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de carbono promedio de las diferentes especies arbóreas en Tena.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pic>
        <p:nvPicPr>
          <p:cNvPr id="296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073" y="2904916"/>
            <a:ext cx="5731247" cy="37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044901" y="3861048"/>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41685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52" y="3728369"/>
            <a:ext cx="1537500" cy="1614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samuelyanez.files.wordpress.com/2012/05/naturaleza.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0" y="1391856"/>
            <a:ext cx="1532584" cy="2165703"/>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59591" y="2996952"/>
            <a:ext cx="62314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INTRODUCCIÓN</a:t>
            </a:r>
            <a:endParaRPr lang="es-EC" sz="3200" b="1" dirty="0">
              <a:ln>
                <a:solidFill>
                  <a:schemeClr val="bg1"/>
                </a:solidFill>
              </a:ln>
              <a:solidFill>
                <a:schemeClr val="bg1"/>
              </a:solidFill>
            </a:endParaRPr>
          </a:p>
        </p:txBody>
      </p:sp>
      <p:sp>
        <p:nvSpPr>
          <p:cNvPr id="12" name="11 CuadroTexto"/>
          <p:cNvSpPr txBox="1"/>
          <p:nvPr/>
        </p:nvSpPr>
        <p:spPr>
          <a:xfrm>
            <a:off x="1787450" y="2185967"/>
            <a:ext cx="6961013" cy="369332"/>
          </a:xfrm>
          <a:prstGeom prst="rect">
            <a:avLst/>
          </a:prstGeom>
          <a:noFill/>
        </p:spPr>
        <p:txBody>
          <a:bodyPr wrap="square" rtlCol="0">
            <a:spAutoFit/>
          </a:bodyPr>
          <a:lstStyle/>
          <a:p>
            <a:r>
              <a:rPr lang="en-US" b="1"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L.A.  y el C. </a:t>
            </a:r>
            <a:r>
              <a:rPr lang="en-US" b="1" dirty="0" err="1">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tienen</a:t>
            </a:r>
            <a:r>
              <a:rPr lang="en-US" b="1"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 el 57% de </a:t>
            </a:r>
            <a:r>
              <a:rPr lang="en-US" b="1" dirty="0" err="1">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bosques</a:t>
            </a:r>
            <a:r>
              <a:rPr lang="en-US" b="1"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 a </a:t>
            </a:r>
            <a:r>
              <a:rPr lang="en-US" b="1" dirty="0" err="1">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nivel</a:t>
            </a:r>
            <a:r>
              <a:rPr lang="en-US" b="1"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  </a:t>
            </a:r>
            <a:r>
              <a:rPr lang="en-US" b="1" dirty="0" err="1" smtClean="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mundial</a:t>
            </a:r>
            <a:r>
              <a:rPr lang="en-US" b="1" dirty="0" smtClean="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a:t>
            </a:r>
            <a:endParaRPr lang="es-EC" b="1"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3" name="12 CuadroTexto"/>
          <p:cNvSpPr txBox="1"/>
          <p:nvPr/>
        </p:nvSpPr>
        <p:spPr>
          <a:xfrm>
            <a:off x="2304122" y="3789040"/>
            <a:ext cx="6413117" cy="2585323"/>
          </a:xfrm>
          <a:prstGeom prst="rect">
            <a:avLst/>
          </a:prstGeom>
          <a:noFill/>
        </p:spPr>
        <p:txBody>
          <a:bodyPr wrap="square" rtlCol="0">
            <a:spAutoFit/>
          </a:bodyPr>
          <a:lstStyle/>
          <a:p>
            <a:pPr algn="just"/>
            <a:r>
              <a:rPr lang="en-US" dirty="0">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Los </a:t>
            </a:r>
            <a:r>
              <a:rPr lang="en-US" dirty="0" err="1">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bosques</a:t>
            </a:r>
            <a:r>
              <a:rPr lang="en-US" dirty="0">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 de Ecuador </a:t>
            </a:r>
            <a:r>
              <a:rPr lang="en-US" dirty="0" err="1">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cubren</a:t>
            </a:r>
            <a:r>
              <a:rPr lang="en-US" dirty="0">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 el 42% de area total del </a:t>
            </a:r>
            <a:r>
              <a:rPr lang="en-US" dirty="0" err="1">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país</a:t>
            </a:r>
            <a:r>
              <a:rPr lang="en-US" dirty="0">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 </a:t>
            </a:r>
            <a:r>
              <a:rPr lang="en-US" dirty="0" err="1">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donde</a:t>
            </a:r>
            <a:r>
              <a:rPr lang="en-US" dirty="0">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 el 80% </a:t>
            </a:r>
            <a:r>
              <a:rPr lang="en-US" dirty="0" err="1">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esta</a:t>
            </a:r>
            <a:r>
              <a:rPr lang="en-US" dirty="0">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 </a:t>
            </a:r>
            <a:r>
              <a:rPr lang="en-US" dirty="0" err="1">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localizado</a:t>
            </a:r>
            <a:r>
              <a:rPr lang="en-US" dirty="0">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 en la R.A</a:t>
            </a:r>
            <a:r>
              <a:rPr lang="en-US" dirty="0" smtClean="0">
                <a:solidFill>
                  <a:srgbClr val="336600"/>
                </a:solidFill>
                <a:latin typeface="Century Gothic" panose="020B0502020202020204" pitchFamily="34" charset="0"/>
                <a:ea typeface="Arial Unicode MS" panose="020B0604020202020204" pitchFamily="34" charset="-128"/>
                <a:cs typeface="Arial Unicode MS" panose="020B0604020202020204" pitchFamily="34" charset="-128"/>
              </a:rPr>
              <a:t>.</a:t>
            </a:r>
          </a:p>
          <a:p>
            <a:pPr algn="just"/>
            <a:endParaRPr lang="en-US" dirty="0" smtClean="0">
              <a:latin typeface="Century Gothic" panose="020B0502020202020204" pitchFamily="34" charset="0"/>
              <a:ea typeface="Arial Unicode MS" panose="020B0604020202020204" pitchFamily="34" charset="-128"/>
              <a:cs typeface="Arial Unicode MS" panose="020B0604020202020204" pitchFamily="34" charset="-128"/>
            </a:endParaRPr>
          </a:p>
          <a:p>
            <a:pPr algn="just"/>
            <a:r>
              <a:rPr lang="es-EC" i="1" dirty="0">
                <a:solidFill>
                  <a:schemeClr val="accent1">
                    <a:satMod val="150000"/>
                  </a:schemeClr>
                </a:solidFill>
              </a:rPr>
              <a:t>Objetivo </a:t>
            </a:r>
            <a:r>
              <a:rPr lang="es-EC" i="1" dirty="0" smtClean="0">
                <a:solidFill>
                  <a:schemeClr val="accent1">
                    <a:satMod val="150000"/>
                  </a:schemeClr>
                </a:solidFill>
              </a:rPr>
              <a:t>7 (PNBV). </a:t>
            </a:r>
            <a:r>
              <a:rPr lang="es-EC" i="1" dirty="0">
                <a:solidFill>
                  <a:schemeClr val="accent1">
                    <a:satMod val="150000"/>
                  </a:schemeClr>
                </a:solidFill>
              </a:rPr>
              <a:t>Garantizar los derechos de la naturaleza y promover la sostenibilidad ambiental territorial y </a:t>
            </a:r>
            <a:r>
              <a:rPr lang="es-EC" i="1" dirty="0" smtClean="0">
                <a:solidFill>
                  <a:schemeClr val="accent1">
                    <a:satMod val="150000"/>
                  </a:schemeClr>
                </a:solidFill>
              </a:rPr>
              <a:t>global</a:t>
            </a:r>
          </a:p>
          <a:p>
            <a:pPr algn="just"/>
            <a:endParaRPr lang="es-US" i="1" dirty="0">
              <a:solidFill>
                <a:schemeClr val="accent1">
                  <a:satMod val="150000"/>
                </a:schemeClr>
              </a:solidFill>
              <a:latin typeface="Century Gothic" panose="020B0502020202020204" pitchFamily="34" charset="0"/>
              <a:ea typeface="Arial Unicode MS" panose="020B0604020202020204" pitchFamily="34" charset="-128"/>
              <a:cs typeface="Arial Unicode MS" panose="020B0604020202020204" pitchFamily="34" charset="-128"/>
            </a:endParaRPr>
          </a:p>
          <a:p>
            <a:pPr algn="just"/>
            <a:r>
              <a:rPr lang="es-US" i="1" dirty="0" smtClean="0">
                <a:solidFill>
                  <a:srgbClr val="879504"/>
                </a:solidFill>
                <a:latin typeface="Century Gothic" panose="020B0502020202020204" pitchFamily="34" charset="0"/>
                <a:ea typeface="Arial Unicode MS" panose="020B0604020202020204" pitchFamily="34" charset="-128"/>
                <a:cs typeface="Arial Unicode MS" panose="020B0604020202020204" pitchFamily="34" charset="-128"/>
              </a:rPr>
              <a:t>Estrategia prioritaria : </a:t>
            </a:r>
            <a:r>
              <a:rPr lang="es-ES_tradnl" dirty="0">
                <a:solidFill>
                  <a:srgbClr val="879504"/>
                </a:solidFill>
              </a:rPr>
              <a:t>mantenimiento y protección de las zonas denominadas “Reservas de Biosfera”</a:t>
            </a:r>
            <a:r>
              <a:rPr lang="es-US" i="1" dirty="0" smtClean="0">
                <a:solidFill>
                  <a:srgbClr val="879504"/>
                </a:solidFill>
                <a:latin typeface="Century Gothic" panose="020B0502020202020204" pitchFamily="34" charset="0"/>
                <a:ea typeface="Arial Unicode MS" panose="020B0604020202020204" pitchFamily="34" charset="-128"/>
                <a:cs typeface="Arial Unicode MS" panose="020B0604020202020204" pitchFamily="34" charset="-128"/>
              </a:rPr>
              <a:t> </a:t>
            </a:r>
            <a:endParaRPr lang="en-US" i="1" dirty="0">
              <a:solidFill>
                <a:srgbClr val="879504"/>
              </a:solidFill>
              <a:latin typeface="Century Gothic" panose="020B0502020202020204" pitchFamily="34" charset="0"/>
              <a:ea typeface="Arial Unicode MS" panose="020B0604020202020204" pitchFamily="34" charset="-128"/>
              <a:cs typeface="Arial Unicode MS" panose="020B0604020202020204" pitchFamily="34" charset="-128"/>
            </a:endParaRPr>
          </a:p>
          <a:p>
            <a:pPr algn="just"/>
            <a:endParaRPr lang="es-EC" dirty="0">
              <a:latin typeface="Century Gothic" panose="020B0502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09281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de carbono promedio de las diferentes especies arbóreas en Tena.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pic>
        <p:nvPicPr>
          <p:cNvPr id="296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073" y="2904916"/>
            <a:ext cx="5731247" cy="37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044901" y="3861048"/>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2044901" y="4779153"/>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1242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Captura </a:t>
            </a:r>
            <a:r>
              <a:rPr lang="es-EC" sz="1600" dirty="0">
                <a:solidFill>
                  <a:schemeClr val="accent6">
                    <a:lumMod val="75000"/>
                  </a:schemeClr>
                </a:solidFill>
                <a:latin typeface="Century" pitchFamily="18" charset="0"/>
              </a:rPr>
              <a:t>de carbono por cada especie arbórea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de carbono promedio de las diferentes especies arbóreas en Tena.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1619672" y="6453336"/>
            <a:ext cx="6048672" cy="400110"/>
          </a:xfrm>
          <a:prstGeom prst="rect">
            <a:avLst/>
          </a:prstGeom>
        </p:spPr>
        <p:txBody>
          <a:bodyPr wrap="square">
            <a:spAutoFit/>
          </a:bodyPr>
          <a:lstStyle/>
          <a:p>
            <a:r>
              <a:rPr lang="es-ES_tradnl" sz="1000" b="1" dirty="0"/>
              <a:t>Nota:</a:t>
            </a:r>
            <a:r>
              <a:rPr lang="es-ES_tradnl" sz="1000" dirty="0"/>
              <a:t> la importancia está dada en función de la utilidad que le da el productor a la especie arbórea: 1= maderables, 2= forrajeras, 3= frutales, 4= ornamentales, 5=industrial y 6= otros usos.</a:t>
            </a:r>
            <a:endParaRPr lang="es-EC" sz="1000" dirty="0"/>
          </a:p>
        </p:txBody>
      </p:sp>
      <p:pic>
        <p:nvPicPr>
          <p:cNvPr id="296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073" y="2904916"/>
            <a:ext cx="5731247" cy="37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044901" y="3861048"/>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2044901" y="4779153"/>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2044901" y="3647550"/>
            <a:ext cx="5219027" cy="213498"/>
          </a:xfrm>
          <a:prstGeom prst="rect">
            <a:avLst/>
          </a:prstGeom>
          <a:solidFill>
            <a:srgbClr val="92D05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5597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en el sistema de uso del suelo Pasturas con Sombra 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pic>
        <p:nvPicPr>
          <p:cNvPr id="10" name="9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222" t="50000" r="16760" b="13889"/>
          <a:stretch/>
        </p:blipFill>
        <p:spPr>
          <a:xfrm>
            <a:off x="899592" y="2875002"/>
            <a:ext cx="7416824" cy="3453901"/>
          </a:xfrm>
          <a:prstGeom prst="rect">
            <a:avLst/>
          </a:prstGeom>
        </p:spPr>
      </p:pic>
      <p:sp>
        <p:nvSpPr>
          <p:cNvPr id="11" name="10 Rectángulo"/>
          <p:cNvSpPr/>
          <p:nvPr/>
        </p:nvSpPr>
        <p:spPr>
          <a:xfrm>
            <a:off x="899592" y="6328903"/>
            <a:ext cx="4572000" cy="400110"/>
          </a:xfrm>
          <a:prstGeom prst="rect">
            <a:avLst/>
          </a:prstGeom>
        </p:spPr>
        <p:txBody>
          <a:bodyPr>
            <a:spAutoFit/>
          </a:bodyPr>
          <a:lstStyle/>
          <a:p>
            <a:r>
              <a:rPr lang="es-ES_tradnl" sz="1000" b="1" dirty="0">
                <a:latin typeface="Century" pitchFamily="18" charset="0"/>
              </a:rPr>
              <a:t>Nota: E.E.: </a:t>
            </a:r>
            <a:r>
              <a:rPr lang="es-ES_tradnl" sz="1000" dirty="0">
                <a:latin typeface="Century" pitchFamily="18" charset="0"/>
              </a:rPr>
              <a:t>Error experimentar</a:t>
            </a:r>
            <a:r>
              <a:rPr lang="es-ES_tradnl" sz="1000" dirty="0" smtClean="0">
                <a:latin typeface="Century" pitchFamily="18" charset="0"/>
              </a:rPr>
              <a:t>;.</a:t>
            </a:r>
            <a:endParaRPr lang="es-EC" sz="1000" dirty="0">
              <a:latin typeface="Century" pitchFamily="18" charset="0"/>
            </a:endParaRPr>
          </a:p>
          <a:p>
            <a:r>
              <a:rPr lang="es-ES_tradnl" sz="1000" dirty="0">
                <a:latin typeface="Century" pitchFamily="18" charset="0"/>
              </a:rPr>
              <a:t>Letras iguales no difieren estadísticamente.</a:t>
            </a:r>
            <a:endParaRPr lang="es-EC" sz="1000" dirty="0">
              <a:latin typeface="Century" pitchFamily="18" charset="0"/>
            </a:endParaRPr>
          </a:p>
        </p:txBody>
      </p:sp>
      <p:sp>
        <p:nvSpPr>
          <p:cNvPr id="13" name="12 Rectángulo"/>
          <p:cNvSpPr/>
          <p:nvPr/>
        </p:nvSpPr>
        <p:spPr>
          <a:xfrm>
            <a:off x="2195736" y="3933056"/>
            <a:ext cx="6120680" cy="144016"/>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02870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en el sistema de uso del suelo Pasturas con Sombra 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pic>
        <p:nvPicPr>
          <p:cNvPr id="10" name="9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222" t="50000" r="16760" b="13889"/>
          <a:stretch/>
        </p:blipFill>
        <p:spPr>
          <a:xfrm>
            <a:off x="899592" y="2875002"/>
            <a:ext cx="7416824" cy="3453901"/>
          </a:xfrm>
          <a:prstGeom prst="rect">
            <a:avLst/>
          </a:prstGeom>
        </p:spPr>
      </p:pic>
      <p:sp>
        <p:nvSpPr>
          <p:cNvPr id="11" name="10 Rectángulo"/>
          <p:cNvSpPr/>
          <p:nvPr/>
        </p:nvSpPr>
        <p:spPr>
          <a:xfrm>
            <a:off x="899592" y="6328903"/>
            <a:ext cx="6062158"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 </a:t>
            </a:r>
            <a:r>
              <a:rPr lang="es-ES_tradnl" sz="1000" dirty="0" smtClean="0">
                <a:latin typeface="Century" pitchFamily="18" charset="0"/>
              </a:rPr>
              <a:t>Letras </a:t>
            </a:r>
            <a:r>
              <a:rPr lang="es-ES_tradnl" sz="1000" dirty="0">
                <a:latin typeface="Century" pitchFamily="18" charset="0"/>
              </a:rPr>
              <a:t>iguales no difieren estadísticamente.</a:t>
            </a:r>
            <a:endParaRPr lang="es-EC" sz="1000" dirty="0">
              <a:latin typeface="Century" pitchFamily="18" charset="0"/>
            </a:endParaRPr>
          </a:p>
        </p:txBody>
      </p:sp>
      <p:sp>
        <p:nvSpPr>
          <p:cNvPr id="14" name="13 Rectángulo"/>
          <p:cNvSpPr/>
          <p:nvPr/>
        </p:nvSpPr>
        <p:spPr>
          <a:xfrm>
            <a:off x="2195736" y="5157192"/>
            <a:ext cx="6120680" cy="144016"/>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84194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en el sistema de uso del suelo Pasturas con Sombra 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pic>
        <p:nvPicPr>
          <p:cNvPr id="10" name="9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222" t="50000" r="16760" b="13889"/>
          <a:stretch/>
        </p:blipFill>
        <p:spPr>
          <a:xfrm>
            <a:off x="899592" y="2875002"/>
            <a:ext cx="7416824" cy="3453901"/>
          </a:xfrm>
          <a:prstGeom prst="rect">
            <a:avLst/>
          </a:prstGeom>
        </p:spPr>
      </p:pic>
      <p:sp>
        <p:nvSpPr>
          <p:cNvPr id="11" name="10 Rectángulo"/>
          <p:cNvSpPr/>
          <p:nvPr/>
        </p:nvSpPr>
        <p:spPr>
          <a:xfrm>
            <a:off x="899592" y="6328903"/>
            <a:ext cx="6062158"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a:t>
            </a:r>
            <a:r>
              <a:rPr lang="es-ES_tradnl" sz="1000" dirty="0" smtClean="0">
                <a:latin typeface="Century" pitchFamily="18" charset="0"/>
              </a:rPr>
              <a:t>;. Letras </a:t>
            </a:r>
            <a:r>
              <a:rPr lang="es-ES_tradnl" sz="1000" dirty="0">
                <a:latin typeface="Century" pitchFamily="18" charset="0"/>
              </a:rPr>
              <a:t>iguales no difieren estadísticamente.</a:t>
            </a:r>
            <a:endParaRPr lang="es-EC" sz="1000" dirty="0">
              <a:latin typeface="Century" pitchFamily="18" charset="0"/>
            </a:endParaRPr>
          </a:p>
        </p:txBody>
      </p:sp>
      <p:sp>
        <p:nvSpPr>
          <p:cNvPr id="12" name="11 Rectángulo"/>
          <p:cNvSpPr/>
          <p:nvPr/>
        </p:nvSpPr>
        <p:spPr>
          <a:xfrm>
            <a:off x="1129102" y="5661248"/>
            <a:ext cx="7187314" cy="144016"/>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57399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en el sistema de uso del suelo Pasturas con Sombra 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pic>
        <p:nvPicPr>
          <p:cNvPr id="10" name="9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222" t="50000" r="16760" b="13889"/>
          <a:stretch/>
        </p:blipFill>
        <p:spPr>
          <a:xfrm>
            <a:off x="899592" y="2875002"/>
            <a:ext cx="7416824" cy="3453901"/>
          </a:xfrm>
          <a:prstGeom prst="rect">
            <a:avLst/>
          </a:prstGeom>
        </p:spPr>
      </p:pic>
      <p:sp>
        <p:nvSpPr>
          <p:cNvPr id="11" name="10 Rectángulo"/>
          <p:cNvSpPr/>
          <p:nvPr/>
        </p:nvSpPr>
        <p:spPr>
          <a:xfrm>
            <a:off x="899592" y="6328903"/>
            <a:ext cx="6336704"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a:t>
            </a:r>
            <a:r>
              <a:rPr lang="es-ES_tradnl" sz="1000" dirty="0" smtClean="0">
                <a:latin typeface="Century" pitchFamily="18" charset="0"/>
              </a:rPr>
              <a:t>; Letras </a:t>
            </a:r>
            <a:r>
              <a:rPr lang="es-ES_tradnl" sz="1000" dirty="0">
                <a:latin typeface="Century" pitchFamily="18" charset="0"/>
              </a:rPr>
              <a:t>iguales no difieren estadísticamente.</a:t>
            </a:r>
            <a:endParaRPr lang="es-EC" sz="1000" dirty="0">
              <a:latin typeface="Century" pitchFamily="18" charset="0"/>
            </a:endParaRPr>
          </a:p>
        </p:txBody>
      </p:sp>
      <p:sp>
        <p:nvSpPr>
          <p:cNvPr id="12" name="11 Rectángulo"/>
          <p:cNvSpPr/>
          <p:nvPr/>
        </p:nvSpPr>
        <p:spPr>
          <a:xfrm>
            <a:off x="1129102" y="5849562"/>
            <a:ext cx="7187314" cy="144016"/>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84194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en el sistema de uso del suelo Pasturas con Sombra 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pic>
        <p:nvPicPr>
          <p:cNvPr id="10" name="9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222" t="50000" r="16760" b="13889"/>
          <a:stretch/>
        </p:blipFill>
        <p:spPr>
          <a:xfrm>
            <a:off x="899592" y="2875002"/>
            <a:ext cx="7416824" cy="3453901"/>
          </a:xfrm>
          <a:prstGeom prst="rect">
            <a:avLst/>
          </a:prstGeom>
        </p:spPr>
      </p:pic>
      <p:sp>
        <p:nvSpPr>
          <p:cNvPr id="11" name="10 Rectángulo"/>
          <p:cNvSpPr/>
          <p:nvPr/>
        </p:nvSpPr>
        <p:spPr>
          <a:xfrm>
            <a:off x="899592" y="6328903"/>
            <a:ext cx="6097654"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 </a:t>
            </a:r>
            <a:r>
              <a:rPr lang="es-ES_tradnl" sz="1000" dirty="0" smtClean="0">
                <a:latin typeface="Century" pitchFamily="18" charset="0"/>
              </a:rPr>
              <a:t>Letras </a:t>
            </a:r>
            <a:r>
              <a:rPr lang="es-ES_tradnl" sz="1000" dirty="0">
                <a:latin typeface="Century" pitchFamily="18" charset="0"/>
              </a:rPr>
              <a:t>iguales no difieren estadísticamente.</a:t>
            </a:r>
            <a:endParaRPr lang="es-EC" sz="1000" dirty="0">
              <a:latin typeface="Century" pitchFamily="18" charset="0"/>
            </a:endParaRPr>
          </a:p>
        </p:txBody>
      </p:sp>
      <p:sp>
        <p:nvSpPr>
          <p:cNvPr id="12" name="11 Rectángulo"/>
          <p:cNvSpPr/>
          <p:nvPr/>
        </p:nvSpPr>
        <p:spPr>
          <a:xfrm>
            <a:off x="1129102" y="5849562"/>
            <a:ext cx="7187314" cy="144016"/>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p:cNvSpPr/>
          <p:nvPr/>
        </p:nvSpPr>
        <p:spPr>
          <a:xfrm>
            <a:off x="5796135" y="3933056"/>
            <a:ext cx="432049" cy="144016"/>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58272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en el sistema de uso del suelo Pasturas </a:t>
            </a:r>
            <a:r>
              <a:rPr lang="es-EC" sz="1600" b="1" dirty="0" smtClean="0">
                <a:solidFill>
                  <a:schemeClr val="accent4">
                    <a:lumMod val="75000"/>
                  </a:schemeClr>
                </a:solidFill>
                <a:latin typeface="Century" pitchFamily="18" charset="0"/>
              </a:rPr>
              <a:t>sin Sombra </a:t>
            </a:r>
            <a:r>
              <a:rPr lang="es-EC" sz="1600" b="1" dirty="0">
                <a:solidFill>
                  <a:schemeClr val="accent4">
                    <a:lumMod val="75000"/>
                  </a:schemeClr>
                </a:solidFill>
                <a:latin typeface="Century" pitchFamily="18" charset="0"/>
              </a:rPr>
              <a:t>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sp>
        <p:nvSpPr>
          <p:cNvPr id="11" name="10 Rectángulo"/>
          <p:cNvSpPr/>
          <p:nvPr/>
        </p:nvSpPr>
        <p:spPr>
          <a:xfrm>
            <a:off x="672764" y="5517232"/>
            <a:ext cx="4572000" cy="400110"/>
          </a:xfrm>
          <a:prstGeom prst="rect">
            <a:avLst/>
          </a:prstGeom>
        </p:spPr>
        <p:txBody>
          <a:bodyPr>
            <a:spAutoFit/>
          </a:bodyPr>
          <a:lstStyle/>
          <a:p>
            <a:r>
              <a:rPr lang="es-ES_tradnl" sz="1000" b="1" dirty="0">
                <a:latin typeface="Century" pitchFamily="18" charset="0"/>
              </a:rPr>
              <a:t>Nota: E.E.: </a:t>
            </a:r>
            <a:r>
              <a:rPr lang="es-ES_tradnl" sz="1000" dirty="0">
                <a:latin typeface="Century" pitchFamily="18" charset="0"/>
              </a:rPr>
              <a:t>Error experimentar</a:t>
            </a:r>
            <a:r>
              <a:rPr lang="es-ES_tradnl" sz="1000" dirty="0" smtClean="0">
                <a:latin typeface="Century" pitchFamily="18" charset="0"/>
              </a:rPr>
              <a:t>;.</a:t>
            </a:r>
            <a:endParaRPr lang="es-EC" sz="1000" dirty="0">
              <a:latin typeface="Century" pitchFamily="18" charset="0"/>
            </a:endParaRPr>
          </a:p>
          <a:p>
            <a:r>
              <a:rPr lang="es-ES_tradnl" sz="1000" dirty="0">
                <a:latin typeface="Century" pitchFamily="18" charset="0"/>
              </a:rPr>
              <a:t>Letras iguales no difieren estadísticamente.</a:t>
            </a:r>
            <a:endParaRPr lang="es-EC" sz="1000" dirty="0">
              <a:latin typeface="Century" pitchFamily="18" charset="0"/>
            </a:endParaRPr>
          </a:p>
        </p:txBody>
      </p:sp>
      <p:pic>
        <p:nvPicPr>
          <p:cNvPr id="12" name="11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974" t="60834" r="18686" b="16944"/>
          <a:stretch/>
        </p:blipFill>
        <p:spPr>
          <a:xfrm>
            <a:off x="672764" y="3304778"/>
            <a:ext cx="7238181" cy="2304256"/>
          </a:xfrm>
          <a:prstGeom prst="rect">
            <a:avLst/>
          </a:prstGeom>
        </p:spPr>
      </p:pic>
      <p:sp>
        <p:nvSpPr>
          <p:cNvPr id="13" name="12 Rectángulo"/>
          <p:cNvSpPr/>
          <p:nvPr/>
        </p:nvSpPr>
        <p:spPr>
          <a:xfrm>
            <a:off x="1956686" y="4456906"/>
            <a:ext cx="6431738" cy="144016"/>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01695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en el sistema de uso del suelo Pasturas </a:t>
            </a:r>
            <a:r>
              <a:rPr lang="es-EC" sz="1600" b="1" dirty="0" smtClean="0">
                <a:solidFill>
                  <a:schemeClr val="accent4">
                    <a:lumMod val="75000"/>
                  </a:schemeClr>
                </a:solidFill>
                <a:latin typeface="Century" pitchFamily="18" charset="0"/>
              </a:rPr>
              <a:t>sin Sombra </a:t>
            </a:r>
            <a:r>
              <a:rPr lang="es-EC" sz="1600" b="1" dirty="0">
                <a:solidFill>
                  <a:schemeClr val="accent4">
                    <a:lumMod val="75000"/>
                  </a:schemeClr>
                </a:solidFill>
                <a:latin typeface="Century" pitchFamily="18" charset="0"/>
              </a:rPr>
              <a:t>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sp>
        <p:nvSpPr>
          <p:cNvPr id="11" name="10 Rectángulo"/>
          <p:cNvSpPr/>
          <p:nvPr/>
        </p:nvSpPr>
        <p:spPr>
          <a:xfrm>
            <a:off x="672764" y="5517232"/>
            <a:ext cx="6563532"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 </a:t>
            </a:r>
            <a:r>
              <a:rPr lang="es-ES_tradnl" sz="1000" dirty="0" smtClean="0">
                <a:latin typeface="Century" pitchFamily="18" charset="0"/>
              </a:rPr>
              <a:t>Letras </a:t>
            </a:r>
            <a:r>
              <a:rPr lang="es-ES_tradnl" sz="1000" dirty="0">
                <a:latin typeface="Century" pitchFamily="18" charset="0"/>
              </a:rPr>
              <a:t>iguales no difieren estadísticamente.</a:t>
            </a:r>
            <a:endParaRPr lang="es-EC" sz="1000" dirty="0">
              <a:latin typeface="Century" pitchFamily="18" charset="0"/>
            </a:endParaRPr>
          </a:p>
        </p:txBody>
      </p:sp>
      <p:pic>
        <p:nvPicPr>
          <p:cNvPr id="12" name="11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974" t="60834" r="18686" b="16944"/>
          <a:stretch/>
        </p:blipFill>
        <p:spPr>
          <a:xfrm>
            <a:off x="672764" y="3304778"/>
            <a:ext cx="7715659" cy="2304256"/>
          </a:xfrm>
          <a:prstGeom prst="rect">
            <a:avLst/>
          </a:prstGeom>
        </p:spPr>
      </p:pic>
      <p:sp>
        <p:nvSpPr>
          <p:cNvPr id="13" name="12 Rectángulo"/>
          <p:cNvSpPr/>
          <p:nvPr/>
        </p:nvSpPr>
        <p:spPr>
          <a:xfrm>
            <a:off x="1423294" y="4941168"/>
            <a:ext cx="6965129"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35664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830997"/>
          </a:xfrm>
          <a:prstGeom prst="rect">
            <a:avLst/>
          </a:prstGeom>
        </p:spPr>
        <p:txBody>
          <a:bodyPr wrap="square">
            <a:spAutoFit/>
          </a:bodyPr>
          <a:lstStyle/>
          <a:p>
            <a:pPr marL="895350" indent="-895350" algn="just"/>
            <a:r>
              <a:rPr lang="es-EC" sz="1600" b="1" dirty="0">
                <a:solidFill>
                  <a:schemeClr val="accent4">
                    <a:lumMod val="75000"/>
                  </a:schemeClr>
                </a:solidFill>
                <a:latin typeface="Century" pitchFamily="18" charset="0"/>
              </a:rPr>
              <a:t>Tabla 11. Captura y almacenamiento de carbono en los dos sistemas de uso del suelo, evaluados en tres cantones de la Provincia de Napo ubicados en la Reserva de la Biosfera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934294" y="5928793"/>
            <a:ext cx="5653930"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 </a:t>
            </a:r>
            <a:r>
              <a:rPr lang="es-ES_tradnl" sz="1000" dirty="0" smtClean="0">
                <a:latin typeface="Century" pitchFamily="18" charset="0"/>
              </a:rPr>
              <a:t>Letras </a:t>
            </a:r>
            <a:r>
              <a:rPr lang="es-ES_tradnl" sz="1000" dirty="0">
                <a:latin typeface="Century" pitchFamily="18" charset="0"/>
              </a:rPr>
              <a:t>iguales no difieren estadísticamente.</a:t>
            </a:r>
            <a:endParaRPr lang="es-EC" sz="1000" dirty="0">
              <a:latin typeface="Century" pitchFamily="18" charset="0"/>
            </a:endParaRPr>
          </a:p>
        </p:txBody>
      </p:sp>
      <p:pic>
        <p:nvPicPr>
          <p:cNvPr id="13" name="12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265" t="55555" r="16393" b="16945"/>
          <a:stretch/>
        </p:blipFill>
        <p:spPr>
          <a:xfrm>
            <a:off x="1108706" y="3245048"/>
            <a:ext cx="7207710" cy="2704231"/>
          </a:xfrm>
          <a:prstGeom prst="rect">
            <a:avLst/>
          </a:prstGeom>
        </p:spPr>
      </p:pic>
      <p:sp>
        <p:nvSpPr>
          <p:cNvPr id="12" name="11 Rectángulo"/>
          <p:cNvSpPr/>
          <p:nvPr/>
        </p:nvSpPr>
        <p:spPr>
          <a:xfrm>
            <a:off x="1423294" y="5229200"/>
            <a:ext cx="6965129"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01695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52" y="3461187"/>
            <a:ext cx="1537500" cy="1614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66" y="5023729"/>
            <a:ext cx="2761267" cy="18342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samuelyanez.files.wordpress.com/2012/05/naturaleza.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0" y="1391856"/>
            <a:ext cx="1532584" cy="2165703"/>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59591" y="2996952"/>
            <a:ext cx="62314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INTRODUCCIÓN</a:t>
            </a:r>
            <a:endParaRPr lang="es-EC" sz="3200" b="1" dirty="0">
              <a:ln>
                <a:solidFill>
                  <a:schemeClr val="bg1"/>
                </a:solidFill>
              </a:ln>
              <a:solidFill>
                <a:schemeClr val="bg1"/>
              </a:solidFill>
            </a:endParaRPr>
          </a:p>
        </p:txBody>
      </p:sp>
      <p:sp>
        <p:nvSpPr>
          <p:cNvPr id="13" name="12 CuadroTexto"/>
          <p:cNvSpPr txBox="1"/>
          <p:nvPr/>
        </p:nvSpPr>
        <p:spPr>
          <a:xfrm>
            <a:off x="2191331" y="3342894"/>
            <a:ext cx="6413117" cy="646331"/>
          </a:xfrm>
          <a:prstGeom prst="rect">
            <a:avLst/>
          </a:prstGeom>
          <a:noFill/>
        </p:spPr>
        <p:txBody>
          <a:bodyPr wrap="square" rtlCol="0">
            <a:spAutoFit/>
          </a:bodyPr>
          <a:lstStyle/>
          <a:p>
            <a:pPr algn="just"/>
            <a:r>
              <a:rPr lang="en-US" dirty="0">
                <a:solidFill>
                  <a:srgbClr val="336600"/>
                </a:solidFill>
                <a:latin typeface="Century" pitchFamily="18" charset="0"/>
                <a:ea typeface="Arial Unicode MS" panose="020B0604020202020204" pitchFamily="34" charset="-128"/>
                <a:cs typeface="Arial Unicode MS" panose="020B0604020202020204" pitchFamily="34" charset="-128"/>
              </a:rPr>
              <a:t>Los </a:t>
            </a:r>
            <a:r>
              <a:rPr lang="en-US" dirty="0" err="1">
                <a:solidFill>
                  <a:srgbClr val="336600"/>
                </a:solidFill>
                <a:latin typeface="Century" pitchFamily="18" charset="0"/>
                <a:ea typeface="Arial Unicode MS" panose="020B0604020202020204" pitchFamily="34" charset="-128"/>
                <a:cs typeface="Arial Unicode MS" panose="020B0604020202020204" pitchFamily="34" charset="-128"/>
              </a:rPr>
              <a:t>bosques</a:t>
            </a:r>
            <a:r>
              <a:rPr lang="en-US" dirty="0">
                <a:solidFill>
                  <a:srgbClr val="336600"/>
                </a:solidFill>
                <a:latin typeface="Century" pitchFamily="18" charset="0"/>
                <a:ea typeface="Arial Unicode MS" panose="020B0604020202020204" pitchFamily="34" charset="-128"/>
                <a:cs typeface="Arial Unicode MS" panose="020B0604020202020204" pitchFamily="34" charset="-128"/>
              </a:rPr>
              <a:t> de Ecuador </a:t>
            </a:r>
            <a:r>
              <a:rPr lang="en-US" dirty="0" err="1">
                <a:solidFill>
                  <a:srgbClr val="336600"/>
                </a:solidFill>
                <a:latin typeface="Century" pitchFamily="18" charset="0"/>
                <a:ea typeface="Arial Unicode MS" panose="020B0604020202020204" pitchFamily="34" charset="-128"/>
                <a:cs typeface="Arial Unicode MS" panose="020B0604020202020204" pitchFamily="34" charset="-128"/>
              </a:rPr>
              <a:t>cubren</a:t>
            </a:r>
            <a:r>
              <a:rPr lang="en-US" dirty="0">
                <a:solidFill>
                  <a:srgbClr val="336600"/>
                </a:solidFill>
                <a:latin typeface="Century" pitchFamily="18" charset="0"/>
                <a:ea typeface="Arial Unicode MS" panose="020B0604020202020204" pitchFamily="34" charset="-128"/>
                <a:cs typeface="Arial Unicode MS" panose="020B0604020202020204" pitchFamily="34" charset="-128"/>
              </a:rPr>
              <a:t> el 42% de area total del </a:t>
            </a:r>
            <a:r>
              <a:rPr lang="en-US" dirty="0" err="1">
                <a:solidFill>
                  <a:srgbClr val="336600"/>
                </a:solidFill>
                <a:latin typeface="Century" pitchFamily="18" charset="0"/>
                <a:ea typeface="Arial Unicode MS" panose="020B0604020202020204" pitchFamily="34" charset="-128"/>
                <a:cs typeface="Arial Unicode MS" panose="020B0604020202020204" pitchFamily="34" charset="-128"/>
              </a:rPr>
              <a:t>país</a:t>
            </a:r>
            <a:r>
              <a:rPr lang="en-US" dirty="0">
                <a:solidFill>
                  <a:srgbClr val="336600"/>
                </a:solidFill>
                <a:latin typeface="Century" pitchFamily="18" charset="0"/>
                <a:ea typeface="Arial Unicode MS" panose="020B0604020202020204" pitchFamily="34" charset="-128"/>
                <a:cs typeface="Arial Unicode MS" panose="020B0604020202020204" pitchFamily="34" charset="-128"/>
              </a:rPr>
              <a:t>, </a:t>
            </a:r>
            <a:r>
              <a:rPr lang="en-US" dirty="0" err="1">
                <a:solidFill>
                  <a:srgbClr val="336600"/>
                </a:solidFill>
                <a:latin typeface="Century" pitchFamily="18" charset="0"/>
                <a:ea typeface="Arial Unicode MS" panose="020B0604020202020204" pitchFamily="34" charset="-128"/>
                <a:cs typeface="Arial Unicode MS" panose="020B0604020202020204" pitchFamily="34" charset="-128"/>
              </a:rPr>
              <a:t>donde</a:t>
            </a:r>
            <a:r>
              <a:rPr lang="en-US" dirty="0">
                <a:solidFill>
                  <a:srgbClr val="336600"/>
                </a:solidFill>
                <a:latin typeface="Century" pitchFamily="18" charset="0"/>
                <a:ea typeface="Arial Unicode MS" panose="020B0604020202020204" pitchFamily="34" charset="-128"/>
                <a:cs typeface="Arial Unicode MS" panose="020B0604020202020204" pitchFamily="34" charset="-128"/>
              </a:rPr>
              <a:t> el 80% </a:t>
            </a:r>
            <a:r>
              <a:rPr lang="en-US" dirty="0" err="1">
                <a:solidFill>
                  <a:srgbClr val="336600"/>
                </a:solidFill>
                <a:latin typeface="Century" pitchFamily="18" charset="0"/>
                <a:ea typeface="Arial Unicode MS" panose="020B0604020202020204" pitchFamily="34" charset="-128"/>
                <a:cs typeface="Arial Unicode MS" panose="020B0604020202020204" pitchFamily="34" charset="-128"/>
              </a:rPr>
              <a:t>esta</a:t>
            </a:r>
            <a:r>
              <a:rPr lang="en-US" dirty="0">
                <a:solidFill>
                  <a:srgbClr val="336600"/>
                </a:solidFill>
                <a:latin typeface="Century" pitchFamily="18" charset="0"/>
                <a:ea typeface="Arial Unicode MS" panose="020B0604020202020204" pitchFamily="34" charset="-128"/>
                <a:cs typeface="Arial Unicode MS" panose="020B0604020202020204" pitchFamily="34" charset="-128"/>
              </a:rPr>
              <a:t> </a:t>
            </a:r>
            <a:r>
              <a:rPr lang="en-US" dirty="0" err="1">
                <a:solidFill>
                  <a:srgbClr val="336600"/>
                </a:solidFill>
                <a:latin typeface="Century" pitchFamily="18" charset="0"/>
                <a:ea typeface="Arial Unicode MS" panose="020B0604020202020204" pitchFamily="34" charset="-128"/>
                <a:cs typeface="Arial Unicode MS" panose="020B0604020202020204" pitchFamily="34" charset="-128"/>
              </a:rPr>
              <a:t>localizado</a:t>
            </a:r>
            <a:r>
              <a:rPr lang="en-US" dirty="0">
                <a:solidFill>
                  <a:srgbClr val="336600"/>
                </a:solidFill>
                <a:latin typeface="Century" pitchFamily="18" charset="0"/>
                <a:ea typeface="Arial Unicode MS" panose="020B0604020202020204" pitchFamily="34" charset="-128"/>
                <a:cs typeface="Arial Unicode MS" panose="020B0604020202020204" pitchFamily="34" charset="-128"/>
              </a:rPr>
              <a:t> en la R.A.</a:t>
            </a:r>
          </a:p>
        </p:txBody>
      </p:sp>
      <p:sp>
        <p:nvSpPr>
          <p:cNvPr id="14" name="13 Rectángulo"/>
          <p:cNvSpPr/>
          <p:nvPr/>
        </p:nvSpPr>
        <p:spPr>
          <a:xfrm>
            <a:off x="2843887" y="4587756"/>
            <a:ext cx="5922698" cy="2031325"/>
          </a:xfrm>
          <a:prstGeom prst="rect">
            <a:avLst/>
          </a:prstGeom>
        </p:spPr>
        <p:txBody>
          <a:bodyPr wrap="square">
            <a:spAutoFit/>
          </a:bodyPr>
          <a:lstStyle/>
          <a:p>
            <a:pPr algn="just"/>
            <a:r>
              <a:rPr lang="es-EC" dirty="0">
                <a:solidFill>
                  <a:schemeClr val="accent1">
                    <a:satMod val="150000"/>
                  </a:schemeClr>
                </a:solidFill>
                <a:latin typeface="Century" pitchFamily="18" charset="0"/>
              </a:rPr>
              <a:t>Reserva de Biósfera </a:t>
            </a:r>
            <a:r>
              <a:rPr lang="es-EC" dirty="0" err="1">
                <a:solidFill>
                  <a:schemeClr val="accent1">
                    <a:satMod val="150000"/>
                  </a:schemeClr>
                </a:solidFill>
                <a:latin typeface="Century" pitchFamily="18" charset="0"/>
              </a:rPr>
              <a:t>Sumaco</a:t>
            </a:r>
            <a:r>
              <a:rPr lang="es-EC" dirty="0">
                <a:solidFill>
                  <a:schemeClr val="accent1">
                    <a:satMod val="150000"/>
                  </a:schemeClr>
                </a:solidFill>
                <a:latin typeface="Century" pitchFamily="18" charset="0"/>
              </a:rPr>
              <a:t>, </a:t>
            </a:r>
            <a:r>
              <a:rPr lang="es-EC" dirty="0">
                <a:solidFill>
                  <a:schemeClr val="accent6">
                    <a:lumMod val="75000"/>
                  </a:schemeClr>
                </a:solidFill>
                <a:latin typeface="Century" pitchFamily="18" charset="0"/>
              </a:rPr>
              <a:t>ubicada en la zona nororiental de la región amazónica.</a:t>
            </a:r>
          </a:p>
          <a:p>
            <a:pPr algn="just"/>
            <a:endParaRPr lang="es-EC" dirty="0" smtClean="0">
              <a:latin typeface="Century" pitchFamily="18" charset="0"/>
              <a:ea typeface="Arial Unicode MS" panose="020B0604020202020204" pitchFamily="34" charset="-128"/>
              <a:cs typeface="Arial Unicode MS" panose="020B0604020202020204" pitchFamily="34" charset="-128"/>
            </a:endParaRPr>
          </a:p>
          <a:p>
            <a:pPr marL="342900" indent="-342900" algn="just">
              <a:buFont typeface="Wingdings" pitchFamily="2" charset="2"/>
              <a:buChar char="ü"/>
            </a:pPr>
            <a:r>
              <a:rPr lang="es-EC" dirty="0" smtClean="0">
                <a:latin typeface="Century" pitchFamily="18" charset="0"/>
                <a:ea typeface="Arial Unicode MS" panose="020B0604020202020204" pitchFamily="34" charset="-128"/>
                <a:cs typeface="Arial Unicode MS" panose="020B0604020202020204" pitchFamily="34" charset="-128"/>
              </a:rPr>
              <a:t>Representa </a:t>
            </a:r>
            <a:r>
              <a:rPr lang="es-EC" dirty="0">
                <a:latin typeface="Century" pitchFamily="18" charset="0"/>
                <a:ea typeface="Arial Unicode MS" panose="020B0604020202020204" pitchFamily="34" charset="-128"/>
                <a:cs typeface="Arial Unicode MS" panose="020B0604020202020204" pitchFamily="34" charset="-128"/>
              </a:rPr>
              <a:t>el 8</a:t>
            </a:r>
            <a:r>
              <a:rPr lang="es-EC" dirty="0" smtClean="0">
                <a:latin typeface="Century" pitchFamily="18" charset="0"/>
                <a:ea typeface="Arial Unicode MS" panose="020B0604020202020204" pitchFamily="34" charset="-128"/>
                <a:cs typeface="Arial Unicode MS" panose="020B0604020202020204" pitchFamily="34" charset="-128"/>
              </a:rPr>
              <a:t>% (RA).</a:t>
            </a:r>
          </a:p>
          <a:p>
            <a:pPr marL="342900" indent="-342900" algn="just">
              <a:buFont typeface="Wingdings" pitchFamily="2" charset="2"/>
              <a:buChar char="ü"/>
            </a:pPr>
            <a:r>
              <a:rPr lang="es-EC" dirty="0" smtClean="0">
                <a:latin typeface="Century" pitchFamily="18" charset="0"/>
                <a:ea typeface="Arial Unicode MS" panose="020B0604020202020204" pitchFamily="34" charset="-128"/>
                <a:cs typeface="Arial Unicode MS" panose="020B0604020202020204" pitchFamily="34" charset="-128"/>
              </a:rPr>
              <a:t>Posee </a:t>
            </a:r>
            <a:r>
              <a:rPr lang="es-EC" dirty="0">
                <a:latin typeface="Century" pitchFamily="18" charset="0"/>
                <a:ea typeface="Arial Unicode MS" panose="020B0604020202020204" pitchFamily="34" charset="-128"/>
                <a:cs typeface="Arial Unicode MS" panose="020B0604020202020204" pitchFamily="34" charset="-128"/>
              </a:rPr>
              <a:t>una </a:t>
            </a:r>
            <a:r>
              <a:rPr lang="es-EC" b="1" dirty="0">
                <a:solidFill>
                  <a:srgbClr val="009900"/>
                </a:solidFill>
                <a:latin typeface="Century" pitchFamily="18" charset="0"/>
                <a:ea typeface="Arial Unicode MS" panose="020B0604020202020204" pitchFamily="34" charset="-128"/>
                <a:cs typeface="Arial Unicode MS" panose="020B0604020202020204" pitchFamily="34" charset="-128"/>
              </a:rPr>
              <a:t>extraordinaria biodiversidad</a:t>
            </a:r>
            <a:r>
              <a:rPr lang="es-EC" dirty="0">
                <a:latin typeface="Century" pitchFamily="18" charset="0"/>
                <a:ea typeface="Arial Unicode MS" panose="020B0604020202020204" pitchFamily="34" charset="-128"/>
                <a:cs typeface="Arial Unicode MS" panose="020B0604020202020204" pitchFamily="34" charset="-128"/>
              </a:rPr>
              <a:t> gracias a que “se encuentran 7 de las 25 zonas de </a:t>
            </a:r>
            <a:r>
              <a:rPr lang="es-EC" dirty="0" smtClean="0">
                <a:latin typeface="Century" pitchFamily="18" charset="0"/>
                <a:ea typeface="Arial Unicode MS" panose="020B0604020202020204" pitchFamily="34" charset="-128"/>
                <a:cs typeface="Arial Unicode MS" panose="020B0604020202020204" pitchFamily="34" charset="-128"/>
              </a:rPr>
              <a:t>vida en 5 </a:t>
            </a:r>
            <a:r>
              <a:rPr lang="es-EC" dirty="0">
                <a:latin typeface="Century" pitchFamily="18" charset="0"/>
                <a:ea typeface="Arial Unicode MS" panose="020B0604020202020204" pitchFamily="34" charset="-128"/>
                <a:cs typeface="Arial Unicode MS" panose="020B0604020202020204" pitchFamily="34" charset="-128"/>
              </a:rPr>
              <a:t>de los </a:t>
            </a:r>
            <a:r>
              <a:rPr lang="es-EC" dirty="0" smtClean="0">
                <a:latin typeface="Century" pitchFamily="18" charset="0"/>
                <a:ea typeface="Arial Unicode MS" panose="020B0604020202020204" pitchFamily="34" charset="-128"/>
                <a:cs typeface="Arial Unicode MS" panose="020B0604020202020204" pitchFamily="34" charset="-128"/>
              </a:rPr>
              <a:t>7 </a:t>
            </a:r>
            <a:r>
              <a:rPr lang="es-EC" dirty="0">
                <a:latin typeface="Century" pitchFamily="18" charset="0"/>
                <a:ea typeface="Arial Unicode MS" panose="020B0604020202020204" pitchFamily="34" charset="-128"/>
                <a:cs typeface="Arial Unicode MS" panose="020B0604020202020204" pitchFamily="34" charset="-128"/>
              </a:rPr>
              <a:t>pisos </a:t>
            </a:r>
            <a:r>
              <a:rPr lang="es-EC" dirty="0" smtClean="0">
                <a:latin typeface="Century" pitchFamily="18" charset="0"/>
                <a:ea typeface="Arial Unicode MS" panose="020B0604020202020204" pitchFamily="34" charset="-128"/>
                <a:cs typeface="Arial Unicode MS" panose="020B0604020202020204" pitchFamily="34" charset="-128"/>
              </a:rPr>
              <a:t>altitudinales según </a:t>
            </a:r>
            <a:r>
              <a:rPr lang="es-EC" dirty="0" err="1" smtClean="0">
                <a:latin typeface="Century" pitchFamily="18" charset="0"/>
                <a:ea typeface="Arial Unicode MS" panose="020B0604020202020204" pitchFamily="34" charset="-128"/>
                <a:cs typeface="Arial Unicode MS" panose="020B0604020202020204" pitchFamily="34" charset="-128"/>
              </a:rPr>
              <a:t>Holdrige</a:t>
            </a:r>
            <a:r>
              <a:rPr lang="es-EC" dirty="0" smtClean="0">
                <a:latin typeface="Century" pitchFamily="18" charset="0"/>
                <a:ea typeface="Arial Unicode MS" panose="020B0604020202020204" pitchFamily="34" charset="-128"/>
                <a:cs typeface="Arial Unicode MS" panose="020B0604020202020204" pitchFamily="34" charset="-128"/>
              </a:rPr>
              <a:t>. </a:t>
            </a:r>
            <a:endParaRPr lang="en-US" dirty="0">
              <a:latin typeface="Century" pitchFamily="18" charset="0"/>
              <a:ea typeface="Arial Unicode MS" panose="020B0604020202020204" pitchFamily="34" charset="-128"/>
              <a:cs typeface="Arial Unicode MS" panose="020B0604020202020204" pitchFamily="34" charset="-128"/>
            </a:endParaRPr>
          </a:p>
        </p:txBody>
      </p:sp>
      <p:sp>
        <p:nvSpPr>
          <p:cNvPr id="15" name="14 CuadroTexto"/>
          <p:cNvSpPr txBox="1"/>
          <p:nvPr/>
        </p:nvSpPr>
        <p:spPr>
          <a:xfrm>
            <a:off x="1805572" y="2197552"/>
            <a:ext cx="6961013" cy="369332"/>
          </a:xfrm>
          <a:prstGeom prst="rect">
            <a:avLst/>
          </a:prstGeom>
          <a:noFill/>
        </p:spPr>
        <p:txBody>
          <a:bodyPr wrap="square" rtlCol="0">
            <a:spAutoFit/>
          </a:bodyPr>
          <a:lstStyle/>
          <a:p>
            <a:r>
              <a:rPr lang="en-US" b="1" dirty="0">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L.A.  y el C. </a:t>
            </a:r>
            <a:r>
              <a:rPr lang="en-US" b="1" dirty="0" err="1">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tienen</a:t>
            </a:r>
            <a:r>
              <a:rPr lang="en-US" b="1" dirty="0">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 el 57% de </a:t>
            </a:r>
            <a:r>
              <a:rPr lang="en-US" b="1" dirty="0" err="1">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bosques</a:t>
            </a:r>
            <a:r>
              <a:rPr lang="en-US" b="1" dirty="0">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 a </a:t>
            </a:r>
            <a:r>
              <a:rPr lang="en-US" b="1" dirty="0" err="1">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nivel</a:t>
            </a:r>
            <a:r>
              <a:rPr lang="en-US" b="1" dirty="0">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  </a:t>
            </a:r>
            <a:r>
              <a:rPr lang="en-US" b="1" dirty="0" err="1" smtClean="0">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mundial</a:t>
            </a:r>
            <a:r>
              <a:rPr lang="en-US" b="1" dirty="0" smtClean="0">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rPr>
              <a:t>.</a:t>
            </a:r>
            <a:endParaRPr lang="es-EC" b="1" dirty="0">
              <a:solidFill>
                <a:schemeClr val="accent1">
                  <a:lumMod val="50000"/>
                </a:schemeClr>
              </a:solidFill>
              <a:latin typeface="Century"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37124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830997"/>
          </a:xfrm>
          <a:prstGeom prst="rect">
            <a:avLst/>
          </a:prstGeom>
        </p:spPr>
        <p:txBody>
          <a:bodyPr wrap="square">
            <a:spAutoFit/>
          </a:bodyPr>
          <a:lstStyle/>
          <a:p>
            <a:pPr marL="895350" indent="-895350" algn="just"/>
            <a:r>
              <a:rPr lang="es-EC" sz="1600" b="1" dirty="0">
                <a:solidFill>
                  <a:schemeClr val="accent4">
                    <a:lumMod val="75000"/>
                  </a:schemeClr>
                </a:solidFill>
                <a:latin typeface="Century" pitchFamily="18" charset="0"/>
              </a:rPr>
              <a:t>Tabla 11. Captura y almacenamiento de carbono en los dos sistemas de uso del suelo, evaluados en tres cantones de la Provincia de Napo ubicados en la Reserva de la Biosfera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934294" y="5928793"/>
            <a:ext cx="5653930"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 </a:t>
            </a:r>
            <a:r>
              <a:rPr lang="es-ES_tradnl" sz="1000" dirty="0" smtClean="0">
                <a:latin typeface="Century" pitchFamily="18" charset="0"/>
              </a:rPr>
              <a:t>Letras </a:t>
            </a:r>
            <a:r>
              <a:rPr lang="es-ES_tradnl" sz="1000" dirty="0">
                <a:latin typeface="Century" pitchFamily="18" charset="0"/>
              </a:rPr>
              <a:t>iguales no difieren estadísticamente.</a:t>
            </a:r>
            <a:endParaRPr lang="es-EC" sz="1000" dirty="0">
              <a:latin typeface="Century" pitchFamily="18" charset="0"/>
            </a:endParaRPr>
          </a:p>
        </p:txBody>
      </p:sp>
      <p:pic>
        <p:nvPicPr>
          <p:cNvPr id="13" name="12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265" t="55555" r="16393" b="16945"/>
          <a:stretch/>
        </p:blipFill>
        <p:spPr>
          <a:xfrm>
            <a:off x="1108706" y="3245048"/>
            <a:ext cx="7207710" cy="2704231"/>
          </a:xfrm>
          <a:prstGeom prst="rect">
            <a:avLst/>
          </a:prstGeom>
        </p:spPr>
      </p:pic>
      <p:sp>
        <p:nvSpPr>
          <p:cNvPr id="12" name="11 Rectángulo"/>
          <p:cNvSpPr/>
          <p:nvPr/>
        </p:nvSpPr>
        <p:spPr>
          <a:xfrm>
            <a:off x="1423294" y="5229200"/>
            <a:ext cx="6965129"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3592869" y="3933056"/>
            <a:ext cx="2059251"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78609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830997"/>
          </a:xfrm>
          <a:prstGeom prst="rect">
            <a:avLst/>
          </a:prstGeom>
        </p:spPr>
        <p:txBody>
          <a:bodyPr wrap="square">
            <a:spAutoFit/>
          </a:bodyPr>
          <a:lstStyle/>
          <a:p>
            <a:pPr marL="895350" indent="-895350" algn="just"/>
            <a:r>
              <a:rPr lang="es-EC" sz="1600" b="1" dirty="0">
                <a:solidFill>
                  <a:schemeClr val="accent4">
                    <a:lumMod val="75000"/>
                  </a:schemeClr>
                </a:solidFill>
                <a:latin typeface="Century" pitchFamily="18" charset="0"/>
              </a:rPr>
              <a:t>Tabla 11. Captura y almacenamiento de carbono en los dos sistemas de uso del suelo, evaluados en tres cantones de la Provincia de Napo ubicados en la Reserva de la Biosfera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934294" y="5928793"/>
            <a:ext cx="5653930"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 </a:t>
            </a:r>
            <a:r>
              <a:rPr lang="es-ES_tradnl" sz="1000" dirty="0" smtClean="0">
                <a:latin typeface="Century" pitchFamily="18" charset="0"/>
              </a:rPr>
              <a:t>Letras </a:t>
            </a:r>
            <a:r>
              <a:rPr lang="es-ES_tradnl" sz="1000" dirty="0">
                <a:latin typeface="Century" pitchFamily="18" charset="0"/>
              </a:rPr>
              <a:t>iguales no difieren estadísticamente.</a:t>
            </a:r>
            <a:endParaRPr lang="es-EC" sz="1000" dirty="0">
              <a:latin typeface="Century" pitchFamily="18" charset="0"/>
            </a:endParaRPr>
          </a:p>
        </p:txBody>
      </p:sp>
      <p:pic>
        <p:nvPicPr>
          <p:cNvPr id="13" name="12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265" t="55555" r="16393" b="16945"/>
          <a:stretch/>
        </p:blipFill>
        <p:spPr>
          <a:xfrm>
            <a:off x="1108706" y="3245048"/>
            <a:ext cx="7207710" cy="2704231"/>
          </a:xfrm>
          <a:prstGeom prst="rect">
            <a:avLst/>
          </a:prstGeom>
        </p:spPr>
      </p:pic>
      <p:sp>
        <p:nvSpPr>
          <p:cNvPr id="12" name="11 Rectángulo"/>
          <p:cNvSpPr/>
          <p:nvPr/>
        </p:nvSpPr>
        <p:spPr>
          <a:xfrm>
            <a:off x="1423294" y="5229200"/>
            <a:ext cx="6965129"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5652120" y="4797152"/>
            <a:ext cx="2232248"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87369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830997"/>
          </a:xfrm>
          <a:prstGeom prst="rect">
            <a:avLst/>
          </a:prstGeom>
        </p:spPr>
        <p:txBody>
          <a:bodyPr wrap="square">
            <a:spAutoFit/>
          </a:bodyPr>
          <a:lstStyle/>
          <a:p>
            <a:pPr marL="895350" indent="-895350" algn="just"/>
            <a:r>
              <a:rPr lang="es-EC" sz="1600" b="1" dirty="0">
                <a:solidFill>
                  <a:schemeClr val="accent4">
                    <a:lumMod val="75000"/>
                  </a:schemeClr>
                </a:solidFill>
                <a:latin typeface="Century" pitchFamily="18" charset="0"/>
              </a:rPr>
              <a:t>Tabla 11. Captura y almacenamiento de carbono en los dos sistemas de uso del suelo, evaluados en tres cantones de la Provincia de Napo ubicados en la Reserva de la Biosfera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sp>
        <p:nvSpPr>
          <p:cNvPr id="11" name="10 Rectángulo"/>
          <p:cNvSpPr/>
          <p:nvPr/>
        </p:nvSpPr>
        <p:spPr>
          <a:xfrm>
            <a:off x="934294" y="5928793"/>
            <a:ext cx="5653930" cy="246221"/>
          </a:xfrm>
          <a:prstGeom prst="rect">
            <a:avLst/>
          </a:prstGeom>
        </p:spPr>
        <p:txBody>
          <a:bodyPr wrap="square">
            <a:spAutoFit/>
          </a:bodyPr>
          <a:lstStyle/>
          <a:p>
            <a:r>
              <a:rPr lang="es-ES_tradnl" sz="1000" b="1" dirty="0">
                <a:latin typeface="Century" pitchFamily="18" charset="0"/>
              </a:rPr>
              <a:t>Nota: E.E.: </a:t>
            </a:r>
            <a:r>
              <a:rPr lang="es-ES_tradnl" sz="1000" dirty="0">
                <a:latin typeface="Century" pitchFamily="18" charset="0"/>
              </a:rPr>
              <a:t>Error experimentar; </a:t>
            </a:r>
            <a:r>
              <a:rPr lang="es-ES_tradnl" sz="1000" dirty="0" smtClean="0">
                <a:latin typeface="Century" pitchFamily="18" charset="0"/>
              </a:rPr>
              <a:t>Letras </a:t>
            </a:r>
            <a:r>
              <a:rPr lang="es-ES_tradnl" sz="1000" dirty="0">
                <a:latin typeface="Century" pitchFamily="18" charset="0"/>
              </a:rPr>
              <a:t>iguales no difieren estadísticamente.</a:t>
            </a:r>
            <a:endParaRPr lang="es-EC" sz="1000" dirty="0">
              <a:latin typeface="Century" pitchFamily="18" charset="0"/>
            </a:endParaRPr>
          </a:p>
        </p:txBody>
      </p:sp>
      <p:pic>
        <p:nvPicPr>
          <p:cNvPr id="13" name="12 Imagen" descr="Tesis-Ale-Santy Final Abril.docx - Microsoft Word"/>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265" t="55555" r="16393" b="16945"/>
          <a:stretch/>
        </p:blipFill>
        <p:spPr>
          <a:xfrm>
            <a:off x="1108706" y="3245048"/>
            <a:ext cx="7207710" cy="2704231"/>
          </a:xfrm>
          <a:prstGeom prst="rect">
            <a:avLst/>
          </a:prstGeom>
        </p:spPr>
      </p:pic>
      <p:sp>
        <p:nvSpPr>
          <p:cNvPr id="12" name="11 Rectángulo"/>
          <p:cNvSpPr/>
          <p:nvPr/>
        </p:nvSpPr>
        <p:spPr>
          <a:xfrm>
            <a:off x="1423294" y="5229200"/>
            <a:ext cx="6965129"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3596436" y="4262663"/>
            <a:ext cx="4071907"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94874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254328"/>
            <a:ext cx="6952934" cy="321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de los dos sistemas de uso del suelo ubicados 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sp>
        <p:nvSpPr>
          <p:cNvPr id="10" name="9 Rectángulo"/>
          <p:cNvSpPr/>
          <p:nvPr/>
        </p:nvSpPr>
        <p:spPr>
          <a:xfrm>
            <a:off x="1192776" y="5928793"/>
            <a:ext cx="6947782" cy="400110"/>
          </a:xfrm>
          <a:prstGeom prst="rect">
            <a:avLst/>
          </a:prstGeom>
        </p:spPr>
        <p:txBody>
          <a:bodyPr wrap="square">
            <a:spAutoFit/>
          </a:bodyPr>
          <a:lstStyle/>
          <a:p>
            <a:r>
              <a:rPr lang="es-ES_tradnl" sz="1000" b="1" dirty="0">
                <a:latin typeface="Century" pitchFamily="18" charset="0"/>
              </a:rPr>
              <a:t>Nota: </a:t>
            </a:r>
            <a:r>
              <a:rPr lang="es-ES_tradnl" sz="1000" b="1" dirty="0"/>
              <a:t>SUS: </a:t>
            </a:r>
            <a:r>
              <a:rPr lang="es-ES_tradnl" sz="1000" dirty="0"/>
              <a:t>Sistemas de uso del suelo, </a:t>
            </a:r>
            <a:r>
              <a:rPr lang="es-ES_tradnl" sz="1000" b="1" dirty="0"/>
              <a:t>PCS</a:t>
            </a:r>
            <a:r>
              <a:rPr lang="es-ES_tradnl" sz="1000" dirty="0"/>
              <a:t>: Pasturas con sombra; </a:t>
            </a:r>
            <a:r>
              <a:rPr lang="es-ES_tradnl" sz="1000" b="1" dirty="0"/>
              <a:t>PSS:</a:t>
            </a:r>
            <a:r>
              <a:rPr lang="es-ES_tradnl" sz="1000" dirty="0"/>
              <a:t> Pasturas sin sombra; </a:t>
            </a:r>
            <a:r>
              <a:rPr lang="es-ES_tradnl" sz="1000" b="1" dirty="0" smtClean="0">
                <a:latin typeface="Century" pitchFamily="18" charset="0"/>
              </a:rPr>
              <a:t>E.E</a:t>
            </a:r>
            <a:r>
              <a:rPr lang="es-ES_tradnl" sz="1000" b="1" dirty="0">
                <a:latin typeface="Century" pitchFamily="18" charset="0"/>
              </a:rPr>
              <a:t>.: </a:t>
            </a:r>
            <a:r>
              <a:rPr lang="es-ES_tradnl" sz="1000" dirty="0">
                <a:latin typeface="Century" pitchFamily="18" charset="0"/>
              </a:rPr>
              <a:t>Error experimentar; </a:t>
            </a:r>
            <a:r>
              <a:rPr lang="es-ES_tradnl" sz="1000" b="1" dirty="0" err="1">
                <a:latin typeface="Century" pitchFamily="18" charset="0"/>
              </a:rPr>
              <a:t>Prob</a:t>
            </a:r>
            <a:r>
              <a:rPr lang="es-ES_tradnl" sz="1000" b="1" dirty="0">
                <a:latin typeface="Century" pitchFamily="18" charset="0"/>
              </a:rPr>
              <a:t>.: </a:t>
            </a:r>
            <a:r>
              <a:rPr lang="es-ES_tradnl" sz="1000" dirty="0" err="1" smtClean="0">
                <a:latin typeface="Century" pitchFamily="18" charset="0"/>
              </a:rPr>
              <a:t>Probabilidad.Letras</a:t>
            </a:r>
            <a:r>
              <a:rPr lang="es-ES_tradnl" sz="1000" dirty="0" smtClean="0">
                <a:latin typeface="Century" pitchFamily="18" charset="0"/>
              </a:rPr>
              <a:t> </a:t>
            </a:r>
            <a:r>
              <a:rPr lang="es-ES_tradnl" sz="1000" dirty="0">
                <a:latin typeface="Century" pitchFamily="18" charset="0"/>
              </a:rPr>
              <a:t>iguales no difieren estadísticamente.</a:t>
            </a:r>
            <a:endParaRPr lang="es-EC" sz="1000" dirty="0">
              <a:latin typeface="Century" pitchFamily="18" charset="0"/>
            </a:endParaRPr>
          </a:p>
        </p:txBody>
      </p:sp>
      <p:sp>
        <p:nvSpPr>
          <p:cNvPr id="12" name="11 Rectángulo"/>
          <p:cNvSpPr/>
          <p:nvPr/>
        </p:nvSpPr>
        <p:spPr>
          <a:xfrm>
            <a:off x="4211961" y="5013176"/>
            <a:ext cx="2520280"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98705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254328"/>
            <a:ext cx="6952934" cy="321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de los dos sistemas de uso del suelo ubicados 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sp>
        <p:nvSpPr>
          <p:cNvPr id="10" name="9 Rectángulo"/>
          <p:cNvSpPr/>
          <p:nvPr/>
        </p:nvSpPr>
        <p:spPr>
          <a:xfrm>
            <a:off x="1192776" y="5928793"/>
            <a:ext cx="6947782" cy="400110"/>
          </a:xfrm>
          <a:prstGeom prst="rect">
            <a:avLst/>
          </a:prstGeom>
        </p:spPr>
        <p:txBody>
          <a:bodyPr wrap="square">
            <a:spAutoFit/>
          </a:bodyPr>
          <a:lstStyle/>
          <a:p>
            <a:r>
              <a:rPr lang="es-ES_tradnl" sz="1000" b="1" dirty="0">
                <a:latin typeface="Century" pitchFamily="18" charset="0"/>
              </a:rPr>
              <a:t>Nota: </a:t>
            </a:r>
            <a:r>
              <a:rPr lang="es-ES_tradnl" sz="1000" b="1" dirty="0"/>
              <a:t>SUS: </a:t>
            </a:r>
            <a:r>
              <a:rPr lang="es-ES_tradnl" sz="1000" dirty="0"/>
              <a:t>Sistemas de uso del suelo, </a:t>
            </a:r>
            <a:r>
              <a:rPr lang="es-ES_tradnl" sz="1000" b="1" dirty="0"/>
              <a:t>PCS</a:t>
            </a:r>
            <a:r>
              <a:rPr lang="es-ES_tradnl" sz="1000" dirty="0"/>
              <a:t>: Pasturas con sombra; </a:t>
            </a:r>
            <a:r>
              <a:rPr lang="es-ES_tradnl" sz="1000" b="1" dirty="0"/>
              <a:t>PSS:</a:t>
            </a:r>
            <a:r>
              <a:rPr lang="es-ES_tradnl" sz="1000" dirty="0"/>
              <a:t> Pasturas sin sombra; </a:t>
            </a:r>
            <a:r>
              <a:rPr lang="es-ES_tradnl" sz="1000" b="1" dirty="0" smtClean="0">
                <a:latin typeface="Century" pitchFamily="18" charset="0"/>
              </a:rPr>
              <a:t>E.E</a:t>
            </a:r>
            <a:r>
              <a:rPr lang="es-ES_tradnl" sz="1000" b="1" dirty="0">
                <a:latin typeface="Century" pitchFamily="18" charset="0"/>
              </a:rPr>
              <a:t>.: </a:t>
            </a:r>
            <a:r>
              <a:rPr lang="es-ES_tradnl" sz="1000" dirty="0">
                <a:latin typeface="Century" pitchFamily="18" charset="0"/>
              </a:rPr>
              <a:t>Error experimentar; </a:t>
            </a:r>
            <a:r>
              <a:rPr lang="es-ES_tradnl" sz="1000" b="1" dirty="0" err="1">
                <a:latin typeface="Century" pitchFamily="18" charset="0"/>
              </a:rPr>
              <a:t>Prob</a:t>
            </a:r>
            <a:r>
              <a:rPr lang="es-ES_tradnl" sz="1000" b="1" dirty="0">
                <a:latin typeface="Century" pitchFamily="18" charset="0"/>
              </a:rPr>
              <a:t>.: </a:t>
            </a:r>
            <a:r>
              <a:rPr lang="es-ES_tradnl" sz="1000" dirty="0" err="1" smtClean="0">
                <a:latin typeface="Century" pitchFamily="18" charset="0"/>
              </a:rPr>
              <a:t>Probabilidad.Letras</a:t>
            </a:r>
            <a:r>
              <a:rPr lang="es-ES_tradnl" sz="1000" dirty="0" smtClean="0">
                <a:latin typeface="Century" pitchFamily="18" charset="0"/>
              </a:rPr>
              <a:t> </a:t>
            </a:r>
            <a:r>
              <a:rPr lang="es-ES_tradnl" sz="1000" dirty="0">
                <a:latin typeface="Century" pitchFamily="18" charset="0"/>
              </a:rPr>
              <a:t>iguales no difieren estadísticamente.</a:t>
            </a:r>
            <a:endParaRPr lang="es-EC" sz="1000" dirty="0">
              <a:latin typeface="Century" pitchFamily="18" charset="0"/>
            </a:endParaRPr>
          </a:p>
        </p:txBody>
      </p:sp>
      <p:sp>
        <p:nvSpPr>
          <p:cNvPr id="12" name="11 Rectángulo"/>
          <p:cNvSpPr/>
          <p:nvPr/>
        </p:nvSpPr>
        <p:spPr>
          <a:xfrm>
            <a:off x="4407934" y="4005064"/>
            <a:ext cx="2520280"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90722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254328"/>
            <a:ext cx="6952934" cy="321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Captura </a:t>
            </a:r>
            <a:r>
              <a:rPr lang="es-EC" b="1" dirty="0">
                <a:solidFill>
                  <a:schemeClr val="accent3">
                    <a:lumMod val="60000"/>
                    <a:lumOff val="40000"/>
                  </a:schemeClr>
                </a:solidFill>
                <a:effectLst>
                  <a:outerShdw sx="0" sy="0">
                    <a:srgbClr val="000000"/>
                  </a:outerShdw>
                </a:effectLst>
              </a:rPr>
              <a:t>y almacenamiento de carbono</a:t>
            </a:r>
          </a:p>
          <a:p>
            <a:pPr marL="0" lvl="1"/>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Sistema </a:t>
            </a:r>
            <a:r>
              <a:rPr lang="es-EC" sz="1600" dirty="0">
                <a:solidFill>
                  <a:schemeClr val="accent6">
                    <a:lumMod val="75000"/>
                  </a:schemeClr>
                </a:solidFill>
                <a:latin typeface="Century" pitchFamily="18" charset="0"/>
              </a:rPr>
              <a:t>de uso del suelo: Pasturas con sombra</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11. Captura y almacenamiento de carbono de los dos sistemas de uso del suelo ubicados en la Reserva de la Biosfera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sp>
        <p:nvSpPr>
          <p:cNvPr id="10" name="9 Rectángulo"/>
          <p:cNvSpPr/>
          <p:nvPr/>
        </p:nvSpPr>
        <p:spPr>
          <a:xfrm>
            <a:off x="1192776" y="5928793"/>
            <a:ext cx="6947782" cy="400110"/>
          </a:xfrm>
          <a:prstGeom prst="rect">
            <a:avLst/>
          </a:prstGeom>
        </p:spPr>
        <p:txBody>
          <a:bodyPr wrap="square">
            <a:spAutoFit/>
          </a:bodyPr>
          <a:lstStyle/>
          <a:p>
            <a:r>
              <a:rPr lang="es-ES_tradnl" sz="1000" b="1" dirty="0">
                <a:latin typeface="Century" pitchFamily="18" charset="0"/>
              </a:rPr>
              <a:t>Nota: </a:t>
            </a:r>
            <a:r>
              <a:rPr lang="es-ES_tradnl" sz="1000" b="1" dirty="0"/>
              <a:t>SUS: </a:t>
            </a:r>
            <a:r>
              <a:rPr lang="es-ES_tradnl" sz="1000" dirty="0"/>
              <a:t>Sistemas de uso del suelo, </a:t>
            </a:r>
            <a:r>
              <a:rPr lang="es-ES_tradnl" sz="1000" b="1" dirty="0"/>
              <a:t>PCS</a:t>
            </a:r>
            <a:r>
              <a:rPr lang="es-ES_tradnl" sz="1000" dirty="0"/>
              <a:t>: Pasturas con sombra; </a:t>
            </a:r>
            <a:r>
              <a:rPr lang="es-ES_tradnl" sz="1000" b="1" dirty="0"/>
              <a:t>PSS:</a:t>
            </a:r>
            <a:r>
              <a:rPr lang="es-ES_tradnl" sz="1000" dirty="0"/>
              <a:t> Pasturas sin sombra; </a:t>
            </a:r>
            <a:r>
              <a:rPr lang="es-ES_tradnl" sz="1000" b="1" dirty="0" smtClean="0">
                <a:latin typeface="Century" pitchFamily="18" charset="0"/>
              </a:rPr>
              <a:t>E.E</a:t>
            </a:r>
            <a:r>
              <a:rPr lang="es-ES_tradnl" sz="1000" b="1" dirty="0">
                <a:latin typeface="Century" pitchFamily="18" charset="0"/>
              </a:rPr>
              <a:t>.: </a:t>
            </a:r>
            <a:r>
              <a:rPr lang="es-ES_tradnl" sz="1000" dirty="0">
                <a:latin typeface="Century" pitchFamily="18" charset="0"/>
              </a:rPr>
              <a:t>Error experimentar; </a:t>
            </a:r>
            <a:r>
              <a:rPr lang="es-ES_tradnl" sz="1000" b="1" dirty="0" err="1">
                <a:latin typeface="Century" pitchFamily="18" charset="0"/>
              </a:rPr>
              <a:t>Prob</a:t>
            </a:r>
            <a:r>
              <a:rPr lang="es-ES_tradnl" sz="1000" b="1" dirty="0">
                <a:latin typeface="Century" pitchFamily="18" charset="0"/>
              </a:rPr>
              <a:t>.: </a:t>
            </a:r>
            <a:r>
              <a:rPr lang="es-ES_tradnl" sz="1000" dirty="0" err="1" smtClean="0">
                <a:latin typeface="Century" pitchFamily="18" charset="0"/>
              </a:rPr>
              <a:t>Probabilidad.Letras</a:t>
            </a:r>
            <a:r>
              <a:rPr lang="es-ES_tradnl" sz="1000" dirty="0" smtClean="0">
                <a:latin typeface="Century" pitchFamily="18" charset="0"/>
              </a:rPr>
              <a:t> </a:t>
            </a:r>
            <a:r>
              <a:rPr lang="es-ES_tradnl" sz="1000" dirty="0">
                <a:latin typeface="Century" pitchFamily="18" charset="0"/>
              </a:rPr>
              <a:t>iguales no difieren estadísticamente.</a:t>
            </a:r>
            <a:endParaRPr lang="es-EC" sz="1000" dirty="0">
              <a:latin typeface="Century" pitchFamily="18" charset="0"/>
            </a:endParaRPr>
          </a:p>
        </p:txBody>
      </p:sp>
      <p:sp>
        <p:nvSpPr>
          <p:cNvPr id="12" name="11 Rectángulo"/>
          <p:cNvSpPr/>
          <p:nvPr/>
        </p:nvSpPr>
        <p:spPr>
          <a:xfrm>
            <a:off x="4355976" y="4509120"/>
            <a:ext cx="2520280" cy="288032"/>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48318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Ingreso neto</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Análisis </a:t>
            </a:r>
            <a:r>
              <a:rPr lang="es-EC" sz="1600" dirty="0">
                <a:solidFill>
                  <a:schemeClr val="accent6">
                    <a:lumMod val="75000"/>
                  </a:schemeClr>
                </a:solidFill>
                <a:latin typeface="Century" pitchFamily="18" charset="0"/>
              </a:rPr>
              <a:t>de gastos e ingresos en dos sistemas de uso del suelo</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18. Análisis beneficio costo (dólares) de la producción anual forrajera en los dos sistemas de uso del suelo.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898279"/>
            <a:ext cx="6304289" cy="358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157280" y="6087506"/>
            <a:ext cx="6947782" cy="400110"/>
          </a:xfrm>
          <a:prstGeom prst="rect">
            <a:avLst/>
          </a:prstGeom>
        </p:spPr>
        <p:txBody>
          <a:bodyPr wrap="square">
            <a:spAutoFit/>
          </a:bodyPr>
          <a:lstStyle/>
          <a:p>
            <a:r>
              <a:rPr lang="es-EC" sz="1000" dirty="0">
                <a:latin typeface="Century" pitchFamily="18" charset="0"/>
              </a:rPr>
              <a:t>Nota: SUS: Sistemas de uso del suelo, PCS: Pasturas con sombra; PSS: Pasturas sin sombra; Mantenimiento= $20/ha; Labores= 4 jornales /ha (1 jornal=$10); 1 kg de forraje = $ 0,02.</a:t>
            </a:r>
          </a:p>
        </p:txBody>
      </p:sp>
      <p:sp>
        <p:nvSpPr>
          <p:cNvPr id="12" name="11 Rectángulo"/>
          <p:cNvSpPr/>
          <p:nvPr/>
        </p:nvSpPr>
        <p:spPr>
          <a:xfrm>
            <a:off x="5652120" y="4437112"/>
            <a:ext cx="1512168" cy="267785"/>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49945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Ingreso neto</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Análisis </a:t>
            </a:r>
            <a:r>
              <a:rPr lang="es-EC" sz="1600" dirty="0">
                <a:solidFill>
                  <a:schemeClr val="accent6">
                    <a:lumMod val="75000"/>
                  </a:schemeClr>
                </a:solidFill>
                <a:latin typeface="Century" pitchFamily="18" charset="0"/>
              </a:rPr>
              <a:t>de gastos e ingresos en dos sistemas de uso del suelo</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18. Análisis beneficio costo (dólares) de la producción anual forrajera en los dos sistemas de uso del suelo.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898279"/>
            <a:ext cx="6304289" cy="358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157280" y="6087506"/>
            <a:ext cx="6947782" cy="400110"/>
          </a:xfrm>
          <a:prstGeom prst="rect">
            <a:avLst/>
          </a:prstGeom>
        </p:spPr>
        <p:txBody>
          <a:bodyPr wrap="square">
            <a:spAutoFit/>
          </a:bodyPr>
          <a:lstStyle/>
          <a:p>
            <a:r>
              <a:rPr lang="es-EC" sz="1000" dirty="0">
                <a:latin typeface="Century" pitchFamily="18" charset="0"/>
              </a:rPr>
              <a:t>Nota: SUS: Sistemas de uso del suelo, PCS: Pasturas con sombra; PSS: Pasturas sin sombra; Mantenimiento= $20/ha; Labores= 4 jornales /ha (1 jornal=$10); 1 kg de forraje = $ 0,02.</a:t>
            </a:r>
          </a:p>
        </p:txBody>
      </p:sp>
      <p:sp>
        <p:nvSpPr>
          <p:cNvPr id="12" name="11 Rectángulo"/>
          <p:cNvSpPr/>
          <p:nvPr/>
        </p:nvSpPr>
        <p:spPr>
          <a:xfrm>
            <a:off x="5445778" y="5373215"/>
            <a:ext cx="2006542" cy="267785"/>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5342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Ingreso neto</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Análisis </a:t>
            </a:r>
            <a:r>
              <a:rPr lang="es-EC" sz="1600" dirty="0">
                <a:solidFill>
                  <a:schemeClr val="accent6">
                    <a:lumMod val="75000"/>
                  </a:schemeClr>
                </a:solidFill>
                <a:latin typeface="Century" pitchFamily="18" charset="0"/>
              </a:rPr>
              <a:t>de gastos e ingresos en dos sistemas de uso del suelo</a:t>
            </a:r>
          </a:p>
        </p:txBody>
      </p:sp>
      <p:sp>
        <p:nvSpPr>
          <p:cNvPr id="9" name="8 Rectángulo"/>
          <p:cNvSpPr/>
          <p:nvPr/>
        </p:nvSpPr>
        <p:spPr>
          <a:xfrm>
            <a:off x="434868" y="2290227"/>
            <a:ext cx="8321627" cy="584775"/>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18. Análisis beneficio costo (dólares) de la producción anual forrajera en los dos sistemas de uso del suelo. Reserva de Biósfera </a:t>
            </a:r>
            <a:r>
              <a:rPr lang="es-EC" sz="1600" b="1" dirty="0" err="1">
                <a:solidFill>
                  <a:schemeClr val="accent4">
                    <a:lumMod val="75000"/>
                  </a:schemeClr>
                </a:solidFill>
                <a:latin typeface="Century" pitchFamily="18" charset="0"/>
              </a:rPr>
              <a:t>Sumaco</a:t>
            </a:r>
            <a:r>
              <a:rPr lang="es-EC" sz="1600" b="1" dirty="0">
                <a:solidFill>
                  <a:schemeClr val="accent4">
                    <a:lumMod val="75000"/>
                  </a:schemeClr>
                </a:solidFill>
                <a:latin typeface="Century" pitchFamily="18" charset="0"/>
              </a:rPr>
              <a:t>.</a:t>
            </a: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898279"/>
            <a:ext cx="6304289" cy="358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157280" y="6087506"/>
            <a:ext cx="6947782" cy="400110"/>
          </a:xfrm>
          <a:prstGeom prst="rect">
            <a:avLst/>
          </a:prstGeom>
        </p:spPr>
        <p:txBody>
          <a:bodyPr wrap="square">
            <a:spAutoFit/>
          </a:bodyPr>
          <a:lstStyle/>
          <a:p>
            <a:r>
              <a:rPr lang="es-EC" sz="1000" dirty="0">
                <a:latin typeface="Century" pitchFamily="18" charset="0"/>
              </a:rPr>
              <a:t>Nota: SUS: Sistemas de uso del suelo, PCS: Pasturas con sombra; PSS: Pasturas sin sombra; Mantenimiento= $20/ha; Labores= 4 jornales /ha (1 jornal=$10); 1 kg de forraje = $ 0,02.</a:t>
            </a:r>
          </a:p>
        </p:txBody>
      </p:sp>
      <p:sp>
        <p:nvSpPr>
          <p:cNvPr id="12" name="11 Rectángulo"/>
          <p:cNvSpPr/>
          <p:nvPr/>
        </p:nvSpPr>
        <p:spPr>
          <a:xfrm>
            <a:off x="5445778" y="5709205"/>
            <a:ext cx="2006542" cy="267785"/>
          </a:xfrm>
          <a:prstGeom prst="rect">
            <a:avLst/>
          </a:prstGeom>
          <a:solidFill>
            <a:srgbClr val="FE863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504158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Ingreso potencial</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Ingresos potenciales </a:t>
            </a:r>
            <a:r>
              <a:rPr lang="es-EC" sz="1600" dirty="0">
                <a:solidFill>
                  <a:schemeClr val="accent6">
                    <a:lumMod val="75000"/>
                  </a:schemeClr>
                </a:solidFill>
                <a:latin typeface="Century" pitchFamily="18" charset="0"/>
              </a:rPr>
              <a:t>basados en el mercado internacional de carbono</a:t>
            </a:r>
          </a:p>
        </p:txBody>
      </p:sp>
      <p:sp>
        <p:nvSpPr>
          <p:cNvPr id="9" name="8 Rectángulo"/>
          <p:cNvSpPr/>
          <p:nvPr/>
        </p:nvSpPr>
        <p:spPr>
          <a:xfrm>
            <a:off x="434868" y="2290227"/>
            <a:ext cx="8321627" cy="830997"/>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18. Análisis de varianza del ingreso potencial por concepto de la venta de bonos de carbono en los dos sistemas de uso del suelo al mercado internacional. Reserva de Biósfera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sp>
        <p:nvSpPr>
          <p:cNvPr id="11" name="10 Rectángulo"/>
          <p:cNvSpPr/>
          <p:nvPr/>
        </p:nvSpPr>
        <p:spPr>
          <a:xfrm>
            <a:off x="1705841" y="6082263"/>
            <a:ext cx="6133834" cy="553998"/>
          </a:xfrm>
          <a:prstGeom prst="rect">
            <a:avLst/>
          </a:prstGeom>
        </p:spPr>
        <p:txBody>
          <a:bodyPr wrap="square">
            <a:spAutoFit/>
          </a:bodyPr>
          <a:lstStyle/>
          <a:p>
            <a:r>
              <a:rPr lang="es-ES_tradnl" sz="1000" b="1" dirty="0">
                <a:latin typeface="Century" pitchFamily="18" charset="0"/>
              </a:rPr>
              <a:t>Nota: SUS: </a:t>
            </a:r>
            <a:r>
              <a:rPr lang="es-ES_tradnl" sz="1000" dirty="0">
                <a:latin typeface="Century" pitchFamily="18" charset="0"/>
              </a:rPr>
              <a:t>Sistemas de uso del suelo, </a:t>
            </a:r>
            <a:r>
              <a:rPr lang="es-ES_tradnl" sz="1000" b="1" dirty="0">
                <a:latin typeface="Century" pitchFamily="18" charset="0"/>
              </a:rPr>
              <a:t>PCS</a:t>
            </a:r>
            <a:r>
              <a:rPr lang="es-ES_tradnl" sz="1000" dirty="0">
                <a:latin typeface="Century" pitchFamily="18" charset="0"/>
              </a:rPr>
              <a:t>: Pasturas con sombra; </a:t>
            </a:r>
            <a:r>
              <a:rPr lang="es-ES_tradnl" sz="1000" b="1" dirty="0">
                <a:latin typeface="Century" pitchFamily="18" charset="0"/>
              </a:rPr>
              <a:t>PSS:</a:t>
            </a:r>
            <a:r>
              <a:rPr lang="es-ES_tradnl" sz="1000" dirty="0">
                <a:latin typeface="Century" pitchFamily="18" charset="0"/>
              </a:rPr>
              <a:t> Pasturas sin sombra; </a:t>
            </a:r>
            <a:r>
              <a:rPr lang="es-ES_tradnl" sz="1000" b="1" dirty="0">
                <a:latin typeface="Century" pitchFamily="18" charset="0"/>
              </a:rPr>
              <a:t>E.E.: </a:t>
            </a:r>
            <a:r>
              <a:rPr lang="es-ES_tradnl" sz="1000" dirty="0">
                <a:latin typeface="Century" pitchFamily="18" charset="0"/>
              </a:rPr>
              <a:t>Error experimentar; </a:t>
            </a:r>
            <a:r>
              <a:rPr lang="es-ES_tradnl" sz="1000" b="1" dirty="0" err="1">
                <a:latin typeface="Century" pitchFamily="18" charset="0"/>
              </a:rPr>
              <a:t>Prob</a:t>
            </a:r>
            <a:r>
              <a:rPr lang="es-ES_tradnl" sz="1000" b="1" dirty="0">
                <a:latin typeface="Century" pitchFamily="18" charset="0"/>
              </a:rPr>
              <a:t>.: </a:t>
            </a:r>
            <a:r>
              <a:rPr lang="es-ES_tradnl" sz="1000" dirty="0">
                <a:latin typeface="Century" pitchFamily="18" charset="0"/>
              </a:rPr>
              <a:t>Probabilidad; Letras iguales no difieren estadísticamente de acuerdo a la prueba de </a:t>
            </a:r>
            <a:r>
              <a:rPr lang="es-ES_tradnl" sz="1000" dirty="0" err="1">
                <a:latin typeface="Century" pitchFamily="18" charset="0"/>
              </a:rPr>
              <a:t>Tukey</a:t>
            </a:r>
            <a:r>
              <a:rPr lang="es-ES_tradnl" sz="1000" dirty="0">
                <a:latin typeface="Century" pitchFamily="18" charset="0"/>
              </a:rPr>
              <a:t>. Ingreso potencial = CO</a:t>
            </a:r>
            <a:r>
              <a:rPr lang="es-ES_tradnl" sz="1000" baseline="-25000" dirty="0">
                <a:latin typeface="Century" pitchFamily="18" charset="0"/>
              </a:rPr>
              <a:t>2</a:t>
            </a:r>
            <a:r>
              <a:rPr lang="es-ES_tradnl" sz="1000" dirty="0">
                <a:latin typeface="Century" pitchFamily="18" charset="0"/>
              </a:rPr>
              <a:t> × $5.</a:t>
            </a:r>
            <a:endParaRPr lang="es-EC" sz="1000" dirty="0">
              <a:latin typeface="Century" pitchFamily="18" charset="0"/>
            </a:endParaRPr>
          </a:p>
        </p:txBody>
      </p:sp>
      <p:pic>
        <p:nvPicPr>
          <p:cNvPr id="337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003"/>
          <a:stretch/>
        </p:blipFill>
        <p:spPr bwMode="auto">
          <a:xfrm>
            <a:off x="1721071" y="3121224"/>
            <a:ext cx="6118604" cy="316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55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rotWithShape="1">
          <a:blip r:embed="rId2" cstate="print">
            <a:extLst>
              <a:ext uri="{28A0092B-C50C-407E-A947-70E740481C1C}">
                <a14:useLocalDpi xmlns:a14="http://schemas.microsoft.com/office/drawing/2010/main" val="0"/>
              </a:ext>
            </a:extLst>
          </a:blip>
          <a:srcRect l="66443" t="56512" r="3695" b="28804"/>
          <a:stretch/>
        </p:blipFill>
        <p:spPr bwMode="auto">
          <a:xfrm>
            <a:off x="27566" y="5759102"/>
            <a:ext cx="2600218" cy="945921"/>
          </a:xfrm>
          <a:prstGeom prst="rect">
            <a:avLst/>
          </a:prstGeom>
          <a:ln>
            <a:noFill/>
          </a:ln>
          <a:extLst>
            <a:ext uri="{53640926-AAD7-44D8-BBD7-CCE9431645EC}">
              <a14:shadowObscured xmlns:a14="http://schemas.microsoft.com/office/drawing/2010/main"/>
            </a:ext>
          </a:extLst>
        </p:spPr>
      </p:pic>
      <p:pic>
        <p:nvPicPr>
          <p:cNvPr id="3" name="0 Imagen"/>
          <p:cNvPicPr/>
          <p:nvPr/>
        </p:nvPicPr>
        <p:blipFill rotWithShape="1">
          <a:blip r:embed="rId3" cstate="print">
            <a:extLst>
              <a:ext uri="{28A0092B-C50C-407E-A947-70E740481C1C}">
                <a14:useLocalDpi xmlns:a14="http://schemas.microsoft.com/office/drawing/2010/main" val="0"/>
              </a:ext>
            </a:extLst>
          </a:blip>
          <a:srcRect l="3037" r="-1"/>
          <a:stretch/>
        </p:blipFill>
        <p:spPr bwMode="auto">
          <a:xfrm>
            <a:off x="204052" y="1486124"/>
            <a:ext cx="4223931" cy="4103116"/>
          </a:xfrm>
          <a:prstGeom prst="rect">
            <a:avLst/>
          </a:prstGeom>
          <a:ln>
            <a:noFill/>
          </a:ln>
          <a:extLst>
            <a:ext uri="{53640926-AAD7-44D8-BBD7-CCE9431645EC}">
              <a14:shadowObscured xmlns:a14="http://schemas.microsoft.com/office/drawing/2010/main"/>
            </a:ext>
          </a:extLst>
        </p:spPr>
      </p:pic>
      <p:grpSp>
        <p:nvGrpSpPr>
          <p:cNvPr id="4" name="3 Grupo"/>
          <p:cNvGrpSpPr/>
          <p:nvPr/>
        </p:nvGrpSpPr>
        <p:grpSpPr>
          <a:xfrm>
            <a:off x="27566" y="-12144"/>
            <a:ext cx="9080938" cy="1404000"/>
            <a:chOff x="27566" y="-171400"/>
            <a:chExt cx="9080938" cy="1388760"/>
          </a:xfrm>
        </p:grpSpPr>
        <p:pic>
          <p:nvPicPr>
            <p:cNvPr id="5" name="Picture 2" descr="http://www.conaf.cl/wp-content/files_mf/cache/th_4fdefb5842aa2dc68092ca1241ed9f5d_diptico-cambio_clima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naf.cl/wp-content/files_mf/cache/th_4fdefb5842aa2dc68092ca1241ed9f5d_diptico-cambio_climatico.jpg"/>
            <p:cNvPicPr>
              <a:picLocks noChangeAspect="1" noChangeArrowheads="1"/>
            </p:cNvPicPr>
            <p:nvPr/>
          </p:nvPicPr>
          <p:blipFill rotWithShape="1">
            <a:blip r:embed="rId4">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onaf.cl/wp-content/files_mf/cache/th_4fdefb5842aa2dc68092ca1241ed9f5d_diptico-cambio_climatico.jpg"/>
            <p:cNvPicPr>
              <a:picLocks noChangeAspect="1" noChangeArrowheads="1"/>
            </p:cNvPicPr>
            <p:nvPr/>
          </p:nvPicPr>
          <p:blipFill rotWithShape="1">
            <a:blip r:embed="rId4">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7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INTRODUCCIÓN</a:t>
            </a:r>
            <a:endParaRPr lang="es-EC" sz="3200" b="1" dirty="0">
              <a:ln>
                <a:solidFill>
                  <a:schemeClr val="bg1"/>
                </a:solidFill>
              </a:ln>
              <a:solidFill>
                <a:schemeClr val="bg1"/>
              </a:solidFill>
            </a:endParaRPr>
          </a:p>
        </p:txBody>
      </p:sp>
      <p:sp>
        <p:nvSpPr>
          <p:cNvPr id="9" name="Rectangle 1"/>
          <p:cNvSpPr>
            <a:spLocks noChangeArrowheads="1"/>
          </p:cNvSpPr>
          <p:nvPr/>
        </p:nvSpPr>
        <p:spPr bwMode="auto">
          <a:xfrm>
            <a:off x="4642264" y="2339276"/>
            <a:ext cx="427436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rgbClr val="A2B305"/>
                </a:solidFill>
                <a:effectLst/>
                <a:latin typeface="Century" pitchFamily="18" charset="0"/>
                <a:ea typeface="Times New Roman" pitchFamily="18" charset="0"/>
                <a:cs typeface="Arial" pitchFamily="34" charset="0"/>
              </a:rPr>
              <a:t>Zona </a:t>
            </a:r>
            <a:r>
              <a:rPr lang="es-ES_tradnl" dirty="0" smtClean="0">
                <a:solidFill>
                  <a:srgbClr val="A2B305"/>
                </a:solidFill>
                <a:latin typeface="Century" pitchFamily="18" charset="0"/>
                <a:ea typeface="Times New Roman" pitchFamily="18" charset="0"/>
                <a:cs typeface="Arial" pitchFamily="34" charset="0"/>
              </a:rPr>
              <a:t>N</a:t>
            </a:r>
            <a:r>
              <a:rPr kumimoji="0" lang="es-ES_tradnl" b="0" i="0" u="none" strike="noStrike" cap="none" normalizeH="0" baseline="0" dirty="0" smtClean="0">
                <a:ln>
                  <a:noFill/>
                </a:ln>
                <a:solidFill>
                  <a:srgbClr val="A2B305"/>
                </a:solidFill>
                <a:effectLst/>
                <a:latin typeface="Century" pitchFamily="18" charset="0"/>
                <a:ea typeface="Times New Roman" pitchFamily="18" charset="0"/>
                <a:cs typeface="Arial" pitchFamily="34" charset="0"/>
              </a:rPr>
              <a:t>úcleo: Área de protección estricta</a:t>
            </a:r>
          </a:p>
          <a:p>
            <a:pPr marR="0" lvl="0" algn="just" defTabSz="914400" rtl="0" eaLnBrk="1" fontAlgn="base" latinLnBrk="0" hangingPunct="1">
              <a:lnSpc>
                <a:spcPct val="100000"/>
              </a:lnSpc>
              <a:spcBef>
                <a:spcPct val="0"/>
              </a:spcBef>
              <a:spcAft>
                <a:spcPct val="0"/>
              </a:spcAft>
              <a:buClrTx/>
              <a:buSzTx/>
              <a:buFontTx/>
              <a:buNone/>
              <a:tabLst/>
            </a:pPr>
            <a:endParaRPr kumimoji="0" lang="es-ES_tradnl" b="0" i="0" u="none" strike="noStrike" cap="none" normalizeH="0" baseline="0" dirty="0" smtClean="0">
              <a:ln>
                <a:noFill/>
              </a:ln>
              <a:solidFill>
                <a:srgbClr val="A2B305"/>
              </a:solidFill>
              <a:effectLst/>
              <a:latin typeface="Century" pitchFamily="18" charset="0"/>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chemeClr val="accent3">
                    <a:lumMod val="60000"/>
                    <a:lumOff val="40000"/>
                  </a:schemeClr>
                </a:solidFill>
                <a:effectLst/>
                <a:latin typeface="Century" pitchFamily="18" charset="0"/>
                <a:ea typeface="Times New Roman" pitchFamily="18" charset="0"/>
                <a:cs typeface="Arial" pitchFamily="34" charset="0"/>
              </a:rPr>
              <a:t>Zona de Apoyo:</a:t>
            </a:r>
          </a:p>
          <a:p>
            <a:pPr marR="0" lvl="0" algn="just" defTabSz="914400" rtl="0" eaLnBrk="1" fontAlgn="base" latinLnBrk="0" hangingPunct="1">
              <a:lnSpc>
                <a:spcPct val="100000"/>
              </a:lnSpc>
              <a:spcBef>
                <a:spcPct val="0"/>
              </a:spcBef>
              <a:spcAft>
                <a:spcPct val="0"/>
              </a:spcAft>
              <a:buClrTx/>
              <a:buSzTx/>
              <a:buFontTx/>
              <a:buNone/>
              <a:tabLst/>
            </a:pPr>
            <a:endParaRPr kumimoji="0" lang="es-ES_tradnl" b="0" i="0" u="none" strike="noStrike" cap="none" normalizeH="0" baseline="0" dirty="0" smtClean="0">
              <a:ln>
                <a:noFill/>
              </a:ln>
              <a:solidFill>
                <a:schemeClr val="accent3">
                  <a:lumMod val="60000"/>
                  <a:lumOff val="40000"/>
                </a:schemeClr>
              </a:solidFill>
              <a:effectLst/>
              <a:latin typeface="Century" pitchFamily="18" charset="0"/>
              <a:ea typeface="Times New Roman" pitchFamily="18" charset="0"/>
              <a:cs typeface="Arial" pitchFamily="34" charset="0"/>
            </a:endParaRPr>
          </a:p>
          <a:p>
            <a:pPr marL="285750" lvl="0" indent="-285750" algn="just">
              <a:buFont typeface="Wingdings" pitchFamily="2" charset="2"/>
              <a:buChar char="ü"/>
            </a:pPr>
            <a:r>
              <a:rPr kumimoji="0" lang="es-ES_tradnl" b="0" i="0" u="none" strike="noStrike" cap="none" normalizeH="0" baseline="0" dirty="0" smtClean="0">
                <a:ln>
                  <a:noFill/>
                </a:ln>
                <a:solidFill>
                  <a:schemeClr val="accent4">
                    <a:lumMod val="75000"/>
                  </a:schemeClr>
                </a:solidFill>
                <a:effectLst/>
                <a:latin typeface="Century" pitchFamily="18" charset="0"/>
                <a:ea typeface="Times New Roman" pitchFamily="18" charset="0"/>
                <a:cs typeface="Arial" pitchFamily="34" charset="0"/>
              </a:rPr>
              <a:t>Área tampón: </a:t>
            </a:r>
            <a:r>
              <a:rPr lang="es-EC" dirty="0">
                <a:solidFill>
                  <a:schemeClr val="accent6">
                    <a:lumMod val="75000"/>
                  </a:schemeClr>
                </a:solidFill>
                <a:latin typeface="Century" pitchFamily="18" charset="0"/>
              </a:rPr>
              <a:t>donde se realiza la función de amortiguamiento para evitar la presión sobre la zona núcleo</a:t>
            </a:r>
            <a:r>
              <a:rPr kumimoji="0" lang="es-ES_tradnl" b="0" i="0" u="none" strike="noStrike" cap="none" normalizeH="0" baseline="0" dirty="0" smtClean="0">
                <a:ln>
                  <a:noFill/>
                </a:ln>
                <a:solidFill>
                  <a:schemeClr val="accent6">
                    <a:lumMod val="75000"/>
                  </a:schemeClr>
                </a:solidFill>
                <a:effectLst/>
                <a:latin typeface="Century" pitchFamily="18" charset="0"/>
                <a:ea typeface="Times New Roman" pitchFamily="18" charset="0"/>
                <a:cs typeface="Arial" pitchFamily="34" charset="0"/>
              </a:rPr>
              <a:t> </a:t>
            </a:r>
          </a:p>
          <a:p>
            <a:pPr marL="285750" lvl="0" indent="-285750" algn="just">
              <a:buFont typeface="Wingdings" pitchFamily="2" charset="2"/>
              <a:buChar char="ü"/>
            </a:pPr>
            <a:endParaRPr kumimoji="0" lang="es-ES_tradnl" b="0" i="0" u="none" strike="noStrike" cap="none" normalizeH="0" baseline="0" dirty="0" smtClean="0">
              <a:ln>
                <a:noFill/>
              </a:ln>
              <a:solidFill>
                <a:schemeClr val="accent6">
                  <a:lumMod val="75000"/>
                </a:schemeClr>
              </a:solidFill>
              <a:effectLst/>
              <a:latin typeface="Century" pitchFamily="18" charset="0"/>
              <a:ea typeface="Times New Roman" pitchFamily="18" charset="0"/>
              <a:cs typeface="Arial" pitchFamily="34" charset="0"/>
            </a:endParaRPr>
          </a:p>
          <a:p>
            <a:pPr marL="285750" lvl="0" indent="-285750" algn="just">
              <a:buFont typeface="Wingdings" pitchFamily="2" charset="2"/>
              <a:buChar char="ü"/>
            </a:pPr>
            <a:r>
              <a:rPr lang="es-ES_tradnl" dirty="0">
                <a:solidFill>
                  <a:schemeClr val="accent4">
                    <a:lumMod val="75000"/>
                  </a:schemeClr>
                </a:solidFill>
                <a:latin typeface="Century" pitchFamily="18" charset="0"/>
                <a:ea typeface="Times New Roman" pitchFamily="18" charset="0"/>
                <a:cs typeface="Arial" pitchFamily="34" charset="0"/>
              </a:rPr>
              <a:t>Área </a:t>
            </a:r>
            <a:r>
              <a:rPr lang="es-ES_tradnl" dirty="0" smtClean="0">
                <a:solidFill>
                  <a:schemeClr val="accent4">
                    <a:lumMod val="75000"/>
                  </a:schemeClr>
                </a:solidFill>
                <a:latin typeface="Century" pitchFamily="18" charset="0"/>
                <a:ea typeface="Times New Roman" pitchFamily="18" charset="0"/>
                <a:cs typeface="Arial" pitchFamily="34" charset="0"/>
              </a:rPr>
              <a:t>de </a:t>
            </a:r>
            <a:r>
              <a:rPr kumimoji="0" lang="es-ES_tradnl" b="0" i="0" u="none" strike="noStrike" cap="none" normalizeH="0" baseline="0" dirty="0" smtClean="0">
                <a:ln>
                  <a:noFill/>
                </a:ln>
                <a:solidFill>
                  <a:schemeClr val="accent4">
                    <a:lumMod val="75000"/>
                  </a:schemeClr>
                </a:solidFill>
                <a:effectLst/>
                <a:latin typeface="Century" pitchFamily="18" charset="0"/>
                <a:ea typeface="Times New Roman" pitchFamily="18" charset="0"/>
                <a:cs typeface="Arial" pitchFamily="34" charset="0"/>
              </a:rPr>
              <a:t>transición: </a:t>
            </a:r>
            <a:r>
              <a:rPr lang="es-EC" dirty="0" smtClean="0">
                <a:solidFill>
                  <a:schemeClr val="accent6">
                    <a:lumMod val="75000"/>
                  </a:schemeClr>
                </a:solidFill>
                <a:latin typeface="Century" pitchFamily="18" charset="0"/>
              </a:rPr>
              <a:t>donde </a:t>
            </a:r>
            <a:r>
              <a:rPr lang="es-EC" dirty="0">
                <a:solidFill>
                  <a:schemeClr val="accent6">
                    <a:lumMod val="75000"/>
                  </a:schemeClr>
                </a:solidFill>
                <a:latin typeface="Century" pitchFamily="18" charset="0"/>
              </a:rPr>
              <a:t>se ubican las áreas de desarrollo y las actividades productivas. </a:t>
            </a:r>
            <a:endParaRPr lang="es-ES_tradnl" dirty="0">
              <a:solidFill>
                <a:schemeClr val="accent6">
                  <a:lumMod val="75000"/>
                </a:schemeClr>
              </a:solidFill>
              <a:latin typeface="Century" pitchFamily="18" charset="0"/>
            </a:endParaRPr>
          </a:p>
        </p:txBody>
      </p:sp>
      <p:sp>
        <p:nvSpPr>
          <p:cNvPr id="10" name="9 Rectángulo"/>
          <p:cNvSpPr/>
          <p:nvPr/>
        </p:nvSpPr>
        <p:spPr>
          <a:xfrm>
            <a:off x="4594408" y="4947554"/>
            <a:ext cx="4370080" cy="1333703"/>
          </a:xfrm>
          <a:prstGeom prst="rect">
            <a:avLst/>
          </a:prstGeom>
          <a:solidFill>
            <a:schemeClr val="accent3">
              <a:lumMod val="40000"/>
              <a:lumOff val="60000"/>
              <a:alpha val="18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1" name="10 CuadroTexto"/>
          <p:cNvSpPr txBox="1"/>
          <p:nvPr/>
        </p:nvSpPr>
        <p:spPr>
          <a:xfrm>
            <a:off x="5364088" y="1916832"/>
            <a:ext cx="2952328" cy="369332"/>
          </a:xfrm>
          <a:prstGeom prst="rect">
            <a:avLst/>
          </a:prstGeom>
          <a:noFill/>
        </p:spPr>
        <p:txBody>
          <a:bodyPr wrap="square" rtlCol="0">
            <a:spAutoFit/>
          </a:bodyPr>
          <a:lstStyle/>
          <a:p>
            <a:pPr algn="ctr"/>
            <a:r>
              <a:rPr lang="es-US" b="1" dirty="0" smtClean="0"/>
              <a:t>RBS</a:t>
            </a:r>
            <a:endParaRPr lang="es-EC" b="1" dirty="0"/>
          </a:p>
        </p:txBody>
      </p:sp>
    </p:spTree>
    <p:extLst>
      <p:ext uri="{BB962C8B-B14F-4D97-AF65-F5344CB8AC3E}">
        <p14:creationId xmlns:p14="http://schemas.microsoft.com/office/powerpoint/2010/main" val="34633944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a:ln>
                  <a:solidFill>
                    <a:schemeClr val="bg1"/>
                  </a:solidFill>
                </a:ln>
                <a:solidFill>
                  <a:schemeClr val="bg1"/>
                </a:solidFill>
              </a:rPr>
              <a:t>Resultados</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Ingreso neto potencial</a:t>
            </a:r>
            <a:endParaRPr lang="es-EC" b="1" dirty="0">
              <a:solidFill>
                <a:schemeClr val="accent3">
                  <a:lumMod val="60000"/>
                  <a:lumOff val="40000"/>
                </a:schemeClr>
              </a:solidFill>
              <a:effectLst>
                <a:outerShdw sx="0" sy="0">
                  <a:srgbClr val="000000"/>
                </a:outerShdw>
              </a:effectLst>
            </a:endParaRPr>
          </a:p>
        </p:txBody>
      </p:sp>
      <p:sp>
        <p:nvSpPr>
          <p:cNvPr id="8" name="7 Rectángulo"/>
          <p:cNvSpPr/>
          <p:nvPr/>
        </p:nvSpPr>
        <p:spPr>
          <a:xfrm>
            <a:off x="395536" y="1854062"/>
            <a:ext cx="8360960" cy="338554"/>
          </a:xfrm>
          <a:prstGeom prst="rect">
            <a:avLst/>
          </a:prstGeom>
        </p:spPr>
        <p:txBody>
          <a:bodyPr wrap="square">
            <a:spAutoFit/>
          </a:bodyPr>
          <a:lstStyle/>
          <a:p>
            <a:pPr algn="just"/>
            <a:r>
              <a:rPr lang="es-EC" sz="1600" dirty="0" smtClean="0">
                <a:solidFill>
                  <a:schemeClr val="accent6">
                    <a:lumMod val="75000"/>
                  </a:schemeClr>
                </a:solidFill>
                <a:latin typeface="Century" pitchFamily="18" charset="0"/>
              </a:rPr>
              <a:t>Beneficio </a:t>
            </a:r>
            <a:r>
              <a:rPr lang="es-EC" sz="1600" dirty="0">
                <a:solidFill>
                  <a:schemeClr val="accent6">
                    <a:lumMod val="75000"/>
                  </a:schemeClr>
                </a:solidFill>
                <a:latin typeface="Century" pitchFamily="18" charset="0"/>
              </a:rPr>
              <a:t>neto + </a:t>
            </a:r>
            <a:r>
              <a:rPr lang="es-EC" sz="1600" dirty="0" smtClean="0">
                <a:solidFill>
                  <a:schemeClr val="accent6">
                    <a:lumMod val="75000"/>
                  </a:schemeClr>
                </a:solidFill>
                <a:latin typeface="Century" pitchFamily="18" charset="0"/>
              </a:rPr>
              <a:t>Beneficio </a:t>
            </a:r>
            <a:r>
              <a:rPr lang="es-EC" sz="1600" dirty="0">
                <a:solidFill>
                  <a:schemeClr val="accent6">
                    <a:lumMod val="75000"/>
                  </a:schemeClr>
                </a:solidFill>
                <a:latin typeface="Century" pitchFamily="18" charset="0"/>
              </a:rPr>
              <a:t>neto potencial</a:t>
            </a:r>
          </a:p>
        </p:txBody>
      </p:sp>
      <p:sp>
        <p:nvSpPr>
          <p:cNvPr id="9" name="8 Rectángulo"/>
          <p:cNvSpPr/>
          <p:nvPr/>
        </p:nvSpPr>
        <p:spPr>
          <a:xfrm>
            <a:off x="434868" y="2290227"/>
            <a:ext cx="8321627" cy="830997"/>
          </a:xfrm>
          <a:prstGeom prst="rect">
            <a:avLst/>
          </a:prstGeom>
        </p:spPr>
        <p:txBody>
          <a:bodyPr wrap="square">
            <a:spAutoFit/>
          </a:bodyPr>
          <a:lstStyle/>
          <a:p>
            <a:pPr marL="990600" indent="-990600" algn="just"/>
            <a:r>
              <a:rPr lang="es-EC" sz="1600" b="1" dirty="0">
                <a:solidFill>
                  <a:schemeClr val="accent4">
                    <a:lumMod val="75000"/>
                  </a:schemeClr>
                </a:solidFill>
                <a:latin typeface="Century" pitchFamily="18" charset="0"/>
              </a:rPr>
              <a:t>Tabla 18. Análisis de varianza del beneficio neto potencial generado en los dos sistemas de uso del suelo expresado en $/ha/año. Reserva de Biósfera </a:t>
            </a:r>
            <a:r>
              <a:rPr lang="es-EC" sz="1600" b="1" dirty="0" err="1">
                <a:solidFill>
                  <a:schemeClr val="accent4">
                    <a:lumMod val="75000"/>
                  </a:schemeClr>
                </a:solidFill>
                <a:latin typeface="Century" pitchFamily="18" charset="0"/>
              </a:rPr>
              <a:t>Sumaco</a:t>
            </a:r>
            <a:endParaRPr lang="es-EC" sz="1600" b="1" dirty="0">
              <a:solidFill>
                <a:schemeClr val="accent4">
                  <a:lumMod val="75000"/>
                </a:schemeClr>
              </a:solidFill>
              <a:latin typeface="Century" pitchFamily="18" charset="0"/>
            </a:endParaRPr>
          </a:p>
        </p:txBody>
      </p:sp>
      <p:pic>
        <p:nvPicPr>
          <p:cNvPr id="3686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488" y="3311525"/>
            <a:ext cx="7056763" cy="229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1108463" y="5157192"/>
            <a:ext cx="7072787" cy="246221"/>
          </a:xfrm>
          <a:prstGeom prst="rect">
            <a:avLst/>
          </a:prstGeom>
        </p:spPr>
        <p:txBody>
          <a:bodyPr wrap="square">
            <a:spAutoFit/>
          </a:bodyPr>
          <a:lstStyle/>
          <a:p>
            <a:r>
              <a:rPr lang="es-ES_tradnl" sz="1000" b="1" dirty="0">
                <a:latin typeface="Century" pitchFamily="18" charset="0"/>
              </a:rPr>
              <a:t>Nota: SUS: </a:t>
            </a:r>
            <a:r>
              <a:rPr lang="es-ES_tradnl" sz="1000" dirty="0">
                <a:latin typeface="Century" pitchFamily="18" charset="0"/>
              </a:rPr>
              <a:t>Sistemas de uso del suelo, </a:t>
            </a:r>
            <a:r>
              <a:rPr lang="es-ES_tradnl" sz="1000" b="1" dirty="0">
                <a:latin typeface="Century" pitchFamily="18" charset="0"/>
              </a:rPr>
              <a:t>PCS</a:t>
            </a:r>
            <a:r>
              <a:rPr lang="es-ES_tradnl" sz="1000" dirty="0">
                <a:latin typeface="Century" pitchFamily="18" charset="0"/>
              </a:rPr>
              <a:t>: Pasturas con sombra; </a:t>
            </a:r>
            <a:r>
              <a:rPr lang="es-ES_tradnl" sz="1000" b="1" dirty="0">
                <a:latin typeface="Century" pitchFamily="18" charset="0"/>
              </a:rPr>
              <a:t>PSS:</a:t>
            </a:r>
            <a:r>
              <a:rPr lang="es-ES_tradnl" sz="1000" dirty="0">
                <a:latin typeface="Century" pitchFamily="18" charset="0"/>
              </a:rPr>
              <a:t> Pasturas sin sombra.</a:t>
            </a:r>
            <a:endParaRPr lang="es-EC" sz="1000" dirty="0">
              <a:latin typeface="Century" pitchFamily="18" charset="0"/>
            </a:endParaRPr>
          </a:p>
        </p:txBody>
      </p:sp>
    </p:spTree>
    <p:extLst>
      <p:ext uri="{BB962C8B-B14F-4D97-AF65-F5344CB8AC3E}">
        <p14:creationId xmlns:p14="http://schemas.microsoft.com/office/powerpoint/2010/main" val="7624321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smtClean="0">
                <a:ln>
                  <a:solidFill>
                    <a:schemeClr val="bg1"/>
                  </a:solidFill>
                </a:ln>
                <a:solidFill>
                  <a:schemeClr val="bg1"/>
                </a:solidFill>
              </a:rPr>
              <a:t>DISCUSIÓN</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Relación </a:t>
            </a:r>
            <a:r>
              <a:rPr lang="es-EC" b="1" dirty="0">
                <a:solidFill>
                  <a:schemeClr val="accent3">
                    <a:lumMod val="60000"/>
                    <a:lumOff val="40000"/>
                  </a:schemeClr>
                </a:solidFill>
                <a:effectLst>
                  <a:outerShdw sx="0" sy="0">
                    <a:srgbClr val="000000"/>
                  </a:outerShdw>
                </a:effectLst>
              </a:rPr>
              <a:t>entre la Diversidad y el origen del estrato leñoso</a:t>
            </a:r>
          </a:p>
        </p:txBody>
      </p:sp>
      <p:graphicFrame>
        <p:nvGraphicFramePr>
          <p:cNvPr id="14" name="13 Tabla"/>
          <p:cNvGraphicFramePr>
            <a:graphicFrameLocks noGrp="1"/>
          </p:cNvGraphicFramePr>
          <p:nvPr>
            <p:extLst>
              <p:ext uri="{D42A27DB-BD31-4B8C-83A1-F6EECF244321}">
                <p14:modId xmlns:p14="http://schemas.microsoft.com/office/powerpoint/2010/main" val="43410715"/>
              </p:ext>
            </p:extLst>
          </p:nvPr>
        </p:nvGraphicFramePr>
        <p:xfrm>
          <a:off x="395536" y="1944875"/>
          <a:ext cx="8424936" cy="4876560"/>
        </p:xfrm>
        <a:graphic>
          <a:graphicData uri="http://schemas.openxmlformats.org/drawingml/2006/table">
            <a:tbl>
              <a:tblPr firstRow="1" bandRow="1">
                <a:tableStyleId>{72833802-FEF1-4C79-8D5D-14CF1EAF98D9}</a:tableStyleId>
              </a:tblPr>
              <a:tblGrid>
                <a:gridCol w="4320480"/>
                <a:gridCol w="4104456"/>
              </a:tblGrid>
              <a:tr h="396000">
                <a:tc>
                  <a:txBody>
                    <a:bodyPr/>
                    <a:lstStyle/>
                    <a:p>
                      <a:r>
                        <a:rPr lang="es-US" sz="1600" dirty="0" smtClean="0"/>
                        <a:t>Diversidad del estrato leñoso</a:t>
                      </a:r>
                      <a:endParaRPr lang="es-EC" sz="1600" dirty="0"/>
                    </a:p>
                  </a:txBody>
                  <a:tcPr/>
                </a:tc>
                <a:tc>
                  <a:txBody>
                    <a:bodyPr/>
                    <a:lstStyle/>
                    <a:p>
                      <a:r>
                        <a:rPr lang="es-US" sz="1600" dirty="0" smtClean="0"/>
                        <a:t>Argumento </a:t>
                      </a:r>
                      <a:endParaRPr lang="es-EC" sz="1600" dirty="0"/>
                    </a:p>
                  </a:txBody>
                  <a:tcPr/>
                </a:tc>
              </a:tr>
              <a:tr h="56671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US" sz="1600" kern="1200" dirty="0" smtClean="0">
                          <a:solidFill>
                            <a:schemeClr val="accent6">
                              <a:lumMod val="75000"/>
                            </a:schemeClr>
                          </a:solidFill>
                          <a:latin typeface="Century" pitchFamily="18" charset="0"/>
                          <a:ea typeface="+mn-ea"/>
                          <a:cs typeface="+mn-cs"/>
                        </a:rPr>
                        <a:t>ARCHIDONA</a:t>
                      </a:r>
                      <a:endParaRPr lang="es-EC" sz="1600" kern="1200" dirty="0" smtClean="0">
                        <a:solidFill>
                          <a:schemeClr val="accent6">
                            <a:lumMod val="75000"/>
                          </a:schemeClr>
                        </a:solidFill>
                        <a:latin typeface="Century" pitchFamily="18" charset="0"/>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600" kern="1200" dirty="0" smtClean="0">
                          <a:solidFill>
                            <a:schemeClr val="accent6">
                              <a:lumMod val="75000"/>
                            </a:schemeClr>
                          </a:solidFill>
                          <a:latin typeface="Century" pitchFamily="18" charset="0"/>
                          <a:ea typeface="+mn-ea"/>
                          <a:cs typeface="+mn-cs"/>
                        </a:rPr>
                        <a:t>5,5 árboles/especie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600" kern="1200" dirty="0" smtClean="0">
                          <a:solidFill>
                            <a:schemeClr val="accent6">
                              <a:lumMod val="75000"/>
                            </a:schemeClr>
                          </a:solidFill>
                          <a:latin typeface="Century" pitchFamily="18" charset="0"/>
                          <a:ea typeface="+mn-ea"/>
                          <a:cs typeface="+mn-cs"/>
                        </a:rPr>
                        <a:t>64% especies frutales y el 36% maderables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US" sz="1600" kern="1200" dirty="0" smtClean="0">
                          <a:solidFill>
                            <a:schemeClr val="accent6">
                              <a:lumMod val="75000"/>
                            </a:schemeClr>
                          </a:solidFill>
                          <a:latin typeface="Century" pitchFamily="18" charset="0"/>
                          <a:ea typeface="+mn-ea"/>
                          <a:cs typeface="+mn-cs"/>
                        </a:rPr>
                        <a:t>2 categorías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600" kern="1200" dirty="0" smtClean="0">
                          <a:solidFill>
                            <a:schemeClr val="accent6">
                              <a:lumMod val="75000"/>
                            </a:schemeClr>
                          </a:solidFill>
                          <a:latin typeface="Century" pitchFamily="18" charset="0"/>
                          <a:ea typeface="+mn-ea"/>
                          <a:cs typeface="+mn-cs"/>
                        </a:rPr>
                        <a:t> </a:t>
                      </a:r>
                      <a:r>
                        <a:rPr lang="es-ES_tradnl" sz="1600" kern="1200" dirty="0" smtClean="0">
                          <a:solidFill>
                            <a:schemeClr val="accent6">
                              <a:lumMod val="75000"/>
                            </a:schemeClr>
                          </a:solidFill>
                          <a:latin typeface="Century" pitchFamily="18" charset="0"/>
                          <a:ea typeface="+mn-ea"/>
                          <a:cs typeface="+mn-cs"/>
                        </a:rPr>
                        <a:t>baja diversidad</a:t>
                      </a:r>
                      <a:endParaRPr lang="es-US" sz="1600" kern="1200" dirty="0" smtClean="0">
                        <a:solidFill>
                          <a:schemeClr val="accent6">
                            <a:lumMod val="75000"/>
                          </a:schemeClr>
                        </a:solidFill>
                        <a:latin typeface="Century" pitchFamily="18" charset="0"/>
                        <a:ea typeface="+mn-ea"/>
                        <a:cs typeface="+mn-cs"/>
                      </a:endParaRPr>
                    </a:p>
                  </a:txBody>
                  <a:tcPr/>
                </a:tc>
                <a:tc rowSpan="3">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US" sz="1600" kern="1200" dirty="0" smtClean="0">
                          <a:solidFill>
                            <a:schemeClr val="accent6">
                              <a:lumMod val="75000"/>
                            </a:schemeClr>
                          </a:solidFill>
                          <a:latin typeface="Century" pitchFamily="18" charset="0"/>
                          <a:ea typeface="+mn-ea"/>
                          <a:cs typeface="+mn-cs"/>
                        </a:rPr>
                        <a:t>A &gt; # individuos/especie</a:t>
                      </a:r>
                      <a:r>
                        <a:rPr lang="es-US" sz="1600" kern="1200" baseline="0" dirty="0" smtClean="0">
                          <a:solidFill>
                            <a:schemeClr val="accent6">
                              <a:lumMod val="75000"/>
                            </a:schemeClr>
                          </a:solidFill>
                          <a:latin typeface="Century" pitchFamily="18" charset="0"/>
                          <a:ea typeface="+mn-ea"/>
                          <a:cs typeface="+mn-cs"/>
                        </a:rPr>
                        <a:t> &lt; Diversidad</a:t>
                      </a: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s-US" sz="1600" kern="1200" baseline="0" dirty="0" smtClean="0">
                        <a:solidFill>
                          <a:schemeClr val="accent6">
                            <a:lumMod val="75000"/>
                          </a:schemeClr>
                        </a:solidFill>
                        <a:latin typeface="Century" pitchFamily="18" charset="0"/>
                        <a:ea typeface="+mn-ea"/>
                        <a:cs typeface="+mn-cs"/>
                      </a:endParaRPr>
                    </a:p>
                    <a:p>
                      <a:pPr marL="171450" indent="0" algn="just" defTabSz="838200"/>
                      <a:r>
                        <a:rPr lang="es-EC" sz="1600" i="1" dirty="0" err="1" smtClean="0"/>
                        <a:t>Pezo</a:t>
                      </a:r>
                      <a:r>
                        <a:rPr lang="es-EC" sz="1600" i="1" dirty="0" smtClean="0"/>
                        <a:t> &amp; Ibrahim (1999), la dispersión de las especies arbóreas en los potreros pueden ser de dos tipos, (1) sistemas creados por el hombre, y (2) sistemas generados de forma natural. </a:t>
                      </a:r>
                      <a:endParaRPr lang="es-EC" sz="1600" i="1" dirty="0" smtClean="0">
                        <a:solidFill>
                          <a:schemeClr val="accent6">
                            <a:lumMod val="75000"/>
                          </a:schemeClr>
                        </a:solidFill>
                        <a:latin typeface="Century" pitchFamily="18" charset="0"/>
                      </a:endParaRPr>
                    </a:p>
                    <a:p>
                      <a:pPr marL="285750" indent="-285750" algn="just">
                        <a:buFont typeface="Arial" pitchFamily="34" charset="0"/>
                        <a:buChar char="•"/>
                      </a:pPr>
                      <a:r>
                        <a:rPr lang="es-ES_tradnl" sz="1600" dirty="0" smtClean="0">
                          <a:solidFill>
                            <a:schemeClr val="accent6">
                              <a:lumMod val="75000"/>
                            </a:schemeClr>
                          </a:solidFill>
                          <a:latin typeface="Century" pitchFamily="18" charset="0"/>
                        </a:rPr>
                        <a:t>El origen del estrato leñoso fue planificado para cumplir con un propósito específico del productor. </a:t>
                      </a:r>
                    </a:p>
                    <a:p>
                      <a:pPr marL="285750" indent="-285750" algn="just">
                        <a:buFont typeface="Arial" pitchFamily="34" charset="0"/>
                        <a:buChar char="•"/>
                      </a:pPr>
                      <a:endParaRPr lang="es-ES_tradnl" sz="1600" dirty="0" smtClean="0">
                        <a:solidFill>
                          <a:schemeClr val="accent6">
                            <a:lumMod val="75000"/>
                          </a:schemeClr>
                        </a:solidFill>
                        <a:latin typeface="Century" pitchFamily="18" charset="0"/>
                      </a:endParaRP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600" dirty="0" smtClean="0">
                          <a:solidFill>
                            <a:schemeClr val="accent6">
                              <a:lumMod val="75000"/>
                            </a:schemeClr>
                          </a:solidFill>
                          <a:latin typeface="Century" pitchFamily="18" charset="0"/>
                        </a:rPr>
                        <a:t>La categoría maderable obedece a un interés económico, mientras que los frutales son utilizados para autoconsumo, alimentación animal y aporte de materia orgánica en el suelo en su orden.</a:t>
                      </a:r>
                    </a:p>
                    <a:p>
                      <a:pPr marL="285750" indent="-285750">
                        <a:buFont typeface="Arial" pitchFamily="34" charset="0"/>
                        <a:buChar char="•"/>
                      </a:pPr>
                      <a:endParaRPr lang="es-EC" sz="1600" kern="1200" dirty="0">
                        <a:solidFill>
                          <a:schemeClr val="accent6">
                            <a:lumMod val="75000"/>
                          </a:schemeClr>
                        </a:solidFill>
                        <a:latin typeface="Century" pitchFamily="18" charset="0"/>
                        <a:ea typeface="+mn-ea"/>
                        <a:cs typeface="+mn-cs"/>
                      </a:endParaRPr>
                    </a:p>
                  </a:txBody>
                  <a:tcPr/>
                </a:tc>
              </a:tr>
              <a:tr h="566716">
                <a:tc>
                  <a:txBody>
                    <a:bodyPr/>
                    <a:lstStyle/>
                    <a:p>
                      <a:pPr algn="just"/>
                      <a:r>
                        <a:rPr lang="es-EC" sz="1600" kern="1200" dirty="0" smtClean="0">
                          <a:solidFill>
                            <a:schemeClr val="accent6">
                              <a:lumMod val="75000"/>
                            </a:schemeClr>
                          </a:solidFill>
                          <a:latin typeface="Century" pitchFamily="18" charset="0"/>
                          <a:ea typeface="+mn-ea"/>
                          <a:cs typeface="+mn-cs"/>
                        </a:rPr>
                        <a:t>TENA</a:t>
                      </a:r>
                    </a:p>
                    <a:p>
                      <a:pPr marL="285750" indent="-285750" algn="just">
                        <a:buFont typeface="Arial" pitchFamily="34" charset="0"/>
                        <a:buChar char="•"/>
                      </a:pPr>
                      <a:r>
                        <a:rPr lang="es-EC" sz="1600" kern="1200" dirty="0" smtClean="0">
                          <a:solidFill>
                            <a:schemeClr val="accent6">
                              <a:lumMod val="75000"/>
                            </a:schemeClr>
                          </a:solidFill>
                          <a:latin typeface="Century" pitchFamily="18" charset="0"/>
                          <a:ea typeface="+mn-ea"/>
                          <a:cs typeface="+mn-cs"/>
                        </a:rPr>
                        <a:t>3,61 árboles/especie</a:t>
                      </a:r>
                    </a:p>
                    <a:p>
                      <a:pPr marL="285750" indent="-285750" algn="just">
                        <a:buFont typeface="Arial" pitchFamily="34" charset="0"/>
                        <a:buChar char="•"/>
                      </a:pPr>
                      <a:r>
                        <a:rPr lang="es-ES_tradnl" sz="1600" kern="1200" dirty="0" smtClean="0">
                          <a:solidFill>
                            <a:schemeClr val="accent6">
                              <a:lumMod val="75000"/>
                            </a:schemeClr>
                          </a:solidFill>
                          <a:latin typeface="Century" pitchFamily="18" charset="0"/>
                          <a:ea typeface="+mn-ea"/>
                          <a:cs typeface="+mn-cs"/>
                        </a:rPr>
                        <a:t>Predominancia de frutales y maderables</a:t>
                      </a:r>
                      <a:endParaRPr lang="es-EC" sz="1600" kern="1200" dirty="0" smtClean="0">
                        <a:solidFill>
                          <a:schemeClr val="accent6">
                            <a:lumMod val="75000"/>
                          </a:schemeClr>
                        </a:solidFill>
                        <a:latin typeface="Century" pitchFamily="18" charset="0"/>
                        <a:ea typeface="+mn-ea"/>
                        <a:cs typeface="+mn-cs"/>
                      </a:endParaRPr>
                    </a:p>
                    <a:p>
                      <a:pPr marL="285750" indent="-285750" algn="just">
                        <a:buFont typeface="Arial" pitchFamily="34" charset="0"/>
                        <a:buChar char="•"/>
                      </a:pPr>
                      <a:r>
                        <a:rPr lang="es-US" sz="1600" kern="1200" dirty="0" smtClean="0">
                          <a:solidFill>
                            <a:schemeClr val="accent6">
                              <a:lumMod val="75000"/>
                            </a:schemeClr>
                          </a:solidFill>
                          <a:latin typeface="Century" pitchFamily="18" charset="0"/>
                          <a:ea typeface="+mn-ea"/>
                          <a:cs typeface="+mn-cs"/>
                        </a:rPr>
                        <a:t>6 categorías</a:t>
                      </a:r>
                    </a:p>
                    <a:p>
                      <a:pPr marL="285750" indent="-285750" algn="just">
                        <a:buFont typeface="Arial" pitchFamily="34" charset="0"/>
                        <a:buChar char="•"/>
                      </a:pPr>
                      <a:r>
                        <a:rPr lang="es-ES_tradnl" sz="1600" kern="1200" dirty="0" smtClean="0">
                          <a:solidFill>
                            <a:schemeClr val="accent6">
                              <a:lumMod val="75000"/>
                            </a:schemeClr>
                          </a:solidFill>
                          <a:latin typeface="Century" pitchFamily="18" charset="0"/>
                          <a:ea typeface="+mn-ea"/>
                          <a:cs typeface="+mn-cs"/>
                        </a:rPr>
                        <a:t>Diversidad media </a:t>
                      </a:r>
                      <a:endParaRPr lang="es-EC" sz="1600" kern="1200" dirty="0" smtClean="0">
                        <a:solidFill>
                          <a:schemeClr val="accent6">
                            <a:lumMod val="75000"/>
                          </a:schemeClr>
                        </a:solidFill>
                        <a:latin typeface="Century" pitchFamily="18" charset="0"/>
                        <a:ea typeface="+mn-ea"/>
                        <a:cs typeface="+mn-cs"/>
                      </a:endParaRPr>
                    </a:p>
                  </a:txBody>
                  <a:tcPr/>
                </a:tc>
                <a:tc vMerge="1">
                  <a:txBody>
                    <a:bodyPr/>
                    <a:lstStyle/>
                    <a:p>
                      <a:endParaRPr lang="es-EC" sz="1800" kern="1200" dirty="0">
                        <a:solidFill>
                          <a:schemeClr val="accent6">
                            <a:lumMod val="75000"/>
                          </a:schemeClr>
                        </a:solidFill>
                        <a:latin typeface="Century" pitchFamily="18" charset="0"/>
                        <a:ea typeface="+mn-ea"/>
                        <a:cs typeface="+mn-cs"/>
                      </a:endParaRPr>
                    </a:p>
                  </a:txBody>
                  <a:tcPr/>
                </a:tc>
              </a:tr>
              <a:tr h="566716">
                <a:tc>
                  <a:txBody>
                    <a:bodyPr/>
                    <a:lstStyle/>
                    <a:p>
                      <a:pPr algn="just"/>
                      <a:r>
                        <a:rPr lang="es-EC" sz="1600" kern="1200" dirty="0" smtClean="0">
                          <a:solidFill>
                            <a:schemeClr val="accent6">
                              <a:lumMod val="75000"/>
                            </a:schemeClr>
                          </a:solidFill>
                          <a:latin typeface="Century" pitchFamily="18" charset="0"/>
                          <a:ea typeface="+mn-ea"/>
                          <a:cs typeface="+mn-cs"/>
                        </a:rPr>
                        <a:t>AROSEMENA TOLA </a:t>
                      </a:r>
                    </a:p>
                    <a:p>
                      <a:pPr marL="285750" indent="-285750" algn="just" defTabSz="914400" rtl="0" eaLnBrk="1" latinLnBrk="0" hangingPunct="1">
                        <a:buFont typeface="Arial" pitchFamily="34" charset="0"/>
                        <a:buChar char="•"/>
                      </a:pPr>
                      <a:r>
                        <a:rPr lang="es-EC" sz="1600" kern="1200" dirty="0" smtClean="0">
                          <a:solidFill>
                            <a:schemeClr val="accent6">
                              <a:lumMod val="75000"/>
                            </a:schemeClr>
                          </a:solidFill>
                          <a:latin typeface="Century" pitchFamily="18" charset="0"/>
                          <a:ea typeface="+mn-ea"/>
                          <a:cs typeface="+mn-cs"/>
                        </a:rPr>
                        <a:t>2,43 árboles/especie</a:t>
                      </a:r>
                    </a:p>
                    <a:p>
                      <a:pPr marL="285750" indent="-285750" algn="just" defTabSz="914400" rtl="0" eaLnBrk="1" latinLnBrk="0" hangingPunct="1">
                        <a:buFont typeface="Arial" pitchFamily="34" charset="0"/>
                        <a:buChar char="•"/>
                      </a:pPr>
                      <a:r>
                        <a:rPr lang="es-US" sz="1600" kern="1200" dirty="0" smtClean="0">
                          <a:solidFill>
                            <a:schemeClr val="accent6">
                              <a:lumMod val="75000"/>
                            </a:schemeClr>
                          </a:solidFill>
                          <a:latin typeface="Century" pitchFamily="18" charset="0"/>
                          <a:ea typeface="+mn-ea"/>
                          <a:cs typeface="+mn-cs"/>
                        </a:rPr>
                        <a:t>5 categorías</a:t>
                      </a:r>
                      <a:endParaRPr lang="es-EC" sz="1600" kern="1200" dirty="0" smtClean="0">
                        <a:solidFill>
                          <a:schemeClr val="accent6">
                            <a:lumMod val="75000"/>
                          </a:schemeClr>
                        </a:solidFill>
                        <a:latin typeface="Century" pitchFamily="18" charset="0"/>
                        <a:ea typeface="+mn-ea"/>
                        <a:cs typeface="+mn-cs"/>
                      </a:endParaRPr>
                    </a:p>
                    <a:p>
                      <a:pPr marL="285750" indent="-285750" algn="just" defTabSz="914400" rtl="0" eaLnBrk="1" latinLnBrk="0" hangingPunct="1">
                        <a:buFont typeface="Arial" pitchFamily="34" charset="0"/>
                        <a:buChar char="•"/>
                      </a:pPr>
                      <a:r>
                        <a:rPr lang="es-US" sz="1600" kern="1200" dirty="0" smtClean="0">
                          <a:solidFill>
                            <a:schemeClr val="accent6">
                              <a:lumMod val="75000"/>
                            </a:schemeClr>
                          </a:solidFill>
                          <a:latin typeface="Century" pitchFamily="18" charset="0"/>
                          <a:ea typeface="+mn-ea"/>
                          <a:cs typeface="+mn-cs"/>
                        </a:rPr>
                        <a:t>Prevalecieron las especies maderables</a:t>
                      </a:r>
                    </a:p>
                    <a:p>
                      <a:pPr marL="285750" indent="-285750" algn="just" defTabSz="914400" rtl="0" eaLnBrk="1" latinLnBrk="0" hangingPunct="1">
                        <a:buFont typeface="Arial" pitchFamily="34" charset="0"/>
                        <a:buChar char="•"/>
                      </a:pPr>
                      <a:r>
                        <a:rPr lang="es-ES_tradnl" sz="1600" kern="1200" dirty="0" smtClean="0">
                          <a:solidFill>
                            <a:schemeClr val="accent6">
                              <a:lumMod val="75000"/>
                            </a:schemeClr>
                          </a:solidFill>
                          <a:latin typeface="Century" pitchFamily="18" charset="0"/>
                          <a:ea typeface="+mn-ea"/>
                          <a:cs typeface="+mn-cs"/>
                        </a:rPr>
                        <a:t>Diversidad media </a:t>
                      </a:r>
                      <a:endParaRPr lang="es-EC" sz="1600" kern="1200" dirty="0">
                        <a:solidFill>
                          <a:schemeClr val="accent6">
                            <a:lumMod val="75000"/>
                          </a:schemeClr>
                        </a:solidFill>
                        <a:latin typeface="Century" pitchFamily="18" charset="0"/>
                        <a:ea typeface="+mn-ea"/>
                        <a:cs typeface="+mn-cs"/>
                      </a:endParaRPr>
                    </a:p>
                  </a:txBody>
                  <a:tcPr/>
                </a:tc>
                <a:tc vMerge="1">
                  <a:txBody>
                    <a:bodyPr/>
                    <a:lstStyle/>
                    <a:p>
                      <a:endParaRPr lang="es-EC" sz="1800" kern="1200" dirty="0">
                        <a:solidFill>
                          <a:schemeClr val="accent6">
                            <a:lumMod val="75000"/>
                          </a:schemeClr>
                        </a:solidFill>
                        <a:latin typeface="Century" pitchFamily="18" charset="0"/>
                        <a:ea typeface="+mn-ea"/>
                        <a:cs typeface="+mn-cs"/>
                      </a:endParaRPr>
                    </a:p>
                  </a:txBody>
                  <a:tcPr/>
                </a:tc>
              </a:tr>
            </a:tbl>
          </a:graphicData>
        </a:graphic>
      </p:graphicFrame>
    </p:spTree>
    <p:extLst>
      <p:ext uri="{BB962C8B-B14F-4D97-AF65-F5344CB8AC3E}">
        <p14:creationId xmlns:p14="http://schemas.microsoft.com/office/powerpoint/2010/main" val="14950985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smtClean="0">
                <a:ln>
                  <a:solidFill>
                    <a:schemeClr val="bg1"/>
                  </a:solidFill>
                </a:ln>
                <a:solidFill>
                  <a:schemeClr val="bg1"/>
                </a:solidFill>
              </a:rPr>
              <a:t>DISCUSIÓN</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Relación </a:t>
            </a:r>
            <a:r>
              <a:rPr lang="es-EC" b="1" dirty="0">
                <a:solidFill>
                  <a:schemeClr val="accent3">
                    <a:lumMod val="60000"/>
                    <a:lumOff val="40000"/>
                  </a:schemeClr>
                </a:solidFill>
                <a:effectLst>
                  <a:outerShdw sx="0" sy="0">
                    <a:srgbClr val="000000"/>
                  </a:outerShdw>
                </a:effectLst>
              </a:rPr>
              <a:t>entre la Diversidad y el origen del estrato leñoso</a:t>
            </a:r>
          </a:p>
        </p:txBody>
      </p:sp>
      <p:sp>
        <p:nvSpPr>
          <p:cNvPr id="8" name="7 Rectángulo"/>
          <p:cNvSpPr/>
          <p:nvPr/>
        </p:nvSpPr>
        <p:spPr>
          <a:xfrm>
            <a:off x="395536" y="2132856"/>
            <a:ext cx="8496944" cy="4524315"/>
          </a:xfrm>
          <a:prstGeom prst="rect">
            <a:avLst/>
          </a:prstGeom>
        </p:spPr>
        <p:txBody>
          <a:bodyPr wrap="square">
            <a:spAutoFit/>
          </a:bodyPr>
          <a:lstStyle/>
          <a:p>
            <a:pPr algn="just"/>
            <a:r>
              <a:rPr lang="es-ES_tradnl" dirty="0" smtClean="0">
                <a:latin typeface="Century" pitchFamily="18" charset="0"/>
              </a:rPr>
              <a:t>Los SUS </a:t>
            </a:r>
            <a:r>
              <a:rPr lang="es-ES_tradnl" dirty="0">
                <a:latin typeface="Century" pitchFamily="18" charset="0"/>
              </a:rPr>
              <a:t>pasturas </a:t>
            </a:r>
            <a:r>
              <a:rPr lang="es-ES_tradnl" dirty="0" smtClean="0">
                <a:latin typeface="Century" pitchFamily="18" charset="0"/>
              </a:rPr>
              <a:t>con sombra, </a:t>
            </a:r>
            <a:r>
              <a:rPr lang="es-ES_tradnl" i="1" dirty="0">
                <a:solidFill>
                  <a:schemeClr val="accent4">
                    <a:lumMod val="75000"/>
                  </a:schemeClr>
                </a:solidFill>
                <a:latin typeface="Century" pitchFamily="18" charset="0"/>
              </a:rPr>
              <a:t>no fueron creados con propósitos ganaderos</a:t>
            </a:r>
            <a:r>
              <a:rPr lang="es-ES_tradnl" dirty="0">
                <a:latin typeface="Century" pitchFamily="18" charset="0"/>
              </a:rPr>
              <a:t>, ya que de ser así, se hubiese considerado la importancia de incluir más </a:t>
            </a:r>
            <a:r>
              <a:rPr lang="es-ES_tradnl" dirty="0" smtClean="0">
                <a:latin typeface="Century" pitchFamily="18" charset="0"/>
              </a:rPr>
              <a:t>leñosas forrajeras (</a:t>
            </a:r>
            <a:r>
              <a:rPr lang="es-ES_tradnl" i="1" dirty="0" err="1" smtClean="0">
                <a:latin typeface="Century" pitchFamily="18" charset="0"/>
              </a:rPr>
              <a:t>Leucaena</a:t>
            </a:r>
            <a:r>
              <a:rPr lang="es-ES_tradnl" i="1" dirty="0" smtClean="0">
                <a:latin typeface="Century" pitchFamily="18" charset="0"/>
              </a:rPr>
              <a:t> </a:t>
            </a:r>
            <a:r>
              <a:rPr lang="es-ES_tradnl" i="1" dirty="0" err="1">
                <a:latin typeface="Century" pitchFamily="18" charset="0"/>
              </a:rPr>
              <a:t>leucocephala</a:t>
            </a:r>
            <a:r>
              <a:rPr lang="es-ES_tradnl" i="1" dirty="0">
                <a:latin typeface="Century" pitchFamily="18" charset="0"/>
              </a:rPr>
              <a:t>, </a:t>
            </a:r>
            <a:r>
              <a:rPr lang="es-ES_tradnl" i="1" dirty="0" err="1">
                <a:solidFill>
                  <a:schemeClr val="accent2">
                    <a:lumMod val="75000"/>
                  </a:schemeClr>
                </a:solidFill>
                <a:latin typeface="Century" pitchFamily="18" charset="0"/>
              </a:rPr>
              <a:t>Trichanthera</a:t>
            </a:r>
            <a:r>
              <a:rPr lang="es-ES_tradnl" i="1" dirty="0">
                <a:solidFill>
                  <a:schemeClr val="accent2">
                    <a:lumMod val="75000"/>
                  </a:schemeClr>
                </a:solidFill>
                <a:latin typeface="Century" pitchFamily="18" charset="0"/>
              </a:rPr>
              <a:t> gigantea</a:t>
            </a:r>
            <a:r>
              <a:rPr lang="es-ES_tradnl" dirty="0">
                <a:solidFill>
                  <a:schemeClr val="accent2">
                    <a:lumMod val="75000"/>
                  </a:schemeClr>
                </a:solidFill>
                <a:latin typeface="Century" pitchFamily="18" charset="0"/>
              </a:rPr>
              <a:t> </a:t>
            </a:r>
            <a:r>
              <a:rPr lang="es-ES_tradnl" dirty="0">
                <a:latin typeface="Century" pitchFamily="18" charset="0"/>
              </a:rPr>
              <a:t>y </a:t>
            </a:r>
            <a:r>
              <a:rPr lang="es-ES_tradnl" i="1" dirty="0" err="1">
                <a:latin typeface="Century" pitchFamily="18" charset="0"/>
              </a:rPr>
              <a:t>Gliricidia</a:t>
            </a:r>
            <a:r>
              <a:rPr lang="es-ES_tradnl" i="1" dirty="0">
                <a:latin typeface="Century" pitchFamily="18" charset="0"/>
              </a:rPr>
              <a:t> </a:t>
            </a:r>
            <a:r>
              <a:rPr lang="es-ES_tradnl" i="1" dirty="0" err="1" smtClean="0">
                <a:latin typeface="Century" pitchFamily="18" charset="0"/>
              </a:rPr>
              <a:t>sepium</a:t>
            </a:r>
            <a:r>
              <a:rPr lang="es-ES_tradnl" i="1" dirty="0" smtClean="0">
                <a:latin typeface="Century" pitchFamily="18" charset="0"/>
              </a:rPr>
              <a:t>)</a:t>
            </a:r>
          </a:p>
          <a:p>
            <a:pPr algn="just"/>
            <a:endParaRPr lang="es-ES_tradnl" i="1" dirty="0">
              <a:latin typeface="Century" pitchFamily="18" charset="0"/>
            </a:endParaRPr>
          </a:p>
          <a:p>
            <a:pPr algn="just"/>
            <a:endParaRPr lang="es-ES_tradnl" dirty="0">
              <a:latin typeface="Century" pitchFamily="18" charset="0"/>
            </a:endParaRPr>
          </a:p>
          <a:p>
            <a:pPr algn="just"/>
            <a:endParaRPr lang="es-ES_tradnl" dirty="0" smtClean="0">
              <a:latin typeface="Century" pitchFamily="18" charset="0"/>
            </a:endParaRPr>
          </a:p>
          <a:p>
            <a:pPr algn="just"/>
            <a:endParaRPr lang="es-ES_tradnl" dirty="0">
              <a:latin typeface="Century" pitchFamily="18" charset="0"/>
            </a:endParaRPr>
          </a:p>
          <a:p>
            <a:pPr algn="just"/>
            <a:endParaRPr lang="es-ES_tradnl" dirty="0" smtClean="0">
              <a:latin typeface="Century" pitchFamily="18" charset="0"/>
            </a:endParaRPr>
          </a:p>
          <a:p>
            <a:pPr algn="just"/>
            <a:endParaRPr lang="es-ES_tradnl" sz="2800" dirty="0">
              <a:latin typeface="Century" pitchFamily="18" charset="0"/>
            </a:endParaRPr>
          </a:p>
          <a:p>
            <a:pPr algn="just"/>
            <a:endParaRPr lang="es-ES_tradnl" dirty="0" smtClean="0">
              <a:latin typeface="Century" pitchFamily="18" charset="0"/>
            </a:endParaRPr>
          </a:p>
          <a:p>
            <a:pPr algn="just"/>
            <a:endParaRPr lang="es-ES_tradnl" dirty="0" smtClean="0">
              <a:latin typeface="Century" pitchFamily="18" charset="0"/>
            </a:endParaRPr>
          </a:p>
          <a:p>
            <a:pPr algn="just"/>
            <a:r>
              <a:rPr lang="es-ES_tradnl" dirty="0" smtClean="0">
                <a:latin typeface="Century" pitchFamily="18" charset="0"/>
              </a:rPr>
              <a:t>A </a:t>
            </a:r>
            <a:r>
              <a:rPr lang="es-ES_tradnl" dirty="0">
                <a:latin typeface="Century" pitchFamily="18" charset="0"/>
              </a:rPr>
              <a:t>más de brindar los beneficios propios de un sistema con sombra, </a:t>
            </a:r>
            <a:r>
              <a:rPr lang="es-ES_tradnl" dirty="0">
                <a:solidFill>
                  <a:schemeClr val="accent2">
                    <a:lumMod val="75000"/>
                  </a:schemeClr>
                </a:solidFill>
                <a:latin typeface="Century" pitchFamily="18" charset="0"/>
              </a:rPr>
              <a:t>constituyen una base alimenticia de vital importancia para el ganado</a:t>
            </a:r>
            <a:r>
              <a:rPr lang="es-ES_tradnl" dirty="0">
                <a:latin typeface="Century" pitchFamily="18" charset="0"/>
              </a:rPr>
              <a:t>. </a:t>
            </a:r>
            <a:endParaRPr lang="es-ES_tradnl" dirty="0" smtClean="0">
              <a:latin typeface="Century" pitchFamily="18" charset="0"/>
            </a:endParaRPr>
          </a:p>
          <a:p>
            <a:pPr algn="just"/>
            <a:endParaRPr lang="es-ES_tradnl" sz="1000" dirty="0" smtClean="0">
              <a:latin typeface="Century" pitchFamily="18" charset="0"/>
            </a:endParaRPr>
          </a:p>
          <a:p>
            <a:pPr algn="just"/>
            <a:r>
              <a:rPr lang="es-ES_tradnl" dirty="0" smtClean="0">
                <a:latin typeface="Century" pitchFamily="18" charset="0"/>
              </a:rPr>
              <a:t>En </a:t>
            </a:r>
            <a:r>
              <a:rPr lang="es-ES_tradnl" dirty="0">
                <a:latin typeface="Century" pitchFamily="18" charset="0"/>
              </a:rPr>
              <a:t>los tres cantones evaluados, de los </a:t>
            </a:r>
            <a:r>
              <a:rPr lang="es-ES_tradnl" dirty="0">
                <a:solidFill>
                  <a:srgbClr val="879504"/>
                </a:solidFill>
                <a:latin typeface="Century" pitchFamily="18" charset="0"/>
              </a:rPr>
              <a:t>130 árboles </a:t>
            </a:r>
            <a:r>
              <a:rPr lang="es-ES_tradnl" dirty="0">
                <a:latin typeface="Century" pitchFamily="18" charset="0"/>
              </a:rPr>
              <a:t>inventariados, tan solo se registraron </a:t>
            </a:r>
            <a:r>
              <a:rPr lang="es-ES_tradnl" dirty="0">
                <a:solidFill>
                  <a:srgbClr val="008000"/>
                </a:solidFill>
                <a:latin typeface="Century" pitchFamily="18" charset="0"/>
              </a:rPr>
              <a:t>5 árboles </a:t>
            </a:r>
            <a:r>
              <a:rPr lang="es-ES_tradnl" dirty="0">
                <a:latin typeface="Century" pitchFamily="18" charset="0"/>
              </a:rPr>
              <a:t>de este tipo, 3 en Arosemena y 2 en Tena. </a:t>
            </a:r>
            <a:endParaRPr lang="es-EC" dirty="0">
              <a:latin typeface="Century" pitchFamily="18" charset="0"/>
            </a:endParaRPr>
          </a:p>
        </p:txBody>
      </p:sp>
      <p:pic>
        <p:nvPicPr>
          <p:cNvPr id="37890" name="Picture 2" descr="http://4.bp.blogspot.com/-eoQPD0x4xY4/T6M58wdr_2I/AAAAAAAAAAQ/qWef_UZsOO0/s1600/FOTOGRAF%C3%8CA.JPG"/>
          <p:cNvPicPr>
            <a:picLocks noChangeAspect="1" noChangeArrowheads="1"/>
          </p:cNvPicPr>
          <p:nvPr/>
        </p:nvPicPr>
        <p:blipFill rotWithShape="1">
          <a:blip r:embed="rId4">
            <a:extLst>
              <a:ext uri="{28A0092B-C50C-407E-A947-70E740481C1C}">
                <a14:useLocalDpi xmlns:a14="http://schemas.microsoft.com/office/drawing/2010/main" val="0"/>
              </a:ext>
            </a:extLst>
          </a:blip>
          <a:srcRect b="20595"/>
          <a:stretch/>
        </p:blipFill>
        <p:spPr bwMode="auto">
          <a:xfrm>
            <a:off x="2863693" y="2996952"/>
            <a:ext cx="3436499" cy="2233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505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smtClean="0">
                <a:ln>
                  <a:solidFill>
                    <a:schemeClr val="bg1"/>
                  </a:solidFill>
                </a:ln>
                <a:solidFill>
                  <a:schemeClr val="bg1"/>
                </a:solidFill>
              </a:rPr>
              <a:t>DISCUSIÓN</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369332"/>
          </a:xfrm>
          <a:prstGeom prst="rect">
            <a:avLst/>
          </a:prstGeom>
          <a:noFill/>
        </p:spPr>
        <p:txBody>
          <a:bodyPr wrap="square" rtlCol="0">
            <a:spAutoFit/>
          </a:bodyPr>
          <a:lstStyle/>
          <a:p>
            <a:pPr marL="0" lvl="1"/>
            <a:r>
              <a:rPr lang="es-EC" b="1" dirty="0" smtClean="0">
                <a:solidFill>
                  <a:schemeClr val="accent3">
                    <a:lumMod val="60000"/>
                    <a:lumOff val="40000"/>
                  </a:schemeClr>
                </a:solidFill>
                <a:effectLst>
                  <a:outerShdw sx="0" sy="0">
                    <a:srgbClr val="000000"/>
                  </a:outerShdw>
                </a:effectLst>
              </a:rPr>
              <a:t>Diversidad y </a:t>
            </a:r>
            <a:r>
              <a:rPr lang="es-EC" b="1" dirty="0">
                <a:solidFill>
                  <a:schemeClr val="accent3">
                    <a:lumMod val="60000"/>
                    <a:lumOff val="40000"/>
                  </a:schemeClr>
                </a:solidFill>
                <a:effectLst>
                  <a:outerShdw sx="0" sy="0">
                    <a:srgbClr val="000000"/>
                  </a:outerShdw>
                </a:effectLst>
              </a:rPr>
              <a:t>captura </a:t>
            </a:r>
            <a:r>
              <a:rPr lang="es-EC" b="1" dirty="0" smtClean="0">
                <a:solidFill>
                  <a:schemeClr val="accent3">
                    <a:lumMod val="60000"/>
                    <a:lumOff val="40000"/>
                  </a:schemeClr>
                </a:solidFill>
                <a:effectLst>
                  <a:outerShdw sx="0" sy="0">
                    <a:srgbClr val="000000"/>
                  </a:outerShdw>
                </a:effectLst>
              </a:rPr>
              <a:t>de </a:t>
            </a:r>
            <a:r>
              <a:rPr lang="es-EC" b="1" dirty="0">
                <a:solidFill>
                  <a:schemeClr val="accent3">
                    <a:lumMod val="60000"/>
                    <a:lumOff val="40000"/>
                  </a:schemeClr>
                </a:solidFill>
                <a:effectLst>
                  <a:outerShdw sx="0" sy="0">
                    <a:srgbClr val="000000"/>
                  </a:outerShdw>
                </a:effectLst>
              </a:rPr>
              <a:t>carbono</a:t>
            </a:r>
          </a:p>
        </p:txBody>
      </p:sp>
      <p:graphicFrame>
        <p:nvGraphicFramePr>
          <p:cNvPr id="9" name="8 Tabla"/>
          <p:cNvGraphicFramePr>
            <a:graphicFrameLocks noGrp="1"/>
          </p:cNvGraphicFramePr>
          <p:nvPr>
            <p:extLst>
              <p:ext uri="{D42A27DB-BD31-4B8C-83A1-F6EECF244321}">
                <p14:modId xmlns:p14="http://schemas.microsoft.com/office/powerpoint/2010/main" val="909142248"/>
              </p:ext>
            </p:extLst>
          </p:nvPr>
        </p:nvGraphicFramePr>
        <p:xfrm>
          <a:off x="395536" y="1944875"/>
          <a:ext cx="8208912" cy="4236480"/>
        </p:xfrm>
        <a:graphic>
          <a:graphicData uri="http://schemas.openxmlformats.org/drawingml/2006/table">
            <a:tbl>
              <a:tblPr firstRow="1" bandRow="1">
                <a:tableStyleId>{72833802-FEF1-4C79-8D5D-14CF1EAF98D9}</a:tableStyleId>
              </a:tblPr>
              <a:tblGrid>
                <a:gridCol w="8208912"/>
              </a:tblGrid>
              <a:tr h="396000">
                <a:tc>
                  <a:txBody>
                    <a:bodyPr/>
                    <a:lstStyle/>
                    <a:p>
                      <a:pPr>
                        <a:spcAft>
                          <a:spcPts val="1200"/>
                        </a:spcAft>
                      </a:pPr>
                      <a:r>
                        <a:rPr lang="es-US" sz="1600" dirty="0" smtClean="0"/>
                        <a:t>Diversidad del estrato leñoso y captura de carbono</a:t>
                      </a:r>
                      <a:endParaRPr lang="es-EC" sz="1600" dirty="0"/>
                    </a:p>
                  </a:txBody>
                  <a:tcPr/>
                </a:tc>
              </a:tr>
              <a:tr h="566716">
                <a:tc>
                  <a:txBody>
                    <a:bodyPr/>
                    <a:lstStyle/>
                    <a:p>
                      <a:pPr marL="285750" marR="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lang="es-ES_tradnl" sz="1600" kern="1200" dirty="0" smtClean="0">
                          <a:solidFill>
                            <a:schemeClr val="accent6">
                              <a:lumMod val="75000"/>
                            </a:schemeClr>
                          </a:solidFill>
                          <a:latin typeface="Century" pitchFamily="18" charset="0"/>
                          <a:ea typeface="+mn-ea"/>
                          <a:cs typeface="+mn-cs"/>
                        </a:rPr>
                        <a:t>Al analizar los</a:t>
                      </a:r>
                      <a:r>
                        <a:rPr lang="es-ES_tradnl" sz="1600" kern="1200" baseline="0" dirty="0" smtClean="0">
                          <a:solidFill>
                            <a:schemeClr val="accent6">
                              <a:lumMod val="75000"/>
                            </a:schemeClr>
                          </a:solidFill>
                          <a:latin typeface="Century" pitchFamily="18" charset="0"/>
                          <a:ea typeface="+mn-ea"/>
                          <a:cs typeface="+mn-cs"/>
                        </a:rPr>
                        <a:t> promedios únicamente de las categorías con mayor valor de importancia :</a:t>
                      </a:r>
                      <a:endParaRPr lang="es-ES_tradnl" sz="1600" kern="1200" dirty="0" smtClean="0">
                        <a:solidFill>
                          <a:schemeClr val="accent6">
                            <a:lumMod val="75000"/>
                          </a:schemeClr>
                        </a:solidFill>
                        <a:latin typeface="Century" pitchFamily="18" charset="0"/>
                        <a:ea typeface="+mn-ea"/>
                        <a:cs typeface="+mn-cs"/>
                      </a:endParaRPr>
                    </a:p>
                    <a:p>
                      <a:pPr marL="285750" marR="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lang="es-ES_tradnl" sz="1600" kern="1200" dirty="0" smtClean="0">
                          <a:solidFill>
                            <a:schemeClr val="accent6">
                              <a:lumMod val="75000"/>
                            </a:schemeClr>
                          </a:solidFill>
                          <a:latin typeface="Century" pitchFamily="18" charset="0"/>
                          <a:ea typeface="+mn-ea"/>
                          <a:cs typeface="+mn-cs"/>
                        </a:rPr>
                        <a:t>Las maderables con 174,28 Mg C/árbol, </a:t>
                      </a:r>
                    </a:p>
                    <a:p>
                      <a:pPr marL="457200" marR="0" lvl="1" indent="0" algn="l" defTabSz="914400" rtl="0" eaLnBrk="1" fontAlgn="auto" latinLnBrk="0" hangingPunct="1">
                        <a:lnSpc>
                          <a:spcPct val="100000"/>
                        </a:lnSpc>
                        <a:spcBef>
                          <a:spcPts val="0"/>
                        </a:spcBef>
                        <a:spcAft>
                          <a:spcPts val="1200"/>
                        </a:spcAft>
                        <a:buClrTx/>
                        <a:buSzTx/>
                        <a:buFont typeface="Arial" pitchFamily="34" charset="0"/>
                        <a:buNone/>
                        <a:tabLst/>
                        <a:defRPr/>
                      </a:pPr>
                      <a:r>
                        <a:rPr lang="es-ES_tradnl" sz="1600" kern="1200" dirty="0" smtClean="0">
                          <a:solidFill>
                            <a:schemeClr val="accent6">
                              <a:lumMod val="75000"/>
                            </a:schemeClr>
                          </a:solidFill>
                          <a:latin typeface="Century" pitchFamily="18" charset="0"/>
                          <a:ea typeface="+mn-ea"/>
                          <a:cs typeface="+mn-cs"/>
                        </a:rPr>
                        <a:t>7 especies en Arosemena, </a:t>
                      </a:r>
                    </a:p>
                    <a:p>
                      <a:pPr marL="457200" marR="0" lvl="1" indent="0" algn="l" defTabSz="914400" rtl="0" eaLnBrk="1" fontAlgn="auto" latinLnBrk="0" hangingPunct="1">
                        <a:lnSpc>
                          <a:spcPct val="100000"/>
                        </a:lnSpc>
                        <a:spcBef>
                          <a:spcPts val="0"/>
                        </a:spcBef>
                        <a:spcAft>
                          <a:spcPts val="1200"/>
                        </a:spcAft>
                        <a:buClrTx/>
                        <a:buSzTx/>
                        <a:buFont typeface="Arial" pitchFamily="34" charset="0"/>
                        <a:buNone/>
                        <a:tabLst/>
                        <a:defRPr/>
                      </a:pPr>
                      <a:r>
                        <a:rPr lang="es-ES_tradnl" sz="1600" kern="1200" dirty="0" smtClean="0">
                          <a:solidFill>
                            <a:schemeClr val="accent6">
                              <a:lumMod val="75000"/>
                            </a:schemeClr>
                          </a:solidFill>
                          <a:latin typeface="Century" pitchFamily="18" charset="0"/>
                          <a:ea typeface="+mn-ea"/>
                          <a:cs typeface="+mn-cs"/>
                        </a:rPr>
                        <a:t>2 en </a:t>
                      </a:r>
                      <a:r>
                        <a:rPr lang="es-ES_tradnl" sz="1600" kern="1200" dirty="0" err="1" smtClean="0">
                          <a:solidFill>
                            <a:schemeClr val="accent6">
                              <a:lumMod val="75000"/>
                            </a:schemeClr>
                          </a:solidFill>
                          <a:latin typeface="Century" pitchFamily="18" charset="0"/>
                          <a:ea typeface="+mn-ea"/>
                          <a:cs typeface="+mn-cs"/>
                        </a:rPr>
                        <a:t>Archidona</a:t>
                      </a:r>
                      <a:r>
                        <a:rPr lang="es-ES_tradnl" sz="1600" kern="1200" baseline="0" dirty="0" smtClean="0">
                          <a:solidFill>
                            <a:schemeClr val="accent6">
                              <a:lumMod val="75000"/>
                            </a:schemeClr>
                          </a:solidFill>
                          <a:latin typeface="Century" pitchFamily="18" charset="0"/>
                          <a:ea typeface="+mn-ea"/>
                          <a:cs typeface="+mn-cs"/>
                        </a:rPr>
                        <a:t> </a:t>
                      </a:r>
                    </a:p>
                    <a:p>
                      <a:pPr marL="457200" marR="0" lvl="1" indent="0" algn="l" defTabSz="914400" rtl="0" eaLnBrk="1" fontAlgn="auto" latinLnBrk="0" hangingPunct="1">
                        <a:lnSpc>
                          <a:spcPct val="100000"/>
                        </a:lnSpc>
                        <a:spcBef>
                          <a:spcPts val="0"/>
                        </a:spcBef>
                        <a:spcAft>
                          <a:spcPts val="1200"/>
                        </a:spcAft>
                        <a:buClrTx/>
                        <a:buSzTx/>
                        <a:buFont typeface="Arial" pitchFamily="34" charset="0"/>
                        <a:buNone/>
                        <a:tabLst/>
                        <a:defRPr/>
                      </a:pPr>
                      <a:r>
                        <a:rPr lang="es-ES_tradnl" sz="1600" kern="1200" dirty="0" smtClean="0">
                          <a:solidFill>
                            <a:schemeClr val="accent6">
                              <a:lumMod val="75000"/>
                            </a:schemeClr>
                          </a:solidFill>
                          <a:latin typeface="Century" pitchFamily="18" charset="0"/>
                          <a:ea typeface="+mn-ea"/>
                          <a:cs typeface="+mn-cs"/>
                        </a:rPr>
                        <a:t>3 Tena </a:t>
                      </a:r>
                    </a:p>
                    <a:p>
                      <a:pPr marL="457200" marR="0" lvl="1" indent="0" algn="l" defTabSz="914400" rtl="0" eaLnBrk="1" fontAlgn="auto" latinLnBrk="0" hangingPunct="1">
                        <a:lnSpc>
                          <a:spcPct val="100000"/>
                        </a:lnSpc>
                        <a:spcBef>
                          <a:spcPts val="0"/>
                        </a:spcBef>
                        <a:spcAft>
                          <a:spcPts val="1200"/>
                        </a:spcAft>
                        <a:buClrTx/>
                        <a:buSzTx/>
                        <a:buFont typeface="Arial" pitchFamily="34" charset="0"/>
                        <a:buNone/>
                        <a:tabLst/>
                        <a:defRPr/>
                      </a:pPr>
                      <a:r>
                        <a:rPr lang="es-ES_tradnl" sz="1600" i="1" kern="1200" dirty="0" smtClean="0">
                          <a:solidFill>
                            <a:schemeClr val="accent6">
                              <a:lumMod val="75000"/>
                            </a:schemeClr>
                          </a:solidFill>
                          <a:latin typeface="Century" pitchFamily="18" charset="0"/>
                          <a:ea typeface="+mn-ea"/>
                          <a:cs typeface="+mn-cs"/>
                        </a:rPr>
                        <a:t>Guarea </a:t>
                      </a:r>
                      <a:r>
                        <a:rPr lang="es-ES_tradnl" sz="1600" i="1" kern="1200" dirty="0" err="1" smtClean="0">
                          <a:solidFill>
                            <a:schemeClr val="accent6">
                              <a:lumMod val="75000"/>
                            </a:schemeClr>
                          </a:solidFill>
                          <a:latin typeface="Century" pitchFamily="18" charset="0"/>
                          <a:ea typeface="+mn-ea"/>
                          <a:cs typeface="+mn-cs"/>
                        </a:rPr>
                        <a:t>kunthiana</a:t>
                      </a:r>
                      <a:r>
                        <a:rPr lang="es-ES_tradnl" sz="1600" i="1" kern="1200" dirty="0" smtClean="0">
                          <a:solidFill>
                            <a:schemeClr val="accent6">
                              <a:lumMod val="75000"/>
                            </a:schemeClr>
                          </a:solidFill>
                          <a:latin typeface="Century" pitchFamily="18" charset="0"/>
                          <a:ea typeface="+mn-ea"/>
                          <a:cs typeface="+mn-cs"/>
                        </a:rPr>
                        <a:t> </a:t>
                      </a:r>
                      <a:r>
                        <a:rPr lang="es-ES_tradnl" sz="1600" i="0" kern="1200" dirty="0" smtClean="0">
                          <a:solidFill>
                            <a:schemeClr val="accent6">
                              <a:lumMod val="75000"/>
                            </a:schemeClr>
                          </a:solidFill>
                          <a:latin typeface="Century" pitchFamily="18" charset="0"/>
                          <a:ea typeface="+mn-ea"/>
                          <a:cs typeface="+mn-cs"/>
                        </a:rPr>
                        <a:t>y</a:t>
                      </a:r>
                      <a:r>
                        <a:rPr lang="es-ES_tradnl" sz="1600" i="1" kern="1200" dirty="0" smtClean="0">
                          <a:solidFill>
                            <a:schemeClr val="accent6">
                              <a:lumMod val="75000"/>
                            </a:schemeClr>
                          </a:solidFill>
                          <a:latin typeface="Century" pitchFamily="18" charset="0"/>
                          <a:ea typeface="+mn-ea"/>
                          <a:cs typeface="+mn-cs"/>
                        </a:rPr>
                        <a:t> </a:t>
                      </a:r>
                      <a:r>
                        <a:rPr lang="es-ES_tradnl" sz="1600" i="1" kern="1200" dirty="0" err="1" smtClean="0">
                          <a:solidFill>
                            <a:schemeClr val="accent6">
                              <a:lumMod val="75000"/>
                            </a:schemeClr>
                          </a:solidFill>
                          <a:latin typeface="Century" pitchFamily="18" charset="0"/>
                          <a:ea typeface="+mn-ea"/>
                          <a:cs typeface="+mn-cs"/>
                        </a:rPr>
                        <a:t>Bauhinia</a:t>
                      </a:r>
                      <a:r>
                        <a:rPr lang="es-ES_tradnl" sz="1600" i="1" kern="1200" dirty="0" smtClean="0">
                          <a:solidFill>
                            <a:schemeClr val="accent6">
                              <a:lumMod val="75000"/>
                            </a:schemeClr>
                          </a:solidFill>
                          <a:latin typeface="Century" pitchFamily="18" charset="0"/>
                          <a:ea typeface="+mn-ea"/>
                          <a:cs typeface="+mn-cs"/>
                        </a:rPr>
                        <a:t> </a:t>
                      </a:r>
                      <a:r>
                        <a:rPr lang="es-ES_tradnl" sz="1600" i="1" kern="1200" dirty="0" err="1" smtClean="0">
                          <a:solidFill>
                            <a:schemeClr val="accent6">
                              <a:lumMod val="75000"/>
                            </a:schemeClr>
                          </a:solidFill>
                          <a:latin typeface="Century" pitchFamily="18" charset="0"/>
                          <a:ea typeface="+mn-ea"/>
                          <a:cs typeface="+mn-cs"/>
                        </a:rPr>
                        <a:t>forficata</a:t>
                      </a:r>
                      <a:r>
                        <a:rPr lang="es-ES_tradnl" sz="1600" i="1" kern="1200" dirty="0" smtClean="0">
                          <a:solidFill>
                            <a:schemeClr val="accent6">
                              <a:lumMod val="75000"/>
                            </a:schemeClr>
                          </a:solidFill>
                          <a:latin typeface="Century" pitchFamily="18" charset="0"/>
                          <a:ea typeface="+mn-ea"/>
                          <a:cs typeface="+mn-cs"/>
                        </a:rPr>
                        <a:t> </a:t>
                      </a:r>
                      <a:r>
                        <a:rPr lang="es-ES_tradnl" sz="1600" kern="1200" dirty="0" smtClean="0">
                          <a:solidFill>
                            <a:schemeClr val="accent6">
                              <a:lumMod val="75000"/>
                            </a:schemeClr>
                          </a:solidFill>
                          <a:latin typeface="Century" pitchFamily="18" charset="0"/>
                          <a:ea typeface="+mn-ea"/>
                          <a:cs typeface="+mn-cs"/>
                        </a:rPr>
                        <a:t>registraron los promedios más altos 1517,93 y 886,63  Mg C/árbol en su orden. </a:t>
                      </a:r>
                      <a:endParaRPr lang="es-US" sz="1600" kern="1200" dirty="0" smtClean="0">
                        <a:solidFill>
                          <a:schemeClr val="accent6">
                            <a:lumMod val="75000"/>
                          </a:schemeClr>
                        </a:solidFill>
                        <a:latin typeface="Century" pitchFamily="18" charset="0"/>
                        <a:ea typeface="+mn-ea"/>
                        <a:cs typeface="+mn-cs"/>
                      </a:endParaRPr>
                    </a:p>
                    <a:p>
                      <a:pPr marL="285750" marR="0" lvl="1"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lang="es-ES_tradnl" sz="1600" kern="1200" dirty="0" smtClean="0">
                          <a:solidFill>
                            <a:schemeClr val="accent6">
                              <a:lumMod val="75000"/>
                            </a:schemeClr>
                          </a:solidFill>
                          <a:latin typeface="Century" pitchFamily="18" charset="0"/>
                          <a:ea typeface="+mn-ea"/>
                          <a:cs typeface="+mn-cs"/>
                        </a:rPr>
                        <a:t>Seguida de la categoría de especies forrajeras con 154, 23 Mg C/árbol (</a:t>
                      </a:r>
                      <a:r>
                        <a:rPr lang="es-ES_tradnl" sz="1600" i="1" kern="1200" dirty="0" err="1" smtClean="0">
                          <a:solidFill>
                            <a:schemeClr val="accent6">
                              <a:lumMod val="75000"/>
                            </a:schemeClr>
                          </a:solidFill>
                          <a:latin typeface="Century" pitchFamily="18" charset="0"/>
                          <a:ea typeface="+mn-ea"/>
                          <a:cs typeface="+mn-cs"/>
                        </a:rPr>
                        <a:t>Trichanthera</a:t>
                      </a:r>
                      <a:r>
                        <a:rPr lang="es-ES_tradnl" sz="1600" i="1" kern="1200" dirty="0" smtClean="0">
                          <a:solidFill>
                            <a:schemeClr val="accent6">
                              <a:lumMod val="75000"/>
                            </a:schemeClr>
                          </a:solidFill>
                          <a:latin typeface="Century" pitchFamily="18" charset="0"/>
                          <a:ea typeface="+mn-ea"/>
                          <a:cs typeface="+mn-cs"/>
                        </a:rPr>
                        <a:t> gigantea</a:t>
                      </a:r>
                      <a:r>
                        <a:rPr lang="es-ES_tradnl" sz="1600" kern="1200" dirty="0" smtClean="0">
                          <a:solidFill>
                            <a:schemeClr val="accent6">
                              <a:lumMod val="75000"/>
                            </a:schemeClr>
                          </a:solidFill>
                          <a:latin typeface="Century" pitchFamily="18" charset="0"/>
                          <a:ea typeface="+mn-ea"/>
                          <a:cs typeface="+mn-cs"/>
                        </a:rPr>
                        <a:t>).</a:t>
                      </a:r>
                    </a:p>
                    <a:p>
                      <a:pPr marL="285750" marR="0" lvl="1"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lang="es-ES_tradnl" sz="1600" kern="1200" dirty="0" smtClean="0">
                          <a:solidFill>
                            <a:schemeClr val="accent6">
                              <a:lumMod val="75000"/>
                            </a:schemeClr>
                          </a:solidFill>
                          <a:latin typeface="Century" pitchFamily="18" charset="0"/>
                          <a:ea typeface="+mn-ea"/>
                          <a:cs typeface="+mn-cs"/>
                        </a:rPr>
                        <a:t>Las especies frutales lograron un promedio de 110,63 Mg C/árbol.</a:t>
                      </a:r>
                    </a:p>
                  </a:txBody>
                  <a:tcPr/>
                </a:tc>
              </a:tr>
            </a:tbl>
          </a:graphicData>
        </a:graphic>
      </p:graphicFrame>
      <p:sp>
        <p:nvSpPr>
          <p:cNvPr id="11" name="10 Rectángulo"/>
          <p:cNvSpPr/>
          <p:nvPr/>
        </p:nvSpPr>
        <p:spPr>
          <a:xfrm>
            <a:off x="9582150" y="1398578"/>
            <a:ext cx="2286000" cy="3416320"/>
          </a:xfrm>
          <a:prstGeom prst="rect">
            <a:avLst/>
          </a:prstGeom>
        </p:spPr>
        <p:txBody>
          <a:bodyPr>
            <a:spAutoFit/>
          </a:bodyPr>
          <a:lstStyle/>
          <a:p>
            <a:pPr marL="285750" lvl="0" indent="-285750" fontAlgn="auto">
              <a:spcBef>
                <a:spcPts val="0"/>
              </a:spcBef>
              <a:spcAft>
                <a:spcPts val="0"/>
              </a:spcAft>
              <a:buFont typeface="Arial" pitchFamily="34" charset="0"/>
              <a:buChar char="•"/>
            </a:pPr>
            <a:r>
              <a:rPr lang="es-ES_tradnl" dirty="0">
                <a:solidFill>
                  <a:prstClr val="black"/>
                </a:solidFill>
                <a:latin typeface="Calibri"/>
              </a:rPr>
              <a:t>La corta diferencia entre los promedios de captura de carbono de estas especies , se debe a que los árboles maderables son relativamente en comparación a los Forrajeros y frutales.</a:t>
            </a:r>
            <a:endParaRPr lang="es-EC" sz="1600" dirty="0">
              <a:solidFill>
                <a:srgbClr val="777C84">
                  <a:lumMod val="75000"/>
                </a:srgbClr>
              </a:solidFill>
              <a:latin typeface="Century" pitchFamily="18" charset="0"/>
            </a:endParaRPr>
          </a:p>
        </p:txBody>
      </p:sp>
    </p:spTree>
    <p:extLst>
      <p:ext uri="{BB962C8B-B14F-4D97-AF65-F5344CB8AC3E}">
        <p14:creationId xmlns:p14="http://schemas.microsoft.com/office/powerpoint/2010/main" val="15870543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smtClean="0">
                <a:ln>
                  <a:solidFill>
                    <a:schemeClr val="bg1"/>
                  </a:solidFill>
                </a:ln>
                <a:solidFill>
                  <a:schemeClr val="bg1"/>
                </a:solidFill>
              </a:rPr>
              <a:t>DISCUSIÓN</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lgn="just"/>
            <a:r>
              <a:rPr lang="es-EC" b="1" dirty="0" smtClean="0">
                <a:solidFill>
                  <a:schemeClr val="accent3">
                    <a:lumMod val="60000"/>
                    <a:lumOff val="40000"/>
                  </a:schemeClr>
                </a:solidFill>
                <a:effectLst>
                  <a:outerShdw sx="0" sy="0">
                    <a:srgbClr val="000000"/>
                  </a:outerShdw>
                </a:effectLst>
              </a:rPr>
              <a:t>Influencia </a:t>
            </a:r>
            <a:r>
              <a:rPr lang="es-EC" b="1" dirty="0">
                <a:solidFill>
                  <a:schemeClr val="accent3">
                    <a:lumMod val="60000"/>
                    <a:lumOff val="40000"/>
                  </a:schemeClr>
                </a:solidFill>
                <a:effectLst>
                  <a:outerShdw sx="0" sy="0">
                    <a:srgbClr val="000000"/>
                  </a:outerShdw>
                </a:effectLst>
              </a:rPr>
              <a:t>del sistema de uso del suelo sobre la captura y almacenamiento de carbono</a:t>
            </a:r>
          </a:p>
        </p:txBody>
      </p:sp>
      <p:graphicFrame>
        <p:nvGraphicFramePr>
          <p:cNvPr id="8" name="7 Tabla"/>
          <p:cNvGraphicFramePr>
            <a:graphicFrameLocks noGrp="1"/>
          </p:cNvGraphicFramePr>
          <p:nvPr>
            <p:extLst>
              <p:ext uri="{D42A27DB-BD31-4B8C-83A1-F6EECF244321}">
                <p14:modId xmlns:p14="http://schemas.microsoft.com/office/powerpoint/2010/main" val="1478464457"/>
              </p:ext>
            </p:extLst>
          </p:nvPr>
        </p:nvGraphicFramePr>
        <p:xfrm>
          <a:off x="420638" y="2348880"/>
          <a:ext cx="8183814" cy="3017520"/>
        </p:xfrm>
        <a:graphic>
          <a:graphicData uri="http://schemas.openxmlformats.org/drawingml/2006/table">
            <a:tbl>
              <a:tblPr firstRow="1" bandRow="1">
                <a:tableStyleId>{72833802-FEF1-4C79-8D5D-14CF1EAF98D9}</a:tableStyleId>
              </a:tblPr>
              <a:tblGrid>
                <a:gridCol w="3143250"/>
                <a:gridCol w="840094"/>
                <a:gridCol w="840094"/>
                <a:gridCol w="840094"/>
                <a:gridCol w="840094"/>
                <a:gridCol w="840094"/>
                <a:gridCol w="840094"/>
              </a:tblGrid>
              <a:tr h="0">
                <a:tc rowSpan="2">
                  <a:txBody>
                    <a:bodyPr/>
                    <a:lstStyle/>
                    <a:p>
                      <a:r>
                        <a:rPr lang="es-US" sz="1600" dirty="0" smtClean="0">
                          <a:latin typeface="Century" pitchFamily="18" charset="0"/>
                        </a:rPr>
                        <a:t>Parámetro</a:t>
                      </a:r>
                      <a:endParaRPr lang="es-EC" sz="1600" dirty="0">
                        <a:latin typeface="Century" pitchFamily="18" charset="0"/>
                      </a:endParaRPr>
                    </a:p>
                  </a:txBody>
                  <a:tcPr anchor="ctr"/>
                </a:tc>
                <a:tc gridSpan="2">
                  <a:txBody>
                    <a:bodyPr/>
                    <a:lstStyle/>
                    <a:p>
                      <a:pPr algn="ctr"/>
                      <a:r>
                        <a:rPr lang="es-US" sz="1600" dirty="0" smtClean="0">
                          <a:latin typeface="Century" pitchFamily="18" charset="0"/>
                        </a:rPr>
                        <a:t>Arosemena Tola</a:t>
                      </a:r>
                      <a:endParaRPr lang="es-EC" sz="1600" dirty="0">
                        <a:latin typeface="Century" pitchFamily="18"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s-EC"/>
                    </a:p>
                  </a:txBody>
                  <a:tcPr/>
                </a:tc>
                <a:tc gridSpan="2">
                  <a:txBody>
                    <a:bodyPr/>
                    <a:lstStyle/>
                    <a:p>
                      <a:pPr algn="ctr"/>
                      <a:r>
                        <a:rPr lang="es-US" sz="1600" dirty="0" err="1" smtClean="0">
                          <a:latin typeface="Century" pitchFamily="18" charset="0"/>
                        </a:rPr>
                        <a:t>Archidona</a:t>
                      </a:r>
                      <a:endParaRPr lang="es-EC" sz="1600" dirty="0">
                        <a:latin typeface="Century" pitchFamily="18"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s-EC"/>
                    </a:p>
                  </a:txBody>
                  <a:tcPr/>
                </a:tc>
                <a:tc gridSpan="2">
                  <a:txBody>
                    <a:bodyPr/>
                    <a:lstStyle/>
                    <a:p>
                      <a:pPr algn="ctr"/>
                      <a:r>
                        <a:rPr lang="es-US" sz="1600" dirty="0" smtClean="0">
                          <a:latin typeface="Century" pitchFamily="18" charset="0"/>
                        </a:rPr>
                        <a:t>Tena</a:t>
                      </a:r>
                      <a:endParaRPr lang="es-EC" sz="1600" dirty="0">
                        <a:latin typeface="Century" pitchFamily="18"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s-EC"/>
                    </a:p>
                  </a:txBody>
                  <a:tcPr/>
                </a:tc>
              </a:tr>
              <a:tr h="0">
                <a:tc vMerge="1">
                  <a:txBody>
                    <a:bodyPr/>
                    <a:lstStyle/>
                    <a:p>
                      <a:endParaRPr lang="es-EC" sz="1600" dirty="0">
                        <a:latin typeface="Century"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s-US" sz="1600" dirty="0" smtClean="0">
                          <a:latin typeface="Century" pitchFamily="18" charset="0"/>
                        </a:rPr>
                        <a:t>PCS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US" sz="1600" dirty="0" smtClean="0">
                          <a:latin typeface="Century" pitchFamily="18" charset="0"/>
                        </a:rPr>
                        <a:t>PSS</a:t>
                      </a:r>
                      <a:endParaRPr lang="es-EC" sz="1600" dirty="0">
                        <a:latin typeface="Century"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s-US" sz="1600" dirty="0" smtClean="0">
                          <a:latin typeface="Century" pitchFamily="18" charset="0"/>
                        </a:rPr>
                        <a:t>PCS</a:t>
                      </a:r>
                      <a:endParaRPr lang="es-EC" sz="1600" dirty="0">
                        <a:latin typeface="Century"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US" sz="1600" dirty="0" smtClean="0">
                          <a:latin typeface="Century" pitchFamily="18" charset="0"/>
                        </a:rPr>
                        <a:t>PSS</a:t>
                      </a:r>
                      <a:endParaRPr lang="es-EC" sz="1600" dirty="0">
                        <a:latin typeface="Century"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s-US" sz="1600" dirty="0" smtClean="0">
                          <a:latin typeface="Century" pitchFamily="18" charset="0"/>
                        </a:rPr>
                        <a:t>PCS</a:t>
                      </a:r>
                      <a:endParaRPr lang="es-EC" sz="1600" dirty="0">
                        <a:latin typeface="Century"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US" sz="1600" dirty="0" smtClean="0">
                          <a:latin typeface="Century" pitchFamily="18" charset="0"/>
                        </a:rPr>
                        <a:t>PSS</a:t>
                      </a:r>
                      <a:endParaRPr lang="es-EC" sz="1600" dirty="0">
                        <a:latin typeface="Century"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0">
                <a:tc>
                  <a:txBody>
                    <a:bodyPr/>
                    <a:lstStyle/>
                    <a:p>
                      <a:r>
                        <a:rPr lang="es-US" dirty="0" smtClean="0">
                          <a:latin typeface="Century" pitchFamily="18" charset="0"/>
                        </a:rPr>
                        <a:t>Carbono almacenado en biomasa (L+H)</a:t>
                      </a:r>
                      <a:endParaRPr lang="es-EC" dirty="0">
                        <a:latin typeface="Century" pitchFamily="18" charset="0"/>
                      </a:endParaRPr>
                    </a:p>
                  </a:txBody>
                  <a:tcPr anchor="ctr"/>
                </a:tc>
                <a:tc>
                  <a:txBody>
                    <a:bodyPr/>
                    <a:lstStyle/>
                    <a:p>
                      <a:r>
                        <a:rPr lang="es-US" dirty="0" smtClean="0">
                          <a:latin typeface="Century" pitchFamily="18" charset="0"/>
                        </a:rPr>
                        <a:t>40,94</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2,75</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c>
                  <a:txBody>
                    <a:bodyPr/>
                    <a:lstStyle/>
                    <a:p>
                      <a:r>
                        <a:rPr lang="es-US" dirty="0" smtClean="0">
                          <a:latin typeface="Century" pitchFamily="18" charset="0"/>
                        </a:rPr>
                        <a:t>21,14</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3,30</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c>
                  <a:txBody>
                    <a:bodyPr/>
                    <a:lstStyle/>
                    <a:p>
                      <a:r>
                        <a:rPr lang="es-US" dirty="0" smtClean="0">
                          <a:latin typeface="Century" pitchFamily="18" charset="0"/>
                        </a:rPr>
                        <a:t>33,41</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2,38</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r>
              <a:tr h="0">
                <a:tc>
                  <a:txBody>
                    <a:bodyPr/>
                    <a:lstStyle/>
                    <a:p>
                      <a:r>
                        <a:rPr lang="es-US" dirty="0" smtClean="0">
                          <a:latin typeface="Century" pitchFamily="18" charset="0"/>
                        </a:rPr>
                        <a:t>Carbono orgánico del suelo</a:t>
                      </a:r>
                      <a:endParaRPr lang="es-EC" dirty="0">
                        <a:latin typeface="Century" pitchFamily="18" charset="0"/>
                      </a:endParaRPr>
                    </a:p>
                  </a:txBody>
                  <a:tcPr anchor="ctr"/>
                </a:tc>
                <a:tc>
                  <a:txBody>
                    <a:bodyPr/>
                    <a:lstStyle/>
                    <a:p>
                      <a:r>
                        <a:rPr lang="es-US" dirty="0" smtClean="0">
                          <a:latin typeface="Century" pitchFamily="18" charset="0"/>
                        </a:rPr>
                        <a:t>36,52</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59,54</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c>
                  <a:txBody>
                    <a:bodyPr/>
                    <a:lstStyle/>
                    <a:p>
                      <a:r>
                        <a:rPr lang="es-US" dirty="0" smtClean="0">
                          <a:latin typeface="Century" pitchFamily="18" charset="0"/>
                        </a:rPr>
                        <a:t>64,11</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77,12</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c>
                  <a:txBody>
                    <a:bodyPr/>
                    <a:lstStyle/>
                    <a:p>
                      <a:r>
                        <a:rPr lang="es-US" dirty="0" smtClean="0">
                          <a:latin typeface="Century" pitchFamily="18" charset="0"/>
                        </a:rPr>
                        <a:t>40,72</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74,22</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r>
              <a:tr h="0">
                <a:tc>
                  <a:txBody>
                    <a:bodyPr/>
                    <a:lstStyle/>
                    <a:p>
                      <a:r>
                        <a:rPr lang="es-US" dirty="0" smtClean="0">
                          <a:latin typeface="Century" pitchFamily="18" charset="0"/>
                        </a:rPr>
                        <a:t>Carbono total almacenado</a:t>
                      </a:r>
                      <a:endParaRPr lang="es-EC" dirty="0">
                        <a:latin typeface="Century" pitchFamily="18" charset="0"/>
                      </a:endParaRPr>
                    </a:p>
                  </a:txBody>
                  <a:tcPr anchor="ctr"/>
                </a:tc>
                <a:tc>
                  <a:txBody>
                    <a:bodyPr/>
                    <a:lstStyle/>
                    <a:p>
                      <a:r>
                        <a:rPr lang="es-US" dirty="0" smtClean="0">
                          <a:latin typeface="Century" pitchFamily="18" charset="0"/>
                        </a:rPr>
                        <a:t>77,46</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62,30</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c>
                  <a:txBody>
                    <a:bodyPr/>
                    <a:lstStyle/>
                    <a:p>
                      <a:r>
                        <a:rPr lang="es-US" dirty="0" smtClean="0">
                          <a:latin typeface="Century" pitchFamily="18" charset="0"/>
                        </a:rPr>
                        <a:t>85,25</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80,42</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c>
                  <a:txBody>
                    <a:bodyPr/>
                    <a:lstStyle/>
                    <a:p>
                      <a:r>
                        <a:rPr lang="es-US" dirty="0" smtClean="0">
                          <a:latin typeface="Century" pitchFamily="18" charset="0"/>
                        </a:rPr>
                        <a:t>74,14</a:t>
                      </a:r>
                      <a:endParaRPr lang="es-EC" dirty="0">
                        <a:latin typeface="Century" pitchFamily="18" charset="0"/>
                      </a:endParaRPr>
                    </a:p>
                  </a:txBody>
                  <a:tcPr anchor="ctr">
                    <a:lnR w="12700" cap="flat" cmpd="sng" algn="ctr">
                      <a:solidFill>
                        <a:schemeClr val="tx1"/>
                      </a:solidFill>
                      <a:prstDash val="solid"/>
                      <a:round/>
                      <a:headEnd type="none" w="med" len="med"/>
                      <a:tailEnd type="none" w="med" len="med"/>
                    </a:lnR>
                  </a:tcPr>
                </a:tc>
                <a:tc>
                  <a:txBody>
                    <a:bodyPr/>
                    <a:lstStyle/>
                    <a:p>
                      <a:r>
                        <a:rPr lang="es-US" dirty="0" smtClean="0">
                          <a:latin typeface="Century" pitchFamily="18" charset="0"/>
                        </a:rPr>
                        <a:t>76,60</a:t>
                      </a:r>
                      <a:endParaRPr lang="es-EC" dirty="0">
                        <a:latin typeface="Century" pitchFamily="18" charset="0"/>
                      </a:endParaRPr>
                    </a:p>
                  </a:txBody>
                  <a:tcPr anchor="ctr">
                    <a:lnL w="12700" cap="flat" cmpd="sng" algn="ctr">
                      <a:solidFill>
                        <a:schemeClr val="tx1"/>
                      </a:solidFill>
                      <a:prstDash val="solid"/>
                      <a:round/>
                      <a:headEnd type="none" w="med" len="med"/>
                      <a:tailEnd type="none" w="med" len="med"/>
                    </a:lnL>
                  </a:tcPr>
                </a:tc>
              </a:tr>
              <a:tr h="0">
                <a:tc>
                  <a:txBody>
                    <a:bodyPr/>
                    <a:lstStyle/>
                    <a:p>
                      <a:r>
                        <a:rPr lang="es-US" dirty="0" smtClean="0">
                          <a:latin typeface="Century" pitchFamily="18" charset="0"/>
                        </a:rPr>
                        <a:t>Tipo de Ganadería</a:t>
                      </a:r>
                      <a:endParaRPr lang="es-EC" dirty="0">
                        <a:latin typeface="Century" pitchFamily="18" charset="0"/>
                      </a:endParaRPr>
                    </a:p>
                  </a:txBody>
                  <a:tcPr anchor="ctr"/>
                </a:tc>
                <a:tc gridSpan="2">
                  <a:txBody>
                    <a:bodyPr/>
                    <a:lstStyle/>
                    <a:p>
                      <a:r>
                        <a:rPr lang="es-US" dirty="0" smtClean="0">
                          <a:latin typeface="Century" pitchFamily="18" charset="0"/>
                        </a:rPr>
                        <a:t>Subsistencia</a:t>
                      </a:r>
                      <a:endParaRPr lang="es-EC" dirty="0">
                        <a:latin typeface="Century" pitchFamily="18" charset="0"/>
                      </a:endParaRPr>
                    </a:p>
                  </a:txBody>
                  <a:tcPr anchor="ctr"/>
                </a:tc>
                <a:tc hMerge="1">
                  <a:txBody>
                    <a:bodyPr/>
                    <a:lstStyle/>
                    <a:p>
                      <a:endParaRPr lang="es-EC" dirty="0"/>
                    </a:p>
                  </a:txBody>
                  <a:tcPr>
                    <a:lnL w="12700" cap="flat" cmpd="sng" algn="ctr">
                      <a:solidFill>
                        <a:schemeClr val="tx1"/>
                      </a:solidFill>
                      <a:prstDash val="solid"/>
                      <a:round/>
                      <a:headEnd type="none" w="med" len="med"/>
                      <a:tailEnd type="none" w="med" len="med"/>
                    </a:lnL>
                  </a:tcPr>
                </a:tc>
                <a:tc gridSpan="2">
                  <a:txBody>
                    <a:bodyPr/>
                    <a:lstStyle/>
                    <a:p>
                      <a:r>
                        <a:rPr lang="es-US" dirty="0" smtClean="0">
                          <a:latin typeface="Century" pitchFamily="18" charset="0"/>
                        </a:rPr>
                        <a:t>Intensiva </a:t>
                      </a:r>
                      <a:endParaRPr lang="es-EC" dirty="0">
                        <a:latin typeface="Century" pitchFamily="18" charset="0"/>
                      </a:endParaRPr>
                    </a:p>
                  </a:txBody>
                  <a:tcPr anchor="ctr"/>
                </a:tc>
                <a:tc hMerge="1">
                  <a:txBody>
                    <a:bodyPr/>
                    <a:lstStyle/>
                    <a:p>
                      <a:endParaRPr lang="es-EC" dirty="0"/>
                    </a:p>
                  </a:txBody>
                  <a:tcPr>
                    <a:lnL w="12700" cap="flat" cmpd="sng" algn="ctr">
                      <a:solidFill>
                        <a:schemeClr val="tx1"/>
                      </a:solidFill>
                      <a:prstDash val="solid"/>
                      <a:round/>
                      <a:headEnd type="none" w="med" len="med"/>
                      <a:tailEnd type="none" w="med" len="med"/>
                    </a:lnL>
                  </a:tcPr>
                </a:tc>
                <a:tc gridSpan="2">
                  <a:txBody>
                    <a:bodyPr/>
                    <a:lstStyle/>
                    <a:p>
                      <a:r>
                        <a:rPr lang="es-US" dirty="0" smtClean="0">
                          <a:latin typeface="Century" pitchFamily="18" charset="0"/>
                        </a:rPr>
                        <a:t>Subsistencia</a:t>
                      </a:r>
                      <a:endParaRPr lang="es-EC" dirty="0">
                        <a:latin typeface="Century" pitchFamily="18" charset="0"/>
                      </a:endParaRPr>
                    </a:p>
                  </a:txBody>
                  <a:tcPr anchor="ctr"/>
                </a:tc>
                <a:tc hMerge="1">
                  <a:txBody>
                    <a:bodyPr/>
                    <a:lstStyle/>
                    <a:p>
                      <a:endParaRPr lang="es-EC" dirty="0"/>
                    </a:p>
                  </a:txBody>
                  <a:tcPr>
                    <a:lnL w="12700" cap="flat" cmpd="sng" algn="ctr">
                      <a:solidFill>
                        <a:schemeClr val="tx1"/>
                      </a:solidFill>
                      <a:prstDash val="solid"/>
                      <a:round/>
                      <a:headEnd type="none" w="med" len="med"/>
                      <a:tailEnd type="none" w="med" len="med"/>
                    </a:lnL>
                  </a:tcPr>
                </a:tc>
              </a:tr>
              <a:tr h="0">
                <a:tc>
                  <a:txBody>
                    <a:bodyPr/>
                    <a:lstStyle/>
                    <a:p>
                      <a:r>
                        <a:rPr lang="es-US" dirty="0" smtClean="0">
                          <a:latin typeface="Century" pitchFamily="18" charset="0"/>
                        </a:rPr>
                        <a:t>Finalidad del potrero</a:t>
                      </a:r>
                      <a:endParaRPr lang="es-EC" dirty="0">
                        <a:latin typeface="Century" pitchFamily="18" charset="0"/>
                      </a:endParaRPr>
                    </a:p>
                  </a:txBody>
                  <a:tcPr anchor="ctr"/>
                </a:tc>
                <a:tc gridSpan="2">
                  <a:txBody>
                    <a:bodyPr/>
                    <a:lstStyle/>
                    <a:p>
                      <a:r>
                        <a:rPr lang="es-US" dirty="0" smtClean="0">
                          <a:latin typeface="Century" pitchFamily="18" charset="0"/>
                        </a:rPr>
                        <a:t>Mixta</a:t>
                      </a:r>
                      <a:endParaRPr lang="es-EC" dirty="0">
                        <a:latin typeface="Century" pitchFamily="18" charset="0"/>
                      </a:endParaRPr>
                    </a:p>
                  </a:txBody>
                  <a:tcPr anchor="ctr"/>
                </a:tc>
                <a:tc hMerge="1">
                  <a:txBody>
                    <a:bodyPr/>
                    <a:lstStyle/>
                    <a:p>
                      <a:endParaRPr lang="es-EC"/>
                    </a:p>
                  </a:txBody>
                  <a:tcPr/>
                </a:tc>
                <a:tc gridSpan="2">
                  <a:txBody>
                    <a:bodyPr/>
                    <a:lstStyle/>
                    <a:p>
                      <a:r>
                        <a:rPr lang="es-US" dirty="0" smtClean="0">
                          <a:latin typeface="Century" pitchFamily="18" charset="0"/>
                        </a:rPr>
                        <a:t>Pastoreo</a:t>
                      </a:r>
                      <a:endParaRPr lang="es-EC" dirty="0">
                        <a:latin typeface="Century" pitchFamily="18" charset="0"/>
                      </a:endParaRPr>
                    </a:p>
                  </a:txBody>
                  <a:tcPr anchor="ctr"/>
                </a:tc>
                <a:tc hMerge="1">
                  <a:txBody>
                    <a:bodyPr/>
                    <a:lstStyle/>
                    <a:p>
                      <a:endParaRPr lang="es-EC"/>
                    </a:p>
                  </a:txBody>
                  <a:tcPr/>
                </a:tc>
                <a:tc gridSpan="2">
                  <a:txBody>
                    <a:bodyPr/>
                    <a:lstStyle/>
                    <a:p>
                      <a:r>
                        <a:rPr lang="es-US" dirty="0" smtClean="0">
                          <a:latin typeface="Century" pitchFamily="18" charset="0"/>
                        </a:rPr>
                        <a:t>Mixta</a:t>
                      </a:r>
                      <a:endParaRPr lang="es-EC" dirty="0">
                        <a:latin typeface="Century" pitchFamily="18" charset="0"/>
                      </a:endParaRPr>
                    </a:p>
                  </a:txBody>
                  <a:tcPr anchor="ctr"/>
                </a:tc>
                <a:tc hMerge="1">
                  <a:txBody>
                    <a:bodyPr/>
                    <a:lstStyle/>
                    <a:p>
                      <a:endParaRPr lang="es-EC"/>
                    </a:p>
                  </a:txBody>
                  <a:tcPr/>
                </a:tc>
              </a:tr>
            </a:tbl>
          </a:graphicData>
        </a:graphic>
      </p:graphicFrame>
      <p:sp>
        <p:nvSpPr>
          <p:cNvPr id="9" name="8 Rectángulo"/>
          <p:cNvSpPr/>
          <p:nvPr/>
        </p:nvSpPr>
        <p:spPr>
          <a:xfrm>
            <a:off x="179512" y="5661248"/>
            <a:ext cx="8640960" cy="830997"/>
          </a:xfrm>
          <a:prstGeom prst="rect">
            <a:avLst/>
          </a:prstGeom>
        </p:spPr>
        <p:txBody>
          <a:bodyPr wrap="square">
            <a:spAutoFit/>
          </a:bodyPr>
          <a:lstStyle/>
          <a:p>
            <a:pPr algn="just"/>
            <a:r>
              <a:rPr lang="es-ES_tradnl" sz="1600" i="1" dirty="0" smtClean="0">
                <a:latin typeface="Century" pitchFamily="18" charset="0"/>
              </a:rPr>
              <a:t>Ibrahim </a:t>
            </a:r>
            <a:r>
              <a:rPr lang="es-ES_tradnl" sz="1600" i="1" dirty="0">
                <a:latin typeface="Century" pitchFamily="18" charset="0"/>
              </a:rPr>
              <a:t>et al. (2013), que existen varios factores que influyen en el carbono orgánico del suelo, como el uso del suelo, las entradas y salidas de materia orgánica del sistema, las condiciones físicas y biológicas del suelo. </a:t>
            </a:r>
            <a:endParaRPr lang="es-EC" sz="1600" i="1" dirty="0">
              <a:latin typeface="Century" pitchFamily="18" charset="0"/>
            </a:endParaRPr>
          </a:p>
        </p:txBody>
      </p:sp>
      <p:sp>
        <p:nvSpPr>
          <p:cNvPr id="10" name="9 Rectángulo"/>
          <p:cNvSpPr/>
          <p:nvPr/>
        </p:nvSpPr>
        <p:spPr>
          <a:xfrm>
            <a:off x="395536" y="3861048"/>
            <a:ext cx="8208912" cy="432048"/>
          </a:xfrm>
          <a:prstGeom prst="rect">
            <a:avLst/>
          </a:prstGeom>
          <a:solidFill>
            <a:srgbClr val="FF3399">
              <a:alpha val="10196"/>
            </a:srgbClr>
          </a:solidFill>
          <a:ln>
            <a:solidFill>
              <a:srgbClr val="FF0066">
                <a:alpha val="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86873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smtClean="0">
                <a:ln>
                  <a:solidFill>
                    <a:schemeClr val="bg1"/>
                  </a:solidFill>
                </a:ln>
                <a:solidFill>
                  <a:schemeClr val="bg1"/>
                </a:solidFill>
              </a:rPr>
              <a:t>DISCUSIÓN</a:t>
            </a:r>
            <a:endParaRPr lang="es-EC" sz="3200" b="1" cap="all" dirty="0">
              <a:ln>
                <a:solidFill>
                  <a:schemeClr val="bg1"/>
                </a:solidFill>
              </a:ln>
              <a:solidFill>
                <a:schemeClr val="bg1"/>
              </a:solidFill>
            </a:endParaRPr>
          </a:p>
        </p:txBody>
      </p:sp>
      <p:sp>
        <p:nvSpPr>
          <p:cNvPr id="7" name="6 CuadroTexto"/>
          <p:cNvSpPr txBox="1"/>
          <p:nvPr/>
        </p:nvSpPr>
        <p:spPr>
          <a:xfrm>
            <a:off x="395536" y="1484730"/>
            <a:ext cx="8208912" cy="646331"/>
          </a:xfrm>
          <a:prstGeom prst="rect">
            <a:avLst/>
          </a:prstGeom>
          <a:noFill/>
        </p:spPr>
        <p:txBody>
          <a:bodyPr wrap="square" rtlCol="0">
            <a:spAutoFit/>
          </a:bodyPr>
          <a:lstStyle/>
          <a:p>
            <a:pPr marL="0" lvl="1" algn="just"/>
            <a:r>
              <a:rPr lang="es-EC" b="1" dirty="0" smtClean="0">
                <a:solidFill>
                  <a:schemeClr val="accent3">
                    <a:lumMod val="60000"/>
                    <a:lumOff val="40000"/>
                  </a:schemeClr>
                </a:solidFill>
                <a:effectLst>
                  <a:outerShdw sx="0" sy="0">
                    <a:srgbClr val="000000"/>
                  </a:outerShdw>
                </a:effectLst>
              </a:rPr>
              <a:t>Influencia </a:t>
            </a:r>
            <a:r>
              <a:rPr lang="es-EC" b="1" dirty="0">
                <a:solidFill>
                  <a:schemeClr val="accent3">
                    <a:lumMod val="60000"/>
                    <a:lumOff val="40000"/>
                  </a:schemeClr>
                </a:solidFill>
                <a:effectLst>
                  <a:outerShdw sx="0" sy="0">
                    <a:srgbClr val="000000"/>
                  </a:outerShdw>
                </a:effectLst>
              </a:rPr>
              <a:t>del sistema de uso del suelo sobre la captura y almacenamiento de carbono</a:t>
            </a:r>
          </a:p>
        </p:txBody>
      </p:sp>
      <p:graphicFrame>
        <p:nvGraphicFramePr>
          <p:cNvPr id="8" name="7 Tabla"/>
          <p:cNvGraphicFramePr>
            <a:graphicFrameLocks noGrp="1"/>
          </p:cNvGraphicFramePr>
          <p:nvPr>
            <p:extLst>
              <p:ext uri="{D42A27DB-BD31-4B8C-83A1-F6EECF244321}">
                <p14:modId xmlns:p14="http://schemas.microsoft.com/office/powerpoint/2010/main" val="1855572852"/>
              </p:ext>
            </p:extLst>
          </p:nvPr>
        </p:nvGraphicFramePr>
        <p:xfrm>
          <a:off x="578334" y="2131061"/>
          <a:ext cx="8183811" cy="2346960"/>
        </p:xfrm>
        <a:graphic>
          <a:graphicData uri="http://schemas.openxmlformats.org/drawingml/2006/table">
            <a:tbl>
              <a:tblPr firstRow="1" bandRow="1">
                <a:tableStyleId>{72833802-FEF1-4C79-8D5D-14CF1EAF98D9}</a:tableStyleId>
              </a:tblPr>
              <a:tblGrid>
                <a:gridCol w="3955295"/>
                <a:gridCol w="2114258"/>
                <a:gridCol w="2114258"/>
              </a:tblGrid>
              <a:tr h="0">
                <a:tc>
                  <a:txBody>
                    <a:bodyPr/>
                    <a:lstStyle/>
                    <a:p>
                      <a:r>
                        <a:rPr lang="es-US" sz="1600" dirty="0" smtClean="0">
                          <a:latin typeface="Century" pitchFamily="18" charset="0"/>
                        </a:rPr>
                        <a:t>Parámetro</a:t>
                      </a:r>
                      <a:endParaRPr lang="es-EC" sz="1600" dirty="0">
                        <a:latin typeface="Century" pitchFamily="18" charset="0"/>
                      </a:endParaRPr>
                    </a:p>
                  </a:txBody>
                  <a:tcPr anchor="ctr"/>
                </a:tc>
                <a:tc>
                  <a:txBody>
                    <a:bodyPr/>
                    <a:lstStyle/>
                    <a:p>
                      <a:pPr algn="ctr"/>
                      <a:r>
                        <a:rPr lang="es-US" sz="1600" dirty="0" smtClean="0">
                          <a:latin typeface="Century" pitchFamily="18" charset="0"/>
                        </a:rPr>
                        <a:t>PCS</a:t>
                      </a:r>
                      <a:endParaRPr lang="es-EC" sz="1600" dirty="0">
                        <a:latin typeface="Century" pitchFamily="18" charset="0"/>
                      </a:endParaRPr>
                    </a:p>
                  </a:txBody>
                  <a:tcPr anchor="ctr"/>
                </a:tc>
                <a:tc>
                  <a:txBody>
                    <a:bodyPr/>
                    <a:lstStyle/>
                    <a:p>
                      <a:pPr algn="ctr"/>
                      <a:r>
                        <a:rPr lang="es-US" sz="1600" dirty="0" smtClean="0">
                          <a:latin typeface="Century" pitchFamily="18" charset="0"/>
                        </a:rPr>
                        <a:t>PSS</a:t>
                      </a:r>
                      <a:endParaRPr lang="es-EC" sz="1600" dirty="0">
                        <a:latin typeface="Century" pitchFamily="18" charset="0"/>
                      </a:endParaRPr>
                    </a:p>
                  </a:txBody>
                  <a:tcPr anchor="ctr"/>
                </a:tc>
              </a:tr>
              <a:tr h="602619">
                <a:tc>
                  <a:txBody>
                    <a:bodyPr/>
                    <a:lstStyle/>
                    <a:p>
                      <a:r>
                        <a:rPr lang="es-US" dirty="0" smtClean="0">
                          <a:latin typeface="Century" pitchFamily="18" charset="0"/>
                        </a:rPr>
                        <a:t>Carbono almacenado en biomasa Leñosa Mg C/ha</a:t>
                      </a:r>
                      <a:endParaRPr lang="es-EC" dirty="0">
                        <a:latin typeface="Century" pitchFamily="18" charset="0"/>
                      </a:endParaRPr>
                    </a:p>
                  </a:txBody>
                  <a:tcPr anchor="ctr"/>
                </a:tc>
                <a:tc>
                  <a:txBody>
                    <a:bodyPr/>
                    <a:lstStyle/>
                    <a:p>
                      <a:pPr algn="ctr"/>
                      <a:r>
                        <a:rPr lang="es-US" sz="1600" dirty="0" smtClean="0">
                          <a:latin typeface="Century" pitchFamily="18" charset="0"/>
                        </a:rPr>
                        <a:t>29,96</a:t>
                      </a:r>
                    </a:p>
                  </a:txBody>
                  <a:tcPr anchor="ctr"/>
                </a:tc>
                <a:tc>
                  <a:txBody>
                    <a:bodyPr/>
                    <a:lstStyle/>
                    <a:p>
                      <a:pPr algn="ctr"/>
                      <a:r>
                        <a:rPr lang="es-US" sz="1600" dirty="0" smtClean="0">
                          <a:latin typeface="Century" pitchFamily="18" charset="0"/>
                        </a:rPr>
                        <a:t>-</a:t>
                      </a:r>
                      <a:endParaRPr lang="es-EC" sz="1600" dirty="0">
                        <a:latin typeface="Century" pitchFamily="18" charset="0"/>
                      </a:endParaRPr>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latin typeface="Century" pitchFamily="18" charset="0"/>
                        </a:rPr>
                        <a:t>Carbono almacenado en biomasa Herbácea Mg C/ha</a:t>
                      </a:r>
                      <a:endParaRPr lang="es-EC" dirty="0" smtClean="0">
                        <a:latin typeface="Century" pitchFamily="18" charset="0"/>
                      </a:endParaRPr>
                    </a:p>
                  </a:txBody>
                  <a:tcPr anchor="ctr"/>
                </a:tc>
                <a:tc>
                  <a:txBody>
                    <a:bodyPr/>
                    <a:lstStyle/>
                    <a:p>
                      <a:pPr algn="ctr"/>
                      <a:r>
                        <a:rPr lang="es-US" sz="1600" dirty="0" smtClean="0">
                          <a:latin typeface="Century" pitchFamily="18" charset="0"/>
                        </a:rPr>
                        <a:t>1,87</a:t>
                      </a:r>
                    </a:p>
                  </a:txBody>
                  <a:tcPr anchor="ctr"/>
                </a:tc>
                <a:tc>
                  <a:txBody>
                    <a:bodyPr/>
                    <a:lstStyle/>
                    <a:p>
                      <a:pPr algn="ctr"/>
                      <a:r>
                        <a:rPr lang="es-US" sz="1600" dirty="0" smtClean="0">
                          <a:latin typeface="Century" pitchFamily="18" charset="0"/>
                        </a:rPr>
                        <a:t>2,81</a:t>
                      </a:r>
                      <a:endParaRPr lang="es-EC" sz="1600" dirty="0">
                        <a:latin typeface="Century" pitchFamily="18" charset="0"/>
                      </a:endParaRPr>
                    </a:p>
                  </a:txBody>
                  <a:tcPr anchor="ctr"/>
                </a:tc>
              </a:tr>
              <a:tr h="0">
                <a:tc>
                  <a:txBody>
                    <a:bodyPr/>
                    <a:lstStyle/>
                    <a:p>
                      <a:r>
                        <a:rPr lang="es-US" dirty="0" smtClean="0">
                          <a:latin typeface="Century" pitchFamily="18" charset="0"/>
                        </a:rPr>
                        <a:t>Carbono orgánico del suelo t/ha</a:t>
                      </a:r>
                      <a:endParaRPr lang="es-EC" dirty="0">
                        <a:latin typeface="Century" pitchFamily="18" charset="0"/>
                      </a:endParaRPr>
                    </a:p>
                  </a:txBody>
                  <a:tcPr anchor="ctr"/>
                </a:tc>
                <a:tc>
                  <a:txBody>
                    <a:bodyPr/>
                    <a:lstStyle/>
                    <a:p>
                      <a:r>
                        <a:rPr lang="es-US" dirty="0" smtClean="0">
                          <a:latin typeface="Century" pitchFamily="18" charset="0"/>
                        </a:rPr>
                        <a:t>47,12</a:t>
                      </a:r>
                      <a:endParaRPr lang="es-EC" dirty="0">
                        <a:latin typeface="Century" pitchFamily="18" charset="0"/>
                      </a:endParaRPr>
                    </a:p>
                  </a:txBody>
                  <a:tcPr anchor="ctr"/>
                </a:tc>
                <a:tc>
                  <a:txBody>
                    <a:bodyPr/>
                    <a:lstStyle/>
                    <a:p>
                      <a:r>
                        <a:rPr lang="es-US" dirty="0" smtClean="0">
                          <a:latin typeface="Century" pitchFamily="18" charset="0"/>
                        </a:rPr>
                        <a:t>70,13</a:t>
                      </a:r>
                      <a:endParaRPr lang="es-EC" dirty="0">
                        <a:latin typeface="Century" pitchFamily="18" charset="0"/>
                      </a:endParaRPr>
                    </a:p>
                  </a:txBody>
                  <a:tcPr anchor="ctr"/>
                </a:tc>
              </a:tr>
              <a:tr h="0">
                <a:tc>
                  <a:txBody>
                    <a:bodyPr/>
                    <a:lstStyle/>
                    <a:p>
                      <a:r>
                        <a:rPr lang="es-US" dirty="0" smtClean="0">
                          <a:latin typeface="Century" pitchFamily="18" charset="0"/>
                        </a:rPr>
                        <a:t>Carbono total almacenado</a:t>
                      </a:r>
                      <a:endParaRPr lang="es-EC" dirty="0">
                        <a:latin typeface="Century" pitchFamily="18" charset="0"/>
                      </a:endParaRPr>
                    </a:p>
                  </a:txBody>
                  <a:tcPr anchor="ctr"/>
                </a:tc>
                <a:tc>
                  <a:txBody>
                    <a:bodyPr/>
                    <a:lstStyle/>
                    <a:p>
                      <a:r>
                        <a:rPr lang="es-US" dirty="0" smtClean="0">
                          <a:latin typeface="Century" pitchFamily="18" charset="0"/>
                        </a:rPr>
                        <a:t>86,98</a:t>
                      </a:r>
                      <a:endParaRPr lang="es-EC" dirty="0">
                        <a:latin typeface="Century" pitchFamily="18" charset="0"/>
                      </a:endParaRPr>
                    </a:p>
                  </a:txBody>
                  <a:tcPr anchor="ctr"/>
                </a:tc>
                <a:tc>
                  <a:txBody>
                    <a:bodyPr/>
                    <a:lstStyle/>
                    <a:p>
                      <a:r>
                        <a:rPr lang="es-US" dirty="0" smtClean="0">
                          <a:latin typeface="Century" pitchFamily="18" charset="0"/>
                        </a:rPr>
                        <a:t>73,11</a:t>
                      </a:r>
                      <a:endParaRPr lang="es-EC" dirty="0">
                        <a:latin typeface="Century" pitchFamily="18" charset="0"/>
                      </a:endParaRPr>
                    </a:p>
                  </a:txBody>
                  <a:tcPr anchor="ctr"/>
                </a:tc>
              </a:tr>
            </a:tbl>
          </a:graphicData>
        </a:graphic>
      </p:graphicFrame>
      <p:sp>
        <p:nvSpPr>
          <p:cNvPr id="9" name="8 Rectángulo"/>
          <p:cNvSpPr/>
          <p:nvPr/>
        </p:nvSpPr>
        <p:spPr>
          <a:xfrm>
            <a:off x="395536" y="4641879"/>
            <a:ext cx="8383810" cy="1969770"/>
          </a:xfrm>
          <a:prstGeom prst="rect">
            <a:avLst/>
          </a:prstGeom>
        </p:spPr>
        <p:txBody>
          <a:bodyPr wrap="square">
            <a:spAutoFit/>
          </a:bodyPr>
          <a:lstStyle/>
          <a:p>
            <a:pPr marL="285750" indent="-285750" algn="just">
              <a:spcAft>
                <a:spcPts val="600"/>
              </a:spcAft>
              <a:buFont typeface="Arial" pitchFamily="34" charset="0"/>
              <a:buChar char="•"/>
            </a:pPr>
            <a:r>
              <a:rPr lang="es-ES_tradnl" sz="1600" dirty="0">
                <a:latin typeface="Century" pitchFamily="18" charset="0"/>
              </a:rPr>
              <a:t> </a:t>
            </a:r>
            <a:r>
              <a:rPr lang="es-ES_tradnl" sz="1600" dirty="0" smtClean="0">
                <a:latin typeface="Century" pitchFamily="18" charset="0"/>
              </a:rPr>
              <a:t>La </a:t>
            </a:r>
            <a:r>
              <a:rPr lang="es-ES_tradnl" sz="1600" dirty="0">
                <a:latin typeface="Century" pitchFamily="18" charset="0"/>
              </a:rPr>
              <a:t>biomasa herbácea de </a:t>
            </a:r>
            <a:r>
              <a:rPr lang="es-ES_tradnl" sz="1600" dirty="0" smtClean="0">
                <a:latin typeface="Century" pitchFamily="18" charset="0"/>
              </a:rPr>
              <a:t>potrero </a:t>
            </a:r>
            <a:r>
              <a:rPr lang="es-ES_tradnl" sz="1600" dirty="0">
                <a:latin typeface="Century" pitchFamily="18" charset="0"/>
              </a:rPr>
              <a:t>convencional fue mayor en relación a la de un sistema </a:t>
            </a:r>
            <a:r>
              <a:rPr lang="es-ES_tradnl" sz="1600" dirty="0" err="1" smtClean="0">
                <a:latin typeface="Century" pitchFamily="18" charset="0"/>
              </a:rPr>
              <a:t>silvopastoril</a:t>
            </a:r>
            <a:endParaRPr lang="es-ES_tradnl" sz="1600" dirty="0" smtClean="0">
              <a:latin typeface="Century" pitchFamily="18" charset="0"/>
            </a:endParaRPr>
          </a:p>
          <a:p>
            <a:pPr marL="285750" indent="-285750" algn="just">
              <a:spcAft>
                <a:spcPts val="600"/>
              </a:spcAft>
              <a:buFont typeface="Arial" pitchFamily="34" charset="0"/>
              <a:buChar char="•"/>
            </a:pPr>
            <a:r>
              <a:rPr lang="es-ES_tradnl" sz="1600" dirty="0" err="1" smtClean="0">
                <a:latin typeface="Century" pitchFamily="18" charset="0"/>
              </a:rPr>
              <a:t>Veiga</a:t>
            </a:r>
            <a:r>
              <a:rPr lang="es-ES_tradnl" sz="1600" dirty="0" smtClean="0">
                <a:latin typeface="Century" pitchFamily="18" charset="0"/>
              </a:rPr>
              <a:t> </a:t>
            </a:r>
            <a:r>
              <a:rPr lang="es-ES_tradnl" sz="1600" dirty="0">
                <a:latin typeface="Century" pitchFamily="18" charset="0"/>
              </a:rPr>
              <a:t>&amp; </a:t>
            </a:r>
            <a:r>
              <a:rPr lang="es-ES_tradnl" sz="1600" dirty="0" err="1">
                <a:latin typeface="Century" pitchFamily="18" charset="0"/>
              </a:rPr>
              <a:t>Veiga</a:t>
            </a:r>
            <a:r>
              <a:rPr lang="es-ES_tradnl" sz="1600" dirty="0">
                <a:latin typeface="Century" pitchFamily="18" charset="0"/>
              </a:rPr>
              <a:t> (2001), radiación solar que alcanza el estrato herbáceo en un sistema con sombra, es limitado debido a las copas de los árboles. </a:t>
            </a:r>
          </a:p>
          <a:p>
            <a:pPr marL="285750" indent="-285750" algn="just">
              <a:spcAft>
                <a:spcPts val="600"/>
              </a:spcAft>
              <a:buFont typeface="Arial" pitchFamily="34" charset="0"/>
              <a:buChar char="•"/>
            </a:pPr>
            <a:r>
              <a:rPr lang="es-ES_tradnl" sz="1600" dirty="0">
                <a:latin typeface="Century" pitchFamily="18" charset="0"/>
              </a:rPr>
              <a:t>Torres et al. (2011) afirman que la sombra de los árboles podría ser responsable de una menor tasa fotosintética en la vegetación herbácea y por </a:t>
            </a:r>
            <a:r>
              <a:rPr lang="es-ES_tradnl" sz="1600" dirty="0" err="1">
                <a:latin typeface="Century" pitchFamily="18" charset="0"/>
              </a:rPr>
              <a:t>consiguinete</a:t>
            </a:r>
            <a:r>
              <a:rPr lang="es-ES_tradnl" sz="1600" dirty="0">
                <a:latin typeface="Century" pitchFamily="18" charset="0"/>
              </a:rPr>
              <a:t> una menor producción. </a:t>
            </a:r>
            <a:endParaRPr lang="es-EC" sz="1600" dirty="0">
              <a:latin typeface="Century" pitchFamily="18" charset="0"/>
            </a:endParaRPr>
          </a:p>
        </p:txBody>
      </p:sp>
    </p:spTree>
    <p:extLst>
      <p:ext uri="{BB962C8B-B14F-4D97-AF65-F5344CB8AC3E}">
        <p14:creationId xmlns:p14="http://schemas.microsoft.com/office/powerpoint/2010/main" val="25958697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smtClean="0">
                <a:ln>
                  <a:solidFill>
                    <a:schemeClr val="bg1"/>
                  </a:solidFill>
                </a:ln>
                <a:solidFill>
                  <a:schemeClr val="bg1"/>
                </a:solidFill>
              </a:rPr>
              <a:t>Conclusiones</a:t>
            </a:r>
            <a:endParaRPr lang="es-EC" sz="3200" b="1" cap="all" dirty="0">
              <a:ln>
                <a:solidFill>
                  <a:schemeClr val="bg1"/>
                </a:solidFill>
              </a:ln>
              <a:solidFill>
                <a:schemeClr val="bg1"/>
              </a:solidFill>
            </a:endParaRPr>
          </a:p>
        </p:txBody>
      </p:sp>
      <p:sp>
        <p:nvSpPr>
          <p:cNvPr id="8" name="7 Rectángulo"/>
          <p:cNvSpPr/>
          <p:nvPr/>
        </p:nvSpPr>
        <p:spPr>
          <a:xfrm>
            <a:off x="395536" y="1684785"/>
            <a:ext cx="8360960" cy="4893647"/>
          </a:xfrm>
          <a:prstGeom prst="rect">
            <a:avLst/>
          </a:prstGeom>
        </p:spPr>
        <p:txBody>
          <a:bodyPr wrap="square">
            <a:spAutoFit/>
          </a:bodyPr>
          <a:lstStyle/>
          <a:p>
            <a:pPr marL="285750" indent="-285750" algn="just">
              <a:spcAft>
                <a:spcPts val="1200"/>
              </a:spcAft>
              <a:buFont typeface="Arial" pitchFamily="34" charset="0"/>
              <a:buChar char="•"/>
            </a:pPr>
            <a:r>
              <a:rPr lang="es-EC" sz="1600" dirty="0" smtClean="0">
                <a:solidFill>
                  <a:schemeClr val="accent6">
                    <a:lumMod val="75000"/>
                  </a:schemeClr>
                </a:solidFill>
                <a:latin typeface="Century" pitchFamily="18" charset="0"/>
              </a:rPr>
              <a:t>Al </a:t>
            </a:r>
            <a:r>
              <a:rPr lang="es-EC" sz="1600" dirty="0">
                <a:solidFill>
                  <a:schemeClr val="accent6">
                    <a:lumMod val="75000"/>
                  </a:schemeClr>
                </a:solidFill>
                <a:latin typeface="Century" pitchFamily="18" charset="0"/>
              </a:rPr>
              <a:t>considerar la categorización de las especies identificadas, fue posible determinar que el origen del estrato leñoso responde a un interés particular de los productores para cumplir un propósito específico.</a:t>
            </a:r>
          </a:p>
          <a:p>
            <a:pPr marL="285750" indent="-285750" algn="just">
              <a:spcAft>
                <a:spcPts val="1200"/>
              </a:spcAft>
              <a:buFont typeface="Arial" pitchFamily="34" charset="0"/>
              <a:buChar char="•"/>
            </a:pPr>
            <a:r>
              <a:rPr lang="es-ES_tradnl" sz="1600" dirty="0">
                <a:solidFill>
                  <a:schemeClr val="accent6">
                    <a:lumMod val="75000"/>
                  </a:schemeClr>
                </a:solidFill>
                <a:latin typeface="Century" pitchFamily="18" charset="0"/>
              </a:rPr>
              <a:t>En función de la categorización de las leñosas por su nivel de importancia, se determinó que, a mayor intervención humana en la selección de las especies, menor diversidad.</a:t>
            </a:r>
          </a:p>
          <a:p>
            <a:pPr marL="285750" lvl="0" indent="-285750" algn="just">
              <a:spcAft>
                <a:spcPts val="1200"/>
              </a:spcAft>
              <a:buFont typeface="Arial" pitchFamily="34" charset="0"/>
              <a:buChar char="•"/>
            </a:pPr>
            <a:r>
              <a:rPr lang="es-ES_tradnl" sz="1600" dirty="0">
                <a:solidFill>
                  <a:schemeClr val="accent6">
                    <a:lumMod val="75000"/>
                  </a:schemeClr>
                </a:solidFill>
                <a:latin typeface="Century" pitchFamily="18" charset="0"/>
              </a:rPr>
              <a:t>El carbono orgánico del suelo se ve influenciado por diversos factores que intervienen en las entradas y salidas de materia orgánica dentro del ecosistema, tal es el caso de </a:t>
            </a:r>
            <a:r>
              <a:rPr lang="es-ES_tradnl" sz="1600" dirty="0" err="1">
                <a:solidFill>
                  <a:schemeClr val="accent6">
                    <a:lumMod val="75000"/>
                  </a:schemeClr>
                </a:solidFill>
                <a:latin typeface="Century" pitchFamily="18" charset="0"/>
              </a:rPr>
              <a:t>Archidona</a:t>
            </a:r>
            <a:r>
              <a:rPr lang="es-ES_tradnl" sz="1600" dirty="0">
                <a:solidFill>
                  <a:schemeClr val="accent6">
                    <a:lumMod val="75000"/>
                  </a:schemeClr>
                </a:solidFill>
                <a:latin typeface="Century" pitchFamily="18" charset="0"/>
              </a:rPr>
              <a:t>, al ser un cantón eminentemente ganadero, registró el mayor contenido de carbono en el suelo en los dos sistemas de uso del suelo.</a:t>
            </a:r>
          </a:p>
          <a:p>
            <a:pPr marL="285750" indent="-285750" algn="just">
              <a:spcAft>
                <a:spcPts val="1200"/>
              </a:spcAft>
              <a:buFont typeface="Arial" pitchFamily="34" charset="0"/>
              <a:buChar char="•"/>
            </a:pPr>
            <a:r>
              <a:rPr lang="es-ES_tradnl" sz="1600" dirty="0">
                <a:solidFill>
                  <a:schemeClr val="accent6">
                    <a:lumMod val="75000"/>
                  </a:schemeClr>
                </a:solidFill>
                <a:latin typeface="Century" pitchFamily="18" charset="0"/>
              </a:rPr>
              <a:t>Los datos obtenidos demostraron que estadísticamente las pasturas con sombra capturan y almacenan la misma cantidad de carbono que las pasturas sin sombra. A pesar de que en el SUS con sombra, el 54% del total de carbono almacenado proviene del suelo y el 46% de la biomasa. Mientras que, en las pasturas sin sombra, el 96% corresponde al carbono orgánico del suelo y el 4% a la biomasa vegetal.  </a:t>
            </a:r>
            <a:endParaRPr lang="es-EC" sz="1600" dirty="0">
              <a:solidFill>
                <a:schemeClr val="accent6">
                  <a:lumMod val="75000"/>
                </a:schemeClr>
              </a:solidFill>
              <a:latin typeface="Century" pitchFamily="18" charset="0"/>
            </a:endParaRPr>
          </a:p>
          <a:p>
            <a:pPr algn="just">
              <a:spcAft>
                <a:spcPts val="1200"/>
              </a:spcAft>
            </a:pPr>
            <a:endParaRPr lang="es-EC" sz="1600" dirty="0">
              <a:solidFill>
                <a:schemeClr val="accent6">
                  <a:lumMod val="75000"/>
                </a:schemeClr>
              </a:solidFill>
              <a:latin typeface="Century" pitchFamily="18" charset="0"/>
            </a:endParaRPr>
          </a:p>
        </p:txBody>
      </p:sp>
    </p:spTree>
    <p:extLst>
      <p:ext uri="{BB962C8B-B14F-4D97-AF65-F5344CB8AC3E}">
        <p14:creationId xmlns:p14="http://schemas.microsoft.com/office/powerpoint/2010/main" val="2803123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6869" y="394646"/>
            <a:ext cx="4137131" cy="584775"/>
          </a:xfrm>
          <a:prstGeom prst="rect">
            <a:avLst/>
          </a:prstGeom>
          <a:noFill/>
        </p:spPr>
        <p:txBody>
          <a:bodyPr wrap="square" rtlCol="0">
            <a:spAutoFit/>
          </a:bodyPr>
          <a:lstStyle/>
          <a:p>
            <a:pPr algn="ctr"/>
            <a:r>
              <a:rPr lang="es-US" sz="3200" b="1" cap="all" dirty="0" smtClean="0">
                <a:ln>
                  <a:solidFill>
                    <a:schemeClr val="bg1"/>
                  </a:solidFill>
                </a:ln>
                <a:solidFill>
                  <a:schemeClr val="bg1"/>
                </a:solidFill>
              </a:rPr>
              <a:t>Conclusiones</a:t>
            </a:r>
            <a:endParaRPr lang="es-EC" sz="3200" b="1" cap="all" dirty="0">
              <a:ln>
                <a:solidFill>
                  <a:schemeClr val="bg1"/>
                </a:solidFill>
              </a:ln>
              <a:solidFill>
                <a:schemeClr val="bg1"/>
              </a:solidFill>
            </a:endParaRPr>
          </a:p>
        </p:txBody>
      </p:sp>
      <p:sp>
        <p:nvSpPr>
          <p:cNvPr id="8" name="7 Rectángulo"/>
          <p:cNvSpPr/>
          <p:nvPr/>
        </p:nvSpPr>
        <p:spPr>
          <a:xfrm>
            <a:off x="395536" y="1684785"/>
            <a:ext cx="8360960" cy="2215991"/>
          </a:xfrm>
          <a:prstGeom prst="rect">
            <a:avLst/>
          </a:prstGeom>
        </p:spPr>
        <p:txBody>
          <a:bodyPr wrap="square">
            <a:spAutoFit/>
          </a:bodyPr>
          <a:lstStyle/>
          <a:p>
            <a:pPr marL="285750" indent="-285750" algn="just">
              <a:spcAft>
                <a:spcPts val="1200"/>
              </a:spcAft>
              <a:buFont typeface="Arial" pitchFamily="34" charset="0"/>
              <a:buChar char="•"/>
            </a:pPr>
            <a:r>
              <a:rPr lang="es-EC" sz="1600" dirty="0">
                <a:solidFill>
                  <a:schemeClr val="accent6">
                    <a:lumMod val="75000"/>
                  </a:schemeClr>
                </a:solidFill>
                <a:latin typeface="Century" pitchFamily="18" charset="0"/>
              </a:rPr>
              <a:t>En la presente investigación resulta evidente que el estrato leñoso registró una elevada cantidad de carbono almacenado comparado con el estrato herbáceo, sin embargo, se debe considerar que el mayor aporte en la captura de carbono por parte de los pastos está en que estos son de pronta regeneración y su carbono previamente transformado en biomasa es consumido por lo animales dispersos en el potrero, por lo tanto existe una </a:t>
            </a:r>
            <a:r>
              <a:rPr lang="es-EC" sz="1600" dirty="0" err="1">
                <a:solidFill>
                  <a:schemeClr val="accent6">
                    <a:lumMod val="75000"/>
                  </a:schemeClr>
                </a:solidFill>
                <a:latin typeface="Century" pitchFamily="18" charset="0"/>
              </a:rPr>
              <a:t>ciclaje</a:t>
            </a:r>
            <a:r>
              <a:rPr lang="es-EC" sz="1600" dirty="0">
                <a:solidFill>
                  <a:schemeClr val="accent6">
                    <a:lumMod val="75000"/>
                  </a:schemeClr>
                </a:solidFill>
                <a:latin typeface="Century" pitchFamily="18" charset="0"/>
              </a:rPr>
              <a:t> de nutrientes más eficiente y por ende un mayor almacenamiento de carbono en el suelo. </a:t>
            </a:r>
          </a:p>
          <a:p>
            <a:pPr algn="just">
              <a:spcAft>
                <a:spcPts val="1200"/>
              </a:spcAft>
            </a:pPr>
            <a:endParaRPr lang="es-EC" sz="1600" dirty="0">
              <a:solidFill>
                <a:schemeClr val="accent6">
                  <a:lumMod val="75000"/>
                </a:schemeClr>
              </a:solidFill>
              <a:latin typeface="Century" pitchFamily="18" charset="0"/>
            </a:endParaRPr>
          </a:p>
        </p:txBody>
      </p:sp>
    </p:spTree>
    <p:extLst>
      <p:ext uri="{BB962C8B-B14F-4D97-AF65-F5344CB8AC3E}">
        <p14:creationId xmlns:p14="http://schemas.microsoft.com/office/powerpoint/2010/main" val="26517556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4677917" y="394646"/>
            <a:ext cx="4608511" cy="584775"/>
          </a:xfrm>
          <a:prstGeom prst="rect">
            <a:avLst/>
          </a:prstGeom>
          <a:noFill/>
        </p:spPr>
        <p:txBody>
          <a:bodyPr wrap="square" rtlCol="0">
            <a:spAutoFit/>
          </a:bodyPr>
          <a:lstStyle/>
          <a:p>
            <a:pPr algn="ctr"/>
            <a:r>
              <a:rPr lang="es-US" sz="3200" b="1" cap="all" dirty="0" smtClean="0">
                <a:ln>
                  <a:solidFill>
                    <a:schemeClr val="bg1"/>
                  </a:solidFill>
                </a:ln>
                <a:solidFill>
                  <a:schemeClr val="bg1"/>
                </a:solidFill>
              </a:rPr>
              <a:t>RECOMENDACIONES</a:t>
            </a:r>
            <a:endParaRPr lang="es-EC" sz="3200" b="1" cap="all" dirty="0">
              <a:ln>
                <a:solidFill>
                  <a:schemeClr val="bg1"/>
                </a:solidFill>
              </a:ln>
              <a:solidFill>
                <a:schemeClr val="bg1"/>
              </a:solidFill>
            </a:endParaRPr>
          </a:p>
        </p:txBody>
      </p:sp>
      <p:sp>
        <p:nvSpPr>
          <p:cNvPr id="7" name="6 Rectángulo"/>
          <p:cNvSpPr/>
          <p:nvPr/>
        </p:nvSpPr>
        <p:spPr>
          <a:xfrm>
            <a:off x="251520" y="1628800"/>
            <a:ext cx="8568952" cy="5386090"/>
          </a:xfrm>
          <a:prstGeom prst="rect">
            <a:avLst/>
          </a:prstGeom>
        </p:spPr>
        <p:txBody>
          <a:bodyPr wrap="square">
            <a:spAutoFit/>
          </a:bodyPr>
          <a:lstStyle/>
          <a:p>
            <a:pPr marL="285750" indent="-285750" algn="just">
              <a:spcAft>
                <a:spcPts val="1200"/>
              </a:spcAft>
              <a:buFont typeface="Arial" pitchFamily="34" charset="0"/>
              <a:buChar char="•"/>
            </a:pPr>
            <a:r>
              <a:rPr lang="es-ES_tradnl" sz="1600" dirty="0">
                <a:solidFill>
                  <a:schemeClr val="accent6">
                    <a:lumMod val="75000"/>
                  </a:schemeClr>
                </a:solidFill>
                <a:latin typeface="Century" pitchFamily="18" charset="0"/>
              </a:rPr>
              <a:t>Los resultados obtenidos en el presente estudio pueden ser utilizados como valores referenciales, sin embargo, se recomienda replicar este tipo de investigaciones en diferentes zonas ecológicas a nivel nacional con los mismos sistemas de uso del suelo, para de esta manera disponer de una base de datos que será la base para futuras negociaciones por pago de servicios ambientales. </a:t>
            </a:r>
            <a:endParaRPr lang="es-ES_tradnl" sz="1600" dirty="0" smtClean="0">
              <a:solidFill>
                <a:schemeClr val="accent6">
                  <a:lumMod val="75000"/>
                </a:schemeClr>
              </a:solidFill>
              <a:latin typeface="Century" pitchFamily="18" charset="0"/>
            </a:endParaRPr>
          </a:p>
          <a:p>
            <a:pPr marL="285750" indent="-285750" algn="just">
              <a:spcAft>
                <a:spcPts val="1200"/>
              </a:spcAft>
              <a:buFont typeface="Arial" pitchFamily="34" charset="0"/>
              <a:buChar char="•"/>
            </a:pPr>
            <a:r>
              <a:rPr lang="es-ES_tradnl" sz="1600" dirty="0" smtClean="0">
                <a:solidFill>
                  <a:schemeClr val="accent6">
                    <a:lumMod val="75000"/>
                  </a:schemeClr>
                </a:solidFill>
                <a:latin typeface="Century" pitchFamily="18" charset="0"/>
              </a:rPr>
              <a:t>Considerar </a:t>
            </a:r>
            <a:r>
              <a:rPr lang="es-ES_tradnl" sz="1600" dirty="0">
                <a:solidFill>
                  <a:schemeClr val="accent6">
                    <a:lumMod val="75000"/>
                  </a:schemeClr>
                </a:solidFill>
                <a:latin typeface="Century" pitchFamily="18" charset="0"/>
              </a:rPr>
              <a:t>el tiempo como una variable decisiva para establecer exactamente cuál es capacidad del estrato leñoso para almacenar carbono en un período determinado, para en función de esto, realizar actividades madereras sostenibles, es decir talar árboles viejos que capturan menor cantidad de carbono y reponer el árbol talado por un joven. </a:t>
            </a:r>
            <a:endParaRPr lang="es-ES_tradnl" sz="1600" dirty="0" smtClean="0">
              <a:solidFill>
                <a:schemeClr val="accent6">
                  <a:lumMod val="75000"/>
                </a:schemeClr>
              </a:solidFill>
              <a:latin typeface="Century" pitchFamily="18" charset="0"/>
            </a:endParaRPr>
          </a:p>
          <a:p>
            <a:pPr marL="285750" lvl="0" indent="-285750" algn="just">
              <a:spcAft>
                <a:spcPts val="1200"/>
              </a:spcAft>
              <a:buFont typeface="Arial" pitchFamily="34" charset="0"/>
              <a:buChar char="•"/>
            </a:pPr>
            <a:r>
              <a:rPr lang="es-ES_tradnl" sz="1600" dirty="0">
                <a:solidFill>
                  <a:schemeClr val="accent6">
                    <a:lumMod val="75000"/>
                  </a:schemeClr>
                </a:solidFill>
                <a:latin typeface="Century" pitchFamily="18" charset="0"/>
              </a:rPr>
              <a:t>Se recomienda a los productores una mayor concientización de la importancia del manejo adecuado de los ecosistemas forrajeros, por lo tanto es necesario indagar, consultar, y seleccionar las especies tanto herbáceas como arbóreas idóneas desde el punto de vista ecológico y productivo, para el caso de las pasturas con sombra, se recomienda utilizar pastos cuyo desarrollo productivo no se vea afectado por la sombra (plantas C3), mientras que en un </a:t>
            </a:r>
            <a:r>
              <a:rPr lang="es-ES_tradnl" sz="1600" dirty="0" smtClean="0">
                <a:solidFill>
                  <a:schemeClr val="accent6">
                    <a:lumMod val="75000"/>
                  </a:schemeClr>
                </a:solidFill>
                <a:latin typeface="Century" pitchFamily="18" charset="0"/>
              </a:rPr>
              <a:t>sistema forrajero </a:t>
            </a:r>
            <a:r>
              <a:rPr lang="es-ES_tradnl" sz="1600" dirty="0">
                <a:solidFill>
                  <a:schemeClr val="accent6">
                    <a:lumMod val="75000"/>
                  </a:schemeClr>
                </a:solidFill>
                <a:latin typeface="Century" pitchFamily="18" charset="0"/>
              </a:rPr>
              <a:t>normal se recomienda la utilización de plantas C4.</a:t>
            </a:r>
            <a:endParaRPr lang="es-EC" sz="1600" dirty="0">
              <a:solidFill>
                <a:schemeClr val="accent6">
                  <a:lumMod val="75000"/>
                </a:schemeClr>
              </a:solidFill>
              <a:latin typeface="Century" pitchFamily="18" charset="0"/>
            </a:endParaRPr>
          </a:p>
          <a:p>
            <a:pPr marL="285750" indent="-285750" algn="just">
              <a:spcAft>
                <a:spcPts val="1200"/>
              </a:spcAft>
              <a:buFont typeface="Arial" pitchFamily="34" charset="0"/>
              <a:buChar char="•"/>
            </a:pPr>
            <a:r>
              <a:rPr lang="es-ES_tradnl" sz="1600" dirty="0">
                <a:solidFill>
                  <a:schemeClr val="accent6">
                    <a:lumMod val="75000"/>
                  </a:schemeClr>
                </a:solidFill>
                <a:latin typeface="Century" pitchFamily="18" charset="0"/>
              </a:rPr>
              <a:t>De igual manera, en cuanto al estrato arbóreo se recomienda la diversificación de especies (sistema </a:t>
            </a:r>
            <a:r>
              <a:rPr lang="es-ES_tradnl" sz="1600" dirty="0" err="1">
                <a:solidFill>
                  <a:schemeClr val="accent6">
                    <a:lumMod val="75000"/>
                  </a:schemeClr>
                </a:solidFill>
                <a:latin typeface="Century" pitchFamily="18" charset="0"/>
              </a:rPr>
              <a:t>agrosilvopastoril</a:t>
            </a:r>
            <a:r>
              <a:rPr lang="es-ES_tradnl" sz="1600" dirty="0" smtClean="0">
                <a:solidFill>
                  <a:schemeClr val="accent6">
                    <a:lumMod val="75000"/>
                  </a:schemeClr>
                </a:solidFill>
                <a:latin typeface="Century" pitchFamily="18" charset="0"/>
              </a:rPr>
              <a:t>). </a:t>
            </a:r>
            <a:endParaRPr lang="es-EC" sz="1600" dirty="0">
              <a:solidFill>
                <a:schemeClr val="accent6">
                  <a:lumMod val="75000"/>
                </a:schemeClr>
              </a:solidFill>
              <a:latin typeface="Century" pitchFamily="18" charset="0"/>
            </a:endParaRPr>
          </a:p>
          <a:p>
            <a:pPr marL="285750" lvl="0" indent="-285750" algn="just">
              <a:spcAft>
                <a:spcPts val="1200"/>
              </a:spcAft>
              <a:buFont typeface="Arial" pitchFamily="34" charset="0"/>
              <a:buChar char="•"/>
            </a:pPr>
            <a:endParaRPr lang="es-EC" sz="1600" dirty="0">
              <a:solidFill>
                <a:schemeClr val="accent6">
                  <a:lumMod val="75000"/>
                </a:schemeClr>
              </a:solidFill>
              <a:latin typeface="Century" pitchFamily="18" charset="0"/>
            </a:endParaRPr>
          </a:p>
        </p:txBody>
      </p:sp>
    </p:spTree>
    <p:extLst>
      <p:ext uri="{BB962C8B-B14F-4D97-AF65-F5344CB8AC3E}">
        <p14:creationId xmlns:p14="http://schemas.microsoft.com/office/powerpoint/2010/main" val="2291012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ALEJANDRA\Alejandra\Fotos\fotos tesis\DSC022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451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INTRODUCCIÓN</a:t>
            </a:r>
            <a:endParaRPr lang="es-EC" sz="3200" b="1" dirty="0">
              <a:ln>
                <a:solidFill>
                  <a:schemeClr val="bg1"/>
                </a:solidFill>
              </a:ln>
              <a:solidFill>
                <a:schemeClr val="bg1"/>
              </a:solidFill>
            </a:endParaRPr>
          </a:p>
        </p:txBody>
      </p:sp>
      <p:pic>
        <p:nvPicPr>
          <p:cNvPr id="5122" name="Picture 2" descr="http://bibliotecadigital.ilce.edu.mx/Colecciones/EduAmbiental/selva/imgs/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174" y="2029490"/>
            <a:ext cx="5087773" cy="3888431"/>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61868" y="1844824"/>
            <a:ext cx="8042580" cy="369332"/>
          </a:xfrm>
          <a:prstGeom prst="rect">
            <a:avLst/>
          </a:prstGeom>
          <a:noFill/>
        </p:spPr>
        <p:txBody>
          <a:bodyPr wrap="square" rtlCol="0">
            <a:spAutoFit/>
          </a:bodyPr>
          <a:lstStyle/>
          <a:p>
            <a:pPr algn="just"/>
            <a:r>
              <a:rPr lang="en-US" i="1" dirty="0" err="1" smtClean="0">
                <a:solidFill>
                  <a:srgbClr val="336600"/>
                </a:solidFill>
                <a:latin typeface="Century" pitchFamily="18" charset="0"/>
                <a:ea typeface="Arial Unicode MS" panose="020B0604020202020204" pitchFamily="34" charset="-128"/>
                <a:cs typeface="Arial Unicode MS" panose="020B0604020202020204" pitchFamily="34" charset="-128"/>
              </a:rPr>
              <a:t>Uso</a:t>
            </a:r>
            <a:r>
              <a:rPr lang="en-US" i="1" dirty="0" smtClean="0">
                <a:solidFill>
                  <a:srgbClr val="336600"/>
                </a:solidFill>
                <a:latin typeface="Century" pitchFamily="18" charset="0"/>
                <a:ea typeface="Arial Unicode MS" panose="020B0604020202020204" pitchFamily="34" charset="-128"/>
                <a:cs typeface="Arial Unicode MS" panose="020B0604020202020204" pitchFamily="34" charset="-128"/>
              </a:rPr>
              <a:t> actual del </a:t>
            </a:r>
            <a:r>
              <a:rPr lang="en-US" i="1" dirty="0" err="1" smtClean="0">
                <a:solidFill>
                  <a:srgbClr val="336600"/>
                </a:solidFill>
                <a:latin typeface="Century" pitchFamily="18" charset="0"/>
                <a:ea typeface="Arial Unicode MS" panose="020B0604020202020204" pitchFamily="34" charset="-128"/>
                <a:cs typeface="Arial Unicode MS" panose="020B0604020202020204" pitchFamily="34" charset="-128"/>
              </a:rPr>
              <a:t>suelo</a:t>
            </a:r>
            <a:r>
              <a:rPr lang="en-US" i="1" dirty="0" smtClean="0">
                <a:solidFill>
                  <a:srgbClr val="336600"/>
                </a:solidFill>
                <a:latin typeface="Century" pitchFamily="18" charset="0"/>
                <a:ea typeface="Arial Unicode MS" panose="020B0604020202020204" pitchFamily="34" charset="-128"/>
                <a:cs typeface="Arial Unicode MS" panose="020B0604020202020204" pitchFamily="34" charset="-128"/>
              </a:rPr>
              <a:t> en la RBS:</a:t>
            </a:r>
            <a:endParaRPr lang="en-US" i="1" dirty="0">
              <a:solidFill>
                <a:srgbClr val="336600"/>
              </a:solidFill>
              <a:latin typeface="Century" pitchFamily="18" charset="0"/>
              <a:ea typeface="Arial Unicode MS" panose="020B0604020202020204" pitchFamily="34" charset="-128"/>
              <a:cs typeface="Arial Unicode MS" panose="020B0604020202020204" pitchFamily="34" charset="-128"/>
            </a:endParaRPr>
          </a:p>
        </p:txBody>
      </p:sp>
      <p:sp>
        <p:nvSpPr>
          <p:cNvPr id="9" name="8 Forma libre"/>
          <p:cNvSpPr/>
          <p:nvPr/>
        </p:nvSpPr>
        <p:spPr>
          <a:xfrm>
            <a:off x="4513776" y="3829690"/>
            <a:ext cx="4351618" cy="1929016"/>
          </a:xfrm>
          <a:custGeom>
            <a:avLst/>
            <a:gdLst>
              <a:gd name="connsiteX0" fmla="*/ 15257 w 6720857"/>
              <a:gd name="connsiteY0" fmla="*/ 30480 h 1965960"/>
              <a:gd name="connsiteX1" fmla="*/ 15257 w 6720857"/>
              <a:gd name="connsiteY1" fmla="*/ 30480 h 1965960"/>
              <a:gd name="connsiteX2" fmla="*/ 1524017 w 6720857"/>
              <a:gd name="connsiteY2" fmla="*/ 45720 h 1965960"/>
              <a:gd name="connsiteX3" fmla="*/ 1584977 w 6720857"/>
              <a:gd name="connsiteY3" fmla="*/ 60960 h 1965960"/>
              <a:gd name="connsiteX4" fmla="*/ 1706897 w 6720857"/>
              <a:gd name="connsiteY4" fmla="*/ 106680 h 1965960"/>
              <a:gd name="connsiteX5" fmla="*/ 1798337 w 6720857"/>
              <a:gd name="connsiteY5" fmla="*/ 152400 h 1965960"/>
              <a:gd name="connsiteX6" fmla="*/ 1844057 w 6720857"/>
              <a:gd name="connsiteY6" fmla="*/ 182880 h 1965960"/>
              <a:gd name="connsiteX7" fmla="*/ 1935497 w 6720857"/>
              <a:gd name="connsiteY7" fmla="*/ 198120 h 1965960"/>
              <a:gd name="connsiteX8" fmla="*/ 1981217 w 6720857"/>
              <a:gd name="connsiteY8" fmla="*/ 228600 h 1965960"/>
              <a:gd name="connsiteX9" fmla="*/ 2087897 w 6720857"/>
              <a:gd name="connsiteY9" fmla="*/ 259080 h 1965960"/>
              <a:gd name="connsiteX10" fmla="*/ 2133617 w 6720857"/>
              <a:gd name="connsiteY10" fmla="*/ 274320 h 1965960"/>
              <a:gd name="connsiteX11" fmla="*/ 2301257 w 6720857"/>
              <a:gd name="connsiteY11" fmla="*/ 289560 h 1965960"/>
              <a:gd name="connsiteX12" fmla="*/ 2453657 w 6720857"/>
              <a:gd name="connsiteY12" fmla="*/ 304800 h 1965960"/>
              <a:gd name="connsiteX13" fmla="*/ 2514617 w 6720857"/>
              <a:gd name="connsiteY13" fmla="*/ 320040 h 1965960"/>
              <a:gd name="connsiteX14" fmla="*/ 2560337 w 6720857"/>
              <a:gd name="connsiteY14" fmla="*/ 335280 h 1965960"/>
              <a:gd name="connsiteX15" fmla="*/ 2712737 w 6720857"/>
              <a:gd name="connsiteY15" fmla="*/ 365760 h 1965960"/>
              <a:gd name="connsiteX16" fmla="*/ 2804177 w 6720857"/>
              <a:gd name="connsiteY16" fmla="*/ 396240 h 1965960"/>
              <a:gd name="connsiteX17" fmla="*/ 2941337 w 6720857"/>
              <a:gd name="connsiteY17" fmla="*/ 411480 h 1965960"/>
              <a:gd name="connsiteX18" fmla="*/ 3093737 w 6720857"/>
              <a:gd name="connsiteY18" fmla="*/ 441960 h 1965960"/>
              <a:gd name="connsiteX19" fmla="*/ 3139457 w 6720857"/>
              <a:gd name="connsiteY19" fmla="*/ 457200 h 1965960"/>
              <a:gd name="connsiteX20" fmla="*/ 3429017 w 6720857"/>
              <a:gd name="connsiteY20" fmla="*/ 487680 h 1965960"/>
              <a:gd name="connsiteX21" fmla="*/ 3825257 w 6720857"/>
              <a:gd name="connsiteY21" fmla="*/ 533400 h 1965960"/>
              <a:gd name="connsiteX22" fmla="*/ 3916697 w 6720857"/>
              <a:gd name="connsiteY22" fmla="*/ 548640 h 1965960"/>
              <a:gd name="connsiteX23" fmla="*/ 3962417 w 6720857"/>
              <a:gd name="connsiteY23" fmla="*/ 579120 h 1965960"/>
              <a:gd name="connsiteX24" fmla="*/ 4008137 w 6720857"/>
              <a:gd name="connsiteY24" fmla="*/ 594360 h 1965960"/>
              <a:gd name="connsiteX25" fmla="*/ 4114817 w 6720857"/>
              <a:gd name="connsiteY25" fmla="*/ 640080 h 1965960"/>
              <a:gd name="connsiteX26" fmla="*/ 4343417 w 6720857"/>
              <a:gd name="connsiteY26" fmla="*/ 685800 h 1965960"/>
              <a:gd name="connsiteX27" fmla="*/ 4373897 w 6720857"/>
              <a:gd name="connsiteY27" fmla="*/ 731520 h 1965960"/>
              <a:gd name="connsiteX28" fmla="*/ 4419617 w 6720857"/>
              <a:gd name="connsiteY28" fmla="*/ 746760 h 1965960"/>
              <a:gd name="connsiteX29" fmla="*/ 4465337 w 6720857"/>
              <a:gd name="connsiteY29" fmla="*/ 777240 h 1965960"/>
              <a:gd name="connsiteX30" fmla="*/ 4556777 w 6720857"/>
              <a:gd name="connsiteY30" fmla="*/ 807720 h 1965960"/>
              <a:gd name="connsiteX31" fmla="*/ 4693937 w 6720857"/>
              <a:gd name="connsiteY31" fmla="*/ 853440 h 1965960"/>
              <a:gd name="connsiteX32" fmla="*/ 4739657 w 6720857"/>
              <a:gd name="connsiteY32" fmla="*/ 868680 h 1965960"/>
              <a:gd name="connsiteX33" fmla="*/ 4785377 w 6720857"/>
              <a:gd name="connsiteY33" fmla="*/ 883920 h 1965960"/>
              <a:gd name="connsiteX34" fmla="*/ 5166377 w 6720857"/>
              <a:gd name="connsiteY34" fmla="*/ 899160 h 1965960"/>
              <a:gd name="connsiteX35" fmla="*/ 5212097 w 6720857"/>
              <a:gd name="connsiteY35" fmla="*/ 929640 h 1965960"/>
              <a:gd name="connsiteX36" fmla="*/ 5379737 w 6720857"/>
              <a:gd name="connsiteY36" fmla="*/ 960120 h 1965960"/>
              <a:gd name="connsiteX37" fmla="*/ 5440697 w 6720857"/>
              <a:gd name="connsiteY37" fmla="*/ 975360 h 1965960"/>
              <a:gd name="connsiteX38" fmla="*/ 5532137 w 6720857"/>
              <a:gd name="connsiteY38" fmla="*/ 1021080 h 1965960"/>
              <a:gd name="connsiteX39" fmla="*/ 5623577 w 6720857"/>
              <a:gd name="connsiteY39" fmla="*/ 1051560 h 1965960"/>
              <a:gd name="connsiteX40" fmla="*/ 5760737 w 6720857"/>
              <a:gd name="connsiteY40" fmla="*/ 1097280 h 1965960"/>
              <a:gd name="connsiteX41" fmla="*/ 5806457 w 6720857"/>
              <a:gd name="connsiteY41" fmla="*/ 1112520 h 1965960"/>
              <a:gd name="connsiteX42" fmla="*/ 5852177 w 6720857"/>
              <a:gd name="connsiteY42" fmla="*/ 1127760 h 1965960"/>
              <a:gd name="connsiteX43" fmla="*/ 5928377 w 6720857"/>
              <a:gd name="connsiteY43" fmla="*/ 1234440 h 1965960"/>
              <a:gd name="connsiteX44" fmla="*/ 6019817 w 6720857"/>
              <a:gd name="connsiteY44" fmla="*/ 1264920 h 1965960"/>
              <a:gd name="connsiteX45" fmla="*/ 6126497 w 6720857"/>
              <a:gd name="connsiteY45" fmla="*/ 1325880 h 1965960"/>
              <a:gd name="connsiteX46" fmla="*/ 6172217 w 6720857"/>
              <a:gd name="connsiteY46" fmla="*/ 1371600 h 1965960"/>
              <a:gd name="connsiteX47" fmla="*/ 6339857 w 6720857"/>
              <a:gd name="connsiteY47" fmla="*/ 1402080 h 1965960"/>
              <a:gd name="connsiteX48" fmla="*/ 6400817 w 6720857"/>
              <a:gd name="connsiteY48" fmla="*/ 1432560 h 1965960"/>
              <a:gd name="connsiteX49" fmla="*/ 6477017 w 6720857"/>
              <a:gd name="connsiteY49" fmla="*/ 1493520 h 1965960"/>
              <a:gd name="connsiteX50" fmla="*/ 6492257 w 6720857"/>
              <a:gd name="connsiteY50" fmla="*/ 1554480 h 1965960"/>
              <a:gd name="connsiteX51" fmla="*/ 6507497 w 6720857"/>
              <a:gd name="connsiteY51" fmla="*/ 1722120 h 1965960"/>
              <a:gd name="connsiteX52" fmla="*/ 6553217 w 6720857"/>
              <a:gd name="connsiteY52" fmla="*/ 1767840 h 1965960"/>
              <a:gd name="connsiteX53" fmla="*/ 6583697 w 6720857"/>
              <a:gd name="connsiteY53" fmla="*/ 1813560 h 1965960"/>
              <a:gd name="connsiteX54" fmla="*/ 6720857 w 6720857"/>
              <a:gd name="connsiteY54" fmla="*/ 1889760 h 1965960"/>
              <a:gd name="connsiteX55" fmla="*/ 5958857 w 6720857"/>
              <a:gd name="connsiteY55" fmla="*/ 1905000 h 1965960"/>
              <a:gd name="connsiteX56" fmla="*/ 5836937 w 6720857"/>
              <a:gd name="connsiteY56" fmla="*/ 1935480 h 1965960"/>
              <a:gd name="connsiteX57" fmla="*/ 5440697 w 6720857"/>
              <a:gd name="connsiteY57" fmla="*/ 1950720 h 1965960"/>
              <a:gd name="connsiteX58" fmla="*/ 5120657 w 6720857"/>
              <a:gd name="connsiteY58" fmla="*/ 1920240 h 1965960"/>
              <a:gd name="connsiteX59" fmla="*/ 4770137 w 6720857"/>
              <a:gd name="connsiteY59" fmla="*/ 1874520 h 1965960"/>
              <a:gd name="connsiteX60" fmla="*/ 4465337 w 6720857"/>
              <a:gd name="connsiteY60" fmla="*/ 1874520 h 1965960"/>
              <a:gd name="connsiteX61" fmla="*/ 4069097 w 6720857"/>
              <a:gd name="connsiteY61" fmla="*/ 1844040 h 1965960"/>
              <a:gd name="connsiteX62" fmla="*/ 3291857 w 6720857"/>
              <a:gd name="connsiteY62" fmla="*/ 1844040 h 1965960"/>
              <a:gd name="connsiteX63" fmla="*/ 3124217 w 6720857"/>
              <a:gd name="connsiteY63" fmla="*/ 1874520 h 1965960"/>
              <a:gd name="connsiteX64" fmla="*/ 3032777 w 6720857"/>
              <a:gd name="connsiteY64" fmla="*/ 1920240 h 1965960"/>
              <a:gd name="connsiteX65" fmla="*/ 2926097 w 6720857"/>
              <a:gd name="connsiteY65" fmla="*/ 1965960 h 1965960"/>
              <a:gd name="connsiteX66" fmla="*/ 2743217 w 6720857"/>
              <a:gd name="connsiteY66" fmla="*/ 1950720 h 1965960"/>
              <a:gd name="connsiteX67" fmla="*/ 2667017 w 6720857"/>
              <a:gd name="connsiteY67" fmla="*/ 1935480 h 1965960"/>
              <a:gd name="connsiteX68" fmla="*/ 2575577 w 6720857"/>
              <a:gd name="connsiteY68" fmla="*/ 1920240 h 1965960"/>
              <a:gd name="connsiteX69" fmla="*/ 2468897 w 6720857"/>
              <a:gd name="connsiteY69" fmla="*/ 1905000 h 1965960"/>
              <a:gd name="connsiteX70" fmla="*/ 548657 w 6720857"/>
              <a:gd name="connsiteY70" fmla="*/ 1889760 h 1965960"/>
              <a:gd name="connsiteX71" fmla="*/ 243857 w 6720857"/>
              <a:gd name="connsiteY71" fmla="*/ 1859280 h 1965960"/>
              <a:gd name="connsiteX72" fmla="*/ 60977 w 6720857"/>
              <a:gd name="connsiteY72" fmla="*/ 1844040 h 1965960"/>
              <a:gd name="connsiteX73" fmla="*/ 30497 w 6720857"/>
              <a:gd name="connsiteY73" fmla="*/ 1752600 h 1965960"/>
              <a:gd name="connsiteX74" fmla="*/ 91457 w 6720857"/>
              <a:gd name="connsiteY74" fmla="*/ 1661160 h 1965960"/>
              <a:gd name="connsiteX75" fmla="*/ 76217 w 6720857"/>
              <a:gd name="connsiteY75" fmla="*/ 1600200 h 1965960"/>
              <a:gd name="connsiteX76" fmla="*/ 60977 w 6720857"/>
              <a:gd name="connsiteY76" fmla="*/ 1554480 h 1965960"/>
              <a:gd name="connsiteX77" fmla="*/ 30497 w 6720857"/>
              <a:gd name="connsiteY77" fmla="*/ 1371600 h 1965960"/>
              <a:gd name="connsiteX78" fmla="*/ 15257 w 6720857"/>
              <a:gd name="connsiteY78" fmla="*/ 1188720 h 1965960"/>
              <a:gd name="connsiteX79" fmla="*/ 17 w 6720857"/>
              <a:gd name="connsiteY79" fmla="*/ 1143000 h 1965960"/>
              <a:gd name="connsiteX80" fmla="*/ 30497 w 6720857"/>
              <a:gd name="connsiteY80" fmla="*/ 762000 h 1965960"/>
              <a:gd name="connsiteX81" fmla="*/ 60977 w 6720857"/>
              <a:gd name="connsiteY81" fmla="*/ 563880 h 1965960"/>
              <a:gd name="connsiteX82" fmla="*/ 76217 w 6720857"/>
              <a:gd name="connsiteY82" fmla="*/ 335280 h 1965960"/>
              <a:gd name="connsiteX83" fmla="*/ 91457 w 6720857"/>
              <a:gd name="connsiteY83" fmla="*/ 289560 h 1965960"/>
              <a:gd name="connsiteX84" fmla="*/ 137177 w 6720857"/>
              <a:gd name="connsiteY84" fmla="*/ 274320 h 1965960"/>
              <a:gd name="connsiteX85" fmla="*/ 167657 w 6720857"/>
              <a:gd name="connsiteY85" fmla="*/ 182880 h 1965960"/>
              <a:gd name="connsiteX86" fmla="*/ 182897 w 6720857"/>
              <a:gd name="connsiteY86" fmla="*/ 121920 h 1965960"/>
              <a:gd name="connsiteX87" fmla="*/ 274337 w 6720857"/>
              <a:gd name="connsiteY87" fmla="*/ 0 h 1965960"/>
              <a:gd name="connsiteX88" fmla="*/ 274337 w 6720857"/>
              <a:gd name="connsiteY88" fmla="*/ 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720857" h="1965960">
                <a:moveTo>
                  <a:pt x="15257" y="30480"/>
                </a:moveTo>
                <a:lnTo>
                  <a:pt x="15257" y="30480"/>
                </a:lnTo>
                <a:lnTo>
                  <a:pt x="1524017" y="45720"/>
                </a:lnTo>
                <a:cubicBezTo>
                  <a:pt x="1544958" y="46127"/>
                  <a:pt x="1565365" y="53606"/>
                  <a:pt x="1584977" y="60960"/>
                </a:cubicBezTo>
                <a:cubicBezTo>
                  <a:pt x="1744365" y="120731"/>
                  <a:pt x="1550423" y="67561"/>
                  <a:pt x="1706897" y="106680"/>
                </a:cubicBezTo>
                <a:cubicBezTo>
                  <a:pt x="1837924" y="194031"/>
                  <a:pt x="1672144" y="89304"/>
                  <a:pt x="1798337" y="152400"/>
                </a:cubicBezTo>
                <a:cubicBezTo>
                  <a:pt x="1814720" y="160591"/>
                  <a:pt x="1826681" y="177088"/>
                  <a:pt x="1844057" y="182880"/>
                </a:cubicBezTo>
                <a:cubicBezTo>
                  <a:pt x="1873372" y="192652"/>
                  <a:pt x="1905017" y="193040"/>
                  <a:pt x="1935497" y="198120"/>
                </a:cubicBezTo>
                <a:cubicBezTo>
                  <a:pt x="1950737" y="208280"/>
                  <a:pt x="1964834" y="220409"/>
                  <a:pt x="1981217" y="228600"/>
                </a:cubicBezTo>
                <a:cubicBezTo>
                  <a:pt x="2005577" y="240780"/>
                  <a:pt x="2065110" y="252569"/>
                  <a:pt x="2087897" y="259080"/>
                </a:cubicBezTo>
                <a:cubicBezTo>
                  <a:pt x="2103343" y="263493"/>
                  <a:pt x="2117714" y="272048"/>
                  <a:pt x="2133617" y="274320"/>
                </a:cubicBezTo>
                <a:cubicBezTo>
                  <a:pt x="2189163" y="282255"/>
                  <a:pt x="2245399" y="284240"/>
                  <a:pt x="2301257" y="289560"/>
                </a:cubicBezTo>
                <a:lnTo>
                  <a:pt x="2453657" y="304800"/>
                </a:lnTo>
                <a:cubicBezTo>
                  <a:pt x="2473977" y="309880"/>
                  <a:pt x="2494478" y="314286"/>
                  <a:pt x="2514617" y="320040"/>
                </a:cubicBezTo>
                <a:cubicBezTo>
                  <a:pt x="2530063" y="324453"/>
                  <a:pt x="2544655" y="331795"/>
                  <a:pt x="2560337" y="335280"/>
                </a:cubicBezTo>
                <a:cubicBezTo>
                  <a:pt x="2666264" y="358819"/>
                  <a:pt x="2625984" y="339734"/>
                  <a:pt x="2712737" y="365760"/>
                </a:cubicBezTo>
                <a:cubicBezTo>
                  <a:pt x="2743511" y="374992"/>
                  <a:pt x="2772245" y="392692"/>
                  <a:pt x="2804177" y="396240"/>
                </a:cubicBezTo>
                <a:lnTo>
                  <a:pt x="2941337" y="411480"/>
                </a:lnTo>
                <a:cubicBezTo>
                  <a:pt x="3044629" y="445911"/>
                  <a:pt x="2918619" y="406936"/>
                  <a:pt x="3093737" y="441960"/>
                </a:cubicBezTo>
                <a:cubicBezTo>
                  <a:pt x="3109489" y="445110"/>
                  <a:pt x="3123775" y="453715"/>
                  <a:pt x="3139457" y="457200"/>
                </a:cubicBezTo>
                <a:cubicBezTo>
                  <a:pt x="3236288" y="478718"/>
                  <a:pt x="3328575" y="479954"/>
                  <a:pt x="3429017" y="487680"/>
                </a:cubicBezTo>
                <a:cubicBezTo>
                  <a:pt x="3639784" y="540372"/>
                  <a:pt x="3509111" y="515836"/>
                  <a:pt x="3825257" y="533400"/>
                </a:cubicBezTo>
                <a:cubicBezTo>
                  <a:pt x="3855737" y="538480"/>
                  <a:pt x="3887382" y="538868"/>
                  <a:pt x="3916697" y="548640"/>
                </a:cubicBezTo>
                <a:cubicBezTo>
                  <a:pt x="3934073" y="554432"/>
                  <a:pt x="3946034" y="570929"/>
                  <a:pt x="3962417" y="579120"/>
                </a:cubicBezTo>
                <a:cubicBezTo>
                  <a:pt x="3976785" y="586304"/>
                  <a:pt x="3993769" y="587176"/>
                  <a:pt x="4008137" y="594360"/>
                </a:cubicBezTo>
                <a:cubicBezTo>
                  <a:pt x="4113383" y="646983"/>
                  <a:pt x="3987946" y="608362"/>
                  <a:pt x="4114817" y="640080"/>
                </a:cubicBezTo>
                <a:cubicBezTo>
                  <a:pt x="4243429" y="725821"/>
                  <a:pt x="4035432" y="597804"/>
                  <a:pt x="4343417" y="685800"/>
                </a:cubicBezTo>
                <a:cubicBezTo>
                  <a:pt x="4361028" y="690832"/>
                  <a:pt x="4359594" y="720078"/>
                  <a:pt x="4373897" y="731520"/>
                </a:cubicBezTo>
                <a:cubicBezTo>
                  <a:pt x="4386441" y="741555"/>
                  <a:pt x="4405249" y="739576"/>
                  <a:pt x="4419617" y="746760"/>
                </a:cubicBezTo>
                <a:cubicBezTo>
                  <a:pt x="4436000" y="754951"/>
                  <a:pt x="4448599" y="769801"/>
                  <a:pt x="4465337" y="777240"/>
                </a:cubicBezTo>
                <a:cubicBezTo>
                  <a:pt x="4494697" y="790289"/>
                  <a:pt x="4526297" y="797560"/>
                  <a:pt x="4556777" y="807720"/>
                </a:cubicBezTo>
                <a:lnTo>
                  <a:pt x="4693937" y="853440"/>
                </a:lnTo>
                <a:lnTo>
                  <a:pt x="4739657" y="868680"/>
                </a:lnTo>
                <a:cubicBezTo>
                  <a:pt x="4754897" y="873760"/>
                  <a:pt x="4769325" y="883278"/>
                  <a:pt x="4785377" y="883920"/>
                </a:cubicBezTo>
                <a:lnTo>
                  <a:pt x="5166377" y="899160"/>
                </a:lnTo>
                <a:cubicBezTo>
                  <a:pt x="5181617" y="909320"/>
                  <a:pt x="5195714" y="921449"/>
                  <a:pt x="5212097" y="929640"/>
                </a:cubicBezTo>
                <a:cubicBezTo>
                  <a:pt x="5261143" y="954163"/>
                  <a:pt x="5332456" y="952240"/>
                  <a:pt x="5379737" y="960120"/>
                </a:cubicBezTo>
                <a:cubicBezTo>
                  <a:pt x="5400397" y="963563"/>
                  <a:pt x="5420558" y="969606"/>
                  <a:pt x="5440697" y="975360"/>
                </a:cubicBezTo>
                <a:cubicBezTo>
                  <a:pt x="5557415" y="1008708"/>
                  <a:pt x="5411912" y="967647"/>
                  <a:pt x="5532137" y="1021080"/>
                </a:cubicBezTo>
                <a:cubicBezTo>
                  <a:pt x="5561497" y="1034129"/>
                  <a:pt x="5593097" y="1041400"/>
                  <a:pt x="5623577" y="1051560"/>
                </a:cubicBezTo>
                <a:lnTo>
                  <a:pt x="5760737" y="1097280"/>
                </a:lnTo>
                <a:lnTo>
                  <a:pt x="5806457" y="1112520"/>
                </a:lnTo>
                <a:lnTo>
                  <a:pt x="5852177" y="1127760"/>
                </a:lnTo>
                <a:cubicBezTo>
                  <a:pt x="5872257" y="1167919"/>
                  <a:pt x="5885603" y="1210677"/>
                  <a:pt x="5928377" y="1234440"/>
                </a:cubicBezTo>
                <a:cubicBezTo>
                  <a:pt x="5956463" y="1250043"/>
                  <a:pt x="6019817" y="1264920"/>
                  <a:pt x="6019817" y="1264920"/>
                </a:cubicBezTo>
                <a:cubicBezTo>
                  <a:pt x="6143530" y="1388633"/>
                  <a:pt x="5983226" y="1244011"/>
                  <a:pt x="6126497" y="1325880"/>
                </a:cubicBezTo>
                <a:cubicBezTo>
                  <a:pt x="6145210" y="1336573"/>
                  <a:pt x="6153504" y="1360907"/>
                  <a:pt x="6172217" y="1371600"/>
                </a:cubicBezTo>
                <a:cubicBezTo>
                  <a:pt x="6196169" y="1385287"/>
                  <a:pt x="6335675" y="1401483"/>
                  <a:pt x="6339857" y="1402080"/>
                </a:cubicBezTo>
                <a:cubicBezTo>
                  <a:pt x="6360177" y="1412240"/>
                  <a:pt x="6383364" y="1418016"/>
                  <a:pt x="6400817" y="1432560"/>
                </a:cubicBezTo>
                <a:cubicBezTo>
                  <a:pt x="6492729" y="1509153"/>
                  <a:pt x="6367857" y="1457133"/>
                  <a:pt x="6477017" y="1493520"/>
                </a:cubicBezTo>
                <a:cubicBezTo>
                  <a:pt x="6482097" y="1513840"/>
                  <a:pt x="6489489" y="1533718"/>
                  <a:pt x="6492257" y="1554480"/>
                </a:cubicBezTo>
                <a:cubicBezTo>
                  <a:pt x="6499673" y="1610098"/>
                  <a:pt x="6492082" y="1668168"/>
                  <a:pt x="6507497" y="1722120"/>
                </a:cubicBezTo>
                <a:cubicBezTo>
                  <a:pt x="6513418" y="1742843"/>
                  <a:pt x="6539419" y="1751283"/>
                  <a:pt x="6553217" y="1767840"/>
                </a:cubicBezTo>
                <a:cubicBezTo>
                  <a:pt x="6564943" y="1781911"/>
                  <a:pt x="6569913" y="1801499"/>
                  <a:pt x="6583697" y="1813560"/>
                </a:cubicBezTo>
                <a:cubicBezTo>
                  <a:pt x="6648193" y="1869994"/>
                  <a:pt x="6658062" y="1868828"/>
                  <a:pt x="6720857" y="1889760"/>
                </a:cubicBezTo>
                <a:lnTo>
                  <a:pt x="5958857" y="1905000"/>
                </a:lnTo>
                <a:cubicBezTo>
                  <a:pt x="5409321" y="1924983"/>
                  <a:pt x="6191012" y="1911061"/>
                  <a:pt x="5836937" y="1935480"/>
                </a:cubicBezTo>
                <a:cubicBezTo>
                  <a:pt x="5705073" y="1944574"/>
                  <a:pt x="5572777" y="1945640"/>
                  <a:pt x="5440697" y="1950720"/>
                </a:cubicBezTo>
                <a:cubicBezTo>
                  <a:pt x="5334017" y="1940560"/>
                  <a:pt x="5226939" y="1933954"/>
                  <a:pt x="5120657" y="1920240"/>
                </a:cubicBezTo>
                <a:cubicBezTo>
                  <a:pt x="4607300" y="1854000"/>
                  <a:pt x="5398363" y="1922845"/>
                  <a:pt x="4770137" y="1874520"/>
                </a:cubicBezTo>
                <a:cubicBezTo>
                  <a:pt x="4633332" y="1828918"/>
                  <a:pt x="4789004" y="1874520"/>
                  <a:pt x="4465337" y="1874520"/>
                </a:cubicBezTo>
                <a:cubicBezTo>
                  <a:pt x="4354789" y="1874520"/>
                  <a:pt x="4187029" y="1855833"/>
                  <a:pt x="4069097" y="1844040"/>
                </a:cubicBezTo>
                <a:cubicBezTo>
                  <a:pt x="3794068" y="1752364"/>
                  <a:pt x="4008033" y="1817997"/>
                  <a:pt x="3291857" y="1844040"/>
                </a:cubicBezTo>
                <a:cubicBezTo>
                  <a:pt x="3227956" y="1846364"/>
                  <a:pt x="3182991" y="1859827"/>
                  <a:pt x="3124217" y="1874520"/>
                </a:cubicBezTo>
                <a:cubicBezTo>
                  <a:pt x="3036354" y="1933095"/>
                  <a:pt x="3121112" y="1882382"/>
                  <a:pt x="3032777" y="1920240"/>
                </a:cubicBezTo>
                <a:cubicBezTo>
                  <a:pt x="2900952" y="1976736"/>
                  <a:pt x="3033319" y="1930219"/>
                  <a:pt x="2926097" y="1965960"/>
                </a:cubicBezTo>
                <a:cubicBezTo>
                  <a:pt x="2865137" y="1960880"/>
                  <a:pt x="2803969" y="1957867"/>
                  <a:pt x="2743217" y="1950720"/>
                </a:cubicBezTo>
                <a:cubicBezTo>
                  <a:pt x="2717491" y="1947693"/>
                  <a:pt x="2692502" y="1940114"/>
                  <a:pt x="2667017" y="1935480"/>
                </a:cubicBezTo>
                <a:cubicBezTo>
                  <a:pt x="2636615" y="1929952"/>
                  <a:pt x="2606118" y="1924939"/>
                  <a:pt x="2575577" y="1920240"/>
                </a:cubicBezTo>
                <a:cubicBezTo>
                  <a:pt x="2540074" y="1914778"/>
                  <a:pt x="2504814" y="1905540"/>
                  <a:pt x="2468897" y="1905000"/>
                </a:cubicBezTo>
                <a:lnTo>
                  <a:pt x="548657" y="1889760"/>
                </a:lnTo>
                <a:cubicBezTo>
                  <a:pt x="418907" y="1846510"/>
                  <a:pt x="529528" y="1878981"/>
                  <a:pt x="243857" y="1859280"/>
                </a:cubicBezTo>
                <a:cubicBezTo>
                  <a:pt x="182831" y="1855071"/>
                  <a:pt x="121937" y="1849120"/>
                  <a:pt x="60977" y="1844040"/>
                </a:cubicBezTo>
                <a:cubicBezTo>
                  <a:pt x="50817" y="1813560"/>
                  <a:pt x="12675" y="1779333"/>
                  <a:pt x="30497" y="1752600"/>
                </a:cubicBezTo>
                <a:lnTo>
                  <a:pt x="91457" y="1661160"/>
                </a:lnTo>
                <a:cubicBezTo>
                  <a:pt x="86377" y="1640840"/>
                  <a:pt x="81971" y="1620339"/>
                  <a:pt x="76217" y="1600200"/>
                </a:cubicBezTo>
                <a:cubicBezTo>
                  <a:pt x="71804" y="1584754"/>
                  <a:pt x="63618" y="1570326"/>
                  <a:pt x="60977" y="1554480"/>
                </a:cubicBezTo>
                <a:cubicBezTo>
                  <a:pt x="26949" y="1350312"/>
                  <a:pt x="66225" y="1478785"/>
                  <a:pt x="30497" y="1371600"/>
                </a:cubicBezTo>
                <a:cubicBezTo>
                  <a:pt x="25417" y="1310640"/>
                  <a:pt x="23342" y="1249355"/>
                  <a:pt x="15257" y="1188720"/>
                </a:cubicBezTo>
                <a:cubicBezTo>
                  <a:pt x="13134" y="1172797"/>
                  <a:pt x="-556" y="1159054"/>
                  <a:pt x="17" y="1143000"/>
                </a:cubicBezTo>
                <a:cubicBezTo>
                  <a:pt x="4564" y="1015675"/>
                  <a:pt x="18962" y="888883"/>
                  <a:pt x="30497" y="762000"/>
                </a:cubicBezTo>
                <a:cubicBezTo>
                  <a:pt x="39723" y="660509"/>
                  <a:pt x="43540" y="651064"/>
                  <a:pt x="60977" y="563880"/>
                </a:cubicBezTo>
                <a:cubicBezTo>
                  <a:pt x="66057" y="487680"/>
                  <a:pt x="67783" y="411182"/>
                  <a:pt x="76217" y="335280"/>
                </a:cubicBezTo>
                <a:cubicBezTo>
                  <a:pt x="77991" y="319314"/>
                  <a:pt x="80098" y="300919"/>
                  <a:pt x="91457" y="289560"/>
                </a:cubicBezTo>
                <a:cubicBezTo>
                  <a:pt x="102816" y="278201"/>
                  <a:pt x="121937" y="279400"/>
                  <a:pt x="137177" y="274320"/>
                </a:cubicBezTo>
                <a:cubicBezTo>
                  <a:pt x="147337" y="243840"/>
                  <a:pt x="159865" y="214049"/>
                  <a:pt x="167657" y="182880"/>
                </a:cubicBezTo>
                <a:cubicBezTo>
                  <a:pt x="172737" y="162560"/>
                  <a:pt x="173530" y="140654"/>
                  <a:pt x="182897" y="121920"/>
                </a:cubicBezTo>
                <a:cubicBezTo>
                  <a:pt x="217362" y="52990"/>
                  <a:pt x="231472" y="42865"/>
                  <a:pt x="274337" y="0"/>
                </a:cubicBezTo>
                <a:lnTo>
                  <a:pt x="274337" y="0"/>
                </a:lnTo>
              </a:path>
            </a:pathLst>
          </a:custGeom>
          <a:ln>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0" name="9 CuadroTexto"/>
          <p:cNvSpPr txBox="1"/>
          <p:nvPr/>
        </p:nvSpPr>
        <p:spPr>
          <a:xfrm>
            <a:off x="581360" y="2838318"/>
            <a:ext cx="3600400" cy="1754326"/>
          </a:xfrm>
          <a:prstGeom prst="rect">
            <a:avLst/>
          </a:prstGeom>
          <a:noFill/>
        </p:spPr>
        <p:txBody>
          <a:bodyPr wrap="square" rtlCol="0">
            <a:spAutoFit/>
          </a:bodyPr>
          <a:lstStyle/>
          <a:p>
            <a:r>
              <a:rPr lang="es-US" dirty="0" smtClean="0">
                <a:solidFill>
                  <a:schemeClr val="accent3">
                    <a:lumMod val="75000"/>
                  </a:schemeClr>
                </a:solidFill>
                <a:latin typeface="Century" pitchFamily="18" charset="0"/>
              </a:rPr>
              <a:t>931 930 ha	RBS (100%)</a:t>
            </a:r>
          </a:p>
          <a:p>
            <a:endParaRPr lang="es-US" dirty="0">
              <a:solidFill>
                <a:schemeClr val="accent3">
                  <a:lumMod val="75000"/>
                </a:schemeClr>
              </a:solidFill>
              <a:latin typeface="Century" pitchFamily="18" charset="0"/>
            </a:endParaRPr>
          </a:p>
          <a:p>
            <a:r>
              <a:rPr lang="es-US" dirty="0" smtClean="0">
                <a:solidFill>
                  <a:schemeClr val="accent3">
                    <a:lumMod val="75000"/>
                  </a:schemeClr>
                </a:solidFill>
                <a:latin typeface="Century" pitchFamily="18" charset="0"/>
              </a:rPr>
              <a:t>548 051 ha	Z. T. (58,8%)</a:t>
            </a:r>
          </a:p>
          <a:p>
            <a:endParaRPr lang="es-US" dirty="0">
              <a:solidFill>
                <a:schemeClr val="accent3">
                  <a:lumMod val="75000"/>
                </a:schemeClr>
              </a:solidFill>
              <a:latin typeface="Century" pitchFamily="18" charset="0"/>
            </a:endParaRPr>
          </a:p>
          <a:p>
            <a:r>
              <a:rPr lang="es-US" dirty="0" smtClean="0">
                <a:solidFill>
                  <a:schemeClr val="accent3">
                    <a:lumMod val="75000"/>
                  </a:schemeClr>
                </a:solidFill>
                <a:latin typeface="Century" pitchFamily="18" charset="0"/>
              </a:rPr>
              <a:t>  74 554 ha 	Producción 		ganadera (8%)</a:t>
            </a:r>
            <a:endParaRPr lang="es-EC" dirty="0">
              <a:solidFill>
                <a:schemeClr val="accent3">
                  <a:lumMod val="75000"/>
                </a:schemeClr>
              </a:solidFill>
              <a:latin typeface="Century" pitchFamily="18" charset="0"/>
            </a:endParaRPr>
          </a:p>
        </p:txBody>
      </p:sp>
      <p:sp>
        <p:nvSpPr>
          <p:cNvPr id="11" name="10 CuadroTexto"/>
          <p:cNvSpPr txBox="1"/>
          <p:nvPr/>
        </p:nvSpPr>
        <p:spPr>
          <a:xfrm>
            <a:off x="6270627" y="4938214"/>
            <a:ext cx="693994" cy="461665"/>
          </a:xfrm>
          <a:prstGeom prst="rect">
            <a:avLst/>
          </a:prstGeom>
          <a:noFill/>
        </p:spPr>
        <p:txBody>
          <a:bodyPr wrap="square" rtlCol="0">
            <a:spAutoFit/>
          </a:bodyPr>
          <a:lstStyle/>
          <a:p>
            <a:r>
              <a:rPr lang="es-US" sz="2400" b="1" dirty="0" smtClean="0">
                <a:solidFill>
                  <a:srgbClr val="FF0000"/>
                </a:solidFill>
              </a:rPr>
              <a:t>8%</a:t>
            </a:r>
            <a:endParaRPr lang="es-EC" b="1" dirty="0">
              <a:solidFill>
                <a:srgbClr val="FF0000"/>
              </a:solidFill>
            </a:endParaRPr>
          </a:p>
        </p:txBody>
      </p:sp>
    </p:spTree>
    <p:extLst>
      <p:ext uri="{BB962C8B-B14F-4D97-AF65-F5344CB8AC3E}">
        <p14:creationId xmlns:p14="http://schemas.microsoft.com/office/powerpoint/2010/main" val="1745717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255987"/>
            <a:ext cx="4752528" cy="391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95536" y="332656"/>
            <a:ext cx="8352928" cy="923330"/>
          </a:xfrm>
          <a:prstGeom prst="rect">
            <a:avLst/>
          </a:prstGeom>
        </p:spPr>
        <p:txBody>
          <a:bodyPr wrap="square">
            <a:spAutoFit/>
          </a:bodyPr>
          <a:lstStyle/>
          <a:p>
            <a:r>
              <a:rPr lang="es-ES_tradnl" b="1" dirty="0">
                <a:latin typeface="Century" pitchFamily="18" charset="0"/>
              </a:rPr>
              <a:t>Tabla 4. Ecuaciones </a:t>
            </a:r>
            <a:r>
              <a:rPr lang="es-ES_tradnl" b="1" dirty="0" err="1">
                <a:latin typeface="Century" pitchFamily="18" charset="0"/>
              </a:rPr>
              <a:t>alométricas</a:t>
            </a:r>
            <a:r>
              <a:rPr lang="es-ES_tradnl" b="1" dirty="0">
                <a:latin typeface="Century" pitchFamily="18" charset="0"/>
              </a:rPr>
              <a:t> empleadas para la estimación de biomasa del estrato leñoso del sistema de uso del suelo pasturas con sombra de la Reserva de Biósfera </a:t>
            </a:r>
            <a:r>
              <a:rPr lang="es-ES_tradnl" b="1" dirty="0" err="1">
                <a:latin typeface="Century" pitchFamily="18" charset="0"/>
              </a:rPr>
              <a:t>Sumaco</a:t>
            </a:r>
            <a:r>
              <a:rPr lang="es-ES_tradnl" b="1" dirty="0">
                <a:latin typeface="Century" pitchFamily="18" charset="0"/>
              </a:rPr>
              <a:t>.</a:t>
            </a:r>
            <a:endParaRPr lang="es-EC" dirty="0">
              <a:latin typeface="Century" pitchFamily="18" charset="0"/>
            </a:endParaRPr>
          </a:p>
        </p:txBody>
      </p:sp>
      <p:sp>
        <p:nvSpPr>
          <p:cNvPr id="5" name="4 Flecha derecha">
            <a:hlinkClick r:id="rId3" action="ppaction://hlinksldjump"/>
          </p:cNvPr>
          <p:cNvSpPr/>
          <p:nvPr/>
        </p:nvSpPr>
        <p:spPr>
          <a:xfrm>
            <a:off x="8676456" y="652534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434" name="Picture 2" descr="D:\ALEJANDRA\Alejandra\Fotos\fotos tesis\DSC022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2540" y="1587459"/>
            <a:ext cx="2651787" cy="198884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769416" y="4891807"/>
            <a:ext cx="5754912" cy="769441"/>
          </a:xfrm>
          <a:prstGeom prst="rect">
            <a:avLst/>
          </a:prstGeom>
        </p:spPr>
        <p:txBody>
          <a:bodyPr wrap="square">
            <a:spAutoFit/>
          </a:bodyPr>
          <a:lstStyle/>
          <a:p>
            <a:r>
              <a:rPr lang="es-ES_tradnl" sz="1100" b="1" dirty="0"/>
              <a:t>Nota: </a:t>
            </a:r>
            <a:r>
              <a:rPr lang="es-ES_tradnl" sz="1100" dirty="0"/>
              <a:t>* (150 – 4000 mm año);** DAP (1.9 - 46.5); BA: Biomasa aérea; D: DAP (diámetro a la altura del pecho en cm); H: altura (m); S: densidad de la madera (g/m</a:t>
            </a:r>
            <a:r>
              <a:rPr lang="es-ES_tradnl" sz="1100" baseline="30000" dirty="0"/>
              <a:t>3</a:t>
            </a:r>
            <a:r>
              <a:rPr lang="es-ES_tradnl" sz="1100" dirty="0"/>
              <a:t>), (t/m</a:t>
            </a:r>
            <a:r>
              <a:rPr lang="es-ES_tradnl" sz="1100" baseline="30000" dirty="0"/>
              <a:t>3</a:t>
            </a:r>
            <a:r>
              <a:rPr lang="es-ES_tradnl" sz="1100" dirty="0"/>
              <a:t>); </a:t>
            </a:r>
            <a:r>
              <a:rPr lang="es-ES_tradnl" sz="1100" dirty="0" err="1"/>
              <a:t>exp</a:t>
            </a:r>
            <a:r>
              <a:rPr lang="es-ES_tradnl" sz="1100" dirty="0"/>
              <a:t>: función exponencial; log10: logaritmo base 10; </a:t>
            </a:r>
            <a:r>
              <a:rPr lang="es-ES_tradnl" sz="1100" dirty="0" err="1"/>
              <a:t>ln</a:t>
            </a:r>
            <a:r>
              <a:rPr lang="es-ES_tradnl" sz="1100" dirty="0"/>
              <a:t>: logaritmo natural. BR: Biomasa de raíces. </a:t>
            </a:r>
            <a:endParaRPr lang="es-EC" sz="1100" dirty="0"/>
          </a:p>
        </p:txBody>
      </p:sp>
    </p:spTree>
    <p:extLst>
      <p:ext uri="{BB962C8B-B14F-4D97-AF65-F5344CB8AC3E}">
        <p14:creationId xmlns:p14="http://schemas.microsoft.com/office/powerpoint/2010/main" val="338533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INTRODUCCIÓN</a:t>
            </a:r>
            <a:endParaRPr lang="es-EC" sz="3200" b="1" dirty="0">
              <a:ln>
                <a:solidFill>
                  <a:schemeClr val="bg1"/>
                </a:solidFill>
              </a:ln>
              <a:solidFill>
                <a:schemeClr val="bg1"/>
              </a:solidFill>
            </a:endParaRPr>
          </a:p>
        </p:txBody>
      </p:sp>
      <p:sp>
        <p:nvSpPr>
          <p:cNvPr id="8" name="7 CuadroTexto"/>
          <p:cNvSpPr txBox="1"/>
          <p:nvPr/>
        </p:nvSpPr>
        <p:spPr>
          <a:xfrm>
            <a:off x="561868" y="1844824"/>
            <a:ext cx="8042580" cy="3416320"/>
          </a:xfrm>
          <a:prstGeom prst="rect">
            <a:avLst/>
          </a:prstGeom>
          <a:noFill/>
        </p:spPr>
        <p:txBody>
          <a:bodyPr wrap="square" rtlCol="0">
            <a:spAutoFit/>
          </a:bodyPr>
          <a:lstStyle/>
          <a:p>
            <a:pPr algn="ctr">
              <a:lnSpc>
                <a:spcPct val="200000"/>
              </a:lnSpc>
            </a:pPr>
            <a:r>
              <a:rPr lang="es-EC" i="1" dirty="0">
                <a:solidFill>
                  <a:srgbClr val="336600"/>
                </a:solidFill>
                <a:latin typeface="Century" pitchFamily="18" charset="0"/>
                <a:ea typeface="Arial Unicode MS" panose="020B0604020202020204" pitchFamily="34" charset="-128"/>
                <a:cs typeface="Arial Unicode MS" panose="020B0604020202020204" pitchFamily="34" charset="-128"/>
              </a:rPr>
              <a:t>En </a:t>
            </a:r>
            <a:r>
              <a:rPr lang="es-EC" i="1" dirty="0" smtClean="0">
                <a:solidFill>
                  <a:srgbClr val="336600"/>
                </a:solidFill>
                <a:latin typeface="Century" pitchFamily="18" charset="0"/>
                <a:ea typeface="Arial Unicode MS" panose="020B0604020202020204" pitchFamily="34" charset="-128"/>
                <a:cs typeface="Arial Unicode MS" panose="020B0604020202020204" pitchFamily="34" charset="-128"/>
              </a:rPr>
              <a:t>Ecuador y la Amazonía, </a:t>
            </a:r>
            <a:r>
              <a:rPr lang="es-EC" i="1" dirty="0">
                <a:solidFill>
                  <a:srgbClr val="336600"/>
                </a:solidFill>
                <a:latin typeface="Century" pitchFamily="18" charset="0"/>
                <a:ea typeface="Arial Unicode MS" panose="020B0604020202020204" pitchFamily="34" charset="-128"/>
                <a:cs typeface="Arial Unicode MS" panose="020B0604020202020204" pitchFamily="34" charset="-128"/>
              </a:rPr>
              <a:t>la actividad ganadera tiene una </a:t>
            </a:r>
            <a:r>
              <a:rPr lang="es-EC" b="1" i="1" dirty="0">
                <a:solidFill>
                  <a:srgbClr val="336600"/>
                </a:solidFill>
                <a:latin typeface="Century" pitchFamily="18" charset="0"/>
                <a:ea typeface="Arial Unicode MS" panose="020B0604020202020204" pitchFamily="34" charset="-128"/>
                <a:cs typeface="Arial Unicode MS" panose="020B0604020202020204" pitchFamily="34" charset="-128"/>
              </a:rPr>
              <a:t>gran importancia </a:t>
            </a:r>
            <a:r>
              <a:rPr lang="es-EC" i="1" dirty="0">
                <a:solidFill>
                  <a:srgbClr val="336600"/>
                </a:solidFill>
                <a:latin typeface="Century" pitchFamily="18" charset="0"/>
                <a:ea typeface="Arial Unicode MS" panose="020B0604020202020204" pitchFamily="34" charset="-128"/>
                <a:cs typeface="Arial Unicode MS" panose="020B0604020202020204" pitchFamily="34" charset="-128"/>
              </a:rPr>
              <a:t>en el orden económico, social y ecológico; </a:t>
            </a:r>
            <a:endParaRPr lang="es-EC" i="1" dirty="0" smtClean="0">
              <a:solidFill>
                <a:srgbClr val="336600"/>
              </a:solidFill>
              <a:latin typeface="Century" pitchFamily="18" charset="0"/>
              <a:ea typeface="Arial Unicode MS" panose="020B0604020202020204" pitchFamily="34" charset="-128"/>
              <a:cs typeface="Arial Unicode MS" panose="020B0604020202020204" pitchFamily="34" charset="-128"/>
            </a:endParaRPr>
          </a:p>
          <a:p>
            <a:pPr algn="ctr">
              <a:lnSpc>
                <a:spcPct val="200000"/>
              </a:lnSpc>
            </a:pPr>
            <a:endParaRPr lang="es-EC" i="1" dirty="0" smtClean="0">
              <a:solidFill>
                <a:srgbClr val="336600"/>
              </a:solidFill>
              <a:latin typeface="Century" pitchFamily="18" charset="0"/>
              <a:ea typeface="Arial Unicode MS" panose="020B0604020202020204" pitchFamily="34" charset="-128"/>
              <a:cs typeface="Arial Unicode MS" panose="020B0604020202020204" pitchFamily="34" charset="-128"/>
            </a:endParaRPr>
          </a:p>
          <a:p>
            <a:pPr algn="ctr">
              <a:lnSpc>
                <a:spcPct val="200000"/>
              </a:lnSpc>
            </a:pPr>
            <a:r>
              <a:rPr lang="es-EC" i="1" dirty="0" smtClean="0">
                <a:solidFill>
                  <a:srgbClr val="336600"/>
                </a:solidFill>
                <a:latin typeface="Century" pitchFamily="18" charset="0"/>
                <a:ea typeface="Arial Unicode MS" panose="020B0604020202020204" pitchFamily="34" charset="-128"/>
                <a:cs typeface="Arial Unicode MS" panose="020B0604020202020204" pitchFamily="34" charset="-128"/>
              </a:rPr>
              <a:t>En </a:t>
            </a:r>
            <a:r>
              <a:rPr lang="es-EC" i="1" dirty="0">
                <a:solidFill>
                  <a:srgbClr val="336600"/>
                </a:solidFill>
                <a:latin typeface="Century" pitchFamily="18" charset="0"/>
                <a:ea typeface="Arial Unicode MS" panose="020B0604020202020204" pitchFamily="34" charset="-128"/>
                <a:cs typeface="Arial Unicode MS" panose="020B0604020202020204" pitchFamily="34" charset="-128"/>
              </a:rPr>
              <a:t>donde las pasturas constituyen la </a:t>
            </a:r>
            <a:r>
              <a:rPr lang="es-EC" i="1" dirty="0">
                <a:solidFill>
                  <a:schemeClr val="accent3">
                    <a:lumMod val="60000"/>
                    <a:lumOff val="40000"/>
                  </a:schemeClr>
                </a:solidFill>
                <a:latin typeface="Century" pitchFamily="18" charset="0"/>
                <a:ea typeface="Arial Unicode MS" panose="020B0604020202020204" pitchFamily="34" charset="-128"/>
                <a:cs typeface="Arial Unicode MS" panose="020B0604020202020204" pitchFamily="34" charset="-128"/>
              </a:rPr>
              <a:t>principal </a:t>
            </a:r>
            <a:r>
              <a:rPr lang="es-EC" i="1" dirty="0" smtClean="0">
                <a:solidFill>
                  <a:schemeClr val="accent3">
                    <a:lumMod val="60000"/>
                    <a:lumOff val="40000"/>
                  </a:schemeClr>
                </a:solidFill>
                <a:latin typeface="Century" pitchFamily="18" charset="0"/>
                <a:ea typeface="Arial Unicode MS" panose="020B0604020202020204" pitchFamily="34" charset="-128"/>
                <a:cs typeface="Arial Unicode MS" panose="020B0604020202020204" pitchFamily="34" charset="-128"/>
              </a:rPr>
              <a:t>fuente alimenticia </a:t>
            </a:r>
            <a:r>
              <a:rPr lang="es-EC" i="1" dirty="0" smtClean="0">
                <a:solidFill>
                  <a:srgbClr val="336600"/>
                </a:solidFill>
                <a:latin typeface="Century" pitchFamily="18" charset="0"/>
                <a:ea typeface="Arial Unicode MS" panose="020B0604020202020204" pitchFamily="34" charset="-128"/>
                <a:cs typeface="Arial Unicode MS" panose="020B0604020202020204" pitchFamily="34" charset="-128"/>
              </a:rPr>
              <a:t>para ganado, sin embargo, los problemas relacionados a esta </a:t>
            </a:r>
            <a:r>
              <a:rPr lang="es-EC" i="1" dirty="0">
                <a:solidFill>
                  <a:srgbClr val="336600"/>
                </a:solidFill>
                <a:latin typeface="Century" pitchFamily="18" charset="0"/>
                <a:ea typeface="Arial Unicode MS" panose="020B0604020202020204" pitchFamily="34" charset="-128"/>
                <a:cs typeface="Arial Unicode MS" panose="020B0604020202020204" pitchFamily="34" charset="-128"/>
              </a:rPr>
              <a:t>actividad  </a:t>
            </a:r>
            <a:r>
              <a:rPr lang="es-EC" i="1" dirty="0" smtClean="0">
                <a:solidFill>
                  <a:srgbClr val="336600"/>
                </a:solidFill>
                <a:latin typeface="Century" pitchFamily="18" charset="0"/>
                <a:ea typeface="Arial Unicode MS" panose="020B0604020202020204" pitchFamily="34" charset="-128"/>
                <a:cs typeface="Arial Unicode MS" panose="020B0604020202020204" pitchFamily="34" charset="-128"/>
              </a:rPr>
              <a:t>son: prácticas </a:t>
            </a:r>
            <a:r>
              <a:rPr lang="es-EC" i="1" dirty="0">
                <a:solidFill>
                  <a:srgbClr val="336600"/>
                </a:solidFill>
                <a:latin typeface="Century" pitchFamily="18" charset="0"/>
                <a:ea typeface="Arial Unicode MS" panose="020B0604020202020204" pitchFamily="34" charset="-128"/>
                <a:cs typeface="Arial Unicode MS" panose="020B0604020202020204" pitchFamily="34" charset="-128"/>
              </a:rPr>
              <a:t>no sostenibles, deforestación y avance de la frontera agrícola </a:t>
            </a:r>
            <a:endParaRPr lang="en-US" i="1" dirty="0">
              <a:solidFill>
                <a:srgbClr val="336600"/>
              </a:solidFill>
              <a:latin typeface="Century"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00285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566" y="-12144"/>
            <a:ext cx="9080938" cy="1404000"/>
            <a:chOff x="27566" y="-171400"/>
            <a:chExt cx="9080938" cy="1388760"/>
          </a:xfrm>
        </p:grpSpPr>
        <p:pic>
          <p:nvPicPr>
            <p:cNvPr id="3" name="Picture 2" descr="http://www.conaf.cl/wp-content/files_mf/cache/th_4fdefb5842aa2dc68092ca1241ed9f5d_diptico-cambio_clima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02" y="-167303"/>
              <a:ext cx="5868144" cy="1383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r="81229"/>
            <a:stretch/>
          </p:blipFill>
          <p:spPr bwMode="auto">
            <a:xfrm flipH="1">
              <a:off x="27566" y="-165818"/>
              <a:ext cx="1101536" cy="138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onaf.cl/wp-content/files_mf/cache/th_4fdefb5842aa2dc68092ca1241ed9f5d_diptico-cambio_climat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63417"/>
            <a:stretch/>
          </p:blipFill>
          <p:spPr bwMode="auto">
            <a:xfrm flipH="1">
              <a:off x="6961750" y="-171400"/>
              <a:ext cx="2146754" cy="138317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5004048" y="272842"/>
            <a:ext cx="4137131" cy="584775"/>
          </a:xfrm>
          <a:prstGeom prst="rect">
            <a:avLst/>
          </a:prstGeom>
          <a:noFill/>
        </p:spPr>
        <p:txBody>
          <a:bodyPr wrap="square" rtlCol="0">
            <a:spAutoFit/>
          </a:bodyPr>
          <a:lstStyle/>
          <a:p>
            <a:pPr algn="ctr"/>
            <a:r>
              <a:rPr lang="es-US" sz="3200" b="1" dirty="0" smtClean="0">
                <a:ln>
                  <a:solidFill>
                    <a:schemeClr val="bg1"/>
                  </a:solidFill>
                </a:ln>
                <a:solidFill>
                  <a:schemeClr val="bg1"/>
                </a:solidFill>
              </a:rPr>
              <a:t>JUSTIFICACIÓN</a:t>
            </a:r>
            <a:endParaRPr lang="es-EC" sz="3200" b="1" dirty="0">
              <a:ln>
                <a:solidFill>
                  <a:schemeClr val="bg1"/>
                </a:solidFill>
              </a:ln>
              <a:solidFill>
                <a:schemeClr val="bg1"/>
              </a:solidFill>
            </a:endParaRPr>
          </a:p>
        </p:txBody>
      </p:sp>
      <p:sp>
        <p:nvSpPr>
          <p:cNvPr id="8" name="7 CuadroTexto"/>
          <p:cNvSpPr txBox="1"/>
          <p:nvPr/>
        </p:nvSpPr>
        <p:spPr>
          <a:xfrm>
            <a:off x="561868" y="1844824"/>
            <a:ext cx="8042580" cy="4801314"/>
          </a:xfrm>
          <a:prstGeom prst="rect">
            <a:avLst/>
          </a:prstGeom>
          <a:noFill/>
        </p:spPr>
        <p:txBody>
          <a:bodyPr wrap="square" rtlCol="0">
            <a:spAutoFit/>
          </a:bodyPr>
          <a:lstStyle/>
          <a:p>
            <a:pPr algn="just"/>
            <a:r>
              <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En </a:t>
            </a:r>
            <a:r>
              <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el estudio se abordó la problemática de la </a:t>
            </a:r>
            <a:r>
              <a:rPr lang="es-EC" i="1" dirty="0">
                <a:solidFill>
                  <a:srgbClr val="879504"/>
                </a:solidFill>
                <a:latin typeface="Century" pitchFamily="18" charset="0"/>
                <a:ea typeface="Arial Unicode MS" panose="020B0604020202020204" pitchFamily="34" charset="-128"/>
                <a:cs typeface="Arial Unicode MS" panose="020B0604020202020204" pitchFamily="34" charset="-128"/>
              </a:rPr>
              <a:t>captura de carbono como un servicio ambiental</a:t>
            </a:r>
            <a:r>
              <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 en dos sistemas de uso del suelo orientado al sector ganadero en la </a:t>
            </a:r>
            <a:r>
              <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RBS:</a:t>
            </a:r>
          </a:p>
          <a:p>
            <a:pPr algn="just"/>
            <a:endPar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marL="285750" indent="-285750" algn="just">
              <a:buFont typeface="Wingdings" pitchFamily="2" charset="2"/>
              <a:buChar char="ü"/>
            </a:pPr>
            <a:r>
              <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Sistema </a:t>
            </a:r>
            <a:r>
              <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forrajero común </a:t>
            </a:r>
            <a:r>
              <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(pasturas sin </a:t>
            </a:r>
            <a:r>
              <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sombra) </a:t>
            </a:r>
            <a:endPar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marL="285750" indent="-285750" algn="just">
              <a:buFont typeface="Wingdings" pitchFamily="2" charset="2"/>
              <a:buChar char="ü"/>
            </a:pPr>
            <a:r>
              <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Sistema </a:t>
            </a:r>
            <a:r>
              <a:rPr lang="es-EC" dirty="0" err="1">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silvopastoril</a:t>
            </a:r>
            <a:r>
              <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 </a:t>
            </a:r>
            <a:r>
              <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(pasturas con </a:t>
            </a:r>
            <a:r>
              <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sombra). </a:t>
            </a:r>
            <a:endPar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algn="just"/>
            <a:endPar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algn="just"/>
            <a:endPar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algn="just"/>
            <a:endPar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algn="just"/>
            <a:endPar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algn="just"/>
            <a:endPar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algn="just"/>
            <a:endPar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algn="just"/>
            <a:endPar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endParaRPr>
          </a:p>
          <a:p>
            <a:pPr algn="just"/>
            <a:r>
              <a:rPr lang="es-EC" dirty="0" smtClean="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Estos </a:t>
            </a:r>
            <a:r>
              <a:rPr lang="es-EC" dirty="0">
                <a:solidFill>
                  <a:schemeClr val="accent6">
                    <a:lumMod val="75000"/>
                  </a:schemeClr>
                </a:solidFill>
                <a:latin typeface="Century" pitchFamily="18" charset="0"/>
                <a:ea typeface="Arial Unicode MS" panose="020B0604020202020204" pitchFamily="34" charset="-128"/>
                <a:cs typeface="Arial Unicode MS" panose="020B0604020202020204" pitchFamily="34" charset="-128"/>
              </a:rPr>
              <a:t>ecosistemas a más de generar réditos económicos por concepto de las actividades ganaderas que se ejecutan en el lugar, </a:t>
            </a:r>
            <a:r>
              <a:rPr lang="es-EC" i="1" dirty="0">
                <a:solidFill>
                  <a:schemeClr val="accent4">
                    <a:lumMod val="50000"/>
                  </a:schemeClr>
                </a:solidFill>
                <a:latin typeface="Century" pitchFamily="18" charset="0"/>
                <a:ea typeface="Arial Unicode MS" panose="020B0604020202020204" pitchFamily="34" charset="-128"/>
                <a:cs typeface="Arial Unicode MS" panose="020B0604020202020204" pitchFamily="34" charset="-128"/>
              </a:rPr>
              <a:t>son capaces de retribuir beneficios a las comunidades que se encargan de manejarlos y conservarlos.</a:t>
            </a:r>
            <a:endParaRPr lang="es-EC" i="1" dirty="0" smtClean="0">
              <a:solidFill>
                <a:schemeClr val="accent4">
                  <a:lumMod val="50000"/>
                </a:schemeClr>
              </a:solidFill>
              <a:latin typeface="Century" pitchFamily="18" charset="0"/>
              <a:ea typeface="Arial Unicode MS" panose="020B0604020202020204" pitchFamily="34" charset="-128"/>
              <a:cs typeface="Arial Unicode MS" panose="020B0604020202020204" pitchFamily="34" charset="-128"/>
            </a:endParaRPr>
          </a:p>
        </p:txBody>
      </p:sp>
      <p:pic>
        <p:nvPicPr>
          <p:cNvPr id="8194" name="Picture 2" descr="http://mw2.google.com/mw-panoramio/photos/medium/63766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621" y="3623553"/>
            <a:ext cx="2381250" cy="1785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www.plantiodireto.com.br/img2/zago124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627160"/>
            <a:ext cx="2376264" cy="1778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79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07">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107</Template>
  <TotalTime>4114</TotalTime>
  <Words>4998</Words>
  <Application>Microsoft Office PowerPoint</Application>
  <PresentationFormat>Presentación en pantalla (4:3)</PresentationFormat>
  <Paragraphs>543</Paragraphs>
  <Slides>69</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69</vt:i4>
      </vt:variant>
    </vt:vector>
  </HeadingPairs>
  <TitlesOfParts>
    <vt:vector size="80" baseType="lpstr">
      <vt:lpstr>Arial Unicode MS</vt:lpstr>
      <vt:lpstr>Arial</vt:lpstr>
      <vt:lpstr>Bodoni MT Black</vt:lpstr>
      <vt:lpstr>Calibri</vt:lpstr>
      <vt:lpstr>Cambria Math</vt:lpstr>
      <vt:lpstr>Century</vt:lpstr>
      <vt:lpstr>Century Gothic</vt:lpstr>
      <vt:lpstr>Times New Roman</vt:lpstr>
      <vt:lpstr>Verdana</vt:lpstr>
      <vt:lpstr>Wingdings</vt:lpstr>
      <vt:lpstr>107</vt:lpstr>
      <vt:lpstr>UNIVERSIDAD NACIONAL DE CHIMBORAZO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pc</dc:creator>
  <cp:lastModifiedBy>USUARIO</cp:lastModifiedBy>
  <cp:revision>194</cp:revision>
  <dcterms:created xsi:type="dcterms:W3CDTF">2009-09-29T22:29:21Z</dcterms:created>
  <dcterms:modified xsi:type="dcterms:W3CDTF">2015-05-04T15:14:53Z</dcterms:modified>
</cp:coreProperties>
</file>