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63" r:id="rId4"/>
    <p:sldId id="278" r:id="rId5"/>
    <p:sldId id="272" r:id="rId6"/>
    <p:sldId id="275" r:id="rId7"/>
    <p:sldId id="274" r:id="rId8"/>
    <p:sldId id="273" r:id="rId9"/>
    <p:sldId id="283" r:id="rId10"/>
    <p:sldId id="284" r:id="rId11"/>
    <p:sldId id="276" r:id="rId12"/>
    <p:sldId id="279" r:id="rId13"/>
    <p:sldId id="280" r:id="rId14"/>
    <p:sldId id="281" r:id="rId15"/>
    <p:sldId id="271" r:id="rId16"/>
    <p:sldId id="258" r:id="rId17"/>
    <p:sldId id="266" r:id="rId18"/>
    <p:sldId id="265" r:id="rId19"/>
    <p:sldId id="262" r:id="rId20"/>
    <p:sldId id="264" r:id="rId21"/>
    <p:sldId id="267" r:id="rId22"/>
    <p:sldId id="269" r:id="rId23"/>
    <p:sldId id="286" r:id="rId24"/>
    <p:sldId id="285" r:id="rId25"/>
    <p:sldId id="289" r:id="rId26"/>
    <p:sldId id="290" r:id="rId27"/>
    <p:sldId id="270" r:id="rId28"/>
    <p:sldId id="268" r:id="rId29"/>
    <p:sldId id="291" r:id="rId30"/>
    <p:sldId id="259" r:id="rId31"/>
    <p:sldId id="292" r:id="rId32"/>
    <p:sldId id="282" r:id="rId33"/>
    <p:sldId id="293" r:id="rId34"/>
    <p:sldId id="260" r:id="rId35"/>
    <p:sldId id="294"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718" autoAdjust="0"/>
  </p:normalViewPr>
  <p:slideViewPr>
    <p:cSldViewPr>
      <p:cViewPr varScale="1">
        <p:scale>
          <a:sx n="66" d="100"/>
          <a:sy n="66" d="100"/>
        </p:scale>
        <p:origin x="79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GIOVANNY\Documents\ESPE%20AD%20MIC\TESIS%20micro\4.%20FINAL\Encuesta%20correccion5%20MAY%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EDAD DE LA POBLACION MUESTRAL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Tabulación!$IJ$57:$IJ$64</c:f>
              <c:strCache>
                <c:ptCount val="8"/>
                <c:pt idx="0">
                  <c:v>14-20</c:v>
                </c:pt>
                <c:pt idx="1">
                  <c:v>21-25</c:v>
                </c:pt>
                <c:pt idx="2">
                  <c:v>25-30</c:v>
                </c:pt>
                <c:pt idx="3">
                  <c:v>31-35</c:v>
                </c:pt>
                <c:pt idx="4">
                  <c:v>36-40</c:v>
                </c:pt>
                <c:pt idx="5">
                  <c:v>41-50</c:v>
                </c:pt>
                <c:pt idx="6">
                  <c:v>51-55</c:v>
                </c:pt>
                <c:pt idx="7">
                  <c:v>56-60</c:v>
                </c:pt>
              </c:strCache>
            </c:strRef>
          </c:cat>
          <c:val>
            <c:numRef>
              <c:f>Tabulación!$IK$57:$IK$64</c:f>
              <c:numCache>
                <c:formatCode>General</c:formatCode>
                <c:ptCount val="8"/>
              </c:numCache>
            </c:numRef>
          </c:val>
        </c:ser>
        <c:ser>
          <c:idx val="1"/>
          <c:order val="1"/>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Tabulación!$IJ$57:$IJ$64</c:f>
              <c:strCache>
                <c:ptCount val="8"/>
                <c:pt idx="0">
                  <c:v>14-20</c:v>
                </c:pt>
                <c:pt idx="1">
                  <c:v>21-25</c:v>
                </c:pt>
                <c:pt idx="2">
                  <c:v>25-30</c:v>
                </c:pt>
                <c:pt idx="3">
                  <c:v>31-35</c:v>
                </c:pt>
                <c:pt idx="4">
                  <c:v>36-40</c:v>
                </c:pt>
                <c:pt idx="5">
                  <c:v>41-50</c:v>
                </c:pt>
                <c:pt idx="6">
                  <c:v>51-55</c:v>
                </c:pt>
                <c:pt idx="7">
                  <c:v>56-60</c:v>
                </c:pt>
              </c:strCache>
            </c:strRef>
          </c:cat>
          <c:val>
            <c:numRef>
              <c:f>Tabulación!$IL$57:$IL$64</c:f>
              <c:numCache>
                <c:formatCode>General</c:formatCode>
                <c:ptCount val="8"/>
                <c:pt idx="0">
                  <c:v>77</c:v>
                </c:pt>
                <c:pt idx="1">
                  <c:v>56</c:v>
                </c:pt>
                <c:pt idx="2">
                  <c:v>56</c:v>
                </c:pt>
                <c:pt idx="3">
                  <c:v>65</c:v>
                </c:pt>
                <c:pt idx="4">
                  <c:v>40</c:v>
                </c:pt>
                <c:pt idx="5">
                  <c:v>20</c:v>
                </c:pt>
                <c:pt idx="6">
                  <c:v>45</c:v>
                </c:pt>
                <c:pt idx="7">
                  <c:v>24</c:v>
                </c:pt>
              </c:numCache>
            </c:numRef>
          </c:val>
        </c:ser>
        <c:ser>
          <c:idx val="2"/>
          <c:order val="2"/>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Tabulación!$IJ$57:$IJ$64</c:f>
              <c:strCache>
                <c:ptCount val="8"/>
                <c:pt idx="0">
                  <c:v>14-20</c:v>
                </c:pt>
                <c:pt idx="1">
                  <c:v>21-25</c:v>
                </c:pt>
                <c:pt idx="2">
                  <c:v>25-30</c:v>
                </c:pt>
                <c:pt idx="3">
                  <c:v>31-35</c:v>
                </c:pt>
                <c:pt idx="4">
                  <c:v>36-40</c:v>
                </c:pt>
                <c:pt idx="5">
                  <c:v>41-50</c:v>
                </c:pt>
                <c:pt idx="6">
                  <c:v>51-55</c:v>
                </c:pt>
                <c:pt idx="7">
                  <c:v>56-60</c:v>
                </c:pt>
              </c:strCache>
            </c:strRef>
          </c:cat>
          <c:val>
            <c:numRef>
              <c:f>Tabulación!$IM$57:$IM$64</c:f>
              <c:numCache>
                <c:formatCode>General</c:formatCode>
                <c:ptCount val="8"/>
              </c:numCache>
            </c:numRef>
          </c:val>
        </c:ser>
        <c:dLbls>
          <c:showLegendKey val="0"/>
          <c:showVal val="1"/>
          <c:showCatName val="0"/>
          <c:showSerName val="0"/>
          <c:showPercent val="0"/>
          <c:showBubbleSize val="0"/>
        </c:dLbls>
        <c:gapWidth val="150"/>
        <c:shape val="box"/>
        <c:axId val="-488295968"/>
        <c:axId val="-488293792"/>
        <c:axId val="0"/>
      </c:bar3DChart>
      <c:catAx>
        <c:axId val="-488295968"/>
        <c:scaling>
          <c:orientation val="minMax"/>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EDADES</a:t>
                </a:r>
              </a:p>
            </c:rich>
          </c:tx>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293792"/>
        <c:crosses val="autoZero"/>
        <c:auto val="1"/>
        <c:lblAlgn val="ctr"/>
        <c:lblOffset val="100"/>
        <c:noMultiLvlLbl val="0"/>
      </c:catAx>
      <c:valAx>
        <c:axId val="-488293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MUESTRA</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2959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22.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19.xml"/><Relationship Id="rId5" Type="http://schemas.openxmlformats.org/officeDocument/2006/relationships/slide" Target="../slides/slide15.xml"/><Relationship Id="rId4"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8F3D2-F822-4467-A58D-A9A890A0E37E}"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s-EC"/>
        </a:p>
      </dgm:t>
    </dgm:pt>
    <dgm:pt modelId="{33E769FE-FE13-4929-A7F6-98A622F892AA}">
      <dgm:prSet phldrT="[Texto]" custT="1"/>
      <dgm:spPr/>
      <dgm:t>
        <a:bodyPr/>
        <a:lstStyle/>
        <a:p>
          <a:r>
            <a:rPr lang="es-EC" sz="1600" b="1" dirty="0" smtClean="0">
              <a:hlinkClick xmlns:r="http://schemas.openxmlformats.org/officeDocument/2006/relationships" r:id="rId1" action="ppaction://hlinksldjump"/>
            </a:rPr>
            <a:t>INTRODUCCIÓN</a:t>
          </a:r>
          <a:endParaRPr lang="es-EC" sz="1600" b="1" dirty="0"/>
        </a:p>
      </dgm:t>
    </dgm:pt>
    <dgm:pt modelId="{0A2E3077-B0E3-4158-94B6-B70C46577911}" type="parTrans" cxnId="{5BBEB190-B9D3-48F3-8AD2-E972D9904C82}">
      <dgm:prSet/>
      <dgm:spPr/>
      <dgm:t>
        <a:bodyPr/>
        <a:lstStyle/>
        <a:p>
          <a:endParaRPr lang="es-EC" sz="1600" b="1"/>
        </a:p>
      </dgm:t>
    </dgm:pt>
    <dgm:pt modelId="{B280FEFF-1BEC-4ECA-9019-1EDE808407C9}" type="sibTrans" cxnId="{5BBEB190-B9D3-48F3-8AD2-E972D9904C82}">
      <dgm:prSet/>
      <dgm:spPr/>
      <dgm:t>
        <a:bodyPr/>
        <a:lstStyle/>
        <a:p>
          <a:endParaRPr lang="es-EC" sz="1600" b="1"/>
        </a:p>
      </dgm:t>
    </dgm:pt>
    <dgm:pt modelId="{9DD8DF28-F34B-4634-9FB8-F7B5B6F7E0E9}">
      <dgm:prSet phldrT="[Texto]" custT="1"/>
      <dgm:spPr/>
      <dgm:t>
        <a:bodyPr/>
        <a:lstStyle/>
        <a:p>
          <a:r>
            <a:rPr lang="es-EC" sz="1600" b="1" dirty="0" smtClean="0">
              <a:hlinkClick xmlns:r="http://schemas.openxmlformats.org/officeDocument/2006/relationships" r:id="rId2" action="ppaction://hlinksldjump"/>
            </a:rPr>
            <a:t>CAPÍTULO I</a:t>
          </a:r>
          <a:endParaRPr lang="es-EC" sz="1600" b="1" dirty="0"/>
        </a:p>
      </dgm:t>
    </dgm:pt>
    <dgm:pt modelId="{FA506129-9EA6-4B1A-A0AF-388EA550E87C}" type="parTrans" cxnId="{CAD6B7C9-D67F-4E0C-A27B-CF165D118730}">
      <dgm:prSet/>
      <dgm:spPr/>
      <dgm:t>
        <a:bodyPr/>
        <a:lstStyle/>
        <a:p>
          <a:endParaRPr lang="es-EC" sz="1600" b="1"/>
        </a:p>
      </dgm:t>
    </dgm:pt>
    <dgm:pt modelId="{3B1D1827-1AA4-46F0-B63F-FA93F26FF867}" type="sibTrans" cxnId="{CAD6B7C9-D67F-4E0C-A27B-CF165D118730}">
      <dgm:prSet/>
      <dgm:spPr/>
      <dgm:t>
        <a:bodyPr/>
        <a:lstStyle/>
        <a:p>
          <a:endParaRPr lang="es-EC" sz="1600" b="1"/>
        </a:p>
      </dgm:t>
    </dgm:pt>
    <dgm:pt modelId="{4A7CCCF8-DB79-4AB9-9329-2E6F1B79A31F}">
      <dgm:prSet phldrT="[Texto]" custT="1"/>
      <dgm:spPr/>
      <dgm:t>
        <a:bodyPr/>
        <a:lstStyle/>
        <a:p>
          <a:r>
            <a:rPr lang="es-EC" sz="1600" b="1" dirty="0" smtClean="0">
              <a:hlinkClick xmlns:r="http://schemas.openxmlformats.org/officeDocument/2006/relationships" r:id="rId3" action="ppaction://hlinksldjump"/>
            </a:rPr>
            <a:t>CAPÍTULO II</a:t>
          </a:r>
          <a:endParaRPr lang="es-EC" sz="1600" b="1" dirty="0"/>
        </a:p>
      </dgm:t>
    </dgm:pt>
    <dgm:pt modelId="{BD035F0E-B8D5-4355-928A-F2F50D74C97A}" type="parTrans" cxnId="{8E1A1E25-83E5-4CA4-A9AD-62D7CC238469}">
      <dgm:prSet/>
      <dgm:spPr/>
      <dgm:t>
        <a:bodyPr/>
        <a:lstStyle/>
        <a:p>
          <a:endParaRPr lang="es-EC" sz="1600" b="1"/>
        </a:p>
      </dgm:t>
    </dgm:pt>
    <dgm:pt modelId="{AF674B2C-14DB-4D07-8D4C-558D4B4C6E56}" type="sibTrans" cxnId="{8E1A1E25-83E5-4CA4-A9AD-62D7CC238469}">
      <dgm:prSet/>
      <dgm:spPr/>
      <dgm:t>
        <a:bodyPr/>
        <a:lstStyle/>
        <a:p>
          <a:endParaRPr lang="es-EC" sz="1600" b="1"/>
        </a:p>
      </dgm:t>
    </dgm:pt>
    <dgm:pt modelId="{C37D5E68-CCA7-4D73-BA98-836A593C6F07}">
      <dgm:prSet phldrT="[Texto]" custT="1"/>
      <dgm:spPr/>
      <dgm:t>
        <a:bodyPr/>
        <a:lstStyle/>
        <a:p>
          <a:r>
            <a:rPr lang="es-EC" sz="1600" b="1" dirty="0" smtClean="0">
              <a:hlinkClick xmlns:r="http://schemas.openxmlformats.org/officeDocument/2006/relationships" r:id="rId4" action="ppaction://hlinksldjump"/>
            </a:rPr>
            <a:t>CONCLUSIONES Y RECOMENDACIONES</a:t>
          </a:r>
          <a:endParaRPr lang="es-EC" sz="1600" b="1" dirty="0"/>
        </a:p>
      </dgm:t>
    </dgm:pt>
    <dgm:pt modelId="{B6A2A5A3-4FED-48BB-91CD-396E56AF7DCB}" type="parTrans" cxnId="{7C853066-885D-4F22-8EEA-AB10E08AAC37}">
      <dgm:prSet/>
      <dgm:spPr/>
      <dgm:t>
        <a:bodyPr/>
        <a:lstStyle/>
        <a:p>
          <a:endParaRPr lang="es-EC" sz="1600" b="1"/>
        </a:p>
      </dgm:t>
    </dgm:pt>
    <dgm:pt modelId="{7F8293FF-5AAC-43E6-B541-5316D277DF98}" type="sibTrans" cxnId="{7C853066-885D-4F22-8EEA-AB10E08AAC37}">
      <dgm:prSet/>
      <dgm:spPr/>
      <dgm:t>
        <a:bodyPr/>
        <a:lstStyle/>
        <a:p>
          <a:endParaRPr lang="es-EC" sz="1600" b="1"/>
        </a:p>
      </dgm:t>
    </dgm:pt>
    <dgm:pt modelId="{BCD2F948-C261-4378-8124-05683E42F868}">
      <dgm:prSet phldrT="[Texto]" custT="1"/>
      <dgm:spPr/>
      <dgm:t>
        <a:bodyPr/>
        <a:lstStyle/>
        <a:p>
          <a:r>
            <a:rPr lang="es-EC" sz="1600" b="1" dirty="0" smtClean="0">
              <a:hlinkClick xmlns:r="http://schemas.openxmlformats.org/officeDocument/2006/relationships" r:id="rId5" action="ppaction://hlinksldjump"/>
            </a:rPr>
            <a:t>CAPÍTULO III</a:t>
          </a:r>
          <a:endParaRPr lang="es-EC" sz="1600" b="1" dirty="0"/>
        </a:p>
      </dgm:t>
    </dgm:pt>
    <dgm:pt modelId="{5FEC8B27-CE6A-4A78-97BA-14673FD58E43}" type="parTrans" cxnId="{56E571D0-517F-480A-B9D1-0CC377E73D5B}">
      <dgm:prSet/>
      <dgm:spPr/>
      <dgm:t>
        <a:bodyPr/>
        <a:lstStyle/>
        <a:p>
          <a:endParaRPr lang="es-EC" sz="1600" b="1"/>
        </a:p>
      </dgm:t>
    </dgm:pt>
    <dgm:pt modelId="{8FCFF86E-82BC-45F9-BED3-DCF9F45E1C37}" type="sibTrans" cxnId="{56E571D0-517F-480A-B9D1-0CC377E73D5B}">
      <dgm:prSet/>
      <dgm:spPr/>
      <dgm:t>
        <a:bodyPr/>
        <a:lstStyle/>
        <a:p>
          <a:endParaRPr lang="es-EC" sz="1600" b="1"/>
        </a:p>
      </dgm:t>
    </dgm:pt>
    <dgm:pt modelId="{696542A6-B2DA-4102-B168-2490D74F3312}">
      <dgm:prSet phldrT="[Texto]" custT="1"/>
      <dgm:spPr/>
      <dgm:t>
        <a:bodyPr/>
        <a:lstStyle/>
        <a:p>
          <a:r>
            <a:rPr lang="es-EC" sz="1600" b="1" dirty="0" smtClean="0">
              <a:hlinkClick xmlns:r="http://schemas.openxmlformats.org/officeDocument/2006/relationships" r:id="rId6" action="ppaction://hlinksldjump"/>
            </a:rPr>
            <a:t>CAPÍTULO IV</a:t>
          </a:r>
          <a:endParaRPr lang="es-EC" sz="1600" b="1" dirty="0"/>
        </a:p>
      </dgm:t>
    </dgm:pt>
    <dgm:pt modelId="{6A37ED3C-4B4C-4498-9E4D-DD2134592F81}" type="parTrans" cxnId="{6C4559C5-C0CE-4039-BCC1-D92BB4387FC9}">
      <dgm:prSet/>
      <dgm:spPr/>
      <dgm:t>
        <a:bodyPr/>
        <a:lstStyle/>
        <a:p>
          <a:endParaRPr lang="es-EC" sz="1600" b="1"/>
        </a:p>
      </dgm:t>
    </dgm:pt>
    <dgm:pt modelId="{3682A67E-A122-4FA2-9042-08894EF99879}" type="sibTrans" cxnId="{6C4559C5-C0CE-4039-BCC1-D92BB4387FC9}">
      <dgm:prSet/>
      <dgm:spPr/>
      <dgm:t>
        <a:bodyPr/>
        <a:lstStyle/>
        <a:p>
          <a:endParaRPr lang="es-EC" sz="1600" b="1"/>
        </a:p>
      </dgm:t>
    </dgm:pt>
    <dgm:pt modelId="{3B5ED894-8330-488C-B0F8-34FB6F0BDBC5}">
      <dgm:prSet phldrT="[Texto]" custT="1"/>
      <dgm:spPr/>
      <dgm:t>
        <a:bodyPr/>
        <a:lstStyle/>
        <a:p>
          <a:r>
            <a:rPr lang="es-EC" sz="1600" b="1" dirty="0" smtClean="0">
              <a:hlinkClick xmlns:r="http://schemas.openxmlformats.org/officeDocument/2006/relationships" r:id="rId7" action="ppaction://hlinksldjump"/>
            </a:rPr>
            <a:t>CAPÍTULO V</a:t>
          </a:r>
          <a:endParaRPr lang="es-EC" sz="1600" b="1" dirty="0"/>
        </a:p>
      </dgm:t>
    </dgm:pt>
    <dgm:pt modelId="{C44F88C9-FFE9-4C8B-AB63-471086E650E3}" type="parTrans" cxnId="{A58B12C2-3FC2-47A6-8966-9D5D3A79C09A}">
      <dgm:prSet/>
      <dgm:spPr/>
      <dgm:t>
        <a:bodyPr/>
        <a:lstStyle/>
        <a:p>
          <a:endParaRPr lang="es-EC" sz="1600" b="1"/>
        </a:p>
      </dgm:t>
    </dgm:pt>
    <dgm:pt modelId="{3F29569C-CBF4-4AC8-8030-F037CC7905CA}" type="sibTrans" cxnId="{A58B12C2-3FC2-47A6-8966-9D5D3A79C09A}">
      <dgm:prSet/>
      <dgm:spPr/>
      <dgm:t>
        <a:bodyPr/>
        <a:lstStyle/>
        <a:p>
          <a:endParaRPr lang="es-EC" sz="1600" b="1"/>
        </a:p>
      </dgm:t>
    </dgm:pt>
    <dgm:pt modelId="{B6B4E5B7-82A0-4729-AA28-7D64E6E41CCC}">
      <dgm:prSet custT="1"/>
      <dgm:spPr/>
      <dgm:t>
        <a:bodyPr/>
        <a:lstStyle/>
        <a:p>
          <a:r>
            <a:rPr lang="es-EC" sz="1600" dirty="0" smtClean="0"/>
            <a:t>GENERALIDADES DEL HELADO</a:t>
          </a:r>
          <a:endParaRPr lang="es-EC" sz="1600" dirty="0"/>
        </a:p>
      </dgm:t>
    </dgm:pt>
    <dgm:pt modelId="{77BF5329-0A3F-4A75-9CF4-DF6A36FFD8EC}" type="parTrans" cxnId="{56D053CD-CC2A-4A56-87E1-1BBA3888F5D0}">
      <dgm:prSet/>
      <dgm:spPr/>
      <dgm:t>
        <a:bodyPr/>
        <a:lstStyle/>
        <a:p>
          <a:endParaRPr lang="es-EC" sz="1600"/>
        </a:p>
      </dgm:t>
    </dgm:pt>
    <dgm:pt modelId="{43A225DF-513D-4116-9F88-3D154717DEC4}" type="sibTrans" cxnId="{56D053CD-CC2A-4A56-87E1-1BBA3888F5D0}">
      <dgm:prSet/>
      <dgm:spPr/>
      <dgm:t>
        <a:bodyPr/>
        <a:lstStyle/>
        <a:p>
          <a:endParaRPr lang="es-EC" sz="1600"/>
        </a:p>
      </dgm:t>
    </dgm:pt>
    <dgm:pt modelId="{F093B58B-CF82-4AE8-B057-A9B8540E9E67}">
      <dgm:prSet custT="1"/>
      <dgm:spPr/>
      <dgm:t>
        <a:bodyPr/>
        <a:lstStyle/>
        <a:p>
          <a:r>
            <a:rPr lang="es-EC" sz="1600" dirty="0" smtClean="0"/>
            <a:t>ESTUDIO DE MERCADO</a:t>
          </a:r>
          <a:endParaRPr lang="es-EC" sz="1600" dirty="0"/>
        </a:p>
      </dgm:t>
    </dgm:pt>
    <dgm:pt modelId="{CF89C325-18A9-4DCE-ACB1-5826DA88149A}" type="parTrans" cxnId="{F7C32771-FF6C-4E82-A83A-070F867E86CB}">
      <dgm:prSet/>
      <dgm:spPr/>
      <dgm:t>
        <a:bodyPr/>
        <a:lstStyle/>
        <a:p>
          <a:endParaRPr lang="es-EC" sz="1600"/>
        </a:p>
      </dgm:t>
    </dgm:pt>
    <dgm:pt modelId="{FAC0AD71-4C90-4AF3-A8D5-D47E9E65E1D6}" type="sibTrans" cxnId="{F7C32771-FF6C-4E82-A83A-070F867E86CB}">
      <dgm:prSet/>
      <dgm:spPr/>
      <dgm:t>
        <a:bodyPr/>
        <a:lstStyle/>
        <a:p>
          <a:endParaRPr lang="es-EC" sz="1600"/>
        </a:p>
      </dgm:t>
    </dgm:pt>
    <dgm:pt modelId="{E1E9F732-3A34-4C35-A9A8-D06FE146E758}">
      <dgm:prSet custT="1"/>
      <dgm:spPr/>
      <dgm:t>
        <a:bodyPr/>
        <a:lstStyle/>
        <a:p>
          <a:r>
            <a:rPr lang="es-EC" sz="1600" dirty="0" smtClean="0"/>
            <a:t>ESTUDIO TECNICO Y ORGANIZACIONAL</a:t>
          </a:r>
          <a:endParaRPr lang="es-EC" sz="1600" dirty="0"/>
        </a:p>
      </dgm:t>
    </dgm:pt>
    <dgm:pt modelId="{2F44A983-1791-44B3-AB0A-6CE467177E31}" type="parTrans" cxnId="{EA61CCB0-31CC-4CD7-8B36-109F13D21274}">
      <dgm:prSet/>
      <dgm:spPr/>
      <dgm:t>
        <a:bodyPr/>
        <a:lstStyle/>
        <a:p>
          <a:endParaRPr lang="es-EC" sz="1600"/>
        </a:p>
      </dgm:t>
    </dgm:pt>
    <dgm:pt modelId="{AA7105CE-4BE9-4F70-B22D-2DC2BC426E70}" type="sibTrans" cxnId="{EA61CCB0-31CC-4CD7-8B36-109F13D21274}">
      <dgm:prSet/>
      <dgm:spPr/>
      <dgm:t>
        <a:bodyPr/>
        <a:lstStyle/>
        <a:p>
          <a:endParaRPr lang="es-EC" sz="1600"/>
        </a:p>
      </dgm:t>
    </dgm:pt>
    <dgm:pt modelId="{2BDF6067-1BAC-4CA9-9B18-38AA350DFD61}">
      <dgm:prSet custT="1"/>
      <dgm:spPr/>
      <dgm:t>
        <a:bodyPr/>
        <a:lstStyle/>
        <a:p>
          <a:r>
            <a:rPr lang="es-EC" sz="1600" dirty="0" smtClean="0"/>
            <a:t>ESTUDIO TÉCNICO DE PRODUCCIÓN</a:t>
          </a:r>
          <a:endParaRPr lang="es-EC" sz="1600" dirty="0"/>
        </a:p>
      </dgm:t>
    </dgm:pt>
    <dgm:pt modelId="{71100C97-A3D3-41AB-848D-6FA0860799DA}" type="parTrans" cxnId="{E0D33169-A83B-4B43-B2D2-4761FD1C73B7}">
      <dgm:prSet/>
      <dgm:spPr/>
      <dgm:t>
        <a:bodyPr/>
        <a:lstStyle/>
        <a:p>
          <a:endParaRPr lang="es-EC" sz="1600"/>
        </a:p>
      </dgm:t>
    </dgm:pt>
    <dgm:pt modelId="{7A77AB93-B0D9-4F90-A165-F6355148D530}" type="sibTrans" cxnId="{E0D33169-A83B-4B43-B2D2-4761FD1C73B7}">
      <dgm:prSet/>
      <dgm:spPr/>
      <dgm:t>
        <a:bodyPr/>
        <a:lstStyle/>
        <a:p>
          <a:endParaRPr lang="es-EC" sz="1600"/>
        </a:p>
      </dgm:t>
    </dgm:pt>
    <dgm:pt modelId="{48C9AAF3-B094-43E7-9654-7CE8D4D475E0}">
      <dgm:prSet custT="1"/>
      <dgm:spPr/>
      <dgm:t>
        <a:bodyPr/>
        <a:lstStyle/>
        <a:p>
          <a:r>
            <a:rPr lang="es-EC" sz="1600" dirty="0" smtClean="0"/>
            <a:t>ESTUDIO ECONÓMICO - FINANCIERO</a:t>
          </a:r>
          <a:endParaRPr lang="es-EC" sz="1600" dirty="0"/>
        </a:p>
      </dgm:t>
    </dgm:pt>
    <dgm:pt modelId="{4873E494-3DD5-489C-9A94-1006AC09AC08}" type="parTrans" cxnId="{AF885DEC-5B68-4A07-B263-36D8D9C9D6A2}">
      <dgm:prSet/>
      <dgm:spPr/>
      <dgm:t>
        <a:bodyPr/>
        <a:lstStyle/>
        <a:p>
          <a:endParaRPr lang="es-EC" sz="1600"/>
        </a:p>
      </dgm:t>
    </dgm:pt>
    <dgm:pt modelId="{3B841C5C-57CE-47D3-A4F1-A0531EA91B3A}" type="sibTrans" cxnId="{AF885DEC-5B68-4A07-B263-36D8D9C9D6A2}">
      <dgm:prSet/>
      <dgm:spPr/>
      <dgm:t>
        <a:bodyPr/>
        <a:lstStyle/>
        <a:p>
          <a:endParaRPr lang="es-EC" sz="1600"/>
        </a:p>
      </dgm:t>
    </dgm:pt>
    <dgm:pt modelId="{AB685E2B-6DCE-4E94-B544-EFEC2CF1D93D}" type="pres">
      <dgm:prSet presAssocID="{19C8F3D2-F822-4467-A58D-A9A890A0E37E}" presName="linear" presStyleCnt="0">
        <dgm:presLayoutVars>
          <dgm:dir/>
          <dgm:animLvl val="lvl"/>
          <dgm:resizeHandles val="exact"/>
        </dgm:presLayoutVars>
      </dgm:prSet>
      <dgm:spPr/>
      <dgm:t>
        <a:bodyPr/>
        <a:lstStyle/>
        <a:p>
          <a:endParaRPr lang="es-EC"/>
        </a:p>
      </dgm:t>
    </dgm:pt>
    <dgm:pt modelId="{9AD3723A-6AC4-4014-924C-63AE22043534}" type="pres">
      <dgm:prSet presAssocID="{33E769FE-FE13-4929-A7F6-98A622F892AA}" presName="parentLin" presStyleCnt="0"/>
      <dgm:spPr/>
    </dgm:pt>
    <dgm:pt modelId="{61D97D73-A49C-4862-824A-01DA2B725067}" type="pres">
      <dgm:prSet presAssocID="{33E769FE-FE13-4929-A7F6-98A622F892AA}" presName="parentLeftMargin" presStyleLbl="node1" presStyleIdx="0" presStyleCnt="7"/>
      <dgm:spPr/>
      <dgm:t>
        <a:bodyPr/>
        <a:lstStyle/>
        <a:p>
          <a:endParaRPr lang="es-EC"/>
        </a:p>
      </dgm:t>
    </dgm:pt>
    <dgm:pt modelId="{AEE02B6A-0909-4041-8506-7894A8A2E21D}" type="pres">
      <dgm:prSet presAssocID="{33E769FE-FE13-4929-A7F6-98A622F892AA}" presName="parentText" presStyleLbl="node1" presStyleIdx="0" presStyleCnt="7">
        <dgm:presLayoutVars>
          <dgm:chMax val="0"/>
          <dgm:bulletEnabled val="1"/>
        </dgm:presLayoutVars>
      </dgm:prSet>
      <dgm:spPr/>
      <dgm:t>
        <a:bodyPr/>
        <a:lstStyle/>
        <a:p>
          <a:endParaRPr lang="es-EC"/>
        </a:p>
      </dgm:t>
    </dgm:pt>
    <dgm:pt modelId="{58E8E142-479F-441A-A6BE-B4466324BA17}" type="pres">
      <dgm:prSet presAssocID="{33E769FE-FE13-4929-A7F6-98A622F892AA}" presName="negativeSpace" presStyleCnt="0"/>
      <dgm:spPr/>
    </dgm:pt>
    <dgm:pt modelId="{9D23ADA3-1E26-4D09-8B32-0BE5301D29A1}" type="pres">
      <dgm:prSet presAssocID="{33E769FE-FE13-4929-A7F6-98A622F892AA}" presName="childText" presStyleLbl="conFgAcc1" presStyleIdx="0" presStyleCnt="7">
        <dgm:presLayoutVars>
          <dgm:bulletEnabled val="1"/>
        </dgm:presLayoutVars>
      </dgm:prSet>
      <dgm:spPr/>
      <dgm:t>
        <a:bodyPr/>
        <a:lstStyle/>
        <a:p>
          <a:endParaRPr lang="es-EC"/>
        </a:p>
      </dgm:t>
    </dgm:pt>
    <dgm:pt modelId="{6DCA5240-1FD2-47FA-B2AC-AF844B406339}" type="pres">
      <dgm:prSet presAssocID="{B280FEFF-1BEC-4ECA-9019-1EDE808407C9}" presName="spaceBetweenRectangles" presStyleCnt="0"/>
      <dgm:spPr/>
    </dgm:pt>
    <dgm:pt modelId="{6EC671BA-91EF-4EB6-BBFA-8C140099E45C}" type="pres">
      <dgm:prSet presAssocID="{9DD8DF28-F34B-4634-9FB8-F7B5B6F7E0E9}" presName="parentLin" presStyleCnt="0"/>
      <dgm:spPr/>
    </dgm:pt>
    <dgm:pt modelId="{3422959C-F187-47F5-84A3-C101321C5B2B}" type="pres">
      <dgm:prSet presAssocID="{9DD8DF28-F34B-4634-9FB8-F7B5B6F7E0E9}" presName="parentLeftMargin" presStyleLbl="node1" presStyleIdx="0" presStyleCnt="7"/>
      <dgm:spPr/>
      <dgm:t>
        <a:bodyPr/>
        <a:lstStyle/>
        <a:p>
          <a:endParaRPr lang="es-EC"/>
        </a:p>
      </dgm:t>
    </dgm:pt>
    <dgm:pt modelId="{4F7F6F06-E6C7-4082-B708-1DE870B9077E}" type="pres">
      <dgm:prSet presAssocID="{9DD8DF28-F34B-4634-9FB8-F7B5B6F7E0E9}" presName="parentText" presStyleLbl="node1" presStyleIdx="1" presStyleCnt="7">
        <dgm:presLayoutVars>
          <dgm:chMax val="0"/>
          <dgm:bulletEnabled val="1"/>
        </dgm:presLayoutVars>
      </dgm:prSet>
      <dgm:spPr/>
      <dgm:t>
        <a:bodyPr/>
        <a:lstStyle/>
        <a:p>
          <a:endParaRPr lang="es-EC"/>
        </a:p>
      </dgm:t>
    </dgm:pt>
    <dgm:pt modelId="{0BF157D4-2619-4A76-A35E-C729428BA524}" type="pres">
      <dgm:prSet presAssocID="{9DD8DF28-F34B-4634-9FB8-F7B5B6F7E0E9}" presName="negativeSpace" presStyleCnt="0"/>
      <dgm:spPr/>
    </dgm:pt>
    <dgm:pt modelId="{55F59052-4EFA-48E1-A08A-FF728763032F}" type="pres">
      <dgm:prSet presAssocID="{9DD8DF28-F34B-4634-9FB8-F7B5B6F7E0E9}" presName="childText" presStyleLbl="conFgAcc1" presStyleIdx="1" presStyleCnt="7">
        <dgm:presLayoutVars>
          <dgm:bulletEnabled val="1"/>
        </dgm:presLayoutVars>
      </dgm:prSet>
      <dgm:spPr/>
      <dgm:t>
        <a:bodyPr/>
        <a:lstStyle/>
        <a:p>
          <a:endParaRPr lang="es-EC"/>
        </a:p>
      </dgm:t>
    </dgm:pt>
    <dgm:pt modelId="{4DBB5F19-8C81-499B-8667-DD88153B1C8D}" type="pres">
      <dgm:prSet presAssocID="{3B1D1827-1AA4-46F0-B63F-FA93F26FF867}" presName="spaceBetweenRectangles" presStyleCnt="0"/>
      <dgm:spPr/>
    </dgm:pt>
    <dgm:pt modelId="{D16A3E3F-16DA-426E-8653-41149E9D0D2C}" type="pres">
      <dgm:prSet presAssocID="{4A7CCCF8-DB79-4AB9-9329-2E6F1B79A31F}" presName="parentLin" presStyleCnt="0"/>
      <dgm:spPr/>
    </dgm:pt>
    <dgm:pt modelId="{48387B77-B20B-41AF-8055-C07E8517CBB6}" type="pres">
      <dgm:prSet presAssocID="{4A7CCCF8-DB79-4AB9-9329-2E6F1B79A31F}" presName="parentLeftMargin" presStyleLbl="node1" presStyleIdx="1" presStyleCnt="7"/>
      <dgm:spPr/>
      <dgm:t>
        <a:bodyPr/>
        <a:lstStyle/>
        <a:p>
          <a:endParaRPr lang="es-EC"/>
        </a:p>
      </dgm:t>
    </dgm:pt>
    <dgm:pt modelId="{95CDB671-6EC7-4353-A4DF-BAAC98BF0FB4}" type="pres">
      <dgm:prSet presAssocID="{4A7CCCF8-DB79-4AB9-9329-2E6F1B79A31F}" presName="parentText" presStyleLbl="node1" presStyleIdx="2" presStyleCnt="7">
        <dgm:presLayoutVars>
          <dgm:chMax val="0"/>
          <dgm:bulletEnabled val="1"/>
        </dgm:presLayoutVars>
      </dgm:prSet>
      <dgm:spPr/>
      <dgm:t>
        <a:bodyPr/>
        <a:lstStyle/>
        <a:p>
          <a:endParaRPr lang="es-EC"/>
        </a:p>
      </dgm:t>
    </dgm:pt>
    <dgm:pt modelId="{DBF4CD52-0284-4181-9F97-8056C76900A1}" type="pres">
      <dgm:prSet presAssocID="{4A7CCCF8-DB79-4AB9-9329-2E6F1B79A31F}" presName="negativeSpace" presStyleCnt="0"/>
      <dgm:spPr/>
    </dgm:pt>
    <dgm:pt modelId="{0BC83853-5A2D-4961-AF73-2C9512D8CB08}" type="pres">
      <dgm:prSet presAssocID="{4A7CCCF8-DB79-4AB9-9329-2E6F1B79A31F}" presName="childText" presStyleLbl="conFgAcc1" presStyleIdx="2" presStyleCnt="7">
        <dgm:presLayoutVars>
          <dgm:bulletEnabled val="1"/>
        </dgm:presLayoutVars>
      </dgm:prSet>
      <dgm:spPr/>
      <dgm:t>
        <a:bodyPr/>
        <a:lstStyle/>
        <a:p>
          <a:endParaRPr lang="es-EC"/>
        </a:p>
      </dgm:t>
    </dgm:pt>
    <dgm:pt modelId="{91F25135-BF06-4A1A-9890-EA1D8866FC70}" type="pres">
      <dgm:prSet presAssocID="{AF674B2C-14DB-4D07-8D4C-558D4B4C6E56}" presName="spaceBetweenRectangles" presStyleCnt="0"/>
      <dgm:spPr/>
    </dgm:pt>
    <dgm:pt modelId="{28D3F606-7385-4D12-B145-A3A3E85C1126}" type="pres">
      <dgm:prSet presAssocID="{BCD2F948-C261-4378-8124-05683E42F868}" presName="parentLin" presStyleCnt="0"/>
      <dgm:spPr/>
    </dgm:pt>
    <dgm:pt modelId="{C328B8BA-44E3-4084-BAC6-76266663335C}" type="pres">
      <dgm:prSet presAssocID="{BCD2F948-C261-4378-8124-05683E42F868}" presName="parentLeftMargin" presStyleLbl="node1" presStyleIdx="2" presStyleCnt="7"/>
      <dgm:spPr/>
      <dgm:t>
        <a:bodyPr/>
        <a:lstStyle/>
        <a:p>
          <a:endParaRPr lang="es-EC"/>
        </a:p>
      </dgm:t>
    </dgm:pt>
    <dgm:pt modelId="{E66030DB-8E94-448F-A420-C172E89FE3AB}" type="pres">
      <dgm:prSet presAssocID="{BCD2F948-C261-4378-8124-05683E42F868}" presName="parentText" presStyleLbl="node1" presStyleIdx="3" presStyleCnt="7">
        <dgm:presLayoutVars>
          <dgm:chMax val="0"/>
          <dgm:bulletEnabled val="1"/>
        </dgm:presLayoutVars>
      </dgm:prSet>
      <dgm:spPr/>
      <dgm:t>
        <a:bodyPr/>
        <a:lstStyle/>
        <a:p>
          <a:endParaRPr lang="es-EC"/>
        </a:p>
      </dgm:t>
    </dgm:pt>
    <dgm:pt modelId="{FD53D77F-0890-4C85-8ED9-CB86BAC0CB43}" type="pres">
      <dgm:prSet presAssocID="{BCD2F948-C261-4378-8124-05683E42F868}" presName="negativeSpace" presStyleCnt="0"/>
      <dgm:spPr/>
    </dgm:pt>
    <dgm:pt modelId="{2EFC80E8-D247-46B6-BE56-821184F50AAF}" type="pres">
      <dgm:prSet presAssocID="{BCD2F948-C261-4378-8124-05683E42F868}" presName="childText" presStyleLbl="conFgAcc1" presStyleIdx="3" presStyleCnt="7">
        <dgm:presLayoutVars>
          <dgm:bulletEnabled val="1"/>
        </dgm:presLayoutVars>
      </dgm:prSet>
      <dgm:spPr/>
      <dgm:t>
        <a:bodyPr/>
        <a:lstStyle/>
        <a:p>
          <a:endParaRPr lang="es-EC"/>
        </a:p>
      </dgm:t>
    </dgm:pt>
    <dgm:pt modelId="{CE3808DE-1A18-48AC-B2BF-645AB0C2F845}" type="pres">
      <dgm:prSet presAssocID="{8FCFF86E-82BC-45F9-BED3-DCF9F45E1C37}" presName="spaceBetweenRectangles" presStyleCnt="0"/>
      <dgm:spPr/>
    </dgm:pt>
    <dgm:pt modelId="{34AD69A8-A6BD-4011-A6BE-2E084FA77A50}" type="pres">
      <dgm:prSet presAssocID="{696542A6-B2DA-4102-B168-2490D74F3312}" presName="parentLin" presStyleCnt="0"/>
      <dgm:spPr/>
    </dgm:pt>
    <dgm:pt modelId="{327A8B27-447B-4D6E-8088-D84CA23095CC}" type="pres">
      <dgm:prSet presAssocID="{696542A6-B2DA-4102-B168-2490D74F3312}" presName="parentLeftMargin" presStyleLbl="node1" presStyleIdx="3" presStyleCnt="7"/>
      <dgm:spPr/>
      <dgm:t>
        <a:bodyPr/>
        <a:lstStyle/>
        <a:p>
          <a:endParaRPr lang="es-EC"/>
        </a:p>
      </dgm:t>
    </dgm:pt>
    <dgm:pt modelId="{E41CE1CE-541A-49FD-A469-D5F362F31D5C}" type="pres">
      <dgm:prSet presAssocID="{696542A6-B2DA-4102-B168-2490D74F3312}" presName="parentText" presStyleLbl="node1" presStyleIdx="4" presStyleCnt="7">
        <dgm:presLayoutVars>
          <dgm:chMax val="0"/>
          <dgm:bulletEnabled val="1"/>
        </dgm:presLayoutVars>
      </dgm:prSet>
      <dgm:spPr/>
      <dgm:t>
        <a:bodyPr/>
        <a:lstStyle/>
        <a:p>
          <a:endParaRPr lang="es-EC"/>
        </a:p>
      </dgm:t>
    </dgm:pt>
    <dgm:pt modelId="{3A1650E2-25AF-4EB8-82BF-1225CA02ACCC}" type="pres">
      <dgm:prSet presAssocID="{696542A6-B2DA-4102-B168-2490D74F3312}" presName="negativeSpace" presStyleCnt="0"/>
      <dgm:spPr/>
    </dgm:pt>
    <dgm:pt modelId="{C6FB5A06-D7D9-4004-97B3-292BBF48F1B4}" type="pres">
      <dgm:prSet presAssocID="{696542A6-B2DA-4102-B168-2490D74F3312}" presName="childText" presStyleLbl="conFgAcc1" presStyleIdx="4" presStyleCnt="7">
        <dgm:presLayoutVars>
          <dgm:bulletEnabled val="1"/>
        </dgm:presLayoutVars>
      </dgm:prSet>
      <dgm:spPr/>
      <dgm:t>
        <a:bodyPr/>
        <a:lstStyle/>
        <a:p>
          <a:endParaRPr lang="es-EC"/>
        </a:p>
      </dgm:t>
    </dgm:pt>
    <dgm:pt modelId="{BBC2191A-C8D8-4C8F-8386-634F49062DB5}" type="pres">
      <dgm:prSet presAssocID="{3682A67E-A122-4FA2-9042-08894EF99879}" presName="spaceBetweenRectangles" presStyleCnt="0"/>
      <dgm:spPr/>
    </dgm:pt>
    <dgm:pt modelId="{FB905584-2993-4000-A7F3-6E66E9C6291D}" type="pres">
      <dgm:prSet presAssocID="{3B5ED894-8330-488C-B0F8-34FB6F0BDBC5}" presName="parentLin" presStyleCnt="0"/>
      <dgm:spPr/>
    </dgm:pt>
    <dgm:pt modelId="{2F096446-9E9A-4755-B61A-CDA35079418F}" type="pres">
      <dgm:prSet presAssocID="{3B5ED894-8330-488C-B0F8-34FB6F0BDBC5}" presName="parentLeftMargin" presStyleLbl="node1" presStyleIdx="4" presStyleCnt="7"/>
      <dgm:spPr/>
      <dgm:t>
        <a:bodyPr/>
        <a:lstStyle/>
        <a:p>
          <a:endParaRPr lang="es-EC"/>
        </a:p>
      </dgm:t>
    </dgm:pt>
    <dgm:pt modelId="{7024B69C-DD7B-4A4C-80F1-DE70781063FD}" type="pres">
      <dgm:prSet presAssocID="{3B5ED894-8330-488C-B0F8-34FB6F0BDBC5}" presName="parentText" presStyleLbl="node1" presStyleIdx="5" presStyleCnt="7">
        <dgm:presLayoutVars>
          <dgm:chMax val="0"/>
          <dgm:bulletEnabled val="1"/>
        </dgm:presLayoutVars>
      </dgm:prSet>
      <dgm:spPr/>
      <dgm:t>
        <a:bodyPr/>
        <a:lstStyle/>
        <a:p>
          <a:endParaRPr lang="es-EC"/>
        </a:p>
      </dgm:t>
    </dgm:pt>
    <dgm:pt modelId="{69E773E9-87B3-4333-8DB9-0F51155D3246}" type="pres">
      <dgm:prSet presAssocID="{3B5ED894-8330-488C-B0F8-34FB6F0BDBC5}" presName="negativeSpace" presStyleCnt="0"/>
      <dgm:spPr/>
    </dgm:pt>
    <dgm:pt modelId="{2FC9EB8A-DD86-4A3A-A2D8-43720A356F3F}" type="pres">
      <dgm:prSet presAssocID="{3B5ED894-8330-488C-B0F8-34FB6F0BDBC5}" presName="childText" presStyleLbl="conFgAcc1" presStyleIdx="5" presStyleCnt="7">
        <dgm:presLayoutVars>
          <dgm:bulletEnabled val="1"/>
        </dgm:presLayoutVars>
      </dgm:prSet>
      <dgm:spPr/>
      <dgm:t>
        <a:bodyPr/>
        <a:lstStyle/>
        <a:p>
          <a:endParaRPr lang="es-EC"/>
        </a:p>
      </dgm:t>
    </dgm:pt>
    <dgm:pt modelId="{473075A3-1E56-4495-8216-1C3502784ECC}" type="pres">
      <dgm:prSet presAssocID="{3F29569C-CBF4-4AC8-8030-F037CC7905CA}" presName="spaceBetweenRectangles" presStyleCnt="0"/>
      <dgm:spPr/>
    </dgm:pt>
    <dgm:pt modelId="{8DFFECC8-51A3-4942-981A-9549DC26303A}" type="pres">
      <dgm:prSet presAssocID="{C37D5E68-CCA7-4D73-BA98-836A593C6F07}" presName="parentLin" presStyleCnt="0"/>
      <dgm:spPr/>
    </dgm:pt>
    <dgm:pt modelId="{2F56BEB1-1543-4252-B035-E93857C2AFD5}" type="pres">
      <dgm:prSet presAssocID="{C37D5E68-CCA7-4D73-BA98-836A593C6F07}" presName="parentLeftMargin" presStyleLbl="node1" presStyleIdx="5" presStyleCnt="7"/>
      <dgm:spPr/>
      <dgm:t>
        <a:bodyPr/>
        <a:lstStyle/>
        <a:p>
          <a:endParaRPr lang="es-EC"/>
        </a:p>
      </dgm:t>
    </dgm:pt>
    <dgm:pt modelId="{7F2300E1-62E9-41B8-BD6F-63A0B092FD6F}" type="pres">
      <dgm:prSet presAssocID="{C37D5E68-CCA7-4D73-BA98-836A593C6F07}" presName="parentText" presStyleLbl="node1" presStyleIdx="6" presStyleCnt="7">
        <dgm:presLayoutVars>
          <dgm:chMax val="0"/>
          <dgm:bulletEnabled val="1"/>
        </dgm:presLayoutVars>
      </dgm:prSet>
      <dgm:spPr/>
      <dgm:t>
        <a:bodyPr/>
        <a:lstStyle/>
        <a:p>
          <a:endParaRPr lang="es-EC"/>
        </a:p>
      </dgm:t>
    </dgm:pt>
    <dgm:pt modelId="{A725B2EB-E0D6-4F80-9412-8113F3B62579}" type="pres">
      <dgm:prSet presAssocID="{C37D5E68-CCA7-4D73-BA98-836A593C6F07}" presName="negativeSpace" presStyleCnt="0"/>
      <dgm:spPr/>
    </dgm:pt>
    <dgm:pt modelId="{F2061BA9-0472-486C-8E76-571E7849F175}" type="pres">
      <dgm:prSet presAssocID="{C37D5E68-CCA7-4D73-BA98-836A593C6F07}" presName="childText" presStyleLbl="conFgAcc1" presStyleIdx="6" presStyleCnt="7">
        <dgm:presLayoutVars>
          <dgm:bulletEnabled val="1"/>
        </dgm:presLayoutVars>
      </dgm:prSet>
      <dgm:spPr/>
    </dgm:pt>
  </dgm:ptLst>
  <dgm:cxnLst>
    <dgm:cxn modelId="{815B9BD3-4C48-4198-892C-C0126C8EAEA7}" type="presOf" srcId="{BCD2F948-C261-4378-8124-05683E42F868}" destId="{C328B8BA-44E3-4084-BAC6-76266663335C}" srcOrd="0" destOrd="0" presId="urn:microsoft.com/office/officeart/2005/8/layout/list1"/>
    <dgm:cxn modelId="{EA61CCB0-31CC-4CD7-8B36-109F13D21274}" srcId="{BCD2F948-C261-4378-8124-05683E42F868}" destId="{E1E9F732-3A34-4C35-A9A8-D06FE146E758}" srcOrd="0" destOrd="0" parTransId="{2F44A983-1791-44B3-AB0A-6CE467177E31}" sibTransId="{AA7105CE-4BE9-4F70-B22D-2DC2BC426E70}"/>
    <dgm:cxn modelId="{A0A7BA10-8DF9-4A03-90C0-3606D0FB8E85}" type="presOf" srcId="{C37D5E68-CCA7-4D73-BA98-836A593C6F07}" destId="{2F56BEB1-1543-4252-B035-E93857C2AFD5}" srcOrd="0" destOrd="0" presId="urn:microsoft.com/office/officeart/2005/8/layout/list1"/>
    <dgm:cxn modelId="{A5CFB61C-05A4-424C-92DD-36E36BF16108}" type="presOf" srcId="{E1E9F732-3A34-4C35-A9A8-D06FE146E758}" destId="{2EFC80E8-D247-46B6-BE56-821184F50AAF}" srcOrd="0" destOrd="0" presId="urn:microsoft.com/office/officeart/2005/8/layout/list1"/>
    <dgm:cxn modelId="{8E1A1E25-83E5-4CA4-A9AD-62D7CC238469}" srcId="{19C8F3D2-F822-4467-A58D-A9A890A0E37E}" destId="{4A7CCCF8-DB79-4AB9-9329-2E6F1B79A31F}" srcOrd="2" destOrd="0" parTransId="{BD035F0E-B8D5-4355-928A-F2F50D74C97A}" sibTransId="{AF674B2C-14DB-4D07-8D4C-558D4B4C6E56}"/>
    <dgm:cxn modelId="{AB8FC937-357C-443C-8A8D-3CDFCE4BE2A6}" type="presOf" srcId="{696542A6-B2DA-4102-B168-2490D74F3312}" destId="{E41CE1CE-541A-49FD-A469-D5F362F31D5C}" srcOrd="1" destOrd="0" presId="urn:microsoft.com/office/officeart/2005/8/layout/list1"/>
    <dgm:cxn modelId="{E3027C19-3A85-4BC6-B1CC-617E6EC01DAE}" type="presOf" srcId="{C37D5E68-CCA7-4D73-BA98-836A593C6F07}" destId="{7F2300E1-62E9-41B8-BD6F-63A0B092FD6F}" srcOrd="1" destOrd="0" presId="urn:microsoft.com/office/officeart/2005/8/layout/list1"/>
    <dgm:cxn modelId="{A58B12C2-3FC2-47A6-8966-9D5D3A79C09A}" srcId="{19C8F3D2-F822-4467-A58D-A9A890A0E37E}" destId="{3B5ED894-8330-488C-B0F8-34FB6F0BDBC5}" srcOrd="5" destOrd="0" parTransId="{C44F88C9-FFE9-4C8B-AB63-471086E650E3}" sibTransId="{3F29569C-CBF4-4AC8-8030-F037CC7905CA}"/>
    <dgm:cxn modelId="{46FAE8D9-8086-43F1-9717-F9883EEF8121}" type="presOf" srcId="{48C9AAF3-B094-43E7-9654-7CE8D4D475E0}" destId="{2FC9EB8A-DD86-4A3A-A2D8-43720A356F3F}" srcOrd="0" destOrd="0" presId="urn:microsoft.com/office/officeart/2005/8/layout/list1"/>
    <dgm:cxn modelId="{7C853066-885D-4F22-8EEA-AB10E08AAC37}" srcId="{19C8F3D2-F822-4467-A58D-A9A890A0E37E}" destId="{C37D5E68-CCA7-4D73-BA98-836A593C6F07}" srcOrd="6" destOrd="0" parTransId="{B6A2A5A3-4FED-48BB-91CD-396E56AF7DCB}" sibTransId="{7F8293FF-5AAC-43E6-B541-5316D277DF98}"/>
    <dgm:cxn modelId="{1FA16770-ADED-430D-8310-4FA17B992658}" type="presOf" srcId="{9DD8DF28-F34B-4634-9FB8-F7B5B6F7E0E9}" destId="{4F7F6F06-E6C7-4082-B708-1DE870B9077E}" srcOrd="1" destOrd="0" presId="urn:microsoft.com/office/officeart/2005/8/layout/list1"/>
    <dgm:cxn modelId="{206A52AC-34E7-48BF-BB55-2CDDE0B65E10}" type="presOf" srcId="{33E769FE-FE13-4929-A7F6-98A622F892AA}" destId="{61D97D73-A49C-4862-824A-01DA2B725067}" srcOrd="0" destOrd="0" presId="urn:microsoft.com/office/officeart/2005/8/layout/list1"/>
    <dgm:cxn modelId="{0F496870-9740-43ED-902B-C656BB311EFE}" type="presOf" srcId="{19C8F3D2-F822-4467-A58D-A9A890A0E37E}" destId="{AB685E2B-6DCE-4E94-B544-EFEC2CF1D93D}" srcOrd="0" destOrd="0" presId="urn:microsoft.com/office/officeart/2005/8/layout/list1"/>
    <dgm:cxn modelId="{B10E37FF-ED50-4A6B-A363-77D2CA4AB36F}" type="presOf" srcId="{3B5ED894-8330-488C-B0F8-34FB6F0BDBC5}" destId="{7024B69C-DD7B-4A4C-80F1-DE70781063FD}" srcOrd="1" destOrd="0" presId="urn:microsoft.com/office/officeart/2005/8/layout/list1"/>
    <dgm:cxn modelId="{917F53B0-E214-4A7D-82AD-FACDAC5516AC}" type="presOf" srcId="{B6B4E5B7-82A0-4729-AA28-7D64E6E41CCC}" destId="{55F59052-4EFA-48E1-A08A-FF728763032F}" srcOrd="0" destOrd="0" presId="urn:microsoft.com/office/officeart/2005/8/layout/list1"/>
    <dgm:cxn modelId="{5BBEB190-B9D3-48F3-8AD2-E972D9904C82}" srcId="{19C8F3D2-F822-4467-A58D-A9A890A0E37E}" destId="{33E769FE-FE13-4929-A7F6-98A622F892AA}" srcOrd="0" destOrd="0" parTransId="{0A2E3077-B0E3-4158-94B6-B70C46577911}" sibTransId="{B280FEFF-1BEC-4ECA-9019-1EDE808407C9}"/>
    <dgm:cxn modelId="{6B05B653-33B7-4C76-B24E-3208DD2DEF5A}" type="presOf" srcId="{3B5ED894-8330-488C-B0F8-34FB6F0BDBC5}" destId="{2F096446-9E9A-4755-B61A-CDA35079418F}" srcOrd="0" destOrd="0" presId="urn:microsoft.com/office/officeart/2005/8/layout/list1"/>
    <dgm:cxn modelId="{1F9636C1-F9D7-4F65-9AE4-DC2CF69AEC20}" type="presOf" srcId="{4A7CCCF8-DB79-4AB9-9329-2E6F1B79A31F}" destId="{48387B77-B20B-41AF-8055-C07E8517CBB6}" srcOrd="0" destOrd="0" presId="urn:microsoft.com/office/officeart/2005/8/layout/list1"/>
    <dgm:cxn modelId="{F9B91AE9-0320-4C03-9ED7-E4C1BAD40EEB}" type="presOf" srcId="{2BDF6067-1BAC-4CA9-9B18-38AA350DFD61}" destId="{C6FB5A06-D7D9-4004-97B3-292BBF48F1B4}" srcOrd="0" destOrd="0" presId="urn:microsoft.com/office/officeart/2005/8/layout/list1"/>
    <dgm:cxn modelId="{F7C32771-FF6C-4E82-A83A-070F867E86CB}" srcId="{4A7CCCF8-DB79-4AB9-9329-2E6F1B79A31F}" destId="{F093B58B-CF82-4AE8-B057-A9B8540E9E67}" srcOrd="0" destOrd="0" parTransId="{CF89C325-18A9-4DCE-ACB1-5826DA88149A}" sibTransId="{FAC0AD71-4C90-4AF3-A8D5-D47E9E65E1D6}"/>
    <dgm:cxn modelId="{ED599E69-6247-4FE5-8434-AEA15E8EAA57}" type="presOf" srcId="{4A7CCCF8-DB79-4AB9-9329-2E6F1B79A31F}" destId="{95CDB671-6EC7-4353-A4DF-BAAC98BF0FB4}" srcOrd="1" destOrd="0" presId="urn:microsoft.com/office/officeart/2005/8/layout/list1"/>
    <dgm:cxn modelId="{6C4559C5-C0CE-4039-BCC1-D92BB4387FC9}" srcId="{19C8F3D2-F822-4467-A58D-A9A890A0E37E}" destId="{696542A6-B2DA-4102-B168-2490D74F3312}" srcOrd="4" destOrd="0" parTransId="{6A37ED3C-4B4C-4498-9E4D-DD2134592F81}" sibTransId="{3682A67E-A122-4FA2-9042-08894EF99879}"/>
    <dgm:cxn modelId="{AF885DEC-5B68-4A07-B263-36D8D9C9D6A2}" srcId="{3B5ED894-8330-488C-B0F8-34FB6F0BDBC5}" destId="{48C9AAF3-B094-43E7-9654-7CE8D4D475E0}" srcOrd="0" destOrd="0" parTransId="{4873E494-3DD5-489C-9A94-1006AC09AC08}" sibTransId="{3B841C5C-57CE-47D3-A4F1-A0531EA91B3A}"/>
    <dgm:cxn modelId="{CAD6B7C9-D67F-4E0C-A27B-CF165D118730}" srcId="{19C8F3D2-F822-4467-A58D-A9A890A0E37E}" destId="{9DD8DF28-F34B-4634-9FB8-F7B5B6F7E0E9}" srcOrd="1" destOrd="0" parTransId="{FA506129-9EA6-4B1A-A0AF-388EA550E87C}" sibTransId="{3B1D1827-1AA4-46F0-B63F-FA93F26FF867}"/>
    <dgm:cxn modelId="{E0D33169-A83B-4B43-B2D2-4761FD1C73B7}" srcId="{696542A6-B2DA-4102-B168-2490D74F3312}" destId="{2BDF6067-1BAC-4CA9-9B18-38AA350DFD61}" srcOrd="0" destOrd="0" parTransId="{71100C97-A3D3-41AB-848D-6FA0860799DA}" sibTransId="{7A77AB93-B0D9-4F90-A165-F6355148D530}"/>
    <dgm:cxn modelId="{F8D1C5D6-45FE-46DC-B8CC-CA01D66F9098}" type="presOf" srcId="{F093B58B-CF82-4AE8-B057-A9B8540E9E67}" destId="{0BC83853-5A2D-4961-AF73-2C9512D8CB08}" srcOrd="0" destOrd="0" presId="urn:microsoft.com/office/officeart/2005/8/layout/list1"/>
    <dgm:cxn modelId="{7599B090-A233-4CD2-ADB0-277AD2A919AA}" type="presOf" srcId="{33E769FE-FE13-4929-A7F6-98A622F892AA}" destId="{AEE02B6A-0909-4041-8506-7894A8A2E21D}" srcOrd="1" destOrd="0" presId="urn:microsoft.com/office/officeart/2005/8/layout/list1"/>
    <dgm:cxn modelId="{6BB1CB19-FD65-4174-9932-17419637D3E3}" type="presOf" srcId="{BCD2F948-C261-4378-8124-05683E42F868}" destId="{E66030DB-8E94-448F-A420-C172E89FE3AB}" srcOrd="1" destOrd="0" presId="urn:microsoft.com/office/officeart/2005/8/layout/list1"/>
    <dgm:cxn modelId="{BEC35835-2538-42B3-816F-A621CCFC55F0}" type="presOf" srcId="{696542A6-B2DA-4102-B168-2490D74F3312}" destId="{327A8B27-447B-4D6E-8088-D84CA23095CC}" srcOrd="0" destOrd="0" presId="urn:microsoft.com/office/officeart/2005/8/layout/list1"/>
    <dgm:cxn modelId="{56D053CD-CC2A-4A56-87E1-1BBA3888F5D0}" srcId="{9DD8DF28-F34B-4634-9FB8-F7B5B6F7E0E9}" destId="{B6B4E5B7-82A0-4729-AA28-7D64E6E41CCC}" srcOrd="0" destOrd="0" parTransId="{77BF5329-0A3F-4A75-9CF4-DF6A36FFD8EC}" sibTransId="{43A225DF-513D-4116-9F88-3D154717DEC4}"/>
    <dgm:cxn modelId="{56E571D0-517F-480A-B9D1-0CC377E73D5B}" srcId="{19C8F3D2-F822-4467-A58D-A9A890A0E37E}" destId="{BCD2F948-C261-4378-8124-05683E42F868}" srcOrd="3" destOrd="0" parTransId="{5FEC8B27-CE6A-4A78-97BA-14673FD58E43}" sibTransId="{8FCFF86E-82BC-45F9-BED3-DCF9F45E1C37}"/>
    <dgm:cxn modelId="{6AB56696-9BDE-487B-A354-6A2276F8A835}" type="presOf" srcId="{9DD8DF28-F34B-4634-9FB8-F7B5B6F7E0E9}" destId="{3422959C-F187-47F5-84A3-C101321C5B2B}" srcOrd="0" destOrd="0" presId="urn:microsoft.com/office/officeart/2005/8/layout/list1"/>
    <dgm:cxn modelId="{CA116E97-3D94-449A-8204-5AD360A76DBA}" type="presParOf" srcId="{AB685E2B-6DCE-4E94-B544-EFEC2CF1D93D}" destId="{9AD3723A-6AC4-4014-924C-63AE22043534}" srcOrd="0" destOrd="0" presId="urn:microsoft.com/office/officeart/2005/8/layout/list1"/>
    <dgm:cxn modelId="{739FE988-3E2A-48B3-904A-C3ABD7AAE0B6}" type="presParOf" srcId="{9AD3723A-6AC4-4014-924C-63AE22043534}" destId="{61D97D73-A49C-4862-824A-01DA2B725067}" srcOrd="0" destOrd="0" presId="urn:microsoft.com/office/officeart/2005/8/layout/list1"/>
    <dgm:cxn modelId="{F2B7DCD2-ED5B-4D70-9435-51F6CF161F00}" type="presParOf" srcId="{9AD3723A-6AC4-4014-924C-63AE22043534}" destId="{AEE02B6A-0909-4041-8506-7894A8A2E21D}" srcOrd="1" destOrd="0" presId="urn:microsoft.com/office/officeart/2005/8/layout/list1"/>
    <dgm:cxn modelId="{B775A853-CABB-4998-ACC3-625F68E0FD42}" type="presParOf" srcId="{AB685E2B-6DCE-4E94-B544-EFEC2CF1D93D}" destId="{58E8E142-479F-441A-A6BE-B4466324BA17}" srcOrd="1" destOrd="0" presId="urn:microsoft.com/office/officeart/2005/8/layout/list1"/>
    <dgm:cxn modelId="{AC90CBD0-F9DA-45C6-83F7-162A4183D4B1}" type="presParOf" srcId="{AB685E2B-6DCE-4E94-B544-EFEC2CF1D93D}" destId="{9D23ADA3-1E26-4D09-8B32-0BE5301D29A1}" srcOrd="2" destOrd="0" presId="urn:microsoft.com/office/officeart/2005/8/layout/list1"/>
    <dgm:cxn modelId="{4CECD51E-43A6-4CC3-A130-5493B2C137B7}" type="presParOf" srcId="{AB685E2B-6DCE-4E94-B544-EFEC2CF1D93D}" destId="{6DCA5240-1FD2-47FA-B2AC-AF844B406339}" srcOrd="3" destOrd="0" presId="urn:microsoft.com/office/officeart/2005/8/layout/list1"/>
    <dgm:cxn modelId="{8F8417C9-F369-4847-B67E-127E495AE94F}" type="presParOf" srcId="{AB685E2B-6DCE-4E94-B544-EFEC2CF1D93D}" destId="{6EC671BA-91EF-4EB6-BBFA-8C140099E45C}" srcOrd="4" destOrd="0" presId="urn:microsoft.com/office/officeart/2005/8/layout/list1"/>
    <dgm:cxn modelId="{D222C8EC-A467-4D51-93D1-D9EEC5AE1A07}" type="presParOf" srcId="{6EC671BA-91EF-4EB6-BBFA-8C140099E45C}" destId="{3422959C-F187-47F5-84A3-C101321C5B2B}" srcOrd="0" destOrd="0" presId="urn:microsoft.com/office/officeart/2005/8/layout/list1"/>
    <dgm:cxn modelId="{176E1C66-827F-46EF-BA62-7BC828406E63}" type="presParOf" srcId="{6EC671BA-91EF-4EB6-BBFA-8C140099E45C}" destId="{4F7F6F06-E6C7-4082-B708-1DE870B9077E}" srcOrd="1" destOrd="0" presId="urn:microsoft.com/office/officeart/2005/8/layout/list1"/>
    <dgm:cxn modelId="{383F9643-F8E1-45B7-AF16-388A41902584}" type="presParOf" srcId="{AB685E2B-6DCE-4E94-B544-EFEC2CF1D93D}" destId="{0BF157D4-2619-4A76-A35E-C729428BA524}" srcOrd="5" destOrd="0" presId="urn:microsoft.com/office/officeart/2005/8/layout/list1"/>
    <dgm:cxn modelId="{5CE03341-8FF9-4B77-A2D5-BA00694EC1A6}" type="presParOf" srcId="{AB685E2B-6DCE-4E94-B544-EFEC2CF1D93D}" destId="{55F59052-4EFA-48E1-A08A-FF728763032F}" srcOrd="6" destOrd="0" presId="urn:microsoft.com/office/officeart/2005/8/layout/list1"/>
    <dgm:cxn modelId="{B1357EA2-C41F-4DF4-B607-88A813AFB37D}" type="presParOf" srcId="{AB685E2B-6DCE-4E94-B544-EFEC2CF1D93D}" destId="{4DBB5F19-8C81-499B-8667-DD88153B1C8D}" srcOrd="7" destOrd="0" presId="urn:microsoft.com/office/officeart/2005/8/layout/list1"/>
    <dgm:cxn modelId="{31A1B4EC-DC7B-4F04-9BF5-DD9A33751C15}" type="presParOf" srcId="{AB685E2B-6DCE-4E94-B544-EFEC2CF1D93D}" destId="{D16A3E3F-16DA-426E-8653-41149E9D0D2C}" srcOrd="8" destOrd="0" presId="urn:microsoft.com/office/officeart/2005/8/layout/list1"/>
    <dgm:cxn modelId="{A3C32112-A0D4-4511-9260-F77B5611E2A7}" type="presParOf" srcId="{D16A3E3F-16DA-426E-8653-41149E9D0D2C}" destId="{48387B77-B20B-41AF-8055-C07E8517CBB6}" srcOrd="0" destOrd="0" presId="urn:microsoft.com/office/officeart/2005/8/layout/list1"/>
    <dgm:cxn modelId="{BDCE1F93-4C7D-4E57-8FA1-34E364557820}" type="presParOf" srcId="{D16A3E3F-16DA-426E-8653-41149E9D0D2C}" destId="{95CDB671-6EC7-4353-A4DF-BAAC98BF0FB4}" srcOrd="1" destOrd="0" presId="urn:microsoft.com/office/officeart/2005/8/layout/list1"/>
    <dgm:cxn modelId="{177F0BD4-6742-4F8F-A9BE-D6F875FC2295}" type="presParOf" srcId="{AB685E2B-6DCE-4E94-B544-EFEC2CF1D93D}" destId="{DBF4CD52-0284-4181-9F97-8056C76900A1}" srcOrd="9" destOrd="0" presId="urn:microsoft.com/office/officeart/2005/8/layout/list1"/>
    <dgm:cxn modelId="{DE3E92AA-9E1A-4276-9802-14D61A6A894D}" type="presParOf" srcId="{AB685E2B-6DCE-4E94-B544-EFEC2CF1D93D}" destId="{0BC83853-5A2D-4961-AF73-2C9512D8CB08}" srcOrd="10" destOrd="0" presId="urn:microsoft.com/office/officeart/2005/8/layout/list1"/>
    <dgm:cxn modelId="{D715E9AE-0CC1-460D-A2EB-0843403BA0B9}" type="presParOf" srcId="{AB685E2B-6DCE-4E94-B544-EFEC2CF1D93D}" destId="{91F25135-BF06-4A1A-9890-EA1D8866FC70}" srcOrd="11" destOrd="0" presId="urn:microsoft.com/office/officeart/2005/8/layout/list1"/>
    <dgm:cxn modelId="{7057E277-FDE9-4391-AF91-9CA73C9A9DB6}" type="presParOf" srcId="{AB685E2B-6DCE-4E94-B544-EFEC2CF1D93D}" destId="{28D3F606-7385-4D12-B145-A3A3E85C1126}" srcOrd="12" destOrd="0" presId="urn:microsoft.com/office/officeart/2005/8/layout/list1"/>
    <dgm:cxn modelId="{BA9EB570-34CC-4F74-9205-2EB278AEC79A}" type="presParOf" srcId="{28D3F606-7385-4D12-B145-A3A3E85C1126}" destId="{C328B8BA-44E3-4084-BAC6-76266663335C}" srcOrd="0" destOrd="0" presId="urn:microsoft.com/office/officeart/2005/8/layout/list1"/>
    <dgm:cxn modelId="{4A24A774-FB36-47BC-8AFA-19E63650D80B}" type="presParOf" srcId="{28D3F606-7385-4D12-B145-A3A3E85C1126}" destId="{E66030DB-8E94-448F-A420-C172E89FE3AB}" srcOrd="1" destOrd="0" presId="urn:microsoft.com/office/officeart/2005/8/layout/list1"/>
    <dgm:cxn modelId="{30474720-7EA5-4D6F-B89E-69A25F429189}" type="presParOf" srcId="{AB685E2B-6DCE-4E94-B544-EFEC2CF1D93D}" destId="{FD53D77F-0890-4C85-8ED9-CB86BAC0CB43}" srcOrd="13" destOrd="0" presId="urn:microsoft.com/office/officeart/2005/8/layout/list1"/>
    <dgm:cxn modelId="{4C595D33-4094-48F1-ABC7-9679D2765440}" type="presParOf" srcId="{AB685E2B-6DCE-4E94-B544-EFEC2CF1D93D}" destId="{2EFC80E8-D247-46B6-BE56-821184F50AAF}" srcOrd="14" destOrd="0" presId="urn:microsoft.com/office/officeart/2005/8/layout/list1"/>
    <dgm:cxn modelId="{0F4D613B-6501-45E5-AA5E-EA98E3A86E65}" type="presParOf" srcId="{AB685E2B-6DCE-4E94-B544-EFEC2CF1D93D}" destId="{CE3808DE-1A18-48AC-B2BF-645AB0C2F845}" srcOrd="15" destOrd="0" presId="urn:microsoft.com/office/officeart/2005/8/layout/list1"/>
    <dgm:cxn modelId="{BD669EF1-0EC2-42E9-937F-6B1156F433E3}" type="presParOf" srcId="{AB685E2B-6DCE-4E94-B544-EFEC2CF1D93D}" destId="{34AD69A8-A6BD-4011-A6BE-2E084FA77A50}" srcOrd="16" destOrd="0" presId="urn:microsoft.com/office/officeart/2005/8/layout/list1"/>
    <dgm:cxn modelId="{F35D357F-DFDE-4671-9AA1-A8AF4F574D34}" type="presParOf" srcId="{34AD69A8-A6BD-4011-A6BE-2E084FA77A50}" destId="{327A8B27-447B-4D6E-8088-D84CA23095CC}" srcOrd="0" destOrd="0" presId="urn:microsoft.com/office/officeart/2005/8/layout/list1"/>
    <dgm:cxn modelId="{F48B4BC7-7742-41CC-AAF1-C957B27A9AA6}" type="presParOf" srcId="{34AD69A8-A6BD-4011-A6BE-2E084FA77A50}" destId="{E41CE1CE-541A-49FD-A469-D5F362F31D5C}" srcOrd="1" destOrd="0" presId="urn:microsoft.com/office/officeart/2005/8/layout/list1"/>
    <dgm:cxn modelId="{4200E6C6-175F-4C16-A00C-4B23F13AD04A}" type="presParOf" srcId="{AB685E2B-6DCE-4E94-B544-EFEC2CF1D93D}" destId="{3A1650E2-25AF-4EB8-82BF-1225CA02ACCC}" srcOrd="17" destOrd="0" presId="urn:microsoft.com/office/officeart/2005/8/layout/list1"/>
    <dgm:cxn modelId="{71D2036F-2DB9-4167-AF97-BC9FCEE81488}" type="presParOf" srcId="{AB685E2B-6DCE-4E94-B544-EFEC2CF1D93D}" destId="{C6FB5A06-D7D9-4004-97B3-292BBF48F1B4}" srcOrd="18" destOrd="0" presId="urn:microsoft.com/office/officeart/2005/8/layout/list1"/>
    <dgm:cxn modelId="{0F6221B0-59BD-4354-90EE-C3021DB3C1CA}" type="presParOf" srcId="{AB685E2B-6DCE-4E94-B544-EFEC2CF1D93D}" destId="{BBC2191A-C8D8-4C8F-8386-634F49062DB5}" srcOrd="19" destOrd="0" presId="urn:microsoft.com/office/officeart/2005/8/layout/list1"/>
    <dgm:cxn modelId="{14445CAC-83FF-40D0-AE52-A0F0192ED059}" type="presParOf" srcId="{AB685E2B-6DCE-4E94-B544-EFEC2CF1D93D}" destId="{FB905584-2993-4000-A7F3-6E66E9C6291D}" srcOrd="20" destOrd="0" presId="urn:microsoft.com/office/officeart/2005/8/layout/list1"/>
    <dgm:cxn modelId="{1B257D65-B54C-454A-BAEF-44CFA800C1A3}" type="presParOf" srcId="{FB905584-2993-4000-A7F3-6E66E9C6291D}" destId="{2F096446-9E9A-4755-B61A-CDA35079418F}" srcOrd="0" destOrd="0" presId="urn:microsoft.com/office/officeart/2005/8/layout/list1"/>
    <dgm:cxn modelId="{823841F9-9A12-43D5-851D-F11B651C5A4F}" type="presParOf" srcId="{FB905584-2993-4000-A7F3-6E66E9C6291D}" destId="{7024B69C-DD7B-4A4C-80F1-DE70781063FD}" srcOrd="1" destOrd="0" presId="urn:microsoft.com/office/officeart/2005/8/layout/list1"/>
    <dgm:cxn modelId="{D1E2E03B-7CA8-428D-9BA2-CB5C898DF9A2}" type="presParOf" srcId="{AB685E2B-6DCE-4E94-B544-EFEC2CF1D93D}" destId="{69E773E9-87B3-4333-8DB9-0F51155D3246}" srcOrd="21" destOrd="0" presId="urn:microsoft.com/office/officeart/2005/8/layout/list1"/>
    <dgm:cxn modelId="{B8BECD8D-2417-4747-9E0F-13C05841575C}" type="presParOf" srcId="{AB685E2B-6DCE-4E94-B544-EFEC2CF1D93D}" destId="{2FC9EB8A-DD86-4A3A-A2D8-43720A356F3F}" srcOrd="22" destOrd="0" presId="urn:microsoft.com/office/officeart/2005/8/layout/list1"/>
    <dgm:cxn modelId="{AA71B865-A716-40DA-BEAF-11081ABCE939}" type="presParOf" srcId="{AB685E2B-6DCE-4E94-B544-EFEC2CF1D93D}" destId="{473075A3-1E56-4495-8216-1C3502784ECC}" srcOrd="23" destOrd="0" presId="urn:microsoft.com/office/officeart/2005/8/layout/list1"/>
    <dgm:cxn modelId="{6A50F4A2-9EC4-442A-9D75-0AFE6B5DF520}" type="presParOf" srcId="{AB685E2B-6DCE-4E94-B544-EFEC2CF1D93D}" destId="{8DFFECC8-51A3-4942-981A-9549DC26303A}" srcOrd="24" destOrd="0" presId="urn:microsoft.com/office/officeart/2005/8/layout/list1"/>
    <dgm:cxn modelId="{BCD2B933-DCF0-44C0-A311-318F30D6F9F9}" type="presParOf" srcId="{8DFFECC8-51A3-4942-981A-9549DC26303A}" destId="{2F56BEB1-1543-4252-B035-E93857C2AFD5}" srcOrd="0" destOrd="0" presId="urn:microsoft.com/office/officeart/2005/8/layout/list1"/>
    <dgm:cxn modelId="{5BA1D758-74E8-468F-8F71-03B3E29E9996}" type="presParOf" srcId="{8DFFECC8-51A3-4942-981A-9549DC26303A}" destId="{7F2300E1-62E9-41B8-BD6F-63A0B092FD6F}" srcOrd="1" destOrd="0" presId="urn:microsoft.com/office/officeart/2005/8/layout/list1"/>
    <dgm:cxn modelId="{2894EB30-5E16-48CE-943F-2E072B015F64}" type="presParOf" srcId="{AB685E2B-6DCE-4E94-B544-EFEC2CF1D93D}" destId="{A725B2EB-E0D6-4F80-9412-8113F3B62579}" srcOrd="25" destOrd="0" presId="urn:microsoft.com/office/officeart/2005/8/layout/list1"/>
    <dgm:cxn modelId="{6745243D-67A4-42FD-B4C6-1A576A77908C}" type="presParOf" srcId="{AB685E2B-6DCE-4E94-B544-EFEC2CF1D93D}" destId="{F2061BA9-0472-486C-8E76-571E7849F175}"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A1E678-5F19-4E55-9FE6-655E40F3455B}"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s-EC"/>
        </a:p>
      </dgm:t>
    </dgm:pt>
    <dgm:pt modelId="{AB07A59F-AAC6-4229-8F82-0FB52344A492}">
      <dgm:prSet phldrT="[Texto]" custT="1"/>
      <dgm:spPr>
        <a:xfrm>
          <a:off x="0" y="30067"/>
          <a:ext cx="5486400" cy="4032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200" b="1" dirty="0">
              <a:solidFill>
                <a:sysClr val="window" lastClr="FFFFFF"/>
              </a:solidFill>
              <a:latin typeface="Arial" pitchFamily="34" charset="0"/>
              <a:ea typeface="+mn-ea"/>
              <a:cs typeface="Arial" pitchFamily="34" charset="0"/>
            </a:rPr>
            <a:t>OBJETIVOS</a:t>
          </a:r>
        </a:p>
      </dgm:t>
    </dgm:pt>
    <dgm:pt modelId="{A2C3F4C4-0D8C-43EF-9465-EF49DEF012D6}" type="parTrans" cxnId="{76A261F7-7C53-4284-BE69-0A743108B13B}">
      <dgm:prSet/>
      <dgm:spPr/>
      <dgm:t>
        <a:bodyPr/>
        <a:lstStyle/>
        <a:p>
          <a:endParaRPr lang="es-EC"/>
        </a:p>
      </dgm:t>
    </dgm:pt>
    <dgm:pt modelId="{0B4D3D16-D47B-490C-95EA-C50F07ED2779}" type="sibTrans" cxnId="{76A261F7-7C53-4284-BE69-0A743108B13B}">
      <dgm:prSet/>
      <dgm:spPr/>
      <dgm:t>
        <a:bodyPr/>
        <a:lstStyle/>
        <a:p>
          <a:endParaRPr lang="es-EC"/>
        </a:p>
      </dgm:t>
    </dgm:pt>
    <dgm:pt modelId="{68CE25F5-7CAE-4A74-BDC5-39D97F419DB7}">
      <dgm:prSet phldrT="[Texto]"/>
      <dgm:spPr>
        <a:xfrm>
          <a:off x="0" y="433267"/>
          <a:ext cx="5486400" cy="2613239"/>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s-EC" dirty="0" smtClean="0"/>
            <a:t>Formar y disponer de personal altamente capacitado y competente.</a:t>
          </a:r>
          <a:endParaRPr lang="es-EC" dirty="0">
            <a:solidFill>
              <a:sysClr val="windowText" lastClr="000000">
                <a:hueOff val="0"/>
                <a:satOff val="0"/>
                <a:lumOff val="0"/>
                <a:alphaOff val="0"/>
              </a:sysClr>
            </a:solidFill>
            <a:latin typeface="Calibri"/>
            <a:ea typeface="+mn-ea"/>
            <a:cs typeface="+mn-cs"/>
          </a:endParaRPr>
        </a:p>
      </dgm:t>
    </dgm:pt>
    <dgm:pt modelId="{634ABEA8-8966-45E3-B118-980F5D3498C0}" type="parTrans" cxnId="{0CEDAFEF-F6C0-49C3-A038-731D2F9943B6}">
      <dgm:prSet/>
      <dgm:spPr/>
      <dgm:t>
        <a:bodyPr/>
        <a:lstStyle/>
        <a:p>
          <a:endParaRPr lang="es-EC"/>
        </a:p>
      </dgm:t>
    </dgm:pt>
    <dgm:pt modelId="{7982A06A-E51B-4028-8459-A8A0E6F03184}" type="sibTrans" cxnId="{0CEDAFEF-F6C0-49C3-A038-731D2F9943B6}">
      <dgm:prSet/>
      <dgm:spPr/>
      <dgm:t>
        <a:bodyPr/>
        <a:lstStyle/>
        <a:p>
          <a:endParaRPr lang="es-EC"/>
        </a:p>
      </dgm:t>
    </dgm:pt>
    <dgm:pt modelId="{AC777E04-4493-49E5-BC4D-9A3153883EAD}">
      <dgm:prSet/>
      <dgm:spPr/>
      <dgm:t>
        <a:bodyPr/>
        <a:lstStyle/>
        <a:p>
          <a:r>
            <a:rPr lang="es-EC" smtClean="0"/>
            <a:t>Fomentar el desarrollar el talento humano.</a:t>
          </a:r>
          <a:endParaRPr lang="es-EC"/>
        </a:p>
      </dgm:t>
    </dgm:pt>
    <dgm:pt modelId="{E0296F22-12BA-4772-822B-2377FAFB9DEA}" type="parTrans" cxnId="{190F58E9-3F06-4AEC-B915-403190B5F690}">
      <dgm:prSet/>
      <dgm:spPr/>
      <dgm:t>
        <a:bodyPr/>
        <a:lstStyle/>
        <a:p>
          <a:endParaRPr lang="en-US"/>
        </a:p>
      </dgm:t>
    </dgm:pt>
    <dgm:pt modelId="{773FF1AF-C922-4AC2-9C48-B3AA6731D5A4}" type="sibTrans" cxnId="{190F58E9-3F06-4AEC-B915-403190B5F690}">
      <dgm:prSet/>
      <dgm:spPr/>
      <dgm:t>
        <a:bodyPr/>
        <a:lstStyle/>
        <a:p>
          <a:endParaRPr lang="en-US"/>
        </a:p>
      </dgm:t>
    </dgm:pt>
    <dgm:pt modelId="{F1219327-0CC0-4374-B0F3-6A928B866072}">
      <dgm:prSet/>
      <dgm:spPr/>
      <dgm:t>
        <a:bodyPr/>
        <a:lstStyle/>
        <a:p>
          <a:r>
            <a:rPr lang="es-EC" smtClean="0"/>
            <a:t>Generar procesos eficientes que cubra las necesidades del cliente.</a:t>
          </a:r>
          <a:endParaRPr lang="es-EC"/>
        </a:p>
      </dgm:t>
    </dgm:pt>
    <dgm:pt modelId="{37EE0EB9-8BCB-4C43-AE2A-327769F9893F}" type="parTrans" cxnId="{F6810780-8501-4846-AE71-A6CDFA35D5D3}">
      <dgm:prSet/>
      <dgm:spPr/>
      <dgm:t>
        <a:bodyPr/>
        <a:lstStyle/>
        <a:p>
          <a:endParaRPr lang="en-US"/>
        </a:p>
      </dgm:t>
    </dgm:pt>
    <dgm:pt modelId="{E94C9D06-A434-45F4-9BE2-1E39100B04BF}" type="sibTrans" cxnId="{F6810780-8501-4846-AE71-A6CDFA35D5D3}">
      <dgm:prSet/>
      <dgm:spPr/>
      <dgm:t>
        <a:bodyPr/>
        <a:lstStyle/>
        <a:p>
          <a:endParaRPr lang="en-US"/>
        </a:p>
      </dgm:t>
    </dgm:pt>
    <dgm:pt modelId="{16903049-F716-44DF-8406-C5CF336ED159}">
      <dgm:prSet/>
      <dgm:spPr/>
      <dgm:t>
        <a:bodyPr/>
        <a:lstStyle/>
        <a:p>
          <a:r>
            <a:rPr lang="es-EC" smtClean="0"/>
            <a:t>Mejorar e innovar la gestión de manera permanente.</a:t>
          </a:r>
          <a:endParaRPr lang="es-EC"/>
        </a:p>
      </dgm:t>
    </dgm:pt>
    <dgm:pt modelId="{F6E958D4-25EB-438A-8EFB-3A8033A9BD6F}" type="parTrans" cxnId="{06124E18-9DE6-4FF6-A162-CFEF190D4191}">
      <dgm:prSet/>
      <dgm:spPr/>
      <dgm:t>
        <a:bodyPr/>
        <a:lstStyle/>
        <a:p>
          <a:endParaRPr lang="en-US"/>
        </a:p>
      </dgm:t>
    </dgm:pt>
    <dgm:pt modelId="{7331F03C-45B0-4C83-B38A-57EDBBEC3870}" type="sibTrans" cxnId="{06124E18-9DE6-4FF6-A162-CFEF190D4191}">
      <dgm:prSet/>
      <dgm:spPr/>
      <dgm:t>
        <a:bodyPr/>
        <a:lstStyle/>
        <a:p>
          <a:endParaRPr lang="en-US"/>
        </a:p>
      </dgm:t>
    </dgm:pt>
    <dgm:pt modelId="{32152F7C-D56C-44A5-9303-36B2F6DDC4E1}">
      <dgm:prSet/>
      <dgm:spPr/>
      <dgm:t>
        <a:bodyPr/>
        <a:lstStyle/>
        <a:p>
          <a:r>
            <a:rPr lang="es-EC" smtClean="0"/>
            <a:t>Impulsar la participación en el mercado local.</a:t>
          </a:r>
          <a:endParaRPr lang="es-EC"/>
        </a:p>
      </dgm:t>
    </dgm:pt>
    <dgm:pt modelId="{DF6D3D31-1D65-4DAF-B987-0A55B26C30A6}" type="parTrans" cxnId="{6F3C2F40-6F80-4E8E-ABDE-0E6A1C308531}">
      <dgm:prSet/>
      <dgm:spPr/>
      <dgm:t>
        <a:bodyPr/>
        <a:lstStyle/>
        <a:p>
          <a:endParaRPr lang="en-US"/>
        </a:p>
      </dgm:t>
    </dgm:pt>
    <dgm:pt modelId="{1BF3EEE1-C7FC-4377-A72C-4F29D9348FAA}" type="sibTrans" cxnId="{6F3C2F40-6F80-4E8E-ABDE-0E6A1C308531}">
      <dgm:prSet/>
      <dgm:spPr/>
      <dgm:t>
        <a:bodyPr/>
        <a:lstStyle/>
        <a:p>
          <a:endParaRPr lang="en-US"/>
        </a:p>
      </dgm:t>
    </dgm:pt>
    <dgm:pt modelId="{28130BF4-C0D3-4116-A390-679922741702}">
      <dgm:prSet/>
      <dgm:spPr/>
      <dgm:t>
        <a:bodyPr/>
        <a:lstStyle/>
        <a:p>
          <a:r>
            <a:rPr lang="es-EC" smtClean="0"/>
            <a:t>Situar en uno de los lugares de reconocimiento a Rico Sabor en el mercado local.</a:t>
          </a:r>
          <a:endParaRPr lang="es-EC"/>
        </a:p>
      </dgm:t>
    </dgm:pt>
    <dgm:pt modelId="{3E69A18B-7838-498B-9C39-6A5194196490}" type="parTrans" cxnId="{3CB4BE75-07C0-4817-828D-D18565C015FB}">
      <dgm:prSet/>
      <dgm:spPr/>
      <dgm:t>
        <a:bodyPr/>
        <a:lstStyle/>
        <a:p>
          <a:endParaRPr lang="en-US"/>
        </a:p>
      </dgm:t>
    </dgm:pt>
    <dgm:pt modelId="{43320C45-A1DD-49CF-BAC6-11C575A99E10}" type="sibTrans" cxnId="{3CB4BE75-07C0-4817-828D-D18565C015FB}">
      <dgm:prSet/>
      <dgm:spPr/>
      <dgm:t>
        <a:bodyPr/>
        <a:lstStyle/>
        <a:p>
          <a:endParaRPr lang="en-US"/>
        </a:p>
      </dgm:t>
    </dgm:pt>
    <dgm:pt modelId="{75ED88E4-3769-4FC7-B9B3-962CE54E39B5}">
      <dgm:prSet/>
      <dgm:spPr/>
      <dgm:t>
        <a:bodyPr/>
        <a:lstStyle/>
        <a:p>
          <a:r>
            <a:rPr lang="es-EC" dirty="0" smtClean="0"/>
            <a:t>Crecer de manera sostenida con interesantes utilidades.</a:t>
          </a:r>
          <a:endParaRPr lang="es-EC" dirty="0"/>
        </a:p>
      </dgm:t>
    </dgm:pt>
    <dgm:pt modelId="{60EB2219-D1D0-4DE8-BC87-AA2ADDACAEB3}" type="parTrans" cxnId="{3CE84AA0-CF9C-4B1D-92AE-BB6F28173347}">
      <dgm:prSet/>
      <dgm:spPr/>
      <dgm:t>
        <a:bodyPr/>
        <a:lstStyle/>
        <a:p>
          <a:endParaRPr lang="en-US"/>
        </a:p>
      </dgm:t>
    </dgm:pt>
    <dgm:pt modelId="{307C3C5E-F47B-41ED-A317-B1FAEAE07154}" type="sibTrans" cxnId="{3CE84AA0-CF9C-4B1D-92AE-BB6F28173347}">
      <dgm:prSet/>
      <dgm:spPr/>
      <dgm:t>
        <a:bodyPr/>
        <a:lstStyle/>
        <a:p>
          <a:endParaRPr lang="en-US"/>
        </a:p>
      </dgm:t>
    </dgm:pt>
    <dgm:pt modelId="{D72C3600-10E8-4FAD-BB8A-158CA8946979}">
      <dgm:prSet/>
      <dgm:spPr/>
      <dgm:t>
        <a:bodyPr/>
        <a:lstStyle/>
        <a:p>
          <a:r>
            <a:rPr lang="es-EC" dirty="0" smtClean="0"/>
            <a:t>Alcanzar ventas con un crecimiento sostenido.</a:t>
          </a:r>
          <a:endParaRPr lang="es-EC" dirty="0"/>
        </a:p>
      </dgm:t>
    </dgm:pt>
    <dgm:pt modelId="{96091C95-7DA6-4476-970C-E5E912670447}" type="parTrans" cxnId="{B93BFA80-8796-42F1-B2DE-63D65A1ACCB5}">
      <dgm:prSet/>
      <dgm:spPr/>
      <dgm:t>
        <a:bodyPr/>
        <a:lstStyle/>
        <a:p>
          <a:endParaRPr lang="en-US"/>
        </a:p>
      </dgm:t>
    </dgm:pt>
    <dgm:pt modelId="{A05EF844-6F08-484A-882E-E9B457C2BEBC}" type="sibTrans" cxnId="{B93BFA80-8796-42F1-B2DE-63D65A1ACCB5}">
      <dgm:prSet/>
      <dgm:spPr/>
      <dgm:t>
        <a:bodyPr/>
        <a:lstStyle/>
        <a:p>
          <a:endParaRPr lang="en-US"/>
        </a:p>
      </dgm:t>
    </dgm:pt>
    <dgm:pt modelId="{A8701BF9-6763-42B0-A480-DA1EA6CFEAD4}" type="pres">
      <dgm:prSet presAssocID="{E2A1E678-5F19-4E55-9FE6-655E40F3455B}" presName="Name0" presStyleCnt="0">
        <dgm:presLayoutVars>
          <dgm:dir/>
          <dgm:animLvl val="lvl"/>
          <dgm:resizeHandles val="exact"/>
        </dgm:presLayoutVars>
      </dgm:prSet>
      <dgm:spPr/>
      <dgm:t>
        <a:bodyPr/>
        <a:lstStyle/>
        <a:p>
          <a:endParaRPr lang="es-EC"/>
        </a:p>
      </dgm:t>
    </dgm:pt>
    <dgm:pt modelId="{DA654FA9-B124-40CD-8D1F-986522111BF4}" type="pres">
      <dgm:prSet presAssocID="{AB07A59F-AAC6-4229-8F82-0FB52344A492}" presName="composite" presStyleCnt="0"/>
      <dgm:spPr/>
    </dgm:pt>
    <dgm:pt modelId="{01F60140-F925-44B5-B263-556E89F52DD5}" type="pres">
      <dgm:prSet presAssocID="{AB07A59F-AAC6-4229-8F82-0FB52344A492}" presName="parTx" presStyleLbl="alignNode1" presStyleIdx="0" presStyleCnt="1">
        <dgm:presLayoutVars>
          <dgm:chMax val="0"/>
          <dgm:chPref val="0"/>
          <dgm:bulletEnabled val="1"/>
        </dgm:presLayoutVars>
      </dgm:prSet>
      <dgm:spPr/>
      <dgm:t>
        <a:bodyPr/>
        <a:lstStyle/>
        <a:p>
          <a:endParaRPr lang="es-EC"/>
        </a:p>
      </dgm:t>
    </dgm:pt>
    <dgm:pt modelId="{4263954B-A605-49AC-AD1E-15EE8E8CC54A}" type="pres">
      <dgm:prSet presAssocID="{AB07A59F-AAC6-4229-8F82-0FB52344A492}" presName="desTx" presStyleLbl="alignAccFollowNode1" presStyleIdx="0" presStyleCnt="1">
        <dgm:presLayoutVars>
          <dgm:bulletEnabled val="1"/>
        </dgm:presLayoutVars>
      </dgm:prSet>
      <dgm:spPr/>
      <dgm:t>
        <a:bodyPr/>
        <a:lstStyle/>
        <a:p>
          <a:endParaRPr lang="es-EC"/>
        </a:p>
      </dgm:t>
    </dgm:pt>
  </dgm:ptLst>
  <dgm:cxnLst>
    <dgm:cxn modelId="{E1068E97-A3DA-40C7-AD9A-D538ED67D637}" type="presOf" srcId="{28130BF4-C0D3-4116-A390-679922741702}" destId="{4263954B-A605-49AC-AD1E-15EE8E8CC54A}" srcOrd="0" destOrd="5" presId="urn:microsoft.com/office/officeart/2005/8/layout/hList1"/>
    <dgm:cxn modelId="{6F3C2F40-6F80-4E8E-ABDE-0E6A1C308531}" srcId="{AB07A59F-AAC6-4229-8F82-0FB52344A492}" destId="{32152F7C-D56C-44A5-9303-36B2F6DDC4E1}" srcOrd="4" destOrd="0" parTransId="{DF6D3D31-1D65-4DAF-B987-0A55B26C30A6}" sibTransId="{1BF3EEE1-C7FC-4377-A72C-4F29D9348FAA}"/>
    <dgm:cxn modelId="{06124E18-9DE6-4FF6-A162-CFEF190D4191}" srcId="{AB07A59F-AAC6-4229-8F82-0FB52344A492}" destId="{16903049-F716-44DF-8406-C5CF336ED159}" srcOrd="3" destOrd="0" parTransId="{F6E958D4-25EB-438A-8EFB-3A8033A9BD6F}" sibTransId="{7331F03C-45B0-4C83-B38A-57EDBBEC3870}"/>
    <dgm:cxn modelId="{D0E42E23-8177-4FBC-A7BB-FBFF01CB9965}" type="presOf" srcId="{16903049-F716-44DF-8406-C5CF336ED159}" destId="{4263954B-A605-49AC-AD1E-15EE8E8CC54A}" srcOrd="0" destOrd="3" presId="urn:microsoft.com/office/officeart/2005/8/layout/hList1"/>
    <dgm:cxn modelId="{CE83192E-700F-487F-B3AD-EA650CB0FDAF}" type="presOf" srcId="{75ED88E4-3769-4FC7-B9B3-962CE54E39B5}" destId="{4263954B-A605-49AC-AD1E-15EE8E8CC54A}" srcOrd="0" destOrd="6" presId="urn:microsoft.com/office/officeart/2005/8/layout/hList1"/>
    <dgm:cxn modelId="{14EA893A-7723-4AD8-B831-01FFFF7F7AFC}" type="presOf" srcId="{68CE25F5-7CAE-4A74-BDC5-39D97F419DB7}" destId="{4263954B-A605-49AC-AD1E-15EE8E8CC54A}" srcOrd="0" destOrd="0" presId="urn:microsoft.com/office/officeart/2005/8/layout/hList1"/>
    <dgm:cxn modelId="{190F58E9-3F06-4AEC-B915-403190B5F690}" srcId="{AB07A59F-AAC6-4229-8F82-0FB52344A492}" destId="{AC777E04-4493-49E5-BC4D-9A3153883EAD}" srcOrd="1" destOrd="0" parTransId="{E0296F22-12BA-4772-822B-2377FAFB9DEA}" sibTransId="{773FF1AF-C922-4AC2-9C48-B3AA6731D5A4}"/>
    <dgm:cxn modelId="{B93BFA80-8796-42F1-B2DE-63D65A1ACCB5}" srcId="{AB07A59F-AAC6-4229-8F82-0FB52344A492}" destId="{D72C3600-10E8-4FAD-BB8A-158CA8946979}" srcOrd="7" destOrd="0" parTransId="{96091C95-7DA6-4476-970C-E5E912670447}" sibTransId="{A05EF844-6F08-484A-882E-E9B457C2BEBC}"/>
    <dgm:cxn modelId="{1BBB3EC2-EA9E-4462-9CC3-00E1ECE25753}" type="presOf" srcId="{AC777E04-4493-49E5-BC4D-9A3153883EAD}" destId="{4263954B-A605-49AC-AD1E-15EE8E8CC54A}" srcOrd="0" destOrd="1" presId="urn:microsoft.com/office/officeart/2005/8/layout/hList1"/>
    <dgm:cxn modelId="{FD78E041-ECB7-4152-AE68-4AEB4A8B617A}" type="presOf" srcId="{F1219327-0CC0-4374-B0F3-6A928B866072}" destId="{4263954B-A605-49AC-AD1E-15EE8E8CC54A}" srcOrd="0" destOrd="2" presId="urn:microsoft.com/office/officeart/2005/8/layout/hList1"/>
    <dgm:cxn modelId="{F6810780-8501-4846-AE71-A6CDFA35D5D3}" srcId="{AB07A59F-AAC6-4229-8F82-0FB52344A492}" destId="{F1219327-0CC0-4374-B0F3-6A928B866072}" srcOrd="2" destOrd="0" parTransId="{37EE0EB9-8BCB-4C43-AE2A-327769F9893F}" sibTransId="{E94C9D06-A434-45F4-9BE2-1E39100B04BF}"/>
    <dgm:cxn modelId="{76A261F7-7C53-4284-BE69-0A743108B13B}" srcId="{E2A1E678-5F19-4E55-9FE6-655E40F3455B}" destId="{AB07A59F-AAC6-4229-8F82-0FB52344A492}" srcOrd="0" destOrd="0" parTransId="{A2C3F4C4-0D8C-43EF-9465-EF49DEF012D6}" sibTransId="{0B4D3D16-D47B-490C-95EA-C50F07ED2779}"/>
    <dgm:cxn modelId="{3CE84AA0-CF9C-4B1D-92AE-BB6F28173347}" srcId="{AB07A59F-AAC6-4229-8F82-0FB52344A492}" destId="{75ED88E4-3769-4FC7-B9B3-962CE54E39B5}" srcOrd="6" destOrd="0" parTransId="{60EB2219-D1D0-4DE8-BC87-AA2ADDACAEB3}" sibTransId="{307C3C5E-F47B-41ED-A317-B1FAEAE07154}"/>
    <dgm:cxn modelId="{A94240E3-F6E2-43AA-8E89-FE94D7862712}" type="presOf" srcId="{E2A1E678-5F19-4E55-9FE6-655E40F3455B}" destId="{A8701BF9-6763-42B0-A480-DA1EA6CFEAD4}" srcOrd="0" destOrd="0" presId="urn:microsoft.com/office/officeart/2005/8/layout/hList1"/>
    <dgm:cxn modelId="{7BB4A585-275F-4225-AE6E-DB4AA1C93307}" type="presOf" srcId="{32152F7C-D56C-44A5-9303-36B2F6DDC4E1}" destId="{4263954B-A605-49AC-AD1E-15EE8E8CC54A}" srcOrd="0" destOrd="4" presId="urn:microsoft.com/office/officeart/2005/8/layout/hList1"/>
    <dgm:cxn modelId="{3CB4BE75-07C0-4817-828D-D18565C015FB}" srcId="{AB07A59F-AAC6-4229-8F82-0FB52344A492}" destId="{28130BF4-C0D3-4116-A390-679922741702}" srcOrd="5" destOrd="0" parTransId="{3E69A18B-7838-498B-9C39-6A5194196490}" sibTransId="{43320C45-A1DD-49CF-BAC6-11C575A99E10}"/>
    <dgm:cxn modelId="{BA891ECC-5341-4C3A-984F-A5B7A103B54D}" type="presOf" srcId="{AB07A59F-AAC6-4229-8F82-0FB52344A492}" destId="{01F60140-F925-44B5-B263-556E89F52DD5}" srcOrd="0" destOrd="0" presId="urn:microsoft.com/office/officeart/2005/8/layout/hList1"/>
    <dgm:cxn modelId="{450B9B17-873C-4567-8C82-194373C8B771}" type="presOf" srcId="{D72C3600-10E8-4FAD-BB8A-158CA8946979}" destId="{4263954B-A605-49AC-AD1E-15EE8E8CC54A}" srcOrd="0" destOrd="7" presId="urn:microsoft.com/office/officeart/2005/8/layout/hList1"/>
    <dgm:cxn modelId="{0CEDAFEF-F6C0-49C3-A038-731D2F9943B6}" srcId="{AB07A59F-AAC6-4229-8F82-0FB52344A492}" destId="{68CE25F5-7CAE-4A74-BDC5-39D97F419DB7}" srcOrd="0" destOrd="0" parTransId="{634ABEA8-8966-45E3-B118-980F5D3498C0}" sibTransId="{7982A06A-E51B-4028-8459-A8A0E6F03184}"/>
    <dgm:cxn modelId="{AED13FBF-A1E1-437F-9B7C-F3D7721A9133}" type="presParOf" srcId="{A8701BF9-6763-42B0-A480-DA1EA6CFEAD4}" destId="{DA654FA9-B124-40CD-8D1F-986522111BF4}" srcOrd="0" destOrd="0" presId="urn:microsoft.com/office/officeart/2005/8/layout/hList1"/>
    <dgm:cxn modelId="{83944E66-0BB4-423A-85AC-D7E085833829}" type="presParOf" srcId="{DA654FA9-B124-40CD-8D1F-986522111BF4}" destId="{01F60140-F925-44B5-B263-556E89F52DD5}" srcOrd="0" destOrd="0" presId="urn:microsoft.com/office/officeart/2005/8/layout/hList1"/>
    <dgm:cxn modelId="{F1FEEE55-B683-490A-B502-D08AE9DC73B1}" type="presParOf" srcId="{DA654FA9-B124-40CD-8D1F-986522111BF4}" destId="{4263954B-A605-49AC-AD1E-15EE8E8CC54A}"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569977-AD12-4C17-B25A-E87BC27FA884}"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es-EC"/>
        </a:p>
      </dgm:t>
    </dgm:pt>
    <dgm:pt modelId="{2E259434-BE10-47A9-BEF1-2FB85C14F7C5}">
      <dgm:prSet phldrT="[Texto]" custT="1"/>
      <dgm:spPr>
        <a:xfrm>
          <a:off x="0" y="0"/>
          <a:ext cx="1951101" cy="702933"/>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es-EC" sz="1200" b="1">
              <a:solidFill>
                <a:sysClr val="window" lastClr="FFFFFF"/>
              </a:solidFill>
              <a:latin typeface="Arial" pitchFamily="34" charset="0"/>
              <a:ea typeface="+mn-ea"/>
              <a:cs typeface="Arial" pitchFamily="34" charset="0"/>
            </a:rPr>
            <a:t>RESPETO</a:t>
          </a:r>
        </a:p>
      </dgm:t>
    </dgm:pt>
    <dgm:pt modelId="{505CE3B6-46F6-4861-93E6-744F3BD3938F}" type="parTrans" cxnId="{7E8C9022-745E-4D55-A36D-50A3043CC3A0}">
      <dgm:prSet/>
      <dgm:spPr/>
      <dgm:t>
        <a:bodyPr/>
        <a:lstStyle/>
        <a:p>
          <a:pPr algn="just"/>
          <a:endParaRPr lang="es-EC" sz="1100">
            <a:latin typeface="Arial" pitchFamily="34" charset="0"/>
            <a:cs typeface="Arial" pitchFamily="34" charset="0"/>
          </a:endParaRPr>
        </a:p>
      </dgm:t>
    </dgm:pt>
    <dgm:pt modelId="{FB67A130-E91F-44D1-9DA7-2F49FB5BD265}" type="sibTrans" cxnId="{7E8C9022-745E-4D55-A36D-50A3043CC3A0}">
      <dgm:prSet/>
      <dgm:spPr/>
      <dgm:t>
        <a:bodyPr/>
        <a:lstStyle/>
        <a:p>
          <a:pPr algn="just"/>
          <a:endParaRPr lang="es-EC" sz="1100">
            <a:latin typeface="Arial" pitchFamily="34" charset="0"/>
            <a:cs typeface="Arial" pitchFamily="34" charset="0"/>
          </a:endParaRPr>
        </a:p>
      </dgm:t>
    </dgm:pt>
    <dgm:pt modelId="{0BE64EE3-AAC2-40B0-AC12-C6B342ABE816}">
      <dgm:prSet phldrT="[Texto]" custT="1"/>
      <dgm:spPr>
        <a:xfrm>
          <a:off x="0" y="739145"/>
          <a:ext cx="1951101" cy="702933"/>
        </a:xfrm>
        <a:prstGeom prst="roundRect">
          <a:avLst/>
        </a:prstGeom>
        <a:gradFill rotWithShape="0">
          <a:gsLst>
            <a:gs pos="0">
              <a:srgbClr val="9BBB59">
                <a:hueOff val="5625132"/>
                <a:satOff val="-8440"/>
                <a:lumOff val="-1373"/>
                <a:alphaOff val="0"/>
                <a:shade val="51000"/>
                <a:satMod val="130000"/>
              </a:srgbClr>
            </a:gs>
            <a:gs pos="80000">
              <a:srgbClr val="9BBB59">
                <a:hueOff val="5625132"/>
                <a:satOff val="-8440"/>
                <a:lumOff val="-1373"/>
                <a:alphaOff val="0"/>
                <a:shade val="93000"/>
                <a:satMod val="130000"/>
              </a:srgbClr>
            </a:gs>
            <a:gs pos="100000">
              <a:srgbClr val="9BBB59">
                <a:hueOff val="5625132"/>
                <a:satOff val="-8440"/>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es-EC" sz="1200" b="1">
              <a:solidFill>
                <a:sysClr val="window" lastClr="FFFFFF"/>
              </a:solidFill>
              <a:latin typeface="Arial" pitchFamily="34" charset="0"/>
              <a:ea typeface="+mn-ea"/>
              <a:cs typeface="Arial" pitchFamily="34" charset="0"/>
            </a:rPr>
            <a:t>AMABILIDAD</a:t>
          </a:r>
        </a:p>
      </dgm:t>
    </dgm:pt>
    <dgm:pt modelId="{8F5D5CC8-56EC-4BE1-BB6F-9D6758EE7DA7}" type="parTrans" cxnId="{09283824-145E-4C20-A1A3-125D07A4BD94}">
      <dgm:prSet/>
      <dgm:spPr/>
      <dgm:t>
        <a:bodyPr/>
        <a:lstStyle/>
        <a:p>
          <a:pPr algn="just"/>
          <a:endParaRPr lang="es-EC" sz="1100">
            <a:latin typeface="Arial" pitchFamily="34" charset="0"/>
            <a:cs typeface="Arial" pitchFamily="34" charset="0"/>
          </a:endParaRPr>
        </a:p>
      </dgm:t>
    </dgm:pt>
    <dgm:pt modelId="{0D7B648E-73A7-4FD2-8002-79F9873B4011}" type="sibTrans" cxnId="{09283824-145E-4C20-A1A3-125D07A4BD94}">
      <dgm:prSet/>
      <dgm:spPr/>
      <dgm:t>
        <a:bodyPr/>
        <a:lstStyle/>
        <a:p>
          <a:pPr algn="just"/>
          <a:endParaRPr lang="es-EC" sz="1100">
            <a:latin typeface="Arial" pitchFamily="34" charset="0"/>
            <a:cs typeface="Arial" pitchFamily="34" charset="0"/>
          </a:endParaRPr>
        </a:p>
      </dgm:t>
    </dgm:pt>
    <dgm:pt modelId="{11737518-8823-427A-97B7-6E4D45883028}">
      <dgm:prSet phldrT="[Texto]" custT="1"/>
      <dgm:spPr>
        <a:xfrm>
          <a:off x="0" y="1477226"/>
          <a:ext cx="1951101" cy="702933"/>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ctr"/>
          <a:r>
            <a:rPr lang="es-EC" sz="1200" b="1">
              <a:solidFill>
                <a:sysClr val="window" lastClr="FFFFFF"/>
              </a:solidFill>
              <a:latin typeface="Arial" pitchFamily="34" charset="0"/>
              <a:ea typeface="+mn-ea"/>
              <a:cs typeface="Arial" pitchFamily="34" charset="0"/>
            </a:rPr>
            <a:t>CONFIANZA</a:t>
          </a:r>
        </a:p>
      </dgm:t>
    </dgm:pt>
    <dgm:pt modelId="{937838D6-DADB-4E5E-A339-8AF06BFDBFF6}" type="parTrans" cxnId="{60ED2B5E-C941-4584-A9B4-E6D45BF23E2E}">
      <dgm:prSet/>
      <dgm:spPr/>
      <dgm:t>
        <a:bodyPr/>
        <a:lstStyle/>
        <a:p>
          <a:pPr algn="just"/>
          <a:endParaRPr lang="es-EC" sz="1100">
            <a:latin typeface="Arial" pitchFamily="34" charset="0"/>
            <a:cs typeface="Arial" pitchFamily="34" charset="0"/>
          </a:endParaRPr>
        </a:p>
      </dgm:t>
    </dgm:pt>
    <dgm:pt modelId="{82E9CCDE-8C18-4FEC-A2A4-C77B386FF3C0}" type="sibTrans" cxnId="{60ED2B5E-C941-4584-A9B4-E6D45BF23E2E}">
      <dgm:prSet/>
      <dgm:spPr/>
      <dgm:t>
        <a:bodyPr/>
        <a:lstStyle/>
        <a:p>
          <a:pPr algn="just"/>
          <a:endParaRPr lang="es-EC" sz="1100">
            <a:latin typeface="Arial" pitchFamily="34" charset="0"/>
            <a:cs typeface="Arial" pitchFamily="34" charset="0"/>
          </a:endParaRPr>
        </a:p>
      </dgm:t>
    </dgm:pt>
    <dgm:pt modelId="{DA145837-0C43-4841-816C-2325687A29CC}" type="pres">
      <dgm:prSet presAssocID="{D3569977-AD12-4C17-B25A-E87BC27FA884}" presName="Name0" presStyleCnt="0">
        <dgm:presLayoutVars>
          <dgm:dir/>
          <dgm:animLvl val="lvl"/>
          <dgm:resizeHandles val="exact"/>
        </dgm:presLayoutVars>
      </dgm:prSet>
      <dgm:spPr/>
      <dgm:t>
        <a:bodyPr/>
        <a:lstStyle/>
        <a:p>
          <a:endParaRPr lang="es-EC"/>
        </a:p>
      </dgm:t>
    </dgm:pt>
    <dgm:pt modelId="{03A8F5B0-89C7-49E1-9520-F19A9456D4C9}" type="pres">
      <dgm:prSet presAssocID="{2E259434-BE10-47A9-BEF1-2FB85C14F7C5}" presName="linNode" presStyleCnt="0"/>
      <dgm:spPr/>
    </dgm:pt>
    <dgm:pt modelId="{F1F53CA4-3AC5-468F-8D82-47EA07AD36BE}" type="pres">
      <dgm:prSet presAssocID="{2E259434-BE10-47A9-BEF1-2FB85C14F7C5}" presName="parentText" presStyleLbl="node1" presStyleIdx="0" presStyleCnt="3" custScaleX="189203" custLinFactNeighborY="-8130">
        <dgm:presLayoutVars>
          <dgm:chMax val="1"/>
          <dgm:bulletEnabled val="1"/>
        </dgm:presLayoutVars>
      </dgm:prSet>
      <dgm:spPr/>
      <dgm:t>
        <a:bodyPr/>
        <a:lstStyle/>
        <a:p>
          <a:endParaRPr lang="es-EC"/>
        </a:p>
      </dgm:t>
    </dgm:pt>
    <dgm:pt modelId="{ED674FEC-82A4-46C1-B8BE-B483CB85443A}" type="pres">
      <dgm:prSet presAssocID="{FB67A130-E91F-44D1-9DA7-2F49FB5BD265}" presName="sp" presStyleCnt="0"/>
      <dgm:spPr/>
    </dgm:pt>
    <dgm:pt modelId="{48C49818-C807-4761-8EB1-DFDDC441BD67}" type="pres">
      <dgm:prSet presAssocID="{0BE64EE3-AAC2-40B0-AC12-C6B342ABE816}" presName="linNode" presStyleCnt="0"/>
      <dgm:spPr/>
    </dgm:pt>
    <dgm:pt modelId="{5EC6AF04-C4DC-4783-A7D2-B7032ACC3D4C}" type="pres">
      <dgm:prSet presAssocID="{0BE64EE3-AAC2-40B0-AC12-C6B342ABE816}" presName="parentText" presStyleLbl="node1" presStyleIdx="1" presStyleCnt="3" custScaleX="189203">
        <dgm:presLayoutVars>
          <dgm:chMax val="1"/>
          <dgm:bulletEnabled val="1"/>
        </dgm:presLayoutVars>
      </dgm:prSet>
      <dgm:spPr/>
      <dgm:t>
        <a:bodyPr/>
        <a:lstStyle/>
        <a:p>
          <a:endParaRPr lang="es-EC"/>
        </a:p>
      </dgm:t>
    </dgm:pt>
    <dgm:pt modelId="{3229B8B6-77A7-48FA-B6A3-1B4E7D5F65E2}" type="pres">
      <dgm:prSet presAssocID="{0D7B648E-73A7-4FD2-8002-79F9873B4011}" presName="sp" presStyleCnt="0"/>
      <dgm:spPr/>
    </dgm:pt>
    <dgm:pt modelId="{1D43F1AE-D749-4B6C-8310-A7E423A3DDBC}" type="pres">
      <dgm:prSet presAssocID="{11737518-8823-427A-97B7-6E4D45883028}" presName="linNode" presStyleCnt="0"/>
      <dgm:spPr/>
    </dgm:pt>
    <dgm:pt modelId="{016D2EFA-105E-4DF3-8601-69DA83FB19CD}" type="pres">
      <dgm:prSet presAssocID="{11737518-8823-427A-97B7-6E4D45883028}" presName="parentText" presStyleLbl="node1" presStyleIdx="2" presStyleCnt="3" custScaleX="189203">
        <dgm:presLayoutVars>
          <dgm:chMax val="1"/>
          <dgm:bulletEnabled val="1"/>
        </dgm:presLayoutVars>
      </dgm:prSet>
      <dgm:spPr/>
      <dgm:t>
        <a:bodyPr/>
        <a:lstStyle/>
        <a:p>
          <a:endParaRPr lang="es-EC"/>
        </a:p>
      </dgm:t>
    </dgm:pt>
  </dgm:ptLst>
  <dgm:cxnLst>
    <dgm:cxn modelId="{F52710F4-4B87-463C-B96C-5A747771D48B}" type="presOf" srcId="{0BE64EE3-AAC2-40B0-AC12-C6B342ABE816}" destId="{5EC6AF04-C4DC-4783-A7D2-B7032ACC3D4C}" srcOrd="0" destOrd="0" presId="urn:microsoft.com/office/officeart/2005/8/layout/vList5"/>
    <dgm:cxn modelId="{09283824-145E-4C20-A1A3-125D07A4BD94}" srcId="{D3569977-AD12-4C17-B25A-E87BC27FA884}" destId="{0BE64EE3-AAC2-40B0-AC12-C6B342ABE816}" srcOrd="1" destOrd="0" parTransId="{8F5D5CC8-56EC-4BE1-BB6F-9D6758EE7DA7}" sibTransId="{0D7B648E-73A7-4FD2-8002-79F9873B4011}"/>
    <dgm:cxn modelId="{60ED2B5E-C941-4584-A9B4-E6D45BF23E2E}" srcId="{D3569977-AD12-4C17-B25A-E87BC27FA884}" destId="{11737518-8823-427A-97B7-6E4D45883028}" srcOrd="2" destOrd="0" parTransId="{937838D6-DADB-4E5E-A339-8AF06BFDBFF6}" sibTransId="{82E9CCDE-8C18-4FEC-A2A4-C77B386FF3C0}"/>
    <dgm:cxn modelId="{EAD43AB5-3D73-4F88-8899-88B90CC7D9C9}" type="presOf" srcId="{2E259434-BE10-47A9-BEF1-2FB85C14F7C5}" destId="{F1F53CA4-3AC5-468F-8D82-47EA07AD36BE}" srcOrd="0" destOrd="0" presId="urn:microsoft.com/office/officeart/2005/8/layout/vList5"/>
    <dgm:cxn modelId="{5694A88F-3104-464F-8E62-972825A146E7}" type="presOf" srcId="{D3569977-AD12-4C17-B25A-E87BC27FA884}" destId="{DA145837-0C43-4841-816C-2325687A29CC}" srcOrd="0" destOrd="0" presId="urn:microsoft.com/office/officeart/2005/8/layout/vList5"/>
    <dgm:cxn modelId="{7E8C9022-745E-4D55-A36D-50A3043CC3A0}" srcId="{D3569977-AD12-4C17-B25A-E87BC27FA884}" destId="{2E259434-BE10-47A9-BEF1-2FB85C14F7C5}" srcOrd="0" destOrd="0" parTransId="{505CE3B6-46F6-4861-93E6-744F3BD3938F}" sibTransId="{FB67A130-E91F-44D1-9DA7-2F49FB5BD265}"/>
    <dgm:cxn modelId="{E9AE1910-7FBA-437E-827B-20A511800B5D}" type="presOf" srcId="{11737518-8823-427A-97B7-6E4D45883028}" destId="{016D2EFA-105E-4DF3-8601-69DA83FB19CD}" srcOrd="0" destOrd="0" presId="urn:microsoft.com/office/officeart/2005/8/layout/vList5"/>
    <dgm:cxn modelId="{7D29B1B0-969F-44FB-B0E6-83375993A5C3}" type="presParOf" srcId="{DA145837-0C43-4841-816C-2325687A29CC}" destId="{03A8F5B0-89C7-49E1-9520-F19A9456D4C9}" srcOrd="0" destOrd="0" presId="urn:microsoft.com/office/officeart/2005/8/layout/vList5"/>
    <dgm:cxn modelId="{6870A4E0-1044-4601-9E9F-587752FD9085}" type="presParOf" srcId="{03A8F5B0-89C7-49E1-9520-F19A9456D4C9}" destId="{F1F53CA4-3AC5-468F-8D82-47EA07AD36BE}" srcOrd="0" destOrd="0" presId="urn:microsoft.com/office/officeart/2005/8/layout/vList5"/>
    <dgm:cxn modelId="{680E2E19-76CA-46C3-9B80-972DD4CDBF73}" type="presParOf" srcId="{DA145837-0C43-4841-816C-2325687A29CC}" destId="{ED674FEC-82A4-46C1-B8BE-B483CB85443A}" srcOrd="1" destOrd="0" presId="urn:microsoft.com/office/officeart/2005/8/layout/vList5"/>
    <dgm:cxn modelId="{1B8BA1A1-1347-4C75-A6BF-5BFE5E2BF295}" type="presParOf" srcId="{DA145837-0C43-4841-816C-2325687A29CC}" destId="{48C49818-C807-4761-8EB1-DFDDC441BD67}" srcOrd="2" destOrd="0" presId="urn:microsoft.com/office/officeart/2005/8/layout/vList5"/>
    <dgm:cxn modelId="{C9C3CCD9-7F43-40D8-BE42-FAFC822D0480}" type="presParOf" srcId="{48C49818-C807-4761-8EB1-DFDDC441BD67}" destId="{5EC6AF04-C4DC-4783-A7D2-B7032ACC3D4C}" srcOrd="0" destOrd="0" presId="urn:microsoft.com/office/officeart/2005/8/layout/vList5"/>
    <dgm:cxn modelId="{B8AB18A8-8661-41C0-9A9F-73BE6850AD96}" type="presParOf" srcId="{DA145837-0C43-4841-816C-2325687A29CC}" destId="{3229B8B6-77A7-48FA-B6A3-1B4E7D5F65E2}" srcOrd="3" destOrd="0" presId="urn:microsoft.com/office/officeart/2005/8/layout/vList5"/>
    <dgm:cxn modelId="{860B8683-F5B4-47E2-8311-BFEC925877BF}" type="presParOf" srcId="{DA145837-0C43-4841-816C-2325687A29CC}" destId="{1D43F1AE-D749-4B6C-8310-A7E423A3DDBC}" srcOrd="4" destOrd="0" presId="urn:microsoft.com/office/officeart/2005/8/layout/vList5"/>
    <dgm:cxn modelId="{3D10F2EE-9B86-428D-A810-913B6744CCA6}" type="presParOf" srcId="{1D43F1AE-D749-4B6C-8310-A7E423A3DDBC}" destId="{016D2EFA-105E-4DF3-8601-69DA83FB19CD}"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569977-AD12-4C17-B25A-E87BC27FA884}"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s-EC"/>
        </a:p>
      </dgm:t>
    </dgm:pt>
    <dgm:pt modelId="{2E259434-BE10-47A9-BEF1-2FB85C14F7C5}">
      <dgm:prSet phldrT="[Texto]" custT="1"/>
      <dgm:spPr>
        <a:xfrm>
          <a:off x="0" y="1065"/>
          <a:ext cx="1951101" cy="702933"/>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200" b="1">
              <a:solidFill>
                <a:sysClr val="window" lastClr="FFFFFF"/>
              </a:solidFill>
              <a:latin typeface="Arial" pitchFamily="34" charset="0"/>
              <a:ea typeface="+mn-ea"/>
              <a:cs typeface="Arial" pitchFamily="34" charset="0"/>
            </a:rPr>
            <a:t>CALIDAD</a:t>
          </a:r>
        </a:p>
      </dgm:t>
    </dgm:pt>
    <dgm:pt modelId="{505CE3B6-46F6-4861-93E6-744F3BD3938F}" type="parTrans" cxnId="{7E8C9022-745E-4D55-A36D-50A3043CC3A0}">
      <dgm:prSet/>
      <dgm:spPr/>
      <dgm:t>
        <a:bodyPr/>
        <a:lstStyle/>
        <a:p>
          <a:endParaRPr lang="es-EC" sz="1100">
            <a:latin typeface="Arial" pitchFamily="34" charset="0"/>
            <a:cs typeface="Arial" pitchFamily="34" charset="0"/>
          </a:endParaRPr>
        </a:p>
      </dgm:t>
    </dgm:pt>
    <dgm:pt modelId="{FB67A130-E91F-44D1-9DA7-2F49FB5BD265}" type="sibTrans" cxnId="{7E8C9022-745E-4D55-A36D-50A3043CC3A0}">
      <dgm:prSet/>
      <dgm:spPr/>
      <dgm:t>
        <a:bodyPr/>
        <a:lstStyle/>
        <a:p>
          <a:endParaRPr lang="es-EC" sz="1100">
            <a:latin typeface="Arial" pitchFamily="34" charset="0"/>
            <a:cs typeface="Arial" pitchFamily="34" charset="0"/>
          </a:endParaRPr>
        </a:p>
      </dgm:t>
    </dgm:pt>
    <dgm:pt modelId="{0BE64EE3-AAC2-40B0-AC12-C6B342ABE816}">
      <dgm:prSet phldrT="[Texto]" custT="1"/>
      <dgm:spPr>
        <a:xfrm>
          <a:off x="0" y="739145"/>
          <a:ext cx="1951101" cy="702933"/>
        </a:xfrm>
        <a:prstGeom prst="roundRect">
          <a:avLst/>
        </a:prstGeom>
        <a:gradFill rotWithShape="0">
          <a:gsLst>
            <a:gs pos="0">
              <a:srgbClr val="4BACC6">
                <a:hueOff val="-4966938"/>
                <a:satOff val="19906"/>
                <a:lumOff val="4314"/>
                <a:alphaOff val="0"/>
                <a:shade val="51000"/>
                <a:satMod val="130000"/>
              </a:srgbClr>
            </a:gs>
            <a:gs pos="80000">
              <a:srgbClr val="4BACC6">
                <a:hueOff val="-4966938"/>
                <a:satOff val="19906"/>
                <a:lumOff val="4314"/>
                <a:alphaOff val="0"/>
                <a:shade val="93000"/>
                <a:satMod val="130000"/>
              </a:srgbClr>
            </a:gs>
            <a:gs pos="100000">
              <a:srgbClr val="4BACC6">
                <a:hueOff val="-4966938"/>
                <a:satOff val="19906"/>
                <a:lumOff val="43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200" b="1">
              <a:solidFill>
                <a:sysClr val="window" lastClr="FFFFFF"/>
              </a:solidFill>
              <a:latin typeface="Arial" pitchFamily="34" charset="0"/>
              <a:ea typeface="+mn-ea"/>
              <a:cs typeface="Arial" pitchFamily="34" charset="0"/>
            </a:rPr>
            <a:t>EFICIENCIA</a:t>
          </a:r>
        </a:p>
      </dgm:t>
    </dgm:pt>
    <dgm:pt modelId="{8F5D5CC8-56EC-4BE1-BB6F-9D6758EE7DA7}" type="parTrans" cxnId="{09283824-145E-4C20-A1A3-125D07A4BD94}">
      <dgm:prSet/>
      <dgm:spPr/>
      <dgm:t>
        <a:bodyPr/>
        <a:lstStyle/>
        <a:p>
          <a:endParaRPr lang="es-EC" sz="1100">
            <a:latin typeface="Arial" pitchFamily="34" charset="0"/>
            <a:cs typeface="Arial" pitchFamily="34" charset="0"/>
          </a:endParaRPr>
        </a:p>
      </dgm:t>
    </dgm:pt>
    <dgm:pt modelId="{0D7B648E-73A7-4FD2-8002-79F9873B4011}" type="sibTrans" cxnId="{09283824-145E-4C20-A1A3-125D07A4BD94}">
      <dgm:prSet/>
      <dgm:spPr/>
      <dgm:t>
        <a:bodyPr/>
        <a:lstStyle/>
        <a:p>
          <a:endParaRPr lang="es-EC" sz="1100">
            <a:latin typeface="Arial" pitchFamily="34" charset="0"/>
            <a:cs typeface="Arial" pitchFamily="34" charset="0"/>
          </a:endParaRPr>
        </a:p>
      </dgm:t>
    </dgm:pt>
    <dgm:pt modelId="{11737518-8823-427A-97B7-6E4D45883028}">
      <dgm:prSet phldrT="[Texto]" custT="1"/>
      <dgm:spPr>
        <a:xfrm>
          <a:off x="0" y="1477226"/>
          <a:ext cx="1951101" cy="702933"/>
        </a:xfrm>
        <a:prstGeom prst="round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s-EC" sz="1100" b="1" dirty="0">
              <a:solidFill>
                <a:sysClr val="window" lastClr="FFFFFF"/>
              </a:solidFill>
              <a:latin typeface="Arial" pitchFamily="34" charset="0"/>
              <a:ea typeface="+mn-ea"/>
              <a:cs typeface="Arial" pitchFamily="34" charset="0"/>
            </a:rPr>
            <a:t>RESPONSABILIDAD SOCIAL</a:t>
          </a:r>
        </a:p>
      </dgm:t>
    </dgm:pt>
    <dgm:pt modelId="{937838D6-DADB-4E5E-A339-8AF06BFDBFF6}" type="parTrans" cxnId="{60ED2B5E-C941-4584-A9B4-E6D45BF23E2E}">
      <dgm:prSet/>
      <dgm:spPr/>
      <dgm:t>
        <a:bodyPr/>
        <a:lstStyle/>
        <a:p>
          <a:endParaRPr lang="es-EC" sz="1100">
            <a:latin typeface="Arial" pitchFamily="34" charset="0"/>
            <a:cs typeface="Arial" pitchFamily="34" charset="0"/>
          </a:endParaRPr>
        </a:p>
      </dgm:t>
    </dgm:pt>
    <dgm:pt modelId="{82E9CCDE-8C18-4FEC-A2A4-C77B386FF3C0}" type="sibTrans" cxnId="{60ED2B5E-C941-4584-A9B4-E6D45BF23E2E}">
      <dgm:prSet/>
      <dgm:spPr/>
      <dgm:t>
        <a:bodyPr/>
        <a:lstStyle/>
        <a:p>
          <a:endParaRPr lang="es-EC" sz="1100">
            <a:latin typeface="Arial" pitchFamily="34" charset="0"/>
            <a:cs typeface="Arial" pitchFamily="34" charset="0"/>
          </a:endParaRPr>
        </a:p>
      </dgm:t>
    </dgm:pt>
    <dgm:pt modelId="{DA145837-0C43-4841-816C-2325687A29CC}" type="pres">
      <dgm:prSet presAssocID="{D3569977-AD12-4C17-B25A-E87BC27FA884}" presName="Name0" presStyleCnt="0">
        <dgm:presLayoutVars>
          <dgm:dir/>
          <dgm:animLvl val="lvl"/>
          <dgm:resizeHandles val="exact"/>
        </dgm:presLayoutVars>
      </dgm:prSet>
      <dgm:spPr/>
      <dgm:t>
        <a:bodyPr/>
        <a:lstStyle/>
        <a:p>
          <a:endParaRPr lang="es-EC"/>
        </a:p>
      </dgm:t>
    </dgm:pt>
    <dgm:pt modelId="{03A8F5B0-89C7-49E1-9520-F19A9456D4C9}" type="pres">
      <dgm:prSet presAssocID="{2E259434-BE10-47A9-BEF1-2FB85C14F7C5}" presName="linNode" presStyleCnt="0"/>
      <dgm:spPr/>
    </dgm:pt>
    <dgm:pt modelId="{F1F53CA4-3AC5-468F-8D82-47EA07AD36BE}" type="pres">
      <dgm:prSet presAssocID="{2E259434-BE10-47A9-BEF1-2FB85C14F7C5}" presName="parentText" presStyleLbl="node1" presStyleIdx="0" presStyleCnt="3" custScaleX="219546">
        <dgm:presLayoutVars>
          <dgm:chMax val="1"/>
          <dgm:bulletEnabled val="1"/>
        </dgm:presLayoutVars>
      </dgm:prSet>
      <dgm:spPr/>
      <dgm:t>
        <a:bodyPr/>
        <a:lstStyle/>
        <a:p>
          <a:endParaRPr lang="es-EC"/>
        </a:p>
      </dgm:t>
    </dgm:pt>
    <dgm:pt modelId="{ED674FEC-82A4-46C1-B8BE-B483CB85443A}" type="pres">
      <dgm:prSet presAssocID="{FB67A130-E91F-44D1-9DA7-2F49FB5BD265}" presName="sp" presStyleCnt="0"/>
      <dgm:spPr/>
    </dgm:pt>
    <dgm:pt modelId="{48C49818-C807-4761-8EB1-DFDDC441BD67}" type="pres">
      <dgm:prSet presAssocID="{0BE64EE3-AAC2-40B0-AC12-C6B342ABE816}" presName="linNode" presStyleCnt="0"/>
      <dgm:spPr/>
    </dgm:pt>
    <dgm:pt modelId="{5EC6AF04-C4DC-4783-A7D2-B7032ACC3D4C}" type="pres">
      <dgm:prSet presAssocID="{0BE64EE3-AAC2-40B0-AC12-C6B342ABE816}" presName="parentText" presStyleLbl="node1" presStyleIdx="1" presStyleCnt="3" custScaleX="219546">
        <dgm:presLayoutVars>
          <dgm:chMax val="1"/>
          <dgm:bulletEnabled val="1"/>
        </dgm:presLayoutVars>
      </dgm:prSet>
      <dgm:spPr/>
      <dgm:t>
        <a:bodyPr/>
        <a:lstStyle/>
        <a:p>
          <a:endParaRPr lang="es-EC"/>
        </a:p>
      </dgm:t>
    </dgm:pt>
    <dgm:pt modelId="{3229B8B6-77A7-48FA-B6A3-1B4E7D5F65E2}" type="pres">
      <dgm:prSet presAssocID="{0D7B648E-73A7-4FD2-8002-79F9873B4011}" presName="sp" presStyleCnt="0"/>
      <dgm:spPr/>
    </dgm:pt>
    <dgm:pt modelId="{1D43F1AE-D749-4B6C-8310-A7E423A3DDBC}" type="pres">
      <dgm:prSet presAssocID="{11737518-8823-427A-97B7-6E4D45883028}" presName="linNode" presStyleCnt="0"/>
      <dgm:spPr/>
    </dgm:pt>
    <dgm:pt modelId="{016D2EFA-105E-4DF3-8601-69DA83FB19CD}" type="pres">
      <dgm:prSet presAssocID="{11737518-8823-427A-97B7-6E4D45883028}" presName="parentText" presStyleLbl="node1" presStyleIdx="2" presStyleCnt="3" custScaleX="219546">
        <dgm:presLayoutVars>
          <dgm:chMax val="1"/>
          <dgm:bulletEnabled val="1"/>
        </dgm:presLayoutVars>
      </dgm:prSet>
      <dgm:spPr/>
      <dgm:t>
        <a:bodyPr/>
        <a:lstStyle/>
        <a:p>
          <a:endParaRPr lang="es-EC"/>
        </a:p>
      </dgm:t>
    </dgm:pt>
  </dgm:ptLst>
  <dgm:cxnLst>
    <dgm:cxn modelId="{0D35C4D5-AA43-44C4-B8A8-63B629E273E0}" type="presOf" srcId="{0BE64EE3-AAC2-40B0-AC12-C6B342ABE816}" destId="{5EC6AF04-C4DC-4783-A7D2-B7032ACC3D4C}" srcOrd="0" destOrd="0" presId="urn:microsoft.com/office/officeart/2005/8/layout/vList5"/>
    <dgm:cxn modelId="{9414DB30-2622-4B42-B0DC-85689827EEE5}" type="presOf" srcId="{11737518-8823-427A-97B7-6E4D45883028}" destId="{016D2EFA-105E-4DF3-8601-69DA83FB19CD}" srcOrd="0" destOrd="0" presId="urn:microsoft.com/office/officeart/2005/8/layout/vList5"/>
    <dgm:cxn modelId="{09283824-145E-4C20-A1A3-125D07A4BD94}" srcId="{D3569977-AD12-4C17-B25A-E87BC27FA884}" destId="{0BE64EE3-AAC2-40B0-AC12-C6B342ABE816}" srcOrd="1" destOrd="0" parTransId="{8F5D5CC8-56EC-4BE1-BB6F-9D6758EE7DA7}" sibTransId="{0D7B648E-73A7-4FD2-8002-79F9873B4011}"/>
    <dgm:cxn modelId="{60ED2B5E-C941-4584-A9B4-E6D45BF23E2E}" srcId="{D3569977-AD12-4C17-B25A-E87BC27FA884}" destId="{11737518-8823-427A-97B7-6E4D45883028}" srcOrd="2" destOrd="0" parTransId="{937838D6-DADB-4E5E-A339-8AF06BFDBFF6}" sibTransId="{82E9CCDE-8C18-4FEC-A2A4-C77B386FF3C0}"/>
    <dgm:cxn modelId="{8B38410C-C458-4EB5-8BA4-555B093B2FDF}" type="presOf" srcId="{2E259434-BE10-47A9-BEF1-2FB85C14F7C5}" destId="{F1F53CA4-3AC5-468F-8D82-47EA07AD36BE}" srcOrd="0" destOrd="0" presId="urn:microsoft.com/office/officeart/2005/8/layout/vList5"/>
    <dgm:cxn modelId="{8C15288D-6D10-4B43-A2CB-3FD2118C89E2}" type="presOf" srcId="{D3569977-AD12-4C17-B25A-E87BC27FA884}" destId="{DA145837-0C43-4841-816C-2325687A29CC}" srcOrd="0" destOrd="0" presId="urn:microsoft.com/office/officeart/2005/8/layout/vList5"/>
    <dgm:cxn modelId="{7E8C9022-745E-4D55-A36D-50A3043CC3A0}" srcId="{D3569977-AD12-4C17-B25A-E87BC27FA884}" destId="{2E259434-BE10-47A9-BEF1-2FB85C14F7C5}" srcOrd="0" destOrd="0" parTransId="{505CE3B6-46F6-4861-93E6-744F3BD3938F}" sibTransId="{FB67A130-E91F-44D1-9DA7-2F49FB5BD265}"/>
    <dgm:cxn modelId="{D642D36F-0558-4EA5-A1DD-62A1E6DF49FA}" type="presParOf" srcId="{DA145837-0C43-4841-816C-2325687A29CC}" destId="{03A8F5B0-89C7-49E1-9520-F19A9456D4C9}" srcOrd="0" destOrd="0" presId="urn:microsoft.com/office/officeart/2005/8/layout/vList5"/>
    <dgm:cxn modelId="{88FECDEC-BCAD-4603-978F-0A9591F49025}" type="presParOf" srcId="{03A8F5B0-89C7-49E1-9520-F19A9456D4C9}" destId="{F1F53CA4-3AC5-468F-8D82-47EA07AD36BE}" srcOrd="0" destOrd="0" presId="urn:microsoft.com/office/officeart/2005/8/layout/vList5"/>
    <dgm:cxn modelId="{F94D60F2-CAFC-436A-BC5D-CDCC18F0C0A5}" type="presParOf" srcId="{DA145837-0C43-4841-816C-2325687A29CC}" destId="{ED674FEC-82A4-46C1-B8BE-B483CB85443A}" srcOrd="1" destOrd="0" presId="urn:microsoft.com/office/officeart/2005/8/layout/vList5"/>
    <dgm:cxn modelId="{EC4C8A58-0AAF-4749-8FE8-94C52BE3E11A}" type="presParOf" srcId="{DA145837-0C43-4841-816C-2325687A29CC}" destId="{48C49818-C807-4761-8EB1-DFDDC441BD67}" srcOrd="2" destOrd="0" presId="urn:microsoft.com/office/officeart/2005/8/layout/vList5"/>
    <dgm:cxn modelId="{3454AA35-1579-48AB-B392-67D780090BAF}" type="presParOf" srcId="{48C49818-C807-4761-8EB1-DFDDC441BD67}" destId="{5EC6AF04-C4DC-4783-A7D2-B7032ACC3D4C}" srcOrd="0" destOrd="0" presId="urn:microsoft.com/office/officeart/2005/8/layout/vList5"/>
    <dgm:cxn modelId="{A94D7D04-0123-4207-8A26-F2F044AF36A5}" type="presParOf" srcId="{DA145837-0C43-4841-816C-2325687A29CC}" destId="{3229B8B6-77A7-48FA-B6A3-1B4E7D5F65E2}" srcOrd="3" destOrd="0" presId="urn:microsoft.com/office/officeart/2005/8/layout/vList5"/>
    <dgm:cxn modelId="{DFE07BAE-9D14-40AB-A166-730DBB155BD9}" type="presParOf" srcId="{DA145837-0C43-4841-816C-2325687A29CC}" destId="{1D43F1AE-D749-4B6C-8310-A7E423A3DDBC}" srcOrd="4" destOrd="0" presId="urn:microsoft.com/office/officeart/2005/8/layout/vList5"/>
    <dgm:cxn modelId="{96367B34-A12B-445F-8C0B-6C410C16D2DC}" type="presParOf" srcId="{1D43F1AE-D749-4B6C-8310-A7E423A3DDBC}" destId="{016D2EFA-105E-4DF3-8601-69DA83FB19CD}" srcOrd="0" destOrd="0" presId="urn:microsoft.com/office/officeart/2005/8/layout/vList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C0853F-F093-4A9C-8184-7CADB4501F4F}" type="doc">
      <dgm:prSet loTypeId="urn:microsoft.com/office/officeart/2005/8/layout/default#4" loCatId="list" qsTypeId="urn:microsoft.com/office/officeart/2005/8/quickstyle/3d1" qsCatId="3D" csTypeId="urn:microsoft.com/office/officeart/2005/8/colors/accent2_2" csCatId="accent2" phldr="1"/>
      <dgm:spPr/>
      <dgm:t>
        <a:bodyPr/>
        <a:lstStyle/>
        <a:p>
          <a:endParaRPr lang="es-EC"/>
        </a:p>
      </dgm:t>
    </dgm:pt>
    <dgm:pt modelId="{251F5149-C7C6-4603-A162-FC0B5D29A994}" type="pres">
      <dgm:prSet presAssocID="{A4C0853F-F093-4A9C-8184-7CADB4501F4F}" presName="diagram" presStyleCnt="0">
        <dgm:presLayoutVars>
          <dgm:dir/>
          <dgm:resizeHandles val="exact"/>
        </dgm:presLayoutVars>
      </dgm:prSet>
      <dgm:spPr/>
      <dgm:t>
        <a:bodyPr/>
        <a:lstStyle/>
        <a:p>
          <a:endParaRPr lang="es-EC"/>
        </a:p>
      </dgm:t>
    </dgm:pt>
  </dgm:ptLst>
  <dgm:cxnLst>
    <dgm:cxn modelId="{1587950F-8ADB-4433-9CFD-0BA12595A03D}" type="presOf" srcId="{A4C0853F-F093-4A9C-8184-7CADB4501F4F}" destId="{251F5149-C7C6-4603-A162-FC0B5D29A994}" srcOrd="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C0853F-F093-4A9C-8184-7CADB4501F4F}" type="doc">
      <dgm:prSet loTypeId="urn:microsoft.com/office/officeart/2005/8/layout/default#5" loCatId="list" qsTypeId="urn:microsoft.com/office/officeart/2005/8/quickstyle/3d1" qsCatId="3D" csTypeId="urn:microsoft.com/office/officeart/2005/8/colors/accent1_4" csCatId="accent1" phldr="1"/>
      <dgm:spPr/>
      <dgm:t>
        <a:bodyPr/>
        <a:lstStyle/>
        <a:p>
          <a:endParaRPr lang="es-EC"/>
        </a:p>
      </dgm:t>
    </dgm:pt>
    <dgm:pt modelId="{96686DB1-0BEA-4DF6-86B5-F20598ED1D85}">
      <dgm:prSet phldrT="[Texto]" custT="1"/>
      <dgm:spPr>
        <a:xfrm>
          <a:off x="0" y="1875"/>
          <a:ext cx="2458775" cy="332799"/>
        </a:xfrm>
        <a:prstGeom prst="rect">
          <a:avLst/>
        </a:prstGeom>
        <a:scene3d>
          <a:camera prst="orthographicFront"/>
          <a:lightRig rig="flat" dir="t"/>
        </a:scene3d>
        <a:sp3d prstMaterial="plastic">
          <a:bevelT w="120900" h="88900"/>
          <a:bevelB w="88900" h="31750" prst="angle"/>
        </a:sp3d>
      </dgm:spPr>
      <dgm:t>
        <a:bodyPr/>
        <a:lstStyle/>
        <a:p>
          <a:r>
            <a:rPr lang="es-ES" sz="1400" b="1" i="0" dirty="0" smtClean="0">
              <a:latin typeface="Arial" pitchFamily="34" charset="0"/>
              <a:ea typeface="+mn-ea"/>
              <a:cs typeface="Arial" pitchFamily="34" charset="0"/>
            </a:rPr>
            <a:t>Punto de Equilibrio ($) = $2205,76</a:t>
          </a:r>
          <a:endParaRPr lang="es-EC" sz="1400" b="1" i="1" dirty="0">
            <a:latin typeface="Arial" pitchFamily="34" charset="0"/>
            <a:ea typeface="+mn-ea"/>
            <a:cs typeface="Arial" pitchFamily="34" charset="0"/>
          </a:endParaRPr>
        </a:p>
      </dgm:t>
    </dgm:pt>
    <dgm:pt modelId="{5CDFBC76-58BA-432C-8463-9B189C80BEBE}" type="parTrans" cxnId="{0575F482-16C2-43B3-92AA-E29C27EB5809}">
      <dgm:prSet/>
      <dgm:spPr/>
      <dgm:t>
        <a:bodyPr/>
        <a:lstStyle/>
        <a:p>
          <a:endParaRPr lang="es-EC" sz="1400">
            <a:latin typeface="Arial" pitchFamily="34" charset="0"/>
            <a:cs typeface="Arial" pitchFamily="34" charset="0"/>
          </a:endParaRPr>
        </a:p>
      </dgm:t>
    </dgm:pt>
    <dgm:pt modelId="{E9F86908-A2C9-4E0A-A450-C0E4BB7FDA08}" type="sibTrans" cxnId="{0575F482-16C2-43B3-92AA-E29C27EB5809}">
      <dgm:prSet/>
      <dgm:spPr/>
      <dgm:t>
        <a:bodyPr/>
        <a:lstStyle/>
        <a:p>
          <a:endParaRPr lang="es-EC" sz="1400">
            <a:latin typeface="Arial" pitchFamily="34" charset="0"/>
            <a:cs typeface="Arial" pitchFamily="34" charset="0"/>
          </a:endParaRPr>
        </a:p>
      </dgm:t>
    </dgm:pt>
    <dgm:pt modelId="{251F5149-C7C6-4603-A162-FC0B5D29A994}" type="pres">
      <dgm:prSet presAssocID="{A4C0853F-F093-4A9C-8184-7CADB4501F4F}" presName="diagram" presStyleCnt="0">
        <dgm:presLayoutVars>
          <dgm:dir/>
          <dgm:resizeHandles val="exact"/>
        </dgm:presLayoutVars>
      </dgm:prSet>
      <dgm:spPr/>
      <dgm:t>
        <a:bodyPr/>
        <a:lstStyle/>
        <a:p>
          <a:endParaRPr lang="es-EC"/>
        </a:p>
      </dgm:t>
    </dgm:pt>
    <dgm:pt modelId="{1F9AC976-99D4-4A91-8C0B-407027C074D7}" type="pres">
      <dgm:prSet presAssocID="{96686DB1-0BEA-4DF6-86B5-F20598ED1D85}" presName="node" presStyleLbl="node1" presStyleIdx="0" presStyleCnt="1" custScaleX="443290" custLinFactNeighborX="-165" custLinFactNeighborY="19745">
        <dgm:presLayoutVars>
          <dgm:bulletEnabled val="1"/>
        </dgm:presLayoutVars>
      </dgm:prSet>
      <dgm:spPr/>
      <dgm:t>
        <a:bodyPr/>
        <a:lstStyle/>
        <a:p>
          <a:endParaRPr lang="es-EC"/>
        </a:p>
      </dgm:t>
    </dgm:pt>
  </dgm:ptLst>
  <dgm:cxnLst>
    <dgm:cxn modelId="{0575F482-16C2-43B3-92AA-E29C27EB5809}" srcId="{A4C0853F-F093-4A9C-8184-7CADB4501F4F}" destId="{96686DB1-0BEA-4DF6-86B5-F20598ED1D85}" srcOrd="0" destOrd="0" parTransId="{5CDFBC76-58BA-432C-8463-9B189C80BEBE}" sibTransId="{E9F86908-A2C9-4E0A-A450-C0E4BB7FDA08}"/>
    <dgm:cxn modelId="{BC38DB04-24D5-453B-81FB-ED95BA70A1D5}" type="presOf" srcId="{96686DB1-0BEA-4DF6-86B5-F20598ED1D85}" destId="{1F9AC976-99D4-4A91-8C0B-407027C074D7}" srcOrd="0" destOrd="0" presId="urn:microsoft.com/office/officeart/2005/8/layout/default#5"/>
    <dgm:cxn modelId="{6AD1FD10-E02C-4821-9730-33CA85BA58A4}" type="presOf" srcId="{A4C0853F-F093-4A9C-8184-7CADB4501F4F}" destId="{251F5149-C7C6-4603-A162-FC0B5D29A994}" srcOrd="0" destOrd="0" presId="urn:microsoft.com/office/officeart/2005/8/layout/default#5"/>
    <dgm:cxn modelId="{9DD15828-90DC-42BD-99E1-96007F0F2E51}" type="presParOf" srcId="{251F5149-C7C6-4603-A162-FC0B5D29A994}" destId="{1F9AC976-99D4-4A91-8C0B-407027C074D7}" srcOrd="0" destOrd="0" presId="urn:microsoft.com/office/officeart/2005/8/layout/defaul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C0853F-F093-4A9C-8184-7CADB4501F4F}" type="doc">
      <dgm:prSet loTypeId="urn:microsoft.com/office/officeart/2005/8/layout/default#27" loCatId="list" qsTypeId="urn:microsoft.com/office/officeart/2005/8/quickstyle/3d1" qsCatId="3D" csTypeId="urn:microsoft.com/office/officeart/2005/8/colors/accent5_4" csCatId="accent5" phldr="1"/>
      <dgm:spPr/>
      <dgm:t>
        <a:bodyPr/>
        <a:lstStyle/>
        <a:p>
          <a:endParaRPr lang="es-EC"/>
        </a:p>
      </dgm:t>
    </dgm:pt>
    <dgm:pt modelId="{96686DB1-0BEA-4DF6-86B5-F20598ED1D85}">
      <dgm:prSet phldrT="[Texto]" custT="1"/>
      <dgm:spPr/>
      <dgm:t>
        <a:bodyPr/>
        <a:lstStyle/>
        <a:p>
          <a:r>
            <a:rPr lang="es-ES" sz="1400" b="1" i="0" dirty="0">
              <a:latin typeface="Arial" pitchFamily="34" charset="0"/>
              <a:cs typeface="Arial" pitchFamily="34" charset="0"/>
            </a:rPr>
            <a:t>Punto de Equilibrio (u) = </a:t>
          </a:r>
          <a:r>
            <a:rPr lang="es-ES" sz="1400" b="1" i="0" dirty="0" smtClean="0">
              <a:latin typeface="Arial" pitchFamily="34" charset="0"/>
              <a:cs typeface="Arial" pitchFamily="34" charset="0"/>
            </a:rPr>
            <a:t>1808 </a:t>
          </a:r>
          <a:r>
            <a:rPr lang="es-ES" sz="1400" b="1" i="0" dirty="0">
              <a:latin typeface="Arial" pitchFamily="34" charset="0"/>
              <a:cs typeface="Arial" pitchFamily="34" charset="0"/>
            </a:rPr>
            <a:t>helados</a:t>
          </a:r>
          <a:endParaRPr lang="es-EC" sz="1400" b="1" i="1" dirty="0">
            <a:latin typeface="Arial" pitchFamily="34" charset="0"/>
            <a:cs typeface="Arial" pitchFamily="34" charset="0"/>
          </a:endParaRPr>
        </a:p>
      </dgm:t>
    </dgm:pt>
    <dgm:pt modelId="{5CDFBC76-58BA-432C-8463-9B189C80BEBE}" type="parTrans" cxnId="{0575F482-16C2-43B3-92AA-E29C27EB5809}">
      <dgm:prSet/>
      <dgm:spPr/>
      <dgm:t>
        <a:bodyPr/>
        <a:lstStyle/>
        <a:p>
          <a:endParaRPr lang="es-EC" sz="1400">
            <a:latin typeface="Arial" pitchFamily="34" charset="0"/>
            <a:cs typeface="Arial" pitchFamily="34" charset="0"/>
          </a:endParaRPr>
        </a:p>
      </dgm:t>
    </dgm:pt>
    <dgm:pt modelId="{E9F86908-A2C9-4E0A-A450-C0E4BB7FDA08}" type="sibTrans" cxnId="{0575F482-16C2-43B3-92AA-E29C27EB5809}">
      <dgm:prSet/>
      <dgm:spPr/>
      <dgm:t>
        <a:bodyPr/>
        <a:lstStyle/>
        <a:p>
          <a:endParaRPr lang="es-EC" sz="1400">
            <a:latin typeface="Arial" pitchFamily="34" charset="0"/>
            <a:cs typeface="Arial" pitchFamily="34" charset="0"/>
          </a:endParaRPr>
        </a:p>
      </dgm:t>
    </dgm:pt>
    <dgm:pt modelId="{251F5149-C7C6-4603-A162-FC0B5D29A994}" type="pres">
      <dgm:prSet presAssocID="{A4C0853F-F093-4A9C-8184-7CADB4501F4F}" presName="diagram" presStyleCnt="0">
        <dgm:presLayoutVars>
          <dgm:dir/>
          <dgm:resizeHandles val="exact"/>
        </dgm:presLayoutVars>
      </dgm:prSet>
      <dgm:spPr/>
      <dgm:t>
        <a:bodyPr/>
        <a:lstStyle/>
        <a:p>
          <a:endParaRPr lang="es-EC"/>
        </a:p>
      </dgm:t>
    </dgm:pt>
    <dgm:pt modelId="{1F9AC976-99D4-4A91-8C0B-407027C074D7}" type="pres">
      <dgm:prSet presAssocID="{96686DB1-0BEA-4DF6-86B5-F20598ED1D85}" presName="node" presStyleLbl="node1" presStyleIdx="0" presStyleCnt="1" custScaleX="486618">
        <dgm:presLayoutVars>
          <dgm:bulletEnabled val="1"/>
        </dgm:presLayoutVars>
      </dgm:prSet>
      <dgm:spPr/>
      <dgm:t>
        <a:bodyPr/>
        <a:lstStyle/>
        <a:p>
          <a:endParaRPr lang="es-EC"/>
        </a:p>
      </dgm:t>
    </dgm:pt>
  </dgm:ptLst>
  <dgm:cxnLst>
    <dgm:cxn modelId="{0575F482-16C2-43B3-92AA-E29C27EB5809}" srcId="{A4C0853F-F093-4A9C-8184-7CADB4501F4F}" destId="{96686DB1-0BEA-4DF6-86B5-F20598ED1D85}" srcOrd="0" destOrd="0" parTransId="{5CDFBC76-58BA-432C-8463-9B189C80BEBE}" sibTransId="{E9F86908-A2C9-4E0A-A450-C0E4BB7FDA08}"/>
    <dgm:cxn modelId="{A0E00AA3-A1E8-4A84-9C75-AED9EE7D9D06}" type="presOf" srcId="{96686DB1-0BEA-4DF6-86B5-F20598ED1D85}" destId="{1F9AC976-99D4-4A91-8C0B-407027C074D7}" srcOrd="0" destOrd="0" presId="urn:microsoft.com/office/officeart/2005/8/layout/default#27"/>
    <dgm:cxn modelId="{F1E8EE55-755C-48A5-8FA5-588635770819}" type="presOf" srcId="{A4C0853F-F093-4A9C-8184-7CADB4501F4F}" destId="{251F5149-C7C6-4603-A162-FC0B5D29A994}" srcOrd="0" destOrd="0" presId="urn:microsoft.com/office/officeart/2005/8/layout/default#27"/>
    <dgm:cxn modelId="{E3FE6FC3-6DB6-4F73-BAB4-A10CF3BDF772}" type="presParOf" srcId="{251F5149-C7C6-4603-A162-FC0B5D29A994}" destId="{1F9AC976-99D4-4A91-8C0B-407027C074D7}" srcOrd="0" destOrd="0" presId="urn:microsoft.com/office/officeart/2005/8/layout/default#27"/>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DB8E78-123A-403C-B572-92077539D237}" type="doc">
      <dgm:prSet loTypeId="urn:microsoft.com/office/officeart/2005/8/layout/default#1" loCatId="list" qsTypeId="urn:microsoft.com/office/officeart/2005/8/quickstyle/3d7" qsCatId="3D" csTypeId="urn:microsoft.com/office/officeart/2005/8/colors/accent1_2" csCatId="accent1" phldr="1"/>
      <dgm:spPr/>
      <dgm:t>
        <a:bodyPr/>
        <a:lstStyle/>
        <a:p>
          <a:endParaRPr lang="es-EC"/>
        </a:p>
      </dgm:t>
    </dgm:pt>
    <dgm:pt modelId="{932AB888-513E-4366-9455-F6FE4BE73B37}">
      <dgm:prSet phldrT="[Texto]"/>
      <dgm:spPr/>
      <dgm:t>
        <a:bodyPr/>
        <a:lstStyle/>
        <a:p>
          <a:pPr algn="just"/>
          <a:r>
            <a:rPr lang="es-EC" dirty="0" smtClean="0"/>
            <a:t>En los últimos tiempos se ha observado una creciente demanda de productos alimenticios elaborados, especialmente en lugares en donde se congrega una gran cantidad de clientes potenciales como parques, centros comerciales y tiendas en general.</a:t>
          </a:r>
        </a:p>
        <a:p>
          <a:pPr algn="just"/>
          <a:r>
            <a:rPr lang="es-EC" dirty="0" smtClean="0"/>
            <a:t>Aprovechando esta realidad se propone la implementación de una heladería en el sector norte de la ciudad de Riobamba, la cual ofrezca una variedad de productos y servicios acordes a las necesidades de la población.</a:t>
          </a:r>
          <a:endParaRPr lang="es-EC" dirty="0"/>
        </a:p>
      </dgm:t>
    </dgm:pt>
    <dgm:pt modelId="{E688D002-CDAC-41B8-9467-7EF5304CBBA7}" type="parTrans" cxnId="{C7763A04-5E71-4140-A677-1C44CE2D309E}">
      <dgm:prSet/>
      <dgm:spPr/>
      <dgm:t>
        <a:bodyPr/>
        <a:lstStyle/>
        <a:p>
          <a:pPr algn="just"/>
          <a:endParaRPr lang="es-EC">
            <a:solidFill>
              <a:schemeClr val="tx1"/>
            </a:solidFill>
          </a:endParaRPr>
        </a:p>
      </dgm:t>
    </dgm:pt>
    <dgm:pt modelId="{1FAD529B-BB64-4F77-93DF-DB7C65F80B45}" type="sibTrans" cxnId="{C7763A04-5E71-4140-A677-1C44CE2D309E}">
      <dgm:prSet/>
      <dgm:spPr/>
      <dgm:t>
        <a:bodyPr/>
        <a:lstStyle/>
        <a:p>
          <a:pPr algn="just"/>
          <a:endParaRPr lang="es-EC">
            <a:solidFill>
              <a:schemeClr val="tx1"/>
            </a:solidFill>
          </a:endParaRPr>
        </a:p>
      </dgm:t>
    </dgm:pt>
    <dgm:pt modelId="{DA2CF290-14AB-4BB7-A538-4DD0C9F9DB6D}" type="pres">
      <dgm:prSet presAssocID="{D7DB8E78-123A-403C-B572-92077539D237}" presName="diagram" presStyleCnt="0">
        <dgm:presLayoutVars>
          <dgm:dir/>
          <dgm:resizeHandles val="exact"/>
        </dgm:presLayoutVars>
      </dgm:prSet>
      <dgm:spPr/>
      <dgm:t>
        <a:bodyPr/>
        <a:lstStyle/>
        <a:p>
          <a:endParaRPr lang="es-EC"/>
        </a:p>
      </dgm:t>
    </dgm:pt>
    <dgm:pt modelId="{C6BEB8A2-47E6-48FF-92AD-2A32CD594DD9}" type="pres">
      <dgm:prSet presAssocID="{932AB888-513E-4366-9455-F6FE4BE73B37}" presName="node" presStyleLbl="node1" presStyleIdx="0" presStyleCnt="1" custLinFactNeighborX="-15625" custLinFactNeighborY="5078">
        <dgm:presLayoutVars>
          <dgm:bulletEnabled val="1"/>
        </dgm:presLayoutVars>
      </dgm:prSet>
      <dgm:spPr/>
      <dgm:t>
        <a:bodyPr/>
        <a:lstStyle/>
        <a:p>
          <a:endParaRPr lang="es-EC"/>
        </a:p>
      </dgm:t>
    </dgm:pt>
  </dgm:ptLst>
  <dgm:cxnLst>
    <dgm:cxn modelId="{F79AE380-CFCC-4155-8281-33243EEDFFC9}" type="presOf" srcId="{932AB888-513E-4366-9455-F6FE4BE73B37}" destId="{C6BEB8A2-47E6-48FF-92AD-2A32CD594DD9}" srcOrd="0" destOrd="0" presId="urn:microsoft.com/office/officeart/2005/8/layout/default#1"/>
    <dgm:cxn modelId="{E9771FE5-3DC3-40F0-9C72-E705BC5F73E9}" type="presOf" srcId="{D7DB8E78-123A-403C-B572-92077539D237}" destId="{DA2CF290-14AB-4BB7-A538-4DD0C9F9DB6D}" srcOrd="0" destOrd="0" presId="urn:microsoft.com/office/officeart/2005/8/layout/default#1"/>
    <dgm:cxn modelId="{C7763A04-5E71-4140-A677-1C44CE2D309E}" srcId="{D7DB8E78-123A-403C-B572-92077539D237}" destId="{932AB888-513E-4366-9455-F6FE4BE73B37}" srcOrd="0" destOrd="0" parTransId="{E688D002-CDAC-41B8-9467-7EF5304CBBA7}" sibTransId="{1FAD529B-BB64-4F77-93DF-DB7C65F80B45}"/>
    <dgm:cxn modelId="{CB293B15-A4B6-4417-B8FF-7F8D9B36C2C9}" type="presParOf" srcId="{DA2CF290-14AB-4BB7-A538-4DD0C9F9DB6D}" destId="{C6BEB8A2-47E6-48FF-92AD-2A32CD594DD9}"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B0D8F-F9D7-4DC8-8104-F44E4453C236}"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es-EC"/>
        </a:p>
      </dgm:t>
    </dgm:pt>
    <dgm:pt modelId="{D025240F-2E9A-4977-BD83-9E461DF5902A}">
      <dgm:prSet phldrT="[Texto]"/>
      <dgm:spPr/>
      <dgm:t>
        <a:bodyPr/>
        <a:lstStyle/>
        <a:p>
          <a:r>
            <a:rPr lang="es-EC" dirty="0" smtClean="0"/>
            <a:t>Definición</a:t>
          </a:r>
          <a:endParaRPr lang="es-EC" dirty="0"/>
        </a:p>
      </dgm:t>
    </dgm:pt>
    <dgm:pt modelId="{451A67D8-E09C-4968-9D35-6805415DFD6E}" type="parTrans" cxnId="{A0C5D3A0-3E37-42ED-8C69-AEBC7B71B1CD}">
      <dgm:prSet/>
      <dgm:spPr/>
      <dgm:t>
        <a:bodyPr/>
        <a:lstStyle/>
        <a:p>
          <a:endParaRPr lang="es-EC"/>
        </a:p>
      </dgm:t>
    </dgm:pt>
    <dgm:pt modelId="{960675DA-AEF9-4EF6-A9AB-E396FA8877B9}" type="sibTrans" cxnId="{A0C5D3A0-3E37-42ED-8C69-AEBC7B71B1CD}">
      <dgm:prSet/>
      <dgm:spPr/>
      <dgm:t>
        <a:bodyPr/>
        <a:lstStyle/>
        <a:p>
          <a:endParaRPr lang="es-EC"/>
        </a:p>
      </dgm:t>
    </dgm:pt>
    <dgm:pt modelId="{65DF95F6-8EBD-4681-8E34-D21FD1ED7C4F}">
      <dgm:prSet phldrT="[Texto]"/>
      <dgm:spPr/>
      <dgm:t>
        <a:bodyPr/>
        <a:lstStyle/>
        <a:p>
          <a:r>
            <a:rPr lang="es-EC" dirty="0" smtClean="0"/>
            <a:t>Postre congelado hecho de agua, leche, o crema; combinada con saborizantes, edulcorantes y azúcar.</a:t>
          </a:r>
          <a:endParaRPr lang="es-EC" dirty="0"/>
        </a:p>
      </dgm:t>
    </dgm:pt>
    <dgm:pt modelId="{C44B4967-7610-419D-9467-43395A417D90}" type="parTrans" cxnId="{84C082CE-9AC2-44BF-BCC7-0840DC21B441}">
      <dgm:prSet/>
      <dgm:spPr/>
      <dgm:t>
        <a:bodyPr/>
        <a:lstStyle/>
        <a:p>
          <a:endParaRPr lang="es-EC"/>
        </a:p>
      </dgm:t>
    </dgm:pt>
    <dgm:pt modelId="{D71A8DCD-2118-4238-8C73-E9126DBE4266}" type="sibTrans" cxnId="{84C082CE-9AC2-44BF-BCC7-0840DC21B441}">
      <dgm:prSet/>
      <dgm:spPr/>
      <dgm:t>
        <a:bodyPr/>
        <a:lstStyle/>
        <a:p>
          <a:endParaRPr lang="es-EC"/>
        </a:p>
      </dgm:t>
    </dgm:pt>
    <dgm:pt modelId="{4827E1A4-D261-4F8E-965B-CBA34A4E4D3E}">
      <dgm:prSet phldrT="[Texto]"/>
      <dgm:spPr>
        <a:solidFill>
          <a:schemeClr val="accent3">
            <a:lumMod val="60000"/>
            <a:lumOff val="40000"/>
          </a:schemeClr>
        </a:solidFill>
      </dgm:spPr>
      <dgm:t>
        <a:bodyPr/>
        <a:lstStyle/>
        <a:p>
          <a:r>
            <a:rPr lang="es-EC" dirty="0" smtClean="0">
              <a:solidFill>
                <a:sysClr val="windowText" lastClr="000000"/>
              </a:solidFill>
            </a:rPr>
            <a:t>Composición Básica</a:t>
          </a:r>
          <a:endParaRPr lang="es-EC" dirty="0">
            <a:solidFill>
              <a:sysClr val="windowText" lastClr="000000"/>
            </a:solidFill>
          </a:endParaRPr>
        </a:p>
      </dgm:t>
    </dgm:pt>
    <dgm:pt modelId="{1563AE3E-39EC-46E1-B648-BD9BE68D7FA0}" type="parTrans" cxnId="{D07F8133-4B30-40C3-906E-A2F24D25CCAE}">
      <dgm:prSet/>
      <dgm:spPr/>
      <dgm:t>
        <a:bodyPr/>
        <a:lstStyle/>
        <a:p>
          <a:endParaRPr lang="es-EC"/>
        </a:p>
      </dgm:t>
    </dgm:pt>
    <dgm:pt modelId="{43BC7023-CA09-44F7-B948-3D696295D198}" type="sibTrans" cxnId="{D07F8133-4B30-40C3-906E-A2F24D25CCAE}">
      <dgm:prSet/>
      <dgm:spPr/>
      <dgm:t>
        <a:bodyPr/>
        <a:lstStyle/>
        <a:p>
          <a:endParaRPr lang="es-EC"/>
        </a:p>
      </dgm:t>
    </dgm:pt>
    <dgm:pt modelId="{954B105A-06A1-45DF-B785-8E5C1286E5D7}">
      <dgm:prSet phldrT="[Texto]"/>
      <dgm:spPr>
        <a:solidFill>
          <a:schemeClr val="accent3">
            <a:lumMod val="60000"/>
            <a:lumOff val="40000"/>
            <a:alpha val="90000"/>
          </a:schemeClr>
        </a:solidFill>
      </dgm:spPr>
      <dgm:t>
        <a:bodyPr/>
        <a:lstStyle/>
        <a:p>
          <a:r>
            <a:rPr lang="es-EC" dirty="0" smtClean="0"/>
            <a:t>Aire: 12 – 15%</a:t>
          </a:r>
          <a:endParaRPr lang="es-EC" dirty="0"/>
        </a:p>
      </dgm:t>
    </dgm:pt>
    <dgm:pt modelId="{5EB20215-1E97-45AE-939A-F8EBE8732B66}" type="parTrans" cxnId="{42586485-D51A-4291-A448-A26C9CB58750}">
      <dgm:prSet/>
      <dgm:spPr/>
      <dgm:t>
        <a:bodyPr/>
        <a:lstStyle/>
        <a:p>
          <a:endParaRPr lang="es-EC"/>
        </a:p>
      </dgm:t>
    </dgm:pt>
    <dgm:pt modelId="{5ECA55F3-C186-443C-83D1-FB4207540A00}" type="sibTrans" cxnId="{42586485-D51A-4291-A448-A26C9CB58750}">
      <dgm:prSet/>
      <dgm:spPr/>
      <dgm:t>
        <a:bodyPr/>
        <a:lstStyle/>
        <a:p>
          <a:endParaRPr lang="es-EC"/>
        </a:p>
      </dgm:t>
    </dgm:pt>
    <dgm:pt modelId="{8756D02B-7ED6-4449-BEAA-930D3076A562}">
      <dgm:prSet phldrT="[Texto]"/>
      <dgm:spPr>
        <a:solidFill>
          <a:schemeClr val="accent3">
            <a:lumMod val="60000"/>
            <a:lumOff val="40000"/>
            <a:alpha val="90000"/>
          </a:schemeClr>
        </a:solidFill>
      </dgm:spPr>
      <dgm:t>
        <a:bodyPr/>
        <a:lstStyle/>
        <a:p>
          <a:r>
            <a:rPr lang="es-EC" dirty="0" smtClean="0"/>
            <a:t>Agua: 62 – 68%</a:t>
          </a:r>
          <a:endParaRPr lang="es-EC" dirty="0"/>
        </a:p>
      </dgm:t>
    </dgm:pt>
    <dgm:pt modelId="{26021187-099E-46D6-A431-8BA20C00E61A}" type="parTrans" cxnId="{40C86FA5-100C-4D90-9670-B602F51F3939}">
      <dgm:prSet/>
      <dgm:spPr/>
      <dgm:t>
        <a:bodyPr/>
        <a:lstStyle/>
        <a:p>
          <a:endParaRPr lang="en-US"/>
        </a:p>
      </dgm:t>
    </dgm:pt>
    <dgm:pt modelId="{9E6D8B8E-3567-401D-972B-2C50FE153C71}" type="sibTrans" cxnId="{40C86FA5-100C-4D90-9670-B602F51F3939}">
      <dgm:prSet/>
      <dgm:spPr/>
      <dgm:t>
        <a:bodyPr/>
        <a:lstStyle/>
        <a:p>
          <a:endParaRPr lang="en-US"/>
        </a:p>
      </dgm:t>
    </dgm:pt>
    <dgm:pt modelId="{277218D3-66F7-4BB8-B9D5-3E46751F5C19}">
      <dgm:prSet phldrT="[Texto]"/>
      <dgm:spPr>
        <a:solidFill>
          <a:schemeClr val="accent3">
            <a:lumMod val="60000"/>
            <a:lumOff val="40000"/>
            <a:alpha val="90000"/>
          </a:schemeClr>
        </a:solidFill>
      </dgm:spPr>
      <dgm:t>
        <a:bodyPr/>
        <a:lstStyle/>
        <a:p>
          <a:r>
            <a:rPr lang="es-EC" dirty="0" smtClean="0"/>
            <a:t>Sólidos: Azúcares, Grasas y Neutros</a:t>
          </a:r>
          <a:endParaRPr lang="es-EC" dirty="0"/>
        </a:p>
      </dgm:t>
    </dgm:pt>
    <dgm:pt modelId="{D1ACEAA1-387E-4F42-A7AE-45EE925C6106}" type="parTrans" cxnId="{FAD2AC12-0CC3-4CE2-A1EA-E71DE03490C6}">
      <dgm:prSet/>
      <dgm:spPr/>
      <dgm:t>
        <a:bodyPr/>
        <a:lstStyle/>
        <a:p>
          <a:endParaRPr lang="en-US"/>
        </a:p>
      </dgm:t>
    </dgm:pt>
    <dgm:pt modelId="{16C3794B-66C2-4138-8076-A404ECE34A91}" type="sibTrans" cxnId="{FAD2AC12-0CC3-4CE2-A1EA-E71DE03490C6}">
      <dgm:prSet/>
      <dgm:spPr/>
      <dgm:t>
        <a:bodyPr/>
        <a:lstStyle/>
        <a:p>
          <a:endParaRPr lang="en-US"/>
        </a:p>
      </dgm:t>
    </dgm:pt>
    <dgm:pt modelId="{2422306F-8003-4584-B264-20E5808F509C}" type="pres">
      <dgm:prSet presAssocID="{9A0B0D8F-F9D7-4DC8-8104-F44E4453C236}" presName="Name0" presStyleCnt="0">
        <dgm:presLayoutVars>
          <dgm:dir/>
          <dgm:animLvl val="lvl"/>
          <dgm:resizeHandles val="exact"/>
        </dgm:presLayoutVars>
      </dgm:prSet>
      <dgm:spPr/>
      <dgm:t>
        <a:bodyPr/>
        <a:lstStyle/>
        <a:p>
          <a:endParaRPr lang="es-EC"/>
        </a:p>
      </dgm:t>
    </dgm:pt>
    <dgm:pt modelId="{F276D388-7F61-484D-8AFA-5A4083655DE9}" type="pres">
      <dgm:prSet presAssocID="{D025240F-2E9A-4977-BD83-9E461DF5902A}" presName="linNode" presStyleCnt="0"/>
      <dgm:spPr/>
    </dgm:pt>
    <dgm:pt modelId="{4776C38F-6ED5-42E4-B33C-6528CCB12C71}" type="pres">
      <dgm:prSet presAssocID="{D025240F-2E9A-4977-BD83-9E461DF5902A}" presName="parentText" presStyleLbl="node1" presStyleIdx="0" presStyleCnt="2">
        <dgm:presLayoutVars>
          <dgm:chMax val="1"/>
          <dgm:bulletEnabled val="1"/>
        </dgm:presLayoutVars>
      </dgm:prSet>
      <dgm:spPr/>
      <dgm:t>
        <a:bodyPr/>
        <a:lstStyle/>
        <a:p>
          <a:endParaRPr lang="es-EC"/>
        </a:p>
      </dgm:t>
    </dgm:pt>
    <dgm:pt modelId="{A640D47A-3DD6-4BAB-83F7-58354E41C6E1}" type="pres">
      <dgm:prSet presAssocID="{D025240F-2E9A-4977-BD83-9E461DF5902A}" presName="descendantText" presStyleLbl="alignAccFollowNode1" presStyleIdx="0" presStyleCnt="2">
        <dgm:presLayoutVars>
          <dgm:bulletEnabled val="1"/>
        </dgm:presLayoutVars>
      </dgm:prSet>
      <dgm:spPr/>
      <dgm:t>
        <a:bodyPr/>
        <a:lstStyle/>
        <a:p>
          <a:endParaRPr lang="es-EC"/>
        </a:p>
      </dgm:t>
    </dgm:pt>
    <dgm:pt modelId="{599B9696-BE7A-43EC-8590-46C1B4F2B08A}" type="pres">
      <dgm:prSet presAssocID="{960675DA-AEF9-4EF6-A9AB-E396FA8877B9}" presName="sp" presStyleCnt="0"/>
      <dgm:spPr/>
    </dgm:pt>
    <dgm:pt modelId="{A480EBEA-6D86-4510-828A-F643E836CAD2}" type="pres">
      <dgm:prSet presAssocID="{4827E1A4-D261-4F8E-965B-CBA34A4E4D3E}" presName="linNode" presStyleCnt="0"/>
      <dgm:spPr/>
    </dgm:pt>
    <dgm:pt modelId="{B63D7853-F8EC-408D-87E0-E55ABA325DB9}" type="pres">
      <dgm:prSet presAssocID="{4827E1A4-D261-4F8E-965B-CBA34A4E4D3E}" presName="parentText" presStyleLbl="node1" presStyleIdx="1" presStyleCnt="2">
        <dgm:presLayoutVars>
          <dgm:chMax val="1"/>
          <dgm:bulletEnabled val="1"/>
        </dgm:presLayoutVars>
      </dgm:prSet>
      <dgm:spPr/>
      <dgm:t>
        <a:bodyPr/>
        <a:lstStyle/>
        <a:p>
          <a:endParaRPr lang="es-EC"/>
        </a:p>
      </dgm:t>
    </dgm:pt>
    <dgm:pt modelId="{ECEF0187-A239-485C-8B87-A742C1F2C47A}" type="pres">
      <dgm:prSet presAssocID="{4827E1A4-D261-4F8E-965B-CBA34A4E4D3E}" presName="descendantText" presStyleLbl="alignAccFollowNode1" presStyleIdx="1" presStyleCnt="2">
        <dgm:presLayoutVars>
          <dgm:bulletEnabled val="1"/>
        </dgm:presLayoutVars>
      </dgm:prSet>
      <dgm:spPr/>
      <dgm:t>
        <a:bodyPr/>
        <a:lstStyle/>
        <a:p>
          <a:endParaRPr lang="es-EC"/>
        </a:p>
      </dgm:t>
    </dgm:pt>
  </dgm:ptLst>
  <dgm:cxnLst>
    <dgm:cxn modelId="{961004C6-47D0-4D5A-9739-04CE26936851}" type="presOf" srcId="{954B105A-06A1-45DF-B785-8E5C1286E5D7}" destId="{ECEF0187-A239-485C-8B87-A742C1F2C47A}" srcOrd="0" destOrd="0" presId="urn:microsoft.com/office/officeart/2005/8/layout/vList5"/>
    <dgm:cxn modelId="{29671F6C-6257-4EDB-9551-39EFC7D4B598}" type="presOf" srcId="{65DF95F6-8EBD-4681-8E34-D21FD1ED7C4F}" destId="{A640D47A-3DD6-4BAB-83F7-58354E41C6E1}" srcOrd="0" destOrd="0" presId="urn:microsoft.com/office/officeart/2005/8/layout/vList5"/>
    <dgm:cxn modelId="{84C082CE-9AC2-44BF-BCC7-0840DC21B441}" srcId="{D025240F-2E9A-4977-BD83-9E461DF5902A}" destId="{65DF95F6-8EBD-4681-8E34-D21FD1ED7C4F}" srcOrd="0" destOrd="0" parTransId="{C44B4967-7610-419D-9467-43395A417D90}" sibTransId="{D71A8DCD-2118-4238-8C73-E9126DBE4266}"/>
    <dgm:cxn modelId="{D07F8133-4B30-40C3-906E-A2F24D25CCAE}" srcId="{9A0B0D8F-F9D7-4DC8-8104-F44E4453C236}" destId="{4827E1A4-D261-4F8E-965B-CBA34A4E4D3E}" srcOrd="1" destOrd="0" parTransId="{1563AE3E-39EC-46E1-B648-BD9BE68D7FA0}" sibTransId="{43BC7023-CA09-44F7-B948-3D696295D198}"/>
    <dgm:cxn modelId="{42586485-D51A-4291-A448-A26C9CB58750}" srcId="{4827E1A4-D261-4F8E-965B-CBA34A4E4D3E}" destId="{954B105A-06A1-45DF-B785-8E5C1286E5D7}" srcOrd="0" destOrd="0" parTransId="{5EB20215-1E97-45AE-939A-F8EBE8732B66}" sibTransId="{5ECA55F3-C186-443C-83D1-FB4207540A00}"/>
    <dgm:cxn modelId="{40C86FA5-100C-4D90-9670-B602F51F3939}" srcId="{4827E1A4-D261-4F8E-965B-CBA34A4E4D3E}" destId="{8756D02B-7ED6-4449-BEAA-930D3076A562}" srcOrd="1" destOrd="0" parTransId="{26021187-099E-46D6-A431-8BA20C00E61A}" sibTransId="{9E6D8B8E-3567-401D-972B-2C50FE153C71}"/>
    <dgm:cxn modelId="{93AA06B4-934E-4CE6-9B4C-AC022E4A514D}" type="presOf" srcId="{277218D3-66F7-4BB8-B9D5-3E46751F5C19}" destId="{ECEF0187-A239-485C-8B87-A742C1F2C47A}" srcOrd="0" destOrd="2" presId="urn:microsoft.com/office/officeart/2005/8/layout/vList5"/>
    <dgm:cxn modelId="{FAD2AC12-0CC3-4CE2-A1EA-E71DE03490C6}" srcId="{4827E1A4-D261-4F8E-965B-CBA34A4E4D3E}" destId="{277218D3-66F7-4BB8-B9D5-3E46751F5C19}" srcOrd="2" destOrd="0" parTransId="{D1ACEAA1-387E-4F42-A7AE-45EE925C6106}" sibTransId="{16C3794B-66C2-4138-8076-A404ECE34A91}"/>
    <dgm:cxn modelId="{A0C5D3A0-3E37-42ED-8C69-AEBC7B71B1CD}" srcId="{9A0B0D8F-F9D7-4DC8-8104-F44E4453C236}" destId="{D025240F-2E9A-4977-BD83-9E461DF5902A}" srcOrd="0" destOrd="0" parTransId="{451A67D8-E09C-4968-9D35-6805415DFD6E}" sibTransId="{960675DA-AEF9-4EF6-A9AB-E396FA8877B9}"/>
    <dgm:cxn modelId="{ACFB7BA9-8785-471D-9BD0-30BF7525E735}" type="presOf" srcId="{9A0B0D8F-F9D7-4DC8-8104-F44E4453C236}" destId="{2422306F-8003-4584-B264-20E5808F509C}" srcOrd="0" destOrd="0" presId="urn:microsoft.com/office/officeart/2005/8/layout/vList5"/>
    <dgm:cxn modelId="{595E81C4-DC45-4655-9384-E4A750245B8D}" type="presOf" srcId="{8756D02B-7ED6-4449-BEAA-930D3076A562}" destId="{ECEF0187-A239-485C-8B87-A742C1F2C47A}" srcOrd="0" destOrd="1" presId="urn:microsoft.com/office/officeart/2005/8/layout/vList5"/>
    <dgm:cxn modelId="{96F8D318-BAE3-44E4-AB5F-14F392F542C8}" type="presOf" srcId="{D025240F-2E9A-4977-BD83-9E461DF5902A}" destId="{4776C38F-6ED5-42E4-B33C-6528CCB12C71}" srcOrd="0" destOrd="0" presId="urn:microsoft.com/office/officeart/2005/8/layout/vList5"/>
    <dgm:cxn modelId="{2E6F20F5-7412-46E2-B283-4FC2CDE9581D}" type="presOf" srcId="{4827E1A4-D261-4F8E-965B-CBA34A4E4D3E}" destId="{B63D7853-F8EC-408D-87E0-E55ABA325DB9}" srcOrd="0" destOrd="0" presId="urn:microsoft.com/office/officeart/2005/8/layout/vList5"/>
    <dgm:cxn modelId="{D79FCE60-CB81-4AEE-B104-9A123DF1F29A}" type="presParOf" srcId="{2422306F-8003-4584-B264-20E5808F509C}" destId="{F276D388-7F61-484D-8AFA-5A4083655DE9}" srcOrd="0" destOrd="0" presId="urn:microsoft.com/office/officeart/2005/8/layout/vList5"/>
    <dgm:cxn modelId="{AC49F6B4-27BD-4636-A0B0-34F47B149546}" type="presParOf" srcId="{F276D388-7F61-484D-8AFA-5A4083655DE9}" destId="{4776C38F-6ED5-42E4-B33C-6528CCB12C71}" srcOrd="0" destOrd="0" presId="urn:microsoft.com/office/officeart/2005/8/layout/vList5"/>
    <dgm:cxn modelId="{560AED6A-E267-49E3-80ED-D7B9A976BF4C}" type="presParOf" srcId="{F276D388-7F61-484D-8AFA-5A4083655DE9}" destId="{A640D47A-3DD6-4BAB-83F7-58354E41C6E1}" srcOrd="1" destOrd="0" presId="urn:microsoft.com/office/officeart/2005/8/layout/vList5"/>
    <dgm:cxn modelId="{C9150D56-41B0-48FD-AD39-A252BBE36079}" type="presParOf" srcId="{2422306F-8003-4584-B264-20E5808F509C}" destId="{599B9696-BE7A-43EC-8590-46C1B4F2B08A}" srcOrd="1" destOrd="0" presId="urn:microsoft.com/office/officeart/2005/8/layout/vList5"/>
    <dgm:cxn modelId="{25603A9D-5C94-4CD9-8299-538662A1D54C}" type="presParOf" srcId="{2422306F-8003-4584-B264-20E5808F509C}" destId="{A480EBEA-6D86-4510-828A-F643E836CAD2}" srcOrd="2" destOrd="0" presId="urn:microsoft.com/office/officeart/2005/8/layout/vList5"/>
    <dgm:cxn modelId="{C0844DF4-31D9-4C82-970D-388A5BE3FDFC}" type="presParOf" srcId="{A480EBEA-6D86-4510-828A-F643E836CAD2}" destId="{B63D7853-F8EC-408D-87E0-E55ABA325DB9}" srcOrd="0" destOrd="0" presId="urn:microsoft.com/office/officeart/2005/8/layout/vList5"/>
    <dgm:cxn modelId="{990CEC86-FE5F-4A82-AD43-A350E1957A2D}" type="presParOf" srcId="{A480EBEA-6D86-4510-828A-F643E836CAD2}" destId="{ECEF0187-A239-485C-8B87-A742C1F2C4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1A1BA7-7CD1-4F89-91BB-CA3ABB815880}" type="doc">
      <dgm:prSet loTypeId="urn:microsoft.com/office/officeart/2005/8/layout/process4" loCatId="list" qsTypeId="urn:microsoft.com/office/officeart/2005/8/quickstyle/3d2" qsCatId="3D" csTypeId="urn:microsoft.com/office/officeart/2005/8/colors/accent2_4" csCatId="accent2" phldr="1"/>
      <dgm:spPr/>
      <dgm:t>
        <a:bodyPr/>
        <a:lstStyle/>
        <a:p>
          <a:endParaRPr lang="es-EC"/>
        </a:p>
      </dgm:t>
    </dgm:pt>
    <dgm:pt modelId="{7286432F-029E-4B6B-8913-3EC62C3D2C36}">
      <dgm:prSet phldrT="[Texto]"/>
      <dgm:spPr/>
      <dgm:t>
        <a:bodyPr/>
        <a:lstStyle/>
        <a:p>
          <a:r>
            <a:rPr lang="es-EC" dirty="0" smtClean="0"/>
            <a:t>TÍPICA</a:t>
          </a:r>
          <a:endParaRPr lang="es-EC" dirty="0"/>
        </a:p>
      </dgm:t>
    </dgm:pt>
    <dgm:pt modelId="{37B24BFA-D90C-4AAE-AF72-9A94B9F07AC5}" type="parTrans" cxnId="{14181CF7-3760-4E1C-B8DD-C0D4AD3575D1}">
      <dgm:prSet/>
      <dgm:spPr/>
      <dgm:t>
        <a:bodyPr/>
        <a:lstStyle/>
        <a:p>
          <a:endParaRPr lang="es-EC"/>
        </a:p>
      </dgm:t>
    </dgm:pt>
    <dgm:pt modelId="{27829A80-C86F-4936-BB22-D77F141E23BA}" type="sibTrans" cxnId="{14181CF7-3760-4E1C-B8DD-C0D4AD3575D1}">
      <dgm:prSet/>
      <dgm:spPr/>
      <dgm:t>
        <a:bodyPr/>
        <a:lstStyle/>
        <a:p>
          <a:endParaRPr lang="es-EC"/>
        </a:p>
      </dgm:t>
    </dgm:pt>
    <dgm:pt modelId="{6EBF7A1F-1974-4444-854B-0E1BF10E16DC}">
      <dgm:prSet phldrT="[Texto]"/>
      <dgm:spPr/>
      <dgm:t>
        <a:bodyPr/>
        <a:lstStyle/>
        <a:p>
          <a:r>
            <a:rPr lang="es-EC" dirty="0" smtClean="0"/>
            <a:t>Granizado</a:t>
          </a:r>
          <a:endParaRPr lang="es-EC" dirty="0"/>
        </a:p>
      </dgm:t>
    </dgm:pt>
    <dgm:pt modelId="{20B78704-6454-492A-AE84-E72180AACEDC}" type="parTrans" cxnId="{654BC45D-C4EE-484B-AC47-206298C4978D}">
      <dgm:prSet/>
      <dgm:spPr/>
      <dgm:t>
        <a:bodyPr/>
        <a:lstStyle/>
        <a:p>
          <a:endParaRPr lang="es-EC"/>
        </a:p>
      </dgm:t>
    </dgm:pt>
    <dgm:pt modelId="{AF3DD56E-CF4A-4763-B37E-91649C05BFB7}" type="sibTrans" cxnId="{654BC45D-C4EE-484B-AC47-206298C4978D}">
      <dgm:prSet/>
      <dgm:spPr/>
      <dgm:t>
        <a:bodyPr/>
        <a:lstStyle/>
        <a:p>
          <a:endParaRPr lang="es-EC"/>
        </a:p>
      </dgm:t>
    </dgm:pt>
    <dgm:pt modelId="{B7D166CB-97E8-492A-A9B3-487444811BBB}">
      <dgm:prSet phldrT="[Texto]"/>
      <dgm:spPr/>
      <dgm:t>
        <a:bodyPr/>
        <a:lstStyle/>
        <a:p>
          <a:r>
            <a:rPr lang="es-EC" dirty="0" smtClean="0"/>
            <a:t>Crema Helada</a:t>
          </a:r>
          <a:endParaRPr lang="es-EC" dirty="0"/>
        </a:p>
      </dgm:t>
    </dgm:pt>
    <dgm:pt modelId="{AEE8F118-477F-4EE6-8C30-906A9BC5470C}" type="parTrans" cxnId="{B3F4C4D3-BB9E-47B8-BE70-AF0DE74557A8}">
      <dgm:prSet/>
      <dgm:spPr/>
      <dgm:t>
        <a:bodyPr/>
        <a:lstStyle/>
        <a:p>
          <a:endParaRPr lang="es-EC"/>
        </a:p>
      </dgm:t>
    </dgm:pt>
    <dgm:pt modelId="{CEC8D16F-0421-4F32-A847-AD30ADE069F3}" type="sibTrans" cxnId="{B3F4C4D3-BB9E-47B8-BE70-AF0DE74557A8}">
      <dgm:prSet/>
      <dgm:spPr/>
      <dgm:t>
        <a:bodyPr/>
        <a:lstStyle/>
        <a:p>
          <a:endParaRPr lang="es-EC"/>
        </a:p>
      </dgm:t>
    </dgm:pt>
    <dgm:pt modelId="{E5E0E440-BC42-4A5C-AFEF-11A92C90A817}">
      <dgm:prSet phldrT="[Texto]"/>
      <dgm:spPr/>
      <dgm:t>
        <a:bodyPr/>
        <a:lstStyle/>
        <a:p>
          <a:r>
            <a:rPr lang="es-EC" dirty="0" smtClean="0"/>
            <a:t>POR EL LUGAR DE EXPENDIO</a:t>
          </a:r>
          <a:endParaRPr lang="es-EC" dirty="0"/>
        </a:p>
      </dgm:t>
    </dgm:pt>
    <dgm:pt modelId="{B0B0E6C8-F8F7-43CC-ACCA-2AA0C912DEC5}" type="parTrans" cxnId="{AC496D68-14F0-4D9C-A6E5-AAECEBA0B398}">
      <dgm:prSet/>
      <dgm:spPr/>
      <dgm:t>
        <a:bodyPr/>
        <a:lstStyle/>
        <a:p>
          <a:endParaRPr lang="es-EC"/>
        </a:p>
      </dgm:t>
    </dgm:pt>
    <dgm:pt modelId="{DE7A03C6-E02C-4DD9-92C3-6378A5CEE73B}" type="sibTrans" cxnId="{AC496D68-14F0-4D9C-A6E5-AAECEBA0B398}">
      <dgm:prSet/>
      <dgm:spPr/>
      <dgm:t>
        <a:bodyPr/>
        <a:lstStyle/>
        <a:p>
          <a:endParaRPr lang="es-EC"/>
        </a:p>
      </dgm:t>
    </dgm:pt>
    <dgm:pt modelId="{25ACAC4C-1174-42EA-BF5E-FFDF5F5200A8}">
      <dgm:prSet phldrT="[Texto]"/>
      <dgm:spPr/>
      <dgm:t>
        <a:bodyPr/>
        <a:lstStyle/>
        <a:p>
          <a:r>
            <a:rPr lang="es-EC" dirty="0" smtClean="0"/>
            <a:t>Industriales</a:t>
          </a:r>
          <a:endParaRPr lang="es-EC" dirty="0"/>
        </a:p>
      </dgm:t>
    </dgm:pt>
    <dgm:pt modelId="{0C48E085-A7EE-40F3-9062-374B6D64348C}" type="parTrans" cxnId="{4DDF4196-64DF-4BCF-B001-C90E9F712B3B}">
      <dgm:prSet/>
      <dgm:spPr/>
      <dgm:t>
        <a:bodyPr/>
        <a:lstStyle/>
        <a:p>
          <a:endParaRPr lang="es-EC"/>
        </a:p>
      </dgm:t>
    </dgm:pt>
    <dgm:pt modelId="{E4EB044D-4F4D-42EC-9EC3-67CDF471D436}" type="sibTrans" cxnId="{4DDF4196-64DF-4BCF-B001-C90E9F712B3B}">
      <dgm:prSet/>
      <dgm:spPr/>
      <dgm:t>
        <a:bodyPr/>
        <a:lstStyle/>
        <a:p>
          <a:endParaRPr lang="es-EC"/>
        </a:p>
      </dgm:t>
    </dgm:pt>
    <dgm:pt modelId="{D4B773B4-61C4-4978-A76A-8A5B2EEB3676}">
      <dgm:prSet phldrT="[Texto]"/>
      <dgm:spPr/>
      <dgm:t>
        <a:bodyPr/>
        <a:lstStyle/>
        <a:p>
          <a:r>
            <a:rPr lang="es-EC" dirty="0" smtClean="0"/>
            <a:t>Artesanales</a:t>
          </a:r>
          <a:endParaRPr lang="es-EC" dirty="0"/>
        </a:p>
      </dgm:t>
    </dgm:pt>
    <dgm:pt modelId="{20C7C978-E5C5-4EEB-A4AA-2036D3040189}" type="parTrans" cxnId="{C86A7BCE-5DFC-43EC-8840-D7EA8D5E2C69}">
      <dgm:prSet/>
      <dgm:spPr/>
      <dgm:t>
        <a:bodyPr/>
        <a:lstStyle/>
        <a:p>
          <a:endParaRPr lang="es-EC"/>
        </a:p>
      </dgm:t>
    </dgm:pt>
    <dgm:pt modelId="{1A23B2B8-DF55-438F-A184-9686C8459D1C}" type="sibTrans" cxnId="{C86A7BCE-5DFC-43EC-8840-D7EA8D5E2C69}">
      <dgm:prSet/>
      <dgm:spPr/>
      <dgm:t>
        <a:bodyPr/>
        <a:lstStyle/>
        <a:p>
          <a:endParaRPr lang="es-EC"/>
        </a:p>
      </dgm:t>
    </dgm:pt>
    <dgm:pt modelId="{D6C05F40-7D66-4A1E-BB2E-6B9A6B644975}">
      <dgm:prSet phldrT="[Texto]"/>
      <dgm:spPr/>
      <dgm:t>
        <a:bodyPr/>
        <a:lstStyle/>
        <a:p>
          <a:r>
            <a:rPr lang="es-EC" dirty="0" smtClean="0"/>
            <a:t>POR SU COMPOSICIÓN</a:t>
          </a:r>
          <a:endParaRPr lang="es-EC" dirty="0"/>
        </a:p>
      </dgm:t>
    </dgm:pt>
    <dgm:pt modelId="{A9DBEDF8-7442-4727-AD84-75FB6E241809}" type="parTrans" cxnId="{22018B06-18C3-41D6-BB67-7E43859E025A}">
      <dgm:prSet/>
      <dgm:spPr/>
      <dgm:t>
        <a:bodyPr/>
        <a:lstStyle/>
        <a:p>
          <a:endParaRPr lang="es-EC"/>
        </a:p>
      </dgm:t>
    </dgm:pt>
    <dgm:pt modelId="{9037AA21-4FCC-442E-B192-2F58D0862CE5}" type="sibTrans" cxnId="{22018B06-18C3-41D6-BB67-7E43859E025A}">
      <dgm:prSet/>
      <dgm:spPr/>
      <dgm:t>
        <a:bodyPr/>
        <a:lstStyle/>
        <a:p>
          <a:endParaRPr lang="es-EC"/>
        </a:p>
      </dgm:t>
    </dgm:pt>
    <dgm:pt modelId="{01B9A6BA-04BD-4D33-8095-990020BC7AAF}">
      <dgm:prSet phldrT="[Texto]"/>
      <dgm:spPr/>
      <dgm:t>
        <a:bodyPr/>
        <a:lstStyle/>
        <a:p>
          <a:r>
            <a:rPr lang="es-EC" dirty="0" smtClean="0"/>
            <a:t>De Agua</a:t>
          </a:r>
          <a:endParaRPr lang="es-EC" dirty="0"/>
        </a:p>
      </dgm:t>
    </dgm:pt>
    <dgm:pt modelId="{27BB4A6B-CEDB-42BB-A148-E46567BECDAA}" type="parTrans" cxnId="{2995A527-95C5-4FA0-AEA2-CB5C3D0111BA}">
      <dgm:prSet/>
      <dgm:spPr/>
      <dgm:t>
        <a:bodyPr/>
        <a:lstStyle/>
        <a:p>
          <a:endParaRPr lang="es-EC"/>
        </a:p>
      </dgm:t>
    </dgm:pt>
    <dgm:pt modelId="{9241F59A-BD6C-4D5C-AA5E-83D24A5DA596}" type="sibTrans" cxnId="{2995A527-95C5-4FA0-AEA2-CB5C3D0111BA}">
      <dgm:prSet/>
      <dgm:spPr/>
      <dgm:t>
        <a:bodyPr/>
        <a:lstStyle/>
        <a:p>
          <a:endParaRPr lang="es-EC"/>
        </a:p>
      </dgm:t>
    </dgm:pt>
    <dgm:pt modelId="{EB9EBDC6-AC30-46A1-B8A2-690E011BC1E9}">
      <dgm:prSet phldrT="[Texto]"/>
      <dgm:spPr/>
      <dgm:t>
        <a:bodyPr/>
        <a:lstStyle/>
        <a:p>
          <a:r>
            <a:rPr lang="es-EC" dirty="0" smtClean="0"/>
            <a:t>De Leche</a:t>
          </a:r>
          <a:endParaRPr lang="es-EC" dirty="0"/>
        </a:p>
      </dgm:t>
    </dgm:pt>
    <dgm:pt modelId="{0D916867-7BBE-4284-90A3-8F74D3DE85F2}" type="parTrans" cxnId="{1AD00F62-9AD8-4C9E-A156-ABD15D751FEC}">
      <dgm:prSet/>
      <dgm:spPr/>
      <dgm:t>
        <a:bodyPr/>
        <a:lstStyle/>
        <a:p>
          <a:endParaRPr lang="es-EC"/>
        </a:p>
      </dgm:t>
    </dgm:pt>
    <dgm:pt modelId="{65AA5C32-9C59-4C11-8299-2A2348A2D6AC}" type="sibTrans" cxnId="{1AD00F62-9AD8-4C9E-A156-ABD15D751FEC}">
      <dgm:prSet/>
      <dgm:spPr/>
      <dgm:t>
        <a:bodyPr/>
        <a:lstStyle/>
        <a:p>
          <a:endParaRPr lang="es-EC"/>
        </a:p>
      </dgm:t>
    </dgm:pt>
    <dgm:pt modelId="{5C2334AC-9E27-4B45-9C31-0A9E6A659F28}">
      <dgm:prSet phldrT="[Texto]"/>
      <dgm:spPr/>
      <dgm:t>
        <a:bodyPr/>
        <a:lstStyle/>
        <a:p>
          <a:r>
            <a:rPr lang="es-EC" dirty="0" smtClean="0"/>
            <a:t>Sorbete</a:t>
          </a:r>
          <a:endParaRPr lang="es-EC" dirty="0"/>
        </a:p>
      </dgm:t>
    </dgm:pt>
    <dgm:pt modelId="{4BFFC68F-57DA-46FF-8A7A-02DBC121E3EE}" type="parTrans" cxnId="{4108FDB4-3D6C-46E5-8248-DCD1A043A273}">
      <dgm:prSet/>
      <dgm:spPr/>
      <dgm:t>
        <a:bodyPr/>
        <a:lstStyle/>
        <a:p>
          <a:endParaRPr lang="es-EC"/>
        </a:p>
      </dgm:t>
    </dgm:pt>
    <dgm:pt modelId="{07419EC3-D1AB-4AB3-8145-623FAAE32118}" type="sibTrans" cxnId="{4108FDB4-3D6C-46E5-8248-DCD1A043A273}">
      <dgm:prSet/>
      <dgm:spPr/>
      <dgm:t>
        <a:bodyPr/>
        <a:lstStyle/>
        <a:p>
          <a:endParaRPr lang="es-EC"/>
        </a:p>
      </dgm:t>
    </dgm:pt>
    <dgm:pt modelId="{550BB9B6-76E3-4BE3-A5BC-26F45A7A8A8F}">
      <dgm:prSet phldrT="[Texto]"/>
      <dgm:spPr/>
      <dgm:t>
        <a:bodyPr/>
        <a:lstStyle/>
        <a:p>
          <a:r>
            <a:rPr lang="es-EC" dirty="0" err="1" smtClean="0"/>
            <a:t>Soft</a:t>
          </a:r>
          <a:endParaRPr lang="es-EC" dirty="0"/>
        </a:p>
      </dgm:t>
    </dgm:pt>
    <dgm:pt modelId="{A7702B9D-3A07-42D0-BE9A-903E49A0D1E5}" type="parTrans" cxnId="{0D91A026-EF57-4DA8-9140-01E6F1CCBB47}">
      <dgm:prSet/>
      <dgm:spPr/>
      <dgm:t>
        <a:bodyPr/>
        <a:lstStyle/>
        <a:p>
          <a:endParaRPr lang="es-EC"/>
        </a:p>
      </dgm:t>
    </dgm:pt>
    <dgm:pt modelId="{334B92AC-5689-46EB-87C5-A63158AEDD49}" type="sibTrans" cxnId="{0D91A026-EF57-4DA8-9140-01E6F1CCBB47}">
      <dgm:prSet/>
      <dgm:spPr/>
      <dgm:t>
        <a:bodyPr/>
        <a:lstStyle/>
        <a:p>
          <a:endParaRPr lang="es-EC"/>
        </a:p>
      </dgm:t>
    </dgm:pt>
    <dgm:pt modelId="{E5B4D6B7-7B1D-47AB-9D9C-AE9A780F64AC}">
      <dgm:prSet phldrT="[Texto]"/>
      <dgm:spPr/>
      <dgm:t>
        <a:bodyPr/>
        <a:lstStyle/>
        <a:p>
          <a:r>
            <a:rPr lang="es-EC" dirty="0" smtClean="0"/>
            <a:t>De Crema</a:t>
          </a:r>
          <a:endParaRPr lang="es-EC" dirty="0"/>
        </a:p>
      </dgm:t>
    </dgm:pt>
    <dgm:pt modelId="{7FC32828-BB8A-4939-B918-5231C7550A2C}" type="parTrans" cxnId="{2D105DB8-4E0A-47B2-AD04-E7E5ED8A3030}">
      <dgm:prSet/>
      <dgm:spPr/>
      <dgm:t>
        <a:bodyPr/>
        <a:lstStyle/>
        <a:p>
          <a:endParaRPr lang="es-EC"/>
        </a:p>
      </dgm:t>
    </dgm:pt>
    <dgm:pt modelId="{A6253230-5BA2-40AB-91E0-076DE4B2C780}" type="sibTrans" cxnId="{2D105DB8-4E0A-47B2-AD04-E7E5ED8A3030}">
      <dgm:prSet/>
      <dgm:spPr/>
      <dgm:t>
        <a:bodyPr/>
        <a:lstStyle/>
        <a:p>
          <a:endParaRPr lang="es-EC"/>
        </a:p>
      </dgm:t>
    </dgm:pt>
    <dgm:pt modelId="{0EE27C83-DC66-4131-A831-876107F83B6F}" type="pres">
      <dgm:prSet presAssocID="{441A1BA7-7CD1-4F89-91BB-CA3ABB815880}" presName="Name0" presStyleCnt="0">
        <dgm:presLayoutVars>
          <dgm:dir/>
          <dgm:animLvl val="lvl"/>
          <dgm:resizeHandles val="exact"/>
        </dgm:presLayoutVars>
      </dgm:prSet>
      <dgm:spPr/>
      <dgm:t>
        <a:bodyPr/>
        <a:lstStyle/>
        <a:p>
          <a:endParaRPr lang="es-EC"/>
        </a:p>
      </dgm:t>
    </dgm:pt>
    <dgm:pt modelId="{7456504D-E7D0-4E9B-9AB3-08E477E997D7}" type="pres">
      <dgm:prSet presAssocID="{D6C05F40-7D66-4A1E-BB2E-6B9A6B644975}" presName="boxAndChildren" presStyleCnt="0"/>
      <dgm:spPr/>
    </dgm:pt>
    <dgm:pt modelId="{F0DE351D-CEB6-420E-A54D-2D2FCAD3647E}" type="pres">
      <dgm:prSet presAssocID="{D6C05F40-7D66-4A1E-BB2E-6B9A6B644975}" presName="parentTextBox" presStyleLbl="node1" presStyleIdx="0" presStyleCnt="3"/>
      <dgm:spPr/>
      <dgm:t>
        <a:bodyPr/>
        <a:lstStyle/>
        <a:p>
          <a:endParaRPr lang="es-EC"/>
        </a:p>
      </dgm:t>
    </dgm:pt>
    <dgm:pt modelId="{64A49F15-1871-49EA-886B-CB82DDF33B90}" type="pres">
      <dgm:prSet presAssocID="{D6C05F40-7D66-4A1E-BB2E-6B9A6B644975}" presName="entireBox" presStyleLbl="node1" presStyleIdx="0" presStyleCnt="3"/>
      <dgm:spPr/>
      <dgm:t>
        <a:bodyPr/>
        <a:lstStyle/>
        <a:p>
          <a:endParaRPr lang="es-EC"/>
        </a:p>
      </dgm:t>
    </dgm:pt>
    <dgm:pt modelId="{5F3F7460-0AF2-4D17-B577-73028DA18F68}" type="pres">
      <dgm:prSet presAssocID="{D6C05F40-7D66-4A1E-BB2E-6B9A6B644975}" presName="descendantBox" presStyleCnt="0"/>
      <dgm:spPr/>
    </dgm:pt>
    <dgm:pt modelId="{A0549E26-EF5E-4621-9741-497E13988C82}" type="pres">
      <dgm:prSet presAssocID="{01B9A6BA-04BD-4D33-8095-990020BC7AAF}" presName="childTextBox" presStyleLbl="fgAccFollowNode1" presStyleIdx="0" presStyleCnt="9">
        <dgm:presLayoutVars>
          <dgm:bulletEnabled val="1"/>
        </dgm:presLayoutVars>
      </dgm:prSet>
      <dgm:spPr/>
      <dgm:t>
        <a:bodyPr/>
        <a:lstStyle/>
        <a:p>
          <a:endParaRPr lang="es-EC"/>
        </a:p>
      </dgm:t>
    </dgm:pt>
    <dgm:pt modelId="{00E510C9-D425-4106-9B5F-7F2D564E22C1}" type="pres">
      <dgm:prSet presAssocID="{EB9EBDC6-AC30-46A1-B8A2-690E011BC1E9}" presName="childTextBox" presStyleLbl="fgAccFollowNode1" presStyleIdx="1" presStyleCnt="9">
        <dgm:presLayoutVars>
          <dgm:bulletEnabled val="1"/>
        </dgm:presLayoutVars>
      </dgm:prSet>
      <dgm:spPr/>
      <dgm:t>
        <a:bodyPr/>
        <a:lstStyle/>
        <a:p>
          <a:endParaRPr lang="es-EC"/>
        </a:p>
      </dgm:t>
    </dgm:pt>
    <dgm:pt modelId="{68B0316F-E3D8-4CC9-80D0-654D18D89971}" type="pres">
      <dgm:prSet presAssocID="{E5B4D6B7-7B1D-47AB-9D9C-AE9A780F64AC}" presName="childTextBox" presStyleLbl="fgAccFollowNode1" presStyleIdx="2" presStyleCnt="9">
        <dgm:presLayoutVars>
          <dgm:bulletEnabled val="1"/>
        </dgm:presLayoutVars>
      </dgm:prSet>
      <dgm:spPr/>
      <dgm:t>
        <a:bodyPr/>
        <a:lstStyle/>
        <a:p>
          <a:endParaRPr lang="es-EC"/>
        </a:p>
      </dgm:t>
    </dgm:pt>
    <dgm:pt modelId="{9488AEA3-16B2-488A-A152-0C2A085125DA}" type="pres">
      <dgm:prSet presAssocID="{DE7A03C6-E02C-4DD9-92C3-6378A5CEE73B}" presName="sp" presStyleCnt="0"/>
      <dgm:spPr/>
    </dgm:pt>
    <dgm:pt modelId="{8D22C875-7640-4C34-AF6F-A527B3CB65A9}" type="pres">
      <dgm:prSet presAssocID="{E5E0E440-BC42-4A5C-AFEF-11A92C90A817}" presName="arrowAndChildren" presStyleCnt="0"/>
      <dgm:spPr/>
    </dgm:pt>
    <dgm:pt modelId="{9C85D4EC-F1F4-4DEB-AA4B-0783F3239A8D}" type="pres">
      <dgm:prSet presAssocID="{E5E0E440-BC42-4A5C-AFEF-11A92C90A817}" presName="parentTextArrow" presStyleLbl="node1" presStyleIdx="0" presStyleCnt="3"/>
      <dgm:spPr/>
      <dgm:t>
        <a:bodyPr/>
        <a:lstStyle/>
        <a:p>
          <a:endParaRPr lang="es-EC"/>
        </a:p>
      </dgm:t>
    </dgm:pt>
    <dgm:pt modelId="{84070A31-8AA4-4CDB-B2D1-4D5733A4DA77}" type="pres">
      <dgm:prSet presAssocID="{E5E0E440-BC42-4A5C-AFEF-11A92C90A817}" presName="arrow" presStyleLbl="node1" presStyleIdx="1" presStyleCnt="3"/>
      <dgm:spPr/>
      <dgm:t>
        <a:bodyPr/>
        <a:lstStyle/>
        <a:p>
          <a:endParaRPr lang="es-EC"/>
        </a:p>
      </dgm:t>
    </dgm:pt>
    <dgm:pt modelId="{14D66E3D-FE4D-4BF0-BB88-F3D06611B715}" type="pres">
      <dgm:prSet presAssocID="{E5E0E440-BC42-4A5C-AFEF-11A92C90A817}" presName="descendantArrow" presStyleCnt="0"/>
      <dgm:spPr/>
    </dgm:pt>
    <dgm:pt modelId="{A1568DDA-AF8F-4E71-B340-0D822614C384}" type="pres">
      <dgm:prSet presAssocID="{25ACAC4C-1174-42EA-BF5E-FFDF5F5200A8}" presName="childTextArrow" presStyleLbl="fgAccFollowNode1" presStyleIdx="3" presStyleCnt="9">
        <dgm:presLayoutVars>
          <dgm:bulletEnabled val="1"/>
        </dgm:presLayoutVars>
      </dgm:prSet>
      <dgm:spPr/>
      <dgm:t>
        <a:bodyPr/>
        <a:lstStyle/>
        <a:p>
          <a:endParaRPr lang="es-EC"/>
        </a:p>
      </dgm:t>
    </dgm:pt>
    <dgm:pt modelId="{64258730-657F-4A14-BF08-65A24FDAFE40}" type="pres">
      <dgm:prSet presAssocID="{D4B773B4-61C4-4978-A76A-8A5B2EEB3676}" presName="childTextArrow" presStyleLbl="fgAccFollowNode1" presStyleIdx="4" presStyleCnt="9">
        <dgm:presLayoutVars>
          <dgm:bulletEnabled val="1"/>
        </dgm:presLayoutVars>
      </dgm:prSet>
      <dgm:spPr/>
      <dgm:t>
        <a:bodyPr/>
        <a:lstStyle/>
        <a:p>
          <a:endParaRPr lang="es-EC"/>
        </a:p>
      </dgm:t>
    </dgm:pt>
    <dgm:pt modelId="{5FDAD558-DC8C-4979-AB11-489B17FAD91E}" type="pres">
      <dgm:prSet presAssocID="{550BB9B6-76E3-4BE3-A5BC-26F45A7A8A8F}" presName="childTextArrow" presStyleLbl="fgAccFollowNode1" presStyleIdx="5" presStyleCnt="9">
        <dgm:presLayoutVars>
          <dgm:bulletEnabled val="1"/>
        </dgm:presLayoutVars>
      </dgm:prSet>
      <dgm:spPr/>
      <dgm:t>
        <a:bodyPr/>
        <a:lstStyle/>
        <a:p>
          <a:endParaRPr lang="es-EC"/>
        </a:p>
      </dgm:t>
    </dgm:pt>
    <dgm:pt modelId="{A257E2D4-4D7F-4D32-A439-13CE848CDA50}" type="pres">
      <dgm:prSet presAssocID="{27829A80-C86F-4936-BB22-D77F141E23BA}" presName="sp" presStyleCnt="0"/>
      <dgm:spPr/>
    </dgm:pt>
    <dgm:pt modelId="{265B922E-F63D-445C-8B0F-A9537249DE42}" type="pres">
      <dgm:prSet presAssocID="{7286432F-029E-4B6B-8913-3EC62C3D2C36}" presName="arrowAndChildren" presStyleCnt="0"/>
      <dgm:spPr/>
    </dgm:pt>
    <dgm:pt modelId="{6C9FB613-0D71-47C4-B6D2-74059056DBC6}" type="pres">
      <dgm:prSet presAssocID="{7286432F-029E-4B6B-8913-3EC62C3D2C36}" presName="parentTextArrow" presStyleLbl="node1" presStyleIdx="1" presStyleCnt="3"/>
      <dgm:spPr/>
      <dgm:t>
        <a:bodyPr/>
        <a:lstStyle/>
        <a:p>
          <a:endParaRPr lang="es-EC"/>
        </a:p>
      </dgm:t>
    </dgm:pt>
    <dgm:pt modelId="{9AABCD77-CEE9-4F79-B831-A3FC01B2611A}" type="pres">
      <dgm:prSet presAssocID="{7286432F-029E-4B6B-8913-3EC62C3D2C36}" presName="arrow" presStyleLbl="node1" presStyleIdx="2" presStyleCnt="3"/>
      <dgm:spPr/>
      <dgm:t>
        <a:bodyPr/>
        <a:lstStyle/>
        <a:p>
          <a:endParaRPr lang="es-EC"/>
        </a:p>
      </dgm:t>
    </dgm:pt>
    <dgm:pt modelId="{4026B5A4-EBF9-4494-B9F1-7510DAC582C2}" type="pres">
      <dgm:prSet presAssocID="{7286432F-029E-4B6B-8913-3EC62C3D2C36}" presName="descendantArrow" presStyleCnt="0"/>
      <dgm:spPr/>
    </dgm:pt>
    <dgm:pt modelId="{CCC66AF8-60AD-4806-82E4-38FA796D58AD}" type="pres">
      <dgm:prSet presAssocID="{6EBF7A1F-1974-4444-854B-0E1BF10E16DC}" presName="childTextArrow" presStyleLbl="fgAccFollowNode1" presStyleIdx="6" presStyleCnt="9">
        <dgm:presLayoutVars>
          <dgm:bulletEnabled val="1"/>
        </dgm:presLayoutVars>
      </dgm:prSet>
      <dgm:spPr/>
      <dgm:t>
        <a:bodyPr/>
        <a:lstStyle/>
        <a:p>
          <a:endParaRPr lang="es-EC"/>
        </a:p>
      </dgm:t>
    </dgm:pt>
    <dgm:pt modelId="{3B19FC8B-1F18-4EC4-8C3C-6F74595DE44A}" type="pres">
      <dgm:prSet presAssocID="{B7D166CB-97E8-492A-A9B3-487444811BBB}" presName="childTextArrow" presStyleLbl="fgAccFollowNode1" presStyleIdx="7" presStyleCnt="9">
        <dgm:presLayoutVars>
          <dgm:bulletEnabled val="1"/>
        </dgm:presLayoutVars>
      </dgm:prSet>
      <dgm:spPr/>
      <dgm:t>
        <a:bodyPr/>
        <a:lstStyle/>
        <a:p>
          <a:endParaRPr lang="es-EC"/>
        </a:p>
      </dgm:t>
    </dgm:pt>
    <dgm:pt modelId="{A64B308A-D584-45BC-A58F-AB29AB98F270}" type="pres">
      <dgm:prSet presAssocID="{5C2334AC-9E27-4B45-9C31-0A9E6A659F28}" presName="childTextArrow" presStyleLbl="fgAccFollowNode1" presStyleIdx="8" presStyleCnt="9">
        <dgm:presLayoutVars>
          <dgm:bulletEnabled val="1"/>
        </dgm:presLayoutVars>
      </dgm:prSet>
      <dgm:spPr/>
      <dgm:t>
        <a:bodyPr/>
        <a:lstStyle/>
        <a:p>
          <a:endParaRPr lang="es-EC"/>
        </a:p>
      </dgm:t>
    </dgm:pt>
  </dgm:ptLst>
  <dgm:cxnLst>
    <dgm:cxn modelId="{960FD6E6-976E-4F19-8C65-2ADDAF720B3C}" type="presOf" srcId="{E5B4D6B7-7B1D-47AB-9D9C-AE9A780F64AC}" destId="{68B0316F-E3D8-4CC9-80D0-654D18D89971}" srcOrd="0" destOrd="0" presId="urn:microsoft.com/office/officeart/2005/8/layout/process4"/>
    <dgm:cxn modelId="{AC496D68-14F0-4D9C-A6E5-AAECEBA0B398}" srcId="{441A1BA7-7CD1-4F89-91BB-CA3ABB815880}" destId="{E5E0E440-BC42-4A5C-AFEF-11A92C90A817}" srcOrd="1" destOrd="0" parTransId="{B0B0E6C8-F8F7-43CC-ACCA-2AA0C912DEC5}" sibTransId="{DE7A03C6-E02C-4DD9-92C3-6378A5CEE73B}"/>
    <dgm:cxn modelId="{22018B06-18C3-41D6-BB67-7E43859E025A}" srcId="{441A1BA7-7CD1-4F89-91BB-CA3ABB815880}" destId="{D6C05F40-7D66-4A1E-BB2E-6B9A6B644975}" srcOrd="2" destOrd="0" parTransId="{A9DBEDF8-7442-4727-AD84-75FB6E241809}" sibTransId="{9037AA21-4FCC-442E-B192-2F58D0862CE5}"/>
    <dgm:cxn modelId="{D355FF37-E9F4-436F-91E9-1DD46F0E0F72}" type="presOf" srcId="{E5E0E440-BC42-4A5C-AFEF-11A92C90A817}" destId="{9C85D4EC-F1F4-4DEB-AA4B-0783F3239A8D}" srcOrd="0" destOrd="0" presId="urn:microsoft.com/office/officeart/2005/8/layout/process4"/>
    <dgm:cxn modelId="{37E69F11-920E-43EF-9433-98E97F30B78B}" type="presOf" srcId="{7286432F-029E-4B6B-8913-3EC62C3D2C36}" destId="{9AABCD77-CEE9-4F79-B831-A3FC01B2611A}" srcOrd="1" destOrd="0" presId="urn:microsoft.com/office/officeart/2005/8/layout/process4"/>
    <dgm:cxn modelId="{0D91A026-EF57-4DA8-9140-01E6F1CCBB47}" srcId="{E5E0E440-BC42-4A5C-AFEF-11A92C90A817}" destId="{550BB9B6-76E3-4BE3-A5BC-26F45A7A8A8F}" srcOrd="2" destOrd="0" parTransId="{A7702B9D-3A07-42D0-BE9A-903E49A0D1E5}" sibTransId="{334B92AC-5689-46EB-87C5-A63158AEDD49}"/>
    <dgm:cxn modelId="{4108FDB4-3D6C-46E5-8248-DCD1A043A273}" srcId="{7286432F-029E-4B6B-8913-3EC62C3D2C36}" destId="{5C2334AC-9E27-4B45-9C31-0A9E6A659F28}" srcOrd="2" destOrd="0" parTransId="{4BFFC68F-57DA-46FF-8A7A-02DBC121E3EE}" sibTransId="{07419EC3-D1AB-4AB3-8145-623FAAE32118}"/>
    <dgm:cxn modelId="{B3F4C4D3-BB9E-47B8-BE70-AF0DE74557A8}" srcId="{7286432F-029E-4B6B-8913-3EC62C3D2C36}" destId="{B7D166CB-97E8-492A-A9B3-487444811BBB}" srcOrd="1" destOrd="0" parTransId="{AEE8F118-477F-4EE6-8C30-906A9BC5470C}" sibTransId="{CEC8D16F-0421-4F32-A847-AD30ADE069F3}"/>
    <dgm:cxn modelId="{E5BBA36C-363C-43A0-8719-0C928740AE1E}" type="presOf" srcId="{5C2334AC-9E27-4B45-9C31-0A9E6A659F28}" destId="{A64B308A-D584-45BC-A58F-AB29AB98F270}" srcOrd="0" destOrd="0" presId="urn:microsoft.com/office/officeart/2005/8/layout/process4"/>
    <dgm:cxn modelId="{C86A7BCE-5DFC-43EC-8840-D7EA8D5E2C69}" srcId="{E5E0E440-BC42-4A5C-AFEF-11A92C90A817}" destId="{D4B773B4-61C4-4978-A76A-8A5B2EEB3676}" srcOrd="1" destOrd="0" parTransId="{20C7C978-E5C5-4EEB-A4AA-2036D3040189}" sibTransId="{1A23B2B8-DF55-438F-A184-9686C8459D1C}"/>
    <dgm:cxn modelId="{2995A527-95C5-4FA0-AEA2-CB5C3D0111BA}" srcId="{D6C05F40-7D66-4A1E-BB2E-6B9A6B644975}" destId="{01B9A6BA-04BD-4D33-8095-990020BC7AAF}" srcOrd="0" destOrd="0" parTransId="{27BB4A6B-CEDB-42BB-A148-E46567BECDAA}" sibTransId="{9241F59A-BD6C-4D5C-AA5E-83D24A5DA596}"/>
    <dgm:cxn modelId="{732A4D89-F5EE-48F2-B618-75514FD93E8E}" type="presOf" srcId="{6EBF7A1F-1974-4444-854B-0E1BF10E16DC}" destId="{CCC66AF8-60AD-4806-82E4-38FA796D58AD}" srcOrd="0" destOrd="0" presId="urn:microsoft.com/office/officeart/2005/8/layout/process4"/>
    <dgm:cxn modelId="{CFA518BF-D915-408C-B775-4A3E062D3F48}" type="presOf" srcId="{550BB9B6-76E3-4BE3-A5BC-26F45A7A8A8F}" destId="{5FDAD558-DC8C-4979-AB11-489B17FAD91E}" srcOrd="0" destOrd="0" presId="urn:microsoft.com/office/officeart/2005/8/layout/process4"/>
    <dgm:cxn modelId="{2D105DB8-4E0A-47B2-AD04-E7E5ED8A3030}" srcId="{D6C05F40-7D66-4A1E-BB2E-6B9A6B644975}" destId="{E5B4D6B7-7B1D-47AB-9D9C-AE9A780F64AC}" srcOrd="2" destOrd="0" parTransId="{7FC32828-BB8A-4939-B918-5231C7550A2C}" sibTransId="{A6253230-5BA2-40AB-91E0-076DE4B2C780}"/>
    <dgm:cxn modelId="{EBC33A03-E10E-42BC-BDF1-C413BADDE23A}" type="presOf" srcId="{7286432F-029E-4B6B-8913-3EC62C3D2C36}" destId="{6C9FB613-0D71-47C4-B6D2-74059056DBC6}" srcOrd="0" destOrd="0" presId="urn:microsoft.com/office/officeart/2005/8/layout/process4"/>
    <dgm:cxn modelId="{6CC78B28-8E93-4ABD-B3C1-1B125E784ABA}" type="presOf" srcId="{EB9EBDC6-AC30-46A1-B8A2-690E011BC1E9}" destId="{00E510C9-D425-4106-9B5F-7F2D564E22C1}" srcOrd="0" destOrd="0" presId="urn:microsoft.com/office/officeart/2005/8/layout/process4"/>
    <dgm:cxn modelId="{74FA1ECF-8FB2-46EC-8E1C-C4C1EA416E55}" type="presOf" srcId="{01B9A6BA-04BD-4D33-8095-990020BC7AAF}" destId="{A0549E26-EF5E-4621-9741-497E13988C82}" srcOrd="0" destOrd="0" presId="urn:microsoft.com/office/officeart/2005/8/layout/process4"/>
    <dgm:cxn modelId="{1AD00F62-9AD8-4C9E-A156-ABD15D751FEC}" srcId="{D6C05F40-7D66-4A1E-BB2E-6B9A6B644975}" destId="{EB9EBDC6-AC30-46A1-B8A2-690E011BC1E9}" srcOrd="1" destOrd="0" parTransId="{0D916867-7BBE-4284-90A3-8F74D3DE85F2}" sibTransId="{65AA5C32-9C59-4C11-8299-2A2348A2D6AC}"/>
    <dgm:cxn modelId="{B808232E-9C99-49F5-A965-D4297C78B894}" type="presOf" srcId="{D6C05F40-7D66-4A1E-BB2E-6B9A6B644975}" destId="{F0DE351D-CEB6-420E-A54D-2D2FCAD3647E}" srcOrd="0" destOrd="0" presId="urn:microsoft.com/office/officeart/2005/8/layout/process4"/>
    <dgm:cxn modelId="{887A0A9C-3015-49C7-8D83-D18CA4583286}" type="presOf" srcId="{D6C05F40-7D66-4A1E-BB2E-6B9A6B644975}" destId="{64A49F15-1871-49EA-886B-CB82DDF33B90}" srcOrd="1" destOrd="0" presId="urn:microsoft.com/office/officeart/2005/8/layout/process4"/>
    <dgm:cxn modelId="{BA6AC808-CAB7-4982-A828-AF784766D5F0}" type="presOf" srcId="{D4B773B4-61C4-4978-A76A-8A5B2EEB3676}" destId="{64258730-657F-4A14-BF08-65A24FDAFE40}" srcOrd="0" destOrd="0" presId="urn:microsoft.com/office/officeart/2005/8/layout/process4"/>
    <dgm:cxn modelId="{654BC45D-C4EE-484B-AC47-206298C4978D}" srcId="{7286432F-029E-4B6B-8913-3EC62C3D2C36}" destId="{6EBF7A1F-1974-4444-854B-0E1BF10E16DC}" srcOrd="0" destOrd="0" parTransId="{20B78704-6454-492A-AE84-E72180AACEDC}" sibTransId="{AF3DD56E-CF4A-4763-B37E-91649C05BFB7}"/>
    <dgm:cxn modelId="{4FF47FD7-9332-4672-9388-03A41DF926B6}" type="presOf" srcId="{B7D166CB-97E8-492A-A9B3-487444811BBB}" destId="{3B19FC8B-1F18-4EC4-8C3C-6F74595DE44A}" srcOrd="0" destOrd="0" presId="urn:microsoft.com/office/officeart/2005/8/layout/process4"/>
    <dgm:cxn modelId="{14181CF7-3760-4E1C-B8DD-C0D4AD3575D1}" srcId="{441A1BA7-7CD1-4F89-91BB-CA3ABB815880}" destId="{7286432F-029E-4B6B-8913-3EC62C3D2C36}" srcOrd="0" destOrd="0" parTransId="{37B24BFA-D90C-4AAE-AF72-9A94B9F07AC5}" sibTransId="{27829A80-C86F-4936-BB22-D77F141E23BA}"/>
    <dgm:cxn modelId="{4DDF4196-64DF-4BCF-B001-C90E9F712B3B}" srcId="{E5E0E440-BC42-4A5C-AFEF-11A92C90A817}" destId="{25ACAC4C-1174-42EA-BF5E-FFDF5F5200A8}" srcOrd="0" destOrd="0" parTransId="{0C48E085-A7EE-40F3-9062-374B6D64348C}" sibTransId="{E4EB044D-4F4D-42EC-9EC3-67CDF471D436}"/>
    <dgm:cxn modelId="{1FAC6F95-DFCE-4D7A-B99A-59297BAB24C3}" type="presOf" srcId="{441A1BA7-7CD1-4F89-91BB-CA3ABB815880}" destId="{0EE27C83-DC66-4131-A831-876107F83B6F}" srcOrd="0" destOrd="0" presId="urn:microsoft.com/office/officeart/2005/8/layout/process4"/>
    <dgm:cxn modelId="{24BA4EF3-CE9E-404E-B11F-A321BC6A7040}" type="presOf" srcId="{25ACAC4C-1174-42EA-BF5E-FFDF5F5200A8}" destId="{A1568DDA-AF8F-4E71-B340-0D822614C384}" srcOrd="0" destOrd="0" presId="urn:microsoft.com/office/officeart/2005/8/layout/process4"/>
    <dgm:cxn modelId="{5CACCDF0-9E68-4F1B-AC8D-B53721C1B242}" type="presOf" srcId="{E5E0E440-BC42-4A5C-AFEF-11A92C90A817}" destId="{84070A31-8AA4-4CDB-B2D1-4D5733A4DA77}" srcOrd="1" destOrd="0" presId="urn:microsoft.com/office/officeart/2005/8/layout/process4"/>
    <dgm:cxn modelId="{2BB59C74-3E5D-4252-8BA4-DAC4B70AE842}" type="presParOf" srcId="{0EE27C83-DC66-4131-A831-876107F83B6F}" destId="{7456504D-E7D0-4E9B-9AB3-08E477E997D7}" srcOrd="0" destOrd="0" presId="urn:microsoft.com/office/officeart/2005/8/layout/process4"/>
    <dgm:cxn modelId="{FA20531C-B65A-4830-8838-CA0DA1C34410}" type="presParOf" srcId="{7456504D-E7D0-4E9B-9AB3-08E477E997D7}" destId="{F0DE351D-CEB6-420E-A54D-2D2FCAD3647E}" srcOrd="0" destOrd="0" presId="urn:microsoft.com/office/officeart/2005/8/layout/process4"/>
    <dgm:cxn modelId="{268C613C-5E01-4FBE-8E49-0D4332D0B0CA}" type="presParOf" srcId="{7456504D-E7D0-4E9B-9AB3-08E477E997D7}" destId="{64A49F15-1871-49EA-886B-CB82DDF33B90}" srcOrd="1" destOrd="0" presId="urn:microsoft.com/office/officeart/2005/8/layout/process4"/>
    <dgm:cxn modelId="{002DF144-C3C1-4865-B5E8-F570F37CA8D4}" type="presParOf" srcId="{7456504D-E7D0-4E9B-9AB3-08E477E997D7}" destId="{5F3F7460-0AF2-4D17-B577-73028DA18F68}" srcOrd="2" destOrd="0" presId="urn:microsoft.com/office/officeart/2005/8/layout/process4"/>
    <dgm:cxn modelId="{1626E81B-1529-4789-971D-020D48E0C839}" type="presParOf" srcId="{5F3F7460-0AF2-4D17-B577-73028DA18F68}" destId="{A0549E26-EF5E-4621-9741-497E13988C82}" srcOrd="0" destOrd="0" presId="urn:microsoft.com/office/officeart/2005/8/layout/process4"/>
    <dgm:cxn modelId="{75C5F540-9B2C-4345-B50F-4E66C4906E47}" type="presParOf" srcId="{5F3F7460-0AF2-4D17-B577-73028DA18F68}" destId="{00E510C9-D425-4106-9B5F-7F2D564E22C1}" srcOrd="1" destOrd="0" presId="urn:microsoft.com/office/officeart/2005/8/layout/process4"/>
    <dgm:cxn modelId="{3D5BE595-AD0A-48E5-A277-93A9F466A4E0}" type="presParOf" srcId="{5F3F7460-0AF2-4D17-B577-73028DA18F68}" destId="{68B0316F-E3D8-4CC9-80D0-654D18D89971}" srcOrd="2" destOrd="0" presId="urn:microsoft.com/office/officeart/2005/8/layout/process4"/>
    <dgm:cxn modelId="{2C64B404-416A-476F-98A6-4AB046D17188}" type="presParOf" srcId="{0EE27C83-DC66-4131-A831-876107F83B6F}" destId="{9488AEA3-16B2-488A-A152-0C2A085125DA}" srcOrd="1" destOrd="0" presId="urn:microsoft.com/office/officeart/2005/8/layout/process4"/>
    <dgm:cxn modelId="{C1A50276-E7F5-4384-AAA6-0405AFE51202}" type="presParOf" srcId="{0EE27C83-DC66-4131-A831-876107F83B6F}" destId="{8D22C875-7640-4C34-AF6F-A527B3CB65A9}" srcOrd="2" destOrd="0" presId="urn:microsoft.com/office/officeart/2005/8/layout/process4"/>
    <dgm:cxn modelId="{60574118-E673-43CD-8A6F-2B280CB77D01}" type="presParOf" srcId="{8D22C875-7640-4C34-AF6F-A527B3CB65A9}" destId="{9C85D4EC-F1F4-4DEB-AA4B-0783F3239A8D}" srcOrd="0" destOrd="0" presId="urn:microsoft.com/office/officeart/2005/8/layout/process4"/>
    <dgm:cxn modelId="{ADCF1010-D394-4819-B28B-C4F6F1A9E5A2}" type="presParOf" srcId="{8D22C875-7640-4C34-AF6F-A527B3CB65A9}" destId="{84070A31-8AA4-4CDB-B2D1-4D5733A4DA77}" srcOrd="1" destOrd="0" presId="urn:microsoft.com/office/officeart/2005/8/layout/process4"/>
    <dgm:cxn modelId="{ABCC5E26-A4F7-46F6-B344-F84F21DE6549}" type="presParOf" srcId="{8D22C875-7640-4C34-AF6F-A527B3CB65A9}" destId="{14D66E3D-FE4D-4BF0-BB88-F3D06611B715}" srcOrd="2" destOrd="0" presId="urn:microsoft.com/office/officeart/2005/8/layout/process4"/>
    <dgm:cxn modelId="{502B9B1B-9716-4AD5-BF55-44D621B42C47}" type="presParOf" srcId="{14D66E3D-FE4D-4BF0-BB88-F3D06611B715}" destId="{A1568DDA-AF8F-4E71-B340-0D822614C384}" srcOrd="0" destOrd="0" presId="urn:microsoft.com/office/officeart/2005/8/layout/process4"/>
    <dgm:cxn modelId="{4F76D39E-2D77-4273-87F7-3744FD4FCF3A}" type="presParOf" srcId="{14D66E3D-FE4D-4BF0-BB88-F3D06611B715}" destId="{64258730-657F-4A14-BF08-65A24FDAFE40}" srcOrd="1" destOrd="0" presId="urn:microsoft.com/office/officeart/2005/8/layout/process4"/>
    <dgm:cxn modelId="{BAF21047-3834-4BC4-8F23-64D8DD5464F8}" type="presParOf" srcId="{14D66E3D-FE4D-4BF0-BB88-F3D06611B715}" destId="{5FDAD558-DC8C-4979-AB11-489B17FAD91E}" srcOrd="2" destOrd="0" presId="urn:microsoft.com/office/officeart/2005/8/layout/process4"/>
    <dgm:cxn modelId="{9F4CAC11-D3EB-4E7E-8159-CC60A9A4B21C}" type="presParOf" srcId="{0EE27C83-DC66-4131-A831-876107F83B6F}" destId="{A257E2D4-4D7F-4D32-A439-13CE848CDA50}" srcOrd="3" destOrd="0" presId="urn:microsoft.com/office/officeart/2005/8/layout/process4"/>
    <dgm:cxn modelId="{1F52E7DB-6CC0-4BFE-83D8-8F47458626AB}" type="presParOf" srcId="{0EE27C83-DC66-4131-A831-876107F83B6F}" destId="{265B922E-F63D-445C-8B0F-A9537249DE42}" srcOrd="4" destOrd="0" presId="urn:microsoft.com/office/officeart/2005/8/layout/process4"/>
    <dgm:cxn modelId="{DD35F7DB-5B81-4673-9DC1-1FE358A0C1E2}" type="presParOf" srcId="{265B922E-F63D-445C-8B0F-A9537249DE42}" destId="{6C9FB613-0D71-47C4-B6D2-74059056DBC6}" srcOrd="0" destOrd="0" presId="urn:microsoft.com/office/officeart/2005/8/layout/process4"/>
    <dgm:cxn modelId="{BB260834-C9E0-48D1-BF47-0E4D8881EFDE}" type="presParOf" srcId="{265B922E-F63D-445C-8B0F-A9537249DE42}" destId="{9AABCD77-CEE9-4F79-B831-A3FC01B2611A}" srcOrd="1" destOrd="0" presId="urn:microsoft.com/office/officeart/2005/8/layout/process4"/>
    <dgm:cxn modelId="{AA6F05AE-3888-4B8D-ABD4-F6E116F75246}" type="presParOf" srcId="{265B922E-F63D-445C-8B0F-A9537249DE42}" destId="{4026B5A4-EBF9-4494-B9F1-7510DAC582C2}" srcOrd="2" destOrd="0" presId="urn:microsoft.com/office/officeart/2005/8/layout/process4"/>
    <dgm:cxn modelId="{85AE5FE7-D85F-4B64-BCCA-520B7AE7CA76}" type="presParOf" srcId="{4026B5A4-EBF9-4494-B9F1-7510DAC582C2}" destId="{CCC66AF8-60AD-4806-82E4-38FA796D58AD}" srcOrd="0" destOrd="0" presId="urn:microsoft.com/office/officeart/2005/8/layout/process4"/>
    <dgm:cxn modelId="{B2A16FA1-67F6-4FB5-A329-1D6981503EC6}" type="presParOf" srcId="{4026B5A4-EBF9-4494-B9F1-7510DAC582C2}" destId="{3B19FC8B-1F18-4EC4-8C3C-6F74595DE44A}" srcOrd="1" destOrd="0" presId="urn:microsoft.com/office/officeart/2005/8/layout/process4"/>
    <dgm:cxn modelId="{D2E9A031-392F-4A9C-A872-C9D1E3D95F0E}" type="presParOf" srcId="{4026B5A4-EBF9-4494-B9F1-7510DAC582C2}" destId="{A64B308A-D584-45BC-A58F-AB29AB98F27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22A392-F0B1-469C-B0C4-31E003EBBB59}" type="doc">
      <dgm:prSet loTypeId="urn:microsoft.com/office/officeart/2005/8/layout/vList3#1" loCatId="list" qsTypeId="urn:microsoft.com/office/officeart/2005/8/quickstyle/3d6" qsCatId="3D" csTypeId="urn:microsoft.com/office/officeart/2005/8/colors/accent2_4" csCatId="accent2" phldr="1"/>
      <dgm:spPr>
        <a:scene3d>
          <a:camera prst="perspectiveRelaxedModerately" zoom="92000">
            <a:rot lat="19800000" lon="0" rev="0"/>
          </a:camera>
          <a:lightRig rig="balanced" dir="t">
            <a:rot lat="0" lon="0" rev="12700000"/>
          </a:lightRig>
        </a:scene3d>
      </dgm:spPr>
    </dgm:pt>
    <dgm:pt modelId="{D17FAA66-F863-4BC2-A438-60E41C3D7A04}">
      <dgm:prSet phldrT="[Texto]"/>
      <dgm:spPr/>
      <dgm:t>
        <a:bodyPr/>
        <a:lstStyle/>
        <a:p>
          <a:pPr algn="just"/>
          <a:r>
            <a:rPr lang="es-EC" dirty="0" smtClean="0"/>
            <a:t>Consolidación de las microempresas en el Ecuador en los años 80’s.</a:t>
          </a:r>
          <a:endParaRPr lang="es-EC" dirty="0"/>
        </a:p>
      </dgm:t>
    </dgm:pt>
    <dgm:pt modelId="{0A7AC5C0-2A9C-4155-9C97-7B57249E1A98}" type="parTrans" cxnId="{9DCA5993-98C4-4993-8406-BE18286E5FAE}">
      <dgm:prSet/>
      <dgm:spPr/>
      <dgm:t>
        <a:bodyPr/>
        <a:lstStyle/>
        <a:p>
          <a:endParaRPr lang="es-EC"/>
        </a:p>
      </dgm:t>
    </dgm:pt>
    <dgm:pt modelId="{104F0134-C38F-45F7-B347-708D888D1C5C}" type="sibTrans" cxnId="{9DCA5993-98C4-4993-8406-BE18286E5FAE}">
      <dgm:prSet/>
      <dgm:spPr/>
      <dgm:t>
        <a:bodyPr/>
        <a:lstStyle/>
        <a:p>
          <a:endParaRPr lang="es-EC"/>
        </a:p>
      </dgm:t>
    </dgm:pt>
    <dgm:pt modelId="{2AC1F6D7-0F0F-41C3-83C6-8919FE31E03F}">
      <dgm:prSet phldrT="[Texto]"/>
      <dgm:spPr/>
      <dgm:t>
        <a:bodyPr/>
        <a:lstStyle/>
        <a:p>
          <a:pPr algn="just"/>
          <a:r>
            <a:rPr lang="es-EC" dirty="0" smtClean="0"/>
            <a:t>Condiciones geográficas y climáticas del Ecuador favorables para producir una gran variedad de frutas y por tanto sabores de helados.</a:t>
          </a:r>
          <a:endParaRPr lang="es-EC" dirty="0"/>
        </a:p>
      </dgm:t>
    </dgm:pt>
    <dgm:pt modelId="{9A631465-A2B3-4135-BCE8-E329AF75AFDF}" type="parTrans" cxnId="{69763838-4C35-41A8-90A0-6EF746CD648B}">
      <dgm:prSet/>
      <dgm:spPr/>
      <dgm:t>
        <a:bodyPr/>
        <a:lstStyle/>
        <a:p>
          <a:endParaRPr lang="es-EC"/>
        </a:p>
      </dgm:t>
    </dgm:pt>
    <dgm:pt modelId="{D4361F5B-71CA-423A-B2AB-F1FBF66D06E4}" type="sibTrans" cxnId="{69763838-4C35-41A8-90A0-6EF746CD648B}">
      <dgm:prSet/>
      <dgm:spPr/>
      <dgm:t>
        <a:bodyPr/>
        <a:lstStyle/>
        <a:p>
          <a:endParaRPr lang="es-EC"/>
        </a:p>
      </dgm:t>
    </dgm:pt>
    <dgm:pt modelId="{E9FE67C6-FB04-4C1D-80D6-E39BF472B9E7}">
      <dgm:prSet phldrT="[Texto]"/>
      <dgm:spPr/>
      <dgm:t>
        <a:bodyPr/>
        <a:lstStyle/>
        <a:p>
          <a:pPr algn="just"/>
          <a:r>
            <a:rPr lang="es-EC" dirty="0" smtClean="0"/>
            <a:t>Tradición que se ha mantenido por décadas resaltando los helados de paila, helados de salcedo y nuevas marcas que han despuntado en el mercado.</a:t>
          </a:r>
          <a:endParaRPr lang="es-EC" dirty="0"/>
        </a:p>
      </dgm:t>
    </dgm:pt>
    <dgm:pt modelId="{2DF9A518-54B5-40F3-8010-3BB8148B480C}" type="parTrans" cxnId="{3DBEE913-A9D6-4FAD-9974-A2661928C8C7}">
      <dgm:prSet/>
      <dgm:spPr/>
      <dgm:t>
        <a:bodyPr/>
        <a:lstStyle/>
        <a:p>
          <a:endParaRPr lang="es-EC"/>
        </a:p>
      </dgm:t>
    </dgm:pt>
    <dgm:pt modelId="{A4D9EA3F-6351-4F59-A3AC-9CB069B53372}" type="sibTrans" cxnId="{3DBEE913-A9D6-4FAD-9974-A2661928C8C7}">
      <dgm:prSet/>
      <dgm:spPr/>
      <dgm:t>
        <a:bodyPr/>
        <a:lstStyle/>
        <a:p>
          <a:endParaRPr lang="es-EC"/>
        </a:p>
      </dgm:t>
    </dgm:pt>
    <dgm:pt modelId="{F25946F1-0C80-473A-8177-CB6081CB3F14}" type="pres">
      <dgm:prSet presAssocID="{9222A392-F0B1-469C-B0C4-31E003EBBB59}" presName="linearFlow" presStyleCnt="0">
        <dgm:presLayoutVars>
          <dgm:dir/>
          <dgm:resizeHandles val="exact"/>
        </dgm:presLayoutVars>
      </dgm:prSet>
      <dgm:spPr/>
    </dgm:pt>
    <dgm:pt modelId="{FE17A01A-A4AC-4F5D-8D28-AE7F15308C8B}" type="pres">
      <dgm:prSet presAssocID="{D17FAA66-F863-4BC2-A438-60E41C3D7A04}" presName="composite" presStyleCnt="0"/>
      <dgm:spPr/>
    </dgm:pt>
    <dgm:pt modelId="{22F421AD-550C-4B83-9E2F-1EF0C6322AF2}" type="pres">
      <dgm:prSet presAssocID="{D17FAA66-F863-4BC2-A438-60E41C3D7A04}" presName="imgShp" presStyleLbl="fgImgPlace1" presStyleIdx="0" presStyleCnt="3" custLinFactX="-45835" custLinFactNeighborX="-100000"/>
      <dgm:spPr/>
    </dgm:pt>
    <dgm:pt modelId="{DF257C32-7756-4624-9B09-95F92B6DFC29}" type="pres">
      <dgm:prSet presAssocID="{D17FAA66-F863-4BC2-A438-60E41C3D7A04}" presName="txShp" presStyleLbl="node1" presStyleIdx="0" presStyleCnt="3" custScaleX="132977">
        <dgm:presLayoutVars>
          <dgm:bulletEnabled val="1"/>
        </dgm:presLayoutVars>
      </dgm:prSet>
      <dgm:spPr/>
      <dgm:t>
        <a:bodyPr/>
        <a:lstStyle/>
        <a:p>
          <a:endParaRPr lang="es-EC"/>
        </a:p>
      </dgm:t>
    </dgm:pt>
    <dgm:pt modelId="{5DA09E6C-158A-438C-BA99-3CF52BD1591F}" type="pres">
      <dgm:prSet presAssocID="{104F0134-C38F-45F7-B347-708D888D1C5C}" presName="spacing" presStyleCnt="0"/>
      <dgm:spPr/>
    </dgm:pt>
    <dgm:pt modelId="{A85F7A8D-2CE9-4057-816E-334272E95816}" type="pres">
      <dgm:prSet presAssocID="{2AC1F6D7-0F0F-41C3-83C6-8919FE31E03F}" presName="composite" presStyleCnt="0"/>
      <dgm:spPr/>
    </dgm:pt>
    <dgm:pt modelId="{6498B166-F350-41F5-98B6-D5A921F518B4}" type="pres">
      <dgm:prSet presAssocID="{2AC1F6D7-0F0F-41C3-83C6-8919FE31E03F}" presName="imgShp" presStyleLbl="fgImgPlace1" presStyleIdx="1" presStyleCnt="3" custLinFactX="-44197" custLinFactNeighborX="-100000"/>
      <dgm:spPr/>
    </dgm:pt>
    <dgm:pt modelId="{B45D89CE-88A9-44A9-AA08-813F198AA3CF}" type="pres">
      <dgm:prSet presAssocID="{2AC1F6D7-0F0F-41C3-83C6-8919FE31E03F}" presName="txShp" presStyleLbl="node1" presStyleIdx="1" presStyleCnt="3" custScaleX="132977">
        <dgm:presLayoutVars>
          <dgm:bulletEnabled val="1"/>
        </dgm:presLayoutVars>
      </dgm:prSet>
      <dgm:spPr/>
      <dgm:t>
        <a:bodyPr/>
        <a:lstStyle/>
        <a:p>
          <a:endParaRPr lang="es-EC"/>
        </a:p>
      </dgm:t>
    </dgm:pt>
    <dgm:pt modelId="{1A982102-4107-44D1-96F7-3ED00374C8F7}" type="pres">
      <dgm:prSet presAssocID="{D4361F5B-71CA-423A-B2AB-F1FBF66D06E4}" presName="spacing" presStyleCnt="0"/>
      <dgm:spPr/>
    </dgm:pt>
    <dgm:pt modelId="{3937FA6C-296A-4262-BA2D-640F6C375409}" type="pres">
      <dgm:prSet presAssocID="{E9FE67C6-FB04-4C1D-80D6-E39BF472B9E7}" presName="composite" presStyleCnt="0"/>
      <dgm:spPr/>
    </dgm:pt>
    <dgm:pt modelId="{62FFE790-3C69-4C35-B805-6CE1FE43F62C}" type="pres">
      <dgm:prSet presAssocID="{E9FE67C6-FB04-4C1D-80D6-E39BF472B9E7}" presName="imgShp" presStyleLbl="fgImgPlace1" presStyleIdx="2" presStyleCnt="3" custLinFactX="-45835" custLinFactNeighborX="-100000"/>
      <dgm:spPr/>
    </dgm:pt>
    <dgm:pt modelId="{962859A2-CAD8-488C-92B5-0F396905399A}" type="pres">
      <dgm:prSet presAssocID="{E9FE67C6-FB04-4C1D-80D6-E39BF472B9E7}" presName="txShp" presStyleLbl="node1" presStyleIdx="2" presStyleCnt="3" custScaleX="132977">
        <dgm:presLayoutVars>
          <dgm:bulletEnabled val="1"/>
        </dgm:presLayoutVars>
      </dgm:prSet>
      <dgm:spPr/>
      <dgm:t>
        <a:bodyPr/>
        <a:lstStyle/>
        <a:p>
          <a:endParaRPr lang="es-EC"/>
        </a:p>
      </dgm:t>
    </dgm:pt>
  </dgm:ptLst>
  <dgm:cxnLst>
    <dgm:cxn modelId="{EA3F60C7-D747-44AF-AA2E-21F85763D113}" type="presOf" srcId="{E9FE67C6-FB04-4C1D-80D6-E39BF472B9E7}" destId="{962859A2-CAD8-488C-92B5-0F396905399A}" srcOrd="0" destOrd="0" presId="urn:microsoft.com/office/officeart/2005/8/layout/vList3#1"/>
    <dgm:cxn modelId="{9DCA5993-98C4-4993-8406-BE18286E5FAE}" srcId="{9222A392-F0B1-469C-B0C4-31E003EBBB59}" destId="{D17FAA66-F863-4BC2-A438-60E41C3D7A04}" srcOrd="0" destOrd="0" parTransId="{0A7AC5C0-2A9C-4155-9C97-7B57249E1A98}" sibTransId="{104F0134-C38F-45F7-B347-708D888D1C5C}"/>
    <dgm:cxn modelId="{3DBEE913-A9D6-4FAD-9974-A2661928C8C7}" srcId="{9222A392-F0B1-469C-B0C4-31E003EBBB59}" destId="{E9FE67C6-FB04-4C1D-80D6-E39BF472B9E7}" srcOrd="2" destOrd="0" parTransId="{2DF9A518-54B5-40F3-8010-3BB8148B480C}" sibTransId="{A4D9EA3F-6351-4F59-A3AC-9CB069B53372}"/>
    <dgm:cxn modelId="{69763838-4C35-41A8-90A0-6EF746CD648B}" srcId="{9222A392-F0B1-469C-B0C4-31E003EBBB59}" destId="{2AC1F6D7-0F0F-41C3-83C6-8919FE31E03F}" srcOrd="1" destOrd="0" parTransId="{9A631465-A2B3-4135-BCE8-E329AF75AFDF}" sibTransId="{D4361F5B-71CA-423A-B2AB-F1FBF66D06E4}"/>
    <dgm:cxn modelId="{C0B4C728-4904-4B45-A027-8F7A275A26BE}" type="presOf" srcId="{9222A392-F0B1-469C-B0C4-31E003EBBB59}" destId="{F25946F1-0C80-473A-8177-CB6081CB3F14}" srcOrd="0" destOrd="0" presId="urn:microsoft.com/office/officeart/2005/8/layout/vList3#1"/>
    <dgm:cxn modelId="{87E4D058-4CE2-45D4-899B-982C978F206F}" type="presOf" srcId="{D17FAA66-F863-4BC2-A438-60E41C3D7A04}" destId="{DF257C32-7756-4624-9B09-95F92B6DFC29}" srcOrd="0" destOrd="0" presId="urn:microsoft.com/office/officeart/2005/8/layout/vList3#1"/>
    <dgm:cxn modelId="{52338B28-01C7-4692-9591-AE1A54EB291E}" type="presOf" srcId="{2AC1F6D7-0F0F-41C3-83C6-8919FE31E03F}" destId="{B45D89CE-88A9-44A9-AA08-813F198AA3CF}" srcOrd="0" destOrd="0" presId="urn:microsoft.com/office/officeart/2005/8/layout/vList3#1"/>
    <dgm:cxn modelId="{0E2A824C-A39F-48CE-8637-41B1C1AA3691}" type="presParOf" srcId="{F25946F1-0C80-473A-8177-CB6081CB3F14}" destId="{FE17A01A-A4AC-4F5D-8D28-AE7F15308C8B}" srcOrd="0" destOrd="0" presId="urn:microsoft.com/office/officeart/2005/8/layout/vList3#1"/>
    <dgm:cxn modelId="{27F06E77-8243-45B3-8407-62E6B71374EB}" type="presParOf" srcId="{FE17A01A-A4AC-4F5D-8D28-AE7F15308C8B}" destId="{22F421AD-550C-4B83-9E2F-1EF0C6322AF2}" srcOrd="0" destOrd="0" presId="urn:microsoft.com/office/officeart/2005/8/layout/vList3#1"/>
    <dgm:cxn modelId="{C31CF160-DE69-4C55-AF1A-6F3D2BE432B6}" type="presParOf" srcId="{FE17A01A-A4AC-4F5D-8D28-AE7F15308C8B}" destId="{DF257C32-7756-4624-9B09-95F92B6DFC29}" srcOrd="1" destOrd="0" presId="urn:microsoft.com/office/officeart/2005/8/layout/vList3#1"/>
    <dgm:cxn modelId="{6D7ECF45-2845-4DA9-AD4E-11B6D24BA972}" type="presParOf" srcId="{F25946F1-0C80-473A-8177-CB6081CB3F14}" destId="{5DA09E6C-158A-438C-BA99-3CF52BD1591F}" srcOrd="1" destOrd="0" presId="urn:microsoft.com/office/officeart/2005/8/layout/vList3#1"/>
    <dgm:cxn modelId="{EE070005-12E6-4CA1-965A-2827CC588926}" type="presParOf" srcId="{F25946F1-0C80-473A-8177-CB6081CB3F14}" destId="{A85F7A8D-2CE9-4057-816E-334272E95816}" srcOrd="2" destOrd="0" presId="urn:microsoft.com/office/officeart/2005/8/layout/vList3#1"/>
    <dgm:cxn modelId="{909ECBFC-9884-47E4-A53E-4275F78FF797}" type="presParOf" srcId="{A85F7A8D-2CE9-4057-816E-334272E95816}" destId="{6498B166-F350-41F5-98B6-D5A921F518B4}" srcOrd="0" destOrd="0" presId="urn:microsoft.com/office/officeart/2005/8/layout/vList3#1"/>
    <dgm:cxn modelId="{7AB3EB45-9247-4F32-BD50-C03284FE2C92}" type="presParOf" srcId="{A85F7A8D-2CE9-4057-816E-334272E95816}" destId="{B45D89CE-88A9-44A9-AA08-813F198AA3CF}" srcOrd="1" destOrd="0" presId="urn:microsoft.com/office/officeart/2005/8/layout/vList3#1"/>
    <dgm:cxn modelId="{FA030F79-C9D9-4412-A176-0E6718DBCDA3}" type="presParOf" srcId="{F25946F1-0C80-473A-8177-CB6081CB3F14}" destId="{1A982102-4107-44D1-96F7-3ED00374C8F7}" srcOrd="3" destOrd="0" presId="urn:microsoft.com/office/officeart/2005/8/layout/vList3#1"/>
    <dgm:cxn modelId="{8C9AEDB7-ED23-4B6A-9F57-D58B1A59049E}" type="presParOf" srcId="{F25946F1-0C80-473A-8177-CB6081CB3F14}" destId="{3937FA6C-296A-4262-BA2D-640F6C375409}" srcOrd="4" destOrd="0" presId="urn:microsoft.com/office/officeart/2005/8/layout/vList3#1"/>
    <dgm:cxn modelId="{E83C7B0E-5013-4168-AC17-5B581A29F8F5}" type="presParOf" srcId="{3937FA6C-296A-4262-BA2D-640F6C375409}" destId="{62FFE790-3C69-4C35-B805-6CE1FE43F62C}" srcOrd="0" destOrd="0" presId="urn:microsoft.com/office/officeart/2005/8/layout/vList3#1"/>
    <dgm:cxn modelId="{09CAABD7-2797-48FF-BEAE-B6A96D2D6A42}" type="presParOf" srcId="{3937FA6C-296A-4262-BA2D-640F6C375409}" destId="{962859A2-CAD8-488C-92B5-0F396905399A}" srcOrd="1" destOrd="0" presId="urn:microsoft.com/office/officeart/2005/8/layout/vList3#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C0853F-F093-4A9C-8184-7CADB4501F4F}" type="doc">
      <dgm:prSet loTypeId="urn:microsoft.com/office/officeart/2005/8/layout/default#2" loCatId="list" qsTypeId="urn:microsoft.com/office/officeart/2005/8/quickstyle/3d2" qsCatId="3D" csTypeId="urn:microsoft.com/office/officeart/2005/8/colors/accent3_3" csCatId="accent3" phldr="1"/>
      <dgm:spPr/>
      <dgm:t>
        <a:bodyPr/>
        <a:lstStyle/>
        <a:p>
          <a:endParaRPr lang="es-EC"/>
        </a:p>
      </dgm:t>
    </dgm:pt>
    <dgm:pt modelId="{96686DB1-0BEA-4DF6-86B5-F20598ED1D85}">
      <dgm:prSet phldrT="[Texto]"/>
      <dgm:spPr>
        <a:solidFill>
          <a:srgbClr val="D739B9"/>
        </a:solidFill>
      </dgm:spPr>
      <dgm:t>
        <a:bodyPr/>
        <a:lstStyle/>
        <a:p>
          <a:r>
            <a:rPr lang="es-ES" dirty="0" smtClean="0"/>
            <a:t>Rico Sabor</a:t>
          </a:r>
          <a:endParaRPr lang="es-EC" dirty="0"/>
        </a:p>
      </dgm:t>
    </dgm:pt>
    <dgm:pt modelId="{5CDFBC76-58BA-432C-8463-9B189C80BEBE}" type="parTrans" cxnId="{0575F482-16C2-43B3-92AA-E29C27EB5809}">
      <dgm:prSet/>
      <dgm:spPr/>
      <dgm:t>
        <a:bodyPr/>
        <a:lstStyle/>
        <a:p>
          <a:endParaRPr lang="es-EC"/>
        </a:p>
      </dgm:t>
    </dgm:pt>
    <dgm:pt modelId="{E9F86908-A2C9-4E0A-A450-C0E4BB7FDA08}" type="sibTrans" cxnId="{0575F482-16C2-43B3-92AA-E29C27EB5809}">
      <dgm:prSet/>
      <dgm:spPr/>
      <dgm:t>
        <a:bodyPr/>
        <a:lstStyle/>
        <a:p>
          <a:endParaRPr lang="es-EC"/>
        </a:p>
      </dgm:t>
    </dgm:pt>
    <dgm:pt modelId="{251F5149-C7C6-4603-A162-FC0B5D29A994}" type="pres">
      <dgm:prSet presAssocID="{A4C0853F-F093-4A9C-8184-7CADB4501F4F}" presName="diagram" presStyleCnt="0">
        <dgm:presLayoutVars>
          <dgm:dir/>
          <dgm:resizeHandles val="exact"/>
        </dgm:presLayoutVars>
      </dgm:prSet>
      <dgm:spPr/>
      <dgm:t>
        <a:bodyPr/>
        <a:lstStyle/>
        <a:p>
          <a:endParaRPr lang="es-EC"/>
        </a:p>
      </dgm:t>
    </dgm:pt>
    <dgm:pt modelId="{1F9AC976-99D4-4A91-8C0B-407027C074D7}" type="pres">
      <dgm:prSet presAssocID="{96686DB1-0BEA-4DF6-86B5-F20598ED1D85}" presName="node" presStyleLbl="node1" presStyleIdx="0" presStyleCnt="1" custScaleX="387982">
        <dgm:presLayoutVars>
          <dgm:bulletEnabled val="1"/>
        </dgm:presLayoutVars>
      </dgm:prSet>
      <dgm:spPr/>
      <dgm:t>
        <a:bodyPr/>
        <a:lstStyle/>
        <a:p>
          <a:endParaRPr lang="es-EC"/>
        </a:p>
      </dgm:t>
    </dgm:pt>
  </dgm:ptLst>
  <dgm:cxnLst>
    <dgm:cxn modelId="{0575F482-16C2-43B3-92AA-E29C27EB5809}" srcId="{A4C0853F-F093-4A9C-8184-7CADB4501F4F}" destId="{96686DB1-0BEA-4DF6-86B5-F20598ED1D85}" srcOrd="0" destOrd="0" parTransId="{5CDFBC76-58BA-432C-8463-9B189C80BEBE}" sibTransId="{E9F86908-A2C9-4E0A-A450-C0E4BB7FDA08}"/>
    <dgm:cxn modelId="{953764F1-E039-4C6A-9F0B-D039140572FF}" type="presOf" srcId="{96686DB1-0BEA-4DF6-86B5-F20598ED1D85}" destId="{1F9AC976-99D4-4A91-8C0B-407027C074D7}" srcOrd="0" destOrd="0" presId="urn:microsoft.com/office/officeart/2005/8/layout/default#2"/>
    <dgm:cxn modelId="{8E8BECAF-900A-455B-AA20-25AB60525C05}" type="presOf" srcId="{A4C0853F-F093-4A9C-8184-7CADB4501F4F}" destId="{251F5149-C7C6-4603-A162-FC0B5D29A994}" srcOrd="0" destOrd="0" presId="urn:microsoft.com/office/officeart/2005/8/layout/default#2"/>
    <dgm:cxn modelId="{F6BF76D1-7664-43CA-BA66-28FD306936FF}" type="presParOf" srcId="{251F5149-C7C6-4603-A162-FC0B5D29A994}" destId="{1F9AC976-99D4-4A91-8C0B-407027C074D7}" srcOrd="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C0853F-F093-4A9C-8184-7CADB4501F4F}" type="doc">
      <dgm:prSet loTypeId="urn:microsoft.com/office/officeart/2005/8/layout/default#3" loCatId="list" qsTypeId="urn:microsoft.com/office/officeart/2005/8/quickstyle/3d2" qsCatId="3D" csTypeId="urn:microsoft.com/office/officeart/2005/8/colors/accent3_3" csCatId="accent3" phldr="1"/>
      <dgm:spPr/>
      <dgm:t>
        <a:bodyPr/>
        <a:lstStyle/>
        <a:p>
          <a:endParaRPr lang="es-EC"/>
        </a:p>
      </dgm:t>
    </dgm:pt>
    <dgm:pt modelId="{96686DB1-0BEA-4DF6-86B5-F20598ED1D85}">
      <dgm:prSet phldrT="[Texto]"/>
      <dgm:spPr>
        <a:xfrm>
          <a:off x="770815" y="196"/>
          <a:ext cx="2840587" cy="449990"/>
        </a:xfrm>
        <a:prstGeom prst="rect">
          <a:avLst/>
        </a:prstGeom>
        <a:gradFill rotWithShape="0">
          <a:gsLst>
            <a:gs pos="0">
              <a:srgbClr val="9BBB59">
                <a:shade val="80000"/>
                <a:hueOff val="0"/>
                <a:satOff val="0"/>
                <a:lumOff val="0"/>
                <a:alphaOff val="0"/>
                <a:shade val="51000"/>
                <a:satMod val="130000"/>
              </a:srgbClr>
            </a:gs>
            <a:gs pos="80000">
              <a:srgbClr val="9BBB59">
                <a:shade val="80000"/>
                <a:hueOff val="0"/>
                <a:satOff val="0"/>
                <a:lumOff val="0"/>
                <a:alphaOff val="0"/>
                <a:shade val="93000"/>
                <a:satMod val="130000"/>
              </a:srgbClr>
            </a:gs>
            <a:gs pos="100000">
              <a:srgbClr val="9BBB59">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s-ES" b="1" i="1" dirty="0" smtClean="0">
              <a:solidFill>
                <a:sysClr val="window" lastClr="FFFFFF"/>
              </a:solidFill>
              <a:latin typeface="Calibri"/>
              <a:ea typeface="+mn-ea"/>
              <a:cs typeface="+mn-cs"/>
            </a:rPr>
            <a:t>¡Los mejores Sabores para </a:t>
          </a:r>
          <a:r>
            <a:rPr lang="es-ES" b="1" i="1" dirty="0">
              <a:solidFill>
                <a:sysClr val="window" lastClr="FFFFFF"/>
              </a:solidFill>
              <a:latin typeface="Calibri"/>
              <a:ea typeface="+mn-ea"/>
              <a:cs typeface="+mn-cs"/>
            </a:rPr>
            <a:t>ti!</a:t>
          </a:r>
          <a:endParaRPr lang="es-EC" b="1" i="1" dirty="0">
            <a:solidFill>
              <a:sysClr val="window" lastClr="FFFFFF"/>
            </a:solidFill>
            <a:latin typeface="Calibri"/>
            <a:ea typeface="+mn-ea"/>
            <a:cs typeface="+mn-cs"/>
          </a:endParaRPr>
        </a:p>
      </dgm:t>
    </dgm:pt>
    <dgm:pt modelId="{5CDFBC76-58BA-432C-8463-9B189C80BEBE}" type="parTrans" cxnId="{0575F482-16C2-43B3-92AA-E29C27EB5809}">
      <dgm:prSet/>
      <dgm:spPr/>
      <dgm:t>
        <a:bodyPr/>
        <a:lstStyle/>
        <a:p>
          <a:endParaRPr lang="es-EC"/>
        </a:p>
      </dgm:t>
    </dgm:pt>
    <dgm:pt modelId="{E9F86908-A2C9-4E0A-A450-C0E4BB7FDA08}" type="sibTrans" cxnId="{0575F482-16C2-43B3-92AA-E29C27EB5809}">
      <dgm:prSet/>
      <dgm:spPr/>
      <dgm:t>
        <a:bodyPr/>
        <a:lstStyle/>
        <a:p>
          <a:endParaRPr lang="es-EC"/>
        </a:p>
      </dgm:t>
    </dgm:pt>
    <dgm:pt modelId="{251F5149-C7C6-4603-A162-FC0B5D29A994}" type="pres">
      <dgm:prSet presAssocID="{A4C0853F-F093-4A9C-8184-7CADB4501F4F}" presName="diagram" presStyleCnt="0">
        <dgm:presLayoutVars>
          <dgm:dir/>
          <dgm:resizeHandles val="exact"/>
        </dgm:presLayoutVars>
      </dgm:prSet>
      <dgm:spPr/>
      <dgm:t>
        <a:bodyPr/>
        <a:lstStyle/>
        <a:p>
          <a:endParaRPr lang="es-EC"/>
        </a:p>
      </dgm:t>
    </dgm:pt>
    <dgm:pt modelId="{1F9AC976-99D4-4A91-8C0B-407027C074D7}" type="pres">
      <dgm:prSet presAssocID="{96686DB1-0BEA-4DF6-86B5-F20598ED1D85}" presName="node" presStyleLbl="node1" presStyleIdx="0" presStyleCnt="1" custScaleX="393803">
        <dgm:presLayoutVars>
          <dgm:bulletEnabled val="1"/>
        </dgm:presLayoutVars>
      </dgm:prSet>
      <dgm:spPr/>
      <dgm:t>
        <a:bodyPr/>
        <a:lstStyle/>
        <a:p>
          <a:endParaRPr lang="es-EC"/>
        </a:p>
      </dgm:t>
    </dgm:pt>
  </dgm:ptLst>
  <dgm:cxnLst>
    <dgm:cxn modelId="{2B1BEF0B-22A7-4D79-A72D-BF74725B6B33}" type="presOf" srcId="{96686DB1-0BEA-4DF6-86B5-F20598ED1D85}" destId="{1F9AC976-99D4-4A91-8C0B-407027C074D7}" srcOrd="0" destOrd="0" presId="urn:microsoft.com/office/officeart/2005/8/layout/default#3"/>
    <dgm:cxn modelId="{0575F482-16C2-43B3-92AA-E29C27EB5809}" srcId="{A4C0853F-F093-4A9C-8184-7CADB4501F4F}" destId="{96686DB1-0BEA-4DF6-86B5-F20598ED1D85}" srcOrd="0" destOrd="0" parTransId="{5CDFBC76-58BA-432C-8463-9B189C80BEBE}" sibTransId="{E9F86908-A2C9-4E0A-A450-C0E4BB7FDA08}"/>
    <dgm:cxn modelId="{6CEA8AF3-3016-4224-805C-2BABC9D57337}" type="presOf" srcId="{A4C0853F-F093-4A9C-8184-7CADB4501F4F}" destId="{251F5149-C7C6-4603-A162-FC0B5D29A994}" srcOrd="0" destOrd="0" presId="urn:microsoft.com/office/officeart/2005/8/layout/default#3"/>
    <dgm:cxn modelId="{0F762B1F-BA30-4D1E-AFDA-FD86DB253E99}" type="presParOf" srcId="{251F5149-C7C6-4603-A162-FC0B5D29A994}" destId="{1F9AC976-99D4-4A91-8C0B-407027C074D7}" srcOrd="0" destOrd="0" presId="urn:microsoft.com/office/officeart/2005/8/layout/defaul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BE5DE0-04E7-442D-84B2-20FE004D307C}" type="doc">
      <dgm:prSet loTypeId="urn:microsoft.com/office/officeart/2005/8/layout/hList9" loCatId="list" qsTypeId="urn:microsoft.com/office/officeart/2005/8/quickstyle/3d1" qsCatId="3D" csTypeId="urn:microsoft.com/office/officeart/2005/8/colors/colorful5" csCatId="colorful" phldr="1"/>
      <dgm:spPr/>
      <dgm:t>
        <a:bodyPr/>
        <a:lstStyle/>
        <a:p>
          <a:endParaRPr lang="es-EC"/>
        </a:p>
      </dgm:t>
    </dgm:pt>
    <dgm:pt modelId="{51F6C07D-8A77-47D8-A9FD-7C8029C11CA6}">
      <dgm:prSet phldrT="[Texto]"/>
      <dgm:spPr/>
      <dgm:t>
        <a:bodyPr/>
        <a:lstStyle/>
        <a:p>
          <a:r>
            <a:rPr lang="es-EC" b="1" dirty="0" smtClean="0">
              <a:latin typeface="Arial" pitchFamily="34" charset="0"/>
              <a:cs typeface="Arial" pitchFamily="34" charset="0"/>
            </a:rPr>
            <a:t>VISIÓN</a:t>
          </a:r>
          <a:endParaRPr lang="es-EC" b="1" dirty="0">
            <a:latin typeface="Arial" pitchFamily="34" charset="0"/>
            <a:cs typeface="Arial" pitchFamily="34" charset="0"/>
          </a:endParaRPr>
        </a:p>
      </dgm:t>
    </dgm:pt>
    <dgm:pt modelId="{A17E4AAF-36A2-440A-9908-2BD3FADB1521}" type="parTrans" cxnId="{DCE48C87-2C17-4220-AB1E-111EE19B807D}">
      <dgm:prSet/>
      <dgm:spPr/>
      <dgm:t>
        <a:bodyPr/>
        <a:lstStyle/>
        <a:p>
          <a:endParaRPr lang="es-EC">
            <a:latin typeface="Arial" pitchFamily="34" charset="0"/>
            <a:cs typeface="Arial" pitchFamily="34" charset="0"/>
          </a:endParaRPr>
        </a:p>
      </dgm:t>
    </dgm:pt>
    <dgm:pt modelId="{F26092C9-30E5-4470-AB7B-A4E214B7CB81}" type="sibTrans" cxnId="{DCE48C87-2C17-4220-AB1E-111EE19B807D}">
      <dgm:prSet/>
      <dgm:spPr/>
      <dgm:t>
        <a:bodyPr/>
        <a:lstStyle/>
        <a:p>
          <a:endParaRPr lang="es-EC">
            <a:latin typeface="Arial" pitchFamily="34" charset="0"/>
            <a:cs typeface="Arial" pitchFamily="34" charset="0"/>
          </a:endParaRPr>
        </a:p>
      </dgm:t>
    </dgm:pt>
    <dgm:pt modelId="{866FF09B-3A56-4D54-9F92-6214B8DE060D}">
      <dgm:prSet phldrT="[Texto]" custT="1"/>
      <dgm:spPr/>
      <dgm:t>
        <a:bodyPr/>
        <a:lstStyle/>
        <a:p>
          <a:pPr algn="just"/>
          <a:r>
            <a:rPr lang="es-EC" sz="1100" dirty="0" smtClean="0">
              <a:latin typeface="Arial" pitchFamily="34" charset="0"/>
              <a:cs typeface="Arial" pitchFamily="34" charset="0"/>
            </a:rPr>
            <a:t>Rico Sabor es y será la </a:t>
          </a:r>
          <a:r>
            <a:rPr lang="es-EC" sz="1100" dirty="0" err="1" smtClean="0">
              <a:latin typeface="Arial" pitchFamily="34" charset="0"/>
              <a:cs typeface="Arial" pitchFamily="34" charset="0"/>
            </a:rPr>
            <a:t>heladría</a:t>
          </a:r>
          <a:r>
            <a:rPr lang="es-EC" sz="1100" dirty="0" smtClean="0">
              <a:latin typeface="Arial" pitchFamily="34" charset="0"/>
              <a:cs typeface="Arial" pitchFamily="34" charset="0"/>
            </a:rPr>
            <a:t> número 1 de </a:t>
          </a:r>
          <a:r>
            <a:rPr lang="es-EC" sz="1100" dirty="0" err="1" smtClean="0">
              <a:latin typeface="Arial" pitchFamily="34" charset="0"/>
              <a:cs typeface="Arial" pitchFamily="34" charset="0"/>
            </a:rPr>
            <a:t>Riobamaba</a:t>
          </a:r>
          <a:r>
            <a:rPr lang="es-EC" sz="1100" dirty="0" smtClean="0">
              <a:latin typeface="Arial" pitchFamily="34" charset="0"/>
              <a:cs typeface="Arial" pitchFamily="34" charset="0"/>
            </a:rPr>
            <a:t> reconocida en el ámbito local por entregar productos alimenticios a todos los visitantes del centro comercial con altos niveles nutricionales, de manera eficiente, amable y responsable para, de esta manera, llegar a ser uno de los líderes de este mercado en el país. </a:t>
          </a:r>
          <a:endParaRPr lang="es-EC" sz="1100" dirty="0">
            <a:latin typeface="Arial" pitchFamily="34" charset="0"/>
            <a:cs typeface="Arial" pitchFamily="34" charset="0"/>
          </a:endParaRPr>
        </a:p>
      </dgm:t>
    </dgm:pt>
    <dgm:pt modelId="{4D214452-6380-401B-916A-4885A5FC9A8A}" type="parTrans" cxnId="{21735C79-2CFD-46F7-833D-93D15B4B1067}">
      <dgm:prSet/>
      <dgm:spPr/>
      <dgm:t>
        <a:bodyPr/>
        <a:lstStyle/>
        <a:p>
          <a:endParaRPr lang="es-EC">
            <a:latin typeface="Arial" pitchFamily="34" charset="0"/>
            <a:cs typeface="Arial" pitchFamily="34" charset="0"/>
          </a:endParaRPr>
        </a:p>
      </dgm:t>
    </dgm:pt>
    <dgm:pt modelId="{DEFE3439-DE0B-418D-8743-ABD4FBEE2CE2}" type="sibTrans" cxnId="{21735C79-2CFD-46F7-833D-93D15B4B1067}">
      <dgm:prSet/>
      <dgm:spPr/>
      <dgm:t>
        <a:bodyPr/>
        <a:lstStyle/>
        <a:p>
          <a:endParaRPr lang="es-EC">
            <a:latin typeface="Arial" pitchFamily="34" charset="0"/>
            <a:cs typeface="Arial" pitchFamily="34" charset="0"/>
          </a:endParaRPr>
        </a:p>
      </dgm:t>
    </dgm:pt>
    <dgm:pt modelId="{D4261509-F671-4851-84EA-376262695D6D}" type="pres">
      <dgm:prSet presAssocID="{3BBE5DE0-04E7-442D-84B2-20FE004D307C}" presName="list" presStyleCnt="0">
        <dgm:presLayoutVars>
          <dgm:dir/>
          <dgm:animLvl val="lvl"/>
        </dgm:presLayoutVars>
      </dgm:prSet>
      <dgm:spPr/>
      <dgm:t>
        <a:bodyPr/>
        <a:lstStyle/>
        <a:p>
          <a:endParaRPr lang="es-EC"/>
        </a:p>
      </dgm:t>
    </dgm:pt>
    <dgm:pt modelId="{3B704E4A-B06F-4D96-9E3C-9F9A67DFB3F9}" type="pres">
      <dgm:prSet presAssocID="{51F6C07D-8A77-47D8-A9FD-7C8029C11CA6}" presName="posSpace" presStyleCnt="0"/>
      <dgm:spPr/>
    </dgm:pt>
    <dgm:pt modelId="{2DA56926-22B0-4C45-92F7-2561BDB89BE1}" type="pres">
      <dgm:prSet presAssocID="{51F6C07D-8A77-47D8-A9FD-7C8029C11CA6}" presName="vertFlow" presStyleCnt="0"/>
      <dgm:spPr/>
    </dgm:pt>
    <dgm:pt modelId="{43D37759-ECCB-43D6-B735-6D7972049EAC}" type="pres">
      <dgm:prSet presAssocID="{51F6C07D-8A77-47D8-A9FD-7C8029C11CA6}" presName="topSpace" presStyleCnt="0"/>
      <dgm:spPr/>
    </dgm:pt>
    <dgm:pt modelId="{00E1F181-C402-4F05-BDCA-6DA28BCE2D59}" type="pres">
      <dgm:prSet presAssocID="{51F6C07D-8A77-47D8-A9FD-7C8029C11CA6}" presName="firstComp" presStyleCnt="0"/>
      <dgm:spPr/>
    </dgm:pt>
    <dgm:pt modelId="{A9710F9B-10AA-4121-97D0-91113210653E}" type="pres">
      <dgm:prSet presAssocID="{51F6C07D-8A77-47D8-A9FD-7C8029C11CA6}" presName="firstChild" presStyleLbl="bgAccFollowNode1" presStyleIdx="0" presStyleCnt="1" custScaleX="132424" custLinFactNeighborX="334" custLinFactNeighborY="205"/>
      <dgm:spPr/>
      <dgm:t>
        <a:bodyPr/>
        <a:lstStyle/>
        <a:p>
          <a:endParaRPr lang="es-EC"/>
        </a:p>
      </dgm:t>
    </dgm:pt>
    <dgm:pt modelId="{BDB0C521-243D-4606-8D3A-BD72C9F804E6}" type="pres">
      <dgm:prSet presAssocID="{51F6C07D-8A77-47D8-A9FD-7C8029C11CA6}" presName="firstChildTx" presStyleLbl="bgAccFollowNode1" presStyleIdx="0" presStyleCnt="1">
        <dgm:presLayoutVars>
          <dgm:bulletEnabled val="1"/>
        </dgm:presLayoutVars>
      </dgm:prSet>
      <dgm:spPr/>
      <dgm:t>
        <a:bodyPr/>
        <a:lstStyle/>
        <a:p>
          <a:endParaRPr lang="es-EC"/>
        </a:p>
      </dgm:t>
    </dgm:pt>
    <dgm:pt modelId="{A75EB3DC-58BC-4D77-94EE-09EB8F0F327D}" type="pres">
      <dgm:prSet presAssocID="{51F6C07D-8A77-47D8-A9FD-7C8029C11CA6}" presName="negSpace" presStyleCnt="0"/>
      <dgm:spPr/>
    </dgm:pt>
    <dgm:pt modelId="{3CF1C100-5226-4DFB-9952-C56BDB6B0770}" type="pres">
      <dgm:prSet presAssocID="{51F6C07D-8A77-47D8-A9FD-7C8029C11CA6}" presName="circle" presStyleLbl="node1" presStyleIdx="0" presStyleCnt="1" custScaleX="72902" custScaleY="68386" custLinFactNeighborX="-31081" custLinFactNeighborY="-22"/>
      <dgm:spPr/>
      <dgm:t>
        <a:bodyPr/>
        <a:lstStyle/>
        <a:p>
          <a:endParaRPr lang="es-EC"/>
        </a:p>
      </dgm:t>
    </dgm:pt>
  </dgm:ptLst>
  <dgm:cxnLst>
    <dgm:cxn modelId="{21735C79-2CFD-46F7-833D-93D15B4B1067}" srcId="{51F6C07D-8A77-47D8-A9FD-7C8029C11CA6}" destId="{866FF09B-3A56-4D54-9F92-6214B8DE060D}" srcOrd="0" destOrd="0" parTransId="{4D214452-6380-401B-916A-4885A5FC9A8A}" sibTransId="{DEFE3439-DE0B-418D-8743-ABD4FBEE2CE2}"/>
    <dgm:cxn modelId="{67FCD944-CE9C-4884-9874-A42AB3AA4A62}" type="presOf" srcId="{51F6C07D-8A77-47D8-A9FD-7C8029C11CA6}" destId="{3CF1C100-5226-4DFB-9952-C56BDB6B0770}" srcOrd="0" destOrd="0" presId="urn:microsoft.com/office/officeart/2005/8/layout/hList9"/>
    <dgm:cxn modelId="{982A4A40-4BB0-4AF5-9420-EC796831267F}" type="presOf" srcId="{3BBE5DE0-04E7-442D-84B2-20FE004D307C}" destId="{D4261509-F671-4851-84EA-376262695D6D}" srcOrd="0" destOrd="0" presId="urn:microsoft.com/office/officeart/2005/8/layout/hList9"/>
    <dgm:cxn modelId="{D0E93E8E-7769-4795-8FED-80DF16B497F3}" type="presOf" srcId="{866FF09B-3A56-4D54-9F92-6214B8DE060D}" destId="{BDB0C521-243D-4606-8D3A-BD72C9F804E6}" srcOrd="1" destOrd="0" presId="urn:microsoft.com/office/officeart/2005/8/layout/hList9"/>
    <dgm:cxn modelId="{51CA1EC2-5BDA-49CB-B71B-63717B19B19D}" type="presOf" srcId="{866FF09B-3A56-4D54-9F92-6214B8DE060D}" destId="{A9710F9B-10AA-4121-97D0-91113210653E}" srcOrd="0" destOrd="0" presId="urn:microsoft.com/office/officeart/2005/8/layout/hList9"/>
    <dgm:cxn modelId="{DCE48C87-2C17-4220-AB1E-111EE19B807D}" srcId="{3BBE5DE0-04E7-442D-84B2-20FE004D307C}" destId="{51F6C07D-8A77-47D8-A9FD-7C8029C11CA6}" srcOrd="0" destOrd="0" parTransId="{A17E4AAF-36A2-440A-9908-2BD3FADB1521}" sibTransId="{F26092C9-30E5-4470-AB7B-A4E214B7CB81}"/>
    <dgm:cxn modelId="{7EBB64D3-6FB1-4110-B89C-328A4F2C8B4D}" type="presParOf" srcId="{D4261509-F671-4851-84EA-376262695D6D}" destId="{3B704E4A-B06F-4D96-9E3C-9F9A67DFB3F9}" srcOrd="0" destOrd="0" presId="urn:microsoft.com/office/officeart/2005/8/layout/hList9"/>
    <dgm:cxn modelId="{2721416F-D63E-4D11-9803-7E9A35998D79}" type="presParOf" srcId="{D4261509-F671-4851-84EA-376262695D6D}" destId="{2DA56926-22B0-4C45-92F7-2561BDB89BE1}" srcOrd="1" destOrd="0" presId="urn:microsoft.com/office/officeart/2005/8/layout/hList9"/>
    <dgm:cxn modelId="{839903C1-EE24-4464-9B96-C6E31C144F7A}" type="presParOf" srcId="{2DA56926-22B0-4C45-92F7-2561BDB89BE1}" destId="{43D37759-ECCB-43D6-B735-6D7972049EAC}" srcOrd="0" destOrd="0" presId="urn:microsoft.com/office/officeart/2005/8/layout/hList9"/>
    <dgm:cxn modelId="{13ACE64A-A180-4C88-888E-4BFA955BDD56}" type="presParOf" srcId="{2DA56926-22B0-4C45-92F7-2561BDB89BE1}" destId="{00E1F181-C402-4F05-BDCA-6DA28BCE2D59}" srcOrd="1" destOrd="0" presId="urn:microsoft.com/office/officeart/2005/8/layout/hList9"/>
    <dgm:cxn modelId="{31809085-3F7B-4D35-BDC7-2B222412BC95}" type="presParOf" srcId="{00E1F181-C402-4F05-BDCA-6DA28BCE2D59}" destId="{A9710F9B-10AA-4121-97D0-91113210653E}" srcOrd="0" destOrd="0" presId="urn:microsoft.com/office/officeart/2005/8/layout/hList9"/>
    <dgm:cxn modelId="{2992F8B2-165F-470F-A903-0EDEB6D55A3F}" type="presParOf" srcId="{00E1F181-C402-4F05-BDCA-6DA28BCE2D59}" destId="{BDB0C521-243D-4606-8D3A-BD72C9F804E6}" srcOrd="1" destOrd="0" presId="urn:microsoft.com/office/officeart/2005/8/layout/hList9"/>
    <dgm:cxn modelId="{3FC0981B-332F-4AA1-A5DC-D9A2A9E60CB4}" type="presParOf" srcId="{D4261509-F671-4851-84EA-376262695D6D}" destId="{A75EB3DC-58BC-4D77-94EE-09EB8F0F327D}" srcOrd="2" destOrd="0" presId="urn:microsoft.com/office/officeart/2005/8/layout/hList9"/>
    <dgm:cxn modelId="{FB1DC67C-3CD2-499D-AB44-74FC9596B33A}" type="presParOf" srcId="{D4261509-F671-4851-84EA-376262695D6D}" destId="{3CF1C100-5226-4DFB-9952-C56BDB6B0770}"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BE5DE0-04E7-442D-84B2-20FE004D307C}" type="doc">
      <dgm:prSet loTypeId="urn:microsoft.com/office/officeart/2005/8/layout/hList9" loCatId="list" qsTypeId="urn:microsoft.com/office/officeart/2005/8/quickstyle/3d1" qsCatId="3D" csTypeId="urn:microsoft.com/office/officeart/2005/8/colors/colorful4" csCatId="colorful" phldr="1"/>
      <dgm:spPr/>
      <dgm:t>
        <a:bodyPr/>
        <a:lstStyle/>
        <a:p>
          <a:endParaRPr lang="es-EC"/>
        </a:p>
      </dgm:t>
    </dgm:pt>
    <dgm:pt modelId="{51F6C07D-8A77-47D8-A9FD-7C8029C11CA6}">
      <dgm:prSet phldrT="[Texto]"/>
      <dgm:spPr/>
      <dgm:t>
        <a:bodyPr/>
        <a:lstStyle/>
        <a:p>
          <a:r>
            <a:rPr lang="es-EC" b="1">
              <a:latin typeface="Arial" pitchFamily="34" charset="0"/>
              <a:cs typeface="Arial" pitchFamily="34" charset="0"/>
            </a:rPr>
            <a:t>MISIÓN</a:t>
          </a:r>
        </a:p>
      </dgm:t>
    </dgm:pt>
    <dgm:pt modelId="{A17E4AAF-36A2-440A-9908-2BD3FADB1521}" type="parTrans" cxnId="{DCE48C87-2C17-4220-AB1E-111EE19B807D}">
      <dgm:prSet/>
      <dgm:spPr/>
      <dgm:t>
        <a:bodyPr/>
        <a:lstStyle/>
        <a:p>
          <a:endParaRPr lang="es-EC">
            <a:latin typeface="Arial" pitchFamily="34" charset="0"/>
            <a:cs typeface="Arial" pitchFamily="34" charset="0"/>
          </a:endParaRPr>
        </a:p>
      </dgm:t>
    </dgm:pt>
    <dgm:pt modelId="{F26092C9-30E5-4470-AB7B-A4E214B7CB81}" type="sibTrans" cxnId="{DCE48C87-2C17-4220-AB1E-111EE19B807D}">
      <dgm:prSet/>
      <dgm:spPr/>
      <dgm:t>
        <a:bodyPr/>
        <a:lstStyle/>
        <a:p>
          <a:endParaRPr lang="es-EC">
            <a:latin typeface="Arial" pitchFamily="34" charset="0"/>
            <a:cs typeface="Arial" pitchFamily="34" charset="0"/>
          </a:endParaRPr>
        </a:p>
      </dgm:t>
    </dgm:pt>
    <dgm:pt modelId="{866FF09B-3A56-4D54-9F92-6214B8DE060D}">
      <dgm:prSet phldrT="[Texto]" custT="1"/>
      <dgm:spPr/>
      <dgm:t>
        <a:bodyPr/>
        <a:lstStyle/>
        <a:p>
          <a:pPr algn="just"/>
          <a:r>
            <a:rPr lang="es-EC" sz="1100" dirty="0" smtClean="0">
              <a:latin typeface="Arial" pitchFamily="34" charset="0"/>
              <a:cs typeface="Arial" pitchFamily="34" charset="0"/>
            </a:rPr>
            <a:t>La </a:t>
          </a:r>
          <a:r>
            <a:rPr lang="es-EC" sz="1100" dirty="0" err="1" smtClean="0">
              <a:latin typeface="Arial" pitchFamily="34" charset="0"/>
              <a:cs typeface="Arial" pitchFamily="34" charset="0"/>
            </a:rPr>
            <a:t>helader</a:t>
          </a:r>
          <a:r>
            <a:rPr lang="en-US" sz="1100" dirty="0" err="1" smtClean="0">
              <a:latin typeface="Arial" pitchFamily="34" charset="0"/>
              <a:cs typeface="Arial" pitchFamily="34" charset="0"/>
            </a:rPr>
            <a:t>ía</a:t>
          </a:r>
          <a:r>
            <a:rPr lang="en-US" sz="1100" dirty="0" smtClean="0">
              <a:latin typeface="Arial" pitchFamily="34" charset="0"/>
              <a:cs typeface="Arial" pitchFamily="34" charset="0"/>
            </a:rPr>
            <a:t> Rico </a:t>
          </a:r>
          <a:r>
            <a:rPr lang="en-US" sz="1100" dirty="0" err="1" smtClean="0">
              <a:latin typeface="Arial" pitchFamily="34" charset="0"/>
              <a:cs typeface="Arial" pitchFamily="34" charset="0"/>
            </a:rPr>
            <a:t>Sabor</a:t>
          </a:r>
          <a:r>
            <a:rPr lang="en-US" sz="1100" dirty="0" smtClean="0">
              <a:latin typeface="Arial" pitchFamily="34" charset="0"/>
              <a:cs typeface="Arial" pitchFamily="34" charset="0"/>
            </a:rPr>
            <a:t> </a:t>
          </a:r>
          <a:r>
            <a:rPr lang="es-EC" sz="1100" dirty="0" smtClean="0">
              <a:latin typeface="Arial" pitchFamily="34" charset="0"/>
              <a:cs typeface="Arial" pitchFamily="34" charset="0"/>
            </a:rPr>
            <a:t>es una empresa dedicada a la venta de productos alimenticios, comprometida en brindar  a nuestros clientes variedad, calidad y eficiencia en nuestros productos y servicios actuando con la m</a:t>
          </a:r>
          <a:r>
            <a:rPr lang="en-US" sz="1100" dirty="0" smtClean="0">
              <a:latin typeface="Arial" pitchFamily="34" charset="0"/>
              <a:cs typeface="Arial" pitchFamily="34" charset="0"/>
            </a:rPr>
            <a:t>á</a:t>
          </a:r>
          <a:r>
            <a:rPr lang="es-EC" sz="1100" dirty="0" smtClean="0">
              <a:latin typeface="Arial" pitchFamily="34" charset="0"/>
              <a:cs typeface="Arial" pitchFamily="34" charset="0"/>
            </a:rPr>
            <a:t>s alta responsabilidad social ante la sociedad y el medio ambiente.</a:t>
          </a:r>
          <a:endParaRPr lang="es-EC" sz="1100" dirty="0">
            <a:latin typeface="Arial" pitchFamily="34" charset="0"/>
            <a:cs typeface="Arial" pitchFamily="34" charset="0"/>
          </a:endParaRPr>
        </a:p>
      </dgm:t>
    </dgm:pt>
    <dgm:pt modelId="{4D214452-6380-401B-916A-4885A5FC9A8A}" type="parTrans" cxnId="{21735C79-2CFD-46F7-833D-93D15B4B1067}">
      <dgm:prSet/>
      <dgm:spPr/>
      <dgm:t>
        <a:bodyPr/>
        <a:lstStyle/>
        <a:p>
          <a:endParaRPr lang="es-EC">
            <a:latin typeface="Arial" pitchFamily="34" charset="0"/>
            <a:cs typeface="Arial" pitchFamily="34" charset="0"/>
          </a:endParaRPr>
        </a:p>
      </dgm:t>
    </dgm:pt>
    <dgm:pt modelId="{DEFE3439-DE0B-418D-8743-ABD4FBEE2CE2}" type="sibTrans" cxnId="{21735C79-2CFD-46F7-833D-93D15B4B1067}">
      <dgm:prSet/>
      <dgm:spPr/>
      <dgm:t>
        <a:bodyPr/>
        <a:lstStyle/>
        <a:p>
          <a:endParaRPr lang="es-EC">
            <a:latin typeface="Arial" pitchFamily="34" charset="0"/>
            <a:cs typeface="Arial" pitchFamily="34" charset="0"/>
          </a:endParaRPr>
        </a:p>
      </dgm:t>
    </dgm:pt>
    <dgm:pt modelId="{D4261509-F671-4851-84EA-376262695D6D}" type="pres">
      <dgm:prSet presAssocID="{3BBE5DE0-04E7-442D-84B2-20FE004D307C}" presName="list" presStyleCnt="0">
        <dgm:presLayoutVars>
          <dgm:dir/>
          <dgm:animLvl val="lvl"/>
        </dgm:presLayoutVars>
      </dgm:prSet>
      <dgm:spPr/>
      <dgm:t>
        <a:bodyPr/>
        <a:lstStyle/>
        <a:p>
          <a:endParaRPr lang="es-EC"/>
        </a:p>
      </dgm:t>
    </dgm:pt>
    <dgm:pt modelId="{3B704E4A-B06F-4D96-9E3C-9F9A67DFB3F9}" type="pres">
      <dgm:prSet presAssocID="{51F6C07D-8A77-47D8-A9FD-7C8029C11CA6}" presName="posSpace" presStyleCnt="0"/>
      <dgm:spPr/>
    </dgm:pt>
    <dgm:pt modelId="{2DA56926-22B0-4C45-92F7-2561BDB89BE1}" type="pres">
      <dgm:prSet presAssocID="{51F6C07D-8A77-47D8-A9FD-7C8029C11CA6}" presName="vertFlow" presStyleCnt="0"/>
      <dgm:spPr/>
    </dgm:pt>
    <dgm:pt modelId="{43D37759-ECCB-43D6-B735-6D7972049EAC}" type="pres">
      <dgm:prSet presAssocID="{51F6C07D-8A77-47D8-A9FD-7C8029C11CA6}" presName="topSpace" presStyleCnt="0"/>
      <dgm:spPr/>
    </dgm:pt>
    <dgm:pt modelId="{00E1F181-C402-4F05-BDCA-6DA28BCE2D59}" type="pres">
      <dgm:prSet presAssocID="{51F6C07D-8A77-47D8-A9FD-7C8029C11CA6}" presName="firstComp" presStyleCnt="0"/>
      <dgm:spPr/>
    </dgm:pt>
    <dgm:pt modelId="{A9710F9B-10AA-4121-97D0-91113210653E}" type="pres">
      <dgm:prSet presAssocID="{51F6C07D-8A77-47D8-A9FD-7C8029C11CA6}" presName="firstChild" presStyleLbl="bgAccFollowNode1" presStyleIdx="0" presStyleCnt="1" custScaleX="134689" custLinFactNeighborX="334" custLinFactNeighborY="205"/>
      <dgm:spPr/>
      <dgm:t>
        <a:bodyPr/>
        <a:lstStyle/>
        <a:p>
          <a:endParaRPr lang="es-EC"/>
        </a:p>
      </dgm:t>
    </dgm:pt>
    <dgm:pt modelId="{BDB0C521-243D-4606-8D3A-BD72C9F804E6}" type="pres">
      <dgm:prSet presAssocID="{51F6C07D-8A77-47D8-A9FD-7C8029C11CA6}" presName="firstChildTx" presStyleLbl="bgAccFollowNode1" presStyleIdx="0" presStyleCnt="1">
        <dgm:presLayoutVars>
          <dgm:bulletEnabled val="1"/>
        </dgm:presLayoutVars>
      </dgm:prSet>
      <dgm:spPr/>
      <dgm:t>
        <a:bodyPr/>
        <a:lstStyle/>
        <a:p>
          <a:endParaRPr lang="es-EC"/>
        </a:p>
      </dgm:t>
    </dgm:pt>
    <dgm:pt modelId="{A75EB3DC-58BC-4D77-94EE-09EB8F0F327D}" type="pres">
      <dgm:prSet presAssocID="{51F6C07D-8A77-47D8-A9FD-7C8029C11CA6}" presName="negSpace" presStyleCnt="0"/>
      <dgm:spPr/>
    </dgm:pt>
    <dgm:pt modelId="{3CF1C100-5226-4DFB-9952-C56BDB6B0770}" type="pres">
      <dgm:prSet presAssocID="{51F6C07D-8A77-47D8-A9FD-7C8029C11CA6}" presName="circle" presStyleLbl="node1" presStyleIdx="0" presStyleCnt="1" custScaleX="72902" custScaleY="68386" custLinFactNeighborX="-34550" custLinFactNeighborY="-7"/>
      <dgm:spPr/>
      <dgm:t>
        <a:bodyPr/>
        <a:lstStyle/>
        <a:p>
          <a:endParaRPr lang="es-EC"/>
        </a:p>
      </dgm:t>
    </dgm:pt>
  </dgm:ptLst>
  <dgm:cxnLst>
    <dgm:cxn modelId="{C60E8CC1-4A54-48F2-A99E-E9FC1062C646}" type="presOf" srcId="{51F6C07D-8A77-47D8-A9FD-7C8029C11CA6}" destId="{3CF1C100-5226-4DFB-9952-C56BDB6B0770}" srcOrd="0" destOrd="0" presId="urn:microsoft.com/office/officeart/2005/8/layout/hList9"/>
    <dgm:cxn modelId="{21735C79-2CFD-46F7-833D-93D15B4B1067}" srcId="{51F6C07D-8A77-47D8-A9FD-7C8029C11CA6}" destId="{866FF09B-3A56-4D54-9F92-6214B8DE060D}" srcOrd="0" destOrd="0" parTransId="{4D214452-6380-401B-916A-4885A5FC9A8A}" sibTransId="{DEFE3439-DE0B-418D-8743-ABD4FBEE2CE2}"/>
    <dgm:cxn modelId="{E13BC732-0891-4F7C-AC12-00D2D36DE196}" type="presOf" srcId="{866FF09B-3A56-4D54-9F92-6214B8DE060D}" destId="{BDB0C521-243D-4606-8D3A-BD72C9F804E6}" srcOrd="1" destOrd="0" presId="urn:microsoft.com/office/officeart/2005/8/layout/hList9"/>
    <dgm:cxn modelId="{6F835E29-11CA-4FEF-B834-2872393501C6}" type="presOf" srcId="{3BBE5DE0-04E7-442D-84B2-20FE004D307C}" destId="{D4261509-F671-4851-84EA-376262695D6D}" srcOrd="0" destOrd="0" presId="urn:microsoft.com/office/officeart/2005/8/layout/hList9"/>
    <dgm:cxn modelId="{DCE48C87-2C17-4220-AB1E-111EE19B807D}" srcId="{3BBE5DE0-04E7-442D-84B2-20FE004D307C}" destId="{51F6C07D-8A77-47D8-A9FD-7C8029C11CA6}" srcOrd="0" destOrd="0" parTransId="{A17E4AAF-36A2-440A-9908-2BD3FADB1521}" sibTransId="{F26092C9-30E5-4470-AB7B-A4E214B7CB81}"/>
    <dgm:cxn modelId="{F77BFF47-347F-4FC8-A53B-EE8016DF81BE}" type="presOf" srcId="{866FF09B-3A56-4D54-9F92-6214B8DE060D}" destId="{A9710F9B-10AA-4121-97D0-91113210653E}" srcOrd="0" destOrd="0" presId="urn:microsoft.com/office/officeart/2005/8/layout/hList9"/>
    <dgm:cxn modelId="{91224D83-4EC1-4C20-B4CA-FA449A959C40}" type="presParOf" srcId="{D4261509-F671-4851-84EA-376262695D6D}" destId="{3B704E4A-B06F-4D96-9E3C-9F9A67DFB3F9}" srcOrd="0" destOrd="0" presId="urn:microsoft.com/office/officeart/2005/8/layout/hList9"/>
    <dgm:cxn modelId="{6FBD13C8-629A-45BE-A448-E538616506B1}" type="presParOf" srcId="{D4261509-F671-4851-84EA-376262695D6D}" destId="{2DA56926-22B0-4C45-92F7-2561BDB89BE1}" srcOrd="1" destOrd="0" presId="urn:microsoft.com/office/officeart/2005/8/layout/hList9"/>
    <dgm:cxn modelId="{A1A03F69-15FA-483E-AB0C-BCDB0EAB94B6}" type="presParOf" srcId="{2DA56926-22B0-4C45-92F7-2561BDB89BE1}" destId="{43D37759-ECCB-43D6-B735-6D7972049EAC}" srcOrd="0" destOrd="0" presId="urn:microsoft.com/office/officeart/2005/8/layout/hList9"/>
    <dgm:cxn modelId="{AC5E5007-04D7-4907-864F-39D61B866197}" type="presParOf" srcId="{2DA56926-22B0-4C45-92F7-2561BDB89BE1}" destId="{00E1F181-C402-4F05-BDCA-6DA28BCE2D59}" srcOrd="1" destOrd="0" presId="urn:microsoft.com/office/officeart/2005/8/layout/hList9"/>
    <dgm:cxn modelId="{417F6B41-FF80-41F2-9190-76D9823998DC}" type="presParOf" srcId="{00E1F181-C402-4F05-BDCA-6DA28BCE2D59}" destId="{A9710F9B-10AA-4121-97D0-91113210653E}" srcOrd="0" destOrd="0" presId="urn:microsoft.com/office/officeart/2005/8/layout/hList9"/>
    <dgm:cxn modelId="{833F93E6-769E-4D9F-8416-130AA7F33489}" type="presParOf" srcId="{00E1F181-C402-4F05-BDCA-6DA28BCE2D59}" destId="{BDB0C521-243D-4606-8D3A-BD72C9F804E6}" srcOrd="1" destOrd="0" presId="urn:microsoft.com/office/officeart/2005/8/layout/hList9"/>
    <dgm:cxn modelId="{5E8900E9-9177-4D02-8668-D9EFD96C12F5}" type="presParOf" srcId="{D4261509-F671-4851-84EA-376262695D6D}" destId="{A75EB3DC-58BC-4D77-94EE-09EB8F0F327D}" srcOrd="2" destOrd="0" presId="urn:microsoft.com/office/officeart/2005/8/layout/hList9"/>
    <dgm:cxn modelId="{40C5BE46-8342-4CF3-8230-08527C71E1A5}" type="presParOf" srcId="{D4261509-F671-4851-84EA-376262695D6D}" destId="{3CF1C100-5226-4DFB-9952-C56BDB6B0770}" srcOrd="3"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3ADA3-1E26-4D09-8B32-0BE5301D29A1}">
      <dsp:nvSpPr>
        <dsp:cNvPr id="0" name=""/>
        <dsp:cNvSpPr/>
      </dsp:nvSpPr>
      <dsp:spPr>
        <a:xfrm>
          <a:off x="0" y="238967"/>
          <a:ext cx="8072494" cy="277200"/>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E02B6A-0909-4041-8506-7894A8A2E21D}">
      <dsp:nvSpPr>
        <dsp:cNvPr id="0" name=""/>
        <dsp:cNvSpPr/>
      </dsp:nvSpPr>
      <dsp:spPr>
        <a:xfrm>
          <a:off x="403624" y="76607"/>
          <a:ext cx="5650745" cy="324720"/>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INTRODUCCIÓN</a:t>
          </a:r>
          <a:endParaRPr lang="es-EC" sz="1600" b="1" kern="1200" dirty="0"/>
        </a:p>
      </dsp:txBody>
      <dsp:txXfrm>
        <a:off x="419476" y="92459"/>
        <a:ext cx="5619041" cy="293016"/>
      </dsp:txXfrm>
    </dsp:sp>
    <dsp:sp modelId="{55F59052-4EFA-48E1-A08A-FF728763032F}">
      <dsp:nvSpPr>
        <dsp:cNvPr id="0" name=""/>
        <dsp:cNvSpPr/>
      </dsp:nvSpPr>
      <dsp:spPr>
        <a:xfrm>
          <a:off x="0" y="737927"/>
          <a:ext cx="8072494" cy="545737"/>
        </a:xfrm>
        <a:prstGeom prst="rect">
          <a:avLst/>
        </a:prstGeom>
        <a:solidFill>
          <a:schemeClr val="lt1">
            <a:alpha val="90000"/>
            <a:hueOff val="0"/>
            <a:satOff val="0"/>
            <a:lumOff val="0"/>
            <a:alphaOff val="0"/>
          </a:schemeClr>
        </a:solidFill>
        <a:ln w="10000" cap="flat" cmpd="sng" algn="ctr">
          <a:solidFill>
            <a:schemeClr val="accent2">
              <a:hueOff val="-2887636"/>
              <a:satOff val="2609"/>
              <a:lumOff val="295"/>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229108" rIns="626515"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GENERALIDADES DEL HELADO</a:t>
          </a:r>
          <a:endParaRPr lang="es-EC" sz="1600" kern="1200" dirty="0"/>
        </a:p>
      </dsp:txBody>
      <dsp:txXfrm>
        <a:off x="0" y="737927"/>
        <a:ext cx="8072494" cy="545737"/>
      </dsp:txXfrm>
    </dsp:sp>
    <dsp:sp modelId="{4F7F6F06-E6C7-4082-B708-1DE870B9077E}">
      <dsp:nvSpPr>
        <dsp:cNvPr id="0" name=""/>
        <dsp:cNvSpPr/>
      </dsp:nvSpPr>
      <dsp:spPr>
        <a:xfrm>
          <a:off x="403624" y="575567"/>
          <a:ext cx="5650745" cy="324720"/>
        </a:xfrm>
        <a:prstGeom prst="roundRect">
          <a:avLst/>
        </a:prstGeom>
        <a:solidFill>
          <a:schemeClr val="accent2">
            <a:hueOff val="-2887636"/>
            <a:satOff val="2609"/>
            <a:lumOff val="295"/>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CAPÍTULO I</a:t>
          </a:r>
          <a:endParaRPr lang="es-EC" sz="1600" b="1" kern="1200" dirty="0"/>
        </a:p>
      </dsp:txBody>
      <dsp:txXfrm>
        <a:off x="419476" y="591419"/>
        <a:ext cx="5619041" cy="293016"/>
      </dsp:txXfrm>
    </dsp:sp>
    <dsp:sp modelId="{0BC83853-5A2D-4961-AF73-2C9512D8CB08}">
      <dsp:nvSpPr>
        <dsp:cNvPr id="0" name=""/>
        <dsp:cNvSpPr/>
      </dsp:nvSpPr>
      <dsp:spPr>
        <a:xfrm>
          <a:off x="0" y="1505424"/>
          <a:ext cx="8072494" cy="545737"/>
        </a:xfrm>
        <a:prstGeom prst="rect">
          <a:avLst/>
        </a:prstGeom>
        <a:solidFill>
          <a:schemeClr val="lt1">
            <a:alpha val="90000"/>
            <a:hueOff val="0"/>
            <a:satOff val="0"/>
            <a:lumOff val="0"/>
            <a:alphaOff val="0"/>
          </a:schemeClr>
        </a:solidFill>
        <a:ln w="10000" cap="flat" cmpd="sng" algn="ctr">
          <a:solidFill>
            <a:schemeClr val="accent2">
              <a:hueOff val="-5775273"/>
              <a:satOff val="5219"/>
              <a:lumOff val="589"/>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229108" rIns="626515"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ESTUDIO DE MERCADO</a:t>
          </a:r>
          <a:endParaRPr lang="es-EC" sz="1600" kern="1200" dirty="0"/>
        </a:p>
      </dsp:txBody>
      <dsp:txXfrm>
        <a:off x="0" y="1505424"/>
        <a:ext cx="8072494" cy="545737"/>
      </dsp:txXfrm>
    </dsp:sp>
    <dsp:sp modelId="{95CDB671-6EC7-4353-A4DF-BAAC98BF0FB4}">
      <dsp:nvSpPr>
        <dsp:cNvPr id="0" name=""/>
        <dsp:cNvSpPr/>
      </dsp:nvSpPr>
      <dsp:spPr>
        <a:xfrm>
          <a:off x="403624" y="1343064"/>
          <a:ext cx="5650745" cy="324720"/>
        </a:xfrm>
        <a:prstGeom prst="roundRect">
          <a:avLst/>
        </a:prstGeom>
        <a:solidFill>
          <a:schemeClr val="accent2">
            <a:hueOff val="-5775273"/>
            <a:satOff val="5219"/>
            <a:lumOff val="58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CAPÍTULO II</a:t>
          </a:r>
          <a:endParaRPr lang="es-EC" sz="1600" b="1" kern="1200" dirty="0"/>
        </a:p>
      </dsp:txBody>
      <dsp:txXfrm>
        <a:off x="419476" y="1358916"/>
        <a:ext cx="5619041" cy="293016"/>
      </dsp:txXfrm>
    </dsp:sp>
    <dsp:sp modelId="{2EFC80E8-D247-46B6-BE56-821184F50AAF}">
      <dsp:nvSpPr>
        <dsp:cNvPr id="0" name=""/>
        <dsp:cNvSpPr/>
      </dsp:nvSpPr>
      <dsp:spPr>
        <a:xfrm>
          <a:off x="0" y="2272922"/>
          <a:ext cx="8072494" cy="545737"/>
        </a:xfrm>
        <a:prstGeom prst="rect">
          <a:avLst/>
        </a:prstGeom>
        <a:solidFill>
          <a:schemeClr val="lt1">
            <a:alpha val="90000"/>
            <a:hueOff val="0"/>
            <a:satOff val="0"/>
            <a:lumOff val="0"/>
            <a:alphaOff val="0"/>
          </a:schemeClr>
        </a:solidFill>
        <a:ln w="10000" cap="flat" cmpd="sng" algn="ctr">
          <a:solidFill>
            <a:schemeClr val="accent2">
              <a:hueOff val="-8662909"/>
              <a:satOff val="7828"/>
              <a:lumOff val="884"/>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229108" rIns="626515"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ESTUDIO TECNICO Y ORGANIZACIONAL</a:t>
          </a:r>
          <a:endParaRPr lang="es-EC" sz="1600" kern="1200" dirty="0"/>
        </a:p>
      </dsp:txBody>
      <dsp:txXfrm>
        <a:off x="0" y="2272922"/>
        <a:ext cx="8072494" cy="545737"/>
      </dsp:txXfrm>
    </dsp:sp>
    <dsp:sp modelId="{E66030DB-8E94-448F-A420-C172E89FE3AB}">
      <dsp:nvSpPr>
        <dsp:cNvPr id="0" name=""/>
        <dsp:cNvSpPr/>
      </dsp:nvSpPr>
      <dsp:spPr>
        <a:xfrm>
          <a:off x="403624" y="2110562"/>
          <a:ext cx="5650745" cy="324720"/>
        </a:xfrm>
        <a:prstGeom prst="roundRect">
          <a:avLst/>
        </a:prstGeom>
        <a:solidFill>
          <a:schemeClr val="accent2">
            <a:hueOff val="-8662909"/>
            <a:satOff val="7828"/>
            <a:lumOff val="884"/>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CAPÍTULO III</a:t>
          </a:r>
          <a:endParaRPr lang="es-EC" sz="1600" b="1" kern="1200" dirty="0"/>
        </a:p>
      </dsp:txBody>
      <dsp:txXfrm>
        <a:off x="419476" y="2126414"/>
        <a:ext cx="5619041" cy="293016"/>
      </dsp:txXfrm>
    </dsp:sp>
    <dsp:sp modelId="{C6FB5A06-D7D9-4004-97B3-292BBF48F1B4}">
      <dsp:nvSpPr>
        <dsp:cNvPr id="0" name=""/>
        <dsp:cNvSpPr/>
      </dsp:nvSpPr>
      <dsp:spPr>
        <a:xfrm>
          <a:off x="0" y="3040419"/>
          <a:ext cx="8072494" cy="545737"/>
        </a:xfrm>
        <a:prstGeom prst="rect">
          <a:avLst/>
        </a:prstGeom>
        <a:solidFill>
          <a:schemeClr val="lt1">
            <a:alpha val="90000"/>
            <a:hueOff val="0"/>
            <a:satOff val="0"/>
            <a:lumOff val="0"/>
            <a:alphaOff val="0"/>
          </a:schemeClr>
        </a:solidFill>
        <a:ln w="10000" cap="flat" cmpd="sng" algn="ctr">
          <a:solidFill>
            <a:schemeClr val="accent2">
              <a:hueOff val="-11550546"/>
              <a:satOff val="10438"/>
              <a:lumOff val="1179"/>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229108" rIns="626515"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ESTUDIO TÉCNICO DE PRODUCCIÓN</a:t>
          </a:r>
          <a:endParaRPr lang="es-EC" sz="1600" kern="1200" dirty="0"/>
        </a:p>
      </dsp:txBody>
      <dsp:txXfrm>
        <a:off x="0" y="3040419"/>
        <a:ext cx="8072494" cy="545737"/>
      </dsp:txXfrm>
    </dsp:sp>
    <dsp:sp modelId="{E41CE1CE-541A-49FD-A469-D5F362F31D5C}">
      <dsp:nvSpPr>
        <dsp:cNvPr id="0" name=""/>
        <dsp:cNvSpPr/>
      </dsp:nvSpPr>
      <dsp:spPr>
        <a:xfrm>
          <a:off x="403624" y="2878059"/>
          <a:ext cx="5650745" cy="324720"/>
        </a:xfrm>
        <a:prstGeom prst="roundRect">
          <a:avLst/>
        </a:prstGeom>
        <a:solidFill>
          <a:schemeClr val="accent2">
            <a:hueOff val="-11550546"/>
            <a:satOff val="10438"/>
            <a:lumOff val="117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CAPÍTULO IV</a:t>
          </a:r>
          <a:endParaRPr lang="es-EC" sz="1600" b="1" kern="1200" dirty="0"/>
        </a:p>
      </dsp:txBody>
      <dsp:txXfrm>
        <a:off x="419476" y="2893911"/>
        <a:ext cx="5619041" cy="293016"/>
      </dsp:txXfrm>
    </dsp:sp>
    <dsp:sp modelId="{2FC9EB8A-DD86-4A3A-A2D8-43720A356F3F}">
      <dsp:nvSpPr>
        <dsp:cNvPr id="0" name=""/>
        <dsp:cNvSpPr/>
      </dsp:nvSpPr>
      <dsp:spPr>
        <a:xfrm>
          <a:off x="0" y="3807917"/>
          <a:ext cx="8072494" cy="545737"/>
        </a:xfrm>
        <a:prstGeom prst="rect">
          <a:avLst/>
        </a:prstGeom>
        <a:solidFill>
          <a:schemeClr val="lt1">
            <a:alpha val="90000"/>
            <a:hueOff val="0"/>
            <a:satOff val="0"/>
            <a:lumOff val="0"/>
            <a:alphaOff val="0"/>
          </a:schemeClr>
        </a:solidFill>
        <a:ln w="10000" cap="flat" cmpd="sng" algn="ctr">
          <a:solidFill>
            <a:schemeClr val="accent2">
              <a:hueOff val="-14438182"/>
              <a:satOff val="13047"/>
              <a:lumOff val="1473"/>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229108" rIns="626515" bIns="113792"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t>ESTUDIO ECONÓMICO - FINANCIERO</a:t>
          </a:r>
          <a:endParaRPr lang="es-EC" sz="1600" kern="1200" dirty="0"/>
        </a:p>
      </dsp:txBody>
      <dsp:txXfrm>
        <a:off x="0" y="3807917"/>
        <a:ext cx="8072494" cy="545737"/>
      </dsp:txXfrm>
    </dsp:sp>
    <dsp:sp modelId="{7024B69C-DD7B-4A4C-80F1-DE70781063FD}">
      <dsp:nvSpPr>
        <dsp:cNvPr id="0" name=""/>
        <dsp:cNvSpPr/>
      </dsp:nvSpPr>
      <dsp:spPr>
        <a:xfrm>
          <a:off x="403624" y="3645557"/>
          <a:ext cx="5650745" cy="324720"/>
        </a:xfrm>
        <a:prstGeom prst="roundRect">
          <a:avLst/>
        </a:prstGeom>
        <a:solidFill>
          <a:schemeClr val="accent2">
            <a:hueOff val="-14438182"/>
            <a:satOff val="13047"/>
            <a:lumOff val="1473"/>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CAPÍTULO V</a:t>
          </a:r>
          <a:endParaRPr lang="es-EC" sz="1600" b="1" kern="1200" dirty="0"/>
        </a:p>
      </dsp:txBody>
      <dsp:txXfrm>
        <a:off x="419476" y="3661409"/>
        <a:ext cx="5619041" cy="293016"/>
      </dsp:txXfrm>
    </dsp:sp>
    <dsp:sp modelId="{F2061BA9-0472-486C-8E76-571E7849F175}">
      <dsp:nvSpPr>
        <dsp:cNvPr id="0" name=""/>
        <dsp:cNvSpPr/>
      </dsp:nvSpPr>
      <dsp:spPr>
        <a:xfrm>
          <a:off x="0" y="4575414"/>
          <a:ext cx="8072494" cy="277200"/>
        </a:xfrm>
        <a:prstGeom prst="rect">
          <a:avLst/>
        </a:prstGeom>
        <a:solidFill>
          <a:schemeClr val="lt1">
            <a:alpha val="90000"/>
            <a:hueOff val="0"/>
            <a:satOff val="0"/>
            <a:lumOff val="0"/>
            <a:alphaOff val="0"/>
          </a:schemeClr>
        </a:solidFill>
        <a:ln w="10000" cap="flat" cmpd="sng" algn="ctr">
          <a:solidFill>
            <a:schemeClr val="accent2">
              <a:hueOff val="-17325818"/>
              <a:satOff val="15657"/>
              <a:lumOff val="1768"/>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F2300E1-62E9-41B8-BD6F-63A0B092FD6F}">
      <dsp:nvSpPr>
        <dsp:cNvPr id="0" name=""/>
        <dsp:cNvSpPr/>
      </dsp:nvSpPr>
      <dsp:spPr>
        <a:xfrm>
          <a:off x="403624" y="4413054"/>
          <a:ext cx="5650745" cy="324720"/>
        </a:xfrm>
        <a:prstGeom prst="roundRect">
          <a:avLst/>
        </a:prstGeom>
        <a:solidFill>
          <a:schemeClr val="accent2">
            <a:hueOff val="-17325818"/>
            <a:satOff val="15657"/>
            <a:lumOff val="1768"/>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CONCLUSIONES Y RECOMENDACIONES</a:t>
          </a:r>
          <a:endParaRPr lang="es-EC" sz="1600" b="1" kern="1200" dirty="0"/>
        </a:p>
      </dsp:txBody>
      <dsp:txXfrm>
        <a:off x="419476" y="4428906"/>
        <a:ext cx="5619041" cy="293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60140-F925-44B5-B263-556E89F52DD5}">
      <dsp:nvSpPr>
        <dsp:cNvPr id="0" name=""/>
        <dsp:cNvSpPr/>
      </dsp:nvSpPr>
      <dsp:spPr>
        <a:xfrm>
          <a:off x="0" y="32920"/>
          <a:ext cx="5143536" cy="432000"/>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a:solidFill>
                <a:sysClr val="window" lastClr="FFFFFF"/>
              </a:solidFill>
              <a:latin typeface="Arial" pitchFamily="34" charset="0"/>
              <a:ea typeface="+mn-ea"/>
              <a:cs typeface="Arial" pitchFamily="34" charset="0"/>
            </a:rPr>
            <a:t>OBJETIVOS</a:t>
          </a:r>
        </a:p>
      </dsp:txBody>
      <dsp:txXfrm>
        <a:off x="0" y="32920"/>
        <a:ext cx="5143536" cy="432000"/>
      </dsp:txXfrm>
    </dsp:sp>
    <dsp:sp modelId="{4263954B-A605-49AC-AD1E-15EE8E8CC54A}">
      <dsp:nvSpPr>
        <dsp:cNvPr id="0" name=""/>
        <dsp:cNvSpPr/>
      </dsp:nvSpPr>
      <dsp:spPr>
        <a:xfrm>
          <a:off x="0" y="464920"/>
          <a:ext cx="5143536" cy="2511675"/>
        </a:xfrm>
        <a:prstGeom prst="rect">
          <a:avLst/>
        </a:prstGeom>
        <a:solidFill>
          <a:srgbClr val="9BBB59">
            <a:tint val="40000"/>
            <a:alpha val="90000"/>
            <a:hueOff val="0"/>
            <a:satOff val="0"/>
            <a:lumOff val="0"/>
            <a:alphaOff val="0"/>
          </a:srgbClr>
        </a:solidFill>
        <a:ln w="9525" cap="flat" cmpd="sng" algn="ctr">
          <a:solidFill>
            <a:srgbClr val="9BBB59">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Formar y disponer de personal altamente capacitado y competente.</a:t>
          </a:r>
          <a:endParaRPr lang="es-EC" sz="1500" kern="1200" dirty="0">
            <a:solidFill>
              <a:sysClr val="windowText" lastClr="000000">
                <a:hueOff val="0"/>
                <a:satOff val="0"/>
                <a:lumOff val="0"/>
                <a:alphaOff val="0"/>
              </a:sysClr>
            </a:solidFill>
            <a:latin typeface="Calibri"/>
            <a:ea typeface="+mn-ea"/>
            <a:cs typeface="+mn-cs"/>
          </a:endParaRPr>
        </a:p>
        <a:p>
          <a:pPr marL="114300" lvl="1" indent="-114300" algn="l" defTabSz="666750">
            <a:lnSpc>
              <a:spcPct val="90000"/>
            </a:lnSpc>
            <a:spcBef>
              <a:spcPct val="0"/>
            </a:spcBef>
            <a:spcAft>
              <a:spcPct val="15000"/>
            </a:spcAft>
            <a:buChar char="••"/>
          </a:pPr>
          <a:r>
            <a:rPr lang="es-EC" sz="1500" kern="1200" smtClean="0"/>
            <a:t>Fomentar el desarrollar el talento humano.</a:t>
          </a:r>
          <a:endParaRPr lang="es-EC" sz="1500" kern="1200"/>
        </a:p>
        <a:p>
          <a:pPr marL="114300" lvl="1" indent="-114300" algn="l" defTabSz="666750">
            <a:lnSpc>
              <a:spcPct val="90000"/>
            </a:lnSpc>
            <a:spcBef>
              <a:spcPct val="0"/>
            </a:spcBef>
            <a:spcAft>
              <a:spcPct val="15000"/>
            </a:spcAft>
            <a:buChar char="••"/>
          </a:pPr>
          <a:r>
            <a:rPr lang="es-EC" sz="1500" kern="1200" smtClean="0"/>
            <a:t>Generar procesos eficientes que cubra las necesidades del cliente.</a:t>
          </a:r>
          <a:endParaRPr lang="es-EC" sz="1500" kern="1200"/>
        </a:p>
        <a:p>
          <a:pPr marL="114300" lvl="1" indent="-114300" algn="l" defTabSz="666750">
            <a:lnSpc>
              <a:spcPct val="90000"/>
            </a:lnSpc>
            <a:spcBef>
              <a:spcPct val="0"/>
            </a:spcBef>
            <a:spcAft>
              <a:spcPct val="15000"/>
            </a:spcAft>
            <a:buChar char="••"/>
          </a:pPr>
          <a:r>
            <a:rPr lang="es-EC" sz="1500" kern="1200" smtClean="0"/>
            <a:t>Mejorar e innovar la gestión de manera permanente.</a:t>
          </a:r>
          <a:endParaRPr lang="es-EC" sz="1500" kern="1200"/>
        </a:p>
        <a:p>
          <a:pPr marL="114300" lvl="1" indent="-114300" algn="l" defTabSz="666750">
            <a:lnSpc>
              <a:spcPct val="90000"/>
            </a:lnSpc>
            <a:spcBef>
              <a:spcPct val="0"/>
            </a:spcBef>
            <a:spcAft>
              <a:spcPct val="15000"/>
            </a:spcAft>
            <a:buChar char="••"/>
          </a:pPr>
          <a:r>
            <a:rPr lang="es-EC" sz="1500" kern="1200" smtClean="0"/>
            <a:t>Impulsar la participación en el mercado local.</a:t>
          </a:r>
          <a:endParaRPr lang="es-EC" sz="1500" kern="1200"/>
        </a:p>
        <a:p>
          <a:pPr marL="114300" lvl="1" indent="-114300" algn="l" defTabSz="666750">
            <a:lnSpc>
              <a:spcPct val="90000"/>
            </a:lnSpc>
            <a:spcBef>
              <a:spcPct val="0"/>
            </a:spcBef>
            <a:spcAft>
              <a:spcPct val="15000"/>
            </a:spcAft>
            <a:buChar char="••"/>
          </a:pPr>
          <a:r>
            <a:rPr lang="es-EC" sz="1500" kern="1200" smtClean="0"/>
            <a:t>Situar en uno de los lugares de reconocimiento a Rico Sabor en el mercado local.</a:t>
          </a:r>
          <a:endParaRPr lang="es-EC" sz="1500" kern="1200"/>
        </a:p>
        <a:p>
          <a:pPr marL="114300" lvl="1" indent="-114300" algn="l" defTabSz="666750">
            <a:lnSpc>
              <a:spcPct val="90000"/>
            </a:lnSpc>
            <a:spcBef>
              <a:spcPct val="0"/>
            </a:spcBef>
            <a:spcAft>
              <a:spcPct val="15000"/>
            </a:spcAft>
            <a:buChar char="••"/>
          </a:pPr>
          <a:r>
            <a:rPr lang="es-EC" sz="1500" kern="1200" dirty="0" smtClean="0"/>
            <a:t>Crecer de manera sostenida con interesantes utilidades.</a:t>
          </a:r>
          <a:endParaRPr lang="es-EC" sz="1500" kern="1200" dirty="0"/>
        </a:p>
        <a:p>
          <a:pPr marL="114300" lvl="1" indent="-114300" algn="l" defTabSz="666750">
            <a:lnSpc>
              <a:spcPct val="90000"/>
            </a:lnSpc>
            <a:spcBef>
              <a:spcPct val="0"/>
            </a:spcBef>
            <a:spcAft>
              <a:spcPct val="15000"/>
            </a:spcAft>
            <a:buChar char="••"/>
          </a:pPr>
          <a:r>
            <a:rPr lang="es-EC" sz="1500" kern="1200" dirty="0" smtClean="0"/>
            <a:t>Alcanzar ventas con un crecimiento sostenido.</a:t>
          </a:r>
          <a:endParaRPr lang="es-EC" sz="1500" kern="1200" dirty="0"/>
        </a:p>
      </dsp:txBody>
      <dsp:txXfrm>
        <a:off x="0" y="464920"/>
        <a:ext cx="5143536" cy="2511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3CA4-3AC5-468F-8D82-47EA07AD36BE}">
      <dsp:nvSpPr>
        <dsp:cNvPr id="0" name=""/>
        <dsp:cNvSpPr/>
      </dsp:nvSpPr>
      <dsp:spPr>
        <a:xfrm>
          <a:off x="649212" y="0"/>
          <a:ext cx="2773541" cy="617920"/>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solidFill>
                <a:sysClr val="window" lastClr="FFFFFF"/>
              </a:solidFill>
              <a:latin typeface="Arial" pitchFamily="34" charset="0"/>
              <a:ea typeface="+mn-ea"/>
              <a:cs typeface="Arial" pitchFamily="34" charset="0"/>
            </a:rPr>
            <a:t>RESPETO</a:t>
          </a:r>
        </a:p>
      </dsp:txBody>
      <dsp:txXfrm>
        <a:off x="679376" y="30164"/>
        <a:ext cx="2713213" cy="557592"/>
      </dsp:txXfrm>
    </dsp:sp>
    <dsp:sp modelId="{5EC6AF04-C4DC-4783-A7D2-B7032ACC3D4C}">
      <dsp:nvSpPr>
        <dsp:cNvPr id="0" name=""/>
        <dsp:cNvSpPr/>
      </dsp:nvSpPr>
      <dsp:spPr>
        <a:xfrm>
          <a:off x="649212" y="649752"/>
          <a:ext cx="2773541" cy="617920"/>
        </a:xfrm>
        <a:prstGeom prst="roundRect">
          <a:avLst/>
        </a:prstGeom>
        <a:gradFill rotWithShape="0">
          <a:gsLst>
            <a:gs pos="0">
              <a:srgbClr val="9BBB59">
                <a:hueOff val="5625132"/>
                <a:satOff val="-8440"/>
                <a:lumOff val="-1373"/>
                <a:alphaOff val="0"/>
                <a:shade val="51000"/>
                <a:satMod val="130000"/>
              </a:srgbClr>
            </a:gs>
            <a:gs pos="80000">
              <a:srgbClr val="9BBB59">
                <a:hueOff val="5625132"/>
                <a:satOff val="-8440"/>
                <a:lumOff val="-1373"/>
                <a:alphaOff val="0"/>
                <a:shade val="93000"/>
                <a:satMod val="130000"/>
              </a:srgbClr>
            </a:gs>
            <a:gs pos="100000">
              <a:srgbClr val="9BBB59">
                <a:hueOff val="5625132"/>
                <a:satOff val="-8440"/>
                <a:lumOff val="-137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solidFill>
                <a:sysClr val="window" lastClr="FFFFFF"/>
              </a:solidFill>
              <a:latin typeface="Arial" pitchFamily="34" charset="0"/>
              <a:ea typeface="+mn-ea"/>
              <a:cs typeface="Arial" pitchFamily="34" charset="0"/>
            </a:rPr>
            <a:t>AMABILIDAD</a:t>
          </a:r>
        </a:p>
      </dsp:txBody>
      <dsp:txXfrm>
        <a:off x="679376" y="679916"/>
        <a:ext cx="2713213" cy="557592"/>
      </dsp:txXfrm>
    </dsp:sp>
    <dsp:sp modelId="{016D2EFA-105E-4DF3-8601-69DA83FB19CD}">
      <dsp:nvSpPr>
        <dsp:cNvPr id="0" name=""/>
        <dsp:cNvSpPr/>
      </dsp:nvSpPr>
      <dsp:spPr>
        <a:xfrm>
          <a:off x="649212" y="1298569"/>
          <a:ext cx="2773541" cy="61792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solidFill>
                <a:sysClr val="window" lastClr="FFFFFF"/>
              </a:solidFill>
              <a:latin typeface="Arial" pitchFamily="34" charset="0"/>
              <a:ea typeface="+mn-ea"/>
              <a:cs typeface="Arial" pitchFamily="34" charset="0"/>
            </a:rPr>
            <a:t>CONFIANZA</a:t>
          </a:r>
        </a:p>
      </dsp:txBody>
      <dsp:txXfrm>
        <a:off x="679376" y="1328733"/>
        <a:ext cx="2713213" cy="5575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53CA4-3AC5-468F-8D82-47EA07AD36BE}">
      <dsp:nvSpPr>
        <dsp:cNvPr id="0" name=""/>
        <dsp:cNvSpPr/>
      </dsp:nvSpPr>
      <dsp:spPr>
        <a:xfrm>
          <a:off x="434296" y="802"/>
          <a:ext cx="3274778" cy="529498"/>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solidFill>
                <a:sysClr val="window" lastClr="FFFFFF"/>
              </a:solidFill>
              <a:latin typeface="Arial" pitchFamily="34" charset="0"/>
              <a:ea typeface="+mn-ea"/>
              <a:cs typeface="Arial" pitchFamily="34" charset="0"/>
            </a:rPr>
            <a:t>CALIDAD</a:t>
          </a:r>
        </a:p>
      </dsp:txBody>
      <dsp:txXfrm>
        <a:off x="460144" y="26650"/>
        <a:ext cx="3223082" cy="477802"/>
      </dsp:txXfrm>
    </dsp:sp>
    <dsp:sp modelId="{5EC6AF04-C4DC-4783-A7D2-B7032ACC3D4C}">
      <dsp:nvSpPr>
        <dsp:cNvPr id="0" name=""/>
        <dsp:cNvSpPr/>
      </dsp:nvSpPr>
      <dsp:spPr>
        <a:xfrm>
          <a:off x="434296" y="556775"/>
          <a:ext cx="3274778" cy="529498"/>
        </a:xfrm>
        <a:prstGeom prst="roundRect">
          <a:avLst/>
        </a:prstGeom>
        <a:gradFill rotWithShape="0">
          <a:gsLst>
            <a:gs pos="0">
              <a:srgbClr val="4BACC6">
                <a:hueOff val="-4966938"/>
                <a:satOff val="19906"/>
                <a:lumOff val="4314"/>
                <a:alphaOff val="0"/>
                <a:shade val="51000"/>
                <a:satMod val="130000"/>
              </a:srgbClr>
            </a:gs>
            <a:gs pos="80000">
              <a:srgbClr val="4BACC6">
                <a:hueOff val="-4966938"/>
                <a:satOff val="19906"/>
                <a:lumOff val="4314"/>
                <a:alphaOff val="0"/>
                <a:shade val="93000"/>
                <a:satMod val="130000"/>
              </a:srgbClr>
            </a:gs>
            <a:gs pos="100000">
              <a:srgbClr val="4BACC6">
                <a:hueOff val="-4966938"/>
                <a:satOff val="19906"/>
                <a:lumOff val="431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EC" sz="1200" b="1" kern="1200">
              <a:solidFill>
                <a:sysClr val="window" lastClr="FFFFFF"/>
              </a:solidFill>
              <a:latin typeface="Arial" pitchFamily="34" charset="0"/>
              <a:ea typeface="+mn-ea"/>
              <a:cs typeface="Arial" pitchFamily="34" charset="0"/>
            </a:rPr>
            <a:t>EFICIENCIA</a:t>
          </a:r>
        </a:p>
      </dsp:txBody>
      <dsp:txXfrm>
        <a:off x="460144" y="582623"/>
        <a:ext cx="3223082" cy="477802"/>
      </dsp:txXfrm>
    </dsp:sp>
    <dsp:sp modelId="{016D2EFA-105E-4DF3-8601-69DA83FB19CD}">
      <dsp:nvSpPr>
        <dsp:cNvPr id="0" name=""/>
        <dsp:cNvSpPr/>
      </dsp:nvSpPr>
      <dsp:spPr>
        <a:xfrm>
          <a:off x="434296" y="1112749"/>
          <a:ext cx="3274778" cy="529498"/>
        </a:xfrm>
        <a:prstGeom prst="roundRect">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a:solidFill>
                <a:sysClr val="window" lastClr="FFFFFF"/>
              </a:solidFill>
              <a:latin typeface="Arial" pitchFamily="34" charset="0"/>
              <a:ea typeface="+mn-ea"/>
              <a:cs typeface="Arial" pitchFamily="34" charset="0"/>
            </a:rPr>
            <a:t>RESPONSABILIDAD SOCIAL</a:t>
          </a:r>
        </a:p>
      </dsp:txBody>
      <dsp:txXfrm>
        <a:off x="460144" y="1138597"/>
        <a:ext cx="3223082" cy="477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C976-99D4-4A91-8C0B-407027C074D7}">
      <dsp:nvSpPr>
        <dsp:cNvPr id="0" name=""/>
        <dsp:cNvSpPr/>
      </dsp:nvSpPr>
      <dsp:spPr>
        <a:xfrm>
          <a:off x="0" y="12850"/>
          <a:ext cx="3071833" cy="415777"/>
        </a:xfrm>
        <a:prstGeom prst="rect">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0" kern="1200" dirty="0" smtClean="0">
              <a:latin typeface="Arial" pitchFamily="34" charset="0"/>
              <a:ea typeface="+mn-ea"/>
              <a:cs typeface="Arial" pitchFamily="34" charset="0"/>
            </a:rPr>
            <a:t>Punto de Equilibrio ($) = $2205,76</a:t>
          </a:r>
          <a:endParaRPr lang="es-EC" sz="1400" b="1" i="1" kern="1200" dirty="0">
            <a:latin typeface="Arial" pitchFamily="34" charset="0"/>
            <a:ea typeface="+mn-ea"/>
            <a:cs typeface="Arial" pitchFamily="34" charset="0"/>
          </a:endParaRPr>
        </a:p>
      </dsp:txBody>
      <dsp:txXfrm>
        <a:off x="0" y="12850"/>
        <a:ext cx="3071833" cy="4157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C976-99D4-4A91-8C0B-407027C074D7}">
      <dsp:nvSpPr>
        <dsp:cNvPr id="0" name=""/>
        <dsp:cNvSpPr/>
      </dsp:nvSpPr>
      <dsp:spPr>
        <a:xfrm>
          <a:off x="1481" y="118872"/>
          <a:ext cx="3423093" cy="422067"/>
        </a:xfrm>
        <a:prstGeom prst="rect">
          <a:avLst/>
        </a:prstGeom>
        <a:solidFill>
          <a:schemeClr val="accent5">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i="0" kern="1200" dirty="0">
              <a:latin typeface="Arial" pitchFamily="34" charset="0"/>
              <a:cs typeface="Arial" pitchFamily="34" charset="0"/>
            </a:rPr>
            <a:t>Punto de Equilibrio (u) = </a:t>
          </a:r>
          <a:r>
            <a:rPr lang="es-ES" sz="1400" b="1" i="0" kern="1200" dirty="0" smtClean="0">
              <a:latin typeface="Arial" pitchFamily="34" charset="0"/>
              <a:cs typeface="Arial" pitchFamily="34" charset="0"/>
            </a:rPr>
            <a:t>1808 </a:t>
          </a:r>
          <a:r>
            <a:rPr lang="es-ES" sz="1400" b="1" i="0" kern="1200" dirty="0">
              <a:latin typeface="Arial" pitchFamily="34" charset="0"/>
              <a:cs typeface="Arial" pitchFamily="34" charset="0"/>
            </a:rPr>
            <a:t>helados</a:t>
          </a:r>
          <a:endParaRPr lang="es-EC" sz="1400" b="1" i="1" kern="1200" dirty="0">
            <a:latin typeface="Arial" pitchFamily="34" charset="0"/>
            <a:cs typeface="Arial" pitchFamily="34" charset="0"/>
          </a:endParaRPr>
        </a:p>
      </dsp:txBody>
      <dsp:txXfrm>
        <a:off x="1481" y="118872"/>
        <a:ext cx="3423093" cy="422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EB8A2-47E6-48FF-92AD-2A32CD594DD9}">
      <dsp:nvSpPr>
        <dsp:cNvPr id="0" name=""/>
        <dsp:cNvSpPr/>
      </dsp:nvSpPr>
      <dsp:spPr>
        <a:xfrm>
          <a:off x="0" y="1416"/>
          <a:ext cx="8027775" cy="4816665"/>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C" sz="3200" kern="1200" dirty="0" smtClean="0"/>
            <a:t>En los últimos tiempos se ha observado una creciente demanda de productos alimenticios elaborados, especialmente en lugares en donde se congrega una gran cantidad de clientes potenciales como parques, centros comerciales y tiendas en general.</a:t>
          </a:r>
        </a:p>
        <a:p>
          <a:pPr lvl="0" algn="just" defTabSz="1422400">
            <a:lnSpc>
              <a:spcPct val="90000"/>
            </a:lnSpc>
            <a:spcBef>
              <a:spcPct val="0"/>
            </a:spcBef>
            <a:spcAft>
              <a:spcPct val="35000"/>
            </a:spcAft>
          </a:pPr>
          <a:r>
            <a:rPr lang="es-EC" sz="3200" kern="1200" dirty="0" smtClean="0"/>
            <a:t>Aprovechando esta realidad se propone la implementación de una heladería en el sector norte de la ciudad de Riobamba, la cual ofrezca una variedad de productos y servicios acordes a las necesidades de la población.</a:t>
          </a:r>
          <a:endParaRPr lang="es-EC" sz="3200" kern="1200" dirty="0"/>
        </a:p>
      </dsp:txBody>
      <dsp:txXfrm>
        <a:off x="0" y="1416"/>
        <a:ext cx="8027775" cy="4816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0D47A-3DD6-4BAB-83F7-58354E41C6E1}">
      <dsp:nvSpPr>
        <dsp:cNvPr id="0" name=""/>
        <dsp:cNvSpPr/>
      </dsp:nvSpPr>
      <dsp:spPr>
        <a:xfrm rot="5400000">
          <a:off x="4396141" y="-1406011"/>
          <a:ext cx="1700531" cy="4937794"/>
        </a:xfrm>
        <a:prstGeom prst="round2Same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Postre congelado hecho de agua, leche, o crema; combinada con saborizantes, edulcorantes y azúcar.</a:t>
          </a:r>
          <a:endParaRPr lang="es-EC" sz="2600" kern="1200" dirty="0"/>
        </a:p>
      </dsp:txBody>
      <dsp:txXfrm rot="-5400000">
        <a:off x="2777510" y="295633"/>
        <a:ext cx="4854781" cy="1534505"/>
      </dsp:txXfrm>
    </dsp:sp>
    <dsp:sp modelId="{4776C38F-6ED5-42E4-B33C-6528CCB12C71}">
      <dsp:nvSpPr>
        <dsp:cNvPr id="0" name=""/>
        <dsp:cNvSpPr/>
      </dsp:nvSpPr>
      <dsp:spPr>
        <a:xfrm>
          <a:off x="0" y="53"/>
          <a:ext cx="2777509" cy="2125664"/>
        </a:xfrm>
        <a:prstGeom prst="roundRect">
          <a:avLst/>
        </a:prstGeom>
        <a:solidFill>
          <a:schemeClr val="accent1">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t>Definición</a:t>
          </a:r>
          <a:endParaRPr lang="es-EC" sz="3500" kern="1200" dirty="0"/>
        </a:p>
      </dsp:txBody>
      <dsp:txXfrm>
        <a:off x="103766" y="103819"/>
        <a:ext cx="2569977" cy="1918132"/>
      </dsp:txXfrm>
    </dsp:sp>
    <dsp:sp modelId="{ECEF0187-A239-485C-8B87-A742C1F2C47A}">
      <dsp:nvSpPr>
        <dsp:cNvPr id="0" name=""/>
        <dsp:cNvSpPr/>
      </dsp:nvSpPr>
      <dsp:spPr>
        <a:xfrm rot="5400000">
          <a:off x="4396141" y="825935"/>
          <a:ext cx="1700531" cy="4937794"/>
        </a:xfrm>
        <a:prstGeom prst="round2SameRect">
          <a:avLst/>
        </a:prstGeom>
        <a:solidFill>
          <a:schemeClr val="accent3">
            <a:lumMod val="60000"/>
            <a:lumOff val="40000"/>
            <a:alpha val="9000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EC" sz="2600" kern="1200" dirty="0" smtClean="0"/>
            <a:t>Aire: 12 – 15%</a:t>
          </a:r>
          <a:endParaRPr lang="es-EC" sz="2600" kern="1200" dirty="0"/>
        </a:p>
        <a:p>
          <a:pPr marL="228600" lvl="1" indent="-228600" algn="l" defTabSz="1155700">
            <a:lnSpc>
              <a:spcPct val="90000"/>
            </a:lnSpc>
            <a:spcBef>
              <a:spcPct val="0"/>
            </a:spcBef>
            <a:spcAft>
              <a:spcPct val="15000"/>
            </a:spcAft>
            <a:buChar char="••"/>
          </a:pPr>
          <a:r>
            <a:rPr lang="es-EC" sz="2600" kern="1200" dirty="0" smtClean="0"/>
            <a:t>Agua: 62 – 68%</a:t>
          </a:r>
          <a:endParaRPr lang="es-EC" sz="2600" kern="1200" dirty="0"/>
        </a:p>
        <a:p>
          <a:pPr marL="228600" lvl="1" indent="-228600" algn="l" defTabSz="1155700">
            <a:lnSpc>
              <a:spcPct val="90000"/>
            </a:lnSpc>
            <a:spcBef>
              <a:spcPct val="0"/>
            </a:spcBef>
            <a:spcAft>
              <a:spcPct val="15000"/>
            </a:spcAft>
            <a:buChar char="••"/>
          </a:pPr>
          <a:r>
            <a:rPr lang="es-EC" sz="2600" kern="1200" dirty="0" smtClean="0"/>
            <a:t>Sólidos: Azúcares, Grasas y Neutros</a:t>
          </a:r>
          <a:endParaRPr lang="es-EC" sz="2600" kern="1200" dirty="0"/>
        </a:p>
      </dsp:txBody>
      <dsp:txXfrm rot="-5400000">
        <a:off x="2777510" y="2527580"/>
        <a:ext cx="4854781" cy="1534505"/>
      </dsp:txXfrm>
    </dsp:sp>
    <dsp:sp modelId="{B63D7853-F8EC-408D-87E0-E55ABA325DB9}">
      <dsp:nvSpPr>
        <dsp:cNvPr id="0" name=""/>
        <dsp:cNvSpPr/>
      </dsp:nvSpPr>
      <dsp:spPr>
        <a:xfrm>
          <a:off x="0" y="2232000"/>
          <a:ext cx="2777509" cy="2125664"/>
        </a:xfrm>
        <a:prstGeom prst="roundRect">
          <a:avLst/>
        </a:prstGeom>
        <a:solidFill>
          <a:schemeClr val="accent3">
            <a:lumMod val="60000"/>
            <a:lumOff val="4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smtClean="0">
              <a:solidFill>
                <a:sysClr val="windowText" lastClr="000000"/>
              </a:solidFill>
            </a:rPr>
            <a:t>Composición Básica</a:t>
          </a:r>
          <a:endParaRPr lang="es-EC" sz="3500" kern="1200" dirty="0">
            <a:solidFill>
              <a:sysClr val="windowText" lastClr="000000"/>
            </a:solidFill>
          </a:endParaRPr>
        </a:p>
      </dsp:txBody>
      <dsp:txXfrm>
        <a:off x="103766" y="2335766"/>
        <a:ext cx="2569977" cy="1918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49F15-1871-49EA-886B-CB82DDF33B90}">
      <dsp:nvSpPr>
        <dsp:cNvPr id="0" name=""/>
        <dsp:cNvSpPr/>
      </dsp:nvSpPr>
      <dsp:spPr>
        <a:xfrm>
          <a:off x="0" y="3280284"/>
          <a:ext cx="6357981" cy="1076662"/>
        </a:xfrm>
        <a:prstGeom prst="rect">
          <a:avLst/>
        </a:prstGeom>
        <a:solidFill>
          <a:schemeClr val="accent2">
            <a:shade val="5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POR SU COMPOSICIÓN</a:t>
          </a:r>
          <a:endParaRPr lang="es-EC" sz="2100" kern="1200" dirty="0"/>
        </a:p>
      </dsp:txBody>
      <dsp:txXfrm>
        <a:off x="0" y="3280284"/>
        <a:ext cx="6357981" cy="581397"/>
      </dsp:txXfrm>
    </dsp:sp>
    <dsp:sp modelId="{A0549E26-EF5E-4621-9741-497E13988C82}">
      <dsp:nvSpPr>
        <dsp:cNvPr id="0" name=""/>
        <dsp:cNvSpPr/>
      </dsp:nvSpPr>
      <dsp:spPr>
        <a:xfrm>
          <a:off x="3104" y="3840149"/>
          <a:ext cx="2117257" cy="495264"/>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De Agua</a:t>
          </a:r>
          <a:endParaRPr lang="es-EC" sz="2300" kern="1200" dirty="0"/>
        </a:p>
      </dsp:txBody>
      <dsp:txXfrm>
        <a:off x="3104" y="3840149"/>
        <a:ext cx="2117257" cy="495264"/>
      </dsp:txXfrm>
    </dsp:sp>
    <dsp:sp modelId="{00E510C9-D425-4106-9B5F-7F2D564E22C1}">
      <dsp:nvSpPr>
        <dsp:cNvPr id="0" name=""/>
        <dsp:cNvSpPr/>
      </dsp:nvSpPr>
      <dsp:spPr>
        <a:xfrm>
          <a:off x="2120362" y="3840149"/>
          <a:ext cx="2117257" cy="495264"/>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De Leche</a:t>
          </a:r>
          <a:endParaRPr lang="es-EC" sz="2300" kern="1200" dirty="0"/>
        </a:p>
      </dsp:txBody>
      <dsp:txXfrm>
        <a:off x="2120362" y="3840149"/>
        <a:ext cx="2117257" cy="495264"/>
      </dsp:txXfrm>
    </dsp:sp>
    <dsp:sp modelId="{68B0316F-E3D8-4CC9-80D0-654D18D89971}">
      <dsp:nvSpPr>
        <dsp:cNvPr id="0" name=""/>
        <dsp:cNvSpPr/>
      </dsp:nvSpPr>
      <dsp:spPr>
        <a:xfrm>
          <a:off x="4237619" y="3840149"/>
          <a:ext cx="2117257" cy="495264"/>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De Crema</a:t>
          </a:r>
          <a:endParaRPr lang="es-EC" sz="2300" kern="1200" dirty="0"/>
        </a:p>
      </dsp:txBody>
      <dsp:txXfrm>
        <a:off x="4237619" y="3840149"/>
        <a:ext cx="2117257" cy="495264"/>
      </dsp:txXfrm>
    </dsp:sp>
    <dsp:sp modelId="{84070A31-8AA4-4CDB-B2D1-4D5733A4DA77}">
      <dsp:nvSpPr>
        <dsp:cNvPr id="0" name=""/>
        <dsp:cNvSpPr/>
      </dsp:nvSpPr>
      <dsp:spPr>
        <a:xfrm rot="10800000">
          <a:off x="0" y="1640527"/>
          <a:ext cx="6357981" cy="1655907"/>
        </a:xfrm>
        <a:prstGeom prst="upArrowCallout">
          <a:avLst/>
        </a:prstGeom>
        <a:solidFill>
          <a:schemeClr val="accent2">
            <a:shade val="50000"/>
            <a:hueOff val="519937"/>
            <a:satOff val="-9116"/>
            <a:lumOff val="33733"/>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POR EL LUGAR DE EXPENDIO</a:t>
          </a:r>
          <a:endParaRPr lang="es-EC" sz="2100" kern="1200" dirty="0"/>
        </a:p>
      </dsp:txBody>
      <dsp:txXfrm rot="-10800000">
        <a:off x="0" y="1640527"/>
        <a:ext cx="6357981" cy="581223"/>
      </dsp:txXfrm>
    </dsp:sp>
    <dsp:sp modelId="{A1568DDA-AF8F-4E71-B340-0D822614C384}">
      <dsp:nvSpPr>
        <dsp:cNvPr id="0" name=""/>
        <dsp:cNvSpPr/>
      </dsp:nvSpPr>
      <dsp:spPr>
        <a:xfrm>
          <a:off x="3104" y="2221751"/>
          <a:ext cx="2117257" cy="495116"/>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Industriales</a:t>
          </a:r>
          <a:endParaRPr lang="es-EC" sz="2300" kern="1200" dirty="0"/>
        </a:p>
      </dsp:txBody>
      <dsp:txXfrm>
        <a:off x="3104" y="2221751"/>
        <a:ext cx="2117257" cy="495116"/>
      </dsp:txXfrm>
    </dsp:sp>
    <dsp:sp modelId="{64258730-657F-4A14-BF08-65A24FDAFE40}">
      <dsp:nvSpPr>
        <dsp:cNvPr id="0" name=""/>
        <dsp:cNvSpPr/>
      </dsp:nvSpPr>
      <dsp:spPr>
        <a:xfrm>
          <a:off x="2120362" y="2221751"/>
          <a:ext cx="2117257" cy="495116"/>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Artesanales</a:t>
          </a:r>
          <a:endParaRPr lang="es-EC" sz="2300" kern="1200" dirty="0"/>
        </a:p>
      </dsp:txBody>
      <dsp:txXfrm>
        <a:off x="2120362" y="2221751"/>
        <a:ext cx="2117257" cy="495116"/>
      </dsp:txXfrm>
    </dsp:sp>
    <dsp:sp modelId="{5FDAD558-DC8C-4979-AB11-489B17FAD91E}">
      <dsp:nvSpPr>
        <dsp:cNvPr id="0" name=""/>
        <dsp:cNvSpPr/>
      </dsp:nvSpPr>
      <dsp:spPr>
        <a:xfrm>
          <a:off x="4237619" y="2221751"/>
          <a:ext cx="2117257" cy="495116"/>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err="1" smtClean="0"/>
            <a:t>Soft</a:t>
          </a:r>
          <a:endParaRPr lang="es-EC" sz="2300" kern="1200" dirty="0"/>
        </a:p>
      </dsp:txBody>
      <dsp:txXfrm>
        <a:off x="4237619" y="2221751"/>
        <a:ext cx="2117257" cy="495116"/>
      </dsp:txXfrm>
    </dsp:sp>
    <dsp:sp modelId="{9AABCD77-CEE9-4F79-B831-A3FC01B2611A}">
      <dsp:nvSpPr>
        <dsp:cNvPr id="0" name=""/>
        <dsp:cNvSpPr/>
      </dsp:nvSpPr>
      <dsp:spPr>
        <a:xfrm rot="10800000">
          <a:off x="0" y="770"/>
          <a:ext cx="6357981" cy="1655907"/>
        </a:xfrm>
        <a:prstGeom prst="upArrowCallout">
          <a:avLst/>
        </a:prstGeom>
        <a:solidFill>
          <a:schemeClr val="accent2">
            <a:shade val="50000"/>
            <a:hueOff val="519937"/>
            <a:satOff val="-9116"/>
            <a:lumOff val="33733"/>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t>TÍPICA</a:t>
          </a:r>
          <a:endParaRPr lang="es-EC" sz="2100" kern="1200" dirty="0"/>
        </a:p>
      </dsp:txBody>
      <dsp:txXfrm rot="-10800000">
        <a:off x="0" y="770"/>
        <a:ext cx="6357981" cy="581223"/>
      </dsp:txXfrm>
    </dsp:sp>
    <dsp:sp modelId="{CCC66AF8-60AD-4806-82E4-38FA796D58AD}">
      <dsp:nvSpPr>
        <dsp:cNvPr id="0" name=""/>
        <dsp:cNvSpPr/>
      </dsp:nvSpPr>
      <dsp:spPr>
        <a:xfrm>
          <a:off x="3104" y="581993"/>
          <a:ext cx="2117257" cy="495116"/>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Granizado</a:t>
          </a:r>
          <a:endParaRPr lang="es-EC" sz="2300" kern="1200" dirty="0"/>
        </a:p>
      </dsp:txBody>
      <dsp:txXfrm>
        <a:off x="3104" y="581993"/>
        <a:ext cx="2117257" cy="495116"/>
      </dsp:txXfrm>
    </dsp:sp>
    <dsp:sp modelId="{3B19FC8B-1F18-4EC4-8C3C-6F74595DE44A}">
      <dsp:nvSpPr>
        <dsp:cNvPr id="0" name=""/>
        <dsp:cNvSpPr/>
      </dsp:nvSpPr>
      <dsp:spPr>
        <a:xfrm>
          <a:off x="2120362" y="581993"/>
          <a:ext cx="2117257" cy="495116"/>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Crema Helada</a:t>
          </a:r>
          <a:endParaRPr lang="es-EC" sz="2300" kern="1200" dirty="0"/>
        </a:p>
      </dsp:txBody>
      <dsp:txXfrm>
        <a:off x="2120362" y="581993"/>
        <a:ext cx="2117257" cy="495116"/>
      </dsp:txXfrm>
    </dsp:sp>
    <dsp:sp modelId="{A64B308A-D584-45BC-A58F-AB29AB98F270}">
      <dsp:nvSpPr>
        <dsp:cNvPr id="0" name=""/>
        <dsp:cNvSpPr/>
      </dsp:nvSpPr>
      <dsp:spPr>
        <a:xfrm>
          <a:off x="4237619" y="581993"/>
          <a:ext cx="2117257" cy="495116"/>
        </a:xfrm>
        <a:prstGeom prst="rect">
          <a:avLst/>
        </a:prstGeom>
        <a:solidFill>
          <a:schemeClr val="accent2">
            <a:alpha val="90000"/>
            <a:tint val="55000"/>
            <a:hueOff val="0"/>
            <a:satOff val="0"/>
            <a:lumOff val="0"/>
            <a:alphaOff val="0"/>
          </a:schemeClr>
        </a:solidFill>
        <a:ln w="10000"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s-EC" sz="2300" kern="1200" dirty="0" smtClean="0"/>
            <a:t>Sorbete</a:t>
          </a:r>
          <a:endParaRPr lang="es-EC" sz="2300" kern="1200" dirty="0"/>
        </a:p>
      </dsp:txBody>
      <dsp:txXfrm>
        <a:off x="4237619" y="581993"/>
        <a:ext cx="2117257" cy="495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57C32-7756-4624-9B09-95F92B6DFC29}">
      <dsp:nvSpPr>
        <dsp:cNvPr id="0" name=""/>
        <dsp:cNvSpPr/>
      </dsp:nvSpPr>
      <dsp:spPr>
        <a:xfrm rot="10800000">
          <a:off x="500066" y="300"/>
          <a:ext cx="7643833" cy="702864"/>
        </a:xfrm>
        <a:prstGeom prst="homePlate">
          <a:avLst/>
        </a:prstGeom>
        <a:solidFill>
          <a:schemeClr val="accent2">
            <a:shade val="50000"/>
            <a:hueOff val="0"/>
            <a:satOff val="0"/>
            <a:lumOff val="0"/>
            <a:alphaOff val="0"/>
          </a:schemeClr>
        </a:solidFill>
        <a:ln>
          <a:noFill/>
        </a:ln>
        <a:effectLst>
          <a:outerShdw blurRad="38100" dist="30000" dir="5400000" rotWithShape="0">
            <a:srgbClr val="000000">
              <a:alpha val="45000"/>
            </a:srgbClr>
          </a:outerShdw>
        </a:effectLst>
        <a:scene3d>
          <a:camera prst="perspectiveRelaxedModerately" zoom="92000">
            <a:rot lat="198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9944" tIns="68580" rIns="128016" bIns="68580" numCol="1" spcCol="1270" anchor="ctr" anchorCtr="0">
          <a:noAutofit/>
        </a:bodyPr>
        <a:lstStyle/>
        <a:p>
          <a:pPr lvl="0" algn="just" defTabSz="800100">
            <a:lnSpc>
              <a:spcPct val="90000"/>
            </a:lnSpc>
            <a:spcBef>
              <a:spcPct val="0"/>
            </a:spcBef>
            <a:spcAft>
              <a:spcPct val="35000"/>
            </a:spcAft>
          </a:pPr>
          <a:r>
            <a:rPr lang="es-EC" sz="1800" kern="1200" dirty="0" smtClean="0"/>
            <a:t>Consolidación de las microempresas en el Ecuador en los años 80’s.</a:t>
          </a:r>
          <a:endParaRPr lang="es-EC" sz="1800" kern="1200" dirty="0"/>
        </a:p>
      </dsp:txBody>
      <dsp:txXfrm rot="10800000">
        <a:off x="675782" y="300"/>
        <a:ext cx="7468117" cy="702864"/>
      </dsp:txXfrm>
    </dsp:sp>
    <dsp:sp modelId="{22F421AD-550C-4B83-9E2F-1EF0C6322AF2}">
      <dsp:nvSpPr>
        <dsp:cNvPr id="0" name=""/>
        <dsp:cNvSpPr/>
      </dsp:nvSpPr>
      <dsp:spPr>
        <a:xfrm>
          <a:off x="71408" y="300"/>
          <a:ext cx="702864" cy="702864"/>
        </a:xfrm>
        <a:prstGeom prst="ellipse">
          <a:avLst/>
        </a:prstGeom>
        <a:solidFill>
          <a:schemeClr val="accent2">
            <a:tint val="50000"/>
            <a:hueOff val="0"/>
            <a:satOff val="0"/>
            <a:lumOff val="0"/>
            <a:alphaOff val="0"/>
          </a:schemeClr>
        </a:solidFill>
        <a:ln>
          <a:noFill/>
        </a:ln>
        <a:effectLst>
          <a:outerShdw blurRad="38100" dist="30000" dir="5400000" rotWithShape="0">
            <a:srgbClr val="000000">
              <a:alpha val="4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B45D89CE-88A9-44A9-AA08-813F198AA3CF}">
      <dsp:nvSpPr>
        <dsp:cNvPr id="0" name=""/>
        <dsp:cNvSpPr/>
      </dsp:nvSpPr>
      <dsp:spPr>
        <a:xfrm rot="10800000">
          <a:off x="500066" y="878881"/>
          <a:ext cx="7643833" cy="702864"/>
        </a:xfrm>
        <a:prstGeom prst="homePlate">
          <a:avLst/>
        </a:prstGeom>
        <a:solidFill>
          <a:schemeClr val="accent2">
            <a:shade val="50000"/>
            <a:hueOff val="519937"/>
            <a:satOff val="-9116"/>
            <a:lumOff val="33733"/>
            <a:alphaOff val="0"/>
          </a:schemeClr>
        </a:solidFill>
        <a:ln>
          <a:noFill/>
        </a:ln>
        <a:effectLst>
          <a:outerShdw blurRad="38100" dist="30000" dir="5400000" rotWithShape="0">
            <a:srgbClr val="000000">
              <a:alpha val="45000"/>
            </a:srgbClr>
          </a:outerShdw>
        </a:effectLst>
        <a:scene3d>
          <a:camera prst="perspectiveRelaxedModerately" zoom="92000">
            <a:rot lat="198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9944" tIns="68580" rIns="128016" bIns="68580" numCol="1" spcCol="1270" anchor="ctr" anchorCtr="0">
          <a:noAutofit/>
        </a:bodyPr>
        <a:lstStyle/>
        <a:p>
          <a:pPr lvl="0" algn="just" defTabSz="800100">
            <a:lnSpc>
              <a:spcPct val="90000"/>
            </a:lnSpc>
            <a:spcBef>
              <a:spcPct val="0"/>
            </a:spcBef>
            <a:spcAft>
              <a:spcPct val="35000"/>
            </a:spcAft>
          </a:pPr>
          <a:r>
            <a:rPr lang="es-EC" sz="1800" kern="1200" dirty="0" smtClean="0"/>
            <a:t>Condiciones geográficas y climáticas del Ecuador favorables para producir una gran variedad de frutas y por tanto sabores de helados.</a:t>
          </a:r>
          <a:endParaRPr lang="es-EC" sz="1800" kern="1200" dirty="0"/>
        </a:p>
      </dsp:txBody>
      <dsp:txXfrm rot="10800000">
        <a:off x="675782" y="878881"/>
        <a:ext cx="7468117" cy="702864"/>
      </dsp:txXfrm>
    </dsp:sp>
    <dsp:sp modelId="{6498B166-F350-41F5-98B6-D5A921F518B4}">
      <dsp:nvSpPr>
        <dsp:cNvPr id="0" name=""/>
        <dsp:cNvSpPr/>
      </dsp:nvSpPr>
      <dsp:spPr>
        <a:xfrm>
          <a:off x="82921" y="878881"/>
          <a:ext cx="702864" cy="702864"/>
        </a:xfrm>
        <a:prstGeom prst="ellipse">
          <a:avLst/>
        </a:prstGeom>
        <a:solidFill>
          <a:schemeClr val="accent2">
            <a:tint val="50000"/>
            <a:hueOff val="-10136"/>
            <a:satOff val="252"/>
            <a:lumOff val="-942"/>
            <a:alphaOff val="0"/>
          </a:schemeClr>
        </a:solidFill>
        <a:ln>
          <a:noFill/>
        </a:ln>
        <a:effectLst>
          <a:outerShdw blurRad="38100" dist="30000" dir="5400000" rotWithShape="0">
            <a:srgbClr val="000000">
              <a:alpha val="4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962859A2-CAD8-488C-92B5-0F396905399A}">
      <dsp:nvSpPr>
        <dsp:cNvPr id="0" name=""/>
        <dsp:cNvSpPr/>
      </dsp:nvSpPr>
      <dsp:spPr>
        <a:xfrm rot="10800000">
          <a:off x="500066" y="1757462"/>
          <a:ext cx="7643833" cy="702864"/>
        </a:xfrm>
        <a:prstGeom prst="homePlate">
          <a:avLst/>
        </a:prstGeom>
        <a:solidFill>
          <a:schemeClr val="accent2">
            <a:shade val="50000"/>
            <a:hueOff val="519937"/>
            <a:satOff val="-9116"/>
            <a:lumOff val="33733"/>
            <a:alphaOff val="0"/>
          </a:schemeClr>
        </a:solidFill>
        <a:ln>
          <a:noFill/>
        </a:ln>
        <a:effectLst>
          <a:outerShdw blurRad="38100" dist="30000" dir="5400000" rotWithShape="0">
            <a:srgbClr val="000000">
              <a:alpha val="45000"/>
            </a:srgbClr>
          </a:outerShdw>
        </a:effectLst>
        <a:scene3d>
          <a:camera prst="perspectiveRelaxedModerately" zoom="92000">
            <a:rot lat="19800000" lon="0" rev="0"/>
          </a:camera>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09944" tIns="64770" rIns="120904" bIns="64770" numCol="1" spcCol="1270" anchor="ctr" anchorCtr="0">
          <a:noAutofit/>
        </a:bodyPr>
        <a:lstStyle/>
        <a:p>
          <a:pPr lvl="0" algn="just" defTabSz="755650">
            <a:lnSpc>
              <a:spcPct val="90000"/>
            </a:lnSpc>
            <a:spcBef>
              <a:spcPct val="0"/>
            </a:spcBef>
            <a:spcAft>
              <a:spcPct val="35000"/>
            </a:spcAft>
          </a:pPr>
          <a:r>
            <a:rPr lang="es-EC" sz="1700" kern="1200" dirty="0" smtClean="0"/>
            <a:t>Tradición que se ha mantenido por décadas resaltando los helados de paila, helados de salcedo y nuevas marcas que han despuntado en el mercado.</a:t>
          </a:r>
          <a:endParaRPr lang="es-EC" sz="1700" kern="1200" dirty="0"/>
        </a:p>
      </dsp:txBody>
      <dsp:txXfrm rot="10800000">
        <a:off x="675782" y="1757462"/>
        <a:ext cx="7468117" cy="702864"/>
      </dsp:txXfrm>
    </dsp:sp>
    <dsp:sp modelId="{62FFE790-3C69-4C35-B805-6CE1FE43F62C}">
      <dsp:nvSpPr>
        <dsp:cNvPr id="0" name=""/>
        <dsp:cNvSpPr/>
      </dsp:nvSpPr>
      <dsp:spPr>
        <a:xfrm>
          <a:off x="71408" y="1757462"/>
          <a:ext cx="702864" cy="702864"/>
        </a:xfrm>
        <a:prstGeom prst="ellipse">
          <a:avLst/>
        </a:prstGeom>
        <a:solidFill>
          <a:schemeClr val="accent2">
            <a:tint val="50000"/>
            <a:hueOff val="-20272"/>
            <a:satOff val="504"/>
            <a:lumOff val="-1883"/>
            <a:alphaOff val="0"/>
          </a:schemeClr>
        </a:solidFill>
        <a:ln>
          <a:noFill/>
        </a:ln>
        <a:effectLst>
          <a:outerShdw blurRad="38100" dist="30000" dir="5400000" rotWithShape="0">
            <a:srgbClr val="000000">
              <a:alpha val="4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C976-99D4-4A91-8C0B-407027C074D7}">
      <dsp:nvSpPr>
        <dsp:cNvPr id="0" name=""/>
        <dsp:cNvSpPr/>
      </dsp:nvSpPr>
      <dsp:spPr>
        <a:xfrm>
          <a:off x="738161" y="152"/>
          <a:ext cx="2905176" cy="449274"/>
        </a:xfrm>
        <a:prstGeom prst="rect">
          <a:avLst/>
        </a:prstGeom>
        <a:solidFill>
          <a:srgbClr val="D739B9"/>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Rico Sabor</a:t>
          </a:r>
          <a:endParaRPr lang="es-EC" sz="2200" kern="1200" dirty="0"/>
        </a:p>
      </dsp:txBody>
      <dsp:txXfrm>
        <a:off x="738161" y="152"/>
        <a:ext cx="2905176" cy="449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C976-99D4-4A91-8C0B-407027C074D7}">
      <dsp:nvSpPr>
        <dsp:cNvPr id="0" name=""/>
        <dsp:cNvSpPr/>
      </dsp:nvSpPr>
      <dsp:spPr>
        <a:xfrm>
          <a:off x="714379" y="196"/>
          <a:ext cx="2953460" cy="449990"/>
        </a:xfrm>
        <a:prstGeom prst="rect">
          <a:avLst/>
        </a:prstGeom>
        <a:gradFill rotWithShape="0">
          <a:gsLst>
            <a:gs pos="0">
              <a:srgbClr val="9BBB59">
                <a:shade val="80000"/>
                <a:hueOff val="0"/>
                <a:satOff val="0"/>
                <a:lumOff val="0"/>
                <a:alphaOff val="0"/>
                <a:shade val="51000"/>
                <a:satMod val="130000"/>
              </a:srgbClr>
            </a:gs>
            <a:gs pos="80000">
              <a:srgbClr val="9BBB59">
                <a:shade val="80000"/>
                <a:hueOff val="0"/>
                <a:satOff val="0"/>
                <a:lumOff val="0"/>
                <a:alphaOff val="0"/>
                <a:shade val="93000"/>
                <a:satMod val="130000"/>
              </a:srgbClr>
            </a:gs>
            <a:gs pos="100000">
              <a:srgbClr val="9BBB59">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i="1" kern="1200" dirty="0" smtClean="0">
              <a:solidFill>
                <a:sysClr val="window" lastClr="FFFFFF"/>
              </a:solidFill>
              <a:latin typeface="Calibri"/>
              <a:ea typeface="+mn-ea"/>
              <a:cs typeface="+mn-cs"/>
            </a:rPr>
            <a:t>¡Los mejores Sabores para </a:t>
          </a:r>
          <a:r>
            <a:rPr lang="es-ES" sz="1800" b="1" i="1" kern="1200" dirty="0">
              <a:solidFill>
                <a:sysClr val="window" lastClr="FFFFFF"/>
              </a:solidFill>
              <a:latin typeface="Calibri"/>
              <a:ea typeface="+mn-ea"/>
              <a:cs typeface="+mn-cs"/>
            </a:rPr>
            <a:t>ti!</a:t>
          </a:r>
          <a:endParaRPr lang="es-EC" sz="1800" b="1" i="1" kern="1200" dirty="0">
            <a:solidFill>
              <a:sysClr val="window" lastClr="FFFFFF"/>
            </a:solidFill>
            <a:latin typeface="Calibri"/>
            <a:ea typeface="+mn-ea"/>
            <a:cs typeface="+mn-cs"/>
          </a:endParaRPr>
        </a:p>
      </dsp:txBody>
      <dsp:txXfrm>
        <a:off x="714379" y="196"/>
        <a:ext cx="2953460" cy="449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10F9B-10AA-4121-97D0-91113210653E}">
      <dsp:nvSpPr>
        <dsp:cNvPr id="0" name=""/>
        <dsp:cNvSpPr/>
      </dsp:nvSpPr>
      <dsp:spPr>
        <a:xfrm>
          <a:off x="610266" y="486714"/>
          <a:ext cx="3190895" cy="1213682"/>
        </a:xfrm>
        <a:prstGeom prst="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8232" rIns="78232" bIns="78232" numCol="1" spcCol="1270" anchor="ctr" anchorCtr="0">
          <a:noAutofit/>
        </a:bodyPr>
        <a:lstStyle/>
        <a:p>
          <a:pPr lvl="0" algn="just" defTabSz="488950">
            <a:lnSpc>
              <a:spcPct val="90000"/>
            </a:lnSpc>
            <a:spcBef>
              <a:spcPct val="0"/>
            </a:spcBef>
            <a:spcAft>
              <a:spcPct val="35000"/>
            </a:spcAft>
          </a:pPr>
          <a:r>
            <a:rPr lang="es-EC" sz="1100" kern="1200" dirty="0" smtClean="0">
              <a:latin typeface="Arial" pitchFamily="34" charset="0"/>
              <a:cs typeface="Arial" pitchFamily="34" charset="0"/>
            </a:rPr>
            <a:t>Rico Sabor es y será la </a:t>
          </a:r>
          <a:r>
            <a:rPr lang="es-EC" sz="1100" kern="1200" dirty="0" err="1" smtClean="0">
              <a:latin typeface="Arial" pitchFamily="34" charset="0"/>
              <a:cs typeface="Arial" pitchFamily="34" charset="0"/>
            </a:rPr>
            <a:t>heladría</a:t>
          </a:r>
          <a:r>
            <a:rPr lang="es-EC" sz="1100" kern="1200" dirty="0" smtClean="0">
              <a:latin typeface="Arial" pitchFamily="34" charset="0"/>
              <a:cs typeface="Arial" pitchFamily="34" charset="0"/>
            </a:rPr>
            <a:t> número 1 de </a:t>
          </a:r>
          <a:r>
            <a:rPr lang="es-EC" sz="1100" kern="1200" dirty="0" err="1" smtClean="0">
              <a:latin typeface="Arial" pitchFamily="34" charset="0"/>
              <a:cs typeface="Arial" pitchFamily="34" charset="0"/>
            </a:rPr>
            <a:t>Riobamaba</a:t>
          </a:r>
          <a:r>
            <a:rPr lang="es-EC" sz="1100" kern="1200" dirty="0" smtClean="0">
              <a:latin typeface="Arial" pitchFamily="34" charset="0"/>
              <a:cs typeface="Arial" pitchFamily="34" charset="0"/>
            </a:rPr>
            <a:t> reconocida en el ámbito local por entregar productos alimenticios a todos los visitantes del centro comercial con altos niveles nutricionales, de manera eficiente, amable y responsable para, de esta manera, llegar a ser uno de los líderes de este mercado en el país. </a:t>
          </a:r>
          <a:endParaRPr lang="es-EC" sz="1100" kern="1200" dirty="0">
            <a:latin typeface="Arial" pitchFamily="34" charset="0"/>
            <a:cs typeface="Arial" pitchFamily="34" charset="0"/>
          </a:endParaRPr>
        </a:p>
      </dsp:txBody>
      <dsp:txXfrm>
        <a:off x="1120809" y="486714"/>
        <a:ext cx="2680351" cy="1213682"/>
      </dsp:txXfrm>
    </dsp:sp>
    <dsp:sp modelId="{3CF1C100-5226-4DFB-9952-C56BDB6B0770}">
      <dsp:nvSpPr>
        <dsp:cNvPr id="0" name=""/>
        <dsp:cNvSpPr/>
      </dsp:nvSpPr>
      <dsp:spPr>
        <a:xfrm>
          <a:off x="143905" y="475"/>
          <a:ext cx="884356" cy="829573"/>
        </a:xfrm>
        <a:prstGeom prst="ellips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VISIÓN</a:t>
          </a:r>
          <a:endParaRPr lang="es-EC" sz="1400" b="1" kern="1200" dirty="0">
            <a:latin typeface="Arial" pitchFamily="34" charset="0"/>
            <a:cs typeface="Arial" pitchFamily="34" charset="0"/>
          </a:endParaRPr>
        </a:p>
      </dsp:txBody>
      <dsp:txXfrm>
        <a:off x="273416" y="121963"/>
        <a:ext cx="625334" cy="586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10F9B-10AA-4121-97D0-91113210653E}">
      <dsp:nvSpPr>
        <dsp:cNvPr id="0" name=""/>
        <dsp:cNvSpPr/>
      </dsp:nvSpPr>
      <dsp:spPr>
        <a:xfrm>
          <a:off x="527870" y="497833"/>
          <a:ext cx="3192877" cy="1173934"/>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8232" rIns="78232" bIns="78232" numCol="1" spcCol="1270" anchor="ctr" anchorCtr="0">
          <a:noAutofit/>
        </a:bodyPr>
        <a:lstStyle/>
        <a:p>
          <a:pPr lvl="0" algn="just" defTabSz="488950">
            <a:lnSpc>
              <a:spcPct val="90000"/>
            </a:lnSpc>
            <a:spcBef>
              <a:spcPct val="0"/>
            </a:spcBef>
            <a:spcAft>
              <a:spcPct val="35000"/>
            </a:spcAft>
          </a:pPr>
          <a:r>
            <a:rPr lang="es-EC" sz="1100" kern="1200" dirty="0" smtClean="0">
              <a:latin typeface="Arial" pitchFamily="34" charset="0"/>
              <a:cs typeface="Arial" pitchFamily="34" charset="0"/>
            </a:rPr>
            <a:t>La </a:t>
          </a:r>
          <a:r>
            <a:rPr lang="es-EC" sz="1100" kern="1200" dirty="0" err="1" smtClean="0">
              <a:latin typeface="Arial" pitchFamily="34" charset="0"/>
              <a:cs typeface="Arial" pitchFamily="34" charset="0"/>
            </a:rPr>
            <a:t>helader</a:t>
          </a:r>
          <a:r>
            <a:rPr lang="en-US" sz="1100" kern="1200" dirty="0" err="1" smtClean="0">
              <a:latin typeface="Arial" pitchFamily="34" charset="0"/>
              <a:cs typeface="Arial" pitchFamily="34" charset="0"/>
            </a:rPr>
            <a:t>ía</a:t>
          </a:r>
          <a:r>
            <a:rPr lang="en-US" sz="1100" kern="1200" dirty="0" smtClean="0">
              <a:latin typeface="Arial" pitchFamily="34" charset="0"/>
              <a:cs typeface="Arial" pitchFamily="34" charset="0"/>
            </a:rPr>
            <a:t> Rico </a:t>
          </a:r>
          <a:r>
            <a:rPr lang="en-US" sz="1100" kern="1200" dirty="0" err="1" smtClean="0">
              <a:latin typeface="Arial" pitchFamily="34" charset="0"/>
              <a:cs typeface="Arial" pitchFamily="34" charset="0"/>
            </a:rPr>
            <a:t>Sabor</a:t>
          </a:r>
          <a:r>
            <a:rPr lang="en-US" sz="1100" kern="1200" dirty="0" smtClean="0">
              <a:latin typeface="Arial" pitchFamily="34" charset="0"/>
              <a:cs typeface="Arial" pitchFamily="34" charset="0"/>
            </a:rPr>
            <a:t> </a:t>
          </a:r>
          <a:r>
            <a:rPr lang="es-EC" sz="1100" kern="1200" dirty="0" smtClean="0">
              <a:latin typeface="Arial" pitchFamily="34" charset="0"/>
              <a:cs typeface="Arial" pitchFamily="34" charset="0"/>
            </a:rPr>
            <a:t>es una empresa dedicada a la venta de productos alimenticios, comprometida en brindar  a nuestros clientes variedad, calidad y eficiencia en nuestros productos y servicios actuando con la m</a:t>
          </a:r>
          <a:r>
            <a:rPr lang="en-US" sz="1100" kern="1200" dirty="0" smtClean="0">
              <a:latin typeface="Arial" pitchFamily="34" charset="0"/>
              <a:cs typeface="Arial" pitchFamily="34" charset="0"/>
            </a:rPr>
            <a:t>á</a:t>
          </a:r>
          <a:r>
            <a:rPr lang="es-EC" sz="1100" kern="1200" dirty="0" smtClean="0">
              <a:latin typeface="Arial" pitchFamily="34" charset="0"/>
              <a:cs typeface="Arial" pitchFamily="34" charset="0"/>
            </a:rPr>
            <a:t>s alta responsabilidad social ante la sociedad y el medio ambiente.</a:t>
          </a:r>
          <a:endParaRPr lang="es-EC" sz="1100" kern="1200" dirty="0">
            <a:latin typeface="Arial" pitchFamily="34" charset="0"/>
            <a:cs typeface="Arial" pitchFamily="34" charset="0"/>
          </a:endParaRPr>
        </a:p>
      </dsp:txBody>
      <dsp:txXfrm>
        <a:off x="1038730" y="497833"/>
        <a:ext cx="2682017" cy="1173934"/>
      </dsp:txXfrm>
    </dsp:sp>
    <dsp:sp modelId="{3CF1C100-5226-4DFB-9952-C56BDB6B0770}">
      <dsp:nvSpPr>
        <dsp:cNvPr id="0" name=""/>
        <dsp:cNvSpPr/>
      </dsp:nvSpPr>
      <dsp:spPr>
        <a:xfrm>
          <a:off x="89647" y="26006"/>
          <a:ext cx="855394" cy="802405"/>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C" sz="1300" b="1" kern="1200">
              <a:latin typeface="Arial" pitchFamily="34" charset="0"/>
              <a:cs typeface="Arial" pitchFamily="34" charset="0"/>
            </a:rPr>
            <a:t>MISIÓN</a:t>
          </a:r>
        </a:p>
      </dsp:txBody>
      <dsp:txXfrm>
        <a:off x="214917" y="143515"/>
        <a:ext cx="604854" cy="5673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2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89F39-D253-45C3-A6CD-698235FF48B8}" type="datetimeFigureOut">
              <a:rPr lang="es-EC" smtClean="0"/>
              <a:pPr/>
              <a:t>09/07/2015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5B1DE-C091-4A0D-9542-88AFC6364DC8}" type="slidenum">
              <a:rPr lang="es-EC" smtClean="0"/>
              <a:pPr/>
              <a:t>‹Nº›</a:t>
            </a:fld>
            <a:endParaRPr lang="es-EC"/>
          </a:p>
        </p:txBody>
      </p:sp>
    </p:spTree>
    <p:extLst>
      <p:ext uri="{BB962C8B-B14F-4D97-AF65-F5344CB8AC3E}">
        <p14:creationId xmlns:p14="http://schemas.microsoft.com/office/powerpoint/2010/main" val="75101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9475B1DE-C091-4A0D-9542-88AFC6364DC8}" type="slidenum">
              <a:rPr lang="es-EC" smtClean="0"/>
              <a:pPr/>
              <a:t>1</a:t>
            </a:fld>
            <a:endParaRPr lang="es-EC"/>
          </a:p>
        </p:txBody>
      </p:sp>
    </p:spTree>
    <p:extLst>
      <p:ext uri="{BB962C8B-B14F-4D97-AF65-F5344CB8AC3E}">
        <p14:creationId xmlns:p14="http://schemas.microsoft.com/office/powerpoint/2010/main" val="320940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696C53-4601-48EC-99A1-BFA75C10A2F7}" type="datetimeFigureOut">
              <a:rPr lang="es-EC" smtClean="0"/>
              <a:pPr/>
              <a:t>09/07/2015</a:t>
            </a:fld>
            <a:endParaRPr lang="es-EC"/>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FA94359C-9E15-4B1A-95F2-786E2DF9462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2696C53-4601-48EC-99A1-BFA75C10A2F7}" type="datetimeFigureOut">
              <a:rPr lang="es-EC" smtClean="0"/>
              <a:pPr/>
              <a:t>09/07/2015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A94359C-9E15-4B1A-95F2-786E2DF9462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D2696C53-4601-48EC-99A1-BFA75C10A2F7}" type="datetimeFigureOut">
              <a:rPr lang="es-EC" smtClean="0"/>
              <a:pPr/>
              <a:t>09/07/2015</a:t>
            </a:fld>
            <a:endParaRPr lang="es-EC"/>
          </a:p>
        </p:txBody>
      </p:sp>
      <p:sp>
        <p:nvSpPr>
          <p:cNvPr id="5" name="4 Marcador de pie de página"/>
          <p:cNvSpPr>
            <a:spLocks noGrp="1"/>
          </p:cNvSpPr>
          <p:nvPr>
            <p:ph type="ftr" sz="quarter" idx="11"/>
          </p:nvPr>
        </p:nvSpPr>
        <p:spPr>
          <a:xfrm>
            <a:off x="457201" y="6248207"/>
            <a:ext cx="5573483" cy="365125"/>
          </a:xfrm>
        </p:spPr>
        <p:txBody>
          <a:bodyPr/>
          <a:lstStyle/>
          <a:p>
            <a:endParaRPr lang="es-EC"/>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FA94359C-9E15-4B1A-95F2-786E2DF94621}"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2696C53-4601-48EC-99A1-BFA75C10A2F7}" type="datetimeFigureOut">
              <a:rPr lang="es-EC" smtClean="0"/>
              <a:pPr/>
              <a:t>09/07/2015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FA94359C-9E15-4B1A-95F2-786E2DF94621}" type="slidenum">
              <a:rPr lang="es-EC" smtClean="0"/>
              <a:pPr/>
              <a:t>‹Nº›</a:t>
            </a:fld>
            <a:endParaRPr lang="es-EC"/>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D2696C53-4601-48EC-99A1-BFA75C10A2F7}" type="datetimeFigureOut">
              <a:rPr lang="es-EC" smtClean="0"/>
              <a:pPr/>
              <a:t>09/07/2015</a:t>
            </a:fld>
            <a:endParaRPr lang="es-EC"/>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A94359C-9E15-4B1A-95F2-786E2DF94621}" type="slidenum">
              <a:rPr lang="es-EC" smtClean="0"/>
              <a:pPr/>
              <a:t>‹Nº›</a:t>
            </a:fld>
            <a:endParaRPr lang="es-EC"/>
          </a:p>
        </p:txBody>
      </p:sp>
      <p:sp>
        <p:nvSpPr>
          <p:cNvPr id="14" name="13 Marcador de pie de página"/>
          <p:cNvSpPr>
            <a:spLocks noGrp="1"/>
          </p:cNvSpPr>
          <p:nvPr>
            <p:ph type="ftr" sz="quarter" idx="12"/>
          </p:nvPr>
        </p:nvSpPr>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D2696C53-4601-48EC-99A1-BFA75C10A2F7}" type="datetimeFigureOut">
              <a:rPr lang="es-EC" smtClean="0"/>
              <a:pPr/>
              <a:t>09/07/2015</a:t>
            </a:fld>
            <a:endParaRPr lang="es-EC"/>
          </a:p>
        </p:txBody>
      </p:sp>
      <p:sp>
        <p:nvSpPr>
          <p:cNvPr id="10" name="9 Marcador de número de diapositiva"/>
          <p:cNvSpPr>
            <a:spLocks noGrp="1"/>
          </p:cNvSpPr>
          <p:nvPr>
            <p:ph type="sldNum" sz="quarter" idx="16"/>
          </p:nvPr>
        </p:nvSpPr>
        <p:spPr/>
        <p:txBody>
          <a:bodyPr rtlCol="0"/>
          <a:lstStyle/>
          <a:p>
            <a:fld id="{FA94359C-9E15-4B1A-95F2-786E2DF94621}" type="slidenum">
              <a:rPr lang="es-EC" smtClean="0"/>
              <a:pPr/>
              <a:t>‹Nº›</a:t>
            </a:fld>
            <a:endParaRPr lang="es-EC"/>
          </a:p>
        </p:txBody>
      </p:sp>
      <p:sp>
        <p:nvSpPr>
          <p:cNvPr id="12" name="11 Marcador de pie de página"/>
          <p:cNvSpPr>
            <a:spLocks noGrp="1"/>
          </p:cNvSpPr>
          <p:nvPr>
            <p:ph type="ftr" sz="quarter" idx="17"/>
          </p:nvPr>
        </p:nvSpPr>
        <p:spPr/>
        <p:txBody>
          <a:bodyPr rtlCol="0"/>
          <a:lstStyle/>
          <a:p>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D2696C53-4601-48EC-99A1-BFA75C10A2F7}" type="datetimeFigureOut">
              <a:rPr lang="es-EC" smtClean="0"/>
              <a:pPr/>
              <a:t>09/07/2015</a:t>
            </a:fld>
            <a:endParaRPr lang="es-EC"/>
          </a:p>
        </p:txBody>
      </p:sp>
      <p:sp>
        <p:nvSpPr>
          <p:cNvPr id="12" name="11 Marcador de número de diapositiva"/>
          <p:cNvSpPr>
            <a:spLocks noGrp="1"/>
          </p:cNvSpPr>
          <p:nvPr>
            <p:ph type="sldNum" sz="quarter" idx="16"/>
          </p:nvPr>
        </p:nvSpPr>
        <p:spPr/>
        <p:txBody>
          <a:bodyPr rtlCol="0"/>
          <a:lstStyle/>
          <a:p>
            <a:fld id="{FA94359C-9E15-4B1A-95F2-786E2DF94621}" type="slidenum">
              <a:rPr lang="es-EC" smtClean="0"/>
              <a:pPr/>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2696C53-4601-48EC-99A1-BFA75C10A2F7}" type="datetimeFigureOut">
              <a:rPr lang="es-EC" smtClean="0"/>
              <a:pPr/>
              <a:t>09/07/2015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FA94359C-9E15-4B1A-95F2-786E2DF94621}"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696C53-4601-48EC-99A1-BFA75C10A2F7}" type="datetimeFigureOut">
              <a:rPr lang="es-EC" smtClean="0"/>
              <a:pPr/>
              <a:t>09/07/2015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FA94359C-9E15-4B1A-95F2-786E2DF9462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D2696C53-4601-48EC-99A1-BFA75C10A2F7}" type="datetimeFigureOut">
              <a:rPr lang="es-EC" smtClean="0"/>
              <a:pPr/>
              <a:t>09/07/2015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FA94359C-9E15-4B1A-95F2-786E2DF94621}" type="slidenum">
              <a:rPr lang="es-EC" smtClean="0"/>
              <a:pPr/>
              <a:t>‹Nº›</a:t>
            </a:fld>
            <a:endParaRPr lang="es-EC"/>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D2696C53-4601-48EC-99A1-BFA75C10A2F7}" type="datetimeFigureOut">
              <a:rPr lang="es-EC" smtClean="0"/>
              <a:pPr/>
              <a:t>09/07/2015</a:t>
            </a:fld>
            <a:endParaRPr lang="es-EC"/>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FA94359C-9E15-4B1A-95F2-786E2DF94621}" type="slidenum">
              <a:rPr lang="es-EC" smtClean="0"/>
              <a:pPr/>
              <a:t>‹Nº›</a:t>
            </a:fld>
            <a:endParaRPr lang="es-EC"/>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2696C53-4601-48EC-99A1-BFA75C10A2F7}" type="datetimeFigureOut">
              <a:rPr lang="es-EC" smtClean="0"/>
              <a:pPr/>
              <a:t>09/07/2015</a:t>
            </a:fld>
            <a:endParaRPr lang="es-EC"/>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A94359C-9E15-4B1A-95F2-786E2DF94621}"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28.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26" Type="http://schemas.microsoft.com/office/2007/relationships/diagramDrawing" Target="../diagrams/drawing12.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5" Type="http://schemas.openxmlformats.org/officeDocument/2006/relationships/diagramColors" Target="../diagrams/colors12.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24" Type="http://schemas.openxmlformats.org/officeDocument/2006/relationships/diagramQuickStyle" Target="../diagrams/quickStyle12.xml"/><Relationship Id="rId5" Type="http://schemas.openxmlformats.org/officeDocument/2006/relationships/diagramColors" Target="../diagrams/colors8.xml"/><Relationship Id="rId15" Type="http://schemas.openxmlformats.org/officeDocument/2006/relationships/diagramColors" Target="../diagrams/colors10.xml"/><Relationship Id="rId23" Type="http://schemas.openxmlformats.org/officeDocument/2006/relationships/diagramLayout" Target="../diagrams/layout12.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 Id="rId22" Type="http://schemas.openxmlformats.org/officeDocument/2006/relationships/diagramData" Target="../diagrams/data12.xml"/><Relationship Id="rId27"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package" Target="../embeddings/Hoja_de_c_lculo_de_Microsoft_Excel1.xlsx"/><Relationship Id="rId3" Type="http://schemas.openxmlformats.org/officeDocument/2006/relationships/diagramData" Target="../diagrams/data13.xml"/><Relationship Id="rId21" Type="http://schemas.openxmlformats.org/officeDocument/2006/relationships/image" Target="../media/image38.emf"/><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slideLayout" Target="../slideLayouts/slideLayout2.xml"/><Relationship Id="rId16" Type="http://schemas.openxmlformats.org/officeDocument/2006/relationships/diagramColors" Target="../diagrams/colors15.xml"/><Relationship Id="rId20" Type="http://schemas.openxmlformats.org/officeDocument/2006/relationships/package" Target="../embeddings/Hoja_de_c_lculo_de_Microsoft_Excel2.xlsx"/><Relationship Id="rId1" Type="http://schemas.openxmlformats.org/officeDocument/2006/relationships/vmlDrawing" Target="../drawings/vmlDrawing2.v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19" Type="http://schemas.openxmlformats.org/officeDocument/2006/relationships/image" Target="../media/image37.emf"/><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 Id="rId22"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0.emf"/><Relationship Id="rId4" Type="http://schemas.openxmlformats.org/officeDocument/2006/relationships/image" Target="../media/image49.emf"/></Relationships>
</file>

<file path=ppt/slides/_rels/slide2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g"/></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jpeg"/><Relationship Id="rId7" Type="http://schemas.openxmlformats.org/officeDocument/2006/relationships/diagramLayout" Target="../diagrams/layout5.xml"/><Relationship Id="rId2" Type="http://schemas.openxmlformats.org/officeDocument/2006/relationships/hyperlink" Target="http://www.google.com.ec/imgres?imgurl=http://blog.espol.edu.ec/lictur/files/2009/08/helado-de-paila-1.jpg&amp;imgrefurl=http://blog.espol.edu.ec/lictur/category/gastronomia/&amp;usg=__EOFcfwM2z7_nqEyaif0LeE4DMpc=&amp;h=161&amp;w=200&amp;sz=9&amp;hl=es&amp;start=1&amp;um=1&amp;itbs=1&amp;tbnid=r5hfpMUBPdAJ7M:&amp;tbnh=84&amp;tbnw=104&amp;prev=/images?q=helados+de+paila&amp;um=1&amp;hl=es&amp;cr=countryEC&amp;tbs=isch:1" TargetMode="Externa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slide" Target="slide2.xml"/><Relationship Id="rId5" Type="http://schemas.openxmlformats.org/officeDocument/2006/relationships/image" Target="../media/image4.jpeg"/><Relationship Id="rId10" Type="http://schemas.microsoft.com/office/2007/relationships/diagramDrawing" Target="../diagrams/drawing5.xml"/><Relationship Id="rId4" Type="http://schemas.openxmlformats.org/officeDocument/2006/relationships/hyperlink" Target="http://www.google.com.ec/imgres?imgurl=http://clasificados.guiatelefonica.com.ec/masinfoimages/125940981177.JPG&amp;imgrefurl=http://clasificados.guiatelefonica.com.ec/mas_informacion/85/86/22/helados-de-salcedo&amp;usg=__ahPNWjCBib1YtEYRu45duR0XreI=&amp;h=493&amp;w=494&amp;sz=117&amp;hl=es&amp;start=14&amp;um=1&amp;itbs=1&amp;tbnid=QvIw5HW28HT21M:&amp;tbnh=130&amp;tbnw=130&amp;prev=/images?q=helados+de+salcedo&amp;um=1&amp;hl=es&amp;cr=countryEC&amp;sa=N&amp;tbs=isch:1" TargetMode="External"/><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17" Type="http://schemas.openxmlformats.org/officeDocument/2006/relationships/image" Target="../media/image12.emf"/><Relationship Id="rId2" Type="http://schemas.openxmlformats.org/officeDocument/2006/relationships/slideLayout" Target="../slideLayouts/slideLayout2.xml"/><Relationship Id="rId16" Type="http://schemas.openxmlformats.org/officeDocument/2006/relationships/slide" Target="slide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1.png"/><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5867400"/>
          </a:xfrm>
        </p:spPr>
        <p:txBody>
          <a:bodyPr>
            <a:noAutofit/>
          </a:bodyPr>
          <a:lstStyle/>
          <a:p>
            <a:pPr algn="ctr"/>
            <a:r>
              <a:rPr lang="es-EC" sz="2400" b="1" dirty="0" smtClean="0"/>
              <a:t>“ESCUELA POLITÉCNICA DEL EJÉRCITO”</a:t>
            </a:r>
            <a:r>
              <a:rPr lang="es-EC" sz="2200" b="1" dirty="0" smtClean="0"/>
              <a:t/>
            </a:r>
            <a:br>
              <a:rPr lang="es-EC" sz="2200" b="1" dirty="0" smtClean="0"/>
            </a:br>
            <a:r>
              <a:rPr lang="es-EC" sz="2200" b="1" dirty="0" smtClean="0"/>
              <a:t/>
            </a:r>
            <a:br>
              <a:rPr lang="es-EC" sz="2200" b="1" dirty="0" smtClean="0"/>
            </a:br>
            <a:r>
              <a:rPr lang="es-EC" sz="2200" b="1" dirty="0" smtClean="0"/>
              <a:t>modalidad de educación a distancia</a:t>
            </a:r>
            <a:br>
              <a:rPr lang="es-EC" sz="2200" b="1" dirty="0" smtClean="0"/>
            </a:br>
            <a:r>
              <a:rPr lang="es-EC" sz="2200" b="1" dirty="0" smtClean="0"/>
              <a:t/>
            </a:r>
            <a:br>
              <a:rPr lang="es-EC" sz="2200" b="1" dirty="0" smtClean="0"/>
            </a:br>
            <a:r>
              <a:rPr lang="es-EC" sz="2200" b="1" dirty="0" smtClean="0"/>
              <a:t>DEPARTAMENTO DE CIENCIAS ECONÓMICAS ADMINISTRATIVAS                Y DEl COMERCIO</a:t>
            </a:r>
            <a:br>
              <a:rPr lang="es-EC" sz="2200" b="1" dirty="0" smtClean="0"/>
            </a:br>
            <a:r>
              <a:rPr lang="es-EC" sz="2200" b="1" dirty="0" smtClean="0"/>
              <a:t/>
            </a:r>
            <a:br>
              <a:rPr lang="es-EC" sz="2200" b="1" dirty="0" smtClean="0"/>
            </a:br>
            <a:r>
              <a:rPr lang="es-EC" sz="2200" b="1" dirty="0" smtClean="0"/>
              <a:t>tecnología en administración microempresarial</a:t>
            </a:r>
            <a:br>
              <a:rPr lang="es-EC" sz="2200" b="1" dirty="0" smtClean="0"/>
            </a:br>
            <a:r>
              <a:rPr lang="es-EC" sz="2200" b="1" dirty="0" smtClean="0"/>
              <a:t/>
            </a:r>
            <a:br>
              <a:rPr lang="es-EC" sz="2200" b="1" dirty="0" smtClean="0"/>
            </a:br>
            <a:r>
              <a:rPr lang="es-EC" sz="2200" b="1" dirty="0" smtClean="0"/>
              <a:t>TESIS DE GRADO</a:t>
            </a:r>
            <a:br>
              <a:rPr lang="es-EC" sz="2200" b="1" dirty="0" smtClean="0"/>
            </a:br>
            <a:r>
              <a:rPr lang="es-EC" sz="2200" b="1" dirty="0" smtClean="0"/>
              <a:t/>
            </a:r>
            <a:br>
              <a:rPr lang="es-EC" sz="2200" b="1" dirty="0" smtClean="0"/>
            </a:br>
            <a:r>
              <a:rPr lang="es-EC" sz="2200" b="1" dirty="0" smtClean="0"/>
              <a:t>TEMA:</a:t>
            </a:r>
            <a:br>
              <a:rPr lang="es-EC" sz="2200" b="1" dirty="0" smtClean="0"/>
            </a:br>
            <a:r>
              <a:rPr lang="es-EC" sz="2200" b="1" dirty="0" smtClean="0"/>
              <a:t/>
            </a:r>
            <a:br>
              <a:rPr lang="es-EC" sz="2200" b="1" dirty="0" smtClean="0"/>
            </a:br>
            <a:r>
              <a:rPr lang="es-EC" sz="2400" b="1" dirty="0" smtClean="0"/>
              <a:t>“ESTUDIO DE FACTIBILIDAD PARA LA </a:t>
            </a:r>
            <a:r>
              <a:rPr lang="es-ES" sz="2400" b="1" dirty="0" smtClean="0"/>
              <a:t>CREACIÓN E IMPLEMENTACIÓN DE LA </a:t>
            </a:r>
            <a:r>
              <a:rPr lang="es-ES" sz="2400" b="1" dirty="0" smtClean="0"/>
              <a:t>HELADERÍA RICO </a:t>
            </a:r>
            <a:r>
              <a:rPr lang="es-ES" sz="2400" b="1" dirty="0" smtClean="0"/>
              <a:t>SABOR </a:t>
            </a:r>
            <a:r>
              <a:rPr lang="es-ES" sz="2400" b="1" dirty="0" smtClean="0"/>
              <a:t> </a:t>
            </a:r>
            <a:r>
              <a:rPr lang="es-ES" sz="2400" b="1" dirty="0" smtClean="0"/>
              <a:t>EN EL CENTRO COMERCIAL MULTIPLAZA DE LA CIUDAD DE RIOBAMBA”</a:t>
            </a:r>
            <a:endParaRPr lang="es-EC" sz="2000" b="1" dirty="0"/>
          </a:p>
        </p:txBody>
      </p:sp>
      <p:sp>
        <p:nvSpPr>
          <p:cNvPr id="3" name="2 Subtítulo"/>
          <p:cNvSpPr>
            <a:spLocks noGrp="1"/>
          </p:cNvSpPr>
          <p:nvPr>
            <p:ph type="subTitle" idx="1"/>
          </p:nvPr>
        </p:nvSpPr>
        <p:spPr/>
        <p:txBody>
          <a:bodyPr/>
          <a:lstStyle/>
          <a:p>
            <a:r>
              <a:rPr lang="es-EC" dirty="0" smtClean="0"/>
              <a:t>GIOVANNY VELASQUEZ YEROVI</a:t>
            </a:r>
            <a:endParaRPr lang="es-EC" dirty="0"/>
          </a:p>
        </p:txBody>
      </p:sp>
      <p:sp>
        <p:nvSpPr>
          <p:cNvPr id="4" name="3 CuadroTexto"/>
          <p:cNvSpPr txBox="1"/>
          <p:nvPr/>
        </p:nvSpPr>
        <p:spPr>
          <a:xfrm>
            <a:off x="172427" y="6143644"/>
            <a:ext cx="1899243" cy="492443"/>
          </a:xfrm>
          <a:prstGeom prst="rect">
            <a:avLst/>
          </a:prstGeom>
          <a:noFill/>
        </p:spPr>
        <p:txBody>
          <a:bodyPr wrap="square" rtlCol="0">
            <a:spAutoFit/>
          </a:bodyPr>
          <a:lstStyle/>
          <a:p>
            <a:pPr algn="r"/>
            <a:r>
              <a:rPr lang="es-EC" sz="2600" dirty="0" smtClean="0"/>
              <a:t>POR:</a:t>
            </a:r>
            <a:endParaRPr lang="es-EC" sz="2600" dirty="0"/>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sp>
        <p:nvSpPr>
          <p:cNvPr id="14"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Diseño de la Encuesta:</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24 Botón de acción: Inicio">
            <a:hlinkClick r:id="rId2" action="ppaction://hlinksldjump" highlightClick="1"/>
          </p:cNvPr>
          <p:cNvSpPr/>
          <p:nvPr/>
        </p:nvSpPr>
        <p:spPr>
          <a:xfrm>
            <a:off x="8643966" y="607220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6" name="25 Botón de acción: Hacia atrás o Anterior">
            <a:hlinkClick r:id="" action="ppaction://hlinkshowjump?jump=previousslide" highlightClick="1"/>
          </p:cNvPr>
          <p:cNvSpPr/>
          <p:nvPr/>
        </p:nvSpPr>
        <p:spPr>
          <a:xfrm>
            <a:off x="8358246"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7" name="26 Botón de acción: Hacia delante o Siguiente">
            <a:hlinkClick r:id="" action="ppaction://hlinkshowjump?jump=nextslide" highlightClick="1"/>
          </p:cNvPr>
          <p:cNvSpPr/>
          <p:nvPr/>
        </p:nvSpPr>
        <p:spPr>
          <a:xfrm>
            <a:off x="8786842"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3"/>
          <a:stretch>
            <a:fillRect/>
          </a:stretch>
        </p:blipFill>
        <p:spPr>
          <a:xfrm>
            <a:off x="809943" y="1552636"/>
            <a:ext cx="7381238" cy="5162500"/>
          </a:xfrm>
          <a:prstGeom prst="rect">
            <a:avLst/>
          </a:prstGeom>
        </p:spPr>
      </p:pic>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sp>
        <p:nvSpPr>
          <p:cNvPr id="7"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Tabulación y Análisis de Resultados:</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a:spLocks noGrp="1"/>
          </p:cNvSpPr>
          <p:nvPr>
            <p:ph sz="quarter" idx="1"/>
          </p:nvPr>
        </p:nvSpPr>
        <p:spPr>
          <a:xfrm>
            <a:off x="285720" y="1457324"/>
            <a:ext cx="2866988" cy="471478"/>
          </a:xfrm>
        </p:spPr>
        <p:txBody>
          <a:bodyPr>
            <a:normAutofit/>
          </a:bodyPr>
          <a:lstStyle/>
          <a:p>
            <a:pPr>
              <a:buClr>
                <a:schemeClr val="accent1">
                  <a:lumMod val="75000"/>
                </a:schemeClr>
              </a:buClr>
            </a:pPr>
            <a:r>
              <a:rPr lang="es-EC" sz="2000" dirty="0" smtClean="0"/>
              <a:t>Edad:</a:t>
            </a:r>
            <a:endParaRPr lang="es-EC" sz="2000" dirty="0"/>
          </a:p>
        </p:txBody>
      </p:sp>
      <p:sp>
        <p:nvSpPr>
          <p:cNvPr id="11" name="2 Marcador de contenido"/>
          <p:cNvSpPr txBox="1">
            <a:spLocks/>
          </p:cNvSpPr>
          <p:nvPr/>
        </p:nvSpPr>
        <p:spPr>
          <a:xfrm>
            <a:off x="4500562" y="1457324"/>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Género:</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285720"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Sector Domiciliario:</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2 Marcador de contenido"/>
          <p:cNvSpPr txBox="1">
            <a:spLocks/>
          </p:cNvSpPr>
          <p:nvPr/>
        </p:nvSpPr>
        <p:spPr>
          <a:xfrm>
            <a:off x="4500562"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Consumo de Helados:</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20 Botón de acción: Inicio">
            <a:hlinkClick r:id="rId2" action="ppaction://hlinksldjump" highlightClick="1"/>
          </p:cNvPr>
          <p:cNvSpPr/>
          <p:nvPr/>
        </p:nvSpPr>
        <p:spPr>
          <a:xfrm>
            <a:off x="8643966" y="6072230"/>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2" name="21 Botón de acción: Hacia atrás o Anterior">
            <a:hlinkClick r:id="" action="ppaction://hlinkshowjump?jump=previousslide" highlightClick="1"/>
          </p:cNvPr>
          <p:cNvSpPr/>
          <p:nvPr/>
        </p:nvSpPr>
        <p:spPr>
          <a:xfrm>
            <a:off x="8358246"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3" name="22 Botón de acción: Hacia delante o Siguiente">
            <a:hlinkClick r:id="" action="ppaction://hlinkshowjump?jump=nextslide" highlightClick="1"/>
          </p:cNvPr>
          <p:cNvSpPr/>
          <p:nvPr/>
        </p:nvSpPr>
        <p:spPr>
          <a:xfrm>
            <a:off x="8786842"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3" name="Imagen 2"/>
          <p:cNvPicPr>
            <a:picLocks noChangeAspect="1"/>
          </p:cNvPicPr>
          <p:nvPr/>
        </p:nvPicPr>
        <p:blipFill>
          <a:blip r:embed="rId3"/>
          <a:stretch>
            <a:fillRect/>
          </a:stretch>
        </p:blipFill>
        <p:spPr>
          <a:xfrm>
            <a:off x="4860032" y="1939501"/>
            <a:ext cx="3783934" cy="2089568"/>
          </a:xfrm>
          <a:prstGeom prst="rect">
            <a:avLst/>
          </a:prstGeom>
        </p:spPr>
      </p:pic>
      <p:pic>
        <p:nvPicPr>
          <p:cNvPr id="5" name="Imagen 4"/>
          <p:cNvPicPr>
            <a:picLocks noChangeAspect="1"/>
          </p:cNvPicPr>
          <p:nvPr/>
        </p:nvPicPr>
        <p:blipFill>
          <a:blip r:embed="rId4"/>
          <a:stretch>
            <a:fillRect/>
          </a:stretch>
        </p:blipFill>
        <p:spPr>
          <a:xfrm>
            <a:off x="4860032" y="4643469"/>
            <a:ext cx="3783934" cy="1857365"/>
          </a:xfrm>
          <a:prstGeom prst="rect">
            <a:avLst/>
          </a:prstGeom>
        </p:spPr>
      </p:pic>
      <p:pic>
        <p:nvPicPr>
          <p:cNvPr id="6" name="Imagen 5"/>
          <p:cNvPicPr>
            <a:picLocks noChangeAspect="1"/>
          </p:cNvPicPr>
          <p:nvPr/>
        </p:nvPicPr>
        <p:blipFill>
          <a:blip r:embed="rId5"/>
          <a:stretch>
            <a:fillRect/>
          </a:stretch>
        </p:blipFill>
        <p:spPr>
          <a:xfrm>
            <a:off x="100710" y="4600034"/>
            <a:ext cx="4399852" cy="1900800"/>
          </a:xfrm>
          <a:prstGeom prst="rect">
            <a:avLst/>
          </a:prstGeom>
        </p:spPr>
      </p:pic>
      <p:graphicFrame>
        <p:nvGraphicFramePr>
          <p:cNvPr id="17" name="Gráfico 16"/>
          <p:cNvGraphicFramePr>
            <a:graphicFrameLocks/>
          </p:cNvGraphicFramePr>
          <p:nvPr>
            <p:extLst>
              <p:ext uri="{D42A27DB-BD31-4B8C-83A1-F6EECF244321}">
                <p14:modId xmlns:p14="http://schemas.microsoft.com/office/powerpoint/2010/main" val="2928232046"/>
              </p:ext>
            </p:extLst>
          </p:nvPr>
        </p:nvGraphicFramePr>
        <p:xfrm>
          <a:off x="133376" y="1939501"/>
          <a:ext cx="4367185" cy="2161029"/>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sp>
        <p:nvSpPr>
          <p:cNvPr id="7"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Tabulación y Análisis de Resultados:</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a:spLocks noGrp="1"/>
          </p:cNvSpPr>
          <p:nvPr>
            <p:ph sz="quarter" idx="1"/>
          </p:nvPr>
        </p:nvSpPr>
        <p:spPr>
          <a:xfrm>
            <a:off x="285720" y="1457324"/>
            <a:ext cx="3643338" cy="471478"/>
          </a:xfrm>
        </p:spPr>
        <p:txBody>
          <a:bodyPr>
            <a:normAutofit/>
          </a:bodyPr>
          <a:lstStyle/>
          <a:p>
            <a:pPr>
              <a:buClr>
                <a:schemeClr val="accent1">
                  <a:lumMod val="75000"/>
                </a:schemeClr>
              </a:buClr>
            </a:pPr>
            <a:r>
              <a:rPr lang="es-EC" sz="2000" dirty="0" smtClean="0"/>
              <a:t>Productos para calmar la sed:</a:t>
            </a:r>
            <a:endParaRPr lang="es-EC" sz="2000" dirty="0"/>
          </a:p>
        </p:txBody>
      </p:sp>
      <p:sp>
        <p:nvSpPr>
          <p:cNvPr id="11" name="2 Marcador de contenido"/>
          <p:cNvSpPr txBox="1">
            <a:spLocks/>
          </p:cNvSpPr>
          <p:nvPr/>
        </p:nvSpPr>
        <p:spPr>
          <a:xfrm>
            <a:off x="4500562" y="1457324"/>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Tipos</a:t>
            </a:r>
            <a:r>
              <a:rPr kumimoji="0" lang="es-EC" sz="2000" b="0" i="0" u="none" strike="noStrike" kern="1200" cap="none" spc="0" normalizeH="0" noProof="0" dirty="0" smtClean="0">
                <a:ln>
                  <a:noFill/>
                </a:ln>
                <a:solidFill>
                  <a:schemeClr val="tx1"/>
                </a:solidFill>
                <a:effectLst/>
                <a:uLnTx/>
                <a:uFillTx/>
                <a:latin typeface="+mn-lt"/>
                <a:ea typeface="+mn-ea"/>
                <a:cs typeface="+mn-cs"/>
              </a:rPr>
              <a:t> de Helados</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285720"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Patrón de Compra:</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2 Marcador de contenido"/>
          <p:cNvSpPr txBox="1">
            <a:spLocks/>
          </p:cNvSpPr>
          <p:nvPr/>
        </p:nvSpPr>
        <p:spPr>
          <a:xfrm>
            <a:off x="4500562"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Lugar de Compra:</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1" name="20 Imagen"/>
          <p:cNvPicPr/>
          <p:nvPr/>
        </p:nvPicPr>
        <p:blipFill>
          <a:blip r:embed="rId2"/>
          <a:srcRect/>
          <a:stretch>
            <a:fillRect/>
          </a:stretch>
        </p:blipFill>
        <p:spPr bwMode="auto">
          <a:xfrm>
            <a:off x="4929190" y="4500570"/>
            <a:ext cx="3714776" cy="2286016"/>
          </a:xfrm>
          <a:prstGeom prst="rect">
            <a:avLst/>
          </a:prstGeom>
          <a:ln>
            <a:noFill/>
          </a:ln>
          <a:effectLst>
            <a:outerShdw blurRad="190500" algn="tl" rotWithShape="0">
              <a:srgbClr val="000000">
                <a:alpha val="70000"/>
              </a:srgbClr>
            </a:outerShdw>
          </a:effectLst>
        </p:spPr>
      </p:pic>
      <p:sp>
        <p:nvSpPr>
          <p:cNvPr id="23" name="22 Botón de acción: Inicio">
            <a:hlinkClick r:id="rId3" action="ppaction://hlinksldjump" highlightClick="1"/>
          </p:cNvPr>
          <p:cNvSpPr/>
          <p:nvPr/>
        </p:nvSpPr>
        <p:spPr>
          <a:xfrm>
            <a:off x="8643966" y="6072230"/>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4" name="23 Botón de acción: Hacia atrás o Anterior">
            <a:hlinkClick r:id="" action="ppaction://hlinkshowjump?jump=previousslide" highlightClick="1"/>
          </p:cNvPr>
          <p:cNvSpPr/>
          <p:nvPr/>
        </p:nvSpPr>
        <p:spPr>
          <a:xfrm>
            <a:off x="8358246"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5" name="24 Botón de acción: Hacia delante o Siguiente">
            <a:hlinkClick r:id="" action="ppaction://hlinkshowjump?jump=nextslide" highlightClick="1"/>
          </p:cNvPr>
          <p:cNvSpPr/>
          <p:nvPr/>
        </p:nvSpPr>
        <p:spPr>
          <a:xfrm>
            <a:off x="8786842"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4" name="Imagen 3"/>
          <p:cNvPicPr>
            <a:picLocks noChangeAspect="1"/>
          </p:cNvPicPr>
          <p:nvPr/>
        </p:nvPicPr>
        <p:blipFill>
          <a:blip r:embed="rId4"/>
          <a:stretch>
            <a:fillRect/>
          </a:stretch>
        </p:blipFill>
        <p:spPr>
          <a:xfrm>
            <a:off x="4929191" y="1812945"/>
            <a:ext cx="3714776" cy="2330436"/>
          </a:xfrm>
          <a:prstGeom prst="rect">
            <a:avLst/>
          </a:prstGeom>
        </p:spPr>
      </p:pic>
      <p:pic>
        <p:nvPicPr>
          <p:cNvPr id="22" name="Imagen 21"/>
          <p:cNvPicPr/>
          <p:nvPr/>
        </p:nvPicPr>
        <p:blipFill>
          <a:blip r:embed="rId5" cstate="print"/>
          <a:srcRect/>
          <a:stretch>
            <a:fillRect/>
          </a:stretch>
        </p:blipFill>
        <p:spPr bwMode="auto">
          <a:xfrm>
            <a:off x="742225" y="4491061"/>
            <a:ext cx="3686900" cy="2252675"/>
          </a:xfrm>
          <a:prstGeom prst="rect">
            <a:avLst/>
          </a:prstGeom>
          <a:ln>
            <a:noFill/>
          </a:ln>
          <a:effectLst/>
        </p:spPr>
      </p:pic>
      <p:pic>
        <p:nvPicPr>
          <p:cNvPr id="5" name="Imagen 4"/>
          <p:cNvPicPr>
            <a:picLocks noChangeAspect="1"/>
          </p:cNvPicPr>
          <p:nvPr/>
        </p:nvPicPr>
        <p:blipFill>
          <a:blip r:embed="rId6"/>
          <a:stretch>
            <a:fillRect/>
          </a:stretch>
        </p:blipFill>
        <p:spPr>
          <a:xfrm>
            <a:off x="742225" y="1800188"/>
            <a:ext cx="3901783" cy="2343193"/>
          </a:xfrm>
          <a:prstGeom prst="rect">
            <a:avLst/>
          </a:prstGeom>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sp>
        <p:nvSpPr>
          <p:cNvPr id="7"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Tabulación y Análisis de Resultados:</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a:spLocks noGrp="1"/>
          </p:cNvSpPr>
          <p:nvPr>
            <p:ph sz="quarter" idx="1"/>
          </p:nvPr>
        </p:nvSpPr>
        <p:spPr>
          <a:xfrm>
            <a:off x="285720" y="1457324"/>
            <a:ext cx="3643338" cy="471478"/>
          </a:xfrm>
        </p:spPr>
        <p:txBody>
          <a:bodyPr>
            <a:normAutofit/>
          </a:bodyPr>
          <a:lstStyle/>
          <a:p>
            <a:pPr>
              <a:buClr>
                <a:schemeClr val="accent1">
                  <a:lumMod val="75000"/>
                </a:schemeClr>
              </a:buClr>
            </a:pPr>
            <a:r>
              <a:rPr lang="es-EC" sz="2000" dirty="0" smtClean="0"/>
              <a:t>Día de Compra:</a:t>
            </a:r>
            <a:endParaRPr lang="es-EC" sz="2000" dirty="0"/>
          </a:p>
        </p:txBody>
      </p:sp>
      <p:sp>
        <p:nvSpPr>
          <p:cNvPr id="11" name="2 Marcador de contenido"/>
          <p:cNvSpPr txBox="1">
            <a:spLocks/>
          </p:cNvSpPr>
          <p:nvPr/>
        </p:nvSpPr>
        <p:spPr>
          <a:xfrm>
            <a:off x="4500562" y="1457324"/>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lang="es-EC" sz="2000" dirty="0" smtClean="0"/>
              <a:t>Frecuencia de Compra</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Marcador de contenido"/>
          <p:cNvSpPr txBox="1">
            <a:spLocks/>
          </p:cNvSpPr>
          <p:nvPr/>
        </p:nvSpPr>
        <p:spPr>
          <a:xfrm>
            <a:off x="285720"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Aspectos</a:t>
            </a:r>
            <a:r>
              <a:rPr kumimoji="0" lang="es-EC" sz="2000" b="0" i="0" u="none" strike="noStrike" kern="1200" cap="none" spc="0" normalizeH="0" noProof="0" dirty="0" smtClean="0">
                <a:ln>
                  <a:noFill/>
                </a:ln>
                <a:solidFill>
                  <a:schemeClr val="tx1"/>
                </a:solidFill>
                <a:effectLst/>
                <a:uLnTx/>
                <a:uFillTx/>
                <a:latin typeface="+mn-lt"/>
                <a:ea typeface="+mn-ea"/>
                <a:cs typeface="+mn-cs"/>
              </a:rPr>
              <a:t> valorados</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2 Marcador de contenido"/>
          <p:cNvSpPr txBox="1">
            <a:spLocks/>
          </p:cNvSpPr>
          <p:nvPr/>
        </p:nvSpPr>
        <p:spPr>
          <a:xfrm>
            <a:off x="4500562" y="4100530"/>
            <a:ext cx="328614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Presentación de Helados:</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15 Imagen"/>
          <p:cNvPicPr/>
          <p:nvPr/>
        </p:nvPicPr>
        <p:blipFill>
          <a:blip r:embed="rId2"/>
          <a:srcRect/>
          <a:stretch>
            <a:fillRect/>
          </a:stretch>
        </p:blipFill>
        <p:spPr bwMode="auto">
          <a:xfrm>
            <a:off x="714348" y="1857364"/>
            <a:ext cx="3714776" cy="2286016"/>
          </a:xfrm>
          <a:prstGeom prst="rect">
            <a:avLst/>
          </a:prstGeom>
          <a:ln>
            <a:noFill/>
          </a:ln>
          <a:effectLst>
            <a:outerShdw blurRad="190500" algn="tl" rotWithShape="0">
              <a:srgbClr val="000000">
                <a:alpha val="70000"/>
              </a:srgbClr>
            </a:outerShdw>
          </a:effectLst>
        </p:spPr>
      </p:pic>
      <p:pic>
        <p:nvPicPr>
          <p:cNvPr id="22" name="21 Imagen"/>
          <p:cNvPicPr/>
          <p:nvPr/>
        </p:nvPicPr>
        <p:blipFill>
          <a:blip r:embed="rId3"/>
          <a:srcRect/>
          <a:stretch>
            <a:fillRect/>
          </a:stretch>
        </p:blipFill>
        <p:spPr bwMode="auto">
          <a:xfrm>
            <a:off x="714349" y="4500570"/>
            <a:ext cx="3714776" cy="2286016"/>
          </a:xfrm>
          <a:prstGeom prst="rect">
            <a:avLst/>
          </a:prstGeom>
          <a:ln>
            <a:noFill/>
          </a:ln>
          <a:effectLst>
            <a:outerShdw blurRad="190500" algn="tl" rotWithShape="0">
              <a:srgbClr val="000000">
                <a:alpha val="70000"/>
              </a:srgbClr>
            </a:outerShdw>
          </a:effectLst>
        </p:spPr>
      </p:pic>
      <p:pic>
        <p:nvPicPr>
          <p:cNvPr id="23" name="22 Imagen"/>
          <p:cNvPicPr/>
          <p:nvPr/>
        </p:nvPicPr>
        <p:blipFill>
          <a:blip r:embed="rId4"/>
          <a:srcRect/>
          <a:stretch>
            <a:fillRect/>
          </a:stretch>
        </p:blipFill>
        <p:spPr bwMode="auto">
          <a:xfrm>
            <a:off x="4929190" y="4500570"/>
            <a:ext cx="3708755" cy="2286016"/>
          </a:xfrm>
          <a:prstGeom prst="rect">
            <a:avLst/>
          </a:prstGeom>
          <a:ln>
            <a:noFill/>
          </a:ln>
          <a:effectLst>
            <a:outerShdw blurRad="190500" algn="tl" rotWithShape="0">
              <a:srgbClr val="000000">
                <a:alpha val="70000"/>
              </a:srgbClr>
            </a:outerShdw>
          </a:effectLst>
        </p:spPr>
      </p:pic>
      <p:sp>
        <p:nvSpPr>
          <p:cNvPr id="21" name="20 Botón de acción: Inicio">
            <a:hlinkClick r:id="rId5" action="ppaction://hlinksldjump" highlightClick="1"/>
          </p:cNvPr>
          <p:cNvSpPr/>
          <p:nvPr/>
        </p:nvSpPr>
        <p:spPr>
          <a:xfrm>
            <a:off x="8643966" y="6072230"/>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4" name="23 Botón de acción: Hacia atrás o Anterior">
            <a:hlinkClick r:id="" action="ppaction://hlinkshowjump?jump=previousslide" highlightClick="1"/>
          </p:cNvPr>
          <p:cNvSpPr/>
          <p:nvPr/>
        </p:nvSpPr>
        <p:spPr>
          <a:xfrm>
            <a:off x="8358246"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5" name="24 Botón de acción: Hacia delante o Siguiente">
            <a:hlinkClick r:id="" action="ppaction://hlinkshowjump?jump=nextslide" highlightClick="1"/>
          </p:cNvPr>
          <p:cNvSpPr/>
          <p:nvPr/>
        </p:nvSpPr>
        <p:spPr>
          <a:xfrm>
            <a:off x="8786842"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3" name="Imagen 2"/>
          <p:cNvPicPr>
            <a:picLocks noChangeAspect="1"/>
          </p:cNvPicPr>
          <p:nvPr/>
        </p:nvPicPr>
        <p:blipFill>
          <a:blip r:embed="rId6"/>
          <a:stretch>
            <a:fillRect/>
          </a:stretch>
        </p:blipFill>
        <p:spPr>
          <a:xfrm>
            <a:off x="4903211" y="1857365"/>
            <a:ext cx="3734734" cy="2286016"/>
          </a:xfrm>
          <a:prstGeom prst="rect">
            <a:avLst/>
          </a:prstGeom>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sp>
        <p:nvSpPr>
          <p:cNvPr id="7"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Tabulación y Análisis de Resultados:</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a:spLocks noGrp="1"/>
          </p:cNvSpPr>
          <p:nvPr>
            <p:ph sz="quarter" idx="1"/>
          </p:nvPr>
        </p:nvSpPr>
        <p:spPr>
          <a:xfrm>
            <a:off x="285720" y="1457324"/>
            <a:ext cx="3643338" cy="471478"/>
          </a:xfrm>
        </p:spPr>
        <p:txBody>
          <a:bodyPr>
            <a:normAutofit/>
          </a:bodyPr>
          <a:lstStyle/>
          <a:p>
            <a:pPr>
              <a:buClr>
                <a:schemeClr val="accent1">
                  <a:lumMod val="75000"/>
                </a:schemeClr>
              </a:buClr>
            </a:pPr>
            <a:r>
              <a:rPr lang="es-EC" sz="2000" dirty="0" smtClean="0"/>
              <a:t>Monto invertido en la compra:</a:t>
            </a:r>
            <a:endParaRPr lang="es-EC" sz="2000" dirty="0"/>
          </a:p>
        </p:txBody>
      </p:sp>
      <p:pic>
        <p:nvPicPr>
          <p:cNvPr id="18" name="17 Imagen"/>
          <p:cNvPicPr/>
          <p:nvPr/>
        </p:nvPicPr>
        <p:blipFill>
          <a:blip r:embed="rId2"/>
          <a:srcRect/>
          <a:stretch>
            <a:fillRect/>
          </a:stretch>
        </p:blipFill>
        <p:spPr bwMode="auto">
          <a:xfrm>
            <a:off x="755576" y="2132856"/>
            <a:ext cx="4032448" cy="2448272"/>
          </a:xfrm>
          <a:prstGeom prst="rect">
            <a:avLst/>
          </a:prstGeom>
          <a:ln>
            <a:noFill/>
          </a:ln>
          <a:effectLst>
            <a:outerShdw blurRad="190500" algn="tl" rotWithShape="0">
              <a:srgbClr val="000000">
                <a:alpha val="70000"/>
              </a:srgbClr>
            </a:outerShdw>
          </a:effectLst>
        </p:spPr>
      </p:pic>
      <p:sp>
        <p:nvSpPr>
          <p:cNvPr id="14" name="13 Botón de acción: Inicio">
            <a:hlinkClick r:id="rId3"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5" name="14 Botón de acción: Hacia atrás o Anterior">
            <a:hlinkClick r:id="" action="ppaction://hlinkshowjump?jump=previousslide" highlightClick="1"/>
          </p:cNvPr>
          <p:cNvSpPr/>
          <p:nvPr/>
        </p:nvSpPr>
        <p:spPr>
          <a:xfrm>
            <a:off x="7786742"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6" name="15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1" name="2 Marcador de contenido"/>
          <p:cNvSpPr txBox="1">
            <a:spLocks/>
          </p:cNvSpPr>
          <p:nvPr/>
        </p:nvSpPr>
        <p:spPr>
          <a:xfrm>
            <a:off x="4788024" y="1471586"/>
            <a:ext cx="3643338" cy="47147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chemeClr val="accent1">
                  <a:lumMod val="75000"/>
                </a:schemeClr>
              </a:buClr>
            </a:pPr>
            <a:r>
              <a:rPr lang="es-EC" sz="2000" dirty="0" smtClean="0"/>
              <a:t>Medio de </a:t>
            </a:r>
            <a:r>
              <a:rPr lang="es-EC" sz="2000" dirty="0" err="1" smtClean="0"/>
              <a:t>Promoci</a:t>
            </a:r>
            <a:r>
              <a:rPr lang="en-US" sz="2000" dirty="0" err="1" smtClean="0"/>
              <a:t>ón</a:t>
            </a:r>
            <a:r>
              <a:rPr lang="es-EC" sz="2000" dirty="0" smtClean="0"/>
              <a:t>:</a:t>
            </a:r>
            <a:endParaRPr lang="es-EC" sz="2000" dirty="0"/>
          </a:p>
        </p:txBody>
      </p:sp>
      <p:pic>
        <p:nvPicPr>
          <p:cNvPr id="3" name="Imagen 2"/>
          <p:cNvPicPr>
            <a:picLocks noChangeAspect="1"/>
          </p:cNvPicPr>
          <p:nvPr/>
        </p:nvPicPr>
        <p:blipFill>
          <a:blip r:embed="rId4"/>
          <a:stretch>
            <a:fillRect/>
          </a:stretch>
        </p:blipFill>
        <p:spPr>
          <a:xfrm>
            <a:off x="5004048" y="2108468"/>
            <a:ext cx="3960440" cy="2472660"/>
          </a:xfrm>
          <a:prstGeom prst="rect">
            <a:avLst/>
          </a:prstGeom>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571472" y="142852"/>
            <a:ext cx="7858180" cy="571504"/>
            <a:chOff x="410768" y="2110562"/>
            <a:chExt cx="5750759" cy="324720"/>
          </a:xfrm>
          <a:scene3d>
            <a:camera prst="orthographicFront"/>
            <a:lightRig rig="flat" dir="t"/>
          </a:scene3d>
        </p:grpSpPr>
        <p:sp>
          <p:nvSpPr>
            <p:cNvPr id="8" name="7 Rectángulo redondeado"/>
            <p:cNvSpPr/>
            <p:nvPr/>
          </p:nvSpPr>
          <p:spPr>
            <a:xfrm>
              <a:off x="410768" y="2110562"/>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8662909"/>
                <a:satOff val="7828"/>
                <a:lumOff val="884"/>
                <a:alphaOff val="0"/>
              </a:schemeClr>
            </a:fillRef>
            <a:effectRef idx="2">
              <a:schemeClr val="accent2">
                <a:hueOff val="-8662909"/>
                <a:satOff val="7828"/>
                <a:lumOff val="884"/>
                <a:alphaOff val="0"/>
              </a:schemeClr>
            </a:effectRef>
            <a:fontRef idx="minor">
              <a:schemeClr val="lt1"/>
            </a:fontRef>
          </p:style>
        </p:sp>
        <p:sp>
          <p:nvSpPr>
            <p:cNvPr id="9" name="8 Rectángulo"/>
            <p:cNvSpPr/>
            <p:nvPr/>
          </p:nvSpPr>
          <p:spPr>
            <a:xfrm>
              <a:off x="426620" y="2126414"/>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TÉCNICO ORGANIZACIONAL</a:t>
              </a:r>
              <a:endParaRPr lang="es-EC" sz="2400" b="1" kern="1200" dirty="0"/>
            </a:p>
          </p:txBody>
        </p:sp>
      </p:grpSp>
      <p:sp>
        <p:nvSpPr>
          <p:cNvPr id="10" name="2 Marcador de contenido"/>
          <p:cNvSpPr>
            <a:spLocks noGrp="1"/>
          </p:cNvSpPr>
          <p:nvPr>
            <p:ph sz="quarter" idx="1"/>
          </p:nvPr>
        </p:nvSpPr>
        <p:spPr>
          <a:xfrm>
            <a:off x="133376" y="785794"/>
            <a:ext cx="8582028" cy="614354"/>
          </a:xfrm>
        </p:spPr>
        <p:txBody>
          <a:bodyPr>
            <a:normAutofit/>
          </a:bodyPr>
          <a:lstStyle/>
          <a:p>
            <a:r>
              <a:rPr lang="es-EC" sz="2800" dirty="0" smtClean="0"/>
              <a:t>Marca, Slogan y Logotipo de la Heladería “Rico Sabor”:</a:t>
            </a:r>
            <a:endParaRPr lang="es-EC" sz="2800" dirty="0"/>
          </a:p>
        </p:txBody>
      </p:sp>
      <p:graphicFrame>
        <p:nvGraphicFramePr>
          <p:cNvPr id="7" name="6 Diagrama"/>
          <p:cNvGraphicFramePr/>
          <p:nvPr>
            <p:extLst>
              <p:ext uri="{D42A27DB-BD31-4B8C-83A1-F6EECF244321}">
                <p14:modId xmlns:p14="http://schemas.microsoft.com/office/powerpoint/2010/main" val="1485372172"/>
              </p:ext>
            </p:extLst>
          </p:nvPr>
        </p:nvGraphicFramePr>
        <p:xfrm>
          <a:off x="1500166" y="1785926"/>
          <a:ext cx="4381500" cy="449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2 Marcador de contenido"/>
          <p:cNvSpPr txBox="1">
            <a:spLocks/>
          </p:cNvSpPr>
          <p:nvPr/>
        </p:nvSpPr>
        <p:spPr>
          <a:xfrm>
            <a:off x="642910" y="1743076"/>
            <a:ext cx="1571636"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Marca:</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13 Diagrama"/>
          <p:cNvGraphicFramePr/>
          <p:nvPr>
            <p:extLst>
              <p:ext uri="{D42A27DB-BD31-4B8C-83A1-F6EECF244321}">
                <p14:modId xmlns:p14="http://schemas.microsoft.com/office/powerpoint/2010/main" val="3157025899"/>
              </p:ext>
            </p:extLst>
          </p:nvPr>
        </p:nvGraphicFramePr>
        <p:xfrm>
          <a:off x="1500166" y="2500306"/>
          <a:ext cx="4382219" cy="4503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8" name="17 Grupo"/>
          <p:cNvGrpSpPr/>
          <p:nvPr/>
        </p:nvGrpSpPr>
        <p:grpSpPr>
          <a:xfrm>
            <a:off x="6858016" y="2357430"/>
            <a:ext cx="1601371" cy="1764486"/>
            <a:chOff x="244282" y="44"/>
            <a:chExt cx="1601371" cy="1764486"/>
          </a:xfrm>
          <a:scene3d>
            <a:camera prst="orthographicFront"/>
            <a:lightRig rig="flat" dir="t"/>
          </a:scene3d>
        </p:grpSpPr>
        <p:sp>
          <p:nvSpPr>
            <p:cNvPr id="19" name="18 Rectángulo redondeado"/>
            <p:cNvSpPr/>
            <p:nvPr/>
          </p:nvSpPr>
          <p:spPr>
            <a:xfrm>
              <a:off x="244282" y="44"/>
              <a:ext cx="1601371" cy="1764486"/>
            </a:xfrm>
            <a:prstGeom prst="roundRect">
              <a:avLst/>
            </a:prstGeom>
            <a:gradFill rotWithShape="1">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20" name="19 Rectángulo"/>
            <p:cNvSpPr/>
            <p:nvPr/>
          </p:nvSpPr>
          <p:spPr>
            <a:xfrm>
              <a:off x="322454" y="78216"/>
              <a:ext cx="1445027" cy="1608142"/>
            </a:xfrm>
            <a:prstGeom prst="rect">
              <a:avLst/>
            </a:prstGeom>
            <a:noFill/>
            <a:ln>
              <a:noFill/>
            </a:ln>
            <a:effectLst/>
            <a:sp3d/>
          </p:spPr>
          <p:txBody>
            <a:bodyPr spcFirstLastPara="0" vert="horz" wrap="square" lIns="99060" tIns="49530" rIns="99060" bIns="49530" numCol="1" spcCol="1270" anchor="ctr" anchorCtr="0">
              <a:noAutofit/>
            </a:bodyPr>
            <a:lstStyle/>
            <a:p>
              <a:pPr marL="0" marR="0" lvl="0" indent="0" algn="ctr" defTabSz="1155700" eaLnBrk="1" fontAlgn="auto" latinLnBrk="0" hangingPunct="1">
                <a:lnSpc>
                  <a:spcPct val="90000"/>
                </a:lnSpc>
                <a:spcBef>
                  <a:spcPct val="0"/>
                </a:spcBef>
                <a:spcAft>
                  <a:spcPct val="35000"/>
                </a:spcAft>
                <a:buClrTx/>
                <a:buSzTx/>
                <a:buFontTx/>
                <a:buNone/>
                <a:tabLst/>
                <a:defRPr/>
              </a:pPr>
              <a:r>
                <a:rPr kumimoji="0" lang="es-EC" sz="2600" b="1" i="0" u="none" strike="noStrike" kern="1200" cap="none" spc="0" normalizeH="0" baseline="0" noProof="0" dirty="0" smtClean="0">
                  <a:ln>
                    <a:noFill/>
                  </a:ln>
                  <a:solidFill>
                    <a:sysClr val="window" lastClr="FFFFFF"/>
                  </a:solidFill>
                  <a:effectLst/>
                  <a:uLnTx/>
                  <a:uFillTx/>
                  <a:latin typeface="Harrington" pitchFamily="82" charset="0"/>
                  <a:ea typeface="+mn-ea"/>
                  <a:cs typeface="+mn-cs"/>
                </a:rPr>
                <a:t>Verde</a:t>
              </a:r>
            </a:p>
            <a:p>
              <a:pPr marL="0" marR="0" lvl="0" indent="0" algn="ctr" defTabSz="1155700" eaLnBrk="1" fontAlgn="auto" latinLnBrk="0" hangingPunct="1">
                <a:lnSpc>
                  <a:spcPct val="90000"/>
                </a:lnSpc>
                <a:spcBef>
                  <a:spcPct val="0"/>
                </a:spcBef>
                <a:spcAft>
                  <a:spcPct val="35000"/>
                </a:spcAft>
                <a:buClrTx/>
                <a:buSzTx/>
                <a:buFontTx/>
                <a:buNone/>
                <a:tabLst/>
                <a:defRPr/>
              </a:pPr>
              <a:r>
                <a:rPr lang="es-EC" sz="1400" b="1" dirty="0" smtClean="0">
                  <a:solidFill>
                    <a:sysClr val="window" lastClr="FFFFFF"/>
                  </a:solidFill>
                  <a:latin typeface="Gill Sans MT" panose="020B0502020104020203" pitchFamily="34" charset="0"/>
                </a:rPr>
                <a:t>Esperanza y naturaleza saludable</a:t>
              </a:r>
              <a:endParaRPr kumimoji="0" lang="es-EC" sz="1400" b="1" i="0" u="none" strike="noStrike" kern="1200" cap="none" spc="0" normalizeH="0" baseline="0" noProof="0" dirty="0">
                <a:ln>
                  <a:noFill/>
                </a:ln>
                <a:solidFill>
                  <a:sysClr val="window" lastClr="FFFFFF"/>
                </a:solidFill>
                <a:effectLst/>
                <a:uLnTx/>
                <a:uFillTx/>
                <a:latin typeface="Gill Sans MT" panose="020B0502020104020203" pitchFamily="34" charset="0"/>
              </a:endParaRPr>
            </a:p>
          </p:txBody>
        </p:sp>
      </p:grpSp>
      <p:grpSp>
        <p:nvGrpSpPr>
          <p:cNvPr id="21" name="20 Grupo"/>
          <p:cNvGrpSpPr/>
          <p:nvPr/>
        </p:nvGrpSpPr>
        <p:grpSpPr>
          <a:xfrm>
            <a:off x="6858016" y="4379158"/>
            <a:ext cx="1601371" cy="1764486"/>
            <a:chOff x="244282" y="1852754"/>
            <a:chExt cx="1601371" cy="1764486"/>
          </a:xfrm>
          <a:scene3d>
            <a:camera prst="orthographicFront"/>
            <a:lightRig rig="flat" dir="t"/>
          </a:scene3d>
        </p:grpSpPr>
        <p:sp>
          <p:nvSpPr>
            <p:cNvPr id="22" name="21 Rectángulo redondeado"/>
            <p:cNvSpPr/>
            <p:nvPr/>
          </p:nvSpPr>
          <p:spPr>
            <a:xfrm>
              <a:off x="244282" y="1852754"/>
              <a:ext cx="1601371" cy="1764486"/>
            </a:xfrm>
            <a:prstGeom prst="roundRect">
              <a:avLst/>
            </a:prstGeom>
            <a:solidFill>
              <a:srgbClr val="D739B9"/>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11250264"/>
                <a:satOff val="-16880"/>
                <a:lumOff val="-2745"/>
                <a:alphaOff val="0"/>
              </a:schemeClr>
            </a:effectRef>
            <a:fontRef idx="minor">
              <a:schemeClr val="lt1"/>
            </a:fontRef>
          </p:style>
        </p:sp>
        <p:sp>
          <p:nvSpPr>
            <p:cNvPr id="23" name="22 Rectángulo"/>
            <p:cNvSpPr/>
            <p:nvPr/>
          </p:nvSpPr>
          <p:spPr>
            <a:xfrm>
              <a:off x="322454" y="1930926"/>
              <a:ext cx="1445027" cy="16081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EC" sz="2600" b="1" dirty="0" smtClean="0">
                  <a:solidFill>
                    <a:sysClr val="window" lastClr="FFFFFF"/>
                  </a:solidFill>
                  <a:latin typeface="Harrington" pitchFamily="82" charset="0"/>
                </a:rPr>
                <a:t>Fucsia</a:t>
              </a:r>
            </a:p>
            <a:p>
              <a:pPr lvl="0" algn="ctr" defTabSz="1022350">
                <a:lnSpc>
                  <a:spcPct val="90000"/>
                </a:lnSpc>
                <a:spcBef>
                  <a:spcPct val="0"/>
                </a:spcBef>
                <a:spcAft>
                  <a:spcPct val="35000"/>
                </a:spcAft>
              </a:pPr>
              <a:r>
                <a:rPr lang="es-EC" sz="1400" b="1" dirty="0">
                  <a:solidFill>
                    <a:sysClr val="window" lastClr="FFFFFF"/>
                  </a:solidFill>
                  <a:latin typeface="Gill Sans MT" panose="020B0502020104020203" pitchFamily="34" charset="0"/>
                </a:rPr>
                <a:t>Ambiente de energía y conversación, elegante</a:t>
              </a:r>
            </a:p>
          </p:txBody>
        </p:sp>
      </p:grpSp>
      <p:sp>
        <p:nvSpPr>
          <p:cNvPr id="24" name="2 Marcador de contenido"/>
          <p:cNvSpPr txBox="1">
            <a:spLocks/>
          </p:cNvSpPr>
          <p:nvPr/>
        </p:nvSpPr>
        <p:spPr>
          <a:xfrm>
            <a:off x="642910" y="2457456"/>
            <a:ext cx="1571636"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Slogan:</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2 Marcador de contenido"/>
          <p:cNvSpPr txBox="1">
            <a:spLocks/>
          </p:cNvSpPr>
          <p:nvPr/>
        </p:nvSpPr>
        <p:spPr>
          <a:xfrm>
            <a:off x="642910" y="4357694"/>
            <a:ext cx="1571636"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Logotipo:</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2 Marcador de contenido"/>
          <p:cNvSpPr txBox="1">
            <a:spLocks/>
          </p:cNvSpPr>
          <p:nvPr/>
        </p:nvSpPr>
        <p:spPr>
          <a:xfrm>
            <a:off x="6858016" y="1743076"/>
            <a:ext cx="1571636" cy="614354"/>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Colores:</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1" name="30 Botón de acción: Inicio">
            <a:hlinkClick r:id="rId12"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2" name="31 Botón de acción: Hacia atrás o Anterior">
            <a:hlinkClick r:id="" action="ppaction://hlinkshowjump?jump=previousslide" highlightClick="1"/>
          </p:cNvPr>
          <p:cNvSpPr/>
          <p:nvPr/>
        </p:nvSpPr>
        <p:spPr>
          <a:xfrm>
            <a:off x="7786742"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33" name="32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grpSp>
        <p:nvGrpSpPr>
          <p:cNvPr id="16" name="15 Grupo"/>
          <p:cNvGrpSpPr/>
          <p:nvPr/>
        </p:nvGrpSpPr>
        <p:grpSpPr>
          <a:xfrm>
            <a:off x="2268728" y="3202269"/>
            <a:ext cx="2879336" cy="3155689"/>
            <a:chOff x="2339752" y="3202269"/>
            <a:chExt cx="2879336" cy="3155689"/>
          </a:xfrm>
        </p:grpSpPr>
        <p:pic>
          <p:nvPicPr>
            <p:cNvPr id="29" name="28 Imagen"/>
            <p:cNvPicPr/>
            <p:nvPr/>
          </p:nvPicPr>
          <p:blipFill>
            <a:blip r:embed="rId13">
              <a:extLst>
                <a:ext uri="{28A0092B-C50C-407E-A947-70E740481C1C}">
                  <a14:useLocalDpi xmlns:a14="http://schemas.microsoft.com/office/drawing/2010/main" val="0"/>
                </a:ext>
              </a:extLst>
            </a:blip>
            <a:srcRect/>
            <a:stretch>
              <a:fillRect/>
            </a:stretch>
          </p:blipFill>
          <p:spPr bwMode="auto">
            <a:xfrm>
              <a:off x="2339752" y="3202269"/>
              <a:ext cx="2879336" cy="3155689"/>
            </a:xfrm>
            <a:prstGeom prst="rect">
              <a:avLst/>
            </a:prstGeom>
            <a:ln>
              <a:noFill/>
            </a:ln>
            <a:effectLst>
              <a:softEdge rad="112500"/>
            </a:effectLst>
          </p:spPr>
        </p:pic>
        <p:sp>
          <p:nvSpPr>
            <p:cNvPr id="5" name="Text Box 25"/>
            <p:cNvSpPr txBox="1">
              <a:spLocks noChangeArrowheads="1"/>
            </p:cNvSpPr>
            <p:nvPr/>
          </p:nvSpPr>
          <p:spPr bwMode="auto">
            <a:xfrm>
              <a:off x="2660328" y="5876379"/>
              <a:ext cx="22717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76923C"/>
                  </a:solidFill>
                  <a:effectLst/>
                  <a:latin typeface="Harrington" pitchFamily="82" charset="0"/>
                  <a:ea typeface="Calibri" pitchFamily="34" charset="0"/>
                  <a:cs typeface="Times New Roman" pitchFamily="18" charset="0"/>
                </a:rPr>
                <a:t>¡Los mejores sabores para t</a:t>
              </a:r>
              <a:r>
                <a:rPr kumimoji="0" lang="es-ES" sz="1200" b="1" i="0" u="none" strike="noStrike" cap="none" normalizeH="0" baseline="0" dirty="0" smtClean="0">
                  <a:ln>
                    <a:noFill/>
                  </a:ln>
                  <a:solidFill>
                    <a:srgbClr val="76923C"/>
                  </a:solidFill>
                  <a:effectLst/>
                  <a:latin typeface="Harrington" pitchFamily="82" charset="0"/>
                  <a:ea typeface="Calibri" pitchFamily="34" charset="0"/>
                  <a:cs typeface="Times New Roman" pitchFamily="18" charset="0"/>
                </a:rPr>
                <a:t>í!</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p:cNvPicPr/>
          <p:nvPr/>
        </p:nvPicPr>
        <p:blipFill>
          <a:blip r:embed="rId2">
            <a:extLst>
              <a:ext uri="{28A0092B-C50C-407E-A947-70E740481C1C}">
                <a14:useLocalDpi xmlns:a14="http://schemas.microsoft.com/office/drawing/2010/main" val="0"/>
              </a:ext>
            </a:extLst>
          </a:blip>
          <a:srcRect/>
          <a:stretch>
            <a:fillRect/>
          </a:stretch>
        </p:blipFill>
        <p:spPr bwMode="auto">
          <a:xfrm>
            <a:off x="430802" y="1728682"/>
            <a:ext cx="8250555" cy="3813810"/>
          </a:xfrm>
          <a:prstGeom prst="rect">
            <a:avLst/>
          </a:prstGeom>
          <a:noFill/>
          <a:ln>
            <a:solidFill>
              <a:schemeClr val="tx1"/>
            </a:solidFill>
          </a:ln>
        </p:spPr>
      </p:pic>
      <p:sp>
        <p:nvSpPr>
          <p:cNvPr id="10" name="2 Marcador de contenido"/>
          <p:cNvSpPr>
            <a:spLocks noGrp="1"/>
          </p:cNvSpPr>
          <p:nvPr>
            <p:ph sz="quarter" idx="1"/>
          </p:nvPr>
        </p:nvSpPr>
        <p:spPr>
          <a:xfrm>
            <a:off x="133376" y="785794"/>
            <a:ext cx="8582028" cy="614354"/>
          </a:xfrm>
        </p:spPr>
        <p:txBody>
          <a:bodyPr>
            <a:normAutofit/>
          </a:bodyPr>
          <a:lstStyle/>
          <a:p>
            <a:r>
              <a:rPr lang="es-EC" sz="2800" dirty="0" smtClean="0"/>
              <a:t>Ubicación Geográfica de la Heladería </a:t>
            </a:r>
            <a:r>
              <a:rPr lang="en-US" sz="2800" dirty="0" smtClean="0"/>
              <a:t>“</a:t>
            </a:r>
            <a:r>
              <a:rPr lang="es-EC" sz="2800" dirty="0" smtClean="0"/>
              <a:t>Rico Sabor</a:t>
            </a:r>
            <a:r>
              <a:rPr lang="en-US" sz="2800" dirty="0" smtClean="0"/>
              <a:t>” </a:t>
            </a:r>
            <a:r>
              <a:rPr lang="es-EC" sz="2800" dirty="0" smtClean="0"/>
              <a:t>:</a:t>
            </a:r>
            <a:endParaRPr lang="es-EC" sz="2800" dirty="0"/>
          </a:p>
        </p:txBody>
      </p:sp>
      <p:sp>
        <p:nvSpPr>
          <p:cNvPr id="14" name="13 Botón de acción: Inicio">
            <a:hlinkClick r:id="rId3"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5" name="14 Botón de acción: Hacia atrás o Anterior">
            <a:hlinkClick r:id="" action="ppaction://hlinkshowjump?jump=previousslide" highlightClick="1"/>
          </p:cNvPr>
          <p:cNvSpPr/>
          <p:nvPr/>
        </p:nvSpPr>
        <p:spPr>
          <a:xfrm>
            <a:off x="7786742"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6" name="15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1" name="10 Rectángulo"/>
          <p:cNvSpPr/>
          <p:nvPr/>
        </p:nvSpPr>
        <p:spPr>
          <a:xfrm>
            <a:off x="500034" y="5929330"/>
            <a:ext cx="8215370" cy="1200329"/>
          </a:xfrm>
          <a:prstGeom prst="rect">
            <a:avLst/>
          </a:prstGeom>
        </p:spPr>
        <p:txBody>
          <a:bodyPr wrap="square">
            <a:spAutoFit/>
          </a:bodyPr>
          <a:lstStyle/>
          <a:p>
            <a:pPr algn="just"/>
            <a:r>
              <a:rPr lang="es-ES" dirty="0" smtClean="0"/>
              <a:t>La </a:t>
            </a:r>
            <a:r>
              <a:rPr lang="es-ES" dirty="0"/>
              <a:t>Heladería </a:t>
            </a:r>
            <a:r>
              <a:rPr lang="es-ES" dirty="0" smtClean="0"/>
              <a:t>“Rico Sabor” </a:t>
            </a:r>
            <a:r>
              <a:rPr lang="es-ES" dirty="0"/>
              <a:t>estará ubicada en el Centro Comercial </a:t>
            </a:r>
            <a:r>
              <a:rPr lang="es-ES" dirty="0" err="1"/>
              <a:t>Multiplaza</a:t>
            </a:r>
            <a:r>
              <a:rPr lang="es-ES" dirty="0"/>
              <a:t> en la parroquia </a:t>
            </a:r>
            <a:r>
              <a:rPr lang="es-ES" dirty="0" err="1"/>
              <a:t>Lizarzaburu</a:t>
            </a:r>
            <a:r>
              <a:rPr lang="es-ES" dirty="0"/>
              <a:t>, barrio San Antonio junto al aeropuerto de la ciudad de Riobamba, Ecuador.</a:t>
            </a:r>
            <a:endParaRPr lang="en-US" dirty="0"/>
          </a:p>
          <a:p>
            <a:pPr algn="just"/>
            <a:endParaRPr lang="es-EC" dirty="0"/>
          </a:p>
        </p:txBody>
      </p:sp>
      <p:sp>
        <p:nvSpPr>
          <p:cNvPr id="12" name="11 CuadroTexto"/>
          <p:cNvSpPr txBox="1"/>
          <p:nvPr/>
        </p:nvSpPr>
        <p:spPr>
          <a:xfrm>
            <a:off x="7500958" y="1773784"/>
            <a:ext cx="428628" cy="369332"/>
          </a:xfrm>
          <a:prstGeom prst="rect">
            <a:avLst/>
          </a:prstGeom>
          <a:noFill/>
        </p:spPr>
        <p:txBody>
          <a:bodyPr wrap="square" rtlCol="0">
            <a:spAutoFit/>
          </a:bodyPr>
          <a:lstStyle/>
          <a:p>
            <a:pPr algn="ctr"/>
            <a:r>
              <a:rPr lang="es-EC" b="1" dirty="0" smtClean="0"/>
              <a:t>N</a:t>
            </a:r>
            <a:endParaRPr lang="es-EC" b="1" dirty="0"/>
          </a:p>
        </p:txBody>
      </p:sp>
      <p:sp>
        <p:nvSpPr>
          <p:cNvPr id="13" name="12 CuadroTexto"/>
          <p:cNvSpPr txBox="1"/>
          <p:nvPr/>
        </p:nvSpPr>
        <p:spPr>
          <a:xfrm>
            <a:off x="2857488" y="5357826"/>
            <a:ext cx="428628" cy="369332"/>
          </a:xfrm>
          <a:prstGeom prst="rect">
            <a:avLst/>
          </a:prstGeom>
          <a:noFill/>
        </p:spPr>
        <p:txBody>
          <a:bodyPr wrap="square" rtlCol="0">
            <a:spAutoFit/>
          </a:bodyPr>
          <a:lstStyle/>
          <a:p>
            <a:pPr algn="ctr"/>
            <a:r>
              <a:rPr lang="es-EC" b="1" dirty="0" smtClean="0"/>
              <a:t>S</a:t>
            </a:r>
            <a:endParaRPr lang="es-EC" b="1" dirty="0"/>
          </a:p>
        </p:txBody>
      </p:sp>
      <p:grpSp>
        <p:nvGrpSpPr>
          <p:cNvPr id="17" name="6 Grupo"/>
          <p:cNvGrpSpPr/>
          <p:nvPr/>
        </p:nvGrpSpPr>
        <p:grpSpPr>
          <a:xfrm>
            <a:off x="571472" y="142852"/>
            <a:ext cx="7858180" cy="571504"/>
            <a:chOff x="410768" y="2110562"/>
            <a:chExt cx="5750759" cy="324720"/>
          </a:xfrm>
          <a:scene3d>
            <a:camera prst="orthographicFront"/>
            <a:lightRig rig="flat" dir="t"/>
          </a:scene3d>
        </p:grpSpPr>
        <p:sp>
          <p:nvSpPr>
            <p:cNvPr id="18" name="17 Rectángulo redondeado"/>
            <p:cNvSpPr/>
            <p:nvPr/>
          </p:nvSpPr>
          <p:spPr>
            <a:xfrm>
              <a:off x="410768" y="2110562"/>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8662909"/>
                <a:satOff val="7828"/>
                <a:lumOff val="884"/>
                <a:alphaOff val="0"/>
              </a:schemeClr>
            </a:fillRef>
            <a:effectRef idx="2">
              <a:schemeClr val="accent2">
                <a:hueOff val="-8662909"/>
                <a:satOff val="7828"/>
                <a:lumOff val="884"/>
                <a:alphaOff val="0"/>
              </a:schemeClr>
            </a:effectRef>
            <a:fontRef idx="minor">
              <a:schemeClr val="lt1"/>
            </a:fontRef>
          </p:style>
        </p:sp>
        <p:sp>
          <p:nvSpPr>
            <p:cNvPr id="19" name="18 Rectángulo"/>
            <p:cNvSpPr/>
            <p:nvPr/>
          </p:nvSpPr>
          <p:spPr>
            <a:xfrm>
              <a:off x="426620" y="2126414"/>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ADMINISTRATIVO</a:t>
              </a:r>
              <a:endParaRPr lang="es-EC" sz="2400" b="1" kern="1200" dirty="0"/>
            </a:p>
          </p:txBody>
        </p:sp>
      </p:grpSp>
      <p:sp>
        <p:nvSpPr>
          <p:cNvPr id="2" name="AutoShape 2"/>
          <p:cNvSpPr>
            <a:spLocks noChangeArrowheads="1"/>
          </p:cNvSpPr>
          <p:nvPr/>
        </p:nvSpPr>
        <p:spPr bwMode="auto">
          <a:xfrm>
            <a:off x="1547664" y="1963728"/>
            <a:ext cx="411162" cy="358775"/>
          </a:xfrm>
          <a:prstGeom prst="star5">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AutoShape 3"/>
          <p:cNvSpPr>
            <a:spLocks noChangeArrowheads="1"/>
          </p:cNvSpPr>
          <p:nvPr/>
        </p:nvSpPr>
        <p:spPr bwMode="auto">
          <a:xfrm>
            <a:off x="145329" y="5891681"/>
            <a:ext cx="411162" cy="358775"/>
          </a:xfrm>
          <a:prstGeom prst="star5">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35"/>
          <p:cNvSpPr>
            <a:spLocks noChangeArrowheads="1"/>
          </p:cNvSpPr>
          <p:nvPr/>
        </p:nvSpPr>
        <p:spPr bwMode="auto">
          <a:xfrm>
            <a:off x="1349385" y="1786277"/>
            <a:ext cx="807720" cy="75057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a:spLocks noGrp="1"/>
          </p:cNvSpPr>
          <p:nvPr>
            <p:ph sz="quarter" idx="1"/>
          </p:nvPr>
        </p:nvSpPr>
        <p:spPr>
          <a:xfrm>
            <a:off x="133376" y="785794"/>
            <a:ext cx="8582028" cy="614354"/>
          </a:xfrm>
        </p:spPr>
        <p:txBody>
          <a:bodyPr>
            <a:normAutofit/>
          </a:bodyPr>
          <a:lstStyle/>
          <a:p>
            <a:r>
              <a:rPr lang="es-EC" sz="2800" dirty="0" smtClean="0"/>
              <a:t>Filosofía Corporativa de la Heladería Rico Sabor:</a:t>
            </a:r>
            <a:endParaRPr lang="es-EC" sz="2800" dirty="0"/>
          </a:p>
        </p:txBody>
      </p:sp>
      <p:graphicFrame>
        <p:nvGraphicFramePr>
          <p:cNvPr id="7" name="6 Diagrama"/>
          <p:cNvGraphicFramePr/>
          <p:nvPr>
            <p:extLst>
              <p:ext uri="{D42A27DB-BD31-4B8C-83A1-F6EECF244321}">
                <p14:modId xmlns:p14="http://schemas.microsoft.com/office/powerpoint/2010/main" val="462328413"/>
              </p:ext>
            </p:extLst>
          </p:nvPr>
        </p:nvGraphicFramePr>
        <p:xfrm>
          <a:off x="5214942" y="1500174"/>
          <a:ext cx="3440968" cy="1700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extLst>
              <p:ext uri="{D42A27DB-BD31-4B8C-83A1-F6EECF244321}">
                <p14:modId xmlns:p14="http://schemas.microsoft.com/office/powerpoint/2010/main" val="3818412645"/>
              </p:ext>
            </p:extLst>
          </p:nvPr>
        </p:nvGraphicFramePr>
        <p:xfrm>
          <a:off x="5286380" y="3305186"/>
          <a:ext cx="3309940" cy="1695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12 Diagrama"/>
          <p:cNvGraphicFramePr/>
          <p:nvPr>
            <p:extLst>
              <p:ext uri="{D42A27DB-BD31-4B8C-83A1-F6EECF244321}">
                <p14:modId xmlns:p14="http://schemas.microsoft.com/office/powerpoint/2010/main" val="1185776388"/>
              </p:ext>
            </p:extLst>
          </p:nvPr>
        </p:nvGraphicFramePr>
        <p:xfrm>
          <a:off x="142844" y="1571612"/>
          <a:ext cx="5143536" cy="30095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14 Diagrama"/>
          <p:cNvGraphicFramePr/>
          <p:nvPr>
            <p:extLst>
              <p:ext uri="{D42A27DB-BD31-4B8C-83A1-F6EECF244321}">
                <p14:modId xmlns:p14="http://schemas.microsoft.com/office/powerpoint/2010/main" val="3133797342"/>
              </p:ext>
            </p:extLst>
          </p:nvPr>
        </p:nvGraphicFramePr>
        <p:xfrm>
          <a:off x="357158" y="4869160"/>
          <a:ext cx="4071966" cy="19174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7" name="16 Diagrama"/>
          <p:cNvGraphicFramePr/>
          <p:nvPr>
            <p:extLst>
              <p:ext uri="{D42A27DB-BD31-4B8C-83A1-F6EECF244321}">
                <p14:modId xmlns:p14="http://schemas.microsoft.com/office/powerpoint/2010/main" val="971602277"/>
              </p:ext>
            </p:extLst>
          </p:nvPr>
        </p:nvGraphicFramePr>
        <p:xfrm>
          <a:off x="4857784" y="5143512"/>
          <a:ext cx="4143372" cy="1643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8" name="17 Rectángulo"/>
          <p:cNvSpPr/>
          <p:nvPr/>
        </p:nvSpPr>
        <p:spPr>
          <a:xfrm rot="16200000">
            <a:off x="4181383" y="5822162"/>
            <a:ext cx="1643050" cy="2857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PRINCIPIOS</a:t>
            </a:r>
            <a:endParaRPr lang="es-EC" dirty="0"/>
          </a:p>
        </p:txBody>
      </p:sp>
      <p:sp>
        <p:nvSpPr>
          <p:cNvPr id="19" name="18 Rectángulo"/>
          <p:cNvSpPr/>
          <p:nvPr/>
        </p:nvSpPr>
        <p:spPr>
          <a:xfrm rot="16200000">
            <a:off x="-387229" y="5666082"/>
            <a:ext cx="1917402" cy="3235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VALORES</a:t>
            </a:r>
            <a:endParaRPr lang="es-EC" dirty="0"/>
          </a:p>
        </p:txBody>
      </p:sp>
      <p:sp>
        <p:nvSpPr>
          <p:cNvPr id="14" name="13 Botón de acción: Inicio">
            <a:hlinkClick r:id="rId27" action="ppaction://hlinksldjump" highlightClick="1"/>
          </p:cNvPr>
          <p:cNvSpPr/>
          <p:nvPr/>
        </p:nvSpPr>
        <p:spPr>
          <a:xfrm>
            <a:off x="8643998" y="785794"/>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6" name="15 Botón de acción: Hacia atrás o Anterior">
            <a:hlinkClick r:id="" action="ppaction://hlinkshowjump?jump=previousslide" highlightClick="1"/>
          </p:cNvPr>
          <p:cNvSpPr/>
          <p:nvPr/>
        </p:nvSpPr>
        <p:spPr>
          <a:xfrm>
            <a:off x="7786742" y="928670"/>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0" name="19 Botón de acción: Hacia delante o Siguiente">
            <a:hlinkClick r:id="" action="ppaction://hlinkshowjump?jump=nextslide" highlightClick="1"/>
          </p:cNvPr>
          <p:cNvSpPr/>
          <p:nvPr/>
        </p:nvSpPr>
        <p:spPr>
          <a:xfrm>
            <a:off x="8215338" y="928670"/>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grpSp>
        <p:nvGrpSpPr>
          <p:cNvPr id="21" name="6 Grupo"/>
          <p:cNvGrpSpPr/>
          <p:nvPr/>
        </p:nvGrpSpPr>
        <p:grpSpPr>
          <a:xfrm>
            <a:off x="571472" y="142852"/>
            <a:ext cx="7858180" cy="571504"/>
            <a:chOff x="410768" y="2110562"/>
            <a:chExt cx="5750759" cy="324720"/>
          </a:xfrm>
          <a:scene3d>
            <a:camera prst="orthographicFront"/>
            <a:lightRig rig="flat" dir="t"/>
          </a:scene3d>
        </p:grpSpPr>
        <p:sp>
          <p:nvSpPr>
            <p:cNvPr id="22" name="21 Rectángulo redondeado"/>
            <p:cNvSpPr/>
            <p:nvPr/>
          </p:nvSpPr>
          <p:spPr>
            <a:xfrm>
              <a:off x="410768" y="2110562"/>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8662909"/>
                <a:satOff val="7828"/>
                <a:lumOff val="884"/>
                <a:alphaOff val="0"/>
              </a:schemeClr>
            </a:fillRef>
            <a:effectRef idx="2">
              <a:schemeClr val="accent2">
                <a:hueOff val="-8662909"/>
                <a:satOff val="7828"/>
                <a:lumOff val="884"/>
                <a:alphaOff val="0"/>
              </a:schemeClr>
            </a:effectRef>
            <a:fontRef idx="minor">
              <a:schemeClr val="lt1"/>
            </a:fontRef>
          </p:style>
        </p:sp>
        <p:sp>
          <p:nvSpPr>
            <p:cNvPr id="23" name="22 Rectángulo"/>
            <p:cNvSpPr/>
            <p:nvPr/>
          </p:nvSpPr>
          <p:spPr>
            <a:xfrm>
              <a:off x="426620" y="2126414"/>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ADMINISTRATIVO</a:t>
              </a:r>
              <a:endParaRPr lang="es-EC" sz="2400" b="1" kern="1200" dirty="0"/>
            </a:p>
          </p:txBody>
        </p:sp>
      </p:gr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Marcador de contenido"/>
          <p:cNvSpPr>
            <a:spLocks noGrp="1"/>
          </p:cNvSpPr>
          <p:nvPr>
            <p:ph sz="quarter" idx="1"/>
          </p:nvPr>
        </p:nvSpPr>
        <p:spPr>
          <a:xfrm>
            <a:off x="133376" y="785794"/>
            <a:ext cx="8582028" cy="614354"/>
          </a:xfrm>
        </p:spPr>
        <p:txBody>
          <a:bodyPr>
            <a:normAutofit/>
          </a:bodyPr>
          <a:lstStyle/>
          <a:p>
            <a:r>
              <a:rPr lang="es-EC" sz="2800" dirty="0" smtClean="0"/>
              <a:t>Mapa Estratégico de la Heladería </a:t>
            </a:r>
            <a:r>
              <a:rPr lang="es-EC" sz="2800" dirty="0"/>
              <a:t>Rico </a:t>
            </a:r>
            <a:r>
              <a:rPr lang="es-EC" sz="2800" dirty="0" smtClean="0"/>
              <a:t>Sabor:</a:t>
            </a:r>
            <a:endParaRPr lang="es-EC" sz="2800" dirty="0"/>
          </a:p>
        </p:txBody>
      </p:sp>
      <p:grpSp>
        <p:nvGrpSpPr>
          <p:cNvPr id="13" name="6 Grupo"/>
          <p:cNvGrpSpPr/>
          <p:nvPr/>
        </p:nvGrpSpPr>
        <p:grpSpPr>
          <a:xfrm>
            <a:off x="571472" y="142852"/>
            <a:ext cx="7858180" cy="571504"/>
            <a:chOff x="410768" y="2110562"/>
            <a:chExt cx="5750759" cy="324720"/>
          </a:xfrm>
          <a:scene3d>
            <a:camera prst="orthographicFront"/>
            <a:lightRig rig="flat" dir="t"/>
          </a:scene3d>
        </p:grpSpPr>
        <p:sp>
          <p:nvSpPr>
            <p:cNvPr id="14" name="13 Rectángulo redondeado"/>
            <p:cNvSpPr/>
            <p:nvPr/>
          </p:nvSpPr>
          <p:spPr>
            <a:xfrm>
              <a:off x="410768" y="2110562"/>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8662909"/>
                <a:satOff val="7828"/>
                <a:lumOff val="884"/>
                <a:alphaOff val="0"/>
              </a:schemeClr>
            </a:fillRef>
            <a:effectRef idx="2">
              <a:schemeClr val="accent2">
                <a:hueOff val="-8662909"/>
                <a:satOff val="7828"/>
                <a:lumOff val="884"/>
                <a:alphaOff val="0"/>
              </a:schemeClr>
            </a:effectRef>
            <a:fontRef idx="minor">
              <a:schemeClr val="lt1"/>
            </a:fontRef>
          </p:style>
        </p:sp>
        <p:sp>
          <p:nvSpPr>
            <p:cNvPr id="15" name="14 Rectángulo"/>
            <p:cNvSpPr/>
            <p:nvPr/>
          </p:nvSpPr>
          <p:spPr>
            <a:xfrm>
              <a:off x="426620" y="2126414"/>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ADMINISTRATIVO</a:t>
              </a:r>
              <a:endParaRPr lang="es-EC" sz="2400" b="1" kern="1200" dirty="0"/>
            </a:p>
          </p:txBody>
        </p:sp>
      </p:grpSp>
      <p:pic>
        <p:nvPicPr>
          <p:cNvPr id="4" name="Imagen 3"/>
          <p:cNvPicPr>
            <a:picLocks noChangeAspect="1"/>
          </p:cNvPicPr>
          <p:nvPr/>
        </p:nvPicPr>
        <p:blipFill>
          <a:blip r:embed="rId2"/>
          <a:stretch>
            <a:fillRect/>
          </a:stretch>
        </p:blipFill>
        <p:spPr>
          <a:xfrm>
            <a:off x="0" y="1268760"/>
            <a:ext cx="9144000" cy="5589240"/>
          </a:xfrm>
          <a:prstGeom prst="rect">
            <a:avLst/>
          </a:prstGeom>
          <a:solidFill>
            <a:schemeClr val="tx2">
              <a:lumMod val="20000"/>
              <a:lumOff val="80000"/>
            </a:schemeClr>
          </a:solidFill>
        </p:spPr>
      </p:pic>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Diseño del Local Comercial – Isla (Vista Aérea):</a:t>
            </a:r>
            <a:endParaRPr lang="es-EC" sz="2800" dirty="0"/>
          </a:p>
        </p:txBody>
      </p:sp>
      <p:pic>
        <p:nvPicPr>
          <p:cNvPr id="1027" name="Picture 3"/>
          <p:cNvPicPr>
            <a:picLocks noChangeAspect="1" noChangeArrowheads="1"/>
          </p:cNvPicPr>
          <p:nvPr/>
        </p:nvPicPr>
        <p:blipFill>
          <a:blip r:embed="rId2"/>
          <a:srcRect/>
          <a:stretch>
            <a:fillRect/>
          </a:stretch>
        </p:blipFill>
        <p:spPr bwMode="auto">
          <a:xfrm>
            <a:off x="1571604" y="1629323"/>
            <a:ext cx="6110308" cy="5085825"/>
          </a:xfrm>
          <a:prstGeom prst="rect">
            <a:avLst/>
          </a:prstGeom>
          <a:ln>
            <a:noFill/>
          </a:ln>
          <a:effectLst>
            <a:outerShdw blurRad="190500" algn="tl" rotWithShape="0">
              <a:srgbClr val="000000">
                <a:alpha val="70000"/>
              </a:srgbClr>
            </a:outerShdw>
          </a:effectLst>
        </p:spPr>
      </p:pic>
      <p:grpSp>
        <p:nvGrpSpPr>
          <p:cNvPr id="7" name="6 Grupo"/>
          <p:cNvGrpSpPr/>
          <p:nvPr/>
        </p:nvGrpSpPr>
        <p:grpSpPr>
          <a:xfrm>
            <a:off x="571472" y="142852"/>
            <a:ext cx="7858180" cy="571504"/>
            <a:chOff x="410768" y="2878059"/>
            <a:chExt cx="5750759" cy="324720"/>
          </a:xfrm>
          <a:scene3d>
            <a:camera prst="orthographicFront"/>
            <a:lightRig rig="flat" dir="t"/>
          </a:scene3d>
        </p:grpSpPr>
        <p:sp>
          <p:nvSpPr>
            <p:cNvPr id="8" name="7 Rectángulo redondeado"/>
            <p:cNvSpPr/>
            <p:nvPr/>
          </p:nvSpPr>
          <p:spPr>
            <a:xfrm>
              <a:off x="410768" y="2878059"/>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1550546"/>
                <a:satOff val="10438"/>
                <a:lumOff val="1179"/>
                <a:alphaOff val="0"/>
              </a:schemeClr>
            </a:fillRef>
            <a:effectRef idx="2">
              <a:schemeClr val="accent2">
                <a:hueOff val="-11550546"/>
                <a:satOff val="10438"/>
                <a:lumOff val="1179"/>
                <a:alphaOff val="0"/>
              </a:schemeClr>
            </a:effectRef>
            <a:fontRef idx="minor">
              <a:schemeClr val="lt1"/>
            </a:fontRef>
          </p:style>
        </p:sp>
        <p:sp>
          <p:nvSpPr>
            <p:cNvPr id="9" name="8 Rectángulo"/>
            <p:cNvSpPr/>
            <p:nvPr/>
          </p:nvSpPr>
          <p:spPr>
            <a:xfrm>
              <a:off x="426620" y="2893911"/>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TÉCNICO Y DE PRODUCCIÓN</a:t>
              </a:r>
              <a:endParaRPr lang="es-EC" sz="2400" b="1" kern="1200" dirty="0"/>
            </a:p>
          </p:txBody>
        </p:sp>
      </p:gr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CONTENIDO:</a:t>
            </a:r>
            <a:endParaRPr lang="es-EC" dirty="0">
              <a:solidFill>
                <a:schemeClr val="tx1"/>
              </a:solidFill>
            </a:endParaRPr>
          </a:p>
        </p:txBody>
      </p:sp>
      <p:graphicFrame>
        <p:nvGraphicFramePr>
          <p:cNvPr id="4" name="3 Diagrama"/>
          <p:cNvGraphicFramePr/>
          <p:nvPr>
            <p:extLst>
              <p:ext uri="{D42A27DB-BD31-4B8C-83A1-F6EECF244321}">
                <p14:modId xmlns:p14="http://schemas.microsoft.com/office/powerpoint/2010/main" val="902442222"/>
              </p:ext>
            </p:extLst>
          </p:nvPr>
        </p:nvGraphicFramePr>
        <p:xfrm>
          <a:off x="500034" y="1643050"/>
          <a:ext cx="807249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Diseño del Local Comercial – Isla (Vista Frontal):</a:t>
            </a:r>
            <a:endParaRPr lang="es-EC" sz="2800" dirty="0"/>
          </a:p>
        </p:txBody>
      </p:sp>
      <p:grpSp>
        <p:nvGrpSpPr>
          <p:cNvPr id="2" name="6 Grupo"/>
          <p:cNvGrpSpPr/>
          <p:nvPr/>
        </p:nvGrpSpPr>
        <p:grpSpPr>
          <a:xfrm>
            <a:off x="571472" y="142852"/>
            <a:ext cx="7858180" cy="571504"/>
            <a:chOff x="410768" y="2878059"/>
            <a:chExt cx="5750759" cy="324720"/>
          </a:xfrm>
          <a:scene3d>
            <a:camera prst="orthographicFront"/>
            <a:lightRig rig="flat" dir="t"/>
          </a:scene3d>
        </p:grpSpPr>
        <p:sp>
          <p:nvSpPr>
            <p:cNvPr id="8" name="7 Rectángulo redondeado"/>
            <p:cNvSpPr/>
            <p:nvPr/>
          </p:nvSpPr>
          <p:spPr>
            <a:xfrm>
              <a:off x="410768" y="2878059"/>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1550546"/>
                <a:satOff val="10438"/>
                <a:lumOff val="1179"/>
                <a:alphaOff val="0"/>
              </a:schemeClr>
            </a:fillRef>
            <a:effectRef idx="2">
              <a:schemeClr val="accent2">
                <a:hueOff val="-11550546"/>
                <a:satOff val="10438"/>
                <a:lumOff val="1179"/>
                <a:alphaOff val="0"/>
              </a:schemeClr>
            </a:effectRef>
            <a:fontRef idx="minor">
              <a:schemeClr val="lt1"/>
            </a:fontRef>
          </p:style>
        </p:sp>
        <p:sp>
          <p:nvSpPr>
            <p:cNvPr id="9" name="8 Rectángulo"/>
            <p:cNvSpPr/>
            <p:nvPr/>
          </p:nvSpPr>
          <p:spPr>
            <a:xfrm>
              <a:off x="426620" y="2893911"/>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TÉCNICO Y DE PRODUCCIÓN</a:t>
              </a:r>
              <a:endParaRPr lang="es-EC" sz="2400" b="1" kern="1200" dirty="0"/>
            </a:p>
          </p:txBody>
        </p:sp>
      </p:grpSp>
      <p:grpSp>
        <p:nvGrpSpPr>
          <p:cNvPr id="10" name="Grupo 9"/>
          <p:cNvGrpSpPr/>
          <p:nvPr/>
        </p:nvGrpSpPr>
        <p:grpSpPr>
          <a:xfrm>
            <a:off x="1256038" y="1471586"/>
            <a:ext cx="6336704" cy="5112567"/>
            <a:chOff x="1256038" y="1471586"/>
            <a:chExt cx="6336704" cy="5112567"/>
          </a:xfrm>
        </p:grpSpPr>
        <p:pic>
          <p:nvPicPr>
            <p:cNvPr id="3" name="Imagen 2"/>
            <p:cNvPicPr>
              <a:picLocks noChangeAspect="1"/>
            </p:cNvPicPr>
            <p:nvPr/>
          </p:nvPicPr>
          <p:blipFill>
            <a:blip r:embed="rId2"/>
            <a:stretch>
              <a:fillRect/>
            </a:stretch>
          </p:blipFill>
          <p:spPr>
            <a:xfrm>
              <a:off x="1256038" y="1471586"/>
              <a:ext cx="6336704" cy="5112567"/>
            </a:xfrm>
            <a:prstGeom prst="rect">
              <a:avLst/>
            </a:prstGeom>
          </p:spPr>
        </p:pic>
        <p:sp>
          <p:nvSpPr>
            <p:cNvPr id="6" name="Rectángulo 5"/>
            <p:cNvSpPr/>
            <p:nvPr/>
          </p:nvSpPr>
          <p:spPr>
            <a:xfrm>
              <a:off x="6084168" y="2420888"/>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ln w="0"/>
                  <a:solidFill>
                    <a:schemeClr val="tx1"/>
                  </a:solidFill>
                  <a:effectLst>
                    <a:outerShdw blurRad="38100" dist="19050" dir="2700000" algn="tl" rotWithShape="0">
                      <a:schemeClr val="dk1">
                        <a:alpha val="40000"/>
                      </a:schemeClr>
                    </a:outerShdw>
                  </a:effectLst>
                </a:rPr>
                <a:t>JUNIOR</a:t>
              </a:r>
              <a:endParaRPr lang="en-US" dirty="0"/>
            </a:p>
          </p:txBody>
        </p:sp>
        <p:sp>
          <p:nvSpPr>
            <p:cNvPr id="15" name="Rectángulo 14"/>
            <p:cNvSpPr/>
            <p:nvPr/>
          </p:nvSpPr>
          <p:spPr>
            <a:xfrm>
              <a:off x="6084168" y="2676152"/>
              <a:ext cx="64807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smtClean="0">
                  <a:ln w="0"/>
                  <a:solidFill>
                    <a:schemeClr val="tx1"/>
                  </a:solidFill>
                  <a:effectLst>
                    <a:outerShdw blurRad="38100" dist="19050" dir="2700000" algn="tl" rotWithShape="0">
                      <a:schemeClr val="dk1">
                        <a:alpha val="40000"/>
                      </a:schemeClr>
                    </a:outerShdw>
                  </a:effectLst>
                </a:rPr>
                <a:t>MEDIANO</a:t>
              </a:r>
              <a:endParaRPr lang="en-US" dirty="0"/>
            </a:p>
          </p:txBody>
        </p:sp>
        <p:sp>
          <p:nvSpPr>
            <p:cNvPr id="16" name="Rectángulo 15"/>
            <p:cNvSpPr/>
            <p:nvPr/>
          </p:nvSpPr>
          <p:spPr>
            <a:xfrm>
              <a:off x="6084168" y="2895412"/>
              <a:ext cx="641655"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err="1" smtClean="0">
                  <a:ln w="0"/>
                  <a:solidFill>
                    <a:schemeClr val="tx1"/>
                  </a:solidFill>
                  <a:effectLst>
                    <a:outerShdw blurRad="38100" dist="19050" dir="2700000" algn="tl" rotWithShape="0">
                      <a:schemeClr val="dk1">
                        <a:alpha val="40000"/>
                      </a:schemeClr>
                    </a:outerShdw>
                  </a:effectLst>
                </a:rPr>
                <a:t>GIGANTE</a:t>
              </a:r>
              <a:endParaRPr lang="en-US" dirty="0"/>
            </a:p>
          </p:txBody>
        </p:sp>
        <p:sp>
          <p:nvSpPr>
            <p:cNvPr id="18" name="Rectángulo 17"/>
            <p:cNvSpPr/>
            <p:nvPr/>
          </p:nvSpPr>
          <p:spPr>
            <a:xfrm>
              <a:off x="4139952" y="2420888"/>
              <a:ext cx="360040" cy="6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$1</a:t>
              </a:r>
              <a:endParaRPr lang="en-US" sz="1600" dirty="0"/>
            </a:p>
          </p:txBody>
        </p:sp>
        <p:sp>
          <p:nvSpPr>
            <p:cNvPr id="19" name="Rectángulo 18"/>
            <p:cNvSpPr/>
            <p:nvPr/>
          </p:nvSpPr>
          <p:spPr>
            <a:xfrm>
              <a:off x="4139952" y="2657588"/>
              <a:ext cx="360040" cy="6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$1,50</a:t>
              </a:r>
              <a:endParaRPr lang="en-US" sz="1600" dirty="0"/>
            </a:p>
          </p:txBody>
        </p:sp>
        <p:sp>
          <p:nvSpPr>
            <p:cNvPr id="20" name="Rectángulo 19"/>
            <p:cNvSpPr/>
            <p:nvPr/>
          </p:nvSpPr>
          <p:spPr>
            <a:xfrm>
              <a:off x="4139952" y="2898220"/>
              <a:ext cx="360040" cy="6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$2</a:t>
              </a:r>
              <a:endParaRPr lang="en-US" sz="1600" dirty="0"/>
            </a:p>
          </p:txBody>
        </p:sp>
        <p:sp>
          <p:nvSpPr>
            <p:cNvPr id="21" name="Rectángulo 20"/>
            <p:cNvSpPr/>
            <p:nvPr/>
          </p:nvSpPr>
          <p:spPr>
            <a:xfrm>
              <a:off x="5580112" y="2410158"/>
              <a:ext cx="360040" cy="79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$2</a:t>
              </a:r>
              <a:endParaRPr lang="en-US" sz="1600" dirty="0"/>
            </a:p>
          </p:txBody>
        </p:sp>
        <p:sp>
          <p:nvSpPr>
            <p:cNvPr id="23" name="Rectángulo 22"/>
            <p:cNvSpPr/>
            <p:nvPr/>
          </p:nvSpPr>
          <p:spPr>
            <a:xfrm>
              <a:off x="7011805" y="2433381"/>
              <a:ext cx="360040" cy="6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$1,50</a:t>
              </a:r>
              <a:endParaRPr lang="en-US" sz="1600" dirty="0"/>
            </a:p>
          </p:txBody>
        </p:sp>
        <p:sp>
          <p:nvSpPr>
            <p:cNvPr id="24" name="Rectángulo 23"/>
            <p:cNvSpPr/>
            <p:nvPr/>
          </p:nvSpPr>
          <p:spPr>
            <a:xfrm>
              <a:off x="7003638" y="2651342"/>
              <a:ext cx="360040" cy="6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$2</a:t>
              </a:r>
              <a:endParaRPr lang="en-US" sz="1600" dirty="0"/>
            </a:p>
          </p:txBody>
        </p:sp>
        <p:sp>
          <p:nvSpPr>
            <p:cNvPr id="25" name="Rectángulo 24"/>
            <p:cNvSpPr/>
            <p:nvPr/>
          </p:nvSpPr>
          <p:spPr>
            <a:xfrm>
              <a:off x="7023866" y="2895412"/>
              <a:ext cx="360040" cy="6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ln w="0"/>
                  <a:solidFill>
                    <a:schemeClr val="tx1"/>
                  </a:solidFill>
                  <a:effectLst>
                    <a:outerShdw blurRad="38100" dist="19050" dir="2700000" algn="tl" rotWithShape="0">
                      <a:schemeClr val="dk1">
                        <a:alpha val="40000"/>
                      </a:schemeClr>
                    </a:outerShdw>
                  </a:effectLst>
                </a:rPr>
                <a:t>$2,50</a:t>
              </a:r>
              <a:endParaRPr lang="en-US" sz="1600" dirty="0"/>
            </a:p>
          </p:txBody>
        </p:sp>
      </p:gr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Proceso de Venta de Helados – Flujograma:</a:t>
            </a:r>
            <a:endParaRPr lang="es-EC" sz="2800" dirty="0"/>
          </a:p>
        </p:txBody>
      </p:sp>
      <p:grpSp>
        <p:nvGrpSpPr>
          <p:cNvPr id="2" name="6 Grupo"/>
          <p:cNvGrpSpPr/>
          <p:nvPr/>
        </p:nvGrpSpPr>
        <p:grpSpPr>
          <a:xfrm>
            <a:off x="571472" y="142852"/>
            <a:ext cx="7858180" cy="571504"/>
            <a:chOff x="410768" y="2878059"/>
            <a:chExt cx="5750759" cy="324720"/>
          </a:xfrm>
          <a:scene3d>
            <a:camera prst="orthographicFront"/>
            <a:lightRig rig="flat" dir="t"/>
          </a:scene3d>
        </p:grpSpPr>
        <p:sp>
          <p:nvSpPr>
            <p:cNvPr id="8" name="7 Rectángulo redondeado"/>
            <p:cNvSpPr/>
            <p:nvPr/>
          </p:nvSpPr>
          <p:spPr>
            <a:xfrm>
              <a:off x="410768" y="2878059"/>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1550546"/>
                <a:satOff val="10438"/>
                <a:lumOff val="1179"/>
                <a:alphaOff val="0"/>
              </a:schemeClr>
            </a:fillRef>
            <a:effectRef idx="2">
              <a:schemeClr val="accent2">
                <a:hueOff val="-11550546"/>
                <a:satOff val="10438"/>
                <a:lumOff val="1179"/>
                <a:alphaOff val="0"/>
              </a:schemeClr>
            </a:effectRef>
            <a:fontRef idx="minor">
              <a:schemeClr val="lt1"/>
            </a:fontRef>
          </p:style>
        </p:sp>
        <p:sp>
          <p:nvSpPr>
            <p:cNvPr id="9" name="8 Rectángulo"/>
            <p:cNvSpPr/>
            <p:nvPr/>
          </p:nvSpPr>
          <p:spPr>
            <a:xfrm>
              <a:off x="426620" y="2893911"/>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TÉCNICO Y DE PRODUCCIÓN</a:t>
              </a:r>
              <a:endParaRPr lang="es-EC" sz="2400" b="1" kern="1200" dirty="0"/>
            </a:p>
          </p:txBody>
        </p:sp>
      </p:grpSp>
      <p:pic>
        <p:nvPicPr>
          <p:cNvPr id="25603" name="Picture 3"/>
          <p:cNvPicPr>
            <a:picLocks noChangeAspect="1" noChangeArrowheads="1"/>
          </p:cNvPicPr>
          <p:nvPr/>
        </p:nvPicPr>
        <p:blipFill>
          <a:blip r:embed="rId2"/>
          <a:srcRect/>
          <a:stretch>
            <a:fillRect/>
          </a:stretch>
        </p:blipFill>
        <p:spPr bwMode="auto">
          <a:xfrm>
            <a:off x="4714876" y="1624016"/>
            <a:ext cx="4143404" cy="3162306"/>
          </a:xfrm>
          <a:prstGeom prst="rect">
            <a:avLst/>
          </a:prstGeom>
          <a:ln>
            <a:noFill/>
          </a:ln>
          <a:effectLst>
            <a:outerShdw blurRad="190500" algn="tl" rotWithShape="0">
              <a:srgbClr val="000000">
                <a:alpha val="70000"/>
              </a:srgbClr>
            </a:outerShdw>
          </a:effectLst>
        </p:spPr>
      </p:pic>
      <p:grpSp>
        <p:nvGrpSpPr>
          <p:cNvPr id="4" name="Grupo 3"/>
          <p:cNvGrpSpPr/>
          <p:nvPr/>
        </p:nvGrpSpPr>
        <p:grpSpPr>
          <a:xfrm>
            <a:off x="357158" y="1624016"/>
            <a:ext cx="8501121" cy="5162570"/>
            <a:chOff x="357158" y="1624016"/>
            <a:chExt cx="8501121" cy="5162570"/>
          </a:xfrm>
        </p:grpSpPr>
        <p:pic>
          <p:nvPicPr>
            <p:cNvPr id="25602" name="Picture 2"/>
            <p:cNvPicPr>
              <a:picLocks noChangeAspect="1" noChangeArrowheads="1"/>
            </p:cNvPicPr>
            <p:nvPr/>
          </p:nvPicPr>
          <p:blipFill>
            <a:blip r:embed="rId3"/>
            <a:srcRect/>
            <a:stretch>
              <a:fillRect/>
            </a:stretch>
          </p:blipFill>
          <p:spPr bwMode="auto">
            <a:xfrm>
              <a:off x="357158" y="1643050"/>
              <a:ext cx="4143404" cy="5143536"/>
            </a:xfrm>
            <a:prstGeom prst="rect">
              <a:avLst/>
            </a:prstGeom>
            <a:ln>
              <a:noFill/>
            </a:ln>
            <a:effectLst>
              <a:outerShdw blurRad="190500" algn="tl" rotWithShape="0">
                <a:srgbClr val="000000">
                  <a:alpha val="70000"/>
                </a:srgbClr>
              </a:outerShdw>
            </a:effectLst>
          </p:spPr>
        </p:pic>
        <p:pic>
          <p:nvPicPr>
            <p:cNvPr id="25617" name="Picture 17"/>
            <p:cNvPicPr>
              <a:picLocks noChangeAspect="1" noChangeArrowheads="1"/>
            </p:cNvPicPr>
            <p:nvPr/>
          </p:nvPicPr>
          <p:blipFill>
            <a:blip r:embed="rId4"/>
            <a:srcRect/>
            <a:stretch>
              <a:fillRect/>
            </a:stretch>
          </p:blipFill>
          <p:spPr bwMode="auto">
            <a:xfrm>
              <a:off x="4714876" y="5429264"/>
              <a:ext cx="2071701" cy="1288584"/>
            </a:xfrm>
            <a:prstGeom prst="rect">
              <a:avLst/>
            </a:prstGeom>
            <a:ln>
              <a:noFill/>
            </a:ln>
            <a:effectLst>
              <a:outerShdw blurRad="190500" algn="tl" rotWithShape="0">
                <a:srgbClr val="000000">
                  <a:alpha val="70000"/>
                </a:srgbClr>
              </a:outerShdw>
            </a:effectLst>
          </p:spPr>
        </p:pic>
        <p:pic>
          <p:nvPicPr>
            <p:cNvPr id="25618" name="Picture 18"/>
            <p:cNvPicPr>
              <a:picLocks noChangeAspect="1" noChangeArrowheads="1"/>
            </p:cNvPicPr>
            <p:nvPr/>
          </p:nvPicPr>
          <p:blipFill>
            <a:blip r:embed="rId5"/>
            <a:srcRect/>
            <a:stretch>
              <a:fillRect/>
            </a:stretch>
          </p:blipFill>
          <p:spPr bwMode="auto">
            <a:xfrm>
              <a:off x="6849838" y="5000637"/>
              <a:ext cx="2008441" cy="1143007"/>
            </a:xfrm>
            <a:prstGeom prst="rect">
              <a:avLst/>
            </a:prstGeom>
            <a:ln>
              <a:noFill/>
            </a:ln>
            <a:effectLst>
              <a:outerShdw blurRad="190500" algn="tl" rotWithShape="0">
                <a:srgbClr val="000000">
                  <a:alpha val="70000"/>
                </a:srgbClr>
              </a:outerShdw>
            </a:effectLst>
          </p:spPr>
        </p:pic>
        <p:sp>
          <p:nvSpPr>
            <p:cNvPr id="3" name="Rectángulo 2"/>
            <p:cNvSpPr/>
            <p:nvPr/>
          </p:nvSpPr>
          <p:spPr>
            <a:xfrm>
              <a:off x="395536" y="1643050"/>
              <a:ext cx="2016224" cy="34579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VENDEDOR</a:t>
              </a:r>
              <a:r>
                <a:rPr lang="en-US" sz="7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HELADERÍA</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 name="Rectángulo 13"/>
            <p:cNvSpPr/>
            <p:nvPr/>
          </p:nvSpPr>
          <p:spPr>
            <a:xfrm>
              <a:off x="2450138" y="1643050"/>
              <a:ext cx="2050424" cy="34579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CLIENTE</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5" name="Rectángulo 14"/>
            <p:cNvSpPr/>
            <p:nvPr/>
          </p:nvSpPr>
          <p:spPr>
            <a:xfrm>
              <a:off x="4742613" y="1624016"/>
              <a:ext cx="2043963" cy="288032"/>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t>
              </a:r>
              <a:r>
                <a:rPr lang="en-US" sz="7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ENDEDO</a:t>
              </a:r>
              <a:r>
                <a:rPr lang="en-US" sz="7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t>
              </a:r>
              <a:r>
                <a:rPr lang="en-US" sz="7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HELADERÍA</a:t>
              </a:r>
              <a:endParaRPr lang="en-US" sz="7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ángulo 15"/>
            <p:cNvSpPr/>
            <p:nvPr/>
          </p:nvSpPr>
          <p:spPr>
            <a:xfrm>
              <a:off x="6804247" y="1624016"/>
              <a:ext cx="2054031" cy="288032"/>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CLIENTE</a:t>
              </a:r>
              <a:endParaRPr lang="en-US" sz="7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Punto de Equilibrio:</a:t>
            </a:r>
            <a:endParaRPr lang="es-EC" sz="2800" dirty="0"/>
          </a:p>
        </p:txBody>
      </p:sp>
      <p:grpSp>
        <p:nvGrpSpPr>
          <p:cNvPr id="2" name="6 Grupo"/>
          <p:cNvGrpSpPr/>
          <p:nvPr/>
        </p:nvGrpSpPr>
        <p:grpSpPr>
          <a:xfrm>
            <a:off x="571472" y="142852"/>
            <a:ext cx="7858180" cy="571504"/>
            <a:chOff x="410768" y="3645557"/>
            <a:chExt cx="5750759" cy="324720"/>
          </a:xfrm>
          <a:scene3d>
            <a:camera prst="orthographicFront"/>
            <a:lightRig rig="flat" dir="t"/>
          </a:scene3d>
        </p:grpSpPr>
        <p:sp>
          <p:nvSpPr>
            <p:cNvPr id="10"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11"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graphicFrame>
        <p:nvGraphicFramePr>
          <p:cNvPr id="16" name="15 Diagrama"/>
          <p:cNvGraphicFramePr/>
          <p:nvPr>
            <p:extLst>
              <p:ext uri="{D42A27DB-BD31-4B8C-83A1-F6EECF244321}">
                <p14:modId xmlns:p14="http://schemas.microsoft.com/office/powerpoint/2010/main" val="2226727258"/>
              </p:ext>
            </p:extLst>
          </p:nvPr>
        </p:nvGraphicFramePr>
        <p:xfrm>
          <a:off x="642910" y="5929330"/>
          <a:ext cx="3429024" cy="428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2 Marcador de contenido"/>
          <p:cNvSpPr txBox="1">
            <a:spLocks/>
          </p:cNvSpPr>
          <p:nvPr/>
        </p:nvSpPr>
        <p:spPr>
          <a:xfrm>
            <a:off x="6215074" y="1571612"/>
            <a:ext cx="2214578" cy="57150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Costos Fijos:</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2 Marcador de contenido"/>
          <p:cNvSpPr txBox="1">
            <a:spLocks/>
          </p:cNvSpPr>
          <p:nvPr/>
        </p:nvSpPr>
        <p:spPr>
          <a:xfrm>
            <a:off x="6215074" y="3786190"/>
            <a:ext cx="2500330" cy="57150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Costos Variables:</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2" name="21 Diagrama"/>
          <p:cNvGraphicFramePr/>
          <p:nvPr>
            <p:extLst>
              <p:ext uri="{D42A27DB-BD31-4B8C-83A1-F6EECF244321}">
                <p14:modId xmlns:p14="http://schemas.microsoft.com/office/powerpoint/2010/main" val="2341505641"/>
              </p:ext>
            </p:extLst>
          </p:nvPr>
        </p:nvGraphicFramePr>
        <p:xfrm>
          <a:off x="4429124" y="5929330"/>
          <a:ext cx="3071834" cy="428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a 18"/>
          <p:cNvGraphicFramePr/>
          <p:nvPr>
            <p:extLst>
              <p:ext uri="{D42A27DB-BD31-4B8C-83A1-F6EECF244321}">
                <p14:modId xmlns:p14="http://schemas.microsoft.com/office/powerpoint/2010/main" val="4009470241"/>
              </p:ext>
            </p:extLst>
          </p:nvPr>
        </p:nvGraphicFramePr>
        <p:xfrm>
          <a:off x="713895" y="5805264"/>
          <a:ext cx="3426057" cy="6598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ectángulo 7"/>
          <p:cNvSpPr/>
          <p:nvPr/>
        </p:nvSpPr>
        <p:spPr>
          <a:xfrm>
            <a:off x="251520" y="6391970"/>
            <a:ext cx="4572000" cy="276999"/>
          </a:xfrm>
          <a:prstGeom prst="rect">
            <a:avLst/>
          </a:prstGeom>
        </p:spPr>
        <p:txBody>
          <a:bodyPr>
            <a:spAutoFit/>
          </a:bodyPr>
          <a:lstStyle/>
          <a:p>
            <a:r>
              <a:rPr lang="es-ES" sz="1200" dirty="0"/>
              <a:t>Punto de Equilibrio (u) = Costos Fijos / Margen </a:t>
            </a:r>
            <a:r>
              <a:rPr lang="es-ES" sz="1200" dirty="0" smtClean="0"/>
              <a:t>Contribución</a:t>
            </a:r>
            <a:endParaRPr lang="en-US" sz="1200" dirty="0"/>
          </a:p>
        </p:txBody>
      </p:sp>
      <p:sp>
        <p:nvSpPr>
          <p:cNvPr id="12" name="Rectángulo 11"/>
          <p:cNvSpPr/>
          <p:nvPr/>
        </p:nvSpPr>
        <p:spPr>
          <a:xfrm>
            <a:off x="4176464" y="6407750"/>
            <a:ext cx="4572000" cy="261610"/>
          </a:xfrm>
          <a:prstGeom prst="rect">
            <a:avLst/>
          </a:prstGeom>
        </p:spPr>
        <p:txBody>
          <a:bodyPr>
            <a:spAutoFit/>
          </a:bodyPr>
          <a:lstStyle/>
          <a:p>
            <a:r>
              <a:rPr lang="es-ES" sz="1100" dirty="0"/>
              <a:t>Punto de Equilibrio ($) = Punto de Equilibrio (u) * Precio </a:t>
            </a:r>
            <a:r>
              <a:rPr lang="es-ES" sz="1100" dirty="0" smtClean="0"/>
              <a:t>Venta Público</a:t>
            </a:r>
            <a:endParaRPr lang="en-US" sz="1100" dirty="0"/>
          </a:p>
        </p:txBody>
      </p:sp>
      <p:graphicFrame>
        <p:nvGraphicFramePr>
          <p:cNvPr id="3" name="Objeto 2"/>
          <p:cNvGraphicFramePr>
            <a:graphicFrameLocks noChangeAspect="1"/>
          </p:cNvGraphicFramePr>
          <p:nvPr>
            <p:extLst>
              <p:ext uri="{D42A27DB-BD31-4B8C-83A1-F6EECF244321}">
                <p14:modId xmlns:p14="http://schemas.microsoft.com/office/powerpoint/2010/main" val="515574643"/>
              </p:ext>
            </p:extLst>
          </p:nvPr>
        </p:nvGraphicFramePr>
        <p:xfrm>
          <a:off x="899592" y="1513423"/>
          <a:ext cx="4536504" cy="2108200"/>
        </p:xfrm>
        <a:graphic>
          <a:graphicData uri="http://schemas.openxmlformats.org/presentationml/2006/ole">
            <mc:AlternateContent xmlns:mc="http://schemas.openxmlformats.org/markup-compatibility/2006">
              <mc:Choice xmlns:v="urn:schemas-microsoft-com:vml" Requires="v">
                <p:oleObj spid="_x0000_s25640" name="Hoja de cálculo" r:id="rId18" imgW="4216301" imgH="2108345" progId="Excel.Sheet.12">
                  <p:embed/>
                </p:oleObj>
              </mc:Choice>
              <mc:Fallback>
                <p:oleObj name="Hoja de cálculo" r:id="rId18" imgW="4216301" imgH="2108345" progId="Excel.Sheet.12">
                  <p:embed/>
                  <p:pic>
                    <p:nvPicPr>
                      <p:cNvPr id="0" name=""/>
                      <p:cNvPicPr/>
                      <p:nvPr/>
                    </p:nvPicPr>
                    <p:blipFill>
                      <a:blip r:embed="rId19"/>
                      <a:stretch>
                        <a:fillRect/>
                      </a:stretch>
                    </p:blipFill>
                    <p:spPr>
                      <a:xfrm>
                        <a:off x="899592" y="1513423"/>
                        <a:ext cx="4536504" cy="2108200"/>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654935699"/>
              </p:ext>
            </p:extLst>
          </p:nvPr>
        </p:nvGraphicFramePr>
        <p:xfrm>
          <a:off x="971600" y="4005064"/>
          <a:ext cx="4464496" cy="1701114"/>
        </p:xfrm>
        <a:graphic>
          <a:graphicData uri="http://schemas.openxmlformats.org/presentationml/2006/ole">
            <mc:AlternateContent xmlns:mc="http://schemas.openxmlformats.org/markup-compatibility/2006">
              <mc:Choice xmlns:v="urn:schemas-microsoft-com:vml" Requires="v">
                <p:oleObj spid="_x0000_s25641" name="Hoja de cálculo" r:id="rId20" imgW="4216301" imgH="1479369" progId="Excel.Sheet.12">
                  <p:embed/>
                </p:oleObj>
              </mc:Choice>
              <mc:Fallback>
                <p:oleObj name="Hoja de cálculo" r:id="rId20" imgW="4216301" imgH="1479369" progId="Excel.Sheet.12">
                  <p:embed/>
                  <p:pic>
                    <p:nvPicPr>
                      <p:cNvPr id="0" name=""/>
                      <p:cNvPicPr/>
                      <p:nvPr/>
                    </p:nvPicPr>
                    <p:blipFill>
                      <a:blip r:embed="rId21"/>
                      <a:stretch>
                        <a:fillRect/>
                      </a:stretch>
                    </p:blipFill>
                    <p:spPr>
                      <a:xfrm>
                        <a:off x="971600" y="4005064"/>
                        <a:ext cx="4464496" cy="1701114"/>
                      </a:xfrm>
                      <a:prstGeom prst="rect">
                        <a:avLst/>
                      </a:prstGeom>
                    </p:spPr>
                  </p:pic>
                </p:oleObj>
              </mc:Fallback>
            </mc:AlternateContent>
          </a:graphicData>
        </a:graphic>
      </p:graphicFrame>
      <p:pic>
        <p:nvPicPr>
          <p:cNvPr id="7" name="Imagen 6"/>
          <p:cNvPicPr>
            <a:picLocks noChangeAspect="1"/>
          </p:cNvPicPr>
          <p:nvPr/>
        </p:nvPicPr>
        <p:blipFill>
          <a:blip r:embed="rId22"/>
          <a:stretch>
            <a:fillRect/>
          </a:stretch>
        </p:blipFill>
        <p:spPr>
          <a:xfrm>
            <a:off x="6080902" y="2072694"/>
            <a:ext cx="2634502" cy="1259823"/>
          </a:xfrm>
          <a:prstGeom prst="rect">
            <a:avLst/>
          </a:prstGeom>
        </p:spPr>
      </p:pic>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Datos Financieros:</a:t>
            </a:r>
            <a:endParaRPr lang="es-EC" sz="2800" dirty="0"/>
          </a:p>
        </p:txBody>
      </p:sp>
      <p:grpSp>
        <p:nvGrpSpPr>
          <p:cNvPr id="2" name="6 Grupo"/>
          <p:cNvGrpSpPr/>
          <p:nvPr/>
        </p:nvGrpSpPr>
        <p:grpSpPr>
          <a:xfrm>
            <a:off x="571472" y="142852"/>
            <a:ext cx="7858180" cy="571504"/>
            <a:chOff x="410768" y="3645557"/>
            <a:chExt cx="5750759" cy="324720"/>
          </a:xfrm>
          <a:scene3d>
            <a:camera prst="orthographicFront"/>
            <a:lightRig rig="flat" dir="t"/>
          </a:scene3d>
        </p:grpSpPr>
        <p:sp>
          <p:nvSpPr>
            <p:cNvPr id="10"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11"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pic>
        <p:nvPicPr>
          <p:cNvPr id="48130" name="Picture 2"/>
          <p:cNvPicPr>
            <a:picLocks noChangeAspect="1" noChangeArrowheads="1"/>
          </p:cNvPicPr>
          <p:nvPr/>
        </p:nvPicPr>
        <p:blipFill>
          <a:blip r:embed="rId2"/>
          <a:srcRect/>
          <a:stretch>
            <a:fillRect/>
          </a:stretch>
        </p:blipFill>
        <p:spPr bwMode="auto">
          <a:xfrm>
            <a:off x="357158" y="2143116"/>
            <a:ext cx="3643337" cy="1714512"/>
          </a:xfrm>
          <a:prstGeom prst="rect">
            <a:avLst/>
          </a:prstGeom>
          <a:ln>
            <a:solidFill>
              <a:schemeClr val="accent1">
                <a:lumMod val="75000"/>
              </a:schemeClr>
            </a:solidFill>
          </a:ln>
          <a:effectLst>
            <a:outerShdw blurRad="190500" algn="tl" rotWithShape="0">
              <a:srgbClr val="000000">
                <a:alpha val="70000"/>
              </a:srgbClr>
            </a:outerShdw>
          </a:effectLst>
        </p:spPr>
      </p:pic>
      <p:sp>
        <p:nvSpPr>
          <p:cNvPr id="19" name="2 Marcador de contenido"/>
          <p:cNvSpPr txBox="1">
            <a:spLocks/>
          </p:cNvSpPr>
          <p:nvPr/>
        </p:nvSpPr>
        <p:spPr>
          <a:xfrm>
            <a:off x="285720" y="1600200"/>
            <a:ext cx="364333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Inversión Inicial:</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2 Marcador de contenido"/>
          <p:cNvSpPr txBox="1">
            <a:spLocks/>
          </p:cNvSpPr>
          <p:nvPr/>
        </p:nvSpPr>
        <p:spPr>
          <a:xfrm>
            <a:off x="4500562" y="1600200"/>
            <a:ext cx="4071966"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Financiamiento</a:t>
            </a:r>
            <a:r>
              <a:rPr kumimoji="0" lang="es-EC" sz="2000" b="0" i="0" u="none" strike="noStrike" kern="1200" cap="none" spc="0" normalizeH="0" noProof="0" dirty="0" smtClean="0">
                <a:ln>
                  <a:noFill/>
                </a:ln>
                <a:solidFill>
                  <a:schemeClr val="tx1"/>
                </a:solidFill>
                <a:effectLst/>
                <a:uLnTx/>
                <a:uFillTx/>
                <a:latin typeface="+mn-lt"/>
                <a:ea typeface="+mn-ea"/>
                <a:cs typeface="+mn-cs"/>
              </a:rPr>
              <a:t> de la Inversión</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2 Marcador de contenido"/>
          <p:cNvSpPr txBox="1">
            <a:spLocks/>
          </p:cNvSpPr>
          <p:nvPr/>
        </p:nvSpPr>
        <p:spPr>
          <a:xfrm>
            <a:off x="285720" y="4214818"/>
            <a:ext cx="3500462"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lang="es-EC" sz="2000" dirty="0" smtClean="0"/>
              <a:t>Datos Préstamo Bancario</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2 Marcador de contenido"/>
          <p:cNvSpPr txBox="1">
            <a:spLocks/>
          </p:cNvSpPr>
          <p:nvPr/>
        </p:nvSpPr>
        <p:spPr>
          <a:xfrm>
            <a:off x="4500562" y="3929066"/>
            <a:ext cx="4286280"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Tablas de Amortización Anual:</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48131" name="Picture 3"/>
          <p:cNvPicPr>
            <a:picLocks noChangeAspect="1" noChangeArrowheads="1"/>
          </p:cNvPicPr>
          <p:nvPr/>
        </p:nvPicPr>
        <p:blipFill>
          <a:blip r:embed="rId3"/>
          <a:srcRect/>
          <a:stretch>
            <a:fillRect/>
          </a:stretch>
        </p:blipFill>
        <p:spPr bwMode="auto">
          <a:xfrm>
            <a:off x="4214810" y="2143116"/>
            <a:ext cx="4643470" cy="1436749"/>
          </a:xfrm>
          <a:prstGeom prst="rect">
            <a:avLst/>
          </a:prstGeom>
          <a:ln>
            <a:solidFill>
              <a:schemeClr val="accent2"/>
            </a:solidFill>
          </a:ln>
          <a:effectLst>
            <a:outerShdw blurRad="190500" algn="tl" rotWithShape="0">
              <a:srgbClr val="000000">
                <a:alpha val="70000"/>
              </a:srgbClr>
            </a:outerShdw>
          </a:effectLst>
        </p:spPr>
      </p:pic>
      <p:pic>
        <p:nvPicPr>
          <p:cNvPr id="48132" name="Picture 4"/>
          <p:cNvPicPr>
            <a:picLocks noChangeAspect="1" noChangeArrowheads="1"/>
          </p:cNvPicPr>
          <p:nvPr/>
        </p:nvPicPr>
        <p:blipFill>
          <a:blip r:embed="rId4"/>
          <a:srcRect/>
          <a:stretch>
            <a:fillRect/>
          </a:stretch>
        </p:blipFill>
        <p:spPr bwMode="auto">
          <a:xfrm>
            <a:off x="357158" y="4786322"/>
            <a:ext cx="4000528" cy="1357322"/>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5"/>
          <a:stretch>
            <a:fillRect/>
          </a:stretch>
        </p:blipFill>
        <p:spPr>
          <a:xfrm>
            <a:off x="4644008" y="4400544"/>
            <a:ext cx="4214272" cy="1770527"/>
          </a:xfrm>
          <a:prstGeom prst="rect">
            <a:avLst/>
          </a:prstGeom>
        </p:spPr>
      </p:pic>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Estado de Resultados Proyectado:</a:t>
            </a:r>
            <a:endParaRPr lang="es-EC" sz="2800" dirty="0"/>
          </a:p>
        </p:txBody>
      </p:sp>
      <p:grpSp>
        <p:nvGrpSpPr>
          <p:cNvPr id="2" name="6 Grupo"/>
          <p:cNvGrpSpPr/>
          <p:nvPr/>
        </p:nvGrpSpPr>
        <p:grpSpPr>
          <a:xfrm>
            <a:off x="571472" y="142852"/>
            <a:ext cx="7858180" cy="571504"/>
            <a:chOff x="410768" y="3645557"/>
            <a:chExt cx="5750759" cy="324720"/>
          </a:xfrm>
          <a:scene3d>
            <a:camera prst="orthographicFront"/>
            <a:lightRig rig="flat" dir="t"/>
          </a:scene3d>
        </p:grpSpPr>
        <p:sp>
          <p:nvSpPr>
            <p:cNvPr id="10"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11"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pic>
        <p:nvPicPr>
          <p:cNvPr id="3" name="Imagen 2"/>
          <p:cNvPicPr>
            <a:picLocks noChangeAspect="1"/>
          </p:cNvPicPr>
          <p:nvPr/>
        </p:nvPicPr>
        <p:blipFill>
          <a:blip r:embed="rId2"/>
          <a:stretch>
            <a:fillRect/>
          </a:stretch>
        </p:blipFill>
        <p:spPr>
          <a:xfrm>
            <a:off x="393362" y="1684986"/>
            <a:ext cx="8036290" cy="5056382"/>
          </a:xfrm>
          <a:prstGeom prst="rect">
            <a:avLst/>
          </a:prstGeom>
        </p:spPr>
      </p:pic>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33376" y="785794"/>
            <a:ext cx="8582028" cy="62698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800" dirty="0" smtClean="0"/>
              <a:t>Datos para la proyección de ventas:</a:t>
            </a:r>
          </a:p>
          <a:p>
            <a:pPr marL="0" indent="0">
              <a:buNone/>
            </a:pPr>
            <a:endParaRPr lang="es-EC" sz="2800" dirty="0"/>
          </a:p>
          <a:p>
            <a:pPr marL="0" indent="0">
              <a:buNone/>
            </a:pPr>
            <a:endParaRPr lang="es-EC" sz="2800" dirty="0"/>
          </a:p>
        </p:txBody>
      </p:sp>
      <p:grpSp>
        <p:nvGrpSpPr>
          <p:cNvPr id="5" name="6 Grupo"/>
          <p:cNvGrpSpPr/>
          <p:nvPr/>
        </p:nvGrpSpPr>
        <p:grpSpPr>
          <a:xfrm>
            <a:off x="571472" y="142852"/>
            <a:ext cx="7858180" cy="571504"/>
            <a:chOff x="410768" y="3645557"/>
            <a:chExt cx="5750759" cy="324720"/>
          </a:xfrm>
          <a:scene3d>
            <a:camera prst="orthographicFront"/>
            <a:lightRig rig="flat" dir="t"/>
          </a:scene3d>
        </p:grpSpPr>
        <p:sp>
          <p:nvSpPr>
            <p:cNvPr id="6"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7"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pic>
        <p:nvPicPr>
          <p:cNvPr id="9" name="Imagen 8"/>
          <p:cNvPicPr>
            <a:picLocks noChangeAspect="1"/>
          </p:cNvPicPr>
          <p:nvPr/>
        </p:nvPicPr>
        <p:blipFill>
          <a:blip r:embed="rId2"/>
          <a:stretch>
            <a:fillRect/>
          </a:stretch>
        </p:blipFill>
        <p:spPr>
          <a:xfrm>
            <a:off x="133376" y="1844824"/>
            <a:ext cx="5256584" cy="2358141"/>
          </a:xfrm>
          <a:prstGeom prst="rect">
            <a:avLst/>
          </a:prstGeom>
        </p:spPr>
      </p:pic>
      <p:pic>
        <p:nvPicPr>
          <p:cNvPr id="15" name="Imagen 14"/>
          <p:cNvPicPr>
            <a:picLocks noChangeAspect="1"/>
          </p:cNvPicPr>
          <p:nvPr/>
        </p:nvPicPr>
        <p:blipFill>
          <a:blip r:embed="rId3"/>
          <a:stretch>
            <a:fillRect/>
          </a:stretch>
        </p:blipFill>
        <p:spPr>
          <a:xfrm>
            <a:off x="3702641" y="4509120"/>
            <a:ext cx="4705350" cy="1815148"/>
          </a:xfrm>
          <a:prstGeom prst="rect">
            <a:avLst/>
          </a:prstGeom>
        </p:spPr>
      </p:pic>
    </p:spTree>
    <p:extLst>
      <p:ext uri="{BB962C8B-B14F-4D97-AF65-F5344CB8AC3E}">
        <p14:creationId xmlns:p14="http://schemas.microsoft.com/office/powerpoint/2010/main" val="1178970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33376" y="785794"/>
            <a:ext cx="8582028" cy="62698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800" dirty="0" smtClean="0"/>
              <a:t>Datos para la proyección de ventas:</a:t>
            </a:r>
          </a:p>
          <a:p>
            <a:pPr marL="0" indent="0">
              <a:buNone/>
            </a:pPr>
            <a:endParaRPr lang="es-EC" sz="2800" dirty="0"/>
          </a:p>
          <a:p>
            <a:pPr marL="0" indent="0">
              <a:buNone/>
            </a:pPr>
            <a:endParaRPr lang="es-EC" sz="2800" dirty="0"/>
          </a:p>
        </p:txBody>
      </p:sp>
      <p:grpSp>
        <p:nvGrpSpPr>
          <p:cNvPr id="5" name="6 Grupo"/>
          <p:cNvGrpSpPr/>
          <p:nvPr/>
        </p:nvGrpSpPr>
        <p:grpSpPr>
          <a:xfrm>
            <a:off x="571472" y="142852"/>
            <a:ext cx="7858180" cy="571504"/>
            <a:chOff x="410768" y="3645557"/>
            <a:chExt cx="5750759" cy="324720"/>
          </a:xfrm>
          <a:scene3d>
            <a:camera prst="orthographicFront"/>
            <a:lightRig rig="flat" dir="t"/>
          </a:scene3d>
        </p:grpSpPr>
        <p:sp>
          <p:nvSpPr>
            <p:cNvPr id="6"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7"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pic>
        <p:nvPicPr>
          <p:cNvPr id="8" name="Imagen 7"/>
          <p:cNvPicPr>
            <a:picLocks noChangeAspect="1"/>
          </p:cNvPicPr>
          <p:nvPr/>
        </p:nvPicPr>
        <p:blipFill>
          <a:blip r:embed="rId2"/>
          <a:stretch>
            <a:fillRect/>
          </a:stretch>
        </p:blipFill>
        <p:spPr>
          <a:xfrm>
            <a:off x="4506921" y="2276872"/>
            <a:ext cx="4136677" cy="2521878"/>
          </a:xfrm>
          <a:prstGeom prst="rect">
            <a:avLst/>
          </a:prstGeom>
        </p:spPr>
      </p:pic>
      <p:pic>
        <p:nvPicPr>
          <p:cNvPr id="9" name="Imagen 8"/>
          <p:cNvPicPr>
            <a:picLocks noChangeAspect="1"/>
          </p:cNvPicPr>
          <p:nvPr/>
        </p:nvPicPr>
        <p:blipFill>
          <a:blip r:embed="rId3"/>
          <a:stretch>
            <a:fillRect/>
          </a:stretch>
        </p:blipFill>
        <p:spPr>
          <a:xfrm>
            <a:off x="546777" y="1772816"/>
            <a:ext cx="3635896" cy="4896544"/>
          </a:xfrm>
          <a:prstGeom prst="rect">
            <a:avLst/>
          </a:prstGeom>
        </p:spPr>
      </p:pic>
    </p:spTree>
    <p:extLst>
      <p:ext uri="{BB962C8B-B14F-4D97-AF65-F5344CB8AC3E}">
        <p14:creationId xmlns:p14="http://schemas.microsoft.com/office/powerpoint/2010/main" val="1652803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Flujo de Caja:</a:t>
            </a:r>
            <a:endParaRPr lang="es-EC" sz="2800" dirty="0"/>
          </a:p>
        </p:txBody>
      </p:sp>
      <p:grpSp>
        <p:nvGrpSpPr>
          <p:cNvPr id="2" name="6 Grupo"/>
          <p:cNvGrpSpPr/>
          <p:nvPr/>
        </p:nvGrpSpPr>
        <p:grpSpPr>
          <a:xfrm>
            <a:off x="571472" y="142852"/>
            <a:ext cx="7858180" cy="571504"/>
            <a:chOff x="410768" y="3645557"/>
            <a:chExt cx="5750759" cy="324720"/>
          </a:xfrm>
          <a:scene3d>
            <a:camera prst="orthographicFront"/>
            <a:lightRig rig="flat" dir="t"/>
          </a:scene3d>
        </p:grpSpPr>
        <p:sp>
          <p:nvSpPr>
            <p:cNvPr id="10"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11"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graphicFrame>
        <p:nvGraphicFramePr>
          <p:cNvPr id="4" name="Objeto 3"/>
          <p:cNvGraphicFramePr>
            <a:graphicFrameLocks noChangeAspect="1"/>
          </p:cNvGraphicFramePr>
          <p:nvPr>
            <p:extLst>
              <p:ext uri="{D42A27DB-BD31-4B8C-83A1-F6EECF244321}">
                <p14:modId xmlns:p14="http://schemas.microsoft.com/office/powerpoint/2010/main" val="3198778604"/>
              </p:ext>
            </p:extLst>
          </p:nvPr>
        </p:nvGraphicFramePr>
        <p:xfrm>
          <a:off x="185046" y="1624013"/>
          <a:ext cx="8851450" cy="5117355"/>
        </p:xfrm>
        <a:graphic>
          <a:graphicData uri="http://schemas.openxmlformats.org/presentationml/2006/ole">
            <mc:AlternateContent xmlns:mc="http://schemas.openxmlformats.org/markup-compatibility/2006">
              <mc:Choice xmlns:v="urn:schemas-microsoft-com:vml" Requires="v">
                <p:oleObj spid="_x0000_s27668" name="Hoja de cálculo" r:id="rId3" imgW="10255090" imgH="6070702" progId="Excel.Sheet.12">
                  <p:embed/>
                </p:oleObj>
              </mc:Choice>
              <mc:Fallback>
                <p:oleObj name="Hoja de cálculo" r:id="rId3" imgW="10255090" imgH="6070702" progId="Excel.Sheet.12">
                  <p:embed/>
                  <p:pic>
                    <p:nvPicPr>
                      <p:cNvPr id="0" name=""/>
                      <p:cNvPicPr/>
                      <p:nvPr/>
                    </p:nvPicPr>
                    <p:blipFill>
                      <a:blip r:embed="rId4"/>
                      <a:stretch>
                        <a:fillRect/>
                      </a:stretch>
                    </p:blipFill>
                    <p:spPr>
                      <a:xfrm>
                        <a:off x="185046" y="1624013"/>
                        <a:ext cx="8851450" cy="5117355"/>
                      </a:xfrm>
                      <a:prstGeom prst="rect">
                        <a:avLst/>
                      </a:prstGeom>
                    </p:spPr>
                  </p:pic>
                </p:oleObj>
              </mc:Fallback>
            </mc:AlternateContent>
          </a:graphicData>
        </a:graphic>
      </p:graphicFrame>
      <p:pic>
        <p:nvPicPr>
          <p:cNvPr id="13" name="Imagen 12"/>
          <p:cNvPicPr>
            <a:picLocks noChangeAspect="1"/>
          </p:cNvPicPr>
          <p:nvPr/>
        </p:nvPicPr>
        <p:blipFill>
          <a:blip r:embed="rId5"/>
          <a:stretch>
            <a:fillRect/>
          </a:stretch>
        </p:blipFill>
        <p:spPr>
          <a:xfrm>
            <a:off x="1904213" y="2348880"/>
            <a:ext cx="4446311" cy="18002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quarter" idx="1"/>
          </p:nvPr>
        </p:nvSpPr>
        <p:spPr>
          <a:xfrm>
            <a:off x="133376" y="785794"/>
            <a:ext cx="8582028" cy="614354"/>
          </a:xfrm>
        </p:spPr>
        <p:txBody>
          <a:bodyPr>
            <a:normAutofit/>
          </a:bodyPr>
          <a:lstStyle/>
          <a:p>
            <a:r>
              <a:rPr lang="es-EC" sz="2800" dirty="0" smtClean="0"/>
              <a:t>VAN, TIR y Relación Beneficio - Costo:</a:t>
            </a:r>
            <a:endParaRPr lang="es-EC" sz="2800" dirty="0"/>
          </a:p>
        </p:txBody>
      </p:sp>
      <p:grpSp>
        <p:nvGrpSpPr>
          <p:cNvPr id="7" name="6 Grupo"/>
          <p:cNvGrpSpPr/>
          <p:nvPr/>
        </p:nvGrpSpPr>
        <p:grpSpPr>
          <a:xfrm>
            <a:off x="571472" y="142852"/>
            <a:ext cx="7858180" cy="571504"/>
            <a:chOff x="410768" y="3645557"/>
            <a:chExt cx="5750759" cy="324720"/>
          </a:xfrm>
          <a:scene3d>
            <a:camera prst="orthographicFront"/>
            <a:lightRig rig="flat" dir="t"/>
          </a:scene3d>
        </p:grpSpPr>
        <p:sp>
          <p:nvSpPr>
            <p:cNvPr id="10"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11"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pic>
        <p:nvPicPr>
          <p:cNvPr id="2" name="Imagen 1"/>
          <p:cNvPicPr>
            <a:picLocks noChangeAspect="1"/>
          </p:cNvPicPr>
          <p:nvPr/>
        </p:nvPicPr>
        <p:blipFill>
          <a:blip r:embed="rId2"/>
          <a:stretch>
            <a:fillRect/>
          </a:stretch>
        </p:blipFill>
        <p:spPr>
          <a:xfrm>
            <a:off x="526385" y="2276872"/>
            <a:ext cx="7796009" cy="1740207"/>
          </a:xfrm>
          <a:prstGeom prst="rect">
            <a:avLst/>
          </a:prstGeom>
        </p:spPr>
      </p:pic>
      <p:sp>
        <p:nvSpPr>
          <p:cNvPr id="3" name="Rectángulo 2"/>
          <p:cNvSpPr/>
          <p:nvPr/>
        </p:nvSpPr>
        <p:spPr>
          <a:xfrm>
            <a:off x="1188194" y="4581128"/>
            <a:ext cx="6624736" cy="1200329"/>
          </a:xfrm>
          <a:prstGeom prst="rect">
            <a:avLst/>
          </a:prstGeom>
        </p:spPr>
        <p:txBody>
          <a:bodyPr wrap="square">
            <a:spAutoFit/>
          </a:bodyPr>
          <a:lstStyle/>
          <a:p>
            <a:pPr algn="just"/>
            <a:r>
              <a:rPr lang="es-ES" dirty="0"/>
              <a:t>Para el Estudio de Factibilidad para la Creación e Implementación de la Heladería Rico Sabor, la Razón Costo </a:t>
            </a:r>
            <a:r>
              <a:rPr lang="en-US" dirty="0" smtClean="0"/>
              <a:t>/ </a:t>
            </a:r>
            <a:r>
              <a:rPr lang="es-ES" dirty="0" smtClean="0"/>
              <a:t>Beneficio  es </a:t>
            </a:r>
            <a:r>
              <a:rPr lang="es-ES" dirty="0"/>
              <a:t>de </a:t>
            </a:r>
            <a:r>
              <a:rPr lang="es-ES" dirty="0" smtClean="0"/>
              <a:t>1.34; </a:t>
            </a:r>
            <a:r>
              <a:rPr lang="es-ES" dirty="0"/>
              <a:t>es decir, que por cada dólar invertido en el negocio, se obtendrá una ganancia de $0, 34; por lo tanto se acepta la inversión.</a:t>
            </a:r>
            <a:endParaRPr lang="en-US" dirty="0"/>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
          </p:nvPr>
        </p:nvPicPr>
        <p:blipFill>
          <a:blip r:embed="rId2"/>
          <a:stretch>
            <a:fillRect/>
          </a:stretch>
        </p:blipFill>
        <p:spPr>
          <a:xfrm>
            <a:off x="2411760" y="2708920"/>
            <a:ext cx="4972050" cy="1419225"/>
          </a:xfrm>
          <a:prstGeom prst="rect">
            <a:avLst/>
          </a:prstGeom>
        </p:spPr>
      </p:pic>
      <p:sp>
        <p:nvSpPr>
          <p:cNvPr id="5" name="2 Marcador de contenido"/>
          <p:cNvSpPr txBox="1">
            <a:spLocks/>
          </p:cNvSpPr>
          <p:nvPr/>
        </p:nvSpPr>
        <p:spPr>
          <a:xfrm>
            <a:off x="133376" y="785794"/>
            <a:ext cx="8582028" cy="61435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800" dirty="0" smtClean="0"/>
              <a:t>Per</a:t>
            </a:r>
            <a:r>
              <a:rPr lang="en-US" sz="2800" dirty="0" err="1" smtClean="0"/>
              <a:t>íodo</a:t>
            </a:r>
            <a:r>
              <a:rPr lang="en-US" sz="2800" dirty="0" smtClean="0"/>
              <a:t> de </a:t>
            </a:r>
            <a:r>
              <a:rPr lang="en-US" sz="2800" dirty="0" err="1" smtClean="0"/>
              <a:t>Recuperación</a:t>
            </a:r>
            <a:r>
              <a:rPr lang="en-US" sz="2800" dirty="0" smtClean="0"/>
              <a:t> de la </a:t>
            </a:r>
            <a:r>
              <a:rPr lang="en-US" sz="2800" dirty="0" err="1" smtClean="0"/>
              <a:t>Inversión</a:t>
            </a:r>
            <a:r>
              <a:rPr lang="es-EC" sz="2800" dirty="0" smtClean="0"/>
              <a:t>:</a:t>
            </a:r>
            <a:endParaRPr lang="es-EC" sz="2800" dirty="0"/>
          </a:p>
        </p:txBody>
      </p:sp>
      <p:grpSp>
        <p:nvGrpSpPr>
          <p:cNvPr id="6" name="6 Grupo"/>
          <p:cNvGrpSpPr/>
          <p:nvPr/>
        </p:nvGrpSpPr>
        <p:grpSpPr>
          <a:xfrm>
            <a:off x="571472" y="142852"/>
            <a:ext cx="7858180" cy="571504"/>
            <a:chOff x="410768" y="3645557"/>
            <a:chExt cx="5750759" cy="324720"/>
          </a:xfrm>
          <a:scene3d>
            <a:camera prst="orthographicFront"/>
            <a:lightRig rig="flat" dir="t"/>
          </a:scene3d>
        </p:grpSpPr>
        <p:sp>
          <p:nvSpPr>
            <p:cNvPr id="7" name="9 Rectángulo redondeado"/>
            <p:cNvSpPr/>
            <p:nvPr/>
          </p:nvSpPr>
          <p:spPr>
            <a:xfrm>
              <a:off x="410768" y="364555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4438182"/>
                <a:satOff val="13047"/>
                <a:lumOff val="1473"/>
                <a:alphaOff val="0"/>
              </a:schemeClr>
            </a:fillRef>
            <a:effectRef idx="2">
              <a:schemeClr val="accent2">
                <a:hueOff val="-14438182"/>
                <a:satOff val="13047"/>
                <a:lumOff val="1473"/>
                <a:alphaOff val="0"/>
              </a:schemeClr>
            </a:effectRef>
            <a:fontRef idx="minor">
              <a:schemeClr val="lt1"/>
            </a:fontRef>
          </p:style>
        </p:sp>
        <p:sp>
          <p:nvSpPr>
            <p:cNvPr id="8" name="10 Rectángulo"/>
            <p:cNvSpPr/>
            <p:nvPr/>
          </p:nvSpPr>
          <p:spPr>
            <a:xfrm>
              <a:off x="426620" y="366140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ESTUDIO ECONÓMICO - FINANCIERO</a:t>
              </a:r>
              <a:endParaRPr lang="es-EC" sz="2400" b="1" kern="1200" dirty="0"/>
            </a:p>
          </p:txBody>
        </p:sp>
      </p:grpSp>
      <p:sp>
        <p:nvSpPr>
          <p:cNvPr id="2" name="Rectángulo redondeado 1"/>
          <p:cNvSpPr/>
          <p:nvPr/>
        </p:nvSpPr>
        <p:spPr>
          <a:xfrm>
            <a:off x="2843808" y="4365104"/>
            <a:ext cx="3744416" cy="648072"/>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DOS </a:t>
            </a:r>
            <a:r>
              <a:rPr lang="en-US" dirty="0" err="1" smtClean="0">
                <a:ln w="0"/>
                <a:solidFill>
                  <a:schemeClr val="tx1"/>
                </a:solidFill>
                <a:effectLst>
                  <a:outerShdw blurRad="38100" dist="19050" dir="2700000" algn="tl" rotWithShape="0">
                    <a:schemeClr val="dk1">
                      <a:alpha val="40000"/>
                    </a:schemeClr>
                  </a:outerShdw>
                </a:effectLst>
              </a:rPr>
              <a:t>AÑOS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00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571472" y="357166"/>
            <a:ext cx="7858180" cy="571504"/>
            <a:chOff x="410768" y="76607"/>
            <a:chExt cx="5750759" cy="324720"/>
          </a:xfrm>
          <a:scene3d>
            <a:camera prst="orthographicFront"/>
            <a:lightRig rig="flat" dir="t"/>
          </a:scene3d>
        </p:grpSpPr>
        <p:sp>
          <p:nvSpPr>
            <p:cNvPr id="10" name="9 Rectángulo redondeado"/>
            <p:cNvSpPr/>
            <p:nvPr/>
          </p:nvSpPr>
          <p:spPr>
            <a:xfrm>
              <a:off x="410768" y="7660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10 Rectángulo"/>
            <p:cNvSpPr/>
            <p:nvPr/>
          </p:nvSpPr>
          <p:spPr>
            <a:xfrm>
              <a:off x="426620" y="9245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INTRODUCCIÓN</a:t>
              </a:r>
              <a:endParaRPr lang="es-EC" sz="2400" b="1" kern="1200" dirty="0"/>
            </a:p>
          </p:txBody>
        </p:sp>
      </p:grpSp>
      <p:graphicFrame>
        <p:nvGraphicFramePr>
          <p:cNvPr id="12" name="11 Diagrama"/>
          <p:cNvGraphicFramePr/>
          <p:nvPr>
            <p:extLst>
              <p:ext uri="{D42A27DB-BD31-4B8C-83A1-F6EECF244321}">
                <p14:modId xmlns:p14="http://schemas.microsoft.com/office/powerpoint/2010/main" val="3492188479"/>
              </p:ext>
            </p:extLst>
          </p:nvPr>
        </p:nvGraphicFramePr>
        <p:xfrm>
          <a:off x="214282" y="1643050"/>
          <a:ext cx="864399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Botón de acción: Inicio">
            <a:hlinkClick r:id="rId7"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7" name="6 Botón de acción: Hacia atrás o Anterior">
            <a:hlinkClick r:id="" action="ppaction://hlinkshowjump?jump=previousslide" highlightClick="1"/>
          </p:cNvPr>
          <p:cNvSpPr/>
          <p:nvPr/>
        </p:nvSpPr>
        <p:spPr>
          <a:xfrm>
            <a:off x="7786742" y="6572272"/>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8" name="7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4 Grupo"/>
          <p:cNvGrpSpPr/>
          <p:nvPr/>
        </p:nvGrpSpPr>
        <p:grpSpPr>
          <a:xfrm>
            <a:off x="714348" y="389636"/>
            <a:ext cx="7858180" cy="539034"/>
            <a:chOff x="410768" y="4413054"/>
            <a:chExt cx="5750759" cy="324720"/>
          </a:xfrm>
          <a:scene3d>
            <a:camera prst="orthographicFront"/>
            <a:lightRig rig="flat" dir="t"/>
          </a:scene3d>
        </p:grpSpPr>
        <p:sp>
          <p:nvSpPr>
            <p:cNvPr id="6" name="5 Rectángulo redondeado"/>
            <p:cNvSpPr/>
            <p:nvPr/>
          </p:nvSpPr>
          <p:spPr>
            <a:xfrm>
              <a:off x="410768" y="441305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7325818"/>
                <a:satOff val="15657"/>
                <a:lumOff val="1768"/>
                <a:alphaOff val="0"/>
              </a:schemeClr>
            </a:fillRef>
            <a:effectRef idx="2">
              <a:schemeClr val="accent2">
                <a:hueOff val="-17325818"/>
                <a:satOff val="15657"/>
                <a:lumOff val="1768"/>
                <a:alphaOff val="0"/>
              </a:schemeClr>
            </a:effectRef>
            <a:fontRef idx="minor">
              <a:schemeClr val="lt1"/>
            </a:fontRef>
          </p:style>
        </p:sp>
        <p:sp>
          <p:nvSpPr>
            <p:cNvPr id="7" name="6 Rectángulo"/>
            <p:cNvSpPr/>
            <p:nvPr/>
          </p:nvSpPr>
          <p:spPr>
            <a:xfrm>
              <a:off x="426620" y="442890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CONCLUSIONES</a:t>
              </a:r>
              <a:endParaRPr lang="es-EC" sz="2400" b="1" kern="1200" dirty="0"/>
            </a:p>
          </p:txBody>
        </p:sp>
      </p:grpSp>
      <p:sp>
        <p:nvSpPr>
          <p:cNvPr id="2" name="Rectángulo 1"/>
          <p:cNvSpPr/>
          <p:nvPr/>
        </p:nvSpPr>
        <p:spPr>
          <a:xfrm>
            <a:off x="395536" y="1700808"/>
            <a:ext cx="7920880" cy="4662815"/>
          </a:xfrm>
          <a:prstGeom prst="rect">
            <a:avLst/>
          </a:prstGeom>
        </p:spPr>
        <p:txBody>
          <a:bodyPr wrap="square">
            <a:spAutoFit/>
          </a:bodyPr>
          <a:lstStyle/>
          <a:p>
            <a:pPr marL="342900" lvl="0" indent="-342900" algn="just">
              <a:lnSpc>
                <a:spcPct val="150000"/>
              </a:lnSpc>
              <a:spcAft>
                <a:spcPts val="1000"/>
              </a:spcAft>
              <a:buFont typeface="Wingdings" panose="05000000000000000000" pitchFamily="2" charset="2"/>
              <a:buChar char=""/>
            </a:pPr>
            <a:r>
              <a:rPr lang="es-EC" dirty="0">
                <a:latin typeface="Arial" panose="020B0604020202020204" pitchFamily="34" charset="0"/>
                <a:ea typeface="Calibri" panose="020F0502020204030204" pitchFamily="34" charset="0"/>
                <a:cs typeface="Wingdings" panose="05000000000000000000" pitchFamily="2" charset="2"/>
              </a:rPr>
              <a:t>El Estudio de Mercado para la venta de helados en el Norte de la ciudad de Riobamba indica que la aceptación por parte de los consumidores es positiva y la existencia de una alta factibilidad de implementación de la Heladería Rico Sabor, la misma que debería constituirse como persona natural. Por otro lado es necesario considerar que la población en la ciudad de Riobamba actualmente es estudiantil debido a la migración de universitarios provenientes de las provincias de Morona </a:t>
            </a:r>
            <a:r>
              <a:rPr lang="es-EC" dirty="0">
                <a:solidFill>
                  <a:srgbClr val="000000"/>
                </a:solidFill>
                <a:latin typeface="Arial" panose="020B0604020202020204" pitchFamily="34" charset="0"/>
                <a:ea typeface="Calibri" panose="020F0502020204030204" pitchFamily="34" charset="0"/>
                <a:cs typeface="Wingdings" panose="05000000000000000000" pitchFamily="2" charset="2"/>
              </a:rPr>
              <a:t>Santiago, Pastaza y Tungurahua en donde el factor psicológico del status prima considerando que para los jóvenes de estas edades el asistir a los centros comerciales con sus amigos, es una de las  distracciones más apetecidas.</a:t>
            </a:r>
            <a:endParaRPr lang="en-US" sz="1600" dirty="0">
              <a:effectLst/>
              <a:latin typeface="Calibri" panose="020F0502020204030204" pitchFamily="34" charset="0"/>
              <a:ea typeface="Calibri" panose="020F0502020204030204" pitchFamily="34" charset="0"/>
              <a:cs typeface="Wingdings" panose="05000000000000000000" pitchFamily="2" charset="2"/>
            </a:endParaRPr>
          </a:p>
        </p:txBody>
      </p:sp>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7504" y="1740085"/>
            <a:ext cx="8928992" cy="4425219"/>
          </a:xfrm>
          <a:prstGeom prst="rect">
            <a:avLst/>
          </a:prstGeom>
        </p:spPr>
      </p:pic>
      <p:pic>
        <p:nvPicPr>
          <p:cNvPr id="10" name="Imagen 9"/>
          <p:cNvPicPr>
            <a:picLocks noChangeAspect="1"/>
          </p:cNvPicPr>
          <p:nvPr/>
        </p:nvPicPr>
        <p:blipFill>
          <a:blip r:embed="rId3"/>
          <a:stretch>
            <a:fillRect/>
          </a:stretch>
        </p:blipFill>
        <p:spPr>
          <a:xfrm>
            <a:off x="1259632" y="1988839"/>
            <a:ext cx="5256584" cy="4068595"/>
          </a:xfrm>
          <a:prstGeom prst="rect">
            <a:avLst/>
          </a:prstGeom>
        </p:spPr>
      </p:pic>
      <p:pic>
        <p:nvPicPr>
          <p:cNvPr id="7" name="Marcador de contenido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bwMode="auto">
          <a:xfrm>
            <a:off x="4139952" y="2497310"/>
            <a:ext cx="3952917" cy="305165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a:stretch>
            <a:fillRect/>
          </a:stretch>
        </p:blipFill>
        <p:spPr>
          <a:xfrm>
            <a:off x="0" y="2726444"/>
            <a:ext cx="9324528" cy="2593384"/>
          </a:xfrm>
          <a:prstGeom prst="rect">
            <a:avLst/>
          </a:prstGeom>
        </p:spPr>
      </p:pic>
      <p:pic>
        <p:nvPicPr>
          <p:cNvPr id="13" name="Imagen 12"/>
          <p:cNvPicPr>
            <a:picLocks noChangeAspect="1"/>
          </p:cNvPicPr>
          <p:nvPr/>
        </p:nvPicPr>
        <p:blipFill>
          <a:blip r:embed="rId6"/>
          <a:stretch>
            <a:fillRect/>
          </a:stretch>
        </p:blipFill>
        <p:spPr>
          <a:xfrm>
            <a:off x="861886" y="1740084"/>
            <a:ext cx="7981950" cy="5278663"/>
          </a:xfrm>
          <a:prstGeom prst="rect">
            <a:avLst/>
          </a:prstGeom>
        </p:spPr>
      </p:pic>
      <p:sp>
        <p:nvSpPr>
          <p:cNvPr id="14" name="Forma libre 13"/>
          <p:cNvSpPr/>
          <p:nvPr/>
        </p:nvSpPr>
        <p:spPr>
          <a:xfrm>
            <a:off x="5024120" y="3780651"/>
            <a:ext cx="1757680" cy="1592565"/>
          </a:xfrm>
          <a:custGeom>
            <a:avLst/>
            <a:gdLst>
              <a:gd name="connsiteX0" fmla="*/ 548640 w 1757680"/>
              <a:gd name="connsiteY0" fmla="*/ 2525 h 1592565"/>
              <a:gd name="connsiteX1" fmla="*/ 619760 w 1757680"/>
              <a:gd name="connsiteY1" fmla="*/ 7605 h 1592565"/>
              <a:gd name="connsiteX2" fmla="*/ 640080 w 1757680"/>
              <a:gd name="connsiteY2" fmla="*/ 38085 h 1592565"/>
              <a:gd name="connsiteX3" fmla="*/ 650240 w 1757680"/>
              <a:gd name="connsiteY3" fmla="*/ 68565 h 1592565"/>
              <a:gd name="connsiteX4" fmla="*/ 665480 w 1757680"/>
              <a:gd name="connsiteY4" fmla="*/ 99045 h 1592565"/>
              <a:gd name="connsiteX5" fmla="*/ 680720 w 1757680"/>
              <a:gd name="connsiteY5" fmla="*/ 109205 h 1592565"/>
              <a:gd name="connsiteX6" fmla="*/ 690880 w 1757680"/>
              <a:gd name="connsiteY6" fmla="*/ 124445 h 1592565"/>
              <a:gd name="connsiteX7" fmla="*/ 706120 w 1757680"/>
              <a:gd name="connsiteY7" fmla="*/ 134605 h 1592565"/>
              <a:gd name="connsiteX8" fmla="*/ 711200 w 1757680"/>
              <a:gd name="connsiteY8" fmla="*/ 149845 h 1592565"/>
              <a:gd name="connsiteX9" fmla="*/ 736600 w 1757680"/>
              <a:gd name="connsiteY9" fmla="*/ 175245 h 1592565"/>
              <a:gd name="connsiteX10" fmla="*/ 762000 w 1757680"/>
              <a:gd name="connsiteY10" fmla="*/ 180325 h 1592565"/>
              <a:gd name="connsiteX11" fmla="*/ 792480 w 1757680"/>
              <a:gd name="connsiteY11" fmla="*/ 195565 h 1592565"/>
              <a:gd name="connsiteX12" fmla="*/ 802640 w 1757680"/>
              <a:gd name="connsiteY12" fmla="*/ 210805 h 1592565"/>
              <a:gd name="connsiteX13" fmla="*/ 807720 w 1757680"/>
              <a:gd name="connsiteY13" fmla="*/ 226045 h 1592565"/>
              <a:gd name="connsiteX14" fmla="*/ 822960 w 1757680"/>
              <a:gd name="connsiteY14" fmla="*/ 241285 h 1592565"/>
              <a:gd name="connsiteX15" fmla="*/ 833120 w 1757680"/>
              <a:gd name="connsiteY15" fmla="*/ 271765 h 1592565"/>
              <a:gd name="connsiteX16" fmla="*/ 843280 w 1757680"/>
              <a:gd name="connsiteY16" fmla="*/ 287005 h 1592565"/>
              <a:gd name="connsiteX17" fmla="*/ 853440 w 1757680"/>
              <a:gd name="connsiteY17" fmla="*/ 317485 h 1592565"/>
              <a:gd name="connsiteX18" fmla="*/ 863600 w 1757680"/>
              <a:gd name="connsiteY18" fmla="*/ 332725 h 1592565"/>
              <a:gd name="connsiteX19" fmla="*/ 889000 w 1757680"/>
              <a:gd name="connsiteY19" fmla="*/ 378445 h 1592565"/>
              <a:gd name="connsiteX20" fmla="*/ 919480 w 1757680"/>
              <a:gd name="connsiteY20" fmla="*/ 403845 h 1592565"/>
              <a:gd name="connsiteX21" fmla="*/ 965200 w 1757680"/>
              <a:gd name="connsiteY21" fmla="*/ 439405 h 1592565"/>
              <a:gd name="connsiteX22" fmla="*/ 980440 w 1757680"/>
              <a:gd name="connsiteY22" fmla="*/ 444485 h 1592565"/>
              <a:gd name="connsiteX23" fmla="*/ 1026160 w 1757680"/>
              <a:gd name="connsiteY23" fmla="*/ 480045 h 1592565"/>
              <a:gd name="connsiteX24" fmla="*/ 1056640 w 1757680"/>
              <a:gd name="connsiteY24" fmla="*/ 495285 h 1592565"/>
              <a:gd name="connsiteX25" fmla="*/ 1087120 w 1757680"/>
              <a:gd name="connsiteY25" fmla="*/ 515605 h 1592565"/>
              <a:gd name="connsiteX26" fmla="*/ 1148080 w 1757680"/>
              <a:gd name="connsiteY26" fmla="*/ 525765 h 1592565"/>
              <a:gd name="connsiteX27" fmla="*/ 1178560 w 1757680"/>
              <a:gd name="connsiteY27" fmla="*/ 535925 h 1592565"/>
              <a:gd name="connsiteX28" fmla="*/ 1193800 w 1757680"/>
              <a:gd name="connsiteY28" fmla="*/ 546085 h 1592565"/>
              <a:gd name="connsiteX29" fmla="*/ 1259840 w 1757680"/>
              <a:gd name="connsiteY29" fmla="*/ 551165 h 1592565"/>
              <a:gd name="connsiteX30" fmla="*/ 1290320 w 1757680"/>
              <a:gd name="connsiteY30" fmla="*/ 571485 h 1592565"/>
              <a:gd name="connsiteX31" fmla="*/ 1305560 w 1757680"/>
              <a:gd name="connsiteY31" fmla="*/ 581645 h 1592565"/>
              <a:gd name="connsiteX32" fmla="*/ 1336040 w 1757680"/>
              <a:gd name="connsiteY32" fmla="*/ 591805 h 1592565"/>
              <a:gd name="connsiteX33" fmla="*/ 1351280 w 1757680"/>
              <a:gd name="connsiteY33" fmla="*/ 596885 h 1592565"/>
              <a:gd name="connsiteX34" fmla="*/ 1402080 w 1757680"/>
              <a:gd name="connsiteY34" fmla="*/ 622285 h 1592565"/>
              <a:gd name="connsiteX35" fmla="*/ 1432560 w 1757680"/>
              <a:gd name="connsiteY35" fmla="*/ 642605 h 1592565"/>
              <a:gd name="connsiteX36" fmla="*/ 1447800 w 1757680"/>
              <a:gd name="connsiteY36" fmla="*/ 652765 h 1592565"/>
              <a:gd name="connsiteX37" fmla="*/ 1457960 w 1757680"/>
              <a:gd name="connsiteY37" fmla="*/ 668005 h 1592565"/>
              <a:gd name="connsiteX38" fmla="*/ 1463040 w 1757680"/>
              <a:gd name="connsiteY38" fmla="*/ 683245 h 1592565"/>
              <a:gd name="connsiteX39" fmla="*/ 1478280 w 1757680"/>
              <a:gd name="connsiteY39" fmla="*/ 698485 h 1592565"/>
              <a:gd name="connsiteX40" fmla="*/ 1503680 w 1757680"/>
              <a:gd name="connsiteY40" fmla="*/ 744205 h 1592565"/>
              <a:gd name="connsiteX41" fmla="*/ 1513840 w 1757680"/>
              <a:gd name="connsiteY41" fmla="*/ 759445 h 1592565"/>
              <a:gd name="connsiteX42" fmla="*/ 1554480 w 1757680"/>
              <a:gd name="connsiteY42" fmla="*/ 800085 h 1592565"/>
              <a:gd name="connsiteX43" fmla="*/ 1600200 w 1757680"/>
              <a:gd name="connsiteY43" fmla="*/ 850885 h 1592565"/>
              <a:gd name="connsiteX44" fmla="*/ 1615440 w 1757680"/>
              <a:gd name="connsiteY44" fmla="*/ 861045 h 1592565"/>
              <a:gd name="connsiteX45" fmla="*/ 1630680 w 1757680"/>
              <a:gd name="connsiteY45" fmla="*/ 876285 h 1592565"/>
              <a:gd name="connsiteX46" fmla="*/ 1645920 w 1757680"/>
              <a:gd name="connsiteY46" fmla="*/ 881365 h 1592565"/>
              <a:gd name="connsiteX47" fmla="*/ 1661160 w 1757680"/>
              <a:gd name="connsiteY47" fmla="*/ 891525 h 1592565"/>
              <a:gd name="connsiteX48" fmla="*/ 1757680 w 1757680"/>
              <a:gd name="connsiteY48" fmla="*/ 901685 h 1592565"/>
              <a:gd name="connsiteX49" fmla="*/ 1727200 w 1757680"/>
              <a:gd name="connsiteY49" fmla="*/ 911845 h 1592565"/>
              <a:gd name="connsiteX50" fmla="*/ 1681480 w 1757680"/>
              <a:gd name="connsiteY50" fmla="*/ 916925 h 1592565"/>
              <a:gd name="connsiteX51" fmla="*/ 1620520 w 1757680"/>
              <a:gd name="connsiteY51" fmla="*/ 922005 h 1592565"/>
              <a:gd name="connsiteX52" fmla="*/ 1590040 w 1757680"/>
              <a:gd name="connsiteY52" fmla="*/ 927085 h 1592565"/>
              <a:gd name="connsiteX53" fmla="*/ 1488440 w 1757680"/>
              <a:gd name="connsiteY53" fmla="*/ 932165 h 1592565"/>
              <a:gd name="connsiteX54" fmla="*/ 1457960 w 1757680"/>
              <a:gd name="connsiteY54" fmla="*/ 942325 h 1592565"/>
              <a:gd name="connsiteX55" fmla="*/ 1442720 w 1757680"/>
              <a:gd name="connsiteY55" fmla="*/ 947405 h 1592565"/>
              <a:gd name="connsiteX56" fmla="*/ 1386840 w 1757680"/>
              <a:gd name="connsiteY56" fmla="*/ 957565 h 1592565"/>
              <a:gd name="connsiteX57" fmla="*/ 1371600 w 1757680"/>
              <a:gd name="connsiteY57" fmla="*/ 962645 h 1592565"/>
              <a:gd name="connsiteX58" fmla="*/ 1330960 w 1757680"/>
              <a:gd name="connsiteY58" fmla="*/ 972805 h 1592565"/>
              <a:gd name="connsiteX59" fmla="*/ 1280160 w 1757680"/>
              <a:gd name="connsiteY59" fmla="*/ 1003285 h 1592565"/>
              <a:gd name="connsiteX60" fmla="*/ 1264920 w 1757680"/>
              <a:gd name="connsiteY60" fmla="*/ 1013445 h 1592565"/>
              <a:gd name="connsiteX61" fmla="*/ 1209040 w 1757680"/>
              <a:gd name="connsiteY61" fmla="*/ 1028685 h 1592565"/>
              <a:gd name="connsiteX62" fmla="*/ 1193800 w 1757680"/>
              <a:gd name="connsiteY62" fmla="*/ 1038845 h 1592565"/>
              <a:gd name="connsiteX63" fmla="*/ 1178560 w 1757680"/>
              <a:gd name="connsiteY63" fmla="*/ 1043925 h 1592565"/>
              <a:gd name="connsiteX64" fmla="*/ 1132840 w 1757680"/>
              <a:gd name="connsiteY64" fmla="*/ 1064245 h 1592565"/>
              <a:gd name="connsiteX65" fmla="*/ 1117600 w 1757680"/>
              <a:gd name="connsiteY65" fmla="*/ 1069325 h 1592565"/>
              <a:gd name="connsiteX66" fmla="*/ 1071880 w 1757680"/>
              <a:gd name="connsiteY66" fmla="*/ 1074405 h 1592565"/>
              <a:gd name="connsiteX67" fmla="*/ 1046480 w 1757680"/>
              <a:gd name="connsiteY67" fmla="*/ 1079485 h 1592565"/>
              <a:gd name="connsiteX68" fmla="*/ 1010920 w 1757680"/>
              <a:gd name="connsiteY68" fmla="*/ 1084565 h 1592565"/>
              <a:gd name="connsiteX69" fmla="*/ 975360 w 1757680"/>
              <a:gd name="connsiteY69" fmla="*/ 1094725 h 1592565"/>
              <a:gd name="connsiteX70" fmla="*/ 960120 w 1757680"/>
              <a:gd name="connsiteY70" fmla="*/ 1099805 h 1592565"/>
              <a:gd name="connsiteX71" fmla="*/ 939800 w 1757680"/>
              <a:gd name="connsiteY71" fmla="*/ 1104885 h 1592565"/>
              <a:gd name="connsiteX72" fmla="*/ 889000 w 1757680"/>
              <a:gd name="connsiteY72" fmla="*/ 1120125 h 1592565"/>
              <a:gd name="connsiteX73" fmla="*/ 833120 w 1757680"/>
              <a:gd name="connsiteY73" fmla="*/ 1160765 h 1592565"/>
              <a:gd name="connsiteX74" fmla="*/ 812800 w 1757680"/>
              <a:gd name="connsiteY74" fmla="*/ 1181085 h 1592565"/>
              <a:gd name="connsiteX75" fmla="*/ 777240 w 1757680"/>
              <a:gd name="connsiteY75" fmla="*/ 1196325 h 1592565"/>
              <a:gd name="connsiteX76" fmla="*/ 762000 w 1757680"/>
              <a:gd name="connsiteY76" fmla="*/ 1206485 h 1592565"/>
              <a:gd name="connsiteX77" fmla="*/ 741680 w 1757680"/>
              <a:gd name="connsiteY77" fmla="*/ 1216645 h 1592565"/>
              <a:gd name="connsiteX78" fmla="*/ 716280 w 1757680"/>
              <a:gd name="connsiteY78" fmla="*/ 1236965 h 1592565"/>
              <a:gd name="connsiteX79" fmla="*/ 706120 w 1757680"/>
              <a:gd name="connsiteY79" fmla="*/ 1252205 h 1592565"/>
              <a:gd name="connsiteX80" fmla="*/ 675640 w 1757680"/>
              <a:gd name="connsiteY80" fmla="*/ 1272525 h 1592565"/>
              <a:gd name="connsiteX81" fmla="*/ 665480 w 1757680"/>
              <a:gd name="connsiteY81" fmla="*/ 1287765 h 1592565"/>
              <a:gd name="connsiteX82" fmla="*/ 650240 w 1757680"/>
              <a:gd name="connsiteY82" fmla="*/ 1292845 h 1592565"/>
              <a:gd name="connsiteX83" fmla="*/ 645160 w 1757680"/>
              <a:gd name="connsiteY83" fmla="*/ 1308085 h 1592565"/>
              <a:gd name="connsiteX84" fmla="*/ 629920 w 1757680"/>
              <a:gd name="connsiteY84" fmla="*/ 1318245 h 1592565"/>
              <a:gd name="connsiteX85" fmla="*/ 604520 w 1757680"/>
              <a:gd name="connsiteY85" fmla="*/ 1348725 h 1592565"/>
              <a:gd name="connsiteX86" fmla="*/ 589280 w 1757680"/>
              <a:gd name="connsiteY86" fmla="*/ 1353805 h 1592565"/>
              <a:gd name="connsiteX87" fmla="*/ 584200 w 1757680"/>
              <a:gd name="connsiteY87" fmla="*/ 1369045 h 1592565"/>
              <a:gd name="connsiteX88" fmla="*/ 568960 w 1757680"/>
              <a:gd name="connsiteY88" fmla="*/ 1399525 h 1592565"/>
              <a:gd name="connsiteX89" fmla="*/ 589280 w 1757680"/>
              <a:gd name="connsiteY89" fmla="*/ 1430005 h 1592565"/>
              <a:gd name="connsiteX90" fmla="*/ 599440 w 1757680"/>
              <a:gd name="connsiteY90" fmla="*/ 1445245 h 1592565"/>
              <a:gd name="connsiteX91" fmla="*/ 609600 w 1757680"/>
              <a:gd name="connsiteY91" fmla="*/ 1475725 h 1592565"/>
              <a:gd name="connsiteX92" fmla="*/ 614680 w 1757680"/>
              <a:gd name="connsiteY92" fmla="*/ 1490965 h 1592565"/>
              <a:gd name="connsiteX93" fmla="*/ 609600 w 1757680"/>
              <a:gd name="connsiteY93" fmla="*/ 1562085 h 1592565"/>
              <a:gd name="connsiteX94" fmla="*/ 563880 w 1757680"/>
              <a:gd name="connsiteY94" fmla="*/ 1557005 h 1592565"/>
              <a:gd name="connsiteX95" fmla="*/ 553720 w 1757680"/>
              <a:gd name="connsiteY95" fmla="*/ 1541765 h 1592565"/>
              <a:gd name="connsiteX96" fmla="*/ 538480 w 1757680"/>
              <a:gd name="connsiteY96" fmla="*/ 1511285 h 1592565"/>
              <a:gd name="connsiteX97" fmla="*/ 508000 w 1757680"/>
              <a:gd name="connsiteY97" fmla="*/ 1490965 h 1592565"/>
              <a:gd name="connsiteX98" fmla="*/ 441960 w 1757680"/>
              <a:gd name="connsiteY98" fmla="*/ 1506205 h 1592565"/>
              <a:gd name="connsiteX99" fmla="*/ 426720 w 1757680"/>
              <a:gd name="connsiteY99" fmla="*/ 1516365 h 1592565"/>
              <a:gd name="connsiteX100" fmla="*/ 391160 w 1757680"/>
              <a:gd name="connsiteY100" fmla="*/ 1536685 h 1592565"/>
              <a:gd name="connsiteX101" fmla="*/ 375920 w 1757680"/>
              <a:gd name="connsiteY101" fmla="*/ 1551925 h 1592565"/>
              <a:gd name="connsiteX102" fmla="*/ 345440 w 1757680"/>
              <a:gd name="connsiteY102" fmla="*/ 1562085 h 1592565"/>
              <a:gd name="connsiteX103" fmla="*/ 284480 w 1757680"/>
              <a:gd name="connsiteY103" fmla="*/ 1582405 h 1592565"/>
              <a:gd name="connsiteX104" fmla="*/ 248920 w 1757680"/>
              <a:gd name="connsiteY104" fmla="*/ 1587485 h 1592565"/>
              <a:gd name="connsiteX105" fmla="*/ 228600 w 1757680"/>
              <a:gd name="connsiteY105" fmla="*/ 1592565 h 1592565"/>
              <a:gd name="connsiteX106" fmla="*/ 116840 w 1757680"/>
              <a:gd name="connsiteY106" fmla="*/ 1587485 h 1592565"/>
              <a:gd name="connsiteX107" fmla="*/ 76200 w 1757680"/>
              <a:gd name="connsiteY107" fmla="*/ 1577325 h 1592565"/>
              <a:gd name="connsiteX108" fmla="*/ 60960 w 1757680"/>
              <a:gd name="connsiteY108" fmla="*/ 1567165 h 1592565"/>
              <a:gd name="connsiteX109" fmla="*/ 45720 w 1757680"/>
              <a:gd name="connsiteY109" fmla="*/ 1562085 h 1592565"/>
              <a:gd name="connsiteX110" fmla="*/ 40640 w 1757680"/>
              <a:gd name="connsiteY110" fmla="*/ 1546845 h 1592565"/>
              <a:gd name="connsiteX111" fmla="*/ 30480 w 1757680"/>
              <a:gd name="connsiteY111" fmla="*/ 1531605 h 1592565"/>
              <a:gd name="connsiteX112" fmla="*/ 10160 w 1757680"/>
              <a:gd name="connsiteY112" fmla="*/ 1485885 h 1592565"/>
              <a:gd name="connsiteX113" fmla="*/ 5080 w 1757680"/>
              <a:gd name="connsiteY113" fmla="*/ 1450325 h 1592565"/>
              <a:gd name="connsiteX114" fmla="*/ 0 w 1757680"/>
              <a:gd name="connsiteY114" fmla="*/ 1430005 h 1592565"/>
              <a:gd name="connsiteX115" fmla="*/ 5080 w 1757680"/>
              <a:gd name="connsiteY115" fmla="*/ 1394445 h 1592565"/>
              <a:gd name="connsiteX116" fmla="*/ 10160 w 1757680"/>
              <a:gd name="connsiteY116" fmla="*/ 1374125 h 1592565"/>
              <a:gd name="connsiteX117" fmla="*/ 25400 w 1757680"/>
              <a:gd name="connsiteY117" fmla="*/ 1363965 h 1592565"/>
              <a:gd name="connsiteX118" fmla="*/ 35560 w 1757680"/>
              <a:gd name="connsiteY118" fmla="*/ 1348725 h 1592565"/>
              <a:gd name="connsiteX119" fmla="*/ 66040 w 1757680"/>
              <a:gd name="connsiteY119" fmla="*/ 1338565 h 1592565"/>
              <a:gd name="connsiteX120" fmla="*/ 81280 w 1757680"/>
              <a:gd name="connsiteY120" fmla="*/ 1328405 h 1592565"/>
              <a:gd name="connsiteX121" fmla="*/ 91440 w 1757680"/>
              <a:gd name="connsiteY121" fmla="*/ 1313165 h 1592565"/>
              <a:gd name="connsiteX122" fmla="*/ 106680 w 1757680"/>
              <a:gd name="connsiteY122" fmla="*/ 1308085 h 1592565"/>
              <a:gd name="connsiteX123" fmla="*/ 121920 w 1757680"/>
              <a:gd name="connsiteY123" fmla="*/ 1297925 h 1592565"/>
              <a:gd name="connsiteX124" fmla="*/ 132080 w 1757680"/>
              <a:gd name="connsiteY124" fmla="*/ 1262365 h 1592565"/>
              <a:gd name="connsiteX125" fmla="*/ 147320 w 1757680"/>
              <a:gd name="connsiteY125" fmla="*/ 1242045 h 1592565"/>
              <a:gd name="connsiteX126" fmla="*/ 152400 w 1757680"/>
              <a:gd name="connsiteY126" fmla="*/ 1226805 h 1592565"/>
              <a:gd name="connsiteX127" fmla="*/ 182880 w 1757680"/>
              <a:gd name="connsiteY127" fmla="*/ 1186165 h 1592565"/>
              <a:gd name="connsiteX128" fmla="*/ 198120 w 1757680"/>
              <a:gd name="connsiteY128" fmla="*/ 1160765 h 1592565"/>
              <a:gd name="connsiteX129" fmla="*/ 218440 w 1757680"/>
              <a:gd name="connsiteY129" fmla="*/ 1130285 h 1592565"/>
              <a:gd name="connsiteX130" fmla="*/ 228600 w 1757680"/>
              <a:gd name="connsiteY130" fmla="*/ 1115045 h 1592565"/>
              <a:gd name="connsiteX131" fmla="*/ 243840 w 1757680"/>
              <a:gd name="connsiteY131" fmla="*/ 1104885 h 1592565"/>
              <a:gd name="connsiteX132" fmla="*/ 254000 w 1757680"/>
              <a:gd name="connsiteY132" fmla="*/ 1089645 h 1592565"/>
              <a:gd name="connsiteX133" fmla="*/ 279400 w 1757680"/>
              <a:gd name="connsiteY133" fmla="*/ 1064245 h 1592565"/>
              <a:gd name="connsiteX134" fmla="*/ 289560 w 1757680"/>
              <a:gd name="connsiteY134" fmla="*/ 1033765 h 1592565"/>
              <a:gd name="connsiteX135" fmla="*/ 294640 w 1757680"/>
              <a:gd name="connsiteY135" fmla="*/ 1018525 h 1592565"/>
              <a:gd name="connsiteX136" fmla="*/ 309880 w 1757680"/>
              <a:gd name="connsiteY136" fmla="*/ 1008365 h 1592565"/>
              <a:gd name="connsiteX137" fmla="*/ 325120 w 1757680"/>
              <a:gd name="connsiteY137" fmla="*/ 982965 h 1592565"/>
              <a:gd name="connsiteX138" fmla="*/ 345440 w 1757680"/>
              <a:gd name="connsiteY138" fmla="*/ 952485 h 1592565"/>
              <a:gd name="connsiteX139" fmla="*/ 355600 w 1757680"/>
              <a:gd name="connsiteY139" fmla="*/ 932165 h 1592565"/>
              <a:gd name="connsiteX140" fmla="*/ 365760 w 1757680"/>
              <a:gd name="connsiteY140" fmla="*/ 916925 h 1592565"/>
              <a:gd name="connsiteX141" fmla="*/ 375920 w 1757680"/>
              <a:gd name="connsiteY141" fmla="*/ 886445 h 1592565"/>
              <a:gd name="connsiteX142" fmla="*/ 370840 w 1757680"/>
              <a:gd name="connsiteY142" fmla="*/ 855965 h 1592565"/>
              <a:gd name="connsiteX143" fmla="*/ 294640 w 1757680"/>
              <a:gd name="connsiteY143" fmla="*/ 835645 h 1592565"/>
              <a:gd name="connsiteX144" fmla="*/ 304800 w 1757680"/>
              <a:gd name="connsiteY144" fmla="*/ 556245 h 1592565"/>
              <a:gd name="connsiteX145" fmla="*/ 309880 w 1757680"/>
              <a:gd name="connsiteY145" fmla="*/ 541005 h 1592565"/>
              <a:gd name="connsiteX146" fmla="*/ 314960 w 1757680"/>
              <a:gd name="connsiteY146" fmla="*/ 510525 h 1592565"/>
              <a:gd name="connsiteX147" fmla="*/ 325120 w 1757680"/>
              <a:gd name="connsiteY147" fmla="*/ 495285 h 1592565"/>
              <a:gd name="connsiteX148" fmla="*/ 335280 w 1757680"/>
              <a:gd name="connsiteY148" fmla="*/ 464805 h 1592565"/>
              <a:gd name="connsiteX149" fmla="*/ 340360 w 1757680"/>
              <a:gd name="connsiteY149" fmla="*/ 449565 h 1592565"/>
              <a:gd name="connsiteX150" fmla="*/ 350520 w 1757680"/>
              <a:gd name="connsiteY150" fmla="*/ 408925 h 1592565"/>
              <a:gd name="connsiteX151" fmla="*/ 360680 w 1757680"/>
              <a:gd name="connsiteY151" fmla="*/ 388605 h 1592565"/>
              <a:gd name="connsiteX152" fmla="*/ 365760 w 1757680"/>
              <a:gd name="connsiteY152" fmla="*/ 358125 h 1592565"/>
              <a:gd name="connsiteX153" fmla="*/ 370840 w 1757680"/>
              <a:gd name="connsiteY153" fmla="*/ 342885 h 1592565"/>
              <a:gd name="connsiteX154" fmla="*/ 375920 w 1757680"/>
              <a:gd name="connsiteY154" fmla="*/ 307325 h 1592565"/>
              <a:gd name="connsiteX155" fmla="*/ 386080 w 1757680"/>
              <a:gd name="connsiteY155" fmla="*/ 276845 h 1592565"/>
              <a:gd name="connsiteX156" fmla="*/ 391160 w 1757680"/>
              <a:gd name="connsiteY156" fmla="*/ 261605 h 1592565"/>
              <a:gd name="connsiteX157" fmla="*/ 401320 w 1757680"/>
              <a:gd name="connsiteY157" fmla="*/ 200645 h 1592565"/>
              <a:gd name="connsiteX158" fmla="*/ 411480 w 1757680"/>
              <a:gd name="connsiteY158" fmla="*/ 175245 h 1592565"/>
              <a:gd name="connsiteX159" fmla="*/ 421640 w 1757680"/>
              <a:gd name="connsiteY159" fmla="*/ 129525 h 1592565"/>
              <a:gd name="connsiteX160" fmla="*/ 431800 w 1757680"/>
              <a:gd name="connsiteY160" fmla="*/ 93965 h 1592565"/>
              <a:gd name="connsiteX161" fmla="*/ 472440 w 1757680"/>
              <a:gd name="connsiteY161" fmla="*/ 58405 h 1592565"/>
              <a:gd name="connsiteX162" fmla="*/ 487680 w 1757680"/>
              <a:gd name="connsiteY162" fmla="*/ 48245 h 1592565"/>
              <a:gd name="connsiteX163" fmla="*/ 502920 w 1757680"/>
              <a:gd name="connsiteY163" fmla="*/ 33005 h 1592565"/>
              <a:gd name="connsiteX164" fmla="*/ 548640 w 1757680"/>
              <a:gd name="connsiteY164" fmla="*/ 2525 h 15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757680" h="1592565">
                <a:moveTo>
                  <a:pt x="548640" y="2525"/>
                </a:moveTo>
                <a:cubicBezTo>
                  <a:pt x="568113" y="-1708"/>
                  <a:pt x="597609" y="-1009"/>
                  <a:pt x="619760" y="7605"/>
                </a:cubicBezTo>
                <a:cubicBezTo>
                  <a:pt x="631141" y="12031"/>
                  <a:pt x="636219" y="26501"/>
                  <a:pt x="640080" y="38085"/>
                </a:cubicBezTo>
                <a:lnTo>
                  <a:pt x="650240" y="68565"/>
                </a:lnTo>
                <a:cubicBezTo>
                  <a:pt x="654372" y="80960"/>
                  <a:pt x="655632" y="89197"/>
                  <a:pt x="665480" y="99045"/>
                </a:cubicBezTo>
                <a:cubicBezTo>
                  <a:pt x="669797" y="103362"/>
                  <a:pt x="675640" y="105818"/>
                  <a:pt x="680720" y="109205"/>
                </a:cubicBezTo>
                <a:cubicBezTo>
                  <a:pt x="684107" y="114285"/>
                  <a:pt x="686563" y="120128"/>
                  <a:pt x="690880" y="124445"/>
                </a:cubicBezTo>
                <a:cubicBezTo>
                  <a:pt x="695197" y="128762"/>
                  <a:pt x="702306" y="129837"/>
                  <a:pt x="706120" y="134605"/>
                </a:cubicBezTo>
                <a:cubicBezTo>
                  <a:pt x="709465" y="138786"/>
                  <a:pt x="708805" y="145056"/>
                  <a:pt x="711200" y="149845"/>
                </a:cubicBezTo>
                <a:cubicBezTo>
                  <a:pt x="716931" y="161308"/>
                  <a:pt x="724095" y="170556"/>
                  <a:pt x="736600" y="175245"/>
                </a:cubicBezTo>
                <a:cubicBezTo>
                  <a:pt x="744685" y="178277"/>
                  <a:pt x="753623" y="178231"/>
                  <a:pt x="762000" y="180325"/>
                </a:cubicBezTo>
                <a:cubicBezTo>
                  <a:pt x="778826" y="184531"/>
                  <a:pt x="777581" y="185632"/>
                  <a:pt x="792480" y="195565"/>
                </a:cubicBezTo>
                <a:cubicBezTo>
                  <a:pt x="795867" y="200645"/>
                  <a:pt x="799910" y="205344"/>
                  <a:pt x="802640" y="210805"/>
                </a:cubicBezTo>
                <a:cubicBezTo>
                  <a:pt x="805035" y="215594"/>
                  <a:pt x="804750" y="221590"/>
                  <a:pt x="807720" y="226045"/>
                </a:cubicBezTo>
                <a:cubicBezTo>
                  <a:pt x="811705" y="232023"/>
                  <a:pt x="817880" y="236205"/>
                  <a:pt x="822960" y="241285"/>
                </a:cubicBezTo>
                <a:cubicBezTo>
                  <a:pt x="826347" y="251445"/>
                  <a:pt x="827179" y="262854"/>
                  <a:pt x="833120" y="271765"/>
                </a:cubicBezTo>
                <a:cubicBezTo>
                  <a:pt x="836507" y="276845"/>
                  <a:pt x="840800" y="281426"/>
                  <a:pt x="843280" y="287005"/>
                </a:cubicBezTo>
                <a:cubicBezTo>
                  <a:pt x="847630" y="296792"/>
                  <a:pt x="847499" y="308574"/>
                  <a:pt x="853440" y="317485"/>
                </a:cubicBezTo>
                <a:cubicBezTo>
                  <a:pt x="856827" y="322565"/>
                  <a:pt x="860870" y="327264"/>
                  <a:pt x="863600" y="332725"/>
                </a:cubicBezTo>
                <a:cubicBezTo>
                  <a:pt x="876376" y="358277"/>
                  <a:pt x="856965" y="346410"/>
                  <a:pt x="889000" y="378445"/>
                </a:cubicBezTo>
                <a:cubicBezTo>
                  <a:pt x="933524" y="422969"/>
                  <a:pt x="877045" y="368482"/>
                  <a:pt x="919480" y="403845"/>
                </a:cubicBezTo>
                <a:cubicBezTo>
                  <a:pt x="937013" y="418455"/>
                  <a:pt x="939521" y="430845"/>
                  <a:pt x="965200" y="439405"/>
                </a:cubicBezTo>
                <a:cubicBezTo>
                  <a:pt x="970280" y="441098"/>
                  <a:pt x="975759" y="441884"/>
                  <a:pt x="980440" y="444485"/>
                </a:cubicBezTo>
                <a:cubicBezTo>
                  <a:pt x="1026662" y="470164"/>
                  <a:pt x="996541" y="455362"/>
                  <a:pt x="1026160" y="480045"/>
                </a:cubicBezTo>
                <a:cubicBezTo>
                  <a:pt x="1053222" y="502597"/>
                  <a:pt x="1029147" y="480011"/>
                  <a:pt x="1056640" y="495285"/>
                </a:cubicBezTo>
                <a:cubicBezTo>
                  <a:pt x="1067314" y="501215"/>
                  <a:pt x="1075075" y="513598"/>
                  <a:pt x="1087120" y="515605"/>
                </a:cubicBezTo>
                <a:cubicBezTo>
                  <a:pt x="1107440" y="518992"/>
                  <a:pt x="1128537" y="519251"/>
                  <a:pt x="1148080" y="525765"/>
                </a:cubicBezTo>
                <a:cubicBezTo>
                  <a:pt x="1158240" y="529152"/>
                  <a:pt x="1169649" y="529984"/>
                  <a:pt x="1178560" y="535925"/>
                </a:cubicBezTo>
                <a:cubicBezTo>
                  <a:pt x="1183640" y="539312"/>
                  <a:pt x="1187799" y="544960"/>
                  <a:pt x="1193800" y="546085"/>
                </a:cubicBezTo>
                <a:cubicBezTo>
                  <a:pt x="1215500" y="550154"/>
                  <a:pt x="1237827" y="549472"/>
                  <a:pt x="1259840" y="551165"/>
                </a:cubicBezTo>
                <a:lnTo>
                  <a:pt x="1290320" y="571485"/>
                </a:lnTo>
                <a:cubicBezTo>
                  <a:pt x="1295400" y="574872"/>
                  <a:pt x="1299768" y="579714"/>
                  <a:pt x="1305560" y="581645"/>
                </a:cubicBezTo>
                <a:lnTo>
                  <a:pt x="1336040" y="591805"/>
                </a:lnTo>
                <a:cubicBezTo>
                  <a:pt x="1341120" y="593498"/>
                  <a:pt x="1346825" y="593915"/>
                  <a:pt x="1351280" y="596885"/>
                </a:cubicBezTo>
                <a:cubicBezTo>
                  <a:pt x="1387569" y="621078"/>
                  <a:pt x="1369914" y="614243"/>
                  <a:pt x="1402080" y="622285"/>
                </a:cubicBezTo>
                <a:lnTo>
                  <a:pt x="1432560" y="642605"/>
                </a:lnTo>
                <a:lnTo>
                  <a:pt x="1447800" y="652765"/>
                </a:lnTo>
                <a:cubicBezTo>
                  <a:pt x="1451187" y="657845"/>
                  <a:pt x="1455230" y="662544"/>
                  <a:pt x="1457960" y="668005"/>
                </a:cubicBezTo>
                <a:cubicBezTo>
                  <a:pt x="1460355" y="672794"/>
                  <a:pt x="1460070" y="678790"/>
                  <a:pt x="1463040" y="683245"/>
                </a:cubicBezTo>
                <a:cubicBezTo>
                  <a:pt x="1467025" y="689223"/>
                  <a:pt x="1473200" y="693405"/>
                  <a:pt x="1478280" y="698485"/>
                </a:cubicBezTo>
                <a:cubicBezTo>
                  <a:pt x="1487221" y="725309"/>
                  <a:pt x="1480390" y="709270"/>
                  <a:pt x="1503680" y="744205"/>
                </a:cubicBezTo>
                <a:cubicBezTo>
                  <a:pt x="1507067" y="749285"/>
                  <a:pt x="1509523" y="755128"/>
                  <a:pt x="1513840" y="759445"/>
                </a:cubicBezTo>
                <a:cubicBezTo>
                  <a:pt x="1527387" y="772992"/>
                  <a:pt x="1542215" y="785368"/>
                  <a:pt x="1554480" y="800085"/>
                </a:cubicBezTo>
                <a:cubicBezTo>
                  <a:pt x="1568943" y="817440"/>
                  <a:pt x="1582891" y="836049"/>
                  <a:pt x="1600200" y="850885"/>
                </a:cubicBezTo>
                <a:cubicBezTo>
                  <a:pt x="1604836" y="854858"/>
                  <a:pt x="1610750" y="857136"/>
                  <a:pt x="1615440" y="861045"/>
                </a:cubicBezTo>
                <a:cubicBezTo>
                  <a:pt x="1620959" y="865644"/>
                  <a:pt x="1624702" y="872300"/>
                  <a:pt x="1630680" y="876285"/>
                </a:cubicBezTo>
                <a:cubicBezTo>
                  <a:pt x="1635135" y="879255"/>
                  <a:pt x="1641131" y="878970"/>
                  <a:pt x="1645920" y="881365"/>
                </a:cubicBezTo>
                <a:cubicBezTo>
                  <a:pt x="1651381" y="884095"/>
                  <a:pt x="1655699" y="888795"/>
                  <a:pt x="1661160" y="891525"/>
                </a:cubicBezTo>
                <a:cubicBezTo>
                  <a:pt x="1686537" y="904213"/>
                  <a:pt x="1750223" y="901219"/>
                  <a:pt x="1757680" y="901685"/>
                </a:cubicBezTo>
                <a:cubicBezTo>
                  <a:pt x="1747520" y="905072"/>
                  <a:pt x="1737844" y="910662"/>
                  <a:pt x="1727200" y="911845"/>
                </a:cubicBezTo>
                <a:lnTo>
                  <a:pt x="1681480" y="916925"/>
                </a:lnTo>
                <a:cubicBezTo>
                  <a:pt x="1661181" y="918858"/>
                  <a:pt x="1640786" y="919753"/>
                  <a:pt x="1620520" y="922005"/>
                </a:cubicBezTo>
                <a:cubicBezTo>
                  <a:pt x="1610283" y="923142"/>
                  <a:pt x="1600310" y="926295"/>
                  <a:pt x="1590040" y="927085"/>
                </a:cubicBezTo>
                <a:cubicBezTo>
                  <a:pt x="1556231" y="929686"/>
                  <a:pt x="1522307" y="930472"/>
                  <a:pt x="1488440" y="932165"/>
                </a:cubicBezTo>
                <a:lnTo>
                  <a:pt x="1457960" y="942325"/>
                </a:lnTo>
                <a:cubicBezTo>
                  <a:pt x="1452880" y="944018"/>
                  <a:pt x="1448002" y="946525"/>
                  <a:pt x="1442720" y="947405"/>
                </a:cubicBezTo>
                <a:cubicBezTo>
                  <a:pt x="1429133" y="949670"/>
                  <a:pt x="1401040" y="954015"/>
                  <a:pt x="1386840" y="957565"/>
                </a:cubicBezTo>
                <a:cubicBezTo>
                  <a:pt x="1381645" y="958864"/>
                  <a:pt x="1376766" y="961236"/>
                  <a:pt x="1371600" y="962645"/>
                </a:cubicBezTo>
                <a:cubicBezTo>
                  <a:pt x="1358128" y="966319"/>
                  <a:pt x="1330960" y="972805"/>
                  <a:pt x="1330960" y="972805"/>
                </a:cubicBezTo>
                <a:cubicBezTo>
                  <a:pt x="1256397" y="1022513"/>
                  <a:pt x="1334833" y="972043"/>
                  <a:pt x="1280160" y="1003285"/>
                </a:cubicBezTo>
                <a:cubicBezTo>
                  <a:pt x="1274859" y="1006314"/>
                  <a:pt x="1270381" y="1010715"/>
                  <a:pt x="1264920" y="1013445"/>
                </a:cubicBezTo>
                <a:cubicBezTo>
                  <a:pt x="1247493" y="1022159"/>
                  <a:pt x="1226467" y="1019971"/>
                  <a:pt x="1209040" y="1028685"/>
                </a:cubicBezTo>
                <a:cubicBezTo>
                  <a:pt x="1203579" y="1031415"/>
                  <a:pt x="1199261" y="1036115"/>
                  <a:pt x="1193800" y="1038845"/>
                </a:cubicBezTo>
                <a:cubicBezTo>
                  <a:pt x="1189011" y="1041240"/>
                  <a:pt x="1183349" y="1041530"/>
                  <a:pt x="1178560" y="1043925"/>
                </a:cubicBezTo>
                <a:cubicBezTo>
                  <a:pt x="1130258" y="1068076"/>
                  <a:pt x="1211476" y="1038033"/>
                  <a:pt x="1132840" y="1064245"/>
                </a:cubicBezTo>
                <a:cubicBezTo>
                  <a:pt x="1127760" y="1065938"/>
                  <a:pt x="1122922" y="1068734"/>
                  <a:pt x="1117600" y="1069325"/>
                </a:cubicBezTo>
                <a:cubicBezTo>
                  <a:pt x="1102360" y="1071018"/>
                  <a:pt x="1087060" y="1072236"/>
                  <a:pt x="1071880" y="1074405"/>
                </a:cubicBezTo>
                <a:cubicBezTo>
                  <a:pt x="1063332" y="1075626"/>
                  <a:pt x="1054997" y="1078066"/>
                  <a:pt x="1046480" y="1079485"/>
                </a:cubicBezTo>
                <a:cubicBezTo>
                  <a:pt x="1034669" y="1081453"/>
                  <a:pt x="1022773" y="1082872"/>
                  <a:pt x="1010920" y="1084565"/>
                </a:cubicBezTo>
                <a:cubicBezTo>
                  <a:pt x="974380" y="1096745"/>
                  <a:pt x="1020011" y="1081968"/>
                  <a:pt x="975360" y="1094725"/>
                </a:cubicBezTo>
                <a:cubicBezTo>
                  <a:pt x="970211" y="1096196"/>
                  <a:pt x="965269" y="1098334"/>
                  <a:pt x="960120" y="1099805"/>
                </a:cubicBezTo>
                <a:cubicBezTo>
                  <a:pt x="953407" y="1101723"/>
                  <a:pt x="946487" y="1102879"/>
                  <a:pt x="939800" y="1104885"/>
                </a:cubicBezTo>
                <a:cubicBezTo>
                  <a:pt x="877961" y="1123437"/>
                  <a:pt x="935836" y="1108416"/>
                  <a:pt x="889000" y="1120125"/>
                </a:cubicBezTo>
                <a:cubicBezTo>
                  <a:pt x="865236" y="1135968"/>
                  <a:pt x="854081" y="1142133"/>
                  <a:pt x="833120" y="1160765"/>
                </a:cubicBezTo>
                <a:cubicBezTo>
                  <a:pt x="825961" y="1167129"/>
                  <a:pt x="820463" y="1175338"/>
                  <a:pt x="812800" y="1181085"/>
                </a:cubicBezTo>
                <a:cubicBezTo>
                  <a:pt x="791658" y="1196941"/>
                  <a:pt x="796859" y="1186516"/>
                  <a:pt x="777240" y="1196325"/>
                </a:cubicBezTo>
                <a:cubicBezTo>
                  <a:pt x="771779" y="1199055"/>
                  <a:pt x="767301" y="1203456"/>
                  <a:pt x="762000" y="1206485"/>
                </a:cubicBezTo>
                <a:cubicBezTo>
                  <a:pt x="755425" y="1210242"/>
                  <a:pt x="748453" y="1213258"/>
                  <a:pt x="741680" y="1216645"/>
                </a:cubicBezTo>
                <a:cubicBezTo>
                  <a:pt x="712563" y="1260321"/>
                  <a:pt x="751333" y="1208922"/>
                  <a:pt x="716280" y="1236965"/>
                </a:cubicBezTo>
                <a:cubicBezTo>
                  <a:pt x="711512" y="1240779"/>
                  <a:pt x="710715" y="1248185"/>
                  <a:pt x="706120" y="1252205"/>
                </a:cubicBezTo>
                <a:cubicBezTo>
                  <a:pt x="696930" y="1260246"/>
                  <a:pt x="675640" y="1272525"/>
                  <a:pt x="675640" y="1272525"/>
                </a:cubicBezTo>
                <a:cubicBezTo>
                  <a:pt x="672253" y="1277605"/>
                  <a:pt x="670248" y="1283951"/>
                  <a:pt x="665480" y="1287765"/>
                </a:cubicBezTo>
                <a:cubicBezTo>
                  <a:pt x="661299" y="1291110"/>
                  <a:pt x="654026" y="1289059"/>
                  <a:pt x="650240" y="1292845"/>
                </a:cubicBezTo>
                <a:cubicBezTo>
                  <a:pt x="646454" y="1296631"/>
                  <a:pt x="648505" y="1303904"/>
                  <a:pt x="645160" y="1308085"/>
                </a:cubicBezTo>
                <a:cubicBezTo>
                  <a:pt x="641346" y="1312853"/>
                  <a:pt x="635000" y="1314858"/>
                  <a:pt x="629920" y="1318245"/>
                </a:cubicBezTo>
                <a:cubicBezTo>
                  <a:pt x="622423" y="1329490"/>
                  <a:pt x="616254" y="1340902"/>
                  <a:pt x="604520" y="1348725"/>
                </a:cubicBezTo>
                <a:cubicBezTo>
                  <a:pt x="600065" y="1351695"/>
                  <a:pt x="594360" y="1352112"/>
                  <a:pt x="589280" y="1353805"/>
                </a:cubicBezTo>
                <a:cubicBezTo>
                  <a:pt x="587587" y="1358885"/>
                  <a:pt x="586595" y="1364256"/>
                  <a:pt x="584200" y="1369045"/>
                </a:cubicBezTo>
                <a:cubicBezTo>
                  <a:pt x="564505" y="1408436"/>
                  <a:pt x="581729" y="1361219"/>
                  <a:pt x="568960" y="1399525"/>
                </a:cubicBezTo>
                <a:lnTo>
                  <a:pt x="589280" y="1430005"/>
                </a:lnTo>
                <a:cubicBezTo>
                  <a:pt x="592667" y="1435085"/>
                  <a:pt x="597509" y="1439453"/>
                  <a:pt x="599440" y="1445245"/>
                </a:cubicBezTo>
                <a:lnTo>
                  <a:pt x="609600" y="1475725"/>
                </a:lnTo>
                <a:lnTo>
                  <a:pt x="614680" y="1490965"/>
                </a:lnTo>
                <a:cubicBezTo>
                  <a:pt x="612987" y="1514672"/>
                  <a:pt x="624091" y="1543247"/>
                  <a:pt x="609600" y="1562085"/>
                </a:cubicBezTo>
                <a:cubicBezTo>
                  <a:pt x="600251" y="1574239"/>
                  <a:pt x="578291" y="1562245"/>
                  <a:pt x="563880" y="1557005"/>
                </a:cubicBezTo>
                <a:cubicBezTo>
                  <a:pt x="558142" y="1554919"/>
                  <a:pt x="556450" y="1547226"/>
                  <a:pt x="553720" y="1541765"/>
                </a:cubicBezTo>
                <a:cubicBezTo>
                  <a:pt x="546875" y="1528076"/>
                  <a:pt x="551421" y="1522608"/>
                  <a:pt x="538480" y="1511285"/>
                </a:cubicBezTo>
                <a:cubicBezTo>
                  <a:pt x="529290" y="1503244"/>
                  <a:pt x="508000" y="1490965"/>
                  <a:pt x="508000" y="1490965"/>
                </a:cubicBezTo>
                <a:cubicBezTo>
                  <a:pt x="491606" y="1493307"/>
                  <a:pt x="457174" y="1496062"/>
                  <a:pt x="441960" y="1506205"/>
                </a:cubicBezTo>
                <a:lnTo>
                  <a:pt x="426720" y="1516365"/>
                </a:lnTo>
                <a:cubicBezTo>
                  <a:pt x="405112" y="1548776"/>
                  <a:pt x="431963" y="1516284"/>
                  <a:pt x="391160" y="1536685"/>
                </a:cubicBezTo>
                <a:cubicBezTo>
                  <a:pt x="384734" y="1539898"/>
                  <a:pt x="382200" y="1548436"/>
                  <a:pt x="375920" y="1551925"/>
                </a:cubicBezTo>
                <a:cubicBezTo>
                  <a:pt x="366558" y="1557126"/>
                  <a:pt x="355505" y="1558425"/>
                  <a:pt x="345440" y="1562085"/>
                </a:cubicBezTo>
                <a:cubicBezTo>
                  <a:pt x="315305" y="1573043"/>
                  <a:pt x="319736" y="1574850"/>
                  <a:pt x="284480" y="1582405"/>
                </a:cubicBezTo>
                <a:cubicBezTo>
                  <a:pt x="272772" y="1584914"/>
                  <a:pt x="260701" y="1585343"/>
                  <a:pt x="248920" y="1587485"/>
                </a:cubicBezTo>
                <a:cubicBezTo>
                  <a:pt x="242051" y="1588734"/>
                  <a:pt x="235373" y="1590872"/>
                  <a:pt x="228600" y="1592565"/>
                </a:cubicBezTo>
                <a:cubicBezTo>
                  <a:pt x="191347" y="1590872"/>
                  <a:pt x="153947" y="1591196"/>
                  <a:pt x="116840" y="1587485"/>
                </a:cubicBezTo>
                <a:cubicBezTo>
                  <a:pt x="102946" y="1586096"/>
                  <a:pt x="76200" y="1577325"/>
                  <a:pt x="76200" y="1577325"/>
                </a:cubicBezTo>
                <a:cubicBezTo>
                  <a:pt x="71120" y="1573938"/>
                  <a:pt x="66421" y="1569895"/>
                  <a:pt x="60960" y="1567165"/>
                </a:cubicBezTo>
                <a:cubicBezTo>
                  <a:pt x="56171" y="1564770"/>
                  <a:pt x="49506" y="1565871"/>
                  <a:pt x="45720" y="1562085"/>
                </a:cubicBezTo>
                <a:cubicBezTo>
                  <a:pt x="41934" y="1558299"/>
                  <a:pt x="43035" y="1551634"/>
                  <a:pt x="40640" y="1546845"/>
                </a:cubicBezTo>
                <a:cubicBezTo>
                  <a:pt x="37910" y="1541384"/>
                  <a:pt x="32960" y="1537184"/>
                  <a:pt x="30480" y="1531605"/>
                </a:cubicBezTo>
                <a:cubicBezTo>
                  <a:pt x="6299" y="1477197"/>
                  <a:pt x="33153" y="1520375"/>
                  <a:pt x="10160" y="1485885"/>
                </a:cubicBezTo>
                <a:cubicBezTo>
                  <a:pt x="8467" y="1474032"/>
                  <a:pt x="7222" y="1462106"/>
                  <a:pt x="5080" y="1450325"/>
                </a:cubicBezTo>
                <a:cubicBezTo>
                  <a:pt x="3831" y="1443456"/>
                  <a:pt x="0" y="1436987"/>
                  <a:pt x="0" y="1430005"/>
                </a:cubicBezTo>
                <a:cubicBezTo>
                  <a:pt x="0" y="1418031"/>
                  <a:pt x="2938" y="1406226"/>
                  <a:pt x="5080" y="1394445"/>
                </a:cubicBezTo>
                <a:cubicBezTo>
                  <a:pt x="6329" y="1387576"/>
                  <a:pt x="6287" y="1379934"/>
                  <a:pt x="10160" y="1374125"/>
                </a:cubicBezTo>
                <a:cubicBezTo>
                  <a:pt x="13547" y="1369045"/>
                  <a:pt x="20320" y="1367352"/>
                  <a:pt x="25400" y="1363965"/>
                </a:cubicBezTo>
                <a:cubicBezTo>
                  <a:pt x="28787" y="1358885"/>
                  <a:pt x="30383" y="1351961"/>
                  <a:pt x="35560" y="1348725"/>
                </a:cubicBezTo>
                <a:cubicBezTo>
                  <a:pt x="44642" y="1343049"/>
                  <a:pt x="57129" y="1344506"/>
                  <a:pt x="66040" y="1338565"/>
                </a:cubicBezTo>
                <a:lnTo>
                  <a:pt x="81280" y="1328405"/>
                </a:lnTo>
                <a:cubicBezTo>
                  <a:pt x="84667" y="1323325"/>
                  <a:pt x="86672" y="1316979"/>
                  <a:pt x="91440" y="1313165"/>
                </a:cubicBezTo>
                <a:cubicBezTo>
                  <a:pt x="95621" y="1309820"/>
                  <a:pt x="101891" y="1310480"/>
                  <a:pt x="106680" y="1308085"/>
                </a:cubicBezTo>
                <a:cubicBezTo>
                  <a:pt x="112141" y="1305355"/>
                  <a:pt x="116840" y="1301312"/>
                  <a:pt x="121920" y="1297925"/>
                </a:cubicBezTo>
                <a:cubicBezTo>
                  <a:pt x="123020" y="1293526"/>
                  <a:pt x="128841" y="1268033"/>
                  <a:pt x="132080" y="1262365"/>
                </a:cubicBezTo>
                <a:cubicBezTo>
                  <a:pt x="136281" y="1255014"/>
                  <a:pt x="142240" y="1248818"/>
                  <a:pt x="147320" y="1242045"/>
                </a:cubicBezTo>
                <a:cubicBezTo>
                  <a:pt x="149013" y="1236965"/>
                  <a:pt x="150005" y="1231594"/>
                  <a:pt x="152400" y="1226805"/>
                </a:cubicBezTo>
                <a:cubicBezTo>
                  <a:pt x="158669" y="1214268"/>
                  <a:pt x="176338" y="1195511"/>
                  <a:pt x="182880" y="1186165"/>
                </a:cubicBezTo>
                <a:cubicBezTo>
                  <a:pt x="188542" y="1178076"/>
                  <a:pt x="192819" y="1169095"/>
                  <a:pt x="198120" y="1160765"/>
                </a:cubicBezTo>
                <a:cubicBezTo>
                  <a:pt x="204676" y="1150463"/>
                  <a:pt x="211667" y="1140445"/>
                  <a:pt x="218440" y="1130285"/>
                </a:cubicBezTo>
                <a:cubicBezTo>
                  <a:pt x="221827" y="1125205"/>
                  <a:pt x="223520" y="1118432"/>
                  <a:pt x="228600" y="1115045"/>
                </a:cubicBezTo>
                <a:lnTo>
                  <a:pt x="243840" y="1104885"/>
                </a:lnTo>
                <a:cubicBezTo>
                  <a:pt x="247227" y="1099805"/>
                  <a:pt x="249683" y="1093962"/>
                  <a:pt x="254000" y="1089645"/>
                </a:cubicBezTo>
                <a:cubicBezTo>
                  <a:pt x="271611" y="1072034"/>
                  <a:pt x="268563" y="1088629"/>
                  <a:pt x="279400" y="1064245"/>
                </a:cubicBezTo>
                <a:cubicBezTo>
                  <a:pt x="283750" y="1054458"/>
                  <a:pt x="286173" y="1043925"/>
                  <a:pt x="289560" y="1033765"/>
                </a:cubicBezTo>
                <a:cubicBezTo>
                  <a:pt x="291253" y="1028685"/>
                  <a:pt x="290185" y="1021495"/>
                  <a:pt x="294640" y="1018525"/>
                </a:cubicBezTo>
                <a:lnTo>
                  <a:pt x="309880" y="1008365"/>
                </a:lnTo>
                <a:cubicBezTo>
                  <a:pt x="314960" y="999898"/>
                  <a:pt x="319819" y="991295"/>
                  <a:pt x="325120" y="982965"/>
                </a:cubicBezTo>
                <a:cubicBezTo>
                  <a:pt x="331676" y="972663"/>
                  <a:pt x="339158" y="962956"/>
                  <a:pt x="345440" y="952485"/>
                </a:cubicBezTo>
                <a:cubicBezTo>
                  <a:pt x="349336" y="945991"/>
                  <a:pt x="351843" y="938740"/>
                  <a:pt x="355600" y="932165"/>
                </a:cubicBezTo>
                <a:cubicBezTo>
                  <a:pt x="358629" y="926864"/>
                  <a:pt x="363280" y="922504"/>
                  <a:pt x="365760" y="916925"/>
                </a:cubicBezTo>
                <a:cubicBezTo>
                  <a:pt x="370110" y="907138"/>
                  <a:pt x="375920" y="886445"/>
                  <a:pt x="375920" y="886445"/>
                </a:cubicBezTo>
                <a:cubicBezTo>
                  <a:pt x="374227" y="876285"/>
                  <a:pt x="380174" y="860321"/>
                  <a:pt x="370840" y="855965"/>
                </a:cubicBezTo>
                <a:cubicBezTo>
                  <a:pt x="282450" y="814716"/>
                  <a:pt x="309923" y="881495"/>
                  <a:pt x="294640" y="835645"/>
                </a:cubicBezTo>
                <a:cubicBezTo>
                  <a:pt x="310786" y="706480"/>
                  <a:pt x="292480" y="864253"/>
                  <a:pt x="304800" y="556245"/>
                </a:cubicBezTo>
                <a:cubicBezTo>
                  <a:pt x="305014" y="550894"/>
                  <a:pt x="308718" y="546232"/>
                  <a:pt x="309880" y="541005"/>
                </a:cubicBezTo>
                <a:cubicBezTo>
                  <a:pt x="312114" y="530950"/>
                  <a:pt x="311703" y="520297"/>
                  <a:pt x="314960" y="510525"/>
                </a:cubicBezTo>
                <a:cubicBezTo>
                  <a:pt x="316891" y="504733"/>
                  <a:pt x="322640" y="500864"/>
                  <a:pt x="325120" y="495285"/>
                </a:cubicBezTo>
                <a:cubicBezTo>
                  <a:pt x="329470" y="485498"/>
                  <a:pt x="331893" y="474965"/>
                  <a:pt x="335280" y="464805"/>
                </a:cubicBezTo>
                <a:cubicBezTo>
                  <a:pt x="336973" y="459725"/>
                  <a:pt x="339061" y="454760"/>
                  <a:pt x="340360" y="449565"/>
                </a:cubicBezTo>
                <a:cubicBezTo>
                  <a:pt x="343747" y="436018"/>
                  <a:pt x="344275" y="421414"/>
                  <a:pt x="350520" y="408925"/>
                </a:cubicBezTo>
                <a:lnTo>
                  <a:pt x="360680" y="388605"/>
                </a:lnTo>
                <a:cubicBezTo>
                  <a:pt x="362373" y="378445"/>
                  <a:pt x="363526" y="368180"/>
                  <a:pt x="365760" y="358125"/>
                </a:cubicBezTo>
                <a:cubicBezTo>
                  <a:pt x="366922" y="352898"/>
                  <a:pt x="369790" y="348136"/>
                  <a:pt x="370840" y="342885"/>
                </a:cubicBezTo>
                <a:cubicBezTo>
                  <a:pt x="373188" y="331144"/>
                  <a:pt x="373228" y="318992"/>
                  <a:pt x="375920" y="307325"/>
                </a:cubicBezTo>
                <a:cubicBezTo>
                  <a:pt x="378328" y="296890"/>
                  <a:pt x="382693" y="287005"/>
                  <a:pt x="386080" y="276845"/>
                </a:cubicBezTo>
                <a:lnTo>
                  <a:pt x="391160" y="261605"/>
                </a:lnTo>
                <a:cubicBezTo>
                  <a:pt x="392779" y="250274"/>
                  <a:pt x="397268" y="214151"/>
                  <a:pt x="401320" y="200645"/>
                </a:cubicBezTo>
                <a:cubicBezTo>
                  <a:pt x="403940" y="191911"/>
                  <a:pt x="408093" y="183712"/>
                  <a:pt x="411480" y="175245"/>
                </a:cubicBezTo>
                <a:cubicBezTo>
                  <a:pt x="420648" y="120239"/>
                  <a:pt x="411635" y="164541"/>
                  <a:pt x="421640" y="129525"/>
                </a:cubicBezTo>
                <a:cubicBezTo>
                  <a:pt x="423810" y="121929"/>
                  <a:pt x="427740" y="102085"/>
                  <a:pt x="431800" y="93965"/>
                </a:cubicBezTo>
                <a:cubicBezTo>
                  <a:pt x="442383" y="72798"/>
                  <a:pt x="449580" y="73645"/>
                  <a:pt x="472440" y="58405"/>
                </a:cubicBezTo>
                <a:cubicBezTo>
                  <a:pt x="477520" y="55018"/>
                  <a:pt x="483363" y="52562"/>
                  <a:pt x="487680" y="48245"/>
                </a:cubicBezTo>
                <a:cubicBezTo>
                  <a:pt x="492760" y="43165"/>
                  <a:pt x="496942" y="36990"/>
                  <a:pt x="502920" y="33005"/>
                </a:cubicBezTo>
                <a:cubicBezTo>
                  <a:pt x="513753" y="25783"/>
                  <a:pt x="529167" y="6758"/>
                  <a:pt x="548640" y="2525"/>
                </a:cubicBezTo>
                <a:close/>
              </a:path>
            </a:pathLst>
          </a:custGeom>
          <a:solidFill>
            <a:schemeClr val="accent4">
              <a:lumMod val="60000"/>
              <a:lumOff val="40000"/>
              <a:alpha val="4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rma libre 14"/>
          <p:cNvSpPr/>
          <p:nvPr/>
        </p:nvSpPr>
        <p:spPr>
          <a:xfrm>
            <a:off x="5633350" y="3422888"/>
            <a:ext cx="2189850" cy="1158240"/>
          </a:xfrm>
          <a:custGeom>
            <a:avLst/>
            <a:gdLst>
              <a:gd name="connsiteX0" fmla="*/ 370 w 2189850"/>
              <a:gd name="connsiteY0" fmla="*/ 294640 h 1158240"/>
              <a:gd name="connsiteX1" fmla="*/ 5450 w 2189850"/>
              <a:gd name="connsiteY1" fmla="*/ 264160 h 1158240"/>
              <a:gd name="connsiteX2" fmla="*/ 10530 w 2189850"/>
              <a:gd name="connsiteY2" fmla="*/ 248920 h 1158240"/>
              <a:gd name="connsiteX3" fmla="*/ 15610 w 2189850"/>
              <a:gd name="connsiteY3" fmla="*/ 213360 h 1158240"/>
              <a:gd name="connsiteX4" fmla="*/ 35930 w 2189850"/>
              <a:gd name="connsiteY4" fmla="*/ 203200 h 1158240"/>
              <a:gd name="connsiteX5" fmla="*/ 117210 w 2189850"/>
              <a:gd name="connsiteY5" fmla="*/ 193040 h 1158240"/>
              <a:gd name="connsiteX6" fmla="*/ 142610 w 2189850"/>
              <a:gd name="connsiteY6" fmla="*/ 187960 h 1158240"/>
              <a:gd name="connsiteX7" fmla="*/ 147690 w 2189850"/>
              <a:gd name="connsiteY7" fmla="*/ 172720 h 1158240"/>
              <a:gd name="connsiteX8" fmla="*/ 152770 w 2189850"/>
              <a:gd name="connsiteY8" fmla="*/ 147320 h 1158240"/>
              <a:gd name="connsiteX9" fmla="*/ 168010 w 2189850"/>
              <a:gd name="connsiteY9" fmla="*/ 142240 h 1158240"/>
              <a:gd name="connsiteX10" fmla="*/ 615050 w 2189850"/>
              <a:gd name="connsiteY10" fmla="*/ 142240 h 1158240"/>
              <a:gd name="connsiteX11" fmla="*/ 645530 w 2189850"/>
              <a:gd name="connsiteY11" fmla="*/ 127000 h 1158240"/>
              <a:gd name="connsiteX12" fmla="*/ 696330 w 2189850"/>
              <a:gd name="connsiteY12" fmla="*/ 116840 h 1158240"/>
              <a:gd name="connsiteX13" fmla="*/ 726810 w 2189850"/>
              <a:gd name="connsiteY13" fmla="*/ 106680 h 1158240"/>
              <a:gd name="connsiteX14" fmla="*/ 742050 w 2189850"/>
              <a:gd name="connsiteY14" fmla="*/ 101600 h 1158240"/>
              <a:gd name="connsiteX15" fmla="*/ 782690 w 2189850"/>
              <a:gd name="connsiteY15" fmla="*/ 81280 h 1158240"/>
              <a:gd name="connsiteX16" fmla="*/ 803010 w 2189850"/>
              <a:gd name="connsiteY16" fmla="*/ 66040 h 1158240"/>
              <a:gd name="connsiteX17" fmla="*/ 930010 w 2189850"/>
              <a:gd name="connsiteY17" fmla="*/ 50800 h 1158240"/>
              <a:gd name="connsiteX18" fmla="*/ 1133210 w 2189850"/>
              <a:gd name="connsiteY18" fmla="*/ 45720 h 1158240"/>
              <a:gd name="connsiteX19" fmla="*/ 1168770 w 2189850"/>
              <a:gd name="connsiteY19" fmla="*/ 35560 h 1158240"/>
              <a:gd name="connsiteX20" fmla="*/ 1199250 w 2189850"/>
              <a:gd name="connsiteY20" fmla="*/ 10160 h 1158240"/>
              <a:gd name="connsiteX21" fmla="*/ 1229730 w 2189850"/>
              <a:gd name="connsiteY21" fmla="*/ 0 h 1158240"/>
              <a:gd name="connsiteX22" fmla="*/ 1295770 w 2189850"/>
              <a:gd name="connsiteY22" fmla="*/ 5080 h 1158240"/>
              <a:gd name="connsiteX23" fmla="*/ 1331330 w 2189850"/>
              <a:gd name="connsiteY23" fmla="*/ 35560 h 1158240"/>
              <a:gd name="connsiteX24" fmla="*/ 1341490 w 2189850"/>
              <a:gd name="connsiteY24" fmla="*/ 50800 h 1158240"/>
              <a:gd name="connsiteX25" fmla="*/ 1366890 w 2189850"/>
              <a:gd name="connsiteY25" fmla="*/ 86360 h 1158240"/>
              <a:gd name="connsiteX26" fmla="*/ 1397370 w 2189850"/>
              <a:gd name="connsiteY26" fmla="*/ 132080 h 1158240"/>
              <a:gd name="connsiteX27" fmla="*/ 1427850 w 2189850"/>
              <a:gd name="connsiteY27" fmla="*/ 152400 h 1158240"/>
              <a:gd name="connsiteX28" fmla="*/ 1468490 w 2189850"/>
              <a:gd name="connsiteY28" fmla="*/ 162560 h 1158240"/>
              <a:gd name="connsiteX29" fmla="*/ 1498970 w 2189850"/>
              <a:gd name="connsiteY29" fmla="*/ 182880 h 1158240"/>
              <a:gd name="connsiteX30" fmla="*/ 1529450 w 2189850"/>
              <a:gd name="connsiteY30" fmla="*/ 193040 h 1158240"/>
              <a:gd name="connsiteX31" fmla="*/ 1565010 w 2189850"/>
              <a:gd name="connsiteY31" fmla="*/ 208280 h 1158240"/>
              <a:gd name="connsiteX32" fmla="*/ 1590410 w 2189850"/>
              <a:gd name="connsiteY32" fmla="*/ 218440 h 1158240"/>
              <a:gd name="connsiteX33" fmla="*/ 1631050 w 2189850"/>
              <a:gd name="connsiteY33" fmla="*/ 228600 h 1158240"/>
              <a:gd name="connsiteX34" fmla="*/ 1839330 w 2189850"/>
              <a:gd name="connsiteY34" fmla="*/ 233680 h 1158240"/>
              <a:gd name="connsiteX35" fmla="*/ 1885050 w 2189850"/>
              <a:gd name="connsiteY35" fmla="*/ 248920 h 1158240"/>
              <a:gd name="connsiteX36" fmla="*/ 1900290 w 2189850"/>
              <a:gd name="connsiteY36" fmla="*/ 254000 h 1158240"/>
              <a:gd name="connsiteX37" fmla="*/ 1915530 w 2189850"/>
              <a:gd name="connsiteY37" fmla="*/ 264160 h 1158240"/>
              <a:gd name="connsiteX38" fmla="*/ 1930770 w 2189850"/>
              <a:gd name="connsiteY38" fmla="*/ 269240 h 1158240"/>
              <a:gd name="connsiteX39" fmla="*/ 1961250 w 2189850"/>
              <a:gd name="connsiteY39" fmla="*/ 294640 h 1158240"/>
              <a:gd name="connsiteX40" fmla="*/ 1986650 w 2189850"/>
              <a:gd name="connsiteY40" fmla="*/ 304800 h 1158240"/>
              <a:gd name="connsiteX41" fmla="*/ 2017130 w 2189850"/>
              <a:gd name="connsiteY41" fmla="*/ 325120 h 1158240"/>
              <a:gd name="connsiteX42" fmla="*/ 2047610 w 2189850"/>
              <a:gd name="connsiteY42" fmla="*/ 345440 h 1158240"/>
              <a:gd name="connsiteX43" fmla="*/ 2108570 w 2189850"/>
              <a:gd name="connsiteY43" fmla="*/ 370840 h 1158240"/>
              <a:gd name="connsiteX44" fmla="*/ 2154290 w 2189850"/>
              <a:gd name="connsiteY44" fmla="*/ 391160 h 1158240"/>
              <a:gd name="connsiteX45" fmla="*/ 2189850 w 2189850"/>
              <a:gd name="connsiteY45" fmla="*/ 396240 h 1158240"/>
              <a:gd name="connsiteX46" fmla="*/ 2184770 w 2189850"/>
              <a:gd name="connsiteY46" fmla="*/ 421640 h 1158240"/>
              <a:gd name="connsiteX47" fmla="*/ 2133970 w 2189850"/>
              <a:gd name="connsiteY47" fmla="*/ 482600 h 1158240"/>
              <a:gd name="connsiteX48" fmla="*/ 2103490 w 2189850"/>
              <a:gd name="connsiteY48" fmla="*/ 502920 h 1158240"/>
              <a:gd name="connsiteX49" fmla="*/ 2073010 w 2189850"/>
              <a:gd name="connsiteY49" fmla="*/ 523240 h 1158240"/>
              <a:gd name="connsiteX50" fmla="*/ 2057770 w 2189850"/>
              <a:gd name="connsiteY50" fmla="*/ 533400 h 1158240"/>
              <a:gd name="connsiteX51" fmla="*/ 2017130 w 2189850"/>
              <a:gd name="connsiteY51" fmla="*/ 568960 h 1158240"/>
              <a:gd name="connsiteX52" fmla="*/ 2001890 w 2189850"/>
              <a:gd name="connsiteY52" fmla="*/ 584200 h 1158240"/>
              <a:gd name="connsiteX53" fmla="*/ 1981570 w 2189850"/>
              <a:gd name="connsiteY53" fmla="*/ 599440 h 1158240"/>
              <a:gd name="connsiteX54" fmla="*/ 1956170 w 2189850"/>
              <a:gd name="connsiteY54" fmla="*/ 624840 h 1158240"/>
              <a:gd name="connsiteX55" fmla="*/ 1915530 w 2189850"/>
              <a:gd name="connsiteY55" fmla="*/ 670560 h 1158240"/>
              <a:gd name="connsiteX56" fmla="*/ 1895210 w 2189850"/>
              <a:gd name="connsiteY56" fmla="*/ 690880 h 1158240"/>
              <a:gd name="connsiteX57" fmla="*/ 1874890 w 2189850"/>
              <a:gd name="connsiteY57" fmla="*/ 721360 h 1158240"/>
              <a:gd name="connsiteX58" fmla="*/ 1839330 w 2189850"/>
              <a:gd name="connsiteY58" fmla="*/ 746760 h 1158240"/>
              <a:gd name="connsiteX59" fmla="*/ 1819010 w 2189850"/>
              <a:gd name="connsiteY59" fmla="*/ 756920 h 1158240"/>
              <a:gd name="connsiteX60" fmla="*/ 1788530 w 2189850"/>
              <a:gd name="connsiteY60" fmla="*/ 782320 h 1158240"/>
              <a:gd name="connsiteX61" fmla="*/ 1773290 w 2189850"/>
              <a:gd name="connsiteY61" fmla="*/ 787400 h 1158240"/>
              <a:gd name="connsiteX62" fmla="*/ 1752970 w 2189850"/>
              <a:gd name="connsiteY62" fmla="*/ 807720 h 1158240"/>
              <a:gd name="connsiteX63" fmla="*/ 1737730 w 2189850"/>
              <a:gd name="connsiteY63" fmla="*/ 817880 h 1158240"/>
              <a:gd name="connsiteX64" fmla="*/ 1727570 w 2189850"/>
              <a:gd name="connsiteY64" fmla="*/ 833120 h 1158240"/>
              <a:gd name="connsiteX65" fmla="*/ 1686930 w 2189850"/>
              <a:gd name="connsiteY65" fmla="*/ 863600 h 1158240"/>
              <a:gd name="connsiteX66" fmla="*/ 1631050 w 2189850"/>
              <a:gd name="connsiteY66" fmla="*/ 904240 h 1158240"/>
              <a:gd name="connsiteX67" fmla="*/ 1590410 w 2189850"/>
              <a:gd name="connsiteY67" fmla="*/ 929640 h 1158240"/>
              <a:gd name="connsiteX68" fmla="*/ 1570090 w 2189850"/>
              <a:gd name="connsiteY68" fmla="*/ 939800 h 1158240"/>
              <a:gd name="connsiteX69" fmla="*/ 1493890 w 2189850"/>
              <a:gd name="connsiteY69" fmla="*/ 975360 h 1158240"/>
              <a:gd name="connsiteX70" fmla="*/ 1463410 w 2189850"/>
              <a:gd name="connsiteY70" fmla="*/ 990600 h 1158240"/>
              <a:gd name="connsiteX71" fmla="*/ 1448170 w 2189850"/>
              <a:gd name="connsiteY71" fmla="*/ 1005840 h 1158240"/>
              <a:gd name="connsiteX72" fmla="*/ 1432930 w 2189850"/>
              <a:gd name="connsiteY72" fmla="*/ 1016000 h 1158240"/>
              <a:gd name="connsiteX73" fmla="*/ 1402450 w 2189850"/>
              <a:gd name="connsiteY73" fmla="*/ 1046480 h 1158240"/>
              <a:gd name="connsiteX74" fmla="*/ 1397370 w 2189850"/>
              <a:gd name="connsiteY74" fmla="*/ 1061720 h 1158240"/>
              <a:gd name="connsiteX75" fmla="*/ 1346570 w 2189850"/>
              <a:gd name="connsiteY75" fmla="*/ 1097280 h 1158240"/>
              <a:gd name="connsiteX76" fmla="*/ 1331330 w 2189850"/>
              <a:gd name="connsiteY76" fmla="*/ 1107440 h 1158240"/>
              <a:gd name="connsiteX77" fmla="*/ 1316090 w 2189850"/>
              <a:gd name="connsiteY77" fmla="*/ 1117600 h 1158240"/>
              <a:gd name="connsiteX78" fmla="*/ 1305930 w 2189850"/>
              <a:gd name="connsiteY78" fmla="*/ 1132840 h 1158240"/>
              <a:gd name="connsiteX79" fmla="*/ 1275450 w 2189850"/>
              <a:gd name="connsiteY79" fmla="*/ 1143000 h 1158240"/>
              <a:gd name="connsiteX80" fmla="*/ 1209410 w 2189850"/>
              <a:gd name="connsiteY80" fmla="*/ 1158240 h 1158240"/>
              <a:gd name="connsiteX81" fmla="*/ 1128130 w 2189850"/>
              <a:gd name="connsiteY81" fmla="*/ 1148080 h 1158240"/>
              <a:gd name="connsiteX82" fmla="*/ 1097650 w 2189850"/>
              <a:gd name="connsiteY82" fmla="*/ 1137920 h 1158240"/>
              <a:gd name="connsiteX83" fmla="*/ 1067170 w 2189850"/>
              <a:gd name="connsiteY83" fmla="*/ 1122680 h 1158240"/>
              <a:gd name="connsiteX84" fmla="*/ 1021450 w 2189850"/>
              <a:gd name="connsiteY84" fmla="*/ 1097280 h 1158240"/>
              <a:gd name="connsiteX85" fmla="*/ 1001130 w 2189850"/>
              <a:gd name="connsiteY85" fmla="*/ 1082040 h 1158240"/>
              <a:gd name="connsiteX86" fmla="*/ 980810 w 2189850"/>
              <a:gd name="connsiteY86" fmla="*/ 1071880 h 1158240"/>
              <a:gd name="connsiteX87" fmla="*/ 975730 w 2189850"/>
              <a:gd name="connsiteY87" fmla="*/ 1056640 h 1158240"/>
              <a:gd name="connsiteX88" fmla="*/ 955410 w 2189850"/>
              <a:gd name="connsiteY88" fmla="*/ 1031240 h 1158240"/>
              <a:gd name="connsiteX89" fmla="*/ 945250 w 2189850"/>
              <a:gd name="connsiteY89" fmla="*/ 1000760 h 1158240"/>
              <a:gd name="connsiteX90" fmla="*/ 904610 w 2189850"/>
              <a:gd name="connsiteY90" fmla="*/ 955040 h 1158240"/>
              <a:gd name="connsiteX91" fmla="*/ 884290 w 2189850"/>
              <a:gd name="connsiteY91" fmla="*/ 944880 h 1158240"/>
              <a:gd name="connsiteX92" fmla="*/ 858890 w 2189850"/>
              <a:gd name="connsiteY92" fmla="*/ 939800 h 1158240"/>
              <a:gd name="connsiteX93" fmla="*/ 813170 w 2189850"/>
              <a:gd name="connsiteY93" fmla="*/ 924560 h 1158240"/>
              <a:gd name="connsiteX94" fmla="*/ 797930 w 2189850"/>
              <a:gd name="connsiteY94" fmla="*/ 909320 h 1158240"/>
              <a:gd name="connsiteX95" fmla="*/ 757290 w 2189850"/>
              <a:gd name="connsiteY95" fmla="*/ 883920 h 1158240"/>
              <a:gd name="connsiteX96" fmla="*/ 731890 w 2189850"/>
              <a:gd name="connsiteY96" fmla="*/ 863600 h 1158240"/>
              <a:gd name="connsiteX97" fmla="*/ 696330 w 2189850"/>
              <a:gd name="connsiteY97" fmla="*/ 838200 h 1158240"/>
              <a:gd name="connsiteX98" fmla="*/ 681090 w 2189850"/>
              <a:gd name="connsiteY98" fmla="*/ 833120 h 1158240"/>
              <a:gd name="connsiteX99" fmla="*/ 645530 w 2189850"/>
              <a:gd name="connsiteY99" fmla="*/ 812800 h 1158240"/>
              <a:gd name="connsiteX100" fmla="*/ 620130 w 2189850"/>
              <a:gd name="connsiteY100" fmla="*/ 797560 h 1158240"/>
              <a:gd name="connsiteX101" fmla="*/ 533770 w 2189850"/>
              <a:gd name="connsiteY101" fmla="*/ 777240 h 1158240"/>
              <a:gd name="connsiteX102" fmla="*/ 503290 w 2189850"/>
              <a:gd name="connsiteY102" fmla="*/ 767080 h 1158240"/>
              <a:gd name="connsiteX103" fmla="*/ 452490 w 2189850"/>
              <a:gd name="connsiteY103" fmla="*/ 741680 h 1158240"/>
              <a:gd name="connsiteX104" fmla="*/ 416930 w 2189850"/>
              <a:gd name="connsiteY104" fmla="*/ 731520 h 1158240"/>
              <a:gd name="connsiteX105" fmla="*/ 386450 w 2189850"/>
              <a:gd name="connsiteY105" fmla="*/ 711200 h 1158240"/>
              <a:gd name="connsiteX106" fmla="*/ 371210 w 2189850"/>
              <a:gd name="connsiteY106" fmla="*/ 701040 h 1158240"/>
              <a:gd name="connsiteX107" fmla="*/ 355970 w 2189850"/>
              <a:gd name="connsiteY107" fmla="*/ 690880 h 1158240"/>
              <a:gd name="connsiteX108" fmla="*/ 320410 w 2189850"/>
              <a:gd name="connsiteY108" fmla="*/ 655320 h 1158240"/>
              <a:gd name="connsiteX109" fmla="*/ 289930 w 2189850"/>
              <a:gd name="connsiteY109" fmla="*/ 635000 h 1158240"/>
              <a:gd name="connsiteX110" fmla="*/ 284850 w 2189850"/>
              <a:gd name="connsiteY110" fmla="*/ 614680 h 1158240"/>
              <a:gd name="connsiteX111" fmla="*/ 259450 w 2189850"/>
              <a:gd name="connsiteY111" fmla="*/ 568960 h 1158240"/>
              <a:gd name="connsiteX112" fmla="*/ 244210 w 2189850"/>
              <a:gd name="connsiteY112" fmla="*/ 533400 h 1158240"/>
              <a:gd name="connsiteX113" fmla="*/ 223890 w 2189850"/>
              <a:gd name="connsiteY113" fmla="*/ 497840 h 1158240"/>
              <a:gd name="connsiteX114" fmla="*/ 218810 w 2189850"/>
              <a:gd name="connsiteY114" fmla="*/ 482600 h 1158240"/>
              <a:gd name="connsiteX115" fmla="*/ 193410 w 2189850"/>
              <a:gd name="connsiteY115" fmla="*/ 452120 h 1158240"/>
              <a:gd name="connsiteX116" fmla="*/ 168010 w 2189850"/>
              <a:gd name="connsiteY116" fmla="*/ 441960 h 1158240"/>
              <a:gd name="connsiteX117" fmla="*/ 137530 w 2189850"/>
              <a:gd name="connsiteY117" fmla="*/ 421640 h 1158240"/>
              <a:gd name="connsiteX118" fmla="*/ 91810 w 2189850"/>
              <a:gd name="connsiteY118" fmla="*/ 401320 h 1158240"/>
              <a:gd name="connsiteX119" fmla="*/ 76570 w 2189850"/>
              <a:gd name="connsiteY119" fmla="*/ 386080 h 1158240"/>
              <a:gd name="connsiteX120" fmla="*/ 56250 w 2189850"/>
              <a:gd name="connsiteY120" fmla="*/ 370840 h 1158240"/>
              <a:gd name="connsiteX121" fmla="*/ 46090 w 2189850"/>
              <a:gd name="connsiteY121" fmla="*/ 355600 h 1158240"/>
              <a:gd name="connsiteX122" fmla="*/ 30850 w 2189850"/>
              <a:gd name="connsiteY122" fmla="*/ 340360 h 1158240"/>
              <a:gd name="connsiteX123" fmla="*/ 25770 w 2189850"/>
              <a:gd name="connsiteY123" fmla="*/ 325120 h 1158240"/>
              <a:gd name="connsiteX124" fmla="*/ 15610 w 2189850"/>
              <a:gd name="connsiteY124" fmla="*/ 309880 h 1158240"/>
              <a:gd name="connsiteX125" fmla="*/ 370 w 2189850"/>
              <a:gd name="connsiteY125" fmla="*/ 294640 h 11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189850" h="1158240">
                <a:moveTo>
                  <a:pt x="370" y="294640"/>
                </a:moveTo>
                <a:cubicBezTo>
                  <a:pt x="-1323" y="287020"/>
                  <a:pt x="3216" y="274215"/>
                  <a:pt x="5450" y="264160"/>
                </a:cubicBezTo>
                <a:cubicBezTo>
                  <a:pt x="6612" y="258933"/>
                  <a:pt x="9480" y="254171"/>
                  <a:pt x="10530" y="248920"/>
                </a:cubicBezTo>
                <a:cubicBezTo>
                  <a:pt x="12878" y="237179"/>
                  <a:pt x="9795" y="223827"/>
                  <a:pt x="15610" y="213360"/>
                </a:cubicBezTo>
                <a:cubicBezTo>
                  <a:pt x="19288" y="206740"/>
                  <a:pt x="28504" y="204685"/>
                  <a:pt x="35930" y="203200"/>
                </a:cubicBezTo>
                <a:cubicBezTo>
                  <a:pt x="62704" y="197845"/>
                  <a:pt x="90436" y="198395"/>
                  <a:pt x="117210" y="193040"/>
                </a:cubicBezTo>
                <a:lnTo>
                  <a:pt x="142610" y="187960"/>
                </a:lnTo>
                <a:cubicBezTo>
                  <a:pt x="144303" y="182880"/>
                  <a:pt x="146391" y="177915"/>
                  <a:pt x="147690" y="172720"/>
                </a:cubicBezTo>
                <a:cubicBezTo>
                  <a:pt x="149784" y="164343"/>
                  <a:pt x="147981" y="154504"/>
                  <a:pt x="152770" y="147320"/>
                </a:cubicBezTo>
                <a:cubicBezTo>
                  <a:pt x="155740" y="142865"/>
                  <a:pt x="162930" y="143933"/>
                  <a:pt x="168010" y="142240"/>
                </a:cubicBezTo>
                <a:cubicBezTo>
                  <a:pt x="376384" y="147086"/>
                  <a:pt x="403910" y="151038"/>
                  <a:pt x="615050" y="142240"/>
                </a:cubicBezTo>
                <a:cubicBezTo>
                  <a:pt x="628980" y="141660"/>
                  <a:pt x="633933" y="132799"/>
                  <a:pt x="645530" y="127000"/>
                </a:cubicBezTo>
                <a:cubicBezTo>
                  <a:pt x="659716" y="119907"/>
                  <a:pt x="683225" y="118712"/>
                  <a:pt x="696330" y="116840"/>
                </a:cubicBezTo>
                <a:lnTo>
                  <a:pt x="726810" y="106680"/>
                </a:lnTo>
                <a:cubicBezTo>
                  <a:pt x="731890" y="104987"/>
                  <a:pt x="737458" y="104355"/>
                  <a:pt x="742050" y="101600"/>
                </a:cubicBezTo>
                <a:cubicBezTo>
                  <a:pt x="772042" y="83605"/>
                  <a:pt x="758083" y="89482"/>
                  <a:pt x="782690" y="81280"/>
                </a:cubicBezTo>
                <a:cubicBezTo>
                  <a:pt x="789463" y="76200"/>
                  <a:pt x="795437" y="69826"/>
                  <a:pt x="803010" y="66040"/>
                </a:cubicBezTo>
                <a:cubicBezTo>
                  <a:pt x="840794" y="47148"/>
                  <a:pt x="892770" y="52062"/>
                  <a:pt x="930010" y="50800"/>
                </a:cubicBezTo>
                <a:lnTo>
                  <a:pt x="1133210" y="45720"/>
                </a:lnTo>
                <a:cubicBezTo>
                  <a:pt x="1135920" y="45043"/>
                  <a:pt x="1164397" y="38475"/>
                  <a:pt x="1168770" y="35560"/>
                </a:cubicBezTo>
                <a:cubicBezTo>
                  <a:pt x="1192696" y="19609"/>
                  <a:pt x="1174319" y="21240"/>
                  <a:pt x="1199250" y="10160"/>
                </a:cubicBezTo>
                <a:cubicBezTo>
                  <a:pt x="1209037" y="5810"/>
                  <a:pt x="1229730" y="0"/>
                  <a:pt x="1229730" y="0"/>
                </a:cubicBezTo>
                <a:cubicBezTo>
                  <a:pt x="1251743" y="1693"/>
                  <a:pt x="1274070" y="1011"/>
                  <a:pt x="1295770" y="5080"/>
                </a:cubicBezTo>
                <a:cubicBezTo>
                  <a:pt x="1304949" y="6801"/>
                  <a:pt x="1328707" y="32499"/>
                  <a:pt x="1331330" y="35560"/>
                </a:cubicBezTo>
                <a:cubicBezTo>
                  <a:pt x="1335303" y="40196"/>
                  <a:pt x="1337941" y="45832"/>
                  <a:pt x="1341490" y="50800"/>
                </a:cubicBezTo>
                <a:cubicBezTo>
                  <a:pt x="1345325" y="56169"/>
                  <a:pt x="1362899" y="78379"/>
                  <a:pt x="1366890" y="86360"/>
                </a:cubicBezTo>
                <a:cubicBezTo>
                  <a:pt x="1382076" y="116732"/>
                  <a:pt x="1369059" y="109431"/>
                  <a:pt x="1397370" y="132080"/>
                </a:cubicBezTo>
                <a:cubicBezTo>
                  <a:pt x="1406905" y="139708"/>
                  <a:pt x="1415876" y="150005"/>
                  <a:pt x="1427850" y="152400"/>
                </a:cubicBezTo>
                <a:cubicBezTo>
                  <a:pt x="1434887" y="153807"/>
                  <a:pt x="1459703" y="157678"/>
                  <a:pt x="1468490" y="162560"/>
                </a:cubicBezTo>
                <a:cubicBezTo>
                  <a:pt x="1479164" y="168490"/>
                  <a:pt x="1488048" y="177419"/>
                  <a:pt x="1498970" y="182880"/>
                </a:cubicBezTo>
                <a:cubicBezTo>
                  <a:pt x="1508549" y="187669"/>
                  <a:pt x="1519663" y="188690"/>
                  <a:pt x="1529450" y="193040"/>
                </a:cubicBezTo>
                <a:cubicBezTo>
                  <a:pt x="1609809" y="228755"/>
                  <a:pt x="1470943" y="176924"/>
                  <a:pt x="1565010" y="208280"/>
                </a:cubicBezTo>
                <a:cubicBezTo>
                  <a:pt x="1573661" y="211164"/>
                  <a:pt x="1581872" y="215238"/>
                  <a:pt x="1590410" y="218440"/>
                </a:cubicBezTo>
                <a:cubicBezTo>
                  <a:pt x="1601922" y="222757"/>
                  <a:pt x="1619619" y="228103"/>
                  <a:pt x="1631050" y="228600"/>
                </a:cubicBezTo>
                <a:cubicBezTo>
                  <a:pt x="1700432" y="231617"/>
                  <a:pt x="1769903" y="231987"/>
                  <a:pt x="1839330" y="233680"/>
                </a:cubicBezTo>
                <a:cubicBezTo>
                  <a:pt x="1882148" y="242244"/>
                  <a:pt x="1848244" y="233146"/>
                  <a:pt x="1885050" y="248920"/>
                </a:cubicBezTo>
                <a:cubicBezTo>
                  <a:pt x="1889972" y="251029"/>
                  <a:pt x="1895501" y="251605"/>
                  <a:pt x="1900290" y="254000"/>
                </a:cubicBezTo>
                <a:cubicBezTo>
                  <a:pt x="1905751" y="256730"/>
                  <a:pt x="1910069" y="261430"/>
                  <a:pt x="1915530" y="264160"/>
                </a:cubicBezTo>
                <a:cubicBezTo>
                  <a:pt x="1920319" y="266555"/>
                  <a:pt x="1925981" y="266845"/>
                  <a:pt x="1930770" y="269240"/>
                </a:cubicBezTo>
                <a:cubicBezTo>
                  <a:pt x="1973559" y="290634"/>
                  <a:pt x="1916310" y="266553"/>
                  <a:pt x="1961250" y="294640"/>
                </a:cubicBezTo>
                <a:cubicBezTo>
                  <a:pt x="1968983" y="299473"/>
                  <a:pt x="1978183" y="301413"/>
                  <a:pt x="1986650" y="304800"/>
                </a:cubicBezTo>
                <a:cubicBezTo>
                  <a:pt x="2020472" y="338622"/>
                  <a:pt x="1984047" y="306740"/>
                  <a:pt x="2017130" y="325120"/>
                </a:cubicBezTo>
                <a:cubicBezTo>
                  <a:pt x="2027804" y="331050"/>
                  <a:pt x="2036688" y="339979"/>
                  <a:pt x="2047610" y="345440"/>
                </a:cubicBezTo>
                <a:cubicBezTo>
                  <a:pt x="2067299" y="355285"/>
                  <a:pt x="2088881" y="360995"/>
                  <a:pt x="2108570" y="370840"/>
                </a:cubicBezTo>
                <a:cubicBezTo>
                  <a:pt x="2119311" y="376211"/>
                  <a:pt x="2139836" y="388269"/>
                  <a:pt x="2154290" y="391160"/>
                </a:cubicBezTo>
                <a:cubicBezTo>
                  <a:pt x="2166031" y="393508"/>
                  <a:pt x="2177997" y="394547"/>
                  <a:pt x="2189850" y="396240"/>
                </a:cubicBezTo>
                <a:cubicBezTo>
                  <a:pt x="2188157" y="404707"/>
                  <a:pt x="2188343" y="413780"/>
                  <a:pt x="2184770" y="421640"/>
                </a:cubicBezTo>
                <a:cubicBezTo>
                  <a:pt x="2176621" y="439567"/>
                  <a:pt x="2149384" y="472324"/>
                  <a:pt x="2133970" y="482600"/>
                </a:cubicBezTo>
                <a:lnTo>
                  <a:pt x="2103490" y="502920"/>
                </a:lnTo>
                <a:lnTo>
                  <a:pt x="2073010" y="523240"/>
                </a:lnTo>
                <a:lnTo>
                  <a:pt x="2057770" y="533400"/>
                </a:lnTo>
                <a:cubicBezTo>
                  <a:pt x="2038101" y="562903"/>
                  <a:pt x="2058161" y="537047"/>
                  <a:pt x="2017130" y="568960"/>
                </a:cubicBezTo>
                <a:cubicBezTo>
                  <a:pt x="2011459" y="573371"/>
                  <a:pt x="2007345" y="579525"/>
                  <a:pt x="2001890" y="584200"/>
                </a:cubicBezTo>
                <a:cubicBezTo>
                  <a:pt x="1995462" y="589710"/>
                  <a:pt x="1987557" y="593453"/>
                  <a:pt x="1981570" y="599440"/>
                </a:cubicBezTo>
                <a:cubicBezTo>
                  <a:pt x="1947703" y="633307"/>
                  <a:pt x="1996810" y="597747"/>
                  <a:pt x="1956170" y="624840"/>
                </a:cubicBezTo>
                <a:cubicBezTo>
                  <a:pt x="1938040" y="652035"/>
                  <a:pt x="1950327" y="635763"/>
                  <a:pt x="1915530" y="670560"/>
                </a:cubicBezTo>
                <a:cubicBezTo>
                  <a:pt x="1908757" y="677333"/>
                  <a:pt x="1900523" y="682910"/>
                  <a:pt x="1895210" y="690880"/>
                </a:cubicBezTo>
                <a:cubicBezTo>
                  <a:pt x="1888437" y="701040"/>
                  <a:pt x="1884659" y="714034"/>
                  <a:pt x="1874890" y="721360"/>
                </a:cubicBezTo>
                <a:cubicBezTo>
                  <a:pt x="1866167" y="727902"/>
                  <a:pt x="1849730" y="740817"/>
                  <a:pt x="1839330" y="746760"/>
                </a:cubicBezTo>
                <a:cubicBezTo>
                  <a:pt x="1832755" y="750517"/>
                  <a:pt x="1825585" y="753163"/>
                  <a:pt x="1819010" y="756920"/>
                </a:cubicBezTo>
                <a:cubicBezTo>
                  <a:pt x="1760839" y="790161"/>
                  <a:pt x="1851571" y="740293"/>
                  <a:pt x="1788530" y="782320"/>
                </a:cubicBezTo>
                <a:cubicBezTo>
                  <a:pt x="1784075" y="785290"/>
                  <a:pt x="1778370" y="785707"/>
                  <a:pt x="1773290" y="787400"/>
                </a:cubicBezTo>
                <a:cubicBezTo>
                  <a:pt x="1766517" y="794173"/>
                  <a:pt x="1760243" y="801486"/>
                  <a:pt x="1752970" y="807720"/>
                </a:cubicBezTo>
                <a:cubicBezTo>
                  <a:pt x="1748334" y="811693"/>
                  <a:pt x="1742047" y="813563"/>
                  <a:pt x="1737730" y="817880"/>
                </a:cubicBezTo>
                <a:cubicBezTo>
                  <a:pt x="1733413" y="822197"/>
                  <a:pt x="1732108" y="829036"/>
                  <a:pt x="1727570" y="833120"/>
                </a:cubicBezTo>
                <a:cubicBezTo>
                  <a:pt x="1714984" y="844448"/>
                  <a:pt x="1699787" y="852580"/>
                  <a:pt x="1686930" y="863600"/>
                </a:cubicBezTo>
                <a:cubicBezTo>
                  <a:pt x="1645620" y="899008"/>
                  <a:pt x="1665334" y="887098"/>
                  <a:pt x="1631050" y="904240"/>
                </a:cubicBezTo>
                <a:cubicBezTo>
                  <a:pt x="1621549" y="932743"/>
                  <a:pt x="1632322" y="914399"/>
                  <a:pt x="1590410" y="929640"/>
                </a:cubicBezTo>
                <a:cubicBezTo>
                  <a:pt x="1583293" y="932228"/>
                  <a:pt x="1576984" y="936666"/>
                  <a:pt x="1570090" y="939800"/>
                </a:cubicBezTo>
                <a:cubicBezTo>
                  <a:pt x="1549455" y="949179"/>
                  <a:pt x="1512186" y="963163"/>
                  <a:pt x="1493890" y="975360"/>
                </a:cubicBezTo>
                <a:cubicBezTo>
                  <a:pt x="1474195" y="988490"/>
                  <a:pt x="1484442" y="983589"/>
                  <a:pt x="1463410" y="990600"/>
                </a:cubicBezTo>
                <a:cubicBezTo>
                  <a:pt x="1458330" y="995680"/>
                  <a:pt x="1453689" y="1001241"/>
                  <a:pt x="1448170" y="1005840"/>
                </a:cubicBezTo>
                <a:cubicBezTo>
                  <a:pt x="1443480" y="1009749"/>
                  <a:pt x="1437247" y="1011683"/>
                  <a:pt x="1432930" y="1016000"/>
                </a:cubicBezTo>
                <a:cubicBezTo>
                  <a:pt x="1395124" y="1053806"/>
                  <a:pt x="1438366" y="1022536"/>
                  <a:pt x="1402450" y="1046480"/>
                </a:cubicBezTo>
                <a:cubicBezTo>
                  <a:pt x="1400757" y="1051560"/>
                  <a:pt x="1400798" y="1057606"/>
                  <a:pt x="1397370" y="1061720"/>
                </a:cubicBezTo>
                <a:cubicBezTo>
                  <a:pt x="1392669" y="1067362"/>
                  <a:pt x="1347481" y="1096673"/>
                  <a:pt x="1346570" y="1097280"/>
                </a:cubicBezTo>
                <a:lnTo>
                  <a:pt x="1331330" y="1107440"/>
                </a:lnTo>
                <a:lnTo>
                  <a:pt x="1316090" y="1117600"/>
                </a:lnTo>
                <a:cubicBezTo>
                  <a:pt x="1312703" y="1122680"/>
                  <a:pt x="1311107" y="1129604"/>
                  <a:pt x="1305930" y="1132840"/>
                </a:cubicBezTo>
                <a:cubicBezTo>
                  <a:pt x="1296848" y="1138516"/>
                  <a:pt x="1285952" y="1140900"/>
                  <a:pt x="1275450" y="1143000"/>
                </a:cubicBezTo>
                <a:cubicBezTo>
                  <a:pt x="1219399" y="1154210"/>
                  <a:pt x="1241033" y="1147699"/>
                  <a:pt x="1209410" y="1158240"/>
                </a:cubicBezTo>
                <a:cubicBezTo>
                  <a:pt x="1182831" y="1155824"/>
                  <a:pt x="1154374" y="1155237"/>
                  <a:pt x="1128130" y="1148080"/>
                </a:cubicBezTo>
                <a:cubicBezTo>
                  <a:pt x="1117798" y="1145262"/>
                  <a:pt x="1106561" y="1143861"/>
                  <a:pt x="1097650" y="1137920"/>
                </a:cubicBezTo>
                <a:cubicBezTo>
                  <a:pt x="1029994" y="1092816"/>
                  <a:pt x="1130266" y="1157733"/>
                  <a:pt x="1067170" y="1122680"/>
                </a:cubicBezTo>
                <a:cubicBezTo>
                  <a:pt x="1014767" y="1093567"/>
                  <a:pt x="1055934" y="1108775"/>
                  <a:pt x="1021450" y="1097280"/>
                </a:cubicBezTo>
                <a:cubicBezTo>
                  <a:pt x="1014677" y="1092200"/>
                  <a:pt x="1008310" y="1086527"/>
                  <a:pt x="1001130" y="1082040"/>
                </a:cubicBezTo>
                <a:cubicBezTo>
                  <a:pt x="994708" y="1078026"/>
                  <a:pt x="986165" y="1077235"/>
                  <a:pt x="980810" y="1071880"/>
                </a:cubicBezTo>
                <a:cubicBezTo>
                  <a:pt x="977024" y="1068094"/>
                  <a:pt x="978568" y="1061181"/>
                  <a:pt x="975730" y="1056640"/>
                </a:cubicBezTo>
                <a:cubicBezTo>
                  <a:pt x="969983" y="1047445"/>
                  <a:pt x="962183" y="1039707"/>
                  <a:pt x="955410" y="1031240"/>
                </a:cubicBezTo>
                <a:cubicBezTo>
                  <a:pt x="952023" y="1021080"/>
                  <a:pt x="951191" y="1009671"/>
                  <a:pt x="945250" y="1000760"/>
                </a:cubicBezTo>
                <a:cubicBezTo>
                  <a:pt x="926433" y="972534"/>
                  <a:pt x="930400" y="971159"/>
                  <a:pt x="904610" y="955040"/>
                </a:cubicBezTo>
                <a:cubicBezTo>
                  <a:pt x="898188" y="951026"/>
                  <a:pt x="891474" y="947275"/>
                  <a:pt x="884290" y="944880"/>
                </a:cubicBezTo>
                <a:cubicBezTo>
                  <a:pt x="876099" y="942150"/>
                  <a:pt x="867319" y="941673"/>
                  <a:pt x="858890" y="939800"/>
                </a:cubicBezTo>
                <a:cubicBezTo>
                  <a:pt x="834281" y="934331"/>
                  <a:pt x="839100" y="934932"/>
                  <a:pt x="813170" y="924560"/>
                </a:cubicBezTo>
                <a:cubicBezTo>
                  <a:pt x="808090" y="919480"/>
                  <a:pt x="803776" y="913496"/>
                  <a:pt x="797930" y="909320"/>
                </a:cubicBezTo>
                <a:cubicBezTo>
                  <a:pt x="769762" y="889200"/>
                  <a:pt x="783976" y="910606"/>
                  <a:pt x="757290" y="883920"/>
                </a:cubicBezTo>
                <a:cubicBezTo>
                  <a:pt x="734312" y="860942"/>
                  <a:pt x="761559" y="873490"/>
                  <a:pt x="731890" y="863600"/>
                </a:cubicBezTo>
                <a:cubicBezTo>
                  <a:pt x="727288" y="860148"/>
                  <a:pt x="703758" y="841914"/>
                  <a:pt x="696330" y="838200"/>
                </a:cubicBezTo>
                <a:cubicBezTo>
                  <a:pt x="691541" y="835805"/>
                  <a:pt x="686170" y="834813"/>
                  <a:pt x="681090" y="833120"/>
                </a:cubicBezTo>
                <a:cubicBezTo>
                  <a:pt x="631955" y="796269"/>
                  <a:pt x="684317" y="832193"/>
                  <a:pt x="645530" y="812800"/>
                </a:cubicBezTo>
                <a:cubicBezTo>
                  <a:pt x="636699" y="808384"/>
                  <a:pt x="629244" y="801358"/>
                  <a:pt x="620130" y="797560"/>
                </a:cubicBezTo>
                <a:cubicBezTo>
                  <a:pt x="578107" y="780051"/>
                  <a:pt x="582452" y="793467"/>
                  <a:pt x="533770" y="777240"/>
                </a:cubicBezTo>
                <a:cubicBezTo>
                  <a:pt x="523610" y="773853"/>
                  <a:pt x="512869" y="771869"/>
                  <a:pt x="503290" y="767080"/>
                </a:cubicBezTo>
                <a:cubicBezTo>
                  <a:pt x="486357" y="758613"/>
                  <a:pt x="470857" y="746272"/>
                  <a:pt x="452490" y="741680"/>
                </a:cubicBezTo>
                <a:cubicBezTo>
                  <a:pt x="447707" y="740484"/>
                  <a:pt x="422893" y="734833"/>
                  <a:pt x="416930" y="731520"/>
                </a:cubicBezTo>
                <a:cubicBezTo>
                  <a:pt x="406256" y="725590"/>
                  <a:pt x="396610" y="717973"/>
                  <a:pt x="386450" y="711200"/>
                </a:cubicBezTo>
                <a:lnTo>
                  <a:pt x="371210" y="701040"/>
                </a:lnTo>
                <a:cubicBezTo>
                  <a:pt x="366130" y="697653"/>
                  <a:pt x="360287" y="695197"/>
                  <a:pt x="355970" y="690880"/>
                </a:cubicBezTo>
                <a:cubicBezTo>
                  <a:pt x="344117" y="679027"/>
                  <a:pt x="334358" y="664619"/>
                  <a:pt x="320410" y="655320"/>
                </a:cubicBezTo>
                <a:lnTo>
                  <a:pt x="289930" y="635000"/>
                </a:lnTo>
                <a:cubicBezTo>
                  <a:pt x="288237" y="628227"/>
                  <a:pt x="287301" y="621217"/>
                  <a:pt x="284850" y="614680"/>
                </a:cubicBezTo>
                <a:cubicBezTo>
                  <a:pt x="279991" y="601724"/>
                  <a:pt x="265917" y="579738"/>
                  <a:pt x="259450" y="568960"/>
                </a:cubicBezTo>
                <a:cubicBezTo>
                  <a:pt x="248877" y="526670"/>
                  <a:pt x="261751" y="568482"/>
                  <a:pt x="244210" y="533400"/>
                </a:cubicBezTo>
                <a:cubicBezTo>
                  <a:pt x="224817" y="494613"/>
                  <a:pt x="260741" y="546975"/>
                  <a:pt x="223890" y="497840"/>
                </a:cubicBezTo>
                <a:cubicBezTo>
                  <a:pt x="222197" y="492760"/>
                  <a:pt x="221205" y="487389"/>
                  <a:pt x="218810" y="482600"/>
                </a:cubicBezTo>
                <a:cubicBezTo>
                  <a:pt x="214341" y="473663"/>
                  <a:pt x="201581" y="457227"/>
                  <a:pt x="193410" y="452120"/>
                </a:cubicBezTo>
                <a:cubicBezTo>
                  <a:pt x="185677" y="447287"/>
                  <a:pt x="176015" y="446327"/>
                  <a:pt x="168010" y="441960"/>
                </a:cubicBezTo>
                <a:cubicBezTo>
                  <a:pt x="157290" y="436113"/>
                  <a:pt x="148867" y="426175"/>
                  <a:pt x="137530" y="421640"/>
                </a:cubicBezTo>
                <a:cubicBezTo>
                  <a:pt x="128478" y="418019"/>
                  <a:pt x="100871" y="407792"/>
                  <a:pt x="91810" y="401320"/>
                </a:cubicBezTo>
                <a:cubicBezTo>
                  <a:pt x="85964" y="397144"/>
                  <a:pt x="82025" y="390755"/>
                  <a:pt x="76570" y="386080"/>
                </a:cubicBezTo>
                <a:cubicBezTo>
                  <a:pt x="70142" y="380570"/>
                  <a:pt x="62237" y="376827"/>
                  <a:pt x="56250" y="370840"/>
                </a:cubicBezTo>
                <a:cubicBezTo>
                  <a:pt x="51933" y="366523"/>
                  <a:pt x="49999" y="360290"/>
                  <a:pt x="46090" y="355600"/>
                </a:cubicBezTo>
                <a:cubicBezTo>
                  <a:pt x="41491" y="350081"/>
                  <a:pt x="35930" y="345440"/>
                  <a:pt x="30850" y="340360"/>
                </a:cubicBezTo>
                <a:cubicBezTo>
                  <a:pt x="29157" y="335280"/>
                  <a:pt x="28165" y="329909"/>
                  <a:pt x="25770" y="325120"/>
                </a:cubicBezTo>
                <a:cubicBezTo>
                  <a:pt x="23040" y="319659"/>
                  <a:pt x="18751" y="315115"/>
                  <a:pt x="15610" y="309880"/>
                </a:cubicBezTo>
                <a:cubicBezTo>
                  <a:pt x="13662" y="306633"/>
                  <a:pt x="2063" y="302260"/>
                  <a:pt x="370" y="294640"/>
                </a:cubicBezTo>
                <a:close/>
              </a:path>
            </a:pathLst>
          </a:custGeom>
          <a:solidFill>
            <a:srgbClr val="FF0000">
              <a:alpha val="4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rma libre 15"/>
          <p:cNvSpPr/>
          <p:nvPr/>
        </p:nvSpPr>
        <p:spPr>
          <a:xfrm>
            <a:off x="4267200" y="4335003"/>
            <a:ext cx="1082040" cy="1038213"/>
          </a:xfrm>
          <a:custGeom>
            <a:avLst/>
            <a:gdLst>
              <a:gd name="connsiteX0" fmla="*/ 81280 w 1082040"/>
              <a:gd name="connsiteY0" fmla="*/ 788182 h 1038213"/>
              <a:gd name="connsiteX1" fmla="*/ 81280 w 1082040"/>
              <a:gd name="connsiteY1" fmla="*/ 671342 h 1038213"/>
              <a:gd name="connsiteX2" fmla="*/ 35560 w 1082040"/>
              <a:gd name="connsiteY2" fmla="*/ 645942 h 1038213"/>
              <a:gd name="connsiteX3" fmla="*/ 10160 w 1082040"/>
              <a:gd name="connsiteY3" fmla="*/ 620542 h 1038213"/>
              <a:gd name="connsiteX4" fmla="*/ 0 w 1082040"/>
              <a:gd name="connsiteY4" fmla="*/ 605302 h 1038213"/>
              <a:gd name="connsiteX5" fmla="*/ 5080 w 1082040"/>
              <a:gd name="connsiteY5" fmla="*/ 584982 h 1038213"/>
              <a:gd name="connsiteX6" fmla="*/ 20320 w 1082040"/>
              <a:gd name="connsiteY6" fmla="*/ 574822 h 1038213"/>
              <a:gd name="connsiteX7" fmla="*/ 50800 w 1082040"/>
              <a:gd name="connsiteY7" fmla="*/ 554502 h 1038213"/>
              <a:gd name="connsiteX8" fmla="*/ 76200 w 1082040"/>
              <a:gd name="connsiteY8" fmla="*/ 427502 h 1038213"/>
              <a:gd name="connsiteX9" fmla="*/ 96520 w 1082040"/>
              <a:gd name="connsiteY9" fmla="*/ 417342 h 1038213"/>
              <a:gd name="connsiteX10" fmla="*/ 127000 w 1082040"/>
              <a:gd name="connsiteY10" fmla="*/ 391942 h 1038213"/>
              <a:gd name="connsiteX11" fmla="*/ 137160 w 1082040"/>
              <a:gd name="connsiteY11" fmla="*/ 376702 h 1038213"/>
              <a:gd name="connsiteX12" fmla="*/ 152400 w 1082040"/>
              <a:gd name="connsiteY12" fmla="*/ 366542 h 1038213"/>
              <a:gd name="connsiteX13" fmla="*/ 187960 w 1082040"/>
              <a:gd name="connsiteY13" fmla="*/ 330982 h 1038213"/>
              <a:gd name="connsiteX14" fmla="*/ 203200 w 1082040"/>
              <a:gd name="connsiteY14" fmla="*/ 320822 h 1038213"/>
              <a:gd name="connsiteX15" fmla="*/ 213360 w 1082040"/>
              <a:gd name="connsiteY15" fmla="*/ 305582 h 1038213"/>
              <a:gd name="connsiteX16" fmla="*/ 223520 w 1082040"/>
              <a:gd name="connsiteY16" fmla="*/ 270022 h 1038213"/>
              <a:gd name="connsiteX17" fmla="*/ 233680 w 1082040"/>
              <a:gd name="connsiteY17" fmla="*/ 254782 h 1038213"/>
              <a:gd name="connsiteX18" fmla="*/ 243840 w 1082040"/>
              <a:gd name="connsiteY18" fmla="*/ 224302 h 1038213"/>
              <a:gd name="connsiteX19" fmla="*/ 223520 w 1082040"/>
              <a:gd name="connsiteY19" fmla="*/ 203982 h 1038213"/>
              <a:gd name="connsiteX20" fmla="*/ 218440 w 1082040"/>
              <a:gd name="connsiteY20" fmla="*/ 188742 h 1038213"/>
              <a:gd name="connsiteX21" fmla="*/ 218440 w 1082040"/>
              <a:gd name="connsiteY21" fmla="*/ 112542 h 1038213"/>
              <a:gd name="connsiteX22" fmla="*/ 238760 w 1082040"/>
              <a:gd name="connsiteY22" fmla="*/ 102382 h 1038213"/>
              <a:gd name="connsiteX23" fmla="*/ 279400 w 1082040"/>
              <a:gd name="connsiteY23" fmla="*/ 92222 h 1038213"/>
              <a:gd name="connsiteX24" fmla="*/ 314960 w 1082040"/>
              <a:gd name="connsiteY24" fmla="*/ 97302 h 1038213"/>
              <a:gd name="connsiteX25" fmla="*/ 345440 w 1082040"/>
              <a:gd name="connsiteY25" fmla="*/ 117622 h 1038213"/>
              <a:gd name="connsiteX26" fmla="*/ 355600 w 1082040"/>
              <a:gd name="connsiteY26" fmla="*/ 132862 h 1038213"/>
              <a:gd name="connsiteX27" fmla="*/ 370840 w 1082040"/>
              <a:gd name="connsiteY27" fmla="*/ 137942 h 1038213"/>
              <a:gd name="connsiteX28" fmla="*/ 375920 w 1082040"/>
              <a:gd name="connsiteY28" fmla="*/ 153182 h 1038213"/>
              <a:gd name="connsiteX29" fmla="*/ 391160 w 1082040"/>
              <a:gd name="connsiteY29" fmla="*/ 163342 h 1038213"/>
              <a:gd name="connsiteX30" fmla="*/ 411480 w 1082040"/>
              <a:gd name="connsiteY30" fmla="*/ 158262 h 1038213"/>
              <a:gd name="connsiteX31" fmla="*/ 416560 w 1082040"/>
              <a:gd name="connsiteY31" fmla="*/ 143022 h 1038213"/>
              <a:gd name="connsiteX32" fmla="*/ 426720 w 1082040"/>
              <a:gd name="connsiteY32" fmla="*/ 127782 h 1038213"/>
              <a:gd name="connsiteX33" fmla="*/ 431800 w 1082040"/>
              <a:gd name="connsiteY33" fmla="*/ 102382 h 1038213"/>
              <a:gd name="connsiteX34" fmla="*/ 447040 w 1082040"/>
              <a:gd name="connsiteY34" fmla="*/ 92222 h 1038213"/>
              <a:gd name="connsiteX35" fmla="*/ 467360 w 1082040"/>
              <a:gd name="connsiteY35" fmla="*/ 61742 h 1038213"/>
              <a:gd name="connsiteX36" fmla="*/ 472440 w 1082040"/>
              <a:gd name="connsiteY36" fmla="*/ 46502 h 1038213"/>
              <a:gd name="connsiteX37" fmla="*/ 477520 w 1082040"/>
              <a:gd name="connsiteY37" fmla="*/ 26182 h 1038213"/>
              <a:gd name="connsiteX38" fmla="*/ 492760 w 1082040"/>
              <a:gd name="connsiteY38" fmla="*/ 16022 h 1038213"/>
              <a:gd name="connsiteX39" fmla="*/ 497840 w 1082040"/>
              <a:gd name="connsiteY39" fmla="*/ 782 h 1038213"/>
              <a:gd name="connsiteX40" fmla="*/ 538480 w 1082040"/>
              <a:gd name="connsiteY40" fmla="*/ 21102 h 1038213"/>
              <a:gd name="connsiteX41" fmla="*/ 568960 w 1082040"/>
              <a:gd name="connsiteY41" fmla="*/ 36342 h 1038213"/>
              <a:gd name="connsiteX42" fmla="*/ 629920 w 1082040"/>
              <a:gd name="connsiteY42" fmla="*/ 66822 h 1038213"/>
              <a:gd name="connsiteX43" fmla="*/ 929640 w 1082040"/>
              <a:gd name="connsiteY43" fmla="*/ 76982 h 1038213"/>
              <a:gd name="connsiteX44" fmla="*/ 949960 w 1082040"/>
              <a:gd name="connsiteY44" fmla="*/ 82062 h 1038213"/>
              <a:gd name="connsiteX45" fmla="*/ 1026160 w 1082040"/>
              <a:gd name="connsiteY45" fmla="*/ 87142 h 1038213"/>
              <a:gd name="connsiteX46" fmla="*/ 1031240 w 1082040"/>
              <a:gd name="connsiteY46" fmla="*/ 102382 h 1038213"/>
              <a:gd name="connsiteX47" fmla="*/ 1026160 w 1082040"/>
              <a:gd name="connsiteY47" fmla="*/ 168422 h 1038213"/>
              <a:gd name="connsiteX48" fmla="*/ 990600 w 1082040"/>
              <a:gd name="connsiteY48" fmla="*/ 209062 h 1038213"/>
              <a:gd name="connsiteX49" fmla="*/ 985520 w 1082040"/>
              <a:gd name="connsiteY49" fmla="*/ 224302 h 1038213"/>
              <a:gd name="connsiteX50" fmla="*/ 990600 w 1082040"/>
              <a:gd name="connsiteY50" fmla="*/ 275102 h 1038213"/>
              <a:gd name="connsiteX51" fmla="*/ 1005840 w 1082040"/>
              <a:gd name="connsiteY51" fmla="*/ 285262 h 1038213"/>
              <a:gd name="connsiteX52" fmla="*/ 1082040 w 1082040"/>
              <a:gd name="connsiteY52" fmla="*/ 290342 h 1038213"/>
              <a:gd name="connsiteX53" fmla="*/ 1036320 w 1082040"/>
              <a:gd name="connsiteY53" fmla="*/ 315742 h 1038213"/>
              <a:gd name="connsiteX54" fmla="*/ 1021080 w 1082040"/>
              <a:gd name="connsiteY54" fmla="*/ 325902 h 1038213"/>
              <a:gd name="connsiteX55" fmla="*/ 1005840 w 1082040"/>
              <a:gd name="connsiteY55" fmla="*/ 336062 h 1038213"/>
              <a:gd name="connsiteX56" fmla="*/ 990600 w 1082040"/>
              <a:gd name="connsiteY56" fmla="*/ 381782 h 1038213"/>
              <a:gd name="connsiteX57" fmla="*/ 985520 w 1082040"/>
              <a:gd name="connsiteY57" fmla="*/ 397022 h 1038213"/>
              <a:gd name="connsiteX58" fmla="*/ 975360 w 1082040"/>
              <a:gd name="connsiteY58" fmla="*/ 432582 h 1038213"/>
              <a:gd name="connsiteX59" fmla="*/ 970280 w 1082040"/>
              <a:gd name="connsiteY59" fmla="*/ 478302 h 1038213"/>
              <a:gd name="connsiteX60" fmla="*/ 960120 w 1082040"/>
              <a:gd name="connsiteY60" fmla="*/ 493542 h 1038213"/>
              <a:gd name="connsiteX61" fmla="*/ 955040 w 1082040"/>
              <a:gd name="connsiteY61" fmla="*/ 508782 h 1038213"/>
              <a:gd name="connsiteX62" fmla="*/ 944880 w 1082040"/>
              <a:gd name="connsiteY62" fmla="*/ 524022 h 1038213"/>
              <a:gd name="connsiteX63" fmla="*/ 939800 w 1082040"/>
              <a:gd name="connsiteY63" fmla="*/ 539262 h 1038213"/>
              <a:gd name="connsiteX64" fmla="*/ 919480 w 1082040"/>
              <a:gd name="connsiteY64" fmla="*/ 569742 h 1038213"/>
              <a:gd name="connsiteX65" fmla="*/ 889000 w 1082040"/>
              <a:gd name="connsiteY65" fmla="*/ 590062 h 1038213"/>
              <a:gd name="connsiteX66" fmla="*/ 873760 w 1082040"/>
              <a:gd name="connsiteY66" fmla="*/ 620542 h 1038213"/>
              <a:gd name="connsiteX67" fmla="*/ 858520 w 1082040"/>
              <a:gd name="connsiteY67" fmla="*/ 630702 h 1038213"/>
              <a:gd name="connsiteX68" fmla="*/ 838200 w 1082040"/>
              <a:gd name="connsiteY68" fmla="*/ 651022 h 1038213"/>
              <a:gd name="connsiteX69" fmla="*/ 807720 w 1082040"/>
              <a:gd name="connsiteY69" fmla="*/ 671342 h 1038213"/>
              <a:gd name="connsiteX70" fmla="*/ 792480 w 1082040"/>
              <a:gd name="connsiteY70" fmla="*/ 681502 h 1038213"/>
              <a:gd name="connsiteX71" fmla="*/ 762000 w 1082040"/>
              <a:gd name="connsiteY71" fmla="*/ 696742 h 1038213"/>
              <a:gd name="connsiteX72" fmla="*/ 736600 w 1082040"/>
              <a:gd name="connsiteY72" fmla="*/ 722142 h 1038213"/>
              <a:gd name="connsiteX73" fmla="*/ 706120 w 1082040"/>
              <a:gd name="connsiteY73" fmla="*/ 747542 h 1038213"/>
              <a:gd name="connsiteX74" fmla="*/ 690880 w 1082040"/>
              <a:gd name="connsiteY74" fmla="*/ 752622 h 1038213"/>
              <a:gd name="connsiteX75" fmla="*/ 660400 w 1082040"/>
              <a:gd name="connsiteY75" fmla="*/ 772942 h 1038213"/>
              <a:gd name="connsiteX76" fmla="*/ 645160 w 1082040"/>
              <a:gd name="connsiteY76" fmla="*/ 788182 h 1038213"/>
              <a:gd name="connsiteX77" fmla="*/ 629920 w 1082040"/>
              <a:gd name="connsiteY77" fmla="*/ 793262 h 1038213"/>
              <a:gd name="connsiteX78" fmla="*/ 609600 w 1082040"/>
              <a:gd name="connsiteY78" fmla="*/ 838982 h 1038213"/>
              <a:gd name="connsiteX79" fmla="*/ 594360 w 1082040"/>
              <a:gd name="connsiteY79" fmla="*/ 844062 h 1038213"/>
              <a:gd name="connsiteX80" fmla="*/ 579120 w 1082040"/>
              <a:gd name="connsiteY80" fmla="*/ 859302 h 1038213"/>
              <a:gd name="connsiteX81" fmla="*/ 563880 w 1082040"/>
              <a:gd name="connsiteY81" fmla="*/ 869462 h 1038213"/>
              <a:gd name="connsiteX82" fmla="*/ 558800 w 1082040"/>
              <a:gd name="connsiteY82" fmla="*/ 884702 h 1038213"/>
              <a:gd name="connsiteX83" fmla="*/ 553720 w 1082040"/>
              <a:gd name="connsiteY83" fmla="*/ 1037102 h 1038213"/>
              <a:gd name="connsiteX84" fmla="*/ 548640 w 1082040"/>
              <a:gd name="connsiteY84" fmla="*/ 1021862 h 1038213"/>
              <a:gd name="connsiteX85" fmla="*/ 543560 w 1082040"/>
              <a:gd name="connsiteY85" fmla="*/ 991382 h 1038213"/>
              <a:gd name="connsiteX86" fmla="*/ 528320 w 1082040"/>
              <a:gd name="connsiteY86" fmla="*/ 940582 h 1038213"/>
              <a:gd name="connsiteX87" fmla="*/ 518160 w 1082040"/>
              <a:gd name="connsiteY87" fmla="*/ 925342 h 1038213"/>
              <a:gd name="connsiteX88" fmla="*/ 508000 w 1082040"/>
              <a:gd name="connsiteY88" fmla="*/ 894862 h 1038213"/>
              <a:gd name="connsiteX89" fmla="*/ 441960 w 1082040"/>
              <a:gd name="connsiteY89" fmla="*/ 899942 h 1038213"/>
              <a:gd name="connsiteX90" fmla="*/ 426720 w 1082040"/>
              <a:gd name="connsiteY90" fmla="*/ 905022 h 1038213"/>
              <a:gd name="connsiteX91" fmla="*/ 421640 w 1082040"/>
              <a:gd name="connsiteY91" fmla="*/ 889782 h 1038213"/>
              <a:gd name="connsiteX92" fmla="*/ 401320 w 1082040"/>
              <a:gd name="connsiteY92" fmla="*/ 859302 h 1038213"/>
              <a:gd name="connsiteX93" fmla="*/ 370840 w 1082040"/>
              <a:gd name="connsiteY93" fmla="*/ 838982 h 1038213"/>
              <a:gd name="connsiteX94" fmla="*/ 355600 w 1082040"/>
              <a:gd name="connsiteY94" fmla="*/ 823742 h 1038213"/>
              <a:gd name="connsiteX95" fmla="*/ 340360 w 1082040"/>
              <a:gd name="connsiteY95" fmla="*/ 818662 h 1038213"/>
              <a:gd name="connsiteX96" fmla="*/ 177800 w 1082040"/>
              <a:gd name="connsiteY96" fmla="*/ 813582 h 1038213"/>
              <a:gd name="connsiteX97" fmla="*/ 162560 w 1082040"/>
              <a:gd name="connsiteY97" fmla="*/ 803422 h 1038213"/>
              <a:gd name="connsiteX98" fmla="*/ 147320 w 1082040"/>
              <a:gd name="connsiteY98" fmla="*/ 798342 h 1038213"/>
              <a:gd name="connsiteX99" fmla="*/ 81280 w 1082040"/>
              <a:gd name="connsiteY99" fmla="*/ 788182 h 10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82040" h="1038213">
                <a:moveTo>
                  <a:pt x="81280" y="788182"/>
                </a:moveTo>
                <a:cubicBezTo>
                  <a:pt x="70273" y="767015"/>
                  <a:pt x="93096" y="700039"/>
                  <a:pt x="81280" y="671342"/>
                </a:cubicBezTo>
                <a:cubicBezTo>
                  <a:pt x="75722" y="657844"/>
                  <a:pt x="49501" y="650589"/>
                  <a:pt x="35560" y="645942"/>
                </a:cubicBezTo>
                <a:cubicBezTo>
                  <a:pt x="8467" y="605302"/>
                  <a:pt x="44027" y="654409"/>
                  <a:pt x="10160" y="620542"/>
                </a:cubicBezTo>
                <a:cubicBezTo>
                  <a:pt x="5843" y="616225"/>
                  <a:pt x="3387" y="610382"/>
                  <a:pt x="0" y="605302"/>
                </a:cubicBezTo>
                <a:cubicBezTo>
                  <a:pt x="1693" y="598529"/>
                  <a:pt x="1207" y="590791"/>
                  <a:pt x="5080" y="584982"/>
                </a:cubicBezTo>
                <a:cubicBezTo>
                  <a:pt x="8467" y="579902"/>
                  <a:pt x="15630" y="578731"/>
                  <a:pt x="20320" y="574822"/>
                </a:cubicBezTo>
                <a:cubicBezTo>
                  <a:pt x="45689" y="553682"/>
                  <a:pt x="24017" y="563430"/>
                  <a:pt x="50800" y="554502"/>
                </a:cubicBezTo>
                <a:cubicBezTo>
                  <a:pt x="100878" y="479384"/>
                  <a:pt x="39114" y="583262"/>
                  <a:pt x="76200" y="427502"/>
                </a:cubicBezTo>
                <a:cubicBezTo>
                  <a:pt x="77954" y="420135"/>
                  <a:pt x="89945" y="421099"/>
                  <a:pt x="96520" y="417342"/>
                </a:cubicBezTo>
                <a:cubicBezTo>
                  <a:pt x="109235" y="410077"/>
                  <a:pt x="117448" y="403404"/>
                  <a:pt x="127000" y="391942"/>
                </a:cubicBezTo>
                <a:cubicBezTo>
                  <a:pt x="130909" y="387252"/>
                  <a:pt x="132843" y="381019"/>
                  <a:pt x="137160" y="376702"/>
                </a:cubicBezTo>
                <a:cubicBezTo>
                  <a:pt x="141477" y="372385"/>
                  <a:pt x="147320" y="369929"/>
                  <a:pt x="152400" y="366542"/>
                </a:cubicBezTo>
                <a:cubicBezTo>
                  <a:pt x="161341" y="339718"/>
                  <a:pt x="153025" y="354272"/>
                  <a:pt x="187960" y="330982"/>
                </a:cubicBezTo>
                <a:lnTo>
                  <a:pt x="203200" y="320822"/>
                </a:lnTo>
                <a:cubicBezTo>
                  <a:pt x="206587" y="315742"/>
                  <a:pt x="210630" y="311043"/>
                  <a:pt x="213360" y="305582"/>
                </a:cubicBezTo>
                <a:cubicBezTo>
                  <a:pt x="223246" y="285811"/>
                  <a:pt x="213754" y="292809"/>
                  <a:pt x="223520" y="270022"/>
                </a:cubicBezTo>
                <a:cubicBezTo>
                  <a:pt x="225925" y="264410"/>
                  <a:pt x="231200" y="260361"/>
                  <a:pt x="233680" y="254782"/>
                </a:cubicBezTo>
                <a:cubicBezTo>
                  <a:pt x="238030" y="244995"/>
                  <a:pt x="243840" y="224302"/>
                  <a:pt x="243840" y="224302"/>
                </a:cubicBezTo>
                <a:cubicBezTo>
                  <a:pt x="230293" y="183662"/>
                  <a:pt x="250613" y="231075"/>
                  <a:pt x="223520" y="203982"/>
                </a:cubicBezTo>
                <a:cubicBezTo>
                  <a:pt x="219734" y="200196"/>
                  <a:pt x="220133" y="193822"/>
                  <a:pt x="218440" y="188742"/>
                </a:cubicBezTo>
                <a:cubicBezTo>
                  <a:pt x="216116" y="170152"/>
                  <a:pt x="207709" y="131857"/>
                  <a:pt x="218440" y="112542"/>
                </a:cubicBezTo>
                <a:cubicBezTo>
                  <a:pt x="222118" y="105922"/>
                  <a:pt x="231576" y="104777"/>
                  <a:pt x="238760" y="102382"/>
                </a:cubicBezTo>
                <a:cubicBezTo>
                  <a:pt x="252007" y="97966"/>
                  <a:pt x="279400" y="92222"/>
                  <a:pt x="279400" y="92222"/>
                </a:cubicBezTo>
                <a:cubicBezTo>
                  <a:pt x="291253" y="93915"/>
                  <a:pt x="303784" y="93004"/>
                  <a:pt x="314960" y="97302"/>
                </a:cubicBezTo>
                <a:cubicBezTo>
                  <a:pt x="326357" y="101685"/>
                  <a:pt x="345440" y="117622"/>
                  <a:pt x="345440" y="117622"/>
                </a:cubicBezTo>
                <a:cubicBezTo>
                  <a:pt x="348827" y="122702"/>
                  <a:pt x="350832" y="129048"/>
                  <a:pt x="355600" y="132862"/>
                </a:cubicBezTo>
                <a:cubicBezTo>
                  <a:pt x="359781" y="136207"/>
                  <a:pt x="367054" y="134156"/>
                  <a:pt x="370840" y="137942"/>
                </a:cubicBezTo>
                <a:cubicBezTo>
                  <a:pt x="374626" y="141728"/>
                  <a:pt x="372575" y="149001"/>
                  <a:pt x="375920" y="153182"/>
                </a:cubicBezTo>
                <a:cubicBezTo>
                  <a:pt x="379734" y="157950"/>
                  <a:pt x="386080" y="159955"/>
                  <a:pt x="391160" y="163342"/>
                </a:cubicBezTo>
                <a:cubicBezTo>
                  <a:pt x="397933" y="161649"/>
                  <a:pt x="406028" y="162623"/>
                  <a:pt x="411480" y="158262"/>
                </a:cubicBezTo>
                <a:cubicBezTo>
                  <a:pt x="415661" y="154917"/>
                  <a:pt x="414165" y="147811"/>
                  <a:pt x="416560" y="143022"/>
                </a:cubicBezTo>
                <a:cubicBezTo>
                  <a:pt x="419290" y="137561"/>
                  <a:pt x="423333" y="132862"/>
                  <a:pt x="426720" y="127782"/>
                </a:cubicBezTo>
                <a:cubicBezTo>
                  <a:pt x="428413" y="119315"/>
                  <a:pt x="427516" y="109879"/>
                  <a:pt x="431800" y="102382"/>
                </a:cubicBezTo>
                <a:cubicBezTo>
                  <a:pt x="434829" y="97081"/>
                  <a:pt x="443020" y="96817"/>
                  <a:pt x="447040" y="92222"/>
                </a:cubicBezTo>
                <a:cubicBezTo>
                  <a:pt x="455081" y="83032"/>
                  <a:pt x="463499" y="73326"/>
                  <a:pt x="467360" y="61742"/>
                </a:cubicBezTo>
                <a:cubicBezTo>
                  <a:pt x="469053" y="56662"/>
                  <a:pt x="470969" y="51651"/>
                  <a:pt x="472440" y="46502"/>
                </a:cubicBezTo>
                <a:cubicBezTo>
                  <a:pt x="474358" y="39789"/>
                  <a:pt x="473647" y="31991"/>
                  <a:pt x="477520" y="26182"/>
                </a:cubicBezTo>
                <a:cubicBezTo>
                  <a:pt x="480907" y="21102"/>
                  <a:pt x="487680" y="19409"/>
                  <a:pt x="492760" y="16022"/>
                </a:cubicBezTo>
                <a:cubicBezTo>
                  <a:pt x="494453" y="10942"/>
                  <a:pt x="492868" y="2771"/>
                  <a:pt x="497840" y="782"/>
                </a:cubicBezTo>
                <a:cubicBezTo>
                  <a:pt x="510414" y="-4248"/>
                  <a:pt x="531929" y="16423"/>
                  <a:pt x="538480" y="21102"/>
                </a:cubicBezTo>
                <a:cubicBezTo>
                  <a:pt x="585839" y="54930"/>
                  <a:pt x="523665" y="11178"/>
                  <a:pt x="568960" y="36342"/>
                </a:cubicBezTo>
                <a:cubicBezTo>
                  <a:pt x="596821" y="51820"/>
                  <a:pt x="597969" y="62258"/>
                  <a:pt x="629920" y="66822"/>
                </a:cubicBezTo>
                <a:cubicBezTo>
                  <a:pt x="752664" y="84357"/>
                  <a:pt x="653509" y="71672"/>
                  <a:pt x="929640" y="76982"/>
                </a:cubicBezTo>
                <a:cubicBezTo>
                  <a:pt x="936413" y="78675"/>
                  <a:pt x="943017" y="81331"/>
                  <a:pt x="949960" y="82062"/>
                </a:cubicBezTo>
                <a:cubicBezTo>
                  <a:pt x="975277" y="84727"/>
                  <a:pt x="1001464" y="80968"/>
                  <a:pt x="1026160" y="87142"/>
                </a:cubicBezTo>
                <a:cubicBezTo>
                  <a:pt x="1031355" y="88441"/>
                  <a:pt x="1029547" y="97302"/>
                  <a:pt x="1031240" y="102382"/>
                </a:cubicBezTo>
                <a:cubicBezTo>
                  <a:pt x="1029547" y="124395"/>
                  <a:pt x="1031779" y="147071"/>
                  <a:pt x="1026160" y="168422"/>
                </a:cubicBezTo>
                <a:cubicBezTo>
                  <a:pt x="1019855" y="192381"/>
                  <a:pt x="1007299" y="197929"/>
                  <a:pt x="990600" y="209062"/>
                </a:cubicBezTo>
                <a:cubicBezTo>
                  <a:pt x="988907" y="214142"/>
                  <a:pt x="985520" y="218947"/>
                  <a:pt x="985520" y="224302"/>
                </a:cubicBezTo>
                <a:cubicBezTo>
                  <a:pt x="985520" y="241320"/>
                  <a:pt x="985219" y="258958"/>
                  <a:pt x="990600" y="275102"/>
                </a:cubicBezTo>
                <a:cubicBezTo>
                  <a:pt x="992531" y="280894"/>
                  <a:pt x="999818" y="284258"/>
                  <a:pt x="1005840" y="285262"/>
                </a:cubicBezTo>
                <a:cubicBezTo>
                  <a:pt x="1030950" y="289447"/>
                  <a:pt x="1056640" y="288649"/>
                  <a:pt x="1082040" y="290342"/>
                </a:cubicBezTo>
                <a:cubicBezTo>
                  <a:pt x="1055216" y="299283"/>
                  <a:pt x="1071255" y="292452"/>
                  <a:pt x="1036320" y="315742"/>
                </a:cubicBezTo>
                <a:lnTo>
                  <a:pt x="1021080" y="325902"/>
                </a:lnTo>
                <a:lnTo>
                  <a:pt x="1005840" y="336062"/>
                </a:lnTo>
                <a:lnTo>
                  <a:pt x="990600" y="381782"/>
                </a:lnTo>
                <a:cubicBezTo>
                  <a:pt x="988907" y="386862"/>
                  <a:pt x="986819" y="391827"/>
                  <a:pt x="985520" y="397022"/>
                </a:cubicBezTo>
                <a:cubicBezTo>
                  <a:pt x="979141" y="422537"/>
                  <a:pt x="982648" y="410718"/>
                  <a:pt x="975360" y="432582"/>
                </a:cubicBezTo>
                <a:cubicBezTo>
                  <a:pt x="973667" y="447822"/>
                  <a:pt x="973999" y="463426"/>
                  <a:pt x="970280" y="478302"/>
                </a:cubicBezTo>
                <a:cubicBezTo>
                  <a:pt x="968799" y="484225"/>
                  <a:pt x="962850" y="488081"/>
                  <a:pt x="960120" y="493542"/>
                </a:cubicBezTo>
                <a:cubicBezTo>
                  <a:pt x="957725" y="498331"/>
                  <a:pt x="957435" y="503993"/>
                  <a:pt x="955040" y="508782"/>
                </a:cubicBezTo>
                <a:cubicBezTo>
                  <a:pt x="952310" y="514243"/>
                  <a:pt x="947610" y="518561"/>
                  <a:pt x="944880" y="524022"/>
                </a:cubicBezTo>
                <a:cubicBezTo>
                  <a:pt x="942485" y="528811"/>
                  <a:pt x="942401" y="534581"/>
                  <a:pt x="939800" y="539262"/>
                </a:cubicBezTo>
                <a:cubicBezTo>
                  <a:pt x="933870" y="549936"/>
                  <a:pt x="929640" y="562969"/>
                  <a:pt x="919480" y="569742"/>
                </a:cubicBezTo>
                <a:lnTo>
                  <a:pt x="889000" y="590062"/>
                </a:lnTo>
                <a:cubicBezTo>
                  <a:pt x="884868" y="602457"/>
                  <a:pt x="883608" y="610694"/>
                  <a:pt x="873760" y="620542"/>
                </a:cubicBezTo>
                <a:cubicBezTo>
                  <a:pt x="869443" y="624859"/>
                  <a:pt x="863600" y="627315"/>
                  <a:pt x="858520" y="630702"/>
                </a:cubicBezTo>
                <a:cubicBezTo>
                  <a:pt x="849899" y="656564"/>
                  <a:pt x="860367" y="638707"/>
                  <a:pt x="838200" y="651022"/>
                </a:cubicBezTo>
                <a:cubicBezTo>
                  <a:pt x="827526" y="656952"/>
                  <a:pt x="817880" y="664569"/>
                  <a:pt x="807720" y="671342"/>
                </a:cubicBezTo>
                <a:cubicBezTo>
                  <a:pt x="802640" y="674729"/>
                  <a:pt x="798272" y="679571"/>
                  <a:pt x="792480" y="681502"/>
                </a:cubicBezTo>
                <a:cubicBezTo>
                  <a:pt x="771448" y="688513"/>
                  <a:pt x="781695" y="683612"/>
                  <a:pt x="762000" y="696742"/>
                </a:cubicBezTo>
                <a:cubicBezTo>
                  <a:pt x="743373" y="724682"/>
                  <a:pt x="762000" y="700975"/>
                  <a:pt x="736600" y="722142"/>
                </a:cubicBezTo>
                <a:cubicBezTo>
                  <a:pt x="719748" y="736186"/>
                  <a:pt x="725039" y="738082"/>
                  <a:pt x="706120" y="747542"/>
                </a:cubicBezTo>
                <a:cubicBezTo>
                  <a:pt x="701331" y="749937"/>
                  <a:pt x="695561" y="750021"/>
                  <a:pt x="690880" y="752622"/>
                </a:cubicBezTo>
                <a:cubicBezTo>
                  <a:pt x="680206" y="758552"/>
                  <a:pt x="669034" y="764308"/>
                  <a:pt x="660400" y="772942"/>
                </a:cubicBezTo>
                <a:cubicBezTo>
                  <a:pt x="655320" y="778022"/>
                  <a:pt x="651138" y="784197"/>
                  <a:pt x="645160" y="788182"/>
                </a:cubicBezTo>
                <a:cubicBezTo>
                  <a:pt x="640705" y="791152"/>
                  <a:pt x="635000" y="791569"/>
                  <a:pt x="629920" y="793262"/>
                </a:cubicBezTo>
                <a:cubicBezTo>
                  <a:pt x="626815" y="802576"/>
                  <a:pt x="620578" y="830200"/>
                  <a:pt x="609600" y="838982"/>
                </a:cubicBezTo>
                <a:cubicBezTo>
                  <a:pt x="605419" y="842327"/>
                  <a:pt x="599440" y="842369"/>
                  <a:pt x="594360" y="844062"/>
                </a:cubicBezTo>
                <a:cubicBezTo>
                  <a:pt x="589280" y="849142"/>
                  <a:pt x="584639" y="854703"/>
                  <a:pt x="579120" y="859302"/>
                </a:cubicBezTo>
                <a:cubicBezTo>
                  <a:pt x="574430" y="863211"/>
                  <a:pt x="567694" y="864694"/>
                  <a:pt x="563880" y="869462"/>
                </a:cubicBezTo>
                <a:cubicBezTo>
                  <a:pt x="560535" y="873643"/>
                  <a:pt x="560493" y="879622"/>
                  <a:pt x="558800" y="884702"/>
                </a:cubicBezTo>
                <a:cubicBezTo>
                  <a:pt x="557107" y="935502"/>
                  <a:pt x="557475" y="986413"/>
                  <a:pt x="553720" y="1037102"/>
                </a:cubicBezTo>
                <a:cubicBezTo>
                  <a:pt x="553324" y="1042442"/>
                  <a:pt x="549802" y="1027089"/>
                  <a:pt x="548640" y="1021862"/>
                </a:cubicBezTo>
                <a:cubicBezTo>
                  <a:pt x="546406" y="1011807"/>
                  <a:pt x="545580" y="1001482"/>
                  <a:pt x="543560" y="991382"/>
                </a:cubicBezTo>
                <a:cubicBezTo>
                  <a:pt x="541532" y="981240"/>
                  <a:pt x="532023" y="946136"/>
                  <a:pt x="528320" y="940582"/>
                </a:cubicBezTo>
                <a:cubicBezTo>
                  <a:pt x="524933" y="935502"/>
                  <a:pt x="520640" y="930921"/>
                  <a:pt x="518160" y="925342"/>
                </a:cubicBezTo>
                <a:cubicBezTo>
                  <a:pt x="513810" y="915555"/>
                  <a:pt x="508000" y="894862"/>
                  <a:pt x="508000" y="894862"/>
                </a:cubicBezTo>
                <a:cubicBezTo>
                  <a:pt x="485987" y="896555"/>
                  <a:pt x="463868" y="897204"/>
                  <a:pt x="441960" y="899942"/>
                </a:cubicBezTo>
                <a:cubicBezTo>
                  <a:pt x="436647" y="900606"/>
                  <a:pt x="431509" y="907417"/>
                  <a:pt x="426720" y="905022"/>
                </a:cubicBezTo>
                <a:cubicBezTo>
                  <a:pt x="421931" y="902627"/>
                  <a:pt x="424241" y="894463"/>
                  <a:pt x="421640" y="889782"/>
                </a:cubicBezTo>
                <a:cubicBezTo>
                  <a:pt x="415710" y="879108"/>
                  <a:pt x="411480" y="866075"/>
                  <a:pt x="401320" y="859302"/>
                </a:cubicBezTo>
                <a:cubicBezTo>
                  <a:pt x="391160" y="852529"/>
                  <a:pt x="379474" y="847616"/>
                  <a:pt x="370840" y="838982"/>
                </a:cubicBezTo>
                <a:cubicBezTo>
                  <a:pt x="365760" y="833902"/>
                  <a:pt x="361578" y="827727"/>
                  <a:pt x="355600" y="823742"/>
                </a:cubicBezTo>
                <a:cubicBezTo>
                  <a:pt x="351145" y="820772"/>
                  <a:pt x="345706" y="818967"/>
                  <a:pt x="340360" y="818662"/>
                </a:cubicBezTo>
                <a:cubicBezTo>
                  <a:pt x="286235" y="815569"/>
                  <a:pt x="231987" y="815275"/>
                  <a:pt x="177800" y="813582"/>
                </a:cubicBezTo>
                <a:cubicBezTo>
                  <a:pt x="172720" y="810195"/>
                  <a:pt x="168021" y="806152"/>
                  <a:pt x="162560" y="803422"/>
                </a:cubicBezTo>
                <a:cubicBezTo>
                  <a:pt x="157771" y="801027"/>
                  <a:pt x="152602" y="799222"/>
                  <a:pt x="147320" y="798342"/>
                </a:cubicBezTo>
                <a:cubicBezTo>
                  <a:pt x="113474" y="792701"/>
                  <a:pt x="92287" y="809349"/>
                  <a:pt x="81280" y="788182"/>
                </a:cubicBezTo>
                <a:close/>
              </a:path>
            </a:pathLst>
          </a:custGeom>
          <a:solidFill>
            <a:schemeClr val="accent2">
              <a:lumMod val="60000"/>
              <a:lumOff val="40000"/>
              <a:alpha val="38000"/>
            </a:schemeClr>
          </a:solidFill>
          <a:ln>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4 Grupo"/>
          <p:cNvGrpSpPr/>
          <p:nvPr/>
        </p:nvGrpSpPr>
        <p:grpSpPr>
          <a:xfrm>
            <a:off x="714348" y="389636"/>
            <a:ext cx="7858180" cy="539034"/>
            <a:chOff x="410768" y="4413054"/>
            <a:chExt cx="5750759" cy="324720"/>
          </a:xfrm>
          <a:scene3d>
            <a:camera prst="orthographicFront"/>
            <a:lightRig rig="flat" dir="t"/>
          </a:scene3d>
        </p:grpSpPr>
        <p:sp>
          <p:nvSpPr>
            <p:cNvPr id="18" name="5 Rectángulo redondeado"/>
            <p:cNvSpPr/>
            <p:nvPr/>
          </p:nvSpPr>
          <p:spPr>
            <a:xfrm>
              <a:off x="410768" y="441305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7325818"/>
                <a:satOff val="15657"/>
                <a:lumOff val="1768"/>
                <a:alphaOff val="0"/>
              </a:schemeClr>
            </a:fillRef>
            <a:effectRef idx="2">
              <a:schemeClr val="accent2">
                <a:hueOff val="-17325818"/>
                <a:satOff val="15657"/>
                <a:lumOff val="1768"/>
                <a:alphaOff val="0"/>
              </a:schemeClr>
            </a:effectRef>
            <a:fontRef idx="minor">
              <a:schemeClr val="lt1"/>
            </a:fontRef>
          </p:style>
        </p:sp>
        <p:sp>
          <p:nvSpPr>
            <p:cNvPr id="19" name="6 Rectángulo"/>
            <p:cNvSpPr/>
            <p:nvPr/>
          </p:nvSpPr>
          <p:spPr>
            <a:xfrm>
              <a:off x="426620" y="442890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CONCLUSIONES</a:t>
              </a:r>
              <a:endParaRPr lang="es-EC" sz="2400" b="1" kern="1200" dirty="0"/>
            </a:p>
          </p:txBody>
        </p:sp>
      </p:grpSp>
    </p:spTree>
    <p:extLst>
      <p:ext uri="{BB962C8B-B14F-4D97-AF65-F5344CB8AC3E}">
        <p14:creationId xmlns:p14="http://schemas.microsoft.com/office/powerpoint/2010/main" val="416898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90"/>
                                          </p:val>
                                        </p:tav>
                                        <p:tav tm="100000">
                                          <p:val>
                                            <p:fltVal val="0"/>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57158" y="2445126"/>
            <a:ext cx="8286808" cy="29956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buFont typeface="Arial" panose="020B0604020202020204" pitchFamily="34" charset="0"/>
              <a:buChar char="•"/>
            </a:pPr>
            <a:r>
              <a:rPr lang="es-EC" sz="1600" dirty="0"/>
              <a:t>El Estudio Técnico </a:t>
            </a:r>
            <a:r>
              <a:rPr lang="es-EC" sz="1600" dirty="0" smtClean="0"/>
              <a:t>permitió </a:t>
            </a:r>
            <a:r>
              <a:rPr lang="es-EC" sz="1600" dirty="0"/>
              <a:t>concluir que este es el lugar preferido y que la venta directa de helados hacia los potenciales consumidores es muy </a:t>
            </a:r>
            <a:r>
              <a:rPr lang="es-EC" sz="1600" dirty="0" smtClean="0"/>
              <a:t>atractiva, </a:t>
            </a:r>
            <a:r>
              <a:rPr lang="es-EC" sz="1600" dirty="0"/>
              <a:t>el volumen de ventas crece entre un 3% y 5 % por lo que la factibilidad de instalar la heladería es alta.</a:t>
            </a:r>
            <a:endParaRPr lang="en-US" sz="1600" dirty="0"/>
          </a:p>
          <a:p>
            <a:pPr marL="285750" lvl="0" indent="-285750" algn="just">
              <a:spcBef>
                <a:spcPts val="700"/>
              </a:spcBef>
              <a:buSzPct val="100000"/>
              <a:buFont typeface="Wingdings" panose="05000000000000000000" pitchFamily="2" charset="2"/>
              <a:buChar char="ü"/>
            </a:pPr>
            <a:endParaRPr lang="es-EC" sz="1500" dirty="0">
              <a:solidFill>
                <a:srgbClr val="000000"/>
              </a:solidFill>
              <a:latin typeface="Arial" pitchFamily="34" charset="0"/>
              <a:ea typeface="Calibri" pitchFamily="34" charset="0"/>
              <a:cs typeface="Arial" pitchFamily="34" charset="0"/>
            </a:endParaRPr>
          </a:p>
          <a:p>
            <a:pPr marL="285750" lvl="0" indent="-285750">
              <a:buFont typeface="Arial" panose="020B0604020202020204" pitchFamily="34" charset="0"/>
              <a:buChar char="•"/>
            </a:pPr>
            <a:r>
              <a:rPr lang="es-EC" sz="1600" dirty="0"/>
              <a:t>El Estudio Económico – </a:t>
            </a:r>
            <a:r>
              <a:rPr lang="es-EC" sz="1600" dirty="0" smtClean="0"/>
              <a:t>Financiero, </a:t>
            </a:r>
            <a:r>
              <a:rPr lang="es-EC" sz="1600" dirty="0"/>
              <a:t>arrojó los siguientes resultados: un Punto de Equilibrio de 1808 helados al mes, un Valor Actual Neto VAN igual a $3420.78; una Tasa Interna de Retorno </a:t>
            </a:r>
            <a:r>
              <a:rPr lang="es-EC" sz="1600" dirty="0" err="1"/>
              <a:t>TIR</a:t>
            </a:r>
            <a:r>
              <a:rPr lang="es-EC" sz="1600" dirty="0"/>
              <a:t> del 31,91% y una Relación Beneficio – Costo de 1,34; de igual manera se estima que el periodo para recuperar la inversión será de dos años, resultados que muestran claramente que el negocio es rentable en las condiciones actuales y por lo tanto amerita su inversión e implementación.</a:t>
            </a:r>
            <a:endParaRPr lang="en-US" sz="1600" dirty="0"/>
          </a:p>
          <a:p>
            <a:pPr lvl="0" algn="just">
              <a:spcBef>
                <a:spcPts val="700"/>
              </a:spcBef>
              <a:buClr>
                <a:srgbClr val="EA157A"/>
              </a:buClr>
              <a:buSzPct val="60000"/>
            </a:pPr>
            <a:endParaRPr lang="es-ES" b="1" dirty="0" smtClean="0">
              <a:solidFill>
                <a:srgbClr val="000000"/>
              </a:solidFill>
              <a:latin typeface="Arial" pitchFamily="34" charset="0"/>
              <a:ea typeface="Calibri" pitchFamily="34" charset="0"/>
              <a:cs typeface="Arial" pitchFamily="34" charset="0"/>
            </a:endParaRPr>
          </a:p>
        </p:txBody>
      </p:sp>
      <p:grpSp>
        <p:nvGrpSpPr>
          <p:cNvPr id="2" name="4 Grupo"/>
          <p:cNvGrpSpPr/>
          <p:nvPr/>
        </p:nvGrpSpPr>
        <p:grpSpPr>
          <a:xfrm>
            <a:off x="714348" y="389636"/>
            <a:ext cx="7858180" cy="539034"/>
            <a:chOff x="410768" y="4413054"/>
            <a:chExt cx="5750759" cy="324720"/>
          </a:xfrm>
          <a:scene3d>
            <a:camera prst="orthographicFront"/>
            <a:lightRig rig="flat" dir="t"/>
          </a:scene3d>
        </p:grpSpPr>
        <p:sp>
          <p:nvSpPr>
            <p:cNvPr id="6" name="5 Rectángulo redondeado"/>
            <p:cNvSpPr/>
            <p:nvPr/>
          </p:nvSpPr>
          <p:spPr>
            <a:xfrm>
              <a:off x="410768" y="441305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7325818"/>
                <a:satOff val="15657"/>
                <a:lumOff val="1768"/>
                <a:alphaOff val="0"/>
              </a:schemeClr>
            </a:fillRef>
            <a:effectRef idx="2">
              <a:schemeClr val="accent2">
                <a:hueOff val="-17325818"/>
                <a:satOff val="15657"/>
                <a:lumOff val="1768"/>
                <a:alphaOff val="0"/>
              </a:schemeClr>
            </a:effectRef>
            <a:fontRef idx="minor">
              <a:schemeClr val="lt1"/>
            </a:fontRef>
          </p:style>
        </p:sp>
        <p:sp>
          <p:nvSpPr>
            <p:cNvPr id="7" name="6 Rectángulo"/>
            <p:cNvSpPr/>
            <p:nvPr/>
          </p:nvSpPr>
          <p:spPr>
            <a:xfrm>
              <a:off x="426620" y="442890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CONCLUSIONES</a:t>
              </a:r>
              <a:endParaRPr lang="es-EC" sz="2400" b="1" kern="1200" dirty="0"/>
            </a:p>
          </p:txBody>
        </p:sp>
      </p:grpSp>
      <p:sp>
        <p:nvSpPr>
          <p:cNvPr id="11" name="10 Botón de acción: Inicio">
            <a:hlinkClick r:id="rId2"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2" name="11 Botón de acción: Hacia atrás o Anterior">
            <a:hlinkClick r:id="" action="ppaction://hlinkshowjump?jump=previousslide" highlightClick="1"/>
          </p:cNvPr>
          <p:cNvSpPr/>
          <p:nvPr/>
        </p:nvSpPr>
        <p:spPr>
          <a:xfrm>
            <a:off x="7786742"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3" name="12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Marcador de contenido 21"/>
          <p:cNvPicPr>
            <a:picLocks noGrp="1" noChangeAspect="1"/>
          </p:cNvPicPr>
          <p:nvPr>
            <p:ph sz="quarter" idx="1"/>
          </p:nvPr>
        </p:nvPicPr>
        <p:blipFill>
          <a:blip r:embed="rId2"/>
          <a:stretch>
            <a:fillRect/>
          </a:stretch>
        </p:blipFill>
        <p:spPr>
          <a:xfrm>
            <a:off x="264949" y="1844823"/>
            <a:ext cx="6395283" cy="3880327"/>
          </a:xfrm>
          <a:prstGeom prst="rect">
            <a:avLst/>
          </a:prstGeom>
        </p:spPr>
      </p:pic>
      <p:sp>
        <p:nvSpPr>
          <p:cNvPr id="23" name="Rectángulo 22"/>
          <p:cNvSpPr/>
          <p:nvPr/>
        </p:nvSpPr>
        <p:spPr>
          <a:xfrm>
            <a:off x="2339752" y="2780928"/>
            <a:ext cx="1350985" cy="5844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err="1">
                <a:solidFill>
                  <a:sysClr val="windowText" lastClr="000000"/>
                </a:solidFill>
                <a:latin typeface="Arial" panose="020B0604020202020204" pitchFamily="34" charset="0"/>
                <a:cs typeface="Arial" panose="020B0604020202020204" pitchFamily="34" charset="0"/>
              </a:rPr>
              <a:t>TIR</a:t>
            </a:r>
            <a:r>
              <a:rPr lang="en-US" sz="1400" dirty="0">
                <a:solidFill>
                  <a:sysClr val="windowText" lastClr="000000"/>
                </a:solidFill>
                <a:latin typeface="Arial" panose="020B0604020202020204" pitchFamily="34" charset="0"/>
                <a:cs typeface="Arial" panose="020B0604020202020204" pitchFamily="34" charset="0"/>
              </a:rPr>
              <a:t>  31.91 %</a:t>
            </a:r>
          </a:p>
        </p:txBody>
      </p:sp>
      <p:sp>
        <p:nvSpPr>
          <p:cNvPr id="26" name="Rectángulo redondeado 25"/>
          <p:cNvSpPr/>
          <p:nvPr/>
        </p:nvSpPr>
        <p:spPr>
          <a:xfrm>
            <a:off x="4643438" y="3220877"/>
            <a:ext cx="1529333" cy="56410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b="1" dirty="0" err="1" smtClean="0">
                <a:solidFill>
                  <a:sysClr val="windowText" lastClr="000000"/>
                </a:solidFill>
                <a:latin typeface="Arial" panose="020B0604020202020204" pitchFamily="34" charset="0"/>
                <a:cs typeface="Arial" panose="020B0604020202020204" pitchFamily="34" charset="0"/>
              </a:rPr>
              <a:t>RELACIÓN</a:t>
            </a:r>
            <a:r>
              <a:rPr lang="en-US" sz="1000" b="1" dirty="0" smtClean="0">
                <a:solidFill>
                  <a:sysClr val="windowText" lastClr="000000"/>
                </a:solidFill>
                <a:latin typeface="Arial" panose="020B0604020202020204" pitchFamily="34" charset="0"/>
                <a:cs typeface="Arial" panose="020B0604020202020204" pitchFamily="34" charset="0"/>
              </a:rPr>
              <a:t> </a:t>
            </a:r>
            <a:r>
              <a:rPr lang="en-US" sz="1000" b="1" dirty="0" err="1" smtClean="0">
                <a:solidFill>
                  <a:sysClr val="windowText" lastClr="000000"/>
                </a:solidFill>
                <a:latin typeface="Arial" panose="020B0604020202020204" pitchFamily="34" charset="0"/>
                <a:cs typeface="Arial" panose="020B0604020202020204" pitchFamily="34" charset="0"/>
              </a:rPr>
              <a:t>COSTO</a:t>
            </a:r>
            <a:r>
              <a:rPr lang="en-US" sz="1000" b="1" dirty="0" smtClean="0">
                <a:solidFill>
                  <a:sysClr val="windowText" lastClr="000000"/>
                </a:solidFill>
                <a:latin typeface="Arial" panose="020B0604020202020204" pitchFamily="34" charset="0"/>
                <a:cs typeface="Arial" panose="020B0604020202020204" pitchFamily="34" charset="0"/>
              </a:rPr>
              <a:t>/</a:t>
            </a:r>
            <a:r>
              <a:rPr lang="en-US" sz="1000" b="1" dirty="0" err="1" smtClean="0">
                <a:solidFill>
                  <a:sysClr val="windowText" lastClr="000000"/>
                </a:solidFill>
                <a:latin typeface="Arial" panose="020B0604020202020204" pitchFamily="34" charset="0"/>
                <a:cs typeface="Arial" panose="020B0604020202020204" pitchFamily="34" charset="0"/>
              </a:rPr>
              <a:t>BENEFICIO</a:t>
            </a:r>
            <a:r>
              <a:rPr lang="en-US" sz="1000" b="1" baseline="0" dirty="0" smtClean="0">
                <a:solidFill>
                  <a:sysClr val="windowText" lastClr="000000"/>
                </a:solidFill>
                <a:latin typeface="Arial" panose="020B0604020202020204" pitchFamily="34" charset="0"/>
                <a:cs typeface="Arial" panose="020B0604020202020204" pitchFamily="34" charset="0"/>
              </a:rPr>
              <a:t> </a:t>
            </a:r>
            <a:r>
              <a:rPr lang="en-US" sz="1000" b="1" baseline="0" dirty="0">
                <a:solidFill>
                  <a:sysClr val="windowText" lastClr="000000"/>
                </a:solidFill>
                <a:latin typeface="Arial" panose="020B0604020202020204" pitchFamily="34" charset="0"/>
                <a:cs typeface="Arial" panose="020B0604020202020204" pitchFamily="34" charset="0"/>
              </a:rPr>
              <a:t>1.34</a:t>
            </a:r>
            <a:endParaRPr lang="en-US" sz="1000" b="1" dirty="0">
              <a:solidFill>
                <a:sysClr val="windowText" lastClr="000000"/>
              </a:solidFill>
              <a:latin typeface="Arial" panose="020B0604020202020204" pitchFamily="34" charset="0"/>
              <a:cs typeface="Arial" panose="020B0604020202020204" pitchFamily="34" charset="0"/>
            </a:endParaRPr>
          </a:p>
        </p:txBody>
      </p:sp>
      <p:grpSp>
        <p:nvGrpSpPr>
          <p:cNvPr id="29" name="4 Grupo"/>
          <p:cNvGrpSpPr/>
          <p:nvPr/>
        </p:nvGrpSpPr>
        <p:grpSpPr>
          <a:xfrm>
            <a:off x="714348" y="389636"/>
            <a:ext cx="7858180" cy="539034"/>
            <a:chOff x="410768" y="4413054"/>
            <a:chExt cx="5750759" cy="324720"/>
          </a:xfrm>
          <a:scene3d>
            <a:camera prst="orthographicFront"/>
            <a:lightRig rig="flat" dir="t"/>
          </a:scene3d>
        </p:grpSpPr>
        <p:sp>
          <p:nvSpPr>
            <p:cNvPr id="30" name="5 Rectángulo redondeado"/>
            <p:cNvSpPr/>
            <p:nvPr/>
          </p:nvSpPr>
          <p:spPr>
            <a:xfrm>
              <a:off x="410768" y="441305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7325818"/>
                <a:satOff val="15657"/>
                <a:lumOff val="1768"/>
                <a:alphaOff val="0"/>
              </a:schemeClr>
            </a:fillRef>
            <a:effectRef idx="2">
              <a:schemeClr val="accent2">
                <a:hueOff val="-17325818"/>
                <a:satOff val="15657"/>
                <a:lumOff val="1768"/>
                <a:alphaOff val="0"/>
              </a:schemeClr>
            </a:effectRef>
            <a:fontRef idx="minor">
              <a:schemeClr val="lt1"/>
            </a:fontRef>
          </p:style>
        </p:sp>
        <p:sp>
          <p:nvSpPr>
            <p:cNvPr id="31" name="6 Rectángulo"/>
            <p:cNvSpPr/>
            <p:nvPr/>
          </p:nvSpPr>
          <p:spPr>
            <a:xfrm>
              <a:off x="426620" y="442890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CONCLUSIONES</a:t>
              </a:r>
              <a:endParaRPr lang="es-EC" sz="2400" b="1" kern="1200" dirty="0"/>
            </a:p>
          </p:txBody>
        </p:sp>
      </p:grpSp>
      <p:grpSp>
        <p:nvGrpSpPr>
          <p:cNvPr id="35" name="Grupo 34"/>
          <p:cNvGrpSpPr/>
          <p:nvPr/>
        </p:nvGrpSpPr>
        <p:grpSpPr>
          <a:xfrm>
            <a:off x="5793841" y="3861048"/>
            <a:ext cx="3242655" cy="2864743"/>
            <a:chOff x="5793841" y="3861048"/>
            <a:chExt cx="3242655" cy="2864743"/>
          </a:xfrm>
        </p:grpSpPr>
        <p:pic>
          <p:nvPicPr>
            <p:cNvPr id="32" name="Imagen 31"/>
            <p:cNvPicPr>
              <a:picLocks noChangeAspect="1"/>
            </p:cNvPicPr>
            <p:nvPr/>
          </p:nvPicPr>
          <p:blipFill>
            <a:blip r:embed="rId3"/>
            <a:stretch>
              <a:fillRect/>
            </a:stretch>
          </p:blipFill>
          <p:spPr>
            <a:xfrm>
              <a:off x="6124195" y="4437112"/>
              <a:ext cx="2700088" cy="2288679"/>
            </a:xfrm>
            <a:prstGeom prst="rect">
              <a:avLst/>
            </a:prstGeom>
          </p:spPr>
        </p:pic>
        <p:sp>
          <p:nvSpPr>
            <p:cNvPr id="33" name="Flecha derecha 32"/>
            <p:cNvSpPr/>
            <p:nvPr/>
          </p:nvSpPr>
          <p:spPr>
            <a:xfrm rot="19357105">
              <a:off x="5793841" y="4619421"/>
              <a:ext cx="2088232" cy="93610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n w="0"/>
                  <a:solidFill>
                    <a:schemeClr val="tx1"/>
                  </a:solidFill>
                  <a:effectLst>
                    <a:outerShdw blurRad="38100" dist="19050" dir="2700000" algn="tl" rotWithShape="0">
                      <a:schemeClr val="dk1">
                        <a:alpha val="40000"/>
                      </a:schemeClr>
                    </a:outerShdw>
                  </a:effectLst>
                </a:rPr>
                <a:t>RECUPERACIÓN</a:t>
              </a:r>
              <a:r>
                <a:rPr lang="en-US" sz="1400" dirty="0" smtClean="0">
                  <a:ln w="0"/>
                  <a:solidFill>
                    <a:schemeClr val="tx1"/>
                  </a:solidFill>
                  <a:effectLst>
                    <a:outerShdw blurRad="38100" dist="19050" dir="2700000" algn="tl" rotWithShape="0">
                      <a:schemeClr val="dk1">
                        <a:alpha val="40000"/>
                      </a:schemeClr>
                    </a:outerShdw>
                  </a:effectLst>
                </a:rPr>
                <a:t> </a:t>
              </a:r>
            </a:p>
            <a:p>
              <a:pPr algn="ctr"/>
              <a:r>
                <a:rPr lang="en-US" sz="1400" dirty="0" err="1" smtClean="0">
                  <a:ln w="0"/>
                  <a:solidFill>
                    <a:schemeClr val="tx1"/>
                  </a:solidFill>
                  <a:effectLst>
                    <a:outerShdw blurRad="38100" dist="19050" dir="2700000" algn="tl" rotWithShape="0">
                      <a:schemeClr val="dk1">
                        <a:alpha val="40000"/>
                      </a:schemeClr>
                    </a:outerShdw>
                  </a:effectLst>
                </a:rPr>
                <a:t>INVERSIÓN</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34" name="Estrella de 7 puntas 33"/>
            <p:cNvSpPr/>
            <p:nvPr/>
          </p:nvSpPr>
          <p:spPr>
            <a:xfrm>
              <a:off x="7884368" y="3861048"/>
              <a:ext cx="1152128" cy="576064"/>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 </a:t>
              </a:r>
              <a:r>
                <a:rPr lang="en-US" sz="1100" dirty="0" err="1" smtClean="0">
                  <a:solidFill>
                    <a:schemeClr val="tx1"/>
                  </a:solidFill>
                </a:rPr>
                <a:t>AÑOS</a:t>
              </a:r>
              <a:endParaRPr lang="en-US" sz="1100" dirty="0">
                <a:solidFill>
                  <a:schemeClr val="tx1"/>
                </a:solidFill>
              </a:endParaRPr>
            </a:p>
          </p:txBody>
        </p:sp>
      </p:grpSp>
    </p:spTree>
    <p:extLst>
      <p:ext uri="{BB962C8B-B14F-4D97-AF65-F5344CB8AC3E}">
        <p14:creationId xmlns:p14="http://schemas.microsoft.com/office/powerpoint/2010/main" val="11350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2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80">
                                          <p:stCondLst>
                                            <p:cond delay="0"/>
                                          </p:stCondLst>
                                        </p:cTn>
                                        <p:tgtEl>
                                          <p:spTgt spid="35"/>
                                        </p:tgtEl>
                                      </p:cBhvr>
                                    </p:animEffect>
                                    <p:anim calcmode="lin" valueType="num">
                                      <p:cBhvr>
                                        <p:cTn id="1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1" dur="26">
                                          <p:stCondLst>
                                            <p:cond delay="650"/>
                                          </p:stCondLst>
                                        </p:cTn>
                                        <p:tgtEl>
                                          <p:spTgt spid="35"/>
                                        </p:tgtEl>
                                      </p:cBhvr>
                                      <p:to x="100000" y="60000"/>
                                    </p:animScale>
                                    <p:animScale>
                                      <p:cBhvr>
                                        <p:cTn id="22" dur="166" decel="50000">
                                          <p:stCondLst>
                                            <p:cond delay="676"/>
                                          </p:stCondLst>
                                        </p:cTn>
                                        <p:tgtEl>
                                          <p:spTgt spid="35"/>
                                        </p:tgtEl>
                                      </p:cBhvr>
                                      <p:to x="100000" y="100000"/>
                                    </p:animScale>
                                    <p:animScale>
                                      <p:cBhvr>
                                        <p:cTn id="23" dur="26">
                                          <p:stCondLst>
                                            <p:cond delay="1312"/>
                                          </p:stCondLst>
                                        </p:cTn>
                                        <p:tgtEl>
                                          <p:spTgt spid="35"/>
                                        </p:tgtEl>
                                      </p:cBhvr>
                                      <p:to x="100000" y="80000"/>
                                    </p:animScale>
                                    <p:animScale>
                                      <p:cBhvr>
                                        <p:cTn id="24" dur="166" decel="50000">
                                          <p:stCondLst>
                                            <p:cond delay="1338"/>
                                          </p:stCondLst>
                                        </p:cTn>
                                        <p:tgtEl>
                                          <p:spTgt spid="35"/>
                                        </p:tgtEl>
                                      </p:cBhvr>
                                      <p:to x="100000" y="100000"/>
                                    </p:animScale>
                                    <p:animScale>
                                      <p:cBhvr>
                                        <p:cTn id="25" dur="26">
                                          <p:stCondLst>
                                            <p:cond delay="1642"/>
                                          </p:stCondLst>
                                        </p:cTn>
                                        <p:tgtEl>
                                          <p:spTgt spid="35"/>
                                        </p:tgtEl>
                                      </p:cBhvr>
                                      <p:to x="100000" y="90000"/>
                                    </p:animScale>
                                    <p:animScale>
                                      <p:cBhvr>
                                        <p:cTn id="26" dur="166" decel="50000">
                                          <p:stCondLst>
                                            <p:cond delay="1668"/>
                                          </p:stCondLst>
                                        </p:cTn>
                                        <p:tgtEl>
                                          <p:spTgt spid="35"/>
                                        </p:tgtEl>
                                      </p:cBhvr>
                                      <p:to x="100000" y="100000"/>
                                    </p:animScale>
                                    <p:animScale>
                                      <p:cBhvr>
                                        <p:cTn id="27" dur="26">
                                          <p:stCondLst>
                                            <p:cond delay="1808"/>
                                          </p:stCondLst>
                                        </p:cTn>
                                        <p:tgtEl>
                                          <p:spTgt spid="35"/>
                                        </p:tgtEl>
                                      </p:cBhvr>
                                      <p:to x="100000" y="95000"/>
                                    </p:animScale>
                                    <p:animScale>
                                      <p:cBhvr>
                                        <p:cTn id="28"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2 Grupo"/>
          <p:cNvGrpSpPr/>
          <p:nvPr/>
        </p:nvGrpSpPr>
        <p:grpSpPr>
          <a:xfrm>
            <a:off x="714348" y="389636"/>
            <a:ext cx="7858180" cy="539034"/>
            <a:chOff x="410768" y="4413054"/>
            <a:chExt cx="5750759" cy="324720"/>
          </a:xfrm>
          <a:scene3d>
            <a:camera prst="orthographicFront"/>
            <a:lightRig rig="flat" dir="t"/>
          </a:scene3d>
        </p:grpSpPr>
        <p:sp>
          <p:nvSpPr>
            <p:cNvPr id="5" name="4 Rectángulo redondeado"/>
            <p:cNvSpPr/>
            <p:nvPr/>
          </p:nvSpPr>
          <p:spPr>
            <a:xfrm>
              <a:off x="410768" y="441305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17325818"/>
                <a:satOff val="15657"/>
                <a:lumOff val="1768"/>
                <a:alphaOff val="0"/>
              </a:schemeClr>
            </a:fillRef>
            <a:effectRef idx="2">
              <a:schemeClr val="accent2">
                <a:hueOff val="-17325818"/>
                <a:satOff val="15657"/>
                <a:lumOff val="1768"/>
                <a:alphaOff val="0"/>
              </a:schemeClr>
            </a:effectRef>
            <a:fontRef idx="minor">
              <a:schemeClr val="lt1"/>
            </a:fontRef>
          </p:style>
        </p:sp>
        <p:sp>
          <p:nvSpPr>
            <p:cNvPr id="6" name="5 Rectángulo"/>
            <p:cNvSpPr/>
            <p:nvPr/>
          </p:nvSpPr>
          <p:spPr>
            <a:xfrm>
              <a:off x="426620" y="442890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RECOMENDACIONES</a:t>
              </a:r>
              <a:endParaRPr lang="es-EC" sz="2400" b="1" kern="1200" dirty="0"/>
            </a:p>
          </p:txBody>
        </p:sp>
      </p:grpSp>
      <p:sp>
        <p:nvSpPr>
          <p:cNvPr id="7" name="2 Marcador de contenido"/>
          <p:cNvSpPr>
            <a:spLocks noGrp="1"/>
          </p:cNvSpPr>
          <p:nvPr>
            <p:ph sz="quarter" idx="1"/>
          </p:nvPr>
        </p:nvSpPr>
        <p:spPr>
          <a:xfrm>
            <a:off x="251520" y="2276872"/>
            <a:ext cx="8582028" cy="2838052"/>
          </a:xfrm>
        </p:spPr>
        <p:txBody>
          <a:bodyPr>
            <a:normAutofit/>
          </a:bodyPr>
          <a:lstStyle/>
          <a:p>
            <a:pPr marL="285750" lvl="0" indent="-285750" algn="just">
              <a:buClrTx/>
              <a:buSzPct val="100000"/>
              <a:buFont typeface="Wingdings" panose="05000000000000000000" pitchFamily="2" charset="2"/>
              <a:buChar char="ü"/>
            </a:pPr>
            <a:r>
              <a:rPr lang="es-EC" sz="1500" dirty="0">
                <a:solidFill>
                  <a:srgbClr val="000000"/>
                </a:solidFill>
                <a:latin typeface="Arial" pitchFamily="34" charset="0"/>
                <a:ea typeface="Calibri" pitchFamily="34" charset="0"/>
                <a:cs typeface="Arial" pitchFamily="34" charset="0"/>
              </a:rPr>
              <a:t>Aprovechar el creciente mercado de consumo que se está experimentando en la ciudad de </a:t>
            </a:r>
            <a:r>
              <a:rPr lang="es-EC" sz="1500" dirty="0" smtClean="0">
                <a:solidFill>
                  <a:srgbClr val="000000"/>
                </a:solidFill>
                <a:latin typeface="Arial" pitchFamily="34" charset="0"/>
                <a:ea typeface="Calibri" pitchFamily="34" charset="0"/>
                <a:cs typeface="Arial" pitchFamily="34" charset="0"/>
              </a:rPr>
              <a:t>Riobamba.</a:t>
            </a:r>
          </a:p>
          <a:p>
            <a:pPr marL="0" lvl="0" indent="0" algn="just">
              <a:buClrTx/>
              <a:buSzPct val="100000"/>
              <a:buNone/>
            </a:pPr>
            <a:endParaRPr lang="en-US" sz="1500" dirty="0">
              <a:solidFill>
                <a:srgbClr val="000000"/>
              </a:solidFill>
              <a:latin typeface="Arial" pitchFamily="34" charset="0"/>
              <a:ea typeface="Calibri" pitchFamily="34" charset="0"/>
              <a:cs typeface="Arial" pitchFamily="34" charset="0"/>
            </a:endParaRPr>
          </a:p>
          <a:p>
            <a:pPr marL="285750" indent="-285750" algn="just">
              <a:buClrTx/>
              <a:buSzPct val="100000"/>
              <a:buFont typeface="Wingdings" panose="05000000000000000000" pitchFamily="2" charset="2"/>
              <a:buChar char="ü"/>
            </a:pPr>
            <a:r>
              <a:rPr lang="es-EC" sz="1500" dirty="0">
                <a:solidFill>
                  <a:srgbClr val="000000"/>
                </a:solidFill>
                <a:latin typeface="Arial" pitchFamily="34" charset="0"/>
                <a:ea typeface="Calibri" pitchFamily="34" charset="0"/>
                <a:cs typeface="Arial" pitchFamily="34" charset="0"/>
              </a:rPr>
              <a:t>Lanzar el proyecto de la heladería Rico Sabor en el Centro Comercial </a:t>
            </a:r>
            <a:r>
              <a:rPr lang="es-EC" sz="1500" dirty="0" err="1">
                <a:solidFill>
                  <a:srgbClr val="000000"/>
                </a:solidFill>
                <a:latin typeface="Arial" pitchFamily="34" charset="0"/>
                <a:ea typeface="Calibri" pitchFamily="34" charset="0"/>
                <a:cs typeface="Arial" pitchFamily="34" charset="0"/>
              </a:rPr>
              <a:t>Multiplaza</a:t>
            </a:r>
            <a:r>
              <a:rPr lang="es-EC" sz="1500" dirty="0">
                <a:solidFill>
                  <a:srgbClr val="000000"/>
                </a:solidFill>
                <a:latin typeface="Arial" pitchFamily="34" charset="0"/>
                <a:ea typeface="Calibri" pitchFamily="34" charset="0"/>
                <a:cs typeface="Arial" pitchFamily="34" charset="0"/>
              </a:rPr>
              <a:t> pues los estudios demuestran que este es uno de los lugares preferidos y </a:t>
            </a:r>
            <a:r>
              <a:rPr lang="es-EC" sz="1500" dirty="0" smtClean="0">
                <a:solidFill>
                  <a:srgbClr val="000000"/>
                </a:solidFill>
                <a:latin typeface="Arial" pitchFamily="34" charset="0"/>
                <a:ea typeface="Calibri" pitchFamily="34" charset="0"/>
                <a:cs typeface="Arial" pitchFamily="34" charset="0"/>
              </a:rPr>
              <a:t>se </a:t>
            </a:r>
            <a:r>
              <a:rPr lang="es-EC" sz="1500" dirty="0">
                <a:solidFill>
                  <a:srgbClr val="000000"/>
                </a:solidFill>
                <a:latin typeface="Arial" pitchFamily="34" charset="0"/>
                <a:ea typeface="Calibri" pitchFamily="34" charset="0"/>
                <a:cs typeface="Arial" pitchFamily="34" charset="0"/>
              </a:rPr>
              <a:t>presenta un crecimiento en las ventas de entre el 3% y 5 % por lo que la factibilidad de instalar la heladería es alta</a:t>
            </a:r>
            <a:r>
              <a:rPr lang="es-EC" sz="1500" dirty="0" smtClean="0">
                <a:solidFill>
                  <a:srgbClr val="000000"/>
                </a:solidFill>
                <a:latin typeface="Arial" pitchFamily="34" charset="0"/>
                <a:ea typeface="Calibri" pitchFamily="34" charset="0"/>
                <a:cs typeface="Arial" pitchFamily="34" charset="0"/>
              </a:rPr>
              <a:t>.</a:t>
            </a:r>
          </a:p>
          <a:p>
            <a:pPr marL="0" indent="0" algn="just">
              <a:buClrTx/>
              <a:buSzPct val="100000"/>
              <a:buNone/>
            </a:pPr>
            <a:endParaRPr lang="en-US" sz="1500" dirty="0">
              <a:solidFill>
                <a:srgbClr val="000000"/>
              </a:solidFill>
              <a:latin typeface="Arial" pitchFamily="34" charset="0"/>
              <a:ea typeface="Calibri" pitchFamily="34" charset="0"/>
              <a:cs typeface="Arial" pitchFamily="34" charset="0"/>
            </a:endParaRPr>
          </a:p>
          <a:p>
            <a:pPr marL="285750" indent="-285750" algn="just">
              <a:buClrTx/>
              <a:buSzPct val="100000"/>
              <a:buFont typeface="Wingdings" panose="05000000000000000000" pitchFamily="2" charset="2"/>
              <a:buChar char="ü"/>
            </a:pPr>
            <a:r>
              <a:rPr lang="es-EC" sz="1500" dirty="0">
                <a:solidFill>
                  <a:srgbClr val="000000"/>
                </a:solidFill>
                <a:latin typeface="Arial" pitchFamily="34" charset="0"/>
                <a:ea typeface="Calibri" pitchFamily="34" charset="0"/>
                <a:cs typeface="Arial" pitchFamily="34" charset="0"/>
              </a:rPr>
              <a:t>Invertir en este negocio ya que los estudios financieros demuestran la rentabilidad del </a:t>
            </a:r>
            <a:r>
              <a:rPr lang="es-EC" sz="1500" dirty="0" smtClean="0">
                <a:solidFill>
                  <a:srgbClr val="000000"/>
                </a:solidFill>
                <a:latin typeface="Arial" pitchFamily="34" charset="0"/>
                <a:ea typeface="Calibri" pitchFamily="34" charset="0"/>
                <a:cs typeface="Arial" pitchFamily="34" charset="0"/>
              </a:rPr>
              <a:t>mismo permitiendo </a:t>
            </a:r>
            <a:r>
              <a:rPr lang="es-EC" sz="1500" dirty="0">
                <a:solidFill>
                  <a:srgbClr val="000000"/>
                </a:solidFill>
                <a:latin typeface="Arial" pitchFamily="34" charset="0"/>
                <a:ea typeface="Calibri" pitchFamily="34" charset="0"/>
                <a:cs typeface="Arial" pitchFamily="34" charset="0"/>
              </a:rPr>
              <a:t>recuperar la inversión en un plazo razonable de dos años.</a:t>
            </a:r>
            <a:endParaRPr lang="en-US" sz="1500" dirty="0">
              <a:solidFill>
                <a:srgbClr val="000000"/>
              </a:solidFill>
              <a:latin typeface="Arial" pitchFamily="34" charset="0"/>
              <a:ea typeface="Calibri" pitchFamily="34" charset="0"/>
              <a:cs typeface="Arial" pitchFamily="34" charset="0"/>
            </a:endParaRPr>
          </a:p>
          <a:p>
            <a:pPr lvl="0" algn="just"/>
            <a:endParaRPr lang="es-EC" sz="1400" dirty="0" smtClean="0">
              <a:latin typeface="Arial" pitchFamily="34" charset="0"/>
              <a:cs typeface="Arial" pitchFamily="34" charset="0"/>
            </a:endParaRPr>
          </a:p>
          <a:p>
            <a:pPr algn="just"/>
            <a:endParaRPr lang="es-EC" sz="2800" dirty="0"/>
          </a:p>
        </p:txBody>
      </p:sp>
      <p:sp>
        <p:nvSpPr>
          <p:cNvPr id="8" name="7 Botón de acción: Inicio">
            <a:hlinkClick r:id="rId2"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9" name="8 Botón de acción: Hacia atrás o Anterior">
            <a:hlinkClick r:id="" action="ppaction://hlinkshowjump?jump=previousslide" highlightClick="1"/>
          </p:cNvPr>
          <p:cNvSpPr/>
          <p:nvPr/>
        </p:nvSpPr>
        <p:spPr>
          <a:xfrm>
            <a:off x="7786742"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0" name="9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2865989"/>
            <a:ext cx="8153400" cy="990600"/>
          </a:xfrm>
        </p:spPr>
        <p:txBody>
          <a:bodyPr/>
          <a:lstStyle/>
          <a:p>
            <a:pPr algn="ctr"/>
            <a:r>
              <a:rPr lang="en-US" b="1" dirty="0" smtClean="0">
                <a:latin typeface="Arial" panose="020B0604020202020204" pitchFamily="34" charset="0"/>
                <a:cs typeface="Arial" panose="020B0604020202020204" pitchFamily="34" charset="0"/>
              </a:rPr>
              <a:t>GRACIAS…!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73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o"/>
          <p:cNvGrpSpPr/>
          <p:nvPr/>
        </p:nvGrpSpPr>
        <p:grpSpPr>
          <a:xfrm>
            <a:off x="571472" y="357166"/>
            <a:ext cx="7858180" cy="571504"/>
            <a:chOff x="410768" y="76607"/>
            <a:chExt cx="5750759" cy="324720"/>
          </a:xfrm>
          <a:scene3d>
            <a:camera prst="orthographicFront"/>
            <a:lightRig rig="flat" dir="t"/>
          </a:scene3d>
        </p:grpSpPr>
        <p:sp>
          <p:nvSpPr>
            <p:cNvPr id="10" name="9 Rectángulo redondeado"/>
            <p:cNvSpPr/>
            <p:nvPr/>
          </p:nvSpPr>
          <p:spPr>
            <a:xfrm>
              <a:off x="410768" y="7660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10 Rectángulo"/>
            <p:cNvSpPr/>
            <p:nvPr/>
          </p:nvSpPr>
          <p:spPr>
            <a:xfrm>
              <a:off x="426620" y="9245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OBJETIVOS:</a:t>
              </a:r>
              <a:endParaRPr lang="es-EC" sz="2400" b="1" kern="1200" dirty="0"/>
            </a:p>
          </p:txBody>
        </p:sp>
      </p:grpSp>
      <p:sp>
        <p:nvSpPr>
          <p:cNvPr id="6" name="AutoShape 2"/>
          <p:cNvSpPr>
            <a:spLocks noChangeArrowheads="1"/>
          </p:cNvSpPr>
          <p:nvPr/>
        </p:nvSpPr>
        <p:spPr bwMode="gray">
          <a:xfrm>
            <a:off x="1692275" y="2484446"/>
            <a:ext cx="5759450" cy="2159000"/>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w="9525" algn="ctr">
            <a:noFill/>
            <a:miter lim="800000"/>
            <a:headEnd/>
            <a:tailEnd/>
          </a:ln>
          <a:effectLst/>
        </p:spPr>
        <p:txBody>
          <a:bodyPr wrap="none" anchor="ctr"/>
          <a:lstStyle/>
          <a:p>
            <a:pPr>
              <a:defRPr/>
            </a:pPr>
            <a:endParaRPr lang="es-EC"/>
          </a:p>
        </p:txBody>
      </p:sp>
      <p:grpSp>
        <p:nvGrpSpPr>
          <p:cNvPr id="7" name="Group 3"/>
          <p:cNvGrpSpPr>
            <a:grpSpLocks/>
          </p:cNvGrpSpPr>
          <p:nvPr/>
        </p:nvGrpSpPr>
        <p:grpSpPr bwMode="auto">
          <a:xfrm>
            <a:off x="2130419" y="4614863"/>
            <a:ext cx="1512887" cy="1511300"/>
            <a:chOff x="2200" y="1570"/>
            <a:chExt cx="1496" cy="1496"/>
          </a:xfrm>
        </p:grpSpPr>
        <p:sp>
          <p:nvSpPr>
            <p:cNvPr id="8" name="Oval 4"/>
            <p:cNvSpPr>
              <a:spLocks noChangeArrowheads="1"/>
            </p:cNvSpPr>
            <p:nvPr/>
          </p:nvSpPr>
          <p:spPr bwMode="gray">
            <a:xfrm>
              <a:off x="2200" y="1570"/>
              <a:ext cx="1496" cy="1496"/>
            </a:xfrm>
            <a:prstGeom prst="ellipse">
              <a:avLst/>
            </a:prstGeom>
            <a:gradFill rotWithShape="1">
              <a:gsLst>
                <a:gs pos="0">
                  <a:srgbClr val="FFFFFF"/>
                </a:gs>
                <a:gs pos="50000">
                  <a:srgbClr val="FF9900"/>
                </a:gs>
                <a:gs pos="100000">
                  <a:srgbClr val="FFFFFF"/>
                </a:gs>
              </a:gsLst>
              <a:lin ang="2700000" scaled="1"/>
            </a:gradFill>
            <a:ln w="38100" algn="ctr">
              <a:noFill/>
              <a:round/>
              <a:headEnd/>
              <a:tailEnd/>
            </a:ln>
          </p:spPr>
          <p:txBody>
            <a:bodyPr wrap="none" anchor="ctr">
              <a:spAutoFit/>
            </a:bodyPr>
            <a:lstStyle/>
            <a:p>
              <a:endParaRPr lang="es-EC"/>
            </a:p>
          </p:txBody>
        </p:sp>
        <p:sp>
          <p:nvSpPr>
            <p:cNvPr id="9" name="Oval 5"/>
            <p:cNvSpPr>
              <a:spLocks noChangeArrowheads="1"/>
            </p:cNvSpPr>
            <p:nvPr/>
          </p:nvSpPr>
          <p:spPr bwMode="gray">
            <a:xfrm>
              <a:off x="2200" y="1570"/>
              <a:ext cx="1496" cy="1496"/>
            </a:xfrm>
            <a:prstGeom prst="ellipse">
              <a:avLst/>
            </a:prstGeom>
            <a:gradFill rotWithShape="1">
              <a:gsLst>
                <a:gs pos="0">
                  <a:srgbClr val="FFC56D"/>
                </a:gs>
                <a:gs pos="100000">
                  <a:srgbClr val="FF9900"/>
                </a:gs>
              </a:gsLst>
              <a:lin ang="2700000" scaled="1"/>
            </a:gradFill>
            <a:ln w="38100" algn="ctr">
              <a:noFill/>
              <a:round/>
              <a:headEnd/>
              <a:tailEnd/>
            </a:ln>
          </p:spPr>
          <p:txBody>
            <a:bodyPr wrap="none" anchor="ctr">
              <a:spAutoFit/>
            </a:bodyPr>
            <a:lstStyle/>
            <a:p>
              <a:endParaRPr lang="es-EC"/>
            </a:p>
          </p:txBody>
        </p:sp>
        <p:sp>
          <p:nvSpPr>
            <p:cNvPr id="13" name="Oval 6"/>
            <p:cNvSpPr>
              <a:spLocks noChangeArrowheads="1"/>
            </p:cNvSpPr>
            <p:nvPr/>
          </p:nvSpPr>
          <p:spPr bwMode="gray">
            <a:xfrm>
              <a:off x="2298" y="1668"/>
              <a:ext cx="1300" cy="1300"/>
            </a:xfrm>
            <a:prstGeom prst="ellipse">
              <a:avLst/>
            </a:prstGeom>
            <a:gradFill rotWithShape="1">
              <a:gsLst>
                <a:gs pos="0">
                  <a:srgbClr val="8A5300"/>
                </a:gs>
                <a:gs pos="50000">
                  <a:srgbClr val="FF9900"/>
                </a:gs>
                <a:gs pos="100000">
                  <a:srgbClr val="8A5300"/>
                </a:gs>
              </a:gsLst>
              <a:lin ang="18900000" scaled="1"/>
            </a:gradFill>
            <a:ln w="38100" algn="ctr">
              <a:noFill/>
              <a:round/>
              <a:headEnd/>
              <a:tailEnd/>
            </a:ln>
          </p:spPr>
          <p:txBody>
            <a:bodyPr anchor="ctr">
              <a:spAutoFit/>
            </a:bodyPr>
            <a:lstStyle/>
            <a:p>
              <a:endParaRPr lang="es-EC"/>
            </a:p>
          </p:txBody>
        </p:sp>
        <p:sp>
          <p:nvSpPr>
            <p:cNvPr id="14" name="Oval 7"/>
            <p:cNvSpPr>
              <a:spLocks noChangeArrowheads="1"/>
            </p:cNvSpPr>
            <p:nvPr/>
          </p:nvSpPr>
          <p:spPr bwMode="gray">
            <a:xfrm>
              <a:off x="2298" y="1668"/>
              <a:ext cx="1300" cy="1300"/>
            </a:xfrm>
            <a:prstGeom prst="ellipse">
              <a:avLst/>
            </a:prstGeom>
            <a:gradFill rotWithShape="1">
              <a:gsLst>
                <a:gs pos="0">
                  <a:srgbClr val="FF9900"/>
                </a:gs>
                <a:gs pos="100000">
                  <a:srgbClr val="7C4A00"/>
                </a:gs>
              </a:gsLst>
              <a:lin ang="2700000" scaled="1"/>
            </a:gradFill>
            <a:ln w="38100" algn="ctr">
              <a:noFill/>
              <a:round/>
              <a:headEnd/>
              <a:tailEnd/>
            </a:ln>
          </p:spPr>
          <p:txBody>
            <a:bodyPr anchor="ctr">
              <a:spAutoFit/>
            </a:bodyPr>
            <a:lstStyle/>
            <a:p>
              <a:endParaRPr lang="es-EC"/>
            </a:p>
          </p:txBody>
        </p:sp>
        <p:sp>
          <p:nvSpPr>
            <p:cNvPr id="15" name="Oval 8"/>
            <p:cNvSpPr>
              <a:spLocks noChangeArrowheads="1"/>
            </p:cNvSpPr>
            <p:nvPr/>
          </p:nvSpPr>
          <p:spPr bwMode="gray">
            <a:xfrm>
              <a:off x="2363" y="1733"/>
              <a:ext cx="1170" cy="1170"/>
            </a:xfrm>
            <a:prstGeom prst="ellipse">
              <a:avLst/>
            </a:prstGeom>
            <a:gradFill rotWithShape="1">
              <a:gsLst>
                <a:gs pos="0">
                  <a:srgbClr val="764700"/>
                </a:gs>
                <a:gs pos="100000">
                  <a:srgbClr val="FF9900"/>
                </a:gs>
              </a:gsLst>
              <a:lin ang="5400000" scaled="1"/>
            </a:gradFill>
            <a:ln w="38100" algn="ctr">
              <a:noFill/>
              <a:round/>
              <a:headEnd/>
              <a:tailEnd/>
            </a:ln>
          </p:spPr>
          <p:txBody>
            <a:bodyPr anchor="ctr">
              <a:spAutoFit/>
            </a:bodyPr>
            <a:lstStyle/>
            <a:p>
              <a:endParaRPr lang="es-EC"/>
            </a:p>
          </p:txBody>
        </p:sp>
      </p:grpSp>
      <p:grpSp>
        <p:nvGrpSpPr>
          <p:cNvPr id="22" name="Group 15"/>
          <p:cNvGrpSpPr>
            <a:grpSpLocks/>
          </p:cNvGrpSpPr>
          <p:nvPr/>
        </p:nvGrpSpPr>
        <p:grpSpPr bwMode="auto">
          <a:xfrm>
            <a:off x="3844930" y="4614863"/>
            <a:ext cx="1512888" cy="1511300"/>
            <a:chOff x="2200" y="1570"/>
            <a:chExt cx="1496" cy="1496"/>
          </a:xfrm>
        </p:grpSpPr>
        <p:sp>
          <p:nvSpPr>
            <p:cNvPr id="23" name="Oval 16"/>
            <p:cNvSpPr>
              <a:spLocks noChangeArrowheads="1"/>
            </p:cNvSpPr>
            <p:nvPr/>
          </p:nvSpPr>
          <p:spPr bwMode="gray">
            <a:xfrm>
              <a:off x="2200" y="1570"/>
              <a:ext cx="1496" cy="1496"/>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s-EC"/>
            </a:p>
          </p:txBody>
        </p:sp>
        <p:sp>
          <p:nvSpPr>
            <p:cNvPr id="24" name="Oval 17"/>
            <p:cNvSpPr>
              <a:spLocks noChangeArrowheads="1"/>
            </p:cNvSpPr>
            <p:nvPr/>
          </p:nvSpPr>
          <p:spPr bwMode="gray">
            <a:xfrm>
              <a:off x="2200" y="1570"/>
              <a:ext cx="1496" cy="1496"/>
            </a:xfrm>
            <a:prstGeom prst="ellipse">
              <a:avLst/>
            </a:prstGeom>
            <a:gradFill rotWithShape="1">
              <a:gsLst>
                <a:gs pos="0">
                  <a:schemeClr val="folHlink">
                    <a:gamma/>
                    <a:tint val="66667"/>
                    <a:invGamma/>
                  </a:schemeClr>
                </a:gs>
                <a:gs pos="100000">
                  <a:schemeClr val="folHlink"/>
                </a:gs>
              </a:gsLst>
              <a:lin ang="2700000" scaled="1"/>
            </a:gradFill>
            <a:ln w="38100" algn="ctr">
              <a:noFill/>
              <a:round/>
              <a:headEnd/>
              <a:tailEnd/>
            </a:ln>
            <a:effectLst/>
          </p:spPr>
          <p:txBody>
            <a:bodyPr wrap="none" anchor="ctr">
              <a:spAutoFit/>
            </a:bodyPr>
            <a:lstStyle/>
            <a:p>
              <a:pPr>
                <a:defRPr/>
              </a:pPr>
              <a:endParaRPr lang="es-EC"/>
            </a:p>
          </p:txBody>
        </p:sp>
        <p:sp>
          <p:nvSpPr>
            <p:cNvPr id="25" name="Oval 18"/>
            <p:cNvSpPr>
              <a:spLocks noChangeArrowheads="1"/>
            </p:cNvSpPr>
            <p:nvPr/>
          </p:nvSpPr>
          <p:spPr bwMode="gray">
            <a:xfrm>
              <a:off x="2297" y="1667"/>
              <a:ext cx="1301" cy="1301"/>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s-EC"/>
            </a:p>
          </p:txBody>
        </p:sp>
        <p:sp>
          <p:nvSpPr>
            <p:cNvPr id="26" name="Oval 19"/>
            <p:cNvSpPr>
              <a:spLocks noChangeArrowheads="1"/>
            </p:cNvSpPr>
            <p:nvPr/>
          </p:nvSpPr>
          <p:spPr bwMode="gray">
            <a:xfrm>
              <a:off x="2297" y="1667"/>
              <a:ext cx="1301" cy="1301"/>
            </a:xfrm>
            <a:prstGeom prst="ellipse">
              <a:avLst/>
            </a:prstGeom>
            <a:gradFill rotWithShape="1">
              <a:gsLst>
                <a:gs pos="0">
                  <a:schemeClr val="folHlink"/>
                </a:gs>
                <a:gs pos="100000">
                  <a:schemeClr val="folHlink">
                    <a:gamma/>
                    <a:shade val="48627"/>
                    <a:invGamma/>
                  </a:schemeClr>
                </a:gs>
              </a:gsLst>
              <a:lin ang="2700000" scaled="1"/>
            </a:gradFill>
            <a:ln w="38100" algn="ctr">
              <a:noFill/>
              <a:round/>
              <a:headEnd/>
              <a:tailEnd/>
            </a:ln>
            <a:effectLst/>
          </p:spPr>
          <p:txBody>
            <a:bodyPr anchor="ctr">
              <a:spAutoFit/>
            </a:bodyPr>
            <a:lstStyle/>
            <a:p>
              <a:pPr>
                <a:defRPr/>
              </a:pPr>
              <a:endParaRPr lang="es-EC"/>
            </a:p>
          </p:txBody>
        </p:sp>
        <p:sp>
          <p:nvSpPr>
            <p:cNvPr id="27" name="Oval 20"/>
            <p:cNvSpPr>
              <a:spLocks noChangeArrowheads="1"/>
            </p:cNvSpPr>
            <p:nvPr/>
          </p:nvSpPr>
          <p:spPr bwMode="gray">
            <a:xfrm>
              <a:off x="2363" y="1733"/>
              <a:ext cx="1169" cy="1169"/>
            </a:xfrm>
            <a:prstGeom prst="ellipse">
              <a:avLst/>
            </a:prstGeom>
            <a:gradFill rotWithShape="1">
              <a:gsLst>
                <a:gs pos="0">
                  <a:schemeClr val="folHlink">
                    <a:gamma/>
                    <a:shade val="46275"/>
                    <a:invGamma/>
                  </a:schemeClr>
                </a:gs>
                <a:gs pos="100000">
                  <a:schemeClr val="folHlink"/>
                </a:gs>
              </a:gsLst>
              <a:lin ang="5400000" scaled="1"/>
            </a:gradFill>
            <a:ln w="38100" algn="ctr">
              <a:noFill/>
              <a:round/>
              <a:headEnd/>
              <a:tailEnd/>
            </a:ln>
            <a:effectLst/>
          </p:spPr>
          <p:txBody>
            <a:bodyPr anchor="ctr">
              <a:spAutoFit/>
            </a:bodyPr>
            <a:lstStyle/>
            <a:p>
              <a:pPr>
                <a:defRPr/>
              </a:pPr>
              <a:endParaRPr lang="es-EC"/>
            </a:p>
          </p:txBody>
        </p:sp>
      </p:grpSp>
      <p:grpSp>
        <p:nvGrpSpPr>
          <p:cNvPr id="28" name="Group 21"/>
          <p:cNvGrpSpPr>
            <a:grpSpLocks/>
          </p:cNvGrpSpPr>
          <p:nvPr/>
        </p:nvGrpSpPr>
        <p:grpSpPr bwMode="auto">
          <a:xfrm>
            <a:off x="357158" y="4614863"/>
            <a:ext cx="1512887" cy="1511300"/>
            <a:chOff x="2200" y="1570"/>
            <a:chExt cx="1496" cy="1496"/>
          </a:xfrm>
        </p:grpSpPr>
        <p:sp>
          <p:nvSpPr>
            <p:cNvPr id="29" name="Oval 22"/>
            <p:cNvSpPr>
              <a:spLocks noChangeArrowheads="1"/>
            </p:cNvSpPr>
            <p:nvPr/>
          </p:nvSpPr>
          <p:spPr bwMode="gray">
            <a:xfrm>
              <a:off x="2200" y="1570"/>
              <a:ext cx="1496" cy="149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pPr>
                <a:defRPr/>
              </a:pPr>
              <a:endParaRPr lang="es-EC"/>
            </a:p>
          </p:txBody>
        </p:sp>
        <p:sp>
          <p:nvSpPr>
            <p:cNvPr id="30" name="Oval 23"/>
            <p:cNvSpPr>
              <a:spLocks noChangeArrowheads="1"/>
            </p:cNvSpPr>
            <p:nvPr/>
          </p:nvSpPr>
          <p:spPr bwMode="gray">
            <a:xfrm>
              <a:off x="2200" y="1570"/>
              <a:ext cx="1496" cy="1496"/>
            </a:xfrm>
            <a:prstGeom prst="ellipse">
              <a:avLst/>
            </a:prstGeom>
            <a:gradFill rotWithShape="1">
              <a:gsLst>
                <a:gs pos="0">
                  <a:schemeClr val="accent2">
                    <a:gamma/>
                    <a:tint val="69804"/>
                    <a:invGamma/>
                  </a:schemeClr>
                </a:gs>
                <a:gs pos="100000">
                  <a:schemeClr val="accent2"/>
                </a:gs>
              </a:gsLst>
              <a:lin ang="2700000" scaled="1"/>
            </a:gradFill>
            <a:ln w="38100" algn="ctr">
              <a:noFill/>
              <a:round/>
              <a:headEnd/>
              <a:tailEnd/>
            </a:ln>
            <a:effectLst/>
          </p:spPr>
          <p:txBody>
            <a:bodyPr wrap="none" anchor="ctr">
              <a:spAutoFit/>
            </a:bodyPr>
            <a:lstStyle/>
            <a:p>
              <a:pPr>
                <a:defRPr/>
              </a:pPr>
              <a:endParaRPr lang="es-EC"/>
            </a:p>
          </p:txBody>
        </p:sp>
        <p:sp>
          <p:nvSpPr>
            <p:cNvPr id="31" name="Oval 24"/>
            <p:cNvSpPr>
              <a:spLocks noChangeArrowheads="1"/>
            </p:cNvSpPr>
            <p:nvPr/>
          </p:nvSpPr>
          <p:spPr bwMode="gray">
            <a:xfrm>
              <a:off x="2297" y="1667"/>
              <a:ext cx="1301" cy="1301"/>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pPr>
                <a:defRPr/>
              </a:pPr>
              <a:endParaRPr lang="es-EC"/>
            </a:p>
          </p:txBody>
        </p:sp>
        <p:sp>
          <p:nvSpPr>
            <p:cNvPr id="32" name="Oval 25"/>
            <p:cNvSpPr>
              <a:spLocks noChangeArrowheads="1"/>
            </p:cNvSpPr>
            <p:nvPr/>
          </p:nvSpPr>
          <p:spPr bwMode="gray">
            <a:xfrm>
              <a:off x="2297" y="1667"/>
              <a:ext cx="1301" cy="1301"/>
            </a:xfrm>
            <a:prstGeom prst="ellipse">
              <a:avLst/>
            </a:prstGeom>
            <a:gradFill rotWithShape="1">
              <a:gsLst>
                <a:gs pos="0">
                  <a:schemeClr val="accent2"/>
                </a:gs>
                <a:gs pos="100000">
                  <a:schemeClr val="accent2">
                    <a:gamma/>
                    <a:shade val="48627"/>
                    <a:invGamma/>
                  </a:schemeClr>
                </a:gs>
              </a:gsLst>
              <a:lin ang="2700000" scaled="1"/>
            </a:gradFill>
            <a:ln w="38100" algn="ctr">
              <a:noFill/>
              <a:round/>
              <a:headEnd/>
              <a:tailEnd/>
            </a:ln>
            <a:effectLst/>
          </p:spPr>
          <p:txBody>
            <a:bodyPr anchor="ctr">
              <a:spAutoFit/>
            </a:bodyPr>
            <a:lstStyle/>
            <a:p>
              <a:pPr>
                <a:defRPr/>
              </a:pPr>
              <a:endParaRPr lang="es-EC"/>
            </a:p>
          </p:txBody>
        </p:sp>
        <p:sp>
          <p:nvSpPr>
            <p:cNvPr id="33" name="Oval 26"/>
            <p:cNvSpPr>
              <a:spLocks noChangeArrowheads="1"/>
            </p:cNvSpPr>
            <p:nvPr/>
          </p:nvSpPr>
          <p:spPr bwMode="gray">
            <a:xfrm>
              <a:off x="2363" y="1733"/>
              <a:ext cx="1169" cy="1169"/>
            </a:xfrm>
            <a:prstGeom prst="ellipse">
              <a:avLst/>
            </a:prstGeom>
            <a:gradFill rotWithShape="1">
              <a:gsLst>
                <a:gs pos="0">
                  <a:schemeClr val="accent2">
                    <a:gamma/>
                    <a:shade val="46275"/>
                    <a:invGamma/>
                  </a:schemeClr>
                </a:gs>
                <a:gs pos="100000">
                  <a:schemeClr val="accent2"/>
                </a:gs>
              </a:gsLst>
              <a:lin ang="5400000" scaled="1"/>
            </a:gradFill>
            <a:ln w="38100" algn="ctr">
              <a:noFill/>
              <a:round/>
              <a:headEnd/>
              <a:tailEnd/>
            </a:ln>
            <a:effectLst/>
          </p:spPr>
          <p:txBody>
            <a:bodyPr anchor="ctr">
              <a:spAutoFit/>
            </a:bodyPr>
            <a:lstStyle/>
            <a:p>
              <a:pPr>
                <a:defRPr/>
              </a:pPr>
              <a:endParaRPr lang="es-EC"/>
            </a:p>
          </p:txBody>
        </p:sp>
      </p:grpSp>
      <p:sp>
        <p:nvSpPr>
          <p:cNvPr id="34" name="Rectangle 27"/>
          <p:cNvSpPr>
            <a:spLocks noChangeArrowheads="1"/>
          </p:cNvSpPr>
          <p:nvPr/>
        </p:nvSpPr>
        <p:spPr bwMode="auto">
          <a:xfrm>
            <a:off x="285720" y="5000636"/>
            <a:ext cx="1571636" cy="646331"/>
          </a:xfrm>
          <a:prstGeom prst="rect">
            <a:avLst/>
          </a:prstGeom>
          <a:noFill/>
          <a:ln w="9525">
            <a:noFill/>
            <a:miter lim="800000"/>
            <a:headEnd/>
            <a:tailEnd/>
          </a:ln>
        </p:spPr>
        <p:txBody>
          <a:bodyPr wrap="square">
            <a:spAutoFit/>
          </a:bodyPr>
          <a:lstStyle/>
          <a:p>
            <a:pPr algn="ctr"/>
            <a:r>
              <a:rPr lang="en-US" b="1" dirty="0" err="1" smtClean="0">
                <a:solidFill>
                  <a:srgbClr val="E1FFE1"/>
                </a:solidFill>
              </a:rPr>
              <a:t>Establecer</a:t>
            </a:r>
            <a:r>
              <a:rPr lang="en-US" b="1" dirty="0" smtClean="0">
                <a:solidFill>
                  <a:srgbClr val="E1FFE1"/>
                </a:solidFill>
              </a:rPr>
              <a:t> </a:t>
            </a:r>
            <a:r>
              <a:rPr lang="en-US" b="1" dirty="0" err="1" smtClean="0">
                <a:solidFill>
                  <a:srgbClr val="E1FFE1"/>
                </a:solidFill>
              </a:rPr>
              <a:t>generalidades</a:t>
            </a:r>
            <a:endParaRPr lang="en-US" b="1" dirty="0">
              <a:solidFill>
                <a:srgbClr val="E1FFE1"/>
              </a:solidFill>
            </a:endParaRPr>
          </a:p>
        </p:txBody>
      </p:sp>
      <p:grpSp>
        <p:nvGrpSpPr>
          <p:cNvPr id="35" name="Group 28"/>
          <p:cNvGrpSpPr>
            <a:grpSpLocks/>
          </p:cNvGrpSpPr>
          <p:nvPr/>
        </p:nvGrpSpPr>
        <p:grpSpPr bwMode="auto">
          <a:xfrm>
            <a:off x="7286644" y="4654550"/>
            <a:ext cx="1512887" cy="1511300"/>
            <a:chOff x="2200" y="1570"/>
            <a:chExt cx="1496" cy="1496"/>
          </a:xfrm>
        </p:grpSpPr>
        <p:sp>
          <p:nvSpPr>
            <p:cNvPr id="36" name="Oval 29"/>
            <p:cNvSpPr>
              <a:spLocks noChangeArrowheads="1"/>
            </p:cNvSpPr>
            <p:nvPr/>
          </p:nvSpPr>
          <p:spPr bwMode="gray">
            <a:xfrm>
              <a:off x="2200" y="1570"/>
              <a:ext cx="1496" cy="1496"/>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s-EC"/>
            </a:p>
          </p:txBody>
        </p:sp>
        <p:sp>
          <p:nvSpPr>
            <p:cNvPr id="37" name="Oval 30"/>
            <p:cNvSpPr>
              <a:spLocks noChangeArrowheads="1"/>
            </p:cNvSpPr>
            <p:nvPr/>
          </p:nvSpPr>
          <p:spPr bwMode="gray">
            <a:xfrm>
              <a:off x="2200" y="1570"/>
              <a:ext cx="1496" cy="1496"/>
            </a:xfrm>
            <a:prstGeom prst="ellipse">
              <a:avLst/>
            </a:prstGeom>
            <a:gradFill rotWithShape="1">
              <a:gsLst>
                <a:gs pos="0">
                  <a:schemeClr val="accent1">
                    <a:gamma/>
                    <a:tint val="57255"/>
                    <a:invGamma/>
                  </a:schemeClr>
                </a:gs>
                <a:gs pos="100000">
                  <a:schemeClr val="accent1"/>
                </a:gs>
              </a:gsLst>
              <a:lin ang="2700000" scaled="1"/>
            </a:gradFill>
            <a:ln w="38100" algn="ctr">
              <a:noFill/>
              <a:round/>
              <a:headEnd/>
              <a:tailEnd/>
            </a:ln>
            <a:effectLst/>
          </p:spPr>
          <p:txBody>
            <a:bodyPr wrap="none" anchor="ctr">
              <a:spAutoFit/>
            </a:bodyPr>
            <a:lstStyle/>
            <a:p>
              <a:pPr>
                <a:defRPr/>
              </a:pPr>
              <a:endParaRPr lang="es-EC"/>
            </a:p>
          </p:txBody>
        </p:sp>
        <p:sp>
          <p:nvSpPr>
            <p:cNvPr id="38" name="Oval 31"/>
            <p:cNvSpPr>
              <a:spLocks noChangeArrowheads="1"/>
            </p:cNvSpPr>
            <p:nvPr/>
          </p:nvSpPr>
          <p:spPr bwMode="gray">
            <a:xfrm>
              <a:off x="2297" y="1667"/>
              <a:ext cx="1301" cy="1301"/>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s-EC"/>
            </a:p>
          </p:txBody>
        </p:sp>
        <p:sp>
          <p:nvSpPr>
            <p:cNvPr id="39" name="Oval 32"/>
            <p:cNvSpPr>
              <a:spLocks noChangeArrowheads="1"/>
            </p:cNvSpPr>
            <p:nvPr/>
          </p:nvSpPr>
          <p:spPr bwMode="gray">
            <a:xfrm>
              <a:off x="2297" y="1667"/>
              <a:ext cx="1301" cy="1301"/>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pPr>
                <a:defRPr/>
              </a:pPr>
              <a:endParaRPr lang="es-EC"/>
            </a:p>
          </p:txBody>
        </p:sp>
        <p:sp>
          <p:nvSpPr>
            <p:cNvPr id="40" name="Oval 33"/>
            <p:cNvSpPr>
              <a:spLocks noChangeArrowheads="1"/>
            </p:cNvSpPr>
            <p:nvPr/>
          </p:nvSpPr>
          <p:spPr bwMode="gray">
            <a:xfrm>
              <a:off x="2363" y="1733"/>
              <a:ext cx="1169" cy="1169"/>
            </a:xfrm>
            <a:prstGeom prst="ellipse">
              <a:avLst/>
            </a:prstGeom>
            <a:gradFill rotWithShape="1">
              <a:gsLst>
                <a:gs pos="0">
                  <a:schemeClr val="accent1">
                    <a:gamma/>
                    <a:shade val="46275"/>
                    <a:invGamma/>
                  </a:schemeClr>
                </a:gs>
                <a:gs pos="100000">
                  <a:schemeClr val="accent1"/>
                </a:gs>
              </a:gsLst>
              <a:lin ang="5400000" scaled="1"/>
            </a:gradFill>
            <a:ln w="38100" algn="ctr">
              <a:noFill/>
              <a:round/>
              <a:headEnd/>
              <a:tailEnd/>
            </a:ln>
            <a:effectLst/>
          </p:spPr>
          <p:txBody>
            <a:bodyPr anchor="ctr">
              <a:spAutoFit/>
            </a:bodyPr>
            <a:lstStyle/>
            <a:p>
              <a:pPr>
                <a:defRPr/>
              </a:pPr>
              <a:endParaRPr lang="es-EC"/>
            </a:p>
          </p:txBody>
        </p:sp>
      </p:grpSp>
      <p:grpSp>
        <p:nvGrpSpPr>
          <p:cNvPr id="41" name="Group 34"/>
          <p:cNvGrpSpPr>
            <a:grpSpLocks/>
          </p:cNvGrpSpPr>
          <p:nvPr/>
        </p:nvGrpSpPr>
        <p:grpSpPr bwMode="auto">
          <a:xfrm>
            <a:off x="5559443" y="4654550"/>
            <a:ext cx="1512887" cy="1511300"/>
            <a:chOff x="2200" y="1570"/>
            <a:chExt cx="1496" cy="1496"/>
          </a:xfrm>
        </p:grpSpPr>
        <p:sp>
          <p:nvSpPr>
            <p:cNvPr id="42" name="Oval 35"/>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EC"/>
            </a:p>
          </p:txBody>
        </p:sp>
        <p:sp>
          <p:nvSpPr>
            <p:cNvPr id="43" name="Oval 36"/>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pPr>
                <a:defRPr/>
              </a:pPr>
              <a:endParaRPr lang="es-EC"/>
            </a:p>
          </p:txBody>
        </p:sp>
        <p:sp>
          <p:nvSpPr>
            <p:cNvPr id="44" name="Oval 37"/>
            <p:cNvSpPr>
              <a:spLocks noChangeArrowheads="1"/>
            </p:cNvSpPr>
            <p:nvPr/>
          </p:nvSpPr>
          <p:spPr bwMode="gray">
            <a:xfrm>
              <a:off x="2297" y="1667"/>
              <a:ext cx="1301" cy="13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EC"/>
            </a:p>
          </p:txBody>
        </p:sp>
        <p:sp>
          <p:nvSpPr>
            <p:cNvPr id="45" name="Oval 38"/>
            <p:cNvSpPr>
              <a:spLocks noChangeArrowheads="1"/>
            </p:cNvSpPr>
            <p:nvPr/>
          </p:nvSpPr>
          <p:spPr bwMode="gray">
            <a:xfrm>
              <a:off x="2297" y="1667"/>
              <a:ext cx="1301" cy="1301"/>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pPr>
                <a:defRPr/>
              </a:pPr>
              <a:endParaRPr lang="es-EC"/>
            </a:p>
          </p:txBody>
        </p:sp>
        <p:sp>
          <p:nvSpPr>
            <p:cNvPr id="46" name="Oval 39"/>
            <p:cNvSpPr>
              <a:spLocks noChangeArrowheads="1"/>
            </p:cNvSpPr>
            <p:nvPr/>
          </p:nvSpPr>
          <p:spPr bwMode="gray">
            <a:xfrm>
              <a:off x="2363" y="1733"/>
              <a:ext cx="1169" cy="1169"/>
            </a:xfrm>
            <a:prstGeom prst="ellipse">
              <a:avLst/>
            </a:prstGeom>
            <a:gradFill rotWithShape="1">
              <a:gsLst>
                <a:gs pos="0">
                  <a:schemeClr val="hlink">
                    <a:gamma/>
                    <a:shade val="46275"/>
                    <a:invGamma/>
                  </a:schemeClr>
                </a:gs>
                <a:gs pos="100000">
                  <a:schemeClr val="hlink"/>
                </a:gs>
              </a:gsLst>
              <a:lin ang="5400000" scaled="1"/>
            </a:gradFill>
            <a:ln w="38100" algn="ctr">
              <a:noFill/>
              <a:round/>
              <a:headEnd/>
              <a:tailEnd/>
            </a:ln>
            <a:effectLst/>
          </p:spPr>
          <p:txBody>
            <a:bodyPr anchor="ctr">
              <a:spAutoFit/>
            </a:bodyPr>
            <a:lstStyle/>
            <a:p>
              <a:pPr>
                <a:defRPr/>
              </a:pPr>
              <a:endParaRPr lang="es-EC"/>
            </a:p>
          </p:txBody>
        </p:sp>
      </p:grpSp>
      <p:sp>
        <p:nvSpPr>
          <p:cNvPr id="48" name="AutoShape 41"/>
          <p:cNvSpPr>
            <a:spLocks noChangeArrowheads="1"/>
          </p:cNvSpPr>
          <p:nvPr/>
        </p:nvSpPr>
        <p:spPr bwMode="auto">
          <a:xfrm>
            <a:off x="2484438" y="1916113"/>
            <a:ext cx="4186237" cy="436562"/>
          </a:xfrm>
          <a:prstGeom prst="roundRect">
            <a:avLst>
              <a:gd name="adj" fmla="val 21667"/>
            </a:avLst>
          </a:prstGeom>
          <a:noFill/>
          <a:ln w="9525">
            <a:noFill/>
            <a:round/>
            <a:headEnd/>
            <a:tailEnd/>
          </a:ln>
        </p:spPr>
        <p:txBody>
          <a:bodyPr anchor="b"/>
          <a:lstStyle/>
          <a:p>
            <a:pPr>
              <a:lnSpc>
                <a:spcPct val="90000"/>
              </a:lnSpc>
            </a:pPr>
            <a:r>
              <a:rPr lang="es-EC" sz="2000" b="1">
                <a:solidFill>
                  <a:schemeClr val="bg1"/>
                </a:solidFill>
              </a:rPr>
              <a:t>PLAN ESTRATÉGICO</a:t>
            </a:r>
            <a:endParaRPr lang="es-ES" sz="2000" b="1">
              <a:solidFill>
                <a:schemeClr val="bg1"/>
              </a:solidFill>
            </a:endParaRPr>
          </a:p>
        </p:txBody>
      </p:sp>
      <p:sp>
        <p:nvSpPr>
          <p:cNvPr id="49" name="Rectangle 42"/>
          <p:cNvSpPr>
            <a:spLocks noChangeArrowheads="1"/>
          </p:cNvSpPr>
          <p:nvPr/>
        </p:nvSpPr>
        <p:spPr bwMode="auto">
          <a:xfrm>
            <a:off x="2357422" y="4929198"/>
            <a:ext cx="1127112" cy="923330"/>
          </a:xfrm>
          <a:prstGeom prst="rect">
            <a:avLst/>
          </a:prstGeom>
          <a:noFill/>
          <a:ln w="9525">
            <a:noFill/>
            <a:miter lim="800000"/>
            <a:headEnd/>
            <a:tailEnd/>
          </a:ln>
        </p:spPr>
        <p:txBody>
          <a:bodyPr wrap="square">
            <a:spAutoFit/>
          </a:bodyPr>
          <a:lstStyle/>
          <a:p>
            <a:pPr algn="ctr"/>
            <a:r>
              <a:rPr lang="en-US" b="1" dirty="0" err="1" smtClean="0">
                <a:solidFill>
                  <a:srgbClr val="E1FFE1"/>
                </a:solidFill>
              </a:rPr>
              <a:t>Estudio</a:t>
            </a:r>
            <a:r>
              <a:rPr lang="en-US" b="1" dirty="0" smtClean="0">
                <a:solidFill>
                  <a:srgbClr val="E1FFE1"/>
                </a:solidFill>
              </a:rPr>
              <a:t> de Mercado</a:t>
            </a:r>
            <a:endParaRPr lang="en-US" b="1" dirty="0">
              <a:solidFill>
                <a:srgbClr val="E1FFE1"/>
              </a:solidFill>
            </a:endParaRPr>
          </a:p>
        </p:txBody>
      </p:sp>
      <p:sp>
        <p:nvSpPr>
          <p:cNvPr id="50" name="Rectangle 43"/>
          <p:cNvSpPr>
            <a:spLocks noChangeArrowheads="1"/>
          </p:cNvSpPr>
          <p:nvPr/>
        </p:nvSpPr>
        <p:spPr bwMode="auto">
          <a:xfrm>
            <a:off x="3758514" y="5072074"/>
            <a:ext cx="1670742" cy="646331"/>
          </a:xfrm>
          <a:prstGeom prst="rect">
            <a:avLst/>
          </a:prstGeom>
          <a:noFill/>
          <a:ln w="9525">
            <a:noFill/>
            <a:miter lim="800000"/>
            <a:headEnd/>
            <a:tailEnd/>
          </a:ln>
        </p:spPr>
        <p:txBody>
          <a:bodyPr wrap="square">
            <a:spAutoFit/>
          </a:bodyPr>
          <a:lstStyle/>
          <a:p>
            <a:pPr algn="ctr"/>
            <a:r>
              <a:rPr lang="en-US" b="1" dirty="0" err="1" smtClean="0">
                <a:solidFill>
                  <a:schemeClr val="bg1"/>
                </a:solidFill>
              </a:rPr>
              <a:t>Estudio</a:t>
            </a:r>
            <a:r>
              <a:rPr lang="en-US" b="1" dirty="0" smtClean="0">
                <a:solidFill>
                  <a:schemeClr val="bg1"/>
                </a:solidFill>
              </a:rPr>
              <a:t> </a:t>
            </a:r>
            <a:r>
              <a:rPr lang="en-US" b="1" dirty="0" err="1" smtClean="0">
                <a:solidFill>
                  <a:schemeClr val="bg1"/>
                </a:solidFill>
              </a:rPr>
              <a:t>Técnico</a:t>
            </a:r>
            <a:r>
              <a:rPr lang="en-US" b="1" dirty="0" smtClean="0">
                <a:solidFill>
                  <a:schemeClr val="bg1"/>
                </a:solidFill>
              </a:rPr>
              <a:t> </a:t>
            </a:r>
            <a:r>
              <a:rPr lang="en-US" b="1" dirty="0" err="1" smtClean="0">
                <a:solidFill>
                  <a:schemeClr val="bg1"/>
                </a:solidFill>
              </a:rPr>
              <a:t>Organizacional</a:t>
            </a:r>
            <a:endParaRPr lang="en-US" b="1" dirty="0">
              <a:solidFill>
                <a:schemeClr val="bg1"/>
              </a:solidFill>
            </a:endParaRPr>
          </a:p>
        </p:txBody>
      </p:sp>
      <p:sp>
        <p:nvSpPr>
          <p:cNvPr id="52" name="Rectangle 45"/>
          <p:cNvSpPr>
            <a:spLocks noChangeArrowheads="1"/>
          </p:cNvSpPr>
          <p:nvPr/>
        </p:nvSpPr>
        <p:spPr bwMode="auto">
          <a:xfrm>
            <a:off x="5572132" y="4929198"/>
            <a:ext cx="1500198" cy="923330"/>
          </a:xfrm>
          <a:prstGeom prst="rect">
            <a:avLst/>
          </a:prstGeom>
          <a:noFill/>
          <a:ln w="9525">
            <a:noFill/>
            <a:miter lim="800000"/>
            <a:headEnd/>
            <a:tailEnd/>
          </a:ln>
        </p:spPr>
        <p:txBody>
          <a:bodyPr wrap="square">
            <a:spAutoFit/>
          </a:bodyPr>
          <a:lstStyle/>
          <a:p>
            <a:pPr algn="ctr"/>
            <a:r>
              <a:rPr lang="en-US" b="1" dirty="0" err="1" smtClean="0">
                <a:solidFill>
                  <a:srgbClr val="E1FFE1"/>
                </a:solidFill>
              </a:rPr>
              <a:t>Estudio</a:t>
            </a:r>
            <a:r>
              <a:rPr lang="en-US" b="1" dirty="0" smtClean="0">
                <a:solidFill>
                  <a:srgbClr val="E1FFE1"/>
                </a:solidFill>
              </a:rPr>
              <a:t> </a:t>
            </a:r>
            <a:r>
              <a:rPr lang="en-US" b="1" dirty="0" err="1" smtClean="0">
                <a:solidFill>
                  <a:srgbClr val="E1FFE1"/>
                </a:solidFill>
              </a:rPr>
              <a:t>Técnico</a:t>
            </a:r>
            <a:r>
              <a:rPr lang="en-US" b="1" dirty="0" smtClean="0">
                <a:solidFill>
                  <a:srgbClr val="E1FFE1"/>
                </a:solidFill>
              </a:rPr>
              <a:t> y de </a:t>
            </a:r>
            <a:r>
              <a:rPr lang="en-US" b="1" dirty="0" err="1" smtClean="0">
                <a:solidFill>
                  <a:srgbClr val="E1FFE1"/>
                </a:solidFill>
              </a:rPr>
              <a:t>Producción</a:t>
            </a:r>
            <a:endParaRPr lang="en-US" b="1" dirty="0">
              <a:solidFill>
                <a:srgbClr val="E1FFE1"/>
              </a:solidFill>
            </a:endParaRPr>
          </a:p>
        </p:txBody>
      </p:sp>
      <p:sp>
        <p:nvSpPr>
          <p:cNvPr id="53" name="Rectangle 46"/>
          <p:cNvSpPr>
            <a:spLocks noChangeArrowheads="1"/>
          </p:cNvSpPr>
          <p:nvPr/>
        </p:nvSpPr>
        <p:spPr bwMode="auto">
          <a:xfrm>
            <a:off x="7286644" y="4929198"/>
            <a:ext cx="1500198" cy="923330"/>
          </a:xfrm>
          <a:prstGeom prst="rect">
            <a:avLst/>
          </a:prstGeom>
          <a:noFill/>
          <a:ln w="9525">
            <a:noFill/>
            <a:miter lim="800000"/>
            <a:headEnd/>
            <a:tailEnd/>
          </a:ln>
        </p:spPr>
        <p:txBody>
          <a:bodyPr wrap="square">
            <a:spAutoFit/>
          </a:bodyPr>
          <a:lstStyle/>
          <a:p>
            <a:pPr algn="ctr"/>
            <a:r>
              <a:rPr lang="en-US" b="1" dirty="0" err="1" smtClean="0">
                <a:solidFill>
                  <a:schemeClr val="bg1"/>
                </a:solidFill>
              </a:rPr>
              <a:t>Estudio</a:t>
            </a:r>
            <a:r>
              <a:rPr lang="en-US" b="1" dirty="0" smtClean="0">
                <a:solidFill>
                  <a:schemeClr val="bg1"/>
                </a:solidFill>
              </a:rPr>
              <a:t> </a:t>
            </a:r>
            <a:r>
              <a:rPr lang="en-US" b="1" dirty="0" err="1" smtClean="0">
                <a:solidFill>
                  <a:schemeClr val="bg1"/>
                </a:solidFill>
              </a:rPr>
              <a:t>Económico</a:t>
            </a:r>
            <a:r>
              <a:rPr lang="en-US" b="1" dirty="0" smtClean="0">
                <a:solidFill>
                  <a:schemeClr val="bg1"/>
                </a:solidFill>
              </a:rPr>
              <a:t> - </a:t>
            </a:r>
            <a:r>
              <a:rPr lang="en-US" b="1" dirty="0" err="1" smtClean="0">
                <a:solidFill>
                  <a:schemeClr val="bg1"/>
                </a:solidFill>
              </a:rPr>
              <a:t>Financiero</a:t>
            </a:r>
            <a:endParaRPr lang="en-US" b="1" dirty="0">
              <a:solidFill>
                <a:schemeClr val="bg1"/>
              </a:solidFill>
            </a:endParaRPr>
          </a:p>
        </p:txBody>
      </p:sp>
      <p:sp>
        <p:nvSpPr>
          <p:cNvPr id="54" name="AutoShape 47"/>
          <p:cNvSpPr>
            <a:spLocks noGrp="1" noChangeArrowheads="1"/>
          </p:cNvSpPr>
          <p:nvPr>
            <p:ph type="title"/>
          </p:nvPr>
        </p:nvSpPr>
        <p:spPr>
          <a:xfrm>
            <a:off x="714348" y="1706555"/>
            <a:ext cx="7643866" cy="579437"/>
          </a:xfrm>
          <a:noFill/>
        </p:spPr>
        <p:txBody>
          <a:bodyPr>
            <a:normAutofit fontScale="90000"/>
          </a:bodyPr>
          <a:lstStyle/>
          <a:p>
            <a:pPr algn="ctr" eaLnBrk="1" hangingPunct="1"/>
            <a:r>
              <a:rPr lang="es-EC" sz="3200" dirty="0" smtClean="0">
                <a:solidFill>
                  <a:schemeClr val="tx1"/>
                </a:solidFill>
              </a:rPr>
              <a:t>Determinar la factibilidad para la creación e implementación de la Heladería </a:t>
            </a:r>
            <a:r>
              <a:rPr lang="en-US" sz="3200" dirty="0" smtClean="0">
                <a:solidFill>
                  <a:schemeClr val="tx1"/>
                </a:solidFill>
              </a:rPr>
              <a:t>“</a:t>
            </a:r>
            <a:r>
              <a:rPr lang="es-EC" sz="3200" dirty="0" smtClean="0">
                <a:solidFill>
                  <a:schemeClr val="tx1"/>
                </a:solidFill>
              </a:rPr>
              <a:t>Rico Sabor’’</a:t>
            </a:r>
            <a:endParaRPr lang="es-ES" sz="3200" dirty="0" smtClean="0">
              <a:solidFill>
                <a:schemeClr val="tx1"/>
              </a:solidFill>
            </a:endParaRPr>
          </a:p>
        </p:txBody>
      </p:sp>
      <p:sp>
        <p:nvSpPr>
          <p:cNvPr id="47" name="46 Botón de acción: Inicio">
            <a:hlinkClick r:id="rId2"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51" name="50 Botón de acción: Hacia atrás o Anterior">
            <a:hlinkClick r:id="" action="ppaction://hlinkshowjump?jump=previousslide" highlightClick="1"/>
          </p:cNvPr>
          <p:cNvSpPr/>
          <p:nvPr/>
        </p:nvSpPr>
        <p:spPr>
          <a:xfrm>
            <a:off x="7786710" y="6572272"/>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55" name="54 Botón de acción: Hacia delante o Siguiente">
            <a:hlinkClick r:id="" action="ppaction://hlinkshowjump?jump=nextslide" highlightClick="1"/>
          </p:cNvPr>
          <p:cNvSpPr/>
          <p:nvPr/>
        </p:nvSpPr>
        <p:spPr>
          <a:xfrm>
            <a:off x="8215306"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571472" y="357166"/>
            <a:ext cx="7858180" cy="571504"/>
            <a:chOff x="410768" y="575567"/>
            <a:chExt cx="5750759" cy="324720"/>
          </a:xfrm>
          <a:scene3d>
            <a:camera prst="orthographicFront"/>
            <a:lightRig rig="flat" dir="t"/>
          </a:scene3d>
        </p:grpSpPr>
        <p:sp>
          <p:nvSpPr>
            <p:cNvPr id="7" name="6 Rectángulo redondeado"/>
            <p:cNvSpPr/>
            <p:nvPr/>
          </p:nvSpPr>
          <p:spPr>
            <a:xfrm>
              <a:off x="410768" y="57556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2887636"/>
                <a:satOff val="2609"/>
                <a:lumOff val="295"/>
                <a:alphaOff val="0"/>
              </a:schemeClr>
            </a:fillRef>
            <a:effectRef idx="2">
              <a:schemeClr val="accent2">
                <a:hueOff val="-2887636"/>
                <a:satOff val="2609"/>
                <a:lumOff val="295"/>
                <a:alphaOff val="0"/>
              </a:schemeClr>
            </a:effectRef>
            <a:fontRef idx="minor">
              <a:schemeClr val="lt1"/>
            </a:fontRef>
          </p:style>
        </p:sp>
        <p:sp>
          <p:nvSpPr>
            <p:cNvPr id="8" name="7 Rectángulo"/>
            <p:cNvSpPr/>
            <p:nvPr/>
          </p:nvSpPr>
          <p:spPr>
            <a:xfrm>
              <a:off x="426620" y="59141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GENERALIDADES DEL HELADO</a:t>
              </a:r>
              <a:endParaRPr lang="es-EC" sz="2400" b="1" kern="1200" dirty="0"/>
            </a:p>
          </p:txBody>
        </p:sp>
      </p:grpSp>
      <p:graphicFrame>
        <p:nvGraphicFramePr>
          <p:cNvPr id="9" name="8 Diagrama"/>
          <p:cNvGraphicFramePr/>
          <p:nvPr>
            <p:extLst>
              <p:ext uri="{D42A27DB-BD31-4B8C-83A1-F6EECF244321}">
                <p14:modId xmlns:p14="http://schemas.microsoft.com/office/powerpoint/2010/main" val="135470849"/>
              </p:ext>
            </p:extLst>
          </p:nvPr>
        </p:nvGraphicFramePr>
        <p:xfrm>
          <a:off x="642910" y="1857364"/>
          <a:ext cx="7715304"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Botón de acción: Inicio">
            <a:hlinkClick r:id="rId7"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1" name="10 Botón de acción: Hacia atrás o Anterior">
            <a:hlinkClick r:id="" action="ppaction://hlinkshowjump?jump=previousslide" highlightClick="1"/>
          </p:cNvPr>
          <p:cNvSpPr/>
          <p:nvPr/>
        </p:nvSpPr>
        <p:spPr>
          <a:xfrm>
            <a:off x="7786742" y="6572272"/>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2" name="11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575567"/>
            <a:chExt cx="5750759" cy="324720"/>
          </a:xfrm>
          <a:scene3d>
            <a:camera prst="orthographicFront"/>
            <a:lightRig rig="flat" dir="t"/>
          </a:scene3d>
        </p:grpSpPr>
        <p:sp>
          <p:nvSpPr>
            <p:cNvPr id="7" name="6 Rectángulo redondeado"/>
            <p:cNvSpPr/>
            <p:nvPr/>
          </p:nvSpPr>
          <p:spPr>
            <a:xfrm>
              <a:off x="410768" y="57556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2887636"/>
                <a:satOff val="2609"/>
                <a:lumOff val="295"/>
                <a:alphaOff val="0"/>
              </a:schemeClr>
            </a:fillRef>
            <a:effectRef idx="2">
              <a:schemeClr val="accent2">
                <a:hueOff val="-2887636"/>
                <a:satOff val="2609"/>
                <a:lumOff val="295"/>
                <a:alphaOff val="0"/>
              </a:schemeClr>
            </a:effectRef>
            <a:fontRef idx="minor">
              <a:schemeClr val="lt1"/>
            </a:fontRef>
          </p:style>
        </p:sp>
        <p:sp>
          <p:nvSpPr>
            <p:cNvPr id="8" name="7 Rectángulo"/>
            <p:cNvSpPr/>
            <p:nvPr/>
          </p:nvSpPr>
          <p:spPr>
            <a:xfrm>
              <a:off x="426620" y="59141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GENERALIDADES DEL HELADO</a:t>
              </a:r>
              <a:endParaRPr lang="es-EC" sz="2400" b="1" kern="1200" dirty="0"/>
            </a:p>
          </p:txBody>
        </p:sp>
      </p:grpSp>
      <p:sp>
        <p:nvSpPr>
          <p:cNvPr id="6" name="2 Marcador de contenido"/>
          <p:cNvSpPr>
            <a:spLocks noGrp="1"/>
          </p:cNvSpPr>
          <p:nvPr>
            <p:ph sz="quarter" idx="1"/>
          </p:nvPr>
        </p:nvSpPr>
        <p:spPr>
          <a:xfrm>
            <a:off x="133376" y="785794"/>
            <a:ext cx="8582028" cy="614354"/>
          </a:xfrm>
        </p:spPr>
        <p:txBody>
          <a:bodyPr>
            <a:normAutofit/>
          </a:bodyPr>
          <a:lstStyle/>
          <a:p>
            <a:r>
              <a:rPr lang="es-EC" sz="2800" dirty="0" smtClean="0"/>
              <a:t>Clasificación de los Helados:</a:t>
            </a:r>
            <a:endParaRPr lang="es-EC" sz="2800" dirty="0"/>
          </a:p>
        </p:txBody>
      </p:sp>
      <p:graphicFrame>
        <p:nvGraphicFramePr>
          <p:cNvPr id="9" name="8 Diagrama"/>
          <p:cNvGraphicFramePr/>
          <p:nvPr>
            <p:extLst>
              <p:ext uri="{D42A27DB-BD31-4B8C-83A1-F6EECF244321}">
                <p14:modId xmlns:p14="http://schemas.microsoft.com/office/powerpoint/2010/main" val="518537763"/>
              </p:ext>
            </p:extLst>
          </p:nvPr>
        </p:nvGraphicFramePr>
        <p:xfrm>
          <a:off x="1500166" y="2000240"/>
          <a:ext cx="635798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Botón de acción: Inicio">
            <a:hlinkClick r:id="rId7"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1" name="10 Botón de acción: Hacia atrás o Anterior">
            <a:hlinkClick r:id="" action="ppaction://hlinkshowjump?jump=previousslide" highlightClick="1"/>
          </p:cNvPr>
          <p:cNvSpPr/>
          <p:nvPr/>
        </p:nvSpPr>
        <p:spPr>
          <a:xfrm>
            <a:off x="7786742" y="6572272"/>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2" name="11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575567"/>
            <a:chExt cx="5750759" cy="324720"/>
          </a:xfrm>
          <a:scene3d>
            <a:camera prst="orthographicFront"/>
            <a:lightRig rig="flat" dir="t"/>
          </a:scene3d>
        </p:grpSpPr>
        <p:sp>
          <p:nvSpPr>
            <p:cNvPr id="7" name="6 Rectángulo redondeado"/>
            <p:cNvSpPr/>
            <p:nvPr/>
          </p:nvSpPr>
          <p:spPr>
            <a:xfrm>
              <a:off x="410768" y="575567"/>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2887636"/>
                <a:satOff val="2609"/>
                <a:lumOff val="295"/>
                <a:alphaOff val="0"/>
              </a:schemeClr>
            </a:fillRef>
            <a:effectRef idx="2">
              <a:schemeClr val="accent2">
                <a:hueOff val="-2887636"/>
                <a:satOff val="2609"/>
                <a:lumOff val="295"/>
                <a:alphaOff val="0"/>
              </a:schemeClr>
            </a:effectRef>
            <a:fontRef idx="minor">
              <a:schemeClr val="lt1"/>
            </a:fontRef>
          </p:style>
        </p:sp>
        <p:sp>
          <p:nvSpPr>
            <p:cNvPr id="8" name="7 Rectángulo"/>
            <p:cNvSpPr/>
            <p:nvPr/>
          </p:nvSpPr>
          <p:spPr>
            <a:xfrm>
              <a:off x="426620" y="591419"/>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kern="1200" dirty="0" smtClean="0"/>
                <a:t>GENERALIDADES DEL HELADO</a:t>
              </a:r>
              <a:endParaRPr lang="es-EC" sz="2400" b="1" kern="1200" dirty="0"/>
            </a:p>
          </p:txBody>
        </p:sp>
      </p:grpSp>
      <p:pic>
        <p:nvPicPr>
          <p:cNvPr id="6" name="ipfr5hfpMUBPdAJ7M:" descr="http://t3.gstatic.com/images?q=tbn:r5hfpMUBPdAJ7M:http://blog.espol.edu.ec/lictur/files/2009/08/helado-de-paila-1.jpg">
            <a:hlinkClick r:id="rId2"/>
          </p:cNvPr>
          <p:cNvPicPr/>
          <p:nvPr/>
        </p:nvPicPr>
        <p:blipFill>
          <a:blip r:embed="rId3"/>
          <a:srcRect/>
          <a:stretch>
            <a:fillRect/>
          </a:stretch>
        </p:blipFill>
        <p:spPr bwMode="auto">
          <a:xfrm>
            <a:off x="1785918" y="4572008"/>
            <a:ext cx="1928826"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8 Imagen" descr="http://t0.gstatic.com/images?q=tbn:QvIw5HW28HT21M:http://clasificados.guiatelefonica.com.ec/masinfoimages/125940981177.JPG">
            <a:hlinkClick r:id="rId4"/>
          </p:cNvPr>
          <p:cNvPicPr/>
          <p:nvPr/>
        </p:nvPicPr>
        <p:blipFill>
          <a:blip r:embed="rId5"/>
          <a:srcRect/>
          <a:stretch>
            <a:fillRect/>
          </a:stretch>
        </p:blipFill>
        <p:spPr bwMode="auto">
          <a:xfrm>
            <a:off x="5429256" y="4572008"/>
            <a:ext cx="1928826"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2 Marcador de contenido"/>
          <p:cNvSpPr>
            <a:spLocks noGrp="1"/>
          </p:cNvSpPr>
          <p:nvPr>
            <p:ph sz="quarter" idx="1"/>
          </p:nvPr>
        </p:nvSpPr>
        <p:spPr>
          <a:xfrm>
            <a:off x="133376" y="785794"/>
            <a:ext cx="8582028" cy="614354"/>
          </a:xfrm>
        </p:spPr>
        <p:txBody>
          <a:bodyPr>
            <a:normAutofit/>
          </a:bodyPr>
          <a:lstStyle/>
          <a:p>
            <a:r>
              <a:rPr lang="es-EC" sz="2800" dirty="0" smtClean="0"/>
              <a:t>Desarrollo de los Helados en el Ecuador:</a:t>
            </a:r>
            <a:endParaRPr lang="es-EC" sz="2800" dirty="0"/>
          </a:p>
        </p:txBody>
      </p:sp>
      <p:sp>
        <p:nvSpPr>
          <p:cNvPr id="11" name="2 Marcador de contenido"/>
          <p:cNvSpPr txBox="1">
            <a:spLocks/>
          </p:cNvSpPr>
          <p:nvPr/>
        </p:nvSpPr>
        <p:spPr>
          <a:xfrm>
            <a:off x="1357290"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Helados de Paila:</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2 Marcador de contenido"/>
          <p:cNvSpPr txBox="1">
            <a:spLocks/>
          </p:cNvSpPr>
          <p:nvPr/>
        </p:nvSpPr>
        <p:spPr>
          <a:xfrm>
            <a:off x="5000628"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Helados de Salcedo:</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7" name="16 Diagrama"/>
          <p:cNvGraphicFramePr/>
          <p:nvPr>
            <p:extLst>
              <p:ext uri="{D42A27DB-BD31-4B8C-83A1-F6EECF244321}">
                <p14:modId xmlns:p14="http://schemas.microsoft.com/office/powerpoint/2010/main" val="1534385365"/>
              </p:ext>
            </p:extLst>
          </p:nvPr>
        </p:nvGraphicFramePr>
        <p:xfrm>
          <a:off x="357190" y="1611314"/>
          <a:ext cx="8643966" cy="24606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12 Botón de acción: Inicio">
            <a:hlinkClick r:id="rId11" action="ppaction://hlinksldjump" highlightClick="1"/>
          </p:cNvPr>
          <p:cNvSpPr/>
          <p:nvPr/>
        </p:nvSpPr>
        <p:spPr>
          <a:xfrm>
            <a:off x="8643966" y="642939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4" name="13 Botón de acción: Hacia atrás o Anterior">
            <a:hlinkClick r:id="" action="ppaction://hlinkshowjump?jump=previousslide" highlightClick="1"/>
          </p:cNvPr>
          <p:cNvSpPr/>
          <p:nvPr/>
        </p:nvSpPr>
        <p:spPr>
          <a:xfrm>
            <a:off x="7786742" y="6572272"/>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15" name="14 Botón de acción: Hacia delante o Siguiente">
            <a:hlinkClick r:id="" action="ppaction://hlinkshowjump?jump=nextslide" highlightClick="1"/>
          </p:cNvPr>
          <p:cNvSpPr/>
          <p:nvPr/>
        </p:nvSpPr>
        <p:spPr>
          <a:xfrm>
            <a:off x="8215338"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graphicFrame>
        <p:nvGraphicFramePr>
          <p:cNvPr id="24578" name="Object 2"/>
          <p:cNvGraphicFramePr>
            <a:graphicFrameLocks noChangeAspect="1"/>
          </p:cNvGraphicFramePr>
          <p:nvPr>
            <p:extLst>
              <p:ext uri="{D42A27DB-BD31-4B8C-83A1-F6EECF244321}">
                <p14:modId xmlns:p14="http://schemas.microsoft.com/office/powerpoint/2010/main" val="1418886543"/>
              </p:ext>
            </p:extLst>
          </p:nvPr>
        </p:nvGraphicFramePr>
        <p:xfrm>
          <a:off x="714375" y="2071688"/>
          <a:ext cx="1235075" cy="454025"/>
        </p:xfrm>
        <a:graphic>
          <a:graphicData uri="http://schemas.openxmlformats.org/presentationml/2006/ole">
            <mc:AlternateContent xmlns:mc="http://schemas.openxmlformats.org/markup-compatibility/2006">
              <mc:Choice xmlns:v="urn:schemas-microsoft-com:vml" Requires="v">
                <p:oleObj spid="_x0000_s24926" name="Ecuación" r:id="rId3" imgW="1054080" imgH="393480" progId="Equation.3">
                  <p:embed/>
                </p:oleObj>
              </mc:Choice>
              <mc:Fallback>
                <p:oleObj name="Ecuación" r:id="rId3" imgW="1054080" imgH="393480" progId="Equation.3">
                  <p:embed/>
                  <p:pic>
                    <p:nvPicPr>
                      <p:cNvPr id="0" name="Picture 2"/>
                      <p:cNvPicPr>
                        <a:picLocks noChangeAspect="1" noChangeArrowheads="1"/>
                      </p:cNvPicPr>
                      <p:nvPr/>
                    </p:nvPicPr>
                    <p:blipFill>
                      <a:blip r:embed="rId4"/>
                      <a:srcRect/>
                      <a:stretch>
                        <a:fillRect/>
                      </a:stretch>
                    </p:blipFill>
                    <p:spPr bwMode="auto">
                      <a:xfrm>
                        <a:off x="714375" y="2071688"/>
                        <a:ext cx="1235075" cy="454025"/>
                      </a:xfrm>
                      <a:prstGeom prst="rect">
                        <a:avLst/>
                      </a:prstGeom>
                      <a:gradFill rotWithShape="1">
                        <a:gsLst>
                          <a:gs pos="0">
                            <a:srgbClr val="99CCFF"/>
                          </a:gs>
                          <a:gs pos="50000">
                            <a:srgbClr val="FFFFFF"/>
                          </a:gs>
                          <a:gs pos="100000">
                            <a:srgbClr val="99CCFF"/>
                          </a:gs>
                        </a:gsLst>
                        <a:lin ang="2700000" scaled="1"/>
                      </a:gradFill>
                    </p:spPr>
                  </p:pic>
                </p:oleObj>
              </mc:Fallback>
            </mc:AlternateContent>
          </a:graphicData>
        </a:graphic>
      </p:graphicFrame>
      <p:graphicFrame>
        <p:nvGraphicFramePr>
          <p:cNvPr id="24579" name="Object 3"/>
          <p:cNvGraphicFramePr>
            <a:graphicFrameLocks noChangeAspect="1"/>
          </p:cNvGraphicFramePr>
          <p:nvPr>
            <p:extLst>
              <p:ext uri="{D42A27DB-BD31-4B8C-83A1-F6EECF244321}">
                <p14:modId xmlns:p14="http://schemas.microsoft.com/office/powerpoint/2010/main" val="2369911544"/>
              </p:ext>
            </p:extLst>
          </p:nvPr>
        </p:nvGraphicFramePr>
        <p:xfrm>
          <a:off x="581025" y="2786063"/>
          <a:ext cx="1765300" cy="454025"/>
        </p:xfrm>
        <a:graphic>
          <a:graphicData uri="http://schemas.openxmlformats.org/presentationml/2006/ole">
            <mc:AlternateContent xmlns:mc="http://schemas.openxmlformats.org/markup-compatibility/2006">
              <mc:Choice xmlns:v="urn:schemas-microsoft-com:vml" Requires="v">
                <p:oleObj spid="_x0000_s24927" name="Ecuación" r:id="rId5" imgW="1511280" imgH="393480" progId="Equation.3">
                  <p:embed/>
                </p:oleObj>
              </mc:Choice>
              <mc:Fallback>
                <p:oleObj name="Ecuación" r:id="rId5" imgW="1511280" imgH="393480" progId="Equation.3">
                  <p:embed/>
                  <p:pic>
                    <p:nvPicPr>
                      <p:cNvPr id="0" name="Picture 3"/>
                      <p:cNvPicPr>
                        <a:picLocks noChangeAspect="1" noChangeArrowheads="1"/>
                      </p:cNvPicPr>
                      <p:nvPr/>
                    </p:nvPicPr>
                    <p:blipFill>
                      <a:blip r:embed="rId6"/>
                      <a:srcRect/>
                      <a:stretch>
                        <a:fillRect/>
                      </a:stretch>
                    </p:blipFill>
                    <p:spPr bwMode="auto">
                      <a:xfrm>
                        <a:off x="581025" y="2786063"/>
                        <a:ext cx="1765300" cy="454025"/>
                      </a:xfrm>
                      <a:prstGeom prst="rect">
                        <a:avLst/>
                      </a:prstGeom>
                      <a:gradFill rotWithShape="1">
                        <a:gsLst>
                          <a:gs pos="0">
                            <a:srgbClr val="99CCFF"/>
                          </a:gs>
                          <a:gs pos="50000">
                            <a:srgbClr val="FFFFFF"/>
                          </a:gs>
                          <a:gs pos="100000">
                            <a:srgbClr val="99CCFF"/>
                          </a:gs>
                        </a:gsLst>
                        <a:lin ang="2700000" scaled="1"/>
                      </a:gradFill>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2242138669"/>
              </p:ext>
            </p:extLst>
          </p:nvPr>
        </p:nvGraphicFramePr>
        <p:xfrm>
          <a:off x="660400" y="3486150"/>
          <a:ext cx="839788" cy="300038"/>
        </p:xfrm>
        <a:graphic>
          <a:graphicData uri="http://schemas.openxmlformats.org/presentationml/2006/ole">
            <mc:AlternateContent xmlns:mc="http://schemas.openxmlformats.org/markup-compatibility/2006">
              <mc:Choice xmlns:v="urn:schemas-microsoft-com:vml" Requires="v">
                <p:oleObj spid="_x0000_s24928" name="Ecuación" r:id="rId7" imgW="495000" imgH="177480" progId="Equation.3">
                  <p:embed/>
                </p:oleObj>
              </mc:Choice>
              <mc:Fallback>
                <p:oleObj name="Ecuación" r:id="rId7" imgW="495000" imgH="177480" progId="Equation.3">
                  <p:embed/>
                  <p:pic>
                    <p:nvPicPr>
                      <p:cNvPr id="0" name="Picture 4"/>
                      <p:cNvPicPr>
                        <a:picLocks noChangeAspect="1" noChangeArrowheads="1"/>
                      </p:cNvPicPr>
                      <p:nvPr/>
                    </p:nvPicPr>
                    <p:blipFill>
                      <a:blip r:embed="rId8"/>
                      <a:srcRect/>
                      <a:stretch>
                        <a:fillRect/>
                      </a:stretch>
                    </p:blipFill>
                    <p:spPr bwMode="auto">
                      <a:xfrm>
                        <a:off x="660400" y="3486150"/>
                        <a:ext cx="839788" cy="300038"/>
                      </a:xfrm>
                      <a:prstGeom prst="rect">
                        <a:avLst/>
                      </a:prstGeom>
                      <a:gradFill rotWithShape="1">
                        <a:gsLst>
                          <a:gs pos="0">
                            <a:srgbClr val="99CCFF"/>
                          </a:gs>
                          <a:gs pos="50000">
                            <a:srgbClr val="FFFFFF"/>
                          </a:gs>
                          <a:gs pos="100000">
                            <a:srgbClr val="99CCFF"/>
                          </a:gs>
                        </a:gsLst>
                        <a:lin ang="2700000" scaled="1"/>
                      </a:gradFill>
                    </p:spPr>
                  </p:pic>
                </p:oleObj>
              </mc:Fallback>
            </mc:AlternateContent>
          </a:graphicData>
        </a:graphic>
      </p:graphicFrame>
      <p:sp>
        <p:nvSpPr>
          <p:cNvPr id="14"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Cálculo de</a:t>
            </a:r>
            <a:r>
              <a:rPr lang="es-EC" sz="2800" baseline="0" dirty="0" smtClean="0"/>
              <a:t>l</a:t>
            </a:r>
            <a:r>
              <a:rPr lang="es-EC" sz="2800" dirty="0" smtClean="0"/>
              <a:t> Tamaño de la Muestra</a:t>
            </a:r>
            <a:r>
              <a:rPr kumimoji="0" lang="es-EC" sz="28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4581" name="Object 5"/>
          <p:cNvGraphicFramePr>
            <a:graphicFrameLocks noChangeAspect="1"/>
          </p:cNvGraphicFramePr>
          <p:nvPr/>
        </p:nvGraphicFramePr>
        <p:xfrm>
          <a:off x="4941901" y="2071678"/>
          <a:ext cx="1558925" cy="511175"/>
        </p:xfrm>
        <a:graphic>
          <a:graphicData uri="http://schemas.openxmlformats.org/presentationml/2006/ole">
            <mc:AlternateContent xmlns:mc="http://schemas.openxmlformats.org/markup-compatibility/2006">
              <mc:Choice xmlns:v="urn:schemas-microsoft-com:vml" Requires="v">
                <p:oleObj spid="_x0000_s24929" name="Ecuación" r:id="rId9" imgW="1320480" imgH="444240" progId="Equation.3">
                  <p:embed/>
                </p:oleObj>
              </mc:Choice>
              <mc:Fallback>
                <p:oleObj name="Ecuación" r:id="rId9" imgW="1320480" imgH="444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1901" y="2071678"/>
                        <a:ext cx="1558925" cy="511175"/>
                      </a:xfrm>
                      <a:prstGeom prst="rect">
                        <a:avLst/>
                      </a:prstGeom>
                      <a:gradFill rotWithShape="1">
                        <a:gsLst>
                          <a:gs pos="0">
                            <a:srgbClr val="99CCFF"/>
                          </a:gs>
                          <a:gs pos="50000">
                            <a:srgbClr val="FFFFFF"/>
                          </a:gs>
                          <a:gs pos="100000">
                            <a:srgbClr val="99CCFF"/>
                          </a:gs>
                        </a:gsLst>
                        <a:lin ang="2700000" scaled="1"/>
                      </a:gradFill>
                    </p:spPr>
                  </p:pic>
                </p:oleObj>
              </mc:Fallback>
            </mc:AlternateContent>
          </a:graphicData>
        </a:graphic>
      </p:graphicFrame>
      <p:graphicFrame>
        <p:nvGraphicFramePr>
          <p:cNvPr id="24582" name="Object 6"/>
          <p:cNvGraphicFramePr>
            <a:graphicFrameLocks noChangeAspect="1"/>
          </p:cNvGraphicFramePr>
          <p:nvPr>
            <p:extLst>
              <p:ext uri="{D42A27DB-BD31-4B8C-83A1-F6EECF244321}">
                <p14:modId xmlns:p14="http://schemas.microsoft.com/office/powerpoint/2010/main" val="82831375"/>
              </p:ext>
            </p:extLst>
          </p:nvPr>
        </p:nvGraphicFramePr>
        <p:xfrm>
          <a:off x="5037138" y="2828925"/>
          <a:ext cx="2613025" cy="457200"/>
        </p:xfrm>
        <a:graphic>
          <a:graphicData uri="http://schemas.openxmlformats.org/presentationml/2006/ole">
            <mc:AlternateContent xmlns:mc="http://schemas.openxmlformats.org/markup-compatibility/2006">
              <mc:Choice xmlns:v="urn:schemas-microsoft-com:vml" Requires="v">
                <p:oleObj spid="_x0000_s24930" name="Ecuación" r:id="rId11" imgW="2552400" imgH="444240" progId="Equation.3">
                  <p:embed/>
                </p:oleObj>
              </mc:Choice>
              <mc:Fallback>
                <p:oleObj name="Ecuación" r:id="rId11" imgW="2552400" imgH="444240" progId="Equation.3">
                  <p:embed/>
                  <p:pic>
                    <p:nvPicPr>
                      <p:cNvPr id="0" name="Picture 6"/>
                      <p:cNvPicPr>
                        <a:picLocks noChangeAspect="1" noChangeArrowheads="1"/>
                      </p:cNvPicPr>
                      <p:nvPr/>
                    </p:nvPicPr>
                    <p:blipFill>
                      <a:blip r:embed="rId12"/>
                      <a:srcRect/>
                      <a:stretch>
                        <a:fillRect/>
                      </a:stretch>
                    </p:blipFill>
                    <p:spPr bwMode="auto">
                      <a:xfrm>
                        <a:off x="5037138" y="2828925"/>
                        <a:ext cx="2613025" cy="457200"/>
                      </a:xfrm>
                      <a:prstGeom prst="rect">
                        <a:avLst/>
                      </a:prstGeom>
                      <a:gradFill rotWithShape="1">
                        <a:gsLst>
                          <a:gs pos="0">
                            <a:srgbClr val="99CCFF"/>
                          </a:gs>
                          <a:gs pos="50000">
                            <a:srgbClr val="FFFFFF"/>
                          </a:gs>
                          <a:gs pos="100000">
                            <a:srgbClr val="99CCFF"/>
                          </a:gs>
                        </a:gsLst>
                        <a:lin ang="2700000" scaled="1"/>
                      </a:gradFill>
                    </p:spPr>
                  </p:pic>
                </p:oleObj>
              </mc:Fallback>
            </mc:AlternateContent>
          </a:graphicData>
        </a:graphic>
      </p:graphicFrame>
      <p:graphicFrame>
        <p:nvGraphicFramePr>
          <p:cNvPr id="24583" name="Object 7"/>
          <p:cNvGraphicFramePr>
            <a:graphicFrameLocks noChangeAspect="1"/>
          </p:cNvGraphicFramePr>
          <p:nvPr>
            <p:extLst>
              <p:ext uri="{D42A27DB-BD31-4B8C-83A1-F6EECF244321}">
                <p14:modId xmlns:p14="http://schemas.microsoft.com/office/powerpoint/2010/main" val="378567951"/>
              </p:ext>
            </p:extLst>
          </p:nvPr>
        </p:nvGraphicFramePr>
        <p:xfrm>
          <a:off x="4908550" y="3536950"/>
          <a:ext cx="785813" cy="277813"/>
        </p:xfrm>
        <a:graphic>
          <a:graphicData uri="http://schemas.openxmlformats.org/presentationml/2006/ole">
            <mc:AlternateContent xmlns:mc="http://schemas.openxmlformats.org/markup-compatibility/2006">
              <mc:Choice xmlns:v="urn:schemas-microsoft-com:vml" Requires="v">
                <p:oleObj spid="_x0000_s24931" name="Ecuación" r:id="rId13" imgW="495000" imgH="177480" progId="Equation.3">
                  <p:embed/>
                </p:oleObj>
              </mc:Choice>
              <mc:Fallback>
                <p:oleObj name="Ecuación" r:id="rId13" imgW="495000" imgH="177480" progId="Equation.3">
                  <p:embed/>
                  <p:pic>
                    <p:nvPicPr>
                      <p:cNvPr id="0" name="Picture 7"/>
                      <p:cNvPicPr>
                        <a:picLocks noChangeAspect="1" noChangeArrowheads="1"/>
                      </p:cNvPicPr>
                      <p:nvPr/>
                    </p:nvPicPr>
                    <p:blipFill>
                      <a:blip r:embed="rId14"/>
                      <a:srcRect/>
                      <a:stretch>
                        <a:fillRect/>
                      </a:stretch>
                    </p:blipFill>
                    <p:spPr bwMode="auto">
                      <a:xfrm>
                        <a:off x="4908550" y="3536950"/>
                        <a:ext cx="785813" cy="277813"/>
                      </a:xfrm>
                      <a:prstGeom prst="rect">
                        <a:avLst/>
                      </a:prstGeom>
                      <a:gradFill rotWithShape="1">
                        <a:gsLst>
                          <a:gs pos="0">
                            <a:srgbClr val="99CCFF"/>
                          </a:gs>
                          <a:gs pos="50000">
                            <a:srgbClr val="FFFFFF"/>
                          </a:gs>
                          <a:gs pos="100000">
                            <a:srgbClr val="99CCFF"/>
                          </a:gs>
                        </a:gsLst>
                        <a:lin ang="2700000" scaled="1"/>
                      </a:gradFill>
                    </p:spPr>
                  </p:pic>
                </p:oleObj>
              </mc:Fallback>
            </mc:AlternateContent>
          </a:graphicData>
        </a:graphic>
      </p:graphicFrame>
      <p:pic>
        <p:nvPicPr>
          <p:cNvPr id="20" name="19 Imagen"/>
          <p:cNvPicPr/>
          <p:nvPr/>
        </p:nvPicPr>
        <p:blipFill>
          <a:blip r:embed="rId15"/>
          <a:srcRect/>
          <a:stretch>
            <a:fillRect/>
          </a:stretch>
        </p:blipFill>
        <p:spPr bwMode="auto">
          <a:xfrm>
            <a:off x="642910" y="4637528"/>
            <a:ext cx="3407434" cy="1863306"/>
          </a:xfrm>
          <a:prstGeom prst="rect">
            <a:avLst/>
          </a:prstGeom>
          <a:ln>
            <a:noFill/>
          </a:ln>
          <a:effectLst>
            <a:outerShdw blurRad="190500" algn="tl" rotWithShape="0">
              <a:srgbClr val="000000">
                <a:alpha val="70000"/>
              </a:srgbClr>
            </a:outerShdw>
          </a:effectLst>
        </p:spPr>
      </p:pic>
      <p:sp>
        <p:nvSpPr>
          <p:cNvPr id="21" name="2 Marcador de contenido"/>
          <p:cNvSpPr txBox="1">
            <a:spLocks/>
          </p:cNvSpPr>
          <p:nvPr/>
        </p:nvSpPr>
        <p:spPr>
          <a:xfrm>
            <a:off x="285720" y="1457324"/>
            <a:ext cx="3071834"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Sin conocer el</a:t>
            </a:r>
            <a:r>
              <a:rPr kumimoji="0" lang="es-EC" sz="2000" b="0" i="0" u="none" strike="noStrike" kern="1200" cap="none" spc="0" normalizeH="0" noProof="0" dirty="0" smtClean="0">
                <a:ln>
                  <a:noFill/>
                </a:ln>
                <a:solidFill>
                  <a:schemeClr val="tx1"/>
                </a:solidFill>
                <a:effectLst/>
                <a:uLnTx/>
                <a:uFillTx/>
                <a:latin typeface="+mn-lt"/>
                <a:ea typeface="+mn-ea"/>
                <a:cs typeface="+mn-cs"/>
              </a:rPr>
              <a:t> universo</a:t>
            </a:r>
            <a:r>
              <a:rPr kumimoji="0" lang="es-EC"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2 Marcador de contenido"/>
          <p:cNvSpPr txBox="1">
            <a:spLocks/>
          </p:cNvSpPr>
          <p:nvPr/>
        </p:nvSpPr>
        <p:spPr>
          <a:xfrm>
            <a:off x="4500562" y="1457324"/>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Conociendo el universo:</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2 Marcador de contenido"/>
          <p:cNvSpPr txBox="1">
            <a:spLocks/>
          </p:cNvSpPr>
          <p:nvPr/>
        </p:nvSpPr>
        <p:spPr>
          <a:xfrm>
            <a:off x="285720" y="4100530"/>
            <a:ext cx="2866988" cy="471478"/>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Encuesta Plan Piloto:</a:t>
            </a: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2 Marcador de contenido"/>
          <p:cNvSpPr txBox="1">
            <a:spLocks/>
          </p:cNvSpPr>
          <p:nvPr/>
        </p:nvSpPr>
        <p:spPr>
          <a:xfrm>
            <a:off x="4500562" y="4100530"/>
            <a:ext cx="2866988" cy="1543048"/>
          </a:xfrm>
          <a:prstGeom prst="rect">
            <a:avLst/>
          </a:prstGeom>
        </p:spPr>
        <p:txBody>
          <a:bodyPr vert="horz">
            <a:normAutofit lnSpcReduction="10000"/>
          </a:bodyPr>
          <a:lstStyle/>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Factores:</a:t>
            </a:r>
          </a:p>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tabLst/>
              <a:defRPr/>
            </a:pPr>
            <a:endParaRPr lang="es-EC" sz="2000" dirty="0"/>
          </a:p>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tabLst/>
              <a:defRPr/>
            </a:pPr>
            <a:r>
              <a:rPr lang="es-EC" sz="2000" dirty="0" smtClean="0"/>
              <a:t>     p = 0,9</a:t>
            </a:r>
          </a:p>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tabLst/>
              <a:defRPr/>
            </a:pPr>
            <a:r>
              <a:rPr kumimoji="0" lang="es-EC" sz="2000" b="0" i="0" u="none" strike="noStrike" kern="1200" cap="none" spc="0" normalizeH="0" baseline="0" noProof="0" dirty="0" smtClean="0">
                <a:ln>
                  <a:noFill/>
                </a:ln>
                <a:solidFill>
                  <a:schemeClr val="tx1"/>
                </a:solidFill>
                <a:effectLst/>
                <a:uLnTx/>
                <a:uFillTx/>
                <a:latin typeface="+mn-lt"/>
                <a:ea typeface="+mn-ea"/>
                <a:cs typeface="+mn-cs"/>
              </a:rPr>
              <a:t>     q = 0,1</a:t>
            </a:r>
          </a:p>
          <a:p>
            <a:pPr marL="320040" marR="0" lvl="0" indent="-320040" algn="l" defTabSz="914400" rtl="0" eaLnBrk="1" fontAlgn="auto" latinLnBrk="0" hangingPunct="1">
              <a:lnSpc>
                <a:spcPct val="100000"/>
              </a:lnSpc>
              <a:spcBef>
                <a:spcPts val="700"/>
              </a:spcBef>
              <a:spcAft>
                <a:spcPts val="0"/>
              </a:spcAft>
              <a:buClr>
                <a:schemeClr val="accent1">
                  <a:lumMod val="75000"/>
                </a:schemeClr>
              </a:buClr>
              <a:buSzPct val="60000"/>
              <a:buFont typeface="Wingdings"/>
              <a:buChar char=""/>
              <a:tabLst/>
              <a:defRPr/>
            </a:pPr>
            <a:endParaRPr kumimoji="0" lang="es-EC"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24 Botón de acción: Inicio">
            <a:hlinkClick r:id="rId16" action="ppaction://hlinksldjump" highlightClick="1"/>
          </p:cNvPr>
          <p:cNvSpPr/>
          <p:nvPr/>
        </p:nvSpPr>
        <p:spPr>
          <a:xfrm>
            <a:off x="8643966" y="6429420"/>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6" name="25 Botón de acción: Hacia atrás o Anterior">
            <a:hlinkClick r:id="" action="ppaction://hlinkshowjump?jump=previousslide" highlightClick="1"/>
          </p:cNvPr>
          <p:cNvSpPr/>
          <p:nvPr/>
        </p:nvSpPr>
        <p:spPr>
          <a:xfrm>
            <a:off x="7786710"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7" name="26 Botón de acción: Hacia delante o Siguiente">
            <a:hlinkClick r:id="" action="ppaction://hlinkshowjump?jump=nextslide" highlightClick="1"/>
          </p:cNvPr>
          <p:cNvSpPr/>
          <p:nvPr/>
        </p:nvSpPr>
        <p:spPr>
          <a:xfrm>
            <a:off x="8215306"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3" name="Imagen 2"/>
          <p:cNvPicPr>
            <a:picLocks noChangeAspect="1"/>
          </p:cNvPicPr>
          <p:nvPr/>
        </p:nvPicPr>
        <p:blipFill>
          <a:blip r:embed="rId17"/>
          <a:stretch>
            <a:fillRect/>
          </a:stretch>
        </p:blipFill>
        <p:spPr>
          <a:xfrm>
            <a:off x="6300193" y="4100530"/>
            <a:ext cx="4549400" cy="1756886"/>
          </a:xfrm>
          <a:prstGeom prst="rect">
            <a:avLst/>
          </a:prstGeom>
        </p:spPr>
      </p:pic>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571472" y="142852"/>
            <a:ext cx="7858180" cy="571504"/>
            <a:chOff x="410768" y="1343064"/>
            <a:chExt cx="5750759" cy="324720"/>
          </a:xfrm>
          <a:scene3d>
            <a:camera prst="orthographicFront"/>
            <a:lightRig rig="flat" dir="t"/>
          </a:scene3d>
        </p:grpSpPr>
        <p:sp>
          <p:nvSpPr>
            <p:cNvPr id="9" name="8 Rectángulo redondeado"/>
            <p:cNvSpPr/>
            <p:nvPr/>
          </p:nvSpPr>
          <p:spPr>
            <a:xfrm>
              <a:off x="410768" y="1343064"/>
              <a:ext cx="5750759" cy="32472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5775273"/>
                <a:satOff val="5219"/>
                <a:lumOff val="589"/>
                <a:alphaOff val="0"/>
              </a:schemeClr>
            </a:fillRef>
            <a:effectRef idx="2">
              <a:schemeClr val="accent2">
                <a:hueOff val="-5775273"/>
                <a:satOff val="5219"/>
                <a:lumOff val="589"/>
                <a:alphaOff val="0"/>
              </a:schemeClr>
            </a:effectRef>
            <a:fontRef idx="minor">
              <a:schemeClr val="lt1"/>
            </a:fontRef>
          </p:style>
        </p:sp>
        <p:sp>
          <p:nvSpPr>
            <p:cNvPr id="10" name="9 Rectángulo"/>
            <p:cNvSpPr/>
            <p:nvPr/>
          </p:nvSpPr>
          <p:spPr>
            <a:xfrm>
              <a:off x="426620" y="1358916"/>
              <a:ext cx="5719055" cy="2930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7365" tIns="0" rIns="217365" bIns="0" numCol="1" spcCol="1270" anchor="ctr" anchorCtr="0">
              <a:noAutofit/>
            </a:bodyPr>
            <a:lstStyle/>
            <a:p>
              <a:pPr lvl="0" algn="l" defTabSz="711200">
                <a:lnSpc>
                  <a:spcPct val="90000"/>
                </a:lnSpc>
                <a:spcBef>
                  <a:spcPct val="0"/>
                </a:spcBef>
                <a:spcAft>
                  <a:spcPct val="35000"/>
                </a:spcAft>
              </a:pPr>
              <a:r>
                <a:rPr lang="es-EC" sz="2400" b="1" dirty="0" smtClean="0"/>
                <a:t>ESTUDIO DE MERCADO</a:t>
              </a:r>
              <a:endParaRPr lang="es-EC" sz="2400" b="1" kern="1200" dirty="0"/>
            </a:p>
          </p:txBody>
        </p:sp>
      </p:grpSp>
      <p:sp>
        <p:nvSpPr>
          <p:cNvPr id="14" name="2 Marcador de contenido"/>
          <p:cNvSpPr txBox="1">
            <a:spLocks/>
          </p:cNvSpPr>
          <p:nvPr/>
        </p:nvSpPr>
        <p:spPr>
          <a:xfrm>
            <a:off x="133376" y="785794"/>
            <a:ext cx="8582028" cy="614354"/>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Diseño de la Encuesta:</a:t>
            </a:r>
            <a:endParaRPr kumimoji="0" lang="es-EC"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24 Botón de acción: Inicio">
            <a:hlinkClick r:id="rId2" action="ppaction://hlinksldjump" highlightClick="1"/>
          </p:cNvPr>
          <p:cNvSpPr/>
          <p:nvPr/>
        </p:nvSpPr>
        <p:spPr>
          <a:xfrm>
            <a:off x="8643966" y="6072206"/>
            <a:ext cx="500034" cy="428604"/>
          </a:xfrm>
          <a:prstGeom prst="actionButtonHo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6" name="25 Botón de acción: Hacia atrás o Anterior">
            <a:hlinkClick r:id="" action="ppaction://hlinkshowjump?jump=previousslide" highlightClick="1"/>
          </p:cNvPr>
          <p:cNvSpPr/>
          <p:nvPr/>
        </p:nvSpPr>
        <p:spPr>
          <a:xfrm>
            <a:off x="8358246" y="6572296"/>
            <a:ext cx="357158" cy="285728"/>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27" name="26 Botón de acción: Hacia delante o Siguiente">
            <a:hlinkClick r:id="" action="ppaction://hlinkshowjump?jump=nextslide" highlightClick="1"/>
          </p:cNvPr>
          <p:cNvSpPr/>
          <p:nvPr/>
        </p:nvSpPr>
        <p:spPr>
          <a:xfrm>
            <a:off x="8786842" y="6572272"/>
            <a:ext cx="357190" cy="285728"/>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3" name="Imagen 2"/>
          <p:cNvPicPr>
            <a:picLocks noChangeAspect="1"/>
          </p:cNvPicPr>
          <p:nvPr/>
        </p:nvPicPr>
        <p:blipFill>
          <a:blip r:embed="rId3"/>
          <a:stretch>
            <a:fillRect/>
          </a:stretch>
        </p:blipFill>
        <p:spPr>
          <a:xfrm>
            <a:off x="881381" y="1628800"/>
            <a:ext cx="7381238" cy="4912283"/>
          </a:xfrm>
          <a:prstGeom prst="rect">
            <a:avLst/>
          </a:prstGeom>
        </p:spPr>
      </p:pic>
    </p:spTree>
  </p:cSld>
  <p:clrMapOvr>
    <a:masterClrMapping/>
  </p:clrMapOvr>
  <p:transition>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2743</TotalTime>
  <Words>1410</Words>
  <Application>Microsoft Office PowerPoint</Application>
  <PresentationFormat>Presentación en pantalla (4:3)</PresentationFormat>
  <Paragraphs>205</Paragraphs>
  <Slides>35</Slides>
  <Notes>1</Notes>
  <HiddenSlides>3</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35</vt:i4>
      </vt:variant>
    </vt:vector>
  </HeadingPairs>
  <TitlesOfParts>
    <vt:vector size="46" baseType="lpstr">
      <vt:lpstr>Arial</vt:lpstr>
      <vt:lpstr>Calibri</vt:lpstr>
      <vt:lpstr>Gill Sans MT</vt:lpstr>
      <vt:lpstr>Harrington</vt:lpstr>
      <vt:lpstr>Times New Roman</vt:lpstr>
      <vt:lpstr>Tw Cen MT</vt:lpstr>
      <vt:lpstr>Wingdings</vt:lpstr>
      <vt:lpstr>Wingdings 2</vt:lpstr>
      <vt:lpstr>Intermedio</vt:lpstr>
      <vt:lpstr>Ecuación</vt:lpstr>
      <vt:lpstr>Hoja de cálculo</vt:lpstr>
      <vt:lpstr>“ESCUELA POLITÉCNICA DEL EJÉRCITO”  modalidad de educación a distancia  DEPARTAMENTO DE CIENCIAS ECONÓMICAS ADMINISTRATIVAS                Y DEl COMERCIO  tecnología en administración microempresarial  TESIS DE GRADO  TEMA:  “ESTUDIO DE FACTIBILIDAD PARA LA CREACIÓN E IMPLEMENTACIÓN DE LA HELADERÍA RICO SABOR  EN EL CENTRO COMERCIAL MULTIPLAZA DE LA CIUDAD DE RIOBAMBA”</vt:lpstr>
      <vt:lpstr>CONTENIDO:</vt:lpstr>
      <vt:lpstr>Presentación de PowerPoint</vt:lpstr>
      <vt:lpstr>Determinar la factibilidad para la creación e implementación de la Heladería “Rico Sabor’’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GIOVANNY</cp:lastModifiedBy>
  <cp:revision>130</cp:revision>
  <dcterms:created xsi:type="dcterms:W3CDTF">2010-05-20T00:11:23Z</dcterms:created>
  <dcterms:modified xsi:type="dcterms:W3CDTF">2015-07-10T03:25:50Z</dcterms:modified>
</cp:coreProperties>
</file>