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60" r:id="rId5"/>
    <p:sldId id="261" r:id="rId6"/>
    <p:sldId id="262" r:id="rId7"/>
    <p:sldId id="263" r:id="rId8"/>
    <p:sldId id="264" r:id="rId9"/>
    <p:sldId id="265" r:id="rId10"/>
    <p:sldId id="266" r:id="rId11"/>
    <p:sldId id="283" r:id="rId12"/>
    <p:sldId id="267" r:id="rId13"/>
    <p:sldId id="284" r:id="rId14"/>
    <p:sldId id="275" r:id="rId15"/>
    <p:sldId id="276" r:id="rId16"/>
    <p:sldId id="268" r:id="rId17"/>
    <p:sldId id="269" r:id="rId18"/>
    <p:sldId id="270" r:id="rId19"/>
    <p:sldId id="271" r:id="rId20"/>
    <p:sldId id="272" r:id="rId21"/>
    <p:sldId id="273" r:id="rId22"/>
    <p:sldId id="274" r:id="rId23"/>
    <p:sldId id="277" r:id="rId24"/>
    <p:sldId id="278" r:id="rId25"/>
    <p:sldId id="279" r:id="rId26"/>
    <p:sldId id="281" r:id="rId27"/>
    <p:sldId id="282"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danocadm" initials="s" lastIdx="1" clrIdx="0">
    <p:extLst>
      <p:ext uri="{19B8F6BF-5375-455C-9EA6-DF929625EA0E}">
        <p15:presenceInfo xmlns:p15="http://schemas.microsoft.com/office/powerpoint/2012/main" userId="sondanoca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p:scale>
          <a:sx n="100" d="100"/>
          <a:sy n="100" d="100"/>
        </p:scale>
        <p:origin x="-924" y="-1014"/>
      </p:cViewPr>
      <p:guideLst/>
    </p:cSldViewPr>
  </p:slideViewPr>
  <p:outlineViewPr>
    <p:cViewPr>
      <p:scale>
        <a:sx n="25" d="100"/>
        <a:sy n="25" d="100"/>
      </p:scale>
      <p:origin x="0" y="-1530"/>
    </p:cViewPr>
    <p:sldLst>
      <p:sld r:id="rId1" collapse="1"/>
      <p:sld r:id="rId2" collapse="1"/>
      <p:sld r:id="rId3" collapse="1"/>
    </p:sldLst>
  </p:outlineViewPr>
  <p:notesTextViewPr>
    <p:cViewPr>
      <p:scale>
        <a:sx n="1" d="1"/>
        <a:sy n="1" d="1"/>
      </p:scale>
      <p:origin x="0" y="0"/>
    </p:cViewPr>
  </p:notesTextViewPr>
  <p:notesViewPr>
    <p:cSldViewPr snapToGrid="0">
      <p:cViewPr varScale="1">
        <p:scale>
          <a:sx n="60" d="100"/>
          <a:sy n="60" d="100"/>
        </p:scale>
        <p:origin x="248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danocadm\Dropbox\flaquita\GRA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ndanocadm\Dropbox\flaquita\GRA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ndanocadm\Dropbox\flaquita\GRA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ndanocadm\Dropbox\flaquita\GRA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0" i="0" u="none" strike="noStrike" kern="1200" cap="none" spc="20" baseline="0">
                <a:solidFill>
                  <a:schemeClr val="dk1">
                    <a:lumMod val="50000"/>
                    <a:lumOff val="50000"/>
                  </a:schemeClr>
                </a:solidFill>
                <a:latin typeface="+mn-lt"/>
                <a:ea typeface="+mn-ea"/>
                <a:cs typeface="+mn-cs"/>
              </a:defRPr>
            </a:pPr>
            <a:r>
              <a:rPr lang="en-US"/>
              <a:t>Tamaño flit vs Rendimiento en tráfico CBR </a:t>
            </a:r>
          </a:p>
        </c:rich>
      </c:tx>
      <c:layout>
        <c:manualLayout>
          <c:xMode val="edge"/>
          <c:yMode val="edge"/>
          <c:x val="0.19913888888888892"/>
          <c:y val="2.777777777777779E-2"/>
        </c:manualLayout>
      </c:layout>
      <c:overlay val="0"/>
      <c:spPr>
        <a:noFill/>
        <a:ln>
          <a:noFill/>
        </a:ln>
        <a:effectLst/>
      </c:spPr>
    </c:title>
    <c:autoTitleDeleted val="0"/>
    <c:plotArea>
      <c:layout>
        <c:manualLayout>
          <c:layoutTarget val="inner"/>
          <c:xMode val="edge"/>
          <c:yMode val="edge"/>
          <c:x val="0.10227847173553568"/>
          <c:y val="0.17171296296296298"/>
          <c:w val="0.80831943127527894"/>
          <c:h val="0.62836431904345291"/>
        </c:manualLayout>
      </c:layout>
      <c:scatterChart>
        <c:scatterStyle val="lineMarker"/>
        <c:varyColors val="0"/>
        <c:ser>
          <c:idx val="0"/>
          <c:order val="0"/>
          <c:tx>
            <c:v>500MHz</c:v>
          </c:tx>
          <c:spPr>
            <a:ln w="12700" cap="flat" cmpd="sng" algn="ctr">
              <a:solidFill>
                <a:srgbClr val="C00000">
                  <a:alpha val="70000"/>
                </a:srgbClr>
              </a:solidFill>
              <a:prstDash val="solid"/>
              <a:round/>
            </a:ln>
            <a:effectLst/>
          </c:spPr>
          <c:marker>
            <c:symbol val="circle"/>
            <c:size val="5"/>
            <c:spPr>
              <a:gradFill rotWithShape="1">
                <a:gsLst>
                  <a:gs pos="0">
                    <a:schemeClr val="accent2">
                      <a:shade val="65000"/>
                      <a:lumMod val="110000"/>
                      <a:satMod val="105000"/>
                      <a:tint val="67000"/>
                    </a:schemeClr>
                  </a:gs>
                  <a:gs pos="50000">
                    <a:schemeClr val="accent2">
                      <a:shade val="65000"/>
                      <a:lumMod val="105000"/>
                      <a:satMod val="103000"/>
                      <a:tint val="73000"/>
                    </a:schemeClr>
                  </a:gs>
                  <a:gs pos="100000">
                    <a:schemeClr val="accent2">
                      <a:shade val="65000"/>
                      <a:lumMod val="105000"/>
                      <a:satMod val="109000"/>
                      <a:tint val="81000"/>
                    </a:schemeClr>
                  </a:gs>
                </a:gsLst>
                <a:lin ang="5400000" scaled="0"/>
              </a:gradFill>
              <a:ln w="12700" cap="flat" cmpd="sng" algn="ctr">
                <a:solidFill>
                  <a:srgbClr val="C00000">
                    <a:alpha val="70000"/>
                  </a:srgbClr>
                </a:solidFill>
                <a:prstDash val="solid"/>
                <a:round/>
              </a:ln>
              <a:effectLst/>
            </c:spPr>
          </c:marker>
          <c:xVal>
            <c:numRef>
              <c:f>CBR!$C$6:$C$8</c:f>
              <c:numCache>
                <c:formatCode>General</c:formatCode>
                <c:ptCount val="3"/>
                <c:pt idx="0">
                  <c:v>7.4379999999999997</c:v>
                </c:pt>
                <c:pt idx="1">
                  <c:v>13.588000000000001</c:v>
                </c:pt>
                <c:pt idx="2">
                  <c:v>25.699000000000005</c:v>
                </c:pt>
              </c:numCache>
            </c:numRef>
          </c:xVal>
          <c:yVal>
            <c:numRef>
              <c:f>CBR!$B$6:$B$8</c:f>
              <c:numCache>
                <c:formatCode>General</c:formatCode>
                <c:ptCount val="3"/>
                <c:pt idx="0">
                  <c:v>6</c:v>
                </c:pt>
                <c:pt idx="1">
                  <c:v>11</c:v>
                </c:pt>
                <c:pt idx="2">
                  <c:v>21</c:v>
                </c:pt>
              </c:numCache>
            </c:numRef>
          </c:yVal>
          <c:smooth val="0"/>
        </c:ser>
        <c:ser>
          <c:idx val="1"/>
          <c:order val="1"/>
          <c:tx>
            <c:v>700 MHZ</c:v>
          </c:tx>
          <c:spPr>
            <a:ln w="12700" cap="flat" cmpd="sng" algn="ctr">
              <a:solidFill>
                <a:srgbClr val="00B050"/>
              </a:solidFill>
              <a:prstDash val="solid"/>
              <a:round/>
            </a:ln>
            <a:effectLst/>
          </c:spPr>
          <c:marker>
            <c:symbol val="circle"/>
            <c:size val="5"/>
            <c:spPr>
              <a:solidFill>
                <a:srgbClr val="00B050"/>
              </a:solidFill>
              <a:ln w="12700" cap="flat" cmpd="sng" algn="ctr">
                <a:solidFill>
                  <a:srgbClr val="00B050"/>
                </a:solidFill>
                <a:prstDash val="solid"/>
                <a:round/>
              </a:ln>
              <a:effectLst/>
            </c:spPr>
          </c:marker>
          <c:xVal>
            <c:numRef>
              <c:f>CBR!$D$6:$D$8</c:f>
              <c:numCache>
                <c:formatCode>General</c:formatCode>
                <c:ptCount val="3"/>
                <c:pt idx="0">
                  <c:v>10</c:v>
                </c:pt>
                <c:pt idx="1">
                  <c:v>18.260000000000002</c:v>
                </c:pt>
                <c:pt idx="2">
                  <c:v>34.520000000000003</c:v>
                </c:pt>
              </c:numCache>
            </c:numRef>
          </c:xVal>
          <c:yVal>
            <c:numRef>
              <c:f>CBR!$B$6:$B$8</c:f>
              <c:numCache>
                <c:formatCode>General</c:formatCode>
                <c:ptCount val="3"/>
                <c:pt idx="0">
                  <c:v>6</c:v>
                </c:pt>
                <c:pt idx="1">
                  <c:v>11</c:v>
                </c:pt>
                <c:pt idx="2">
                  <c:v>21</c:v>
                </c:pt>
              </c:numCache>
            </c:numRef>
          </c:yVal>
          <c:smooth val="0"/>
        </c:ser>
        <c:ser>
          <c:idx val="2"/>
          <c:order val="2"/>
          <c:tx>
            <c:v>1GHz</c:v>
          </c:tx>
          <c:spPr>
            <a:ln w="12700" cap="flat" cmpd="sng" algn="ctr">
              <a:solidFill>
                <a:srgbClr val="00B0F0"/>
              </a:solidFill>
              <a:prstDash val="solid"/>
              <a:round/>
            </a:ln>
            <a:effectLst/>
          </c:spPr>
          <c:marker>
            <c:symbol val="circle"/>
            <c:size val="5"/>
            <c:spPr>
              <a:solidFill>
                <a:srgbClr val="00B0F0"/>
              </a:solidFill>
              <a:ln w="12700" cap="flat" cmpd="sng" algn="ctr">
                <a:solidFill>
                  <a:srgbClr val="00B0F0"/>
                </a:solidFill>
                <a:prstDash val="solid"/>
                <a:round/>
              </a:ln>
              <a:effectLst/>
            </c:spPr>
          </c:marker>
          <c:xVal>
            <c:numRef>
              <c:f>CBR!$E$6:$E$8</c:f>
              <c:numCache>
                <c:formatCode>General</c:formatCode>
                <c:ptCount val="3"/>
                <c:pt idx="0">
                  <c:v>14.290999999999999</c:v>
                </c:pt>
                <c:pt idx="1">
                  <c:v>26.09</c:v>
                </c:pt>
                <c:pt idx="2">
                  <c:v>49.32</c:v>
                </c:pt>
              </c:numCache>
            </c:numRef>
          </c:xVal>
          <c:yVal>
            <c:numRef>
              <c:f>CBR!$B$6:$B$8</c:f>
              <c:numCache>
                <c:formatCode>General</c:formatCode>
                <c:ptCount val="3"/>
                <c:pt idx="0">
                  <c:v>6</c:v>
                </c:pt>
                <c:pt idx="1">
                  <c:v>11</c:v>
                </c:pt>
                <c:pt idx="2">
                  <c:v>21</c:v>
                </c:pt>
              </c:numCache>
            </c:numRef>
          </c:yVal>
          <c:smooth val="0"/>
        </c:ser>
        <c:dLbls>
          <c:showLegendKey val="0"/>
          <c:showVal val="0"/>
          <c:showCatName val="0"/>
          <c:showSerName val="0"/>
          <c:showPercent val="0"/>
          <c:showBubbleSize val="0"/>
        </c:dLbls>
        <c:axId val="319233728"/>
        <c:axId val="319230200"/>
      </c:scatterChart>
      <c:valAx>
        <c:axId val="31923372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Rendimiento (Gbps)</a:t>
                </a:r>
              </a:p>
            </c:rich>
          </c:tx>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30200"/>
        <c:crosses val="autoZero"/>
        <c:crossBetween val="midCat"/>
      </c:valAx>
      <c:valAx>
        <c:axId val="3192302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Tamaño del flit(byyes)</a:t>
                </a:r>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3372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0.29327066903406246"/>
          <c:y val="0.92361149616486471"/>
          <c:w val="0.41345848708729038"/>
          <c:h val="6.829440838216877E-2"/>
        </c:manualLayout>
      </c:layout>
      <c:overlay val="0"/>
      <c:spPr>
        <a:noFill/>
        <a:ln>
          <a:noFill/>
        </a:ln>
        <a:effectLst/>
      </c:spPr>
      <c:txPr>
        <a:bodyPr rot="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0" i="0" u="none" strike="noStrike" kern="1200" cap="none" spc="20" baseline="0">
                <a:solidFill>
                  <a:schemeClr val="dk1">
                    <a:lumMod val="50000"/>
                    <a:lumOff val="50000"/>
                  </a:schemeClr>
                </a:solidFill>
                <a:latin typeface="+mn-lt"/>
                <a:ea typeface="+mn-ea"/>
                <a:cs typeface="+mn-cs"/>
              </a:defRPr>
            </a:pPr>
            <a:r>
              <a:rPr lang="en-US"/>
              <a:t>Tamaño flit vs Rendimiento en tráfico Multimedia </a:t>
            </a:r>
          </a:p>
        </c:rich>
      </c:tx>
      <c:layout>
        <c:manualLayout>
          <c:xMode val="edge"/>
          <c:yMode val="edge"/>
          <c:x val="0.26662631504592699"/>
          <c:y val="2.496384467935709E-2"/>
        </c:manualLayout>
      </c:layout>
      <c:overlay val="0"/>
      <c:spPr>
        <a:noFill/>
        <a:ln>
          <a:noFill/>
        </a:ln>
        <a:effectLst/>
      </c:spPr>
    </c:title>
    <c:autoTitleDeleted val="0"/>
    <c:plotArea>
      <c:layout>
        <c:manualLayout>
          <c:layoutTarget val="inner"/>
          <c:xMode val="edge"/>
          <c:yMode val="edge"/>
          <c:x val="0.10227847173553568"/>
          <c:y val="0.17171296296296298"/>
          <c:w val="0.80831943127527894"/>
          <c:h val="0.62836431904345291"/>
        </c:manualLayout>
      </c:layout>
      <c:scatterChart>
        <c:scatterStyle val="lineMarker"/>
        <c:varyColors val="0"/>
        <c:ser>
          <c:idx val="0"/>
          <c:order val="0"/>
          <c:tx>
            <c:v>500MHz</c:v>
          </c:tx>
          <c:spPr>
            <a:ln w="12700" cap="flat" cmpd="sng" algn="ctr">
              <a:solidFill>
                <a:srgbClr val="C00000">
                  <a:alpha val="70000"/>
                </a:srgbClr>
              </a:solidFill>
              <a:prstDash val="solid"/>
              <a:round/>
            </a:ln>
            <a:effectLst/>
          </c:spPr>
          <c:marker>
            <c:symbol val="circle"/>
            <c:size val="5"/>
            <c:spPr>
              <a:gradFill rotWithShape="1">
                <a:gsLst>
                  <a:gs pos="0">
                    <a:schemeClr val="accent2">
                      <a:shade val="65000"/>
                      <a:lumMod val="110000"/>
                      <a:satMod val="105000"/>
                      <a:tint val="67000"/>
                    </a:schemeClr>
                  </a:gs>
                  <a:gs pos="50000">
                    <a:schemeClr val="accent2">
                      <a:shade val="65000"/>
                      <a:lumMod val="105000"/>
                      <a:satMod val="103000"/>
                      <a:tint val="73000"/>
                    </a:schemeClr>
                  </a:gs>
                  <a:gs pos="100000">
                    <a:schemeClr val="accent2">
                      <a:shade val="65000"/>
                      <a:lumMod val="105000"/>
                      <a:satMod val="109000"/>
                      <a:tint val="81000"/>
                    </a:schemeClr>
                  </a:gs>
                </a:gsLst>
                <a:lin ang="5400000" scaled="0"/>
              </a:gradFill>
              <a:ln w="12700" cap="flat" cmpd="sng" algn="ctr">
                <a:solidFill>
                  <a:srgbClr val="C00000">
                    <a:alpha val="70000"/>
                  </a:srgbClr>
                </a:solidFill>
                <a:prstDash val="solid"/>
                <a:round/>
              </a:ln>
              <a:effectLst/>
            </c:spPr>
          </c:marker>
          <c:xVal>
            <c:numRef>
              <c:f>multimedia!$C$6:$C$8</c:f>
              <c:numCache>
                <c:formatCode>General</c:formatCode>
                <c:ptCount val="3"/>
                <c:pt idx="0">
                  <c:v>9.3010000000000002</c:v>
                </c:pt>
                <c:pt idx="1">
                  <c:v>16.346</c:v>
                </c:pt>
                <c:pt idx="2">
                  <c:v>26.45</c:v>
                </c:pt>
              </c:numCache>
            </c:numRef>
          </c:xVal>
          <c:yVal>
            <c:numRef>
              <c:f>multimedia!$B$6:$B$8</c:f>
              <c:numCache>
                <c:formatCode>General</c:formatCode>
                <c:ptCount val="3"/>
                <c:pt idx="0">
                  <c:v>9</c:v>
                </c:pt>
                <c:pt idx="1">
                  <c:v>16</c:v>
                </c:pt>
                <c:pt idx="2">
                  <c:v>26</c:v>
                </c:pt>
              </c:numCache>
            </c:numRef>
          </c:yVal>
          <c:smooth val="0"/>
        </c:ser>
        <c:ser>
          <c:idx val="1"/>
          <c:order val="1"/>
          <c:tx>
            <c:v>700 MHZ</c:v>
          </c:tx>
          <c:spPr>
            <a:ln w="12700" cap="flat" cmpd="sng" algn="ctr">
              <a:solidFill>
                <a:srgbClr val="00B050"/>
              </a:solidFill>
              <a:prstDash val="solid"/>
              <a:round/>
            </a:ln>
            <a:effectLst/>
          </c:spPr>
          <c:marker>
            <c:symbol val="circle"/>
            <c:size val="5"/>
            <c:spPr>
              <a:solidFill>
                <a:srgbClr val="00B050"/>
              </a:solidFill>
              <a:ln w="12700" cap="flat" cmpd="sng" algn="ctr">
                <a:solidFill>
                  <a:srgbClr val="00B050"/>
                </a:solidFill>
                <a:prstDash val="solid"/>
                <a:round/>
              </a:ln>
              <a:effectLst/>
            </c:spPr>
          </c:marker>
          <c:xVal>
            <c:numRef>
              <c:f>multimedia!$D$6:$D$8</c:f>
              <c:numCache>
                <c:formatCode>General</c:formatCode>
                <c:ptCount val="3"/>
                <c:pt idx="0">
                  <c:v>12.881</c:v>
                </c:pt>
                <c:pt idx="1">
                  <c:v>22.818000000000001</c:v>
                </c:pt>
                <c:pt idx="2">
                  <c:v>38.694000000000003</c:v>
                </c:pt>
              </c:numCache>
            </c:numRef>
          </c:xVal>
          <c:yVal>
            <c:numRef>
              <c:f>multimedia!$B$6:$B$8</c:f>
              <c:numCache>
                <c:formatCode>General</c:formatCode>
                <c:ptCount val="3"/>
                <c:pt idx="0">
                  <c:v>9</c:v>
                </c:pt>
                <c:pt idx="1">
                  <c:v>16</c:v>
                </c:pt>
                <c:pt idx="2">
                  <c:v>26</c:v>
                </c:pt>
              </c:numCache>
            </c:numRef>
          </c:yVal>
          <c:smooth val="0"/>
        </c:ser>
        <c:ser>
          <c:idx val="2"/>
          <c:order val="2"/>
          <c:tx>
            <c:v>1GHz</c:v>
          </c:tx>
          <c:spPr>
            <a:ln w="12700" cap="flat" cmpd="sng" algn="ctr">
              <a:solidFill>
                <a:srgbClr val="00B0F0"/>
              </a:solidFill>
              <a:prstDash val="solid"/>
              <a:round/>
            </a:ln>
            <a:effectLst/>
          </c:spPr>
          <c:marker>
            <c:symbol val="circle"/>
            <c:size val="5"/>
            <c:spPr>
              <a:solidFill>
                <a:srgbClr val="00B0F0"/>
              </a:solidFill>
              <a:ln w="12700" cap="flat" cmpd="sng" algn="ctr">
                <a:solidFill>
                  <a:srgbClr val="00B0F0"/>
                </a:solidFill>
                <a:prstDash val="solid"/>
                <a:round/>
              </a:ln>
              <a:effectLst/>
            </c:spPr>
          </c:marker>
          <c:xVal>
            <c:numRef>
              <c:f>multimedia!$E$6:$E$8</c:f>
              <c:numCache>
                <c:formatCode>General</c:formatCode>
                <c:ptCount val="3"/>
                <c:pt idx="0">
                  <c:v>19.367000000000001</c:v>
                </c:pt>
                <c:pt idx="1">
                  <c:v>33.197000000000003</c:v>
                </c:pt>
                <c:pt idx="2">
                  <c:v>53.397000000000006</c:v>
                </c:pt>
              </c:numCache>
            </c:numRef>
          </c:xVal>
          <c:yVal>
            <c:numRef>
              <c:f>multimedia!$B$6:$B$8</c:f>
              <c:numCache>
                <c:formatCode>General</c:formatCode>
                <c:ptCount val="3"/>
                <c:pt idx="0">
                  <c:v>9</c:v>
                </c:pt>
                <c:pt idx="1">
                  <c:v>16</c:v>
                </c:pt>
                <c:pt idx="2">
                  <c:v>26</c:v>
                </c:pt>
              </c:numCache>
            </c:numRef>
          </c:yVal>
          <c:smooth val="0"/>
        </c:ser>
        <c:dLbls>
          <c:showLegendKey val="0"/>
          <c:showVal val="0"/>
          <c:showCatName val="0"/>
          <c:showSerName val="0"/>
          <c:showPercent val="0"/>
          <c:showBubbleSize val="0"/>
        </c:dLbls>
        <c:axId val="319226280"/>
        <c:axId val="319231376"/>
      </c:scatterChart>
      <c:valAx>
        <c:axId val="31922628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Rendimiento (Gbps)</a:t>
                </a:r>
              </a:p>
            </c:rich>
          </c:tx>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endParaRPr lang="es-EC"/>
          </a:p>
        </c:txPr>
        <c:crossAx val="319231376"/>
        <c:crosses val="autoZero"/>
        <c:crossBetween val="midCat"/>
      </c:valAx>
      <c:valAx>
        <c:axId val="3192313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Tamaño del flit(byyes)</a:t>
                </a:r>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2628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0.27348123455370993"/>
          <c:y val="0.92516577334706762"/>
          <c:w val="0.45303753089258003"/>
          <c:h val="7.4834226652932267E-2"/>
        </c:manualLayout>
      </c:layout>
      <c:overlay val="0"/>
      <c:spPr>
        <a:noFill/>
        <a:ln>
          <a:noFill/>
        </a:ln>
        <a:effectLst/>
      </c:spPr>
      <c:txPr>
        <a:bodyPr rot="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0" i="0" u="none" strike="noStrike" kern="1200" cap="none" spc="20" baseline="0">
                <a:solidFill>
                  <a:schemeClr val="dk1">
                    <a:lumMod val="50000"/>
                    <a:lumOff val="50000"/>
                  </a:schemeClr>
                </a:solidFill>
                <a:latin typeface="+mn-lt"/>
                <a:ea typeface="+mn-ea"/>
                <a:cs typeface="+mn-cs"/>
              </a:defRPr>
            </a:pPr>
            <a:r>
              <a:rPr lang="en-US"/>
              <a:t>Rendimiento vs Potencia consumida en tráfico</a:t>
            </a:r>
            <a:r>
              <a:rPr lang="en-US" baseline="0"/>
              <a:t> CBR </a:t>
            </a:r>
            <a:endParaRPr lang="en-US"/>
          </a:p>
        </c:rich>
      </c:tx>
      <c:layout>
        <c:manualLayout>
          <c:xMode val="edge"/>
          <c:yMode val="edge"/>
          <c:x val="0.10297838424647178"/>
          <c:y val="4.7218830382560396E-2"/>
        </c:manualLayout>
      </c:layout>
      <c:overlay val="0"/>
      <c:spPr>
        <a:noFill/>
        <a:ln>
          <a:noFill/>
        </a:ln>
        <a:effectLst/>
      </c:spPr>
    </c:title>
    <c:autoTitleDeleted val="0"/>
    <c:plotArea>
      <c:layout>
        <c:manualLayout>
          <c:layoutTarget val="inner"/>
          <c:xMode val="edge"/>
          <c:yMode val="edge"/>
          <c:x val="0.10227841551602553"/>
          <c:y val="0.18143337301488088"/>
          <c:w val="0.80831943127527894"/>
          <c:h val="0.62836431904345291"/>
        </c:manualLayout>
      </c:layout>
      <c:scatterChart>
        <c:scatterStyle val="lineMarker"/>
        <c:varyColors val="0"/>
        <c:ser>
          <c:idx val="0"/>
          <c:order val="0"/>
          <c:spPr>
            <a:ln w="15875" cap="flat" cmpd="sng" algn="ctr">
              <a:solidFill>
                <a:schemeClr val="accent2">
                  <a:alpha val="70000"/>
                </a:schemeClr>
              </a:solidFill>
              <a:prstDash val="solid"/>
              <a:bevel/>
              <a:tailEnd type="arrow"/>
            </a:ln>
            <a:effectLst>
              <a:softEdge rad="0"/>
            </a:effectLst>
          </c:spPr>
          <c:marker>
            <c:symbol val="circle"/>
            <c:size val="5"/>
            <c:spPr>
              <a:solidFill>
                <a:srgbClr val="00B0F0"/>
              </a:solidFill>
              <a:ln w="9525" cap="flat" cmpd="sng" algn="ctr">
                <a:solidFill>
                  <a:srgbClr val="0070C0"/>
                </a:solidFill>
                <a:round/>
              </a:ln>
              <a:effectLst>
                <a:softEdge rad="0"/>
              </a:effectLst>
            </c:spPr>
          </c:marker>
          <c:xVal>
            <c:numRef>
              <c:f>CBR!$L$5:$L$13</c:f>
              <c:numCache>
                <c:formatCode>General</c:formatCode>
                <c:ptCount val="9"/>
                <c:pt idx="0">
                  <c:v>0.115</c:v>
                </c:pt>
                <c:pt idx="1">
                  <c:v>0.14800000000000002</c:v>
                </c:pt>
                <c:pt idx="2">
                  <c:v>0.27900000000000008</c:v>
                </c:pt>
                <c:pt idx="3">
                  <c:v>0.20500000000000002</c:v>
                </c:pt>
                <c:pt idx="4">
                  <c:v>0.36000000000000004</c:v>
                </c:pt>
                <c:pt idx="5">
                  <c:v>0.79600000000000004</c:v>
                </c:pt>
                <c:pt idx="6">
                  <c:v>0.50600000000000001</c:v>
                </c:pt>
                <c:pt idx="7">
                  <c:v>1.04</c:v>
                </c:pt>
                <c:pt idx="8">
                  <c:v>1.4649999999999999</c:v>
                </c:pt>
              </c:numCache>
            </c:numRef>
          </c:xVal>
          <c:yVal>
            <c:numRef>
              <c:f>CBR!$K$5:$K$13</c:f>
              <c:numCache>
                <c:formatCode>General</c:formatCode>
                <c:ptCount val="9"/>
                <c:pt idx="0">
                  <c:v>7.4379999999999997</c:v>
                </c:pt>
                <c:pt idx="1">
                  <c:v>10</c:v>
                </c:pt>
                <c:pt idx="2">
                  <c:v>13.588000000000001</c:v>
                </c:pt>
                <c:pt idx="3">
                  <c:v>14.290999999999999</c:v>
                </c:pt>
                <c:pt idx="4">
                  <c:v>18.260000000000002</c:v>
                </c:pt>
                <c:pt idx="5">
                  <c:v>25.699000000000005</c:v>
                </c:pt>
                <c:pt idx="6">
                  <c:v>26.09</c:v>
                </c:pt>
                <c:pt idx="7">
                  <c:v>34.520000000000003</c:v>
                </c:pt>
                <c:pt idx="8">
                  <c:v>49.32</c:v>
                </c:pt>
              </c:numCache>
            </c:numRef>
          </c:yVal>
          <c:smooth val="0"/>
        </c:ser>
        <c:dLbls>
          <c:showLegendKey val="0"/>
          <c:showVal val="0"/>
          <c:showCatName val="0"/>
          <c:showSerName val="0"/>
          <c:showPercent val="0"/>
          <c:showBubbleSize val="0"/>
        </c:dLbls>
        <c:axId val="319228632"/>
        <c:axId val="319227064"/>
      </c:scatterChart>
      <c:valAx>
        <c:axId val="319228632"/>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tx>
            <c:rich>
              <a:bodyPr rot="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Potencia consumida</a:t>
                </a:r>
                <a:r>
                  <a:rPr lang="es-EC" baseline="0"/>
                  <a:t> (watts)</a:t>
                </a:r>
                <a:endParaRPr lang="es-EC"/>
              </a:p>
            </c:rich>
          </c:tx>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27064"/>
        <c:crosses val="autoZero"/>
        <c:crossBetween val="midCat"/>
      </c:valAx>
      <c:valAx>
        <c:axId val="3192270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Rendimiento (Gbps)</a:t>
                </a:r>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2863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0" i="0" u="none" strike="noStrike" kern="1200" cap="none" spc="20" baseline="0">
                <a:solidFill>
                  <a:schemeClr val="dk1">
                    <a:lumMod val="50000"/>
                    <a:lumOff val="50000"/>
                  </a:schemeClr>
                </a:solidFill>
                <a:latin typeface="+mn-lt"/>
                <a:ea typeface="+mn-ea"/>
                <a:cs typeface="+mn-cs"/>
              </a:defRPr>
            </a:pPr>
            <a:r>
              <a:rPr lang="en-US"/>
              <a:t>Rendimiento vs Potencia consumida en tráfico</a:t>
            </a:r>
            <a:r>
              <a:rPr lang="en-US" baseline="0"/>
              <a:t> Multimedia </a:t>
            </a:r>
            <a:endParaRPr lang="en-US"/>
          </a:p>
        </c:rich>
      </c:tx>
      <c:layout>
        <c:manualLayout>
          <c:xMode val="edge"/>
          <c:yMode val="edge"/>
          <c:x val="0.10297838424647178"/>
          <c:y val="4.7218830382560396E-2"/>
        </c:manualLayout>
      </c:layout>
      <c:overlay val="0"/>
      <c:spPr>
        <a:noFill/>
        <a:ln>
          <a:noFill/>
        </a:ln>
        <a:effectLst/>
      </c:spPr>
    </c:title>
    <c:autoTitleDeleted val="0"/>
    <c:plotArea>
      <c:layout>
        <c:manualLayout>
          <c:layoutTarget val="inner"/>
          <c:xMode val="edge"/>
          <c:yMode val="edge"/>
          <c:x val="0.10227841551602553"/>
          <c:y val="0.18143337301488088"/>
          <c:w val="0.80831943127527894"/>
          <c:h val="0.62836431904345291"/>
        </c:manualLayout>
      </c:layout>
      <c:scatterChart>
        <c:scatterStyle val="lineMarker"/>
        <c:varyColors val="0"/>
        <c:ser>
          <c:idx val="0"/>
          <c:order val="0"/>
          <c:spPr>
            <a:ln w="15875" cap="flat" cmpd="sng" algn="ctr">
              <a:solidFill>
                <a:schemeClr val="accent2">
                  <a:alpha val="70000"/>
                </a:schemeClr>
              </a:solidFill>
              <a:prstDash val="solid"/>
              <a:bevel/>
              <a:tailEnd type="arrow"/>
            </a:ln>
            <a:effectLst>
              <a:softEdge rad="0"/>
            </a:effectLst>
          </c:spPr>
          <c:marker>
            <c:symbol val="circle"/>
            <c:size val="5"/>
            <c:spPr>
              <a:solidFill>
                <a:srgbClr val="00B0F0"/>
              </a:solidFill>
              <a:ln w="9525" cap="flat" cmpd="sng" algn="ctr">
                <a:solidFill>
                  <a:srgbClr val="0070C0"/>
                </a:solidFill>
                <a:round/>
              </a:ln>
              <a:effectLst>
                <a:softEdge rad="0"/>
              </a:effectLst>
            </c:spPr>
          </c:marker>
          <c:xVal>
            <c:numRef>
              <c:f>multimedia!$L$5:$L$13</c:f>
              <c:numCache>
                <c:formatCode>General</c:formatCode>
                <c:ptCount val="9"/>
                <c:pt idx="0">
                  <c:v>0.20400000000000001</c:v>
                </c:pt>
                <c:pt idx="1">
                  <c:v>0.27600000000000002</c:v>
                </c:pt>
                <c:pt idx="2">
                  <c:v>0.38500000000000006</c:v>
                </c:pt>
                <c:pt idx="3">
                  <c:v>0.504</c:v>
                </c:pt>
                <c:pt idx="4">
                  <c:v>0.68799999999999994</c:v>
                </c:pt>
                <c:pt idx="5">
                  <c:v>0.96500000000000008</c:v>
                </c:pt>
                <c:pt idx="6">
                  <c:v>1.149</c:v>
                </c:pt>
                <c:pt idx="7">
                  <c:v>1.6879999999999997</c:v>
                </c:pt>
                <c:pt idx="8">
                  <c:v>2.23</c:v>
                </c:pt>
              </c:numCache>
            </c:numRef>
          </c:xVal>
          <c:yVal>
            <c:numRef>
              <c:f>multimedia!$K$5:$K$13</c:f>
              <c:numCache>
                <c:formatCode>General</c:formatCode>
                <c:ptCount val="9"/>
                <c:pt idx="0">
                  <c:v>9.3010000000000002</c:v>
                </c:pt>
                <c:pt idx="1">
                  <c:v>12.881</c:v>
                </c:pt>
                <c:pt idx="2">
                  <c:v>19.367000000000001</c:v>
                </c:pt>
                <c:pt idx="3">
                  <c:v>16.346</c:v>
                </c:pt>
                <c:pt idx="4">
                  <c:v>22.818000000000001</c:v>
                </c:pt>
                <c:pt idx="5">
                  <c:v>33.197000000000003</c:v>
                </c:pt>
                <c:pt idx="6">
                  <c:v>26.45</c:v>
                </c:pt>
                <c:pt idx="7">
                  <c:v>38.694000000000003</c:v>
                </c:pt>
                <c:pt idx="8">
                  <c:v>53.397000000000006</c:v>
                </c:pt>
              </c:numCache>
            </c:numRef>
          </c:yVal>
          <c:smooth val="0"/>
        </c:ser>
        <c:dLbls>
          <c:showLegendKey val="0"/>
          <c:showVal val="0"/>
          <c:showCatName val="0"/>
          <c:showSerName val="0"/>
          <c:showPercent val="0"/>
          <c:showBubbleSize val="0"/>
        </c:dLbls>
        <c:axId val="319232552"/>
        <c:axId val="319233336"/>
      </c:scatterChart>
      <c:valAx>
        <c:axId val="319232552"/>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tx>
            <c:rich>
              <a:bodyPr rot="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Potencia consumida</a:t>
                </a:r>
                <a:r>
                  <a:rPr lang="es-EC" baseline="0"/>
                  <a:t> (watts)</a:t>
                </a:r>
                <a:endParaRPr lang="es-EC"/>
              </a:p>
            </c:rich>
          </c:tx>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33336"/>
        <c:crosses val="autoZero"/>
        <c:crossBetween val="midCat"/>
      </c:valAx>
      <c:valAx>
        <c:axId val="3192333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es-ES" sz="900" b="0" i="0" u="none" strike="noStrike" kern="1200" baseline="0">
                    <a:solidFill>
                      <a:schemeClr val="dk1">
                        <a:lumMod val="65000"/>
                        <a:lumOff val="35000"/>
                      </a:schemeClr>
                    </a:solidFill>
                    <a:latin typeface="+mn-lt"/>
                    <a:ea typeface="+mn-ea"/>
                    <a:cs typeface="+mn-cs"/>
                  </a:defRPr>
                </a:pPr>
                <a:r>
                  <a:rPr lang="es-EC"/>
                  <a:t>Rendimiento (Gbps)</a:t>
                </a:r>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crossAx val="3192325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lang="es-ES" sz="900" b="0" i="0" u="none" strike="noStrike" kern="1200" spc="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7F5BD-A89B-4204-B567-8EAA61E0B807}" type="datetimeFigureOut">
              <a:rPr lang="es-EC" smtClean="0"/>
              <a:t>14/07/2015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3A30C-88C4-466D-8232-90F107E320A5}" type="slidenum">
              <a:rPr lang="es-EC" smtClean="0"/>
              <a:t>‹Nº›</a:t>
            </a:fld>
            <a:endParaRPr lang="es-EC"/>
          </a:p>
        </p:txBody>
      </p:sp>
    </p:spTree>
    <p:extLst>
      <p:ext uri="{BB962C8B-B14F-4D97-AF65-F5344CB8AC3E}">
        <p14:creationId xmlns:p14="http://schemas.microsoft.com/office/powerpoint/2010/main" val="326391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83A30C-88C4-466D-8232-90F107E320A5}" type="slidenum">
              <a:rPr lang="es-EC" smtClean="0"/>
              <a:t>1</a:t>
            </a:fld>
            <a:endParaRPr lang="es-EC"/>
          </a:p>
        </p:txBody>
      </p:sp>
    </p:spTree>
    <p:extLst>
      <p:ext uri="{BB962C8B-B14F-4D97-AF65-F5344CB8AC3E}">
        <p14:creationId xmlns:p14="http://schemas.microsoft.com/office/powerpoint/2010/main" val="379825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LATENCIA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Un concepto más claro, es el tiempo que una trama o paquete de datos tarda en realizar el recorrido desde la estación o nodo origen hasta su destino.</a:t>
            </a:r>
          </a:p>
          <a:p>
            <a:r>
              <a:rPr lang="es-EC" sz="1200" kern="1200" dirty="0" smtClean="0">
                <a:solidFill>
                  <a:schemeClr val="tx1"/>
                </a:solidFill>
                <a:effectLst/>
                <a:latin typeface="+mn-lt"/>
                <a:ea typeface="+mn-ea"/>
                <a:cs typeface="+mn-cs"/>
              </a:rPr>
              <a:t>Los principales factores que influyen en la latencia de red son:</a:t>
            </a:r>
          </a:p>
          <a:p>
            <a:pPr lvl="0"/>
            <a:r>
              <a:rPr lang="es-EC" sz="1200" kern="1200" dirty="0" smtClean="0">
                <a:solidFill>
                  <a:schemeClr val="tx1"/>
                </a:solidFill>
                <a:effectLst/>
                <a:latin typeface="+mn-lt"/>
                <a:ea typeface="+mn-ea"/>
                <a:cs typeface="+mn-cs"/>
              </a:rPr>
              <a:t>El tamaño de la red.</a:t>
            </a:r>
          </a:p>
          <a:p>
            <a:pPr lvl="0"/>
            <a:r>
              <a:rPr lang="es-EC" sz="1200" kern="1200" dirty="0" smtClean="0">
                <a:solidFill>
                  <a:schemeClr val="tx1"/>
                </a:solidFill>
                <a:effectLst/>
                <a:latin typeface="+mn-lt"/>
                <a:ea typeface="+mn-ea"/>
                <a:cs typeface="+mn-cs"/>
              </a:rPr>
              <a:t>Numero de dispositivos conectados a la red.</a:t>
            </a:r>
          </a:p>
          <a:p>
            <a:pPr lvl="0"/>
            <a:r>
              <a:rPr lang="es-EC" sz="1200" kern="1200" dirty="0" smtClean="0">
                <a:solidFill>
                  <a:schemeClr val="tx1"/>
                </a:solidFill>
                <a:effectLst/>
                <a:latin typeface="+mn-lt"/>
                <a:ea typeface="+mn-ea"/>
                <a:cs typeface="+mn-cs"/>
              </a:rPr>
              <a:t>El tamaño de los buffers que disponen los dispositivos de conectividad.</a:t>
            </a:r>
          </a:p>
          <a:p>
            <a:r>
              <a:rPr lang="es-EC" dirty="0" smtClean="0"/>
              <a:t>THROUGHPUT </a:t>
            </a:r>
            <a:r>
              <a:rPr lang="es-EC" sz="1200" kern="1200" dirty="0" smtClean="0">
                <a:solidFill>
                  <a:schemeClr val="tx1"/>
                </a:solidFill>
                <a:effectLst/>
                <a:latin typeface="+mn-lt"/>
                <a:ea typeface="+mn-ea"/>
                <a:cs typeface="+mn-cs"/>
              </a:rPr>
              <a:t>Un concepto más explícito indica que el throughput es la tasa promedio de éxito en la entrega de un mensaje sobre un canal de comunicación. Este dato puede ser entregado sobre un enlace físico o lógico, o a través de un cierto nodo de la red, es medido en Bps (bits por segundo)</a:t>
            </a:r>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10</a:t>
            </a:fld>
            <a:endParaRPr lang="es-EC"/>
          </a:p>
        </p:txBody>
      </p:sp>
    </p:spTree>
    <p:extLst>
      <p:ext uri="{BB962C8B-B14F-4D97-AF65-F5344CB8AC3E}">
        <p14:creationId xmlns:p14="http://schemas.microsoft.com/office/powerpoint/2010/main" val="132806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topología como la organización de las interconexiones de la red. Es decir define como los nodos, switches, y links están conectados entre sí</a:t>
            </a:r>
            <a:endParaRPr lang="es-EC" dirty="0" smtClean="0"/>
          </a:p>
          <a:p>
            <a:r>
              <a:rPr lang="es-EC" dirty="0" smtClean="0"/>
              <a:t>TOPOLOGIA </a:t>
            </a:r>
            <a:r>
              <a:rPr lang="es-EC" sz="1200" kern="1200" dirty="0" smtClean="0">
                <a:solidFill>
                  <a:schemeClr val="tx1"/>
                </a:solidFill>
                <a:effectLst/>
                <a:latin typeface="+mn-lt"/>
                <a:ea typeface="+mn-ea"/>
                <a:cs typeface="+mn-cs"/>
              </a:rPr>
              <a:t>La topología usada fue la tipo malla en donde todos los enlaces tienen la misma longitud, la conexión al nodo y el algoritmo de enrutamiento es simple, lo cual facilita la implementación física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CONMUTACION</a:t>
            </a:r>
          </a:p>
          <a:p>
            <a:r>
              <a:rPr lang="es-EC" sz="1200" kern="1200" dirty="0" smtClean="0">
                <a:solidFill>
                  <a:schemeClr val="tx1"/>
                </a:solidFill>
                <a:effectLst/>
                <a:latin typeface="+mn-lt"/>
                <a:ea typeface="+mn-ea"/>
                <a:cs typeface="+mn-cs"/>
              </a:rPr>
              <a:t>ya que el mismo realiza la transmisión del paquete mediante </a:t>
            </a:r>
            <a:r>
              <a:rPr lang="es-EC" sz="1200" kern="1200" dirty="0" err="1" smtClean="0">
                <a:solidFill>
                  <a:schemeClr val="tx1"/>
                </a:solidFill>
                <a:effectLst/>
                <a:latin typeface="+mn-lt"/>
                <a:ea typeface="+mn-ea"/>
                <a:cs typeface="+mn-cs"/>
              </a:rPr>
              <a:t>flits</a:t>
            </a:r>
            <a:r>
              <a:rPr lang="es-EC" sz="1200" kern="1200" dirty="0" smtClean="0">
                <a:solidFill>
                  <a:schemeClr val="tx1"/>
                </a:solidFill>
                <a:effectLst/>
                <a:latin typeface="+mn-lt"/>
                <a:ea typeface="+mn-ea"/>
                <a:cs typeface="+mn-cs"/>
              </a:rPr>
              <a:t>, lo cual ayuda considerablemente a reducir la latencia en la red, el funcionamiento se detalla en capítulos anteriores La ventaja principal de este algoritmo es que usa de forma eficiente los canales físicos, ya que posee canales virtuales que evitan que se produzcan situaciones de bloqueo, </a:t>
            </a:r>
          </a:p>
          <a:p>
            <a:endParaRPr lang="es-EC" sz="1200" kern="1200" dirty="0" smtClean="0">
              <a:solidFill>
                <a:schemeClr val="tx1"/>
              </a:solidFill>
              <a:effectLst/>
              <a:latin typeface="+mn-lt"/>
              <a:ea typeface="+mn-ea"/>
              <a:cs typeface="+mn-cs"/>
            </a:endParaRPr>
          </a:p>
          <a:p>
            <a:r>
              <a:rPr lang="es-EC" dirty="0" smtClean="0"/>
              <a:t>ENRUTAMIENTO </a:t>
            </a:r>
            <a:r>
              <a:rPr lang="es-EC" sz="1200" i="1" kern="1200" dirty="0" err="1" smtClean="0">
                <a:solidFill>
                  <a:schemeClr val="tx1"/>
                </a:solidFill>
                <a:effectLst/>
                <a:latin typeface="+mn-lt"/>
                <a:ea typeface="+mn-ea"/>
                <a:cs typeface="+mn-cs"/>
              </a:rPr>
              <a:t>odd-even</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fue utilizado en el presente proyecto, ya que el mismo tiene una mejora del 18 y 25 por ciento frente a los otros algoritmos con respecto al rendimiento Adicional la técnica de enrutamiento que realiza </a:t>
            </a:r>
            <a:r>
              <a:rPr lang="es-EC" sz="1200" kern="1200" dirty="0" err="1" smtClean="0">
                <a:solidFill>
                  <a:schemeClr val="tx1"/>
                </a:solidFill>
                <a:effectLst/>
                <a:latin typeface="+mn-lt"/>
                <a:ea typeface="+mn-ea"/>
                <a:cs typeface="+mn-cs"/>
              </a:rPr>
              <a:t>odd-even</a:t>
            </a:r>
            <a:r>
              <a:rPr lang="es-EC" sz="1200" kern="1200" dirty="0" smtClean="0">
                <a:solidFill>
                  <a:schemeClr val="tx1"/>
                </a:solidFill>
                <a:effectLst/>
                <a:latin typeface="+mn-lt"/>
                <a:ea typeface="+mn-ea"/>
                <a:cs typeface="+mn-cs"/>
              </a:rPr>
              <a:t> ayuda a evitar el </a:t>
            </a:r>
            <a:r>
              <a:rPr lang="es-EC" sz="1200" i="1" kern="1200" dirty="0" err="1" smtClean="0">
                <a:solidFill>
                  <a:schemeClr val="tx1"/>
                </a:solidFill>
                <a:effectLst/>
                <a:latin typeface="+mn-lt"/>
                <a:ea typeface="+mn-ea"/>
                <a:cs typeface="+mn-cs"/>
              </a:rPr>
              <a:t>dead-clock</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que es el estancamiento de paquetes debido a que los mismos esperan el uno del otro para liberar recursos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TRAFICO</a:t>
            </a:r>
            <a:r>
              <a:rPr lang="es-EC" sz="1200" kern="1200" baseline="0" dirty="0" smtClean="0">
                <a:solidFill>
                  <a:schemeClr val="tx1"/>
                </a:solidFill>
                <a:effectLst/>
                <a:latin typeface="+mn-lt"/>
                <a:ea typeface="+mn-ea"/>
                <a:cs typeface="+mn-cs"/>
              </a:rPr>
              <a:t> CBR </a:t>
            </a:r>
            <a:r>
              <a:rPr lang="es-EC" sz="1200" kern="1200" dirty="0" smtClean="0">
                <a:solidFill>
                  <a:schemeClr val="tx1"/>
                </a:solidFill>
                <a:effectLst/>
                <a:latin typeface="+mn-lt"/>
                <a:ea typeface="+mn-ea"/>
                <a:cs typeface="+mn-cs"/>
              </a:rPr>
              <a:t>Este tipo de tráfico está destinado para aplicaciones en tiempo real, reserva con exclusividad los recursos de la red, es decir que un ancho de banda constante es puesto a disposición durante la conexión,</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MULTIMEDIA MPEG-4 ofrece una alta compresión de datos ocupando menor espacio de memoria sin descuidar la calidad del video </a:t>
            </a:r>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12</a:t>
            </a:fld>
            <a:endParaRPr lang="es-EC"/>
          </a:p>
        </p:txBody>
      </p:sp>
    </p:spTree>
    <p:extLst>
      <p:ext uri="{BB962C8B-B14F-4D97-AF65-F5344CB8AC3E}">
        <p14:creationId xmlns:p14="http://schemas.microsoft.com/office/powerpoint/2010/main" val="353012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83A30C-88C4-466D-8232-90F107E320A5}" type="slidenum">
              <a:rPr lang="es-EC" smtClean="0"/>
              <a:t>2</a:t>
            </a:fld>
            <a:endParaRPr lang="es-EC"/>
          </a:p>
        </p:txBody>
      </p:sp>
    </p:spTree>
    <p:extLst>
      <p:ext uri="{BB962C8B-B14F-4D97-AF65-F5344CB8AC3E}">
        <p14:creationId xmlns:p14="http://schemas.microsoft.com/office/powerpoint/2010/main" val="68992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satisfacer los requerimientos del mercado actual en cuanto a carga computacional, se utilizan sistemas embebidos basados en </a:t>
            </a:r>
            <a:r>
              <a:rPr lang="es-EC" sz="1200" kern="1200" dirty="0" err="1" smtClean="0">
                <a:solidFill>
                  <a:schemeClr val="tx1"/>
                </a:solidFill>
                <a:effectLst/>
                <a:latin typeface="+mn-lt"/>
                <a:ea typeface="+mn-ea"/>
                <a:cs typeface="+mn-cs"/>
              </a:rPr>
              <a:t>SoC</a:t>
            </a:r>
            <a:r>
              <a:rPr lang="es-EC" sz="1200" kern="1200" dirty="0" smtClean="0">
                <a:solidFill>
                  <a:schemeClr val="tx1"/>
                </a:solidFill>
                <a:effectLst/>
                <a:latin typeface="+mn-lt"/>
                <a:ea typeface="+mn-ea"/>
                <a:cs typeface="+mn-cs"/>
              </a:rPr>
              <a:t> que incorporan un solo procesador o chip maestro,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una aplicación de alto nivel computacional, se utilizaban varios </a:t>
            </a:r>
            <a:r>
              <a:rPr lang="es-EC" sz="1200" kern="1200" dirty="0" err="1" smtClean="0">
                <a:solidFill>
                  <a:schemeClr val="tx1"/>
                </a:solidFill>
                <a:effectLst/>
                <a:latin typeface="+mn-lt"/>
                <a:ea typeface="+mn-ea"/>
                <a:cs typeface="+mn-cs"/>
              </a:rPr>
              <a:t>SoCs</a:t>
            </a:r>
            <a:r>
              <a:rPr lang="es-EC" sz="1200" kern="1200" dirty="0" smtClean="0">
                <a:solidFill>
                  <a:schemeClr val="tx1"/>
                </a:solidFill>
                <a:effectLst/>
                <a:latin typeface="+mn-lt"/>
                <a:ea typeface="+mn-ea"/>
                <a:cs typeface="+mn-cs"/>
              </a:rPr>
              <a:t> que deben compartir el control y procesamiento general de la aplicación creándose un problema de paralelismo, desperdicio de transistores, consumo de potencia y limitación física</a:t>
            </a:r>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3</a:t>
            </a:fld>
            <a:endParaRPr lang="es-EC"/>
          </a:p>
        </p:txBody>
      </p:sp>
    </p:spTree>
    <p:extLst>
      <p:ext uri="{BB962C8B-B14F-4D97-AF65-F5344CB8AC3E}">
        <p14:creationId xmlns:p14="http://schemas.microsoft.com/office/powerpoint/2010/main" val="223493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SOC es un sistema hardware - software muy complejo que integra en un solo chip los diferentes componentes de un sistema, para poder brindar características de alto rendimiento, ya que permite construir dentro del mismo sustrato de silicio, sistemas que contengan componentes analógicos, digitales y mixtos, por ejemplo sistemas inalámbricos, sistemas de control en tiempo real, sistemas de exploración espacial, entre otros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IPCORE Son bloques funcionales complejos previamente diseñados y verificados para diferentes niveles de implementación, son re-utilizables para la creación de distintos diseños SOC, de acuerdo a la necesidad de la aplicación. </a:t>
            </a:r>
            <a:endParaRPr lang="es-EC" dirty="0" smtClean="0"/>
          </a:p>
          <a:p>
            <a:endParaRPr lang="es-EC" dirty="0" smtClean="0"/>
          </a:p>
          <a:p>
            <a:r>
              <a:rPr lang="es-EC" dirty="0" smtClean="0"/>
              <a:t>SOFTCORES </a:t>
            </a:r>
            <a:r>
              <a:rPr lang="es-EC" sz="1200" kern="1200" dirty="0" smtClean="0">
                <a:solidFill>
                  <a:schemeClr val="tx1"/>
                </a:solidFill>
                <a:effectLst/>
                <a:latin typeface="+mn-lt"/>
                <a:ea typeface="+mn-ea"/>
                <a:cs typeface="+mn-cs"/>
              </a:rPr>
              <a:t>La principal característica de este tipo de IP Cores es que ofrecen la más alta flexibilidad, portabilidad a todas las tecnologías y reutilización, por otro lado lo referente al rendimiento del mismo es muy impredecible, así como la falta de previsibilidad en términos de tiempo, la seguridad de este tipo de IP Cores es débil, ya que el código fuente del mismo debe ser proporcionada, por lo que se presentan desafíos en la protección del IP Core.</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FIRM CORES </a:t>
            </a:r>
            <a:r>
              <a:rPr lang="es-EC" sz="1200" kern="1200" dirty="0" smtClean="0">
                <a:solidFill>
                  <a:schemeClr val="tx1"/>
                </a:solidFill>
                <a:effectLst/>
                <a:latin typeface="+mn-lt"/>
                <a:ea typeface="+mn-ea"/>
                <a:cs typeface="+mn-cs"/>
              </a:rPr>
              <a:t>Este tipo de IP Cores son cajas negras </a:t>
            </a:r>
            <a:r>
              <a:rPr lang="es-EC" sz="1200" kern="1200" dirty="0" err="1" smtClean="0">
                <a:solidFill>
                  <a:schemeClr val="tx1"/>
                </a:solidFill>
                <a:effectLst/>
                <a:latin typeface="+mn-lt"/>
                <a:ea typeface="+mn-ea"/>
                <a:cs typeface="+mn-cs"/>
              </a:rPr>
              <a:t>encriptadas</a:t>
            </a:r>
            <a:r>
              <a:rPr lang="es-EC" sz="1200" kern="1200" dirty="0" smtClean="0">
                <a:solidFill>
                  <a:schemeClr val="tx1"/>
                </a:solidFill>
                <a:effectLst/>
                <a:latin typeface="+mn-lt"/>
                <a:ea typeface="+mn-ea"/>
                <a:cs typeface="+mn-cs"/>
              </a:rPr>
              <a:t>, poseen información detallada del componente (</a:t>
            </a:r>
            <a:r>
              <a:rPr lang="es-EC" sz="1200" kern="1200" dirty="0" err="1" smtClean="0">
                <a:solidFill>
                  <a:schemeClr val="tx1"/>
                </a:solidFill>
                <a:effectLst/>
                <a:latin typeface="+mn-lt"/>
                <a:ea typeface="+mn-ea"/>
                <a:cs typeface="+mn-cs"/>
              </a:rPr>
              <a:t>netlist</a:t>
            </a:r>
            <a:r>
              <a:rPr lang="es-EC" sz="1200" kern="1200" dirty="0" smtClean="0">
                <a:solidFill>
                  <a:schemeClr val="tx1"/>
                </a:solidFill>
                <a:effectLst/>
                <a:latin typeface="+mn-lt"/>
                <a:ea typeface="+mn-ea"/>
                <a:cs typeface="+mn-cs"/>
              </a:rPr>
              <a:t>) y de la descripción RTL, el rendimiento sigue siendo impredecible.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HARD  </a:t>
            </a:r>
            <a:r>
              <a:rPr lang="es-EC" sz="1200" kern="1200" dirty="0" err="1" smtClean="0">
                <a:solidFill>
                  <a:schemeClr val="tx1"/>
                </a:solidFill>
                <a:effectLst/>
                <a:latin typeface="+mn-lt"/>
                <a:ea typeface="+mn-ea"/>
                <a:cs typeface="+mn-cs"/>
              </a:rPr>
              <a:t>CORESposee</a:t>
            </a:r>
            <a:r>
              <a:rPr lang="es-EC" sz="1200" kern="1200" dirty="0" smtClean="0">
                <a:solidFill>
                  <a:schemeClr val="tx1"/>
                </a:solidFill>
                <a:effectLst/>
                <a:latin typeface="+mn-lt"/>
                <a:ea typeface="+mn-ea"/>
                <a:cs typeface="+mn-cs"/>
              </a:rPr>
              <a:t> un rendimiento predecible del área y rendimiento de la respuesta debido a su representación a bajo nivel, Son los mejores para </a:t>
            </a:r>
            <a:r>
              <a:rPr lang="es-EC" sz="1200" i="1" kern="1200" dirty="0" err="1" smtClean="0">
                <a:solidFill>
                  <a:schemeClr val="tx1"/>
                </a:solidFill>
                <a:effectLst/>
                <a:latin typeface="+mn-lt"/>
                <a:ea typeface="+mn-ea"/>
                <a:cs typeface="+mn-cs"/>
              </a:rPr>
              <a:t>plug</a:t>
            </a:r>
            <a:r>
              <a:rPr lang="es-EC" sz="1200" i="1" kern="1200" dirty="0" smtClean="0">
                <a:solidFill>
                  <a:schemeClr val="tx1"/>
                </a:solidFill>
                <a:effectLst/>
                <a:latin typeface="+mn-lt"/>
                <a:ea typeface="+mn-ea"/>
                <a:cs typeface="+mn-cs"/>
              </a:rPr>
              <a:t> and </a:t>
            </a:r>
            <a:r>
              <a:rPr lang="es-EC" sz="1200" i="1" kern="1200" dirty="0" err="1" smtClean="0">
                <a:solidFill>
                  <a:schemeClr val="tx1"/>
                </a:solidFill>
                <a:effectLst/>
                <a:latin typeface="+mn-lt"/>
                <a:ea typeface="+mn-ea"/>
                <a:cs typeface="+mn-cs"/>
              </a:rPr>
              <a:t>play</a:t>
            </a:r>
            <a:r>
              <a:rPr lang="es-EC" sz="1200" kern="1200" dirty="0" smtClean="0">
                <a:solidFill>
                  <a:schemeClr val="tx1"/>
                </a:solidFill>
                <a:effectLst/>
                <a:latin typeface="+mn-lt"/>
                <a:ea typeface="+mn-ea"/>
                <a:cs typeface="+mn-cs"/>
              </a:rPr>
              <a:t> de las aplicaciones</a:t>
            </a:r>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4</a:t>
            </a:fld>
            <a:endParaRPr lang="es-EC"/>
          </a:p>
        </p:txBody>
      </p:sp>
    </p:spTree>
    <p:extLst>
      <p:ext uri="{BB962C8B-B14F-4D97-AF65-F5344CB8AC3E}">
        <p14:creationId xmlns:p14="http://schemas.microsoft.com/office/powerpoint/2010/main" val="180550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a:t>
            </a:r>
            <a:r>
              <a:rPr lang="es-EC" sz="1200" kern="1200" dirty="0" err="1" smtClean="0">
                <a:solidFill>
                  <a:schemeClr val="tx1"/>
                </a:solidFill>
                <a:effectLst/>
                <a:latin typeface="+mn-lt"/>
                <a:ea typeface="+mn-ea"/>
                <a:cs typeface="+mn-cs"/>
              </a:rPr>
              <a:t>MPSoC</a:t>
            </a:r>
            <a:r>
              <a:rPr lang="es-EC" sz="1200" kern="1200" dirty="0" smtClean="0">
                <a:solidFill>
                  <a:schemeClr val="tx1"/>
                </a:solidFill>
                <a:effectLst/>
                <a:latin typeface="+mn-lt"/>
                <a:ea typeface="+mn-ea"/>
                <a:cs typeface="+mn-cs"/>
              </a:rPr>
              <a:t> es un </a:t>
            </a:r>
            <a:r>
              <a:rPr lang="es-EC" sz="1200" kern="1200" dirty="0" err="1" smtClean="0">
                <a:solidFill>
                  <a:schemeClr val="tx1"/>
                </a:solidFill>
                <a:effectLst/>
                <a:latin typeface="+mn-lt"/>
                <a:ea typeface="+mn-ea"/>
                <a:cs typeface="+mn-cs"/>
              </a:rPr>
              <a:t>SoC</a:t>
            </a:r>
            <a:r>
              <a:rPr lang="es-EC" sz="1200" kern="1200" dirty="0" smtClean="0">
                <a:solidFill>
                  <a:schemeClr val="tx1"/>
                </a:solidFill>
                <a:effectLst/>
                <a:latin typeface="+mn-lt"/>
                <a:ea typeface="+mn-ea"/>
                <a:cs typeface="+mn-cs"/>
              </a:rPr>
              <a:t> compuesto por múltiples procesadores, memorias y circuitería especializada, interconectados a través de una infraestructura de comunicaciones.</a:t>
            </a:r>
          </a:p>
          <a:p>
            <a:endParaRPr lang="es-EC" dirty="0" smtClean="0"/>
          </a:p>
          <a:p>
            <a:r>
              <a:rPr lang="es-EC" dirty="0" smtClean="0"/>
              <a:t>HOMOGENEOS. </a:t>
            </a:r>
            <a:r>
              <a:rPr lang="es-EC" sz="1200" kern="1200" dirty="0" smtClean="0">
                <a:solidFill>
                  <a:schemeClr val="tx1"/>
                </a:solidFill>
                <a:effectLst/>
                <a:latin typeface="+mn-lt"/>
                <a:ea typeface="+mn-ea"/>
                <a:cs typeface="+mn-cs"/>
              </a:rPr>
              <a:t>posee la mejor flexibilidad y escalabilidad, pero su eficiencia en el consumo de energía no es buena, ya que son usados para sistemas de propósito general, es decir, usan un solo tipo de procesadores interconectados.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HETEROGENEOS. provee las mejores soluciones, con respecto a la eficiencia de energía, pero tienen falencias en la escalabilidad y flexibilidad. Su programación es mucho más compleja, pero es ideal para aplicaciones en tiempo real, ya que los conflictos entre el procesamiento de elementos y tareas es mínimo.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err="1" smtClean="0">
                <a:solidFill>
                  <a:schemeClr val="tx1"/>
                </a:solidFill>
                <a:effectLst/>
                <a:latin typeface="+mn-lt"/>
                <a:ea typeface="+mn-ea"/>
                <a:cs typeface="+mn-cs"/>
              </a:rPr>
              <a:t>Daytona</a:t>
            </a:r>
            <a:r>
              <a:rPr lang="es-EC" sz="1200" kern="1200" dirty="0" smtClean="0">
                <a:solidFill>
                  <a:schemeClr val="tx1"/>
                </a:solidFill>
                <a:effectLst/>
                <a:latin typeface="+mn-lt"/>
                <a:ea typeface="+mn-ea"/>
                <a:cs typeface="+mn-cs"/>
              </a:rPr>
              <a:t> fue desarrollado para elaborar algoritmos de procesamiento de señal típicos de las estaciones inalámbricas base, en donde el procesamiento de la señal es idéntica en los cuatro canales de datos, este es un caso perfecto de arquitectura paralela,</a:t>
            </a:r>
            <a:r>
              <a:rPr lang="es-EC" sz="1200" kern="1200" baseline="0" dirty="0" smtClean="0">
                <a:solidFill>
                  <a:schemeClr val="tx1"/>
                </a:solidFill>
                <a:effectLst/>
                <a:latin typeface="+mn-lt"/>
                <a:ea typeface="+mn-ea"/>
                <a:cs typeface="+mn-cs"/>
              </a:rPr>
              <a:t> luego existió aplicaciones </a:t>
            </a:r>
            <a:r>
              <a:rPr lang="es-EC" sz="1200" kern="1200" dirty="0" smtClean="0">
                <a:solidFill>
                  <a:schemeClr val="tx1"/>
                </a:solidFill>
                <a:effectLst/>
                <a:latin typeface="+mn-lt"/>
                <a:ea typeface="+mn-ea"/>
                <a:cs typeface="+mn-cs"/>
              </a:rPr>
              <a:t>que soportaban aplicaciones que incluían video, multimedia, juegos, telefonía móvil entre otros</a:t>
            </a:r>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5</a:t>
            </a:fld>
            <a:endParaRPr lang="es-EC"/>
          </a:p>
        </p:txBody>
      </p:sp>
    </p:spTree>
    <p:extLst>
      <p:ext uri="{BB962C8B-B14F-4D97-AF65-F5344CB8AC3E}">
        <p14:creationId xmlns:p14="http://schemas.microsoft.com/office/powerpoint/2010/main" val="58590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próxima generación de los </a:t>
            </a:r>
            <a:r>
              <a:rPr lang="es-EC" sz="1200" kern="1200" dirty="0" err="1" smtClean="0">
                <a:solidFill>
                  <a:schemeClr val="tx1"/>
                </a:solidFill>
                <a:effectLst/>
                <a:latin typeface="+mn-lt"/>
                <a:ea typeface="+mn-ea"/>
                <a:cs typeface="+mn-cs"/>
              </a:rPr>
              <a:t>MPSoC</a:t>
            </a:r>
            <a:r>
              <a:rPr lang="es-EC" sz="1200" kern="1200" dirty="0" smtClean="0">
                <a:solidFill>
                  <a:schemeClr val="tx1"/>
                </a:solidFill>
                <a:effectLst/>
                <a:latin typeface="+mn-lt"/>
                <a:ea typeface="+mn-ea"/>
                <a:cs typeface="+mn-cs"/>
              </a:rPr>
              <a:t>, como se prevé contendrá cientos o miles de núcleos, por lo cual para poder transferir datos entre los núcleos en el chip, se requiere una interconexión de alto rendimiento.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Actualmente la interconexión mediante bus presenta muchas limitaciones, debido a que presentan problemas de latencia cuando existe una alta prioridad de accesos, que se estancan por el número de transacciones que están en curso en el bus.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ancho de banda es un inconveniente que está limitado por la frecuencia del reloj, que va a la par con parámetros de diseño físico, tales como la longitud del cable, las mismas que son muy difíciles de superar.</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Convergencia de aplicaciones,</a:t>
            </a:r>
            <a:r>
              <a:rPr lang="es-EC" sz="1200" kern="1200" baseline="0" dirty="0" smtClean="0">
                <a:solidFill>
                  <a:schemeClr val="tx1"/>
                </a:solidFill>
                <a:effectLst/>
                <a:latin typeface="+mn-lt"/>
                <a:ea typeface="+mn-ea"/>
                <a:cs typeface="+mn-cs"/>
              </a:rPr>
              <a:t> por varios tipos de trafico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brindar una estructura flexible, reconfigurable y reprogramable, para lo cual surge un nuevo paradigma de interconexión entre los distintos módulos dentro de un mismo chip, empleando la arquitectura Network </a:t>
            </a:r>
            <a:r>
              <a:rPr lang="es-EC" sz="1200" kern="1200" dirty="0" err="1" smtClean="0">
                <a:solidFill>
                  <a:schemeClr val="tx1"/>
                </a:solidFill>
                <a:effectLst/>
                <a:latin typeface="+mn-lt"/>
                <a:ea typeface="+mn-ea"/>
                <a:cs typeface="+mn-cs"/>
              </a:rPr>
              <a:t>on</a:t>
            </a:r>
            <a:r>
              <a:rPr lang="es-EC" sz="1200" kern="1200" dirty="0" smtClean="0">
                <a:solidFill>
                  <a:schemeClr val="tx1"/>
                </a:solidFill>
                <a:effectLst/>
                <a:latin typeface="+mn-lt"/>
                <a:ea typeface="+mn-ea"/>
                <a:cs typeface="+mn-cs"/>
              </a:rPr>
              <a:t> chip (</a:t>
            </a:r>
            <a:r>
              <a:rPr lang="es-EC" sz="1200" kern="1200" dirty="0" err="1" smtClean="0">
                <a:solidFill>
                  <a:schemeClr val="tx1"/>
                </a:solidFill>
                <a:effectLst/>
                <a:latin typeface="+mn-lt"/>
                <a:ea typeface="+mn-ea"/>
                <a:cs typeface="+mn-cs"/>
              </a:rPr>
              <a:t>NoC</a:t>
            </a:r>
            <a:r>
              <a:rPr lang="es-EC" sz="1200" kern="1200" dirty="0" smtClean="0">
                <a:solidFill>
                  <a:schemeClr val="tx1"/>
                </a:solidFill>
                <a:effectLst/>
                <a:latin typeface="+mn-lt"/>
                <a:ea typeface="+mn-ea"/>
                <a:cs typeface="+mn-cs"/>
              </a:rPr>
              <a:t>).</a:t>
            </a:r>
          </a:p>
          <a:p>
            <a:pPr lvl="0"/>
            <a:r>
              <a:rPr lang="es-EC" sz="1200" kern="1200" dirty="0" smtClean="0">
                <a:solidFill>
                  <a:schemeClr val="tx1"/>
                </a:solidFill>
                <a:effectLst/>
                <a:latin typeface="+mn-lt"/>
                <a:ea typeface="+mn-ea"/>
                <a:cs typeface="+mn-cs"/>
              </a:rPr>
              <a:t>Desarrollar el hardware de los elementos de procesamiento de forma independiente, para posteriormente añadirlos a la red, y que formen parte de la NOC.</a:t>
            </a:r>
          </a:p>
          <a:p>
            <a:r>
              <a:rPr lang="es-EC" sz="1200" kern="1200" dirty="0" smtClean="0">
                <a:solidFill>
                  <a:schemeClr val="tx1"/>
                </a:solidFill>
                <a:effectLst/>
                <a:latin typeface="+mn-lt"/>
                <a:ea typeface="+mn-ea"/>
                <a:cs typeface="+mn-cs"/>
              </a:rPr>
              <a:t>Dar la suficiente flexibilidad para poder escalar y configurar la red, logrando adaptar la red a las diferentes necesidades que se presenten, es decir, cuando la complejidad aumente, es decir el tráfico de la NOC sea heterogéneo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También se puede definir a la topología como la organización de las interconexiones de la red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6</a:t>
            </a:fld>
            <a:endParaRPr lang="es-EC"/>
          </a:p>
        </p:txBody>
      </p:sp>
    </p:spTree>
    <p:extLst>
      <p:ext uri="{BB962C8B-B14F-4D97-AF65-F5344CB8AC3E}">
        <p14:creationId xmlns:p14="http://schemas.microsoft.com/office/powerpoint/2010/main" val="149216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Las técnicas de conmutación están basadas en las necesidades de la red, como se mencionó con anterioridad la arquitectura NOC está basada en conmutación de paquetes. En donde la transmisión de paquetes se realiza sin utilizar reservas de todo el camino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los requerimientos del buffer son reducidos a un </a:t>
            </a:r>
            <a:r>
              <a:rPr lang="es-EC" sz="1200" kern="1200" dirty="0" err="1" smtClean="0">
                <a:solidFill>
                  <a:schemeClr val="tx1"/>
                </a:solidFill>
                <a:effectLst/>
                <a:latin typeface="+mn-lt"/>
                <a:ea typeface="+mn-ea"/>
                <a:cs typeface="+mn-cs"/>
              </a:rPr>
              <a:t>flit</a:t>
            </a:r>
            <a:r>
              <a:rPr lang="es-EC" sz="1200" kern="1200" dirty="0" smtClean="0">
                <a:solidFill>
                  <a:schemeClr val="tx1"/>
                </a:solidFill>
                <a:effectLst/>
                <a:latin typeface="+mn-lt"/>
                <a:ea typeface="+mn-ea"/>
                <a:cs typeface="+mn-cs"/>
              </a:rPr>
              <a:t>, en lugar de un paquete completo.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a:t>
            </a:r>
            <a:r>
              <a:rPr lang="es-EC" sz="1200" kern="1200" dirty="0" err="1" smtClean="0">
                <a:solidFill>
                  <a:schemeClr val="tx1"/>
                </a:solidFill>
                <a:effectLst/>
                <a:latin typeface="+mn-lt"/>
                <a:ea typeface="+mn-ea"/>
                <a:cs typeface="+mn-cs"/>
              </a:rPr>
              <a:t>flit</a:t>
            </a:r>
            <a:r>
              <a:rPr lang="es-EC" sz="1200" kern="1200" dirty="0" smtClean="0">
                <a:solidFill>
                  <a:schemeClr val="tx1"/>
                </a:solidFill>
                <a:effectLst/>
                <a:latin typeface="+mn-lt"/>
                <a:ea typeface="+mn-ea"/>
                <a:cs typeface="+mn-cs"/>
              </a:rPr>
              <a:t> de un paquete es enviado al </a:t>
            </a:r>
            <a:r>
              <a:rPr lang="es-EC" sz="1200" kern="1200" dirty="0" err="1" smtClean="0">
                <a:solidFill>
                  <a:schemeClr val="tx1"/>
                </a:solidFill>
                <a:effectLst/>
                <a:latin typeface="+mn-lt"/>
                <a:ea typeface="+mn-ea"/>
                <a:cs typeface="+mn-cs"/>
              </a:rPr>
              <a:t>router</a:t>
            </a:r>
            <a:r>
              <a:rPr lang="es-EC" sz="1200" kern="1200" dirty="0" smtClean="0">
                <a:solidFill>
                  <a:schemeClr val="tx1"/>
                </a:solidFill>
                <a:effectLst/>
                <a:latin typeface="+mn-lt"/>
                <a:ea typeface="+mn-ea"/>
                <a:cs typeface="+mn-cs"/>
              </a:rPr>
              <a:t> receptor, si el espacio para él es suficiente se almacena el paquete entero, caso contrario parte del paquete se distribuye en dos o más routers, si se realiza la distribución entre dos o más </a:t>
            </a:r>
            <a:r>
              <a:rPr lang="es-EC" sz="1200" kern="1200" dirty="0" err="1" smtClean="0">
                <a:solidFill>
                  <a:schemeClr val="tx1"/>
                </a:solidFill>
                <a:effectLst/>
                <a:latin typeface="+mn-lt"/>
                <a:ea typeface="+mn-ea"/>
                <a:cs typeface="+mn-cs"/>
              </a:rPr>
              <a:t>router</a:t>
            </a:r>
            <a:r>
              <a:rPr lang="es-EC" sz="1200" kern="1200" dirty="0" smtClean="0">
                <a:solidFill>
                  <a:schemeClr val="tx1"/>
                </a:solidFill>
                <a:effectLst/>
                <a:latin typeface="+mn-lt"/>
                <a:ea typeface="+mn-ea"/>
                <a:cs typeface="+mn-cs"/>
              </a:rPr>
              <a:t> se puede producir un bloqueo de paquetes.</a:t>
            </a:r>
          </a:p>
          <a:p>
            <a:r>
              <a:rPr lang="es-EC" sz="1200" kern="1200" dirty="0" smtClean="0">
                <a:solidFill>
                  <a:schemeClr val="tx1"/>
                </a:solidFill>
                <a:effectLst/>
                <a:latin typeface="+mn-lt"/>
                <a:ea typeface="+mn-ea"/>
                <a:cs typeface="+mn-cs"/>
              </a:rPr>
              <a:t>Para mitigar este problema, esta técnica ha adoptado canales virtuales para hacer uso eficiente de los canales físicos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Bajo requerimiento de recursos</a:t>
            </a:r>
            <a:r>
              <a:rPr lang="es-EC" sz="1200" kern="1200" baseline="0" dirty="0" smtClean="0">
                <a:solidFill>
                  <a:schemeClr val="tx1"/>
                </a:solidFill>
                <a:effectLst/>
                <a:latin typeface="+mn-lt"/>
                <a:ea typeface="+mn-ea"/>
                <a:cs typeface="+mn-cs"/>
              </a:rPr>
              <a:t> de almacenamiento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7</a:t>
            </a:fld>
            <a:endParaRPr lang="es-EC"/>
          </a:p>
        </p:txBody>
      </p:sp>
    </p:spTree>
    <p:extLst>
      <p:ext uri="{BB962C8B-B14F-4D97-AF65-F5344CB8AC3E}">
        <p14:creationId xmlns:p14="http://schemas.microsoft.com/office/powerpoint/2010/main" val="139725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ENRUTAR el algoritmo de enrutamiento hace referencia a la forma en que los datos se enrutan del emisor al receptor, es decir es el responsable de la correcta y eficiente forma de enrutar los paquetes de la fuente al destino.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INCONSISTENTE. Este tipo de algoritmos no disponen de información sobre las condiciones de la red, como cantidad de tráfico o congestiones que se generan.</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err="1" smtClean="0">
                <a:solidFill>
                  <a:schemeClr val="tx1"/>
                </a:solidFill>
                <a:effectLst/>
                <a:latin typeface="+mn-lt"/>
                <a:ea typeface="+mn-ea"/>
                <a:cs typeface="+mn-cs"/>
              </a:rPr>
              <a:t>ipo</a:t>
            </a:r>
            <a:r>
              <a:rPr lang="es-EC" sz="1200" kern="1200" dirty="0" smtClean="0">
                <a:solidFill>
                  <a:schemeClr val="tx1"/>
                </a:solidFill>
                <a:effectLst/>
                <a:latin typeface="+mn-lt"/>
                <a:ea typeface="+mn-ea"/>
                <a:cs typeface="+mn-cs"/>
              </a:rPr>
              <a:t> de algoritmos son los más simples, ya que envían todos los paquetes desde la fuente “</a:t>
            </a:r>
            <a:r>
              <a:rPr lang="es-EC" sz="1200" i="1" kern="1200" dirty="0" smtClean="0">
                <a:solidFill>
                  <a:schemeClr val="tx1"/>
                </a:solidFill>
                <a:effectLst/>
                <a:latin typeface="+mn-lt"/>
                <a:ea typeface="+mn-ea"/>
                <a:cs typeface="+mn-cs"/>
              </a:rPr>
              <a:t>x” </a:t>
            </a:r>
            <a:r>
              <a:rPr lang="es-EC" sz="1200" kern="1200" dirty="0" smtClean="0">
                <a:solidFill>
                  <a:schemeClr val="tx1"/>
                </a:solidFill>
                <a:effectLst/>
                <a:latin typeface="+mn-lt"/>
                <a:ea typeface="+mn-ea"/>
                <a:cs typeface="+mn-cs"/>
              </a:rPr>
              <a:t>hasta el destino “</a:t>
            </a:r>
            <a:r>
              <a:rPr lang="es-EC" sz="1200" i="1" kern="1200" dirty="0" smtClean="0">
                <a:solidFill>
                  <a:schemeClr val="tx1"/>
                </a:solidFill>
                <a:effectLst/>
                <a:latin typeface="+mn-lt"/>
                <a:ea typeface="+mn-ea"/>
                <a:cs typeface="+mn-cs"/>
              </a:rPr>
              <a:t>y” </a:t>
            </a:r>
            <a:r>
              <a:rPr lang="es-EC" sz="1200" kern="1200" dirty="0" smtClean="0">
                <a:solidFill>
                  <a:schemeClr val="tx1"/>
                </a:solidFill>
                <a:effectLst/>
                <a:latin typeface="+mn-lt"/>
                <a:ea typeface="+mn-ea"/>
                <a:cs typeface="+mn-cs"/>
              </a:rPr>
              <a:t>sobre exactamente la misma ruta.</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ADAPTATIVO.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Este tipo de algoritmos no restringe a un mensaje a un único camino cuando viaja desde la fuente hacia el destino, la decisión del camino a tomar lo hace basándose en condiciones actuales de la red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8</a:t>
            </a:fld>
            <a:endParaRPr lang="es-EC"/>
          </a:p>
        </p:txBody>
      </p:sp>
    </p:spTree>
    <p:extLst>
      <p:ext uri="{BB962C8B-B14F-4D97-AF65-F5344CB8AC3E}">
        <p14:creationId xmlns:p14="http://schemas.microsoft.com/office/powerpoint/2010/main" val="25832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algoritmo está basado en el modelo de giro par-impar.</a:t>
            </a:r>
          </a:p>
          <a:p>
            <a:r>
              <a:rPr lang="es-EC" sz="1200" kern="1200" dirty="0" smtClean="0">
                <a:solidFill>
                  <a:schemeClr val="tx1"/>
                </a:solidFill>
                <a:effectLst/>
                <a:latin typeface="+mn-lt"/>
                <a:ea typeface="+mn-ea"/>
                <a:cs typeface="+mn-cs"/>
              </a:rPr>
              <a:t>En una topología malla de dos dimensiones con dimensiones XY, cada nodo es identificado por su coordenada (</a:t>
            </a:r>
            <a:r>
              <a:rPr lang="es-EC" sz="1200" kern="1200" dirty="0" err="1" smtClean="0">
                <a:solidFill>
                  <a:schemeClr val="tx1"/>
                </a:solidFill>
                <a:effectLst/>
                <a:latin typeface="+mn-lt"/>
                <a:ea typeface="+mn-ea"/>
                <a:cs typeface="+mn-cs"/>
              </a:rPr>
              <a:t>x,y</a:t>
            </a:r>
            <a:r>
              <a:rPr lang="es-EC" sz="1200" kern="1200" dirty="0" smtClean="0">
                <a:solidFill>
                  <a:schemeClr val="tx1"/>
                </a:solidFill>
                <a:effectLst/>
                <a:latin typeface="+mn-lt"/>
                <a:ea typeface="+mn-ea"/>
                <a:cs typeface="+mn-cs"/>
              </a:rPr>
              <a:t>).</a:t>
            </a:r>
          </a:p>
          <a:p>
            <a:endParaRPr lang="es-EC" dirty="0" smtClean="0"/>
          </a:p>
          <a:p>
            <a:r>
              <a:rPr lang="es-EC" sz="1200" kern="1200" dirty="0" smtClean="0">
                <a:solidFill>
                  <a:schemeClr val="tx1"/>
                </a:solidFill>
                <a:effectLst/>
                <a:latin typeface="+mn-lt"/>
                <a:ea typeface="+mn-ea"/>
                <a:cs typeface="+mn-cs"/>
              </a:rPr>
              <a:t>Existen dos teoremas en este algoritmo, que ayuda que el mismo esté libre de </a:t>
            </a:r>
            <a:r>
              <a:rPr lang="es-EC" sz="1200" i="1" kern="1200" dirty="0" err="1" smtClean="0">
                <a:solidFill>
                  <a:schemeClr val="tx1"/>
                </a:solidFill>
                <a:effectLst/>
                <a:latin typeface="+mn-lt"/>
                <a:ea typeface="+mn-ea"/>
                <a:cs typeface="+mn-cs"/>
              </a:rPr>
              <a:t>deadlock</a:t>
            </a:r>
            <a:r>
              <a:rPr lang="es-EC" sz="1200" i="1"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Está prohibido realizar los siguientes giros en las columnas pares, se muestra en la Figura 21</a:t>
            </a:r>
          </a:p>
          <a:p>
            <a:r>
              <a:rPr lang="es-EC" sz="1200" b="1" kern="1200" dirty="0" smtClean="0">
                <a:solidFill>
                  <a:schemeClr val="tx1"/>
                </a:solidFill>
                <a:effectLst/>
                <a:latin typeface="+mn-lt"/>
                <a:ea typeface="+mn-ea"/>
                <a:cs typeface="+mn-cs"/>
              </a:rPr>
              <a:t>EN</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en</a:t>
            </a:r>
            <a:r>
              <a:rPr lang="es-EC" sz="1200" kern="1200" dirty="0" smtClean="0">
                <a:solidFill>
                  <a:schemeClr val="tx1"/>
                </a:solidFill>
                <a:effectLst/>
                <a:latin typeface="+mn-lt"/>
                <a:ea typeface="+mn-ea"/>
                <a:cs typeface="+mn-cs"/>
              </a:rPr>
              <a:t> un nodo que se encuentra en una columna par.</a:t>
            </a:r>
          </a:p>
          <a:p>
            <a:r>
              <a:rPr lang="es-EC" sz="1200" b="1"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en un nodo que se encuentra en una columna par.</a:t>
            </a:r>
          </a:p>
          <a:p>
            <a:pPr lvl="0"/>
            <a:r>
              <a:rPr lang="es-EC" sz="1200" kern="1200" dirty="0" smtClean="0">
                <a:solidFill>
                  <a:schemeClr val="tx1"/>
                </a:solidFill>
                <a:effectLst/>
                <a:latin typeface="+mn-lt"/>
                <a:ea typeface="+mn-ea"/>
                <a:cs typeface="+mn-cs"/>
              </a:rPr>
              <a:t>Está prohibido realizar los siguientes giros en las columnas impares, se muestra en la Figura 22</a:t>
            </a:r>
          </a:p>
          <a:p>
            <a:r>
              <a:rPr lang="es-EC" sz="1200" b="1" kern="1200" dirty="0" smtClean="0">
                <a:solidFill>
                  <a:schemeClr val="tx1"/>
                </a:solidFill>
                <a:effectLst/>
                <a:latin typeface="+mn-lt"/>
                <a:ea typeface="+mn-ea"/>
                <a:cs typeface="+mn-cs"/>
              </a:rPr>
              <a:t>SW </a:t>
            </a:r>
            <a:r>
              <a:rPr lang="es-EC" sz="1200" kern="1200" dirty="0" smtClean="0">
                <a:solidFill>
                  <a:schemeClr val="tx1"/>
                </a:solidFill>
                <a:effectLst/>
                <a:latin typeface="+mn-lt"/>
                <a:ea typeface="+mn-ea"/>
                <a:cs typeface="+mn-cs"/>
              </a:rPr>
              <a:t>en un nodo que se encuentra en una columna impar.</a:t>
            </a:r>
          </a:p>
          <a:p>
            <a:r>
              <a:rPr lang="es-EC" sz="1200" b="1" kern="1200" dirty="0" smtClean="0">
                <a:solidFill>
                  <a:schemeClr val="tx1"/>
                </a:solidFill>
                <a:effectLst/>
                <a:latin typeface="+mn-lt"/>
                <a:ea typeface="+mn-ea"/>
                <a:cs typeface="+mn-cs"/>
              </a:rPr>
              <a:t>SW</a:t>
            </a:r>
            <a:r>
              <a:rPr lang="es-EC" sz="1200" kern="1200" dirty="0" smtClean="0">
                <a:solidFill>
                  <a:schemeClr val="tx1"/>
                </a:solidFill>
                <a:effectLst/>
                <a:latin typeface="+mn-lt"/>
                <a:ea typeface="+mn-ea"/>
                <a:cs typeface="+mn-cs"/>
              </a:rPr>
              <a:t> en un nodo que se encuentra en una columna impar.</a:t>
            </a:r>
          </a:p>
          <a:p>
            <a:r>
              <a:rPr lang="es-EC" sz="1200" kern="1200" dirty="0" smtClean="0">
                <a:solidFill>
                  <a:schemeClr val="tx1"/>
                </a:solidFill>
                <a:effectLst/>
                <a:latin typeface="+mn-lt"/>
                <a:ea typeface="+mn-ea"/>
                <a:cs typeface="+mn-cs"/>
              </a:rPr>
              <a:t> </a:t>
            </a: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3883A30C-88C4-466D-8232-90F107E320A5}" type="slidenum">
              <a:rPr lang="es-EC" smtClean="0"/>
              <a:t>9</a:t>
            </a:fld>
            <a:endParaRPr lang="es-EC"/>
          </a:p>
        </p:txBody>
      </p:sp>
    </p:spTree>
    <p:extLst>
      <p:ext uri="{BB962C8B-B14F-4D97-AF65-F5344CB8AC3E}">
        <p14:creationId xmlns:p14="http://schemas.microsoft.com/office/powerpoint/2010/main" val="210700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7/14/2015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4826" y="2344260"/>
            <a:ext cx="8049177" cy="1133951"/>
          </a:xfrm>
        </p:spPr>
        <p:txBody>
          <a:bodyPr/>
          <a:lstStyle/>
          <a:p>
            <a:pPr algn="ctr"/>
            <a:r>
              <a:rPr lang="es-EC" sz="2400" b="1" dirty="0" smtClean="0">
                <a:solidFill>
                  <a:schemeClr val="tx1"/>
                </a:solidFill>
              </a:rPr>
              <a:t>DEPARTAMENTO DE ELÉCTRICA Y ELECTRÓNICA</a:t>
            </a:r>
            <a:br>
              <a:rPr lang="es-EC" sz="2400" b="1" dirty="0" smtClean="0">
                <a:solidFill>
                  <a:schemeClr val="tx1"/>
                </a:solidFill>
              </a:rPr>
            </a:br>
            <a:r>
              <a:rPr lang="es-EC" sz="2400" b="1" dirty="0">
                <a:solidFill>
                  <a:schemeClr val="tx1"/>
                </a:solidFill>
              </a:rPr>
              <a:t/>
            </a:r>
            <a:br>
              <a:rPr lang="es-EC" sz="2400" b="1" dirty="0">
                <a:solidFill>
                  <a:schemeClr val="tx1"/>
                </a:solidFill>
              </a:rPr>
            </a:br>
            <a:r>
              <a:rPr lang="es-EC" sz="2000" b="1" dirty="0" smtClean="0">
                <a:solidFill>
                  <a:schemeClr val="tx1"/>
                </a:solidFill>
              </a:rPr>
              <a:t>CARRERA DE INGENIERÍA EN REDES Y COMUNICACIÓN DE DATOS </a:t>
            </a:r>
            <a:r>
              <a:rPr lang="es-EC" sz="2000" b="1" dirty="0">
                <a:solidFill>
                  <a:schemeClr val="tx1"/>
                </a:solidFill>
              </a:rPr>
              <a:t/>
            </a:r>
            <a:br>
              <a:rPr lang="es-EC" sz="2000" b="1" dirty="0">
                <a:solidFill>
                  <a:schemeClr val="tx1"/>
                </a:solidFill>
              </a:rPr>
            </a:br>
            <a:endParaRPr lang="es-EC" sz="2000" b="1" dirty="0">
              <a:solidFill>
                <a:schemeClr val="tx1"/>
              </a:solidFill>
            </a:endParaRPr>
          </a:p>
        </p:txBody>
      </p:sp>
      <p:sp>
        <p:nvSpPr>
          <p:cNvPr id="3" name="Subtítulo 2"/>
          <p:cNvSpPr>
            <a:spLocks noGrp="1"/>
          </p:cNvSpPr>
          <p:nvPr>
            <p:ph type="subTitle" idx="1"/>
          </p:nvPr>
        </p:nvSpPr>
        <p:spPr>
          <a:xfrm>
            <a:off x="1406344" y="3354179"/>
            <a:ext cx="7867659" cy="3379788"/>
          </a:xfrm>
        </p:spPr>
        <p:txBody>
          <a:bodyPr>
            <a:noAutofit/>
          </a:bodyPr>
          <a:lstStyle/>
          <a:p>
            <a:pPr algn="ctr"/>
            <a:r>
              <a:rPr lang="es-EC" sz="2200" b="1" dirty="0" smtClean="0">
                <a:solidFill>
                  <a:schemeClr val="accent5">
                    <a:lumMod val="50000"/>
                  </a:schemeClr>
                </a:solidFill>
              </a:rPr>
              <a:t>TEMA: </a:t>
            </a:r>
            <a:r>
              <a:rPr lang="es-EC" sz="2200" b="1" dirty="0" smtClean="0">
                <a:solidFill>
                  <a:schemeClr val="tx1"/>
                </a:solidFill>
              </a:rPr>
              <a:t>“ESTUDIO </a:t>
            </a:r>
            <a:r>
              <a:rPr lang="es-EC" sz="2200" b="1" dirty="0">
                <a:solidFill>
                  <a:schemeClr val="tx1"/>
                </a:solidFill>
              </a:rPr>
              <a:t>DE UNA NETWORK INTERFACE PARA UNA ARQUITECTURA NOC BASÁNDOSE EN LOS PARÁMETROS DE DESEMPEÑO DE UNA </a:t>
            </a:r>
            <a:r>
              <a:rPr lang="es-EC" sz="2200" b="1" dirty="0" smtClean="0">
                <a:solidFill>
                  <a:schemeClr val="tx1"/>
                </a:solidFill>
              </a:rPr>
              <a:t>RED”</a:t>
            </a:r>
          </a:p>
          <a:p>
            <a:pPr algn="l"/>
            <a:r>
              <a:rPr lang="es-EC" sz="2200" b="1" dirty="0">
                <a:solidFill>
                  <a:schemeClr val="tx1"/>
                </a:solidFill>
              </a:rPr>
              <a:t>	</a:t>
            </a:r>
            <a:r>
              <a:rPr lang="es-EC" sz="2200" b="1" dirty="0" smtClean="0">
                <a:solidFill>
                  <a:schemeClr val="tx1"/>
                </a:solidFill>
              </a:rPr>
              <a:t>					</a:t>
            </a:r>
            <a:r>
              <a:rPr lang="es-EC" sz="2200" b="1" dirty="0" smtClean="0">
                <a:solidFill>
                  <a:schemeClr val="accent5">
                    <a:lumMod val="50000"/>
                  </a:schemeClr>
                </a:solidFill>
              </a:rPr>
              <a:t>AUTOR: </a:t>
            </a:r>
            <a:r>
              <a:rPr lang="es-EC" sz="2000" b="1" dirty="0" smtClean="0">
                <a:solidFill>
                  <a:schemeClr val="tx1"/>
                </a:solidFill>
              </a:rPr>
              <a:t>Byron Fernando Ojeda Báez</a:t>
            </a:r>
            <a:endParaRPr lang="es-EC" sz="2000" b="1" dirty="0">
              <a:solidFill>
                <a:schemeClr val="tx1"/>
              </a:solidFill>
            </a:endParaRPr>
          </a:p>
          <a:p>
            <a:r>
              <a:rPr lang="es-EC" sz="2200" b="1" dirty="0">
                <a:solidFill>
                  <a:schemeClr val="accent5">
                    <a:lumMod val="50000"/>
                  </a:schemeClr>
                </a:solidFill>
              </a:rPr>
              <a:t>DIRECTOR: </a:t>
            </a:r>
            <a:r>
              <a:rPr lang="es-EC" sz="2000" b="1" dirty="0" err="1">
                <a:solidFill>
                  <a:schemeClr val="tx1"/>
                </a:solidFill>
              </a:rPr>
              <a:t>Msc</a:t>
            </a:r>
            <a:r>
              <a:rPr lang="es-EC" sz="2000" b="1" dirty="0">
                <a:solidFill>
                  <a:schemeClr val="tx1"/>
                </a:solidFill>
              </a:rPr>
              <a:t>. ALULEMA DARWIN</a:t>
            </a:r>
          </a:p>
          <a:p>
            <a:r>
              <a:rPr lang="es-EC" sz="2200" b="1" dirty="0">
                <a:solidFill>
                  <a:schemeClr val="accent5">
                    <a:lumMod val="50000"/>
                  </a:schemeClr>
                </a:solidFill>
              </a:rPr>
              <a:t>CODIRECTOR: </a:t>
            </a:r>
            <a:r>
              <a:rPr lang="es-EC" sz="2000" b="1" dirty="0">
                <a:solidFill>
                  <a:schemeClr val="tx1"/>
                </a:solidFill>
              </a:rPr>
              <a:t>DR. FLORES </a:t>
            </a:r>
            <a:r>
              <a:rPr lang="es-EC" sz="2000" b="1" dirty="0" smtClean="0">
                <a:solidFill>
                  <a:schemeClr val="tx1"/>
                </a:solidFill>
              </a:rPr>
              <a:t>MARCO</a:t>
            </a:r>
          </a:p>
          <a:p>
            <a:endParaRPr lang="es-EC" sz="2000" b="1" dirty="0" smtClean="0">
              <a:solidFill>
                <a:schemeClr val="tx1"/>
              </a:solidFill>
            </a:endParaRPr>
          </a:p>
          <a:p>
            <a:pPr algn="ctr"/>
            <a:r>
              <a:rPr lang="es-EC" sz="2000" b="1" dirty="0" smtClean="0">
                <a:solidFill>
                  <a:schemeClr val="tx1"/>
                </a:solidFill>
              </a:rPr>
              <a:t>SANGOLQUÍ, 2015 </a:t>
            </a:r>
            <a:endParaRPr lang="es-EC" sz="2000" b="1" dirty="0">
              <a:solidFill>
                <a:schemeClr val="tx1"/>
              </a:solidFill>
            </a:endParaRPr>
          </a:p>
        </p:txBody>
      </p:sp>
      <p:pic>
        <p:nvPicPr>
          <p:cNvPr id="4" name="4 Imagen" descr="ESPE LOGO nuevo.jpg"/>
          <p:cNvPicPr>
            <a:picLocks noChangeAspect="1"/>
          </p:cNvPicPr>
          <p:nvPr/>
        </p:nvPicPr>
        <p:blipFill>
          <a:blip r:embed="rId3">
            <a:extLst>
              <a:ext uri="{28A0092B-C50C-407E-A947-70E740481C1C}">
                <a14:useLocalDpi xmlns:a14="http://schemas.microsoft.com/office/drawing/2010/main" val="0"/>
              </a:ext>
            </a:extLst>
          </a:blip>
          <a:srcRect b="17390"/>
          <a:stretch>
            <a:fillRect/>
          </a:stretch>
        </p:blipFill>
        <p:spPr bwMode="auto">
          <a:xfrm>
            <a:off x="1829038" y="314312"/>
            <a:ext cx="6941474" cy="1457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espe.edu.ec/portal/images/section/lelectron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097" y="146887"/>
            <a:ext cx="153352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2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PARÁMETROS DE DESEMPEÑO DE UNA RED</a:t>
            </a:r>
          </a:p>
        </p:txBody>
      </p:sp>
      <p:sp>
        <p:nvSpPr>
          <p:cNvPr id="3" name="Marcador de contenido 2"/>
          <p:cNvSpPr>
            <a:spLocks noGrp="1"/>
          </p:cNvSpPr>
          <p:nvPr>
            <p:ph idx="1"/>
          </p:nvPr>
        </p:nvSpPr>
        <p:spPr>
          <a:xfrm>
            <a:off x="677334" y="2160589"/>
            <a:ext cx="8357484" cy="2315877"/>
          </a:xfrm>
        </p:spPr>
        <p:txBody>
          <a:bodyPr/>
          <a:lstStyle/>
          <a:p>
            <a:pPr marL="342900" lvl="3" indent="-342900"/>
            <a:r>
              <a:rPr lang="es-EC" sz="2000" b="1" dirty="0" smtClean="0"/>
              <a:t>LATENCIA</a:t>
            </a:r>
          </a:p>
          <a:p>
            <a:pPr marL="342900" lvl="3" indent="-342900"/>
            <a:endParaRPr lang="es-EC" sz="2000" b="1" dirty="0"/>
          </a:p>
          <a:p>
            <a:pPr marL="342900" lvl="3" indent="-342900"/>
            <a:r>
              <a:rPr lang="es-EC" sz="2000" b="1" dirty="0" smtClean="0"/>
              <a:t>THROUGHPUT</a:t>
            </a:r>
          </a:p>
          <a:p>
            <a:pPr marL="342900" lvl="3" indent="-342900"/>
            <a:endParaRPr lang="es-EC" sz="2000" b="1" dirty="0"/>
          </a:p>
          <a:p>
            <a:endParaRPr lang="es-EC" dirty="0"/>
          </a:p>
        </p:txBody>
      </p:sp>
    </p:spTree>
    <p:extLst>
      <p:ext uri="{BB962C8B-B14F-4D97-AF65-F5344CB8AC3E}">
        <p14:creationId xmlns:p14="http://schemas.microsoft.com/office/powerpoint/2010/main" val="356130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UNA RED ON CHIP</a:t>
            </a:r>
            <a:endParaRPr lang="es-EC" dirty="0"/>
          </a:p>
        </p:txBody>
      </p:sp>
      <p:pic>
        <p:nvPicPr>
          <p:cNvPr id="4" name="Imagen 3"/>
          <p:cNvPicPr/>
          <p:nvPr/>
        </p:nvPicPr>
        <p:blipFill rotWithShape="1">
          <a:blip r:embed="rId2"/>
          <a:srcRect r="642"/>
          <a:stretch/>
        </p:blipFill>
        <p:spPr bwMode="auto">
          <a:xfrm>
            <a:off x="948959" y="1746079"/>
            <a:ext cx="8563531" cy="4122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62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14066"/>
            <a:ext cx="8596668" cy="1320800"/>
          </a:xfrm>
        </p:spPr>
        <p:txBody>
          <a:bodyPr>
            <a:noAutofit/>
          </a:bodyPr>
          <a:lstStyle/>
          <a:p>
            <a:pPr lvl="1" algn="l" defTabSz="457200" rtl="0">
              <a:spcBef>
                <a:spcPct val="0"/>
              </a:spcBef>
            </a:pPr>
            <a:r>
              <a:rPr lang="es-EC" sz="3600" kern="1200" dirty="0">
                <a:solidFill>
                  <a:schemeClr val="accent1"/>
                </a:solidFill>
                <a:latin typeface="+mj-lt"/>
                <a:ea typeface="+mj-ea"/>
                <a:cs typeface="+mj-cs"/>
              </a:rPr>
              <a:t>PARÁMETROS DE DISEÑO DE UNA RED ON CHIP</a:t>
            </a:r>
            <a:br>
              <a:rPr lang="es-EC" sz="3600" kern="1200" dirty="0">
                <a:solidFill>
                  <a:schemeClr val="accent1"/>
                </a:solidFill>
                <a:latin typeface="+mj-lt"/>
                <a:ea typeface="+mj-ea"/>
                <a:cs typeface="+mj-cs"/>
              </a:rPr>
            </a:br>
            <a:endParaRPr lang="es-EC" sz="3600" kern="1200" dirty="0">
              <a:solidFill>
                <a:schemeClr val="accent1"/>
              </a:solidFill>
              <a:latin typeface="+mj-lt"/>
              <a:ea typeface="+mj-ea"/>
              <a:cs typeface="+mj-cs"/>
            </a:endParaRPr>
          </a:p>
        </p:txBody>
      </p:sp>
      <p:sp>
        <p:nvSpPr>
          <p:cNvPr id="3" name="Marcador de contenido 2"/>
          <p:cNvSpPr>
            <a:spLocks noGrp="1"/>
          </p:cNvSpPr>
          <p:nvPr>
            <p:ph idx="1"/>
          </p:nvPr>
        </p:nvSpPr>
        <p:spPr/>
        <p:txBody>
          <a:bodyPr/>
          <a:lstStyle/>
          <a:p>
            <a:r>
              <a:rPr lang="es-EC" sz="2000" b="1" dirty="0" smtClean="0"/>
              <a:t>TOPOLOGÍA</a:t>
            </a:r>
            <a:r>
              <a:rPr lang="es-EC" sz="2000" dirty="0" smtClean="0"/>
              <a:t>-MALLA</a:t>
            </a:r>
          </a:p>
          <a:p>
            <a:r>
              <a:rPr lang="es-EC" sz="2000" b="1" dirty="0" smtClean="0"/>
              <a:t>PROTOCOLO DE CONMUTACION</a:t>
            </a:r>
            <a:r>
              <a:rPr lang="es-EC" sz="2000" dirty="0" smtClean="0"/>
              <a:t>-WORMHOLE</a:t>
            </a:r>
          </a:p>
          <a:p>
            <a:r>
              <a:rPr lang="es-EC" sz="2000" b="1" dirty="0" smtClean="0"/>
              <a:t>ALGORITMO DE ENRUTAMIENTO</a:t>
            </a:r>
            <a:r>
              <a:rPr lang="es-EC" sz="2000" dirty="0" smtClean="0"/>
              <a:t>-ODD EVEN</a:t>
            </a:r>
          </a:p>
          <a:p>
            <a:r>
              <a:rPr lang="es-EC" sz="2000" b="1" dirty="0" smtClean="0"/>
              <a:t>TAMAÑO DEL FLIT</a:t>
            </a:r>
          </a:p>
          <a:p>
            <a:r>
              <a:rPr lang="es-EC" sz="2000" b="1" dirty="0" smtClean="0"/>
              <a:t>FRECUENCIA DE RELOJ</a:t>
            </a:r>
          </a:p>
          <a:p>
            <a:r>
              <a:rPr lang="es-EC" sz="2000" b="1" dirty="0" smtClean="0"/>
              <a:t>TRAFICO DE LA RED</a:t>
            </a:r>
          </a:p>
          <a:p>
            <a:endParaRPr lang="es-EC" dirty="0"/>
          </a:p>
        </p:txBody>
      </p:sp>
    </p:spTree>
    <p:extLst>
      <p:ext uri="{BB962C8B-B14F-4D97-AF65-F5344CB8AC3E}">
        <p14:creationId xmlns:p14="http://schemas.microsoft.com/office/powerpoint/2010/main" val="190060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 Hurst</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71635998"/>
              </p:ext>
            </p:extLst>
          </p:nvPr>
        </p:nvGraphicFramePr>
        <p:xfrm>
          <a:off x="2864111" y="1364782"/>
          <a:ext cx="6079865" cy="5131274"/>
        </p:xfrm>
        <a:graphic>
          <a:graphicData uri="http://schemas.openxmlformats.org/drawingml/2006/table">
            <a:tbl>
              <a:tblPr firstRow="1" firstCol="1" bandRow="1">
                <a:tableStyleId>{5C22544A-7EE6-4342-B048-85BDC9FD1C3A}</a:tableStyleId>
              </a:tblPr>
              <a:tblGrid>
                <a:gridCol w="1754426"/>
                <a:gridCol w="1285919"/>
                <a:gridCol w="1398921"/>
                <a:gridCol w="1640599"/>
              </a:tblGrid>
              <a:tr h="1252739">
                <a:tc>
                  <a:txBody>
                    <a:bodyPr/>
                    <a:lstStyle/>
                    <a:p>
                      <a:pPr algn="just">
                        <a:lnSpc>
                          <a:spcPct val="150000"/>
                        </a:lnSpc>
                        <a:spcAft>
                          <a:spcPts val="0"/>
                        </a:spcAft>
                      </a:pPr>
                      <a:r>
                        <a:rPr lang="es-EC" sz="1000">
                          <a:effectLst/>
                        </a:rPr>
                        <a:t>TRAZA</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just">
                        <a:lnSpc>
                          <a:spcPct val="150000"/>
                        </a:lnSpc>
                        <a:spcAft>
                          <a:spcPts val="0"/>
                        </a:spcAft>
                      </a:pPr>
                      <a:r>
                        <a:rPr lang="es-EC" sz="1000">
                          <a:effectLst/>
                        </a:rPr>
                        <a:t>PARÁMETRO HURST</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LONGITUD MÍNIMADE TRAMA DE LA TRAZA</a:t>
                      </a:r>
                      <a:r>
                        <a:rPr lang="es-EC" sz="1100">
                          <a:effectLst/>
                        </a:rPr>
                        <a:t> </a:t>
                      </a:r>
                      <a:r>
                        <a:rPr lang="es-EC" sz="1000">
                          <a:effectLst/>
                        </a:rPr>
                        <a:t>(bytes)</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algn="l">
                        <a:lnSpc>
                          <a:spcPct val="150000"/>
                        </a:lnSpc>
                        <a:spcAft>
                          <a:spcPts val="0"/>
                        </a:spcAft>
                      </a:pPr>
                      <a:r>
                        <a:rPr lang="es-EC" sz="1000">
                          <a:effectLst/>
                        </a:rPr>
                        <a:t>LONGITUD MÁXIMA DE TRAMA DE LA TRAZA (bytes)</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ARD news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0.967</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123</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17055</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Diehard III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0.904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8161</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Formula 1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0.736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7032</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Futurama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0.745</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27</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19224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267214">
                <a:tc>
                  <a:txBody>
                    <a:bodyPr/>
                    <a:lstStyle/>
                    <a:p>
                      <a:pPr algn="l">
                        <a:lnSpc>
                          <a:spcPct val="150000"/>
                        </a:lnSpc>
                        <a:spcAft>
                          <a:spcPts val="0"/>
                        </a:spcAft>
                      </a:pPr>
                      <a:r>
                        <a:rPr lang="es-EC" sz="1000">
                          <a:effectLst/>
                        </a:rPr>
                        <a:t>From dusk till dawn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0.909</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74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15745</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First contact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0.828</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5852</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Mr. Bean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0.816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7565</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Jurassic Park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0.881</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8154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VIVA video clips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0.904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31</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9025</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N3 talk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0.882</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106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17062</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242846">
                <a:tc>
                  <a:txBody>
                    <a:bodyPr/>
                    <a:lstStyle/>
                    <a:p>
                      <a:pPr algn="l">
                        <a:lnSpc>
                          <a:spcPct val="150000"/>
                        </a:lnSpc>
                        <a:spcAft>
                          <a:spcPts val="0"/>
                        </a:spcAft>
                      </a:pPr>
                      <a:r>
                        <a:rPr lang="es-EC" sz="1000" dirty="0">
                          <a:effectLst/>
                        </a:rPr>
                        <a:t>Silence of the lambs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dirty="0">
                          <a:effectLst/>
                        </a:rPr>
                        <a:t>0.935</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dirty="0">
                          <a:effectLst/>
                        </a:rPr>
                        <a:t>26</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dirty="0">
                          <a:effectLst/>
                        </a:rPr>
                        <a:t>11292</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dirty="0">
                          <a:effectLst/>
                        </a:rPr>
                        <a:t>Simpsons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0.769</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0</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a:effectLst/>
                        </a:rPr>
                        <a:t>20064</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r h="306225">
                <a:tc>
                  <a:txBody>
                    <a:bodyPr/>
                    <a:lstStyle/>
                    <a:p>
                      <a:pPr algn="l">
                        <a:lnSpc>
                          <a:spcPct val="150000"/>
                        </a:lnSpc>
                        <a:spcAft>
                          <a:spcPts val="0"/>
                        </a:spcAft>
                      </a:pPr>
                      <a:r>
                        <a:rPr lang="es-EC" sz="1000">
                          <a:effectLst/>
                        </a:rPr>
                        <a:t>Star wars IV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algn="l">
                        <a:lnSpc>
                          <a:spcPct val="150000"/>
                        </a:lnSpc>
                        <a:spcAft>
                          <a:spcPts val="0"/>
                        </a:spcAft>
                      </a:pPr>
                      <a:r>
                        <a:rPr lang="es-EC" sz="1000">
                          <a:effectLst/>
                        </a:rPr>
                        <a:t>0.770</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nchor="b"/>
                </a:tc>
                <a:tc>
                  <a:txBody>
                    <a:bodyPr/>
                    <a:lstStyle/>
                    <a:p>
                      <a:pPr indent="252095" algn="l">
                        <a:lnSpc>
                          <a:spcPct val="150000"/>
                        </a:lnSpc>
                        <a:spcAft>
                          <a:spcPts val="0"/>
                        </a:spcAft>
                      </a:pPr>
                      <a:r>
                        <a:rPr lang="es-EC" sz="1000">
                          <a:effectLst/>
                        </a:rPr>
                        <a:t>26</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c>
                  <a:txBody>
                    <a:bodyPr/>
                    <a:lstStyle/>
                    <a:p>
                      <a:pPr indent="252095" algn="l">
                        <a:lnSpc>
                          <a:spcPct val="150000"/>
                        </a:lnSpc>
                        <a:spcAft>
                          <a:spcPts val="0"/>
                        </a:spcAft>
                      </a:pPr>
                      <a:r>
                        <a:rPr lang="es-EC" sz="1000" dirty="0">
                          <a:effectLst/>
                        </a:rPr>
                        <a:t>4686</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145" marR="40145" marT="0" marB="0"/>
                </a:tc>
              </a:tr>
            </a:tbl>
          </a:graphicData>
        </a:graphic>
      </p:graphicFrame>
    </p:spTree>
    <p:extLst>
      <p:ext uri="{BB962C8B-B14F-4D97-AF65-F5344CB8AC3E}">
        <p14:creationId xmlns:p14="http://schemas.microsoft.com/office/powerpoint/2010/main" val="184137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a:t>
            </a:r>
            <a:br>
              <a:rPr lang="es-EC" dirty="0" smtClean="0"/>
            </a:br>
            <a:endParaRPr lang="es-EC" dirty="0"/>
          </a:p>
        </p:txBody>
      </p:sp>
      <p:sp>
        <p:nvSpPr>
          <p:cNvPr id="4" name="Rectangle 2"/>
          <p:cNvSpPr>
            <a:spLocks noChangeArrowheads="1"/>
          </p:cNvSpPr>
          <p:nvPr/>
        </p:nvSpPr>
        <p:spPr bwMode="auto">
          <a:xfrm>
            <a:off x="559557" y="1433014"/>
            <a:ext cx="13518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7" name="Imagen 6"/>
          <p:cNvPicPr>
            <a:picLocks noChangeAspect="1"/>
          </p:cNvPicPr>
          <p:nvPr/>
        </p:nvPicPr>
        <p:blipFill>
          <a:blip r:embed="rId2"/>
          <a:stretch>
            <a:fillRect/>
          </a:stretch>
        </p:blipFill>
        <p:spPr>
          <a:xfrm>
            <a:off x="2303904" y="1330657"/>
            <a:ext cx="5343525" cy="8001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904" y="2302147"/>
            <a:ext cx="4762500" cy="4171950"/>
          </a:xfrm>
          <a:prstGeom prst="rect">
            <a:avLst/>
          </a:prstGeom>
        </p:spPr>
      </p:pic>
    </p:spTree>
    <p:extLst>
      <p:ext uri="{BB962C8B-B14F-4D97-AF65-F5344CB8AC3E}">
        <p14:creationId xmlns:p14="http://schemas.microsoft.com/office/powerpoint/2010/main" val="173604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SIMULACIÓN</a:t>
            </a:r>
            <a:br>
              <a:rPr lang="es-EC" dirty="0" smtClean="0"/>
            </a:br>
            <a:r>
              <a:rPr lang="es-EC" dirty="0" smtClean="0"/>
              <a:t/>
            </a:r>
            <a:br>
              <a:rPr lang="es-EC" dirty="0" smtClean="0"/>
            </a:br>
            <a:r>
              <a:rPr lang="es-EC" dirty="0" smtClean="0"/>
              <a:t>ARQUITECTURA</a:t>
            </a:r>
            <a:endParaRPr lang="es-EC" dirty="0"/>
          </a:p>
        </p:txBody>
      </p:sp>
      <p:pic>
        <p:nvPicPr>
          <p:cNvPr id="4" name="Marcador de contenido 3"/>
          <p:cNvPicPr>
            <a:picLocks noGrp="1"/>
          </p:cNvPicPr>
          <p:nvPr>
            <p:ph idx="1"/>
          </p:nvPr>
        </p:nvPicPr>
        <p:blipFill rotWithShape="1">
          <a:blip r:embed="rId2"/>
          <a:srcRect l="24456" t="50908" r="33212" b="25946"/>
          <a:stretch/>
        </p:blipFill>
        <p:spPr bwMode="auto">
          <a:xfrm>
            <a:off x="1560172" y="2053716"/>
            <a:ext cx="6635318" cy="2340864"/>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2031031" y="4517896"/>
            <a:ext cx="5693601" cy="2340104"/>
          </a:xfrm>
          <a:prstGeom prst="rect">
            <a:avLst/>
          </a:prstGeom>
        </p:spPr>
      </p:pic>
    </p:spTree>
    <p:extLst>
      <p:ext uri="{BB962C8B-B14F-4D97-AF65-F5344CB8AC3E}">
        <p14:creationId xmlns:p14="http://schemas.microsoft.com/office/powerpoint/2010/main" val="1103746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a:t>
            </a:r>
            <a:br>
              <a:rPr lang="es-EC" dirty="0" smtClean="0"/>
            </a:br>
            <a:r>
              <a:rPr lang="es-EC" dirty="0" smtClean="0"/>
              <a:t>Tráfico CBR- Parámetros de simulación</a:t>
            </a:r>
            <a:endParaRPr lang="es-EC" dirty="0"/>
          </a:p>
        </p:txBody>
      </p:sp>
      <p:graphicFrame>
        <p:nvGraphicFramePr>
          <p:cNvPr id="4" name="Marcador de contenido 3"/>
          <p:cNvGraphicFramePr>
            <a:graphicFrameLocks noGrp="1"/>
          </p:cNvGraphicFramePr>
          <p:nvPr>
            <p:ph idx="1"/>
          </p:nvPr>
        </p:nvGraphicFramePr>
        <p:xfrm>
          <a:off x="2860834" y="2442686"/>
          <a:ext cx="4230370" cy="3317240"/>
        </p:xfrm>
        <a:graphic>
          <a:graphicData uri="http://schemas.openxmlformats.org/drawingml/2006/table">
            <a:tbl>
              <a:tblPr firstRow="1" firstCol="1" bandRow="1">
                <a:tableStyleId>{5C22544A-7EE6-4342-B048-85BDC9FD1C3A}</a:tableStyleId>
              </a:tblPr>
              <a:tblGrid>
                <a:gridCol w="2545080"/>
                <a:gridCol w="1685290"/>
              </a:tblGrid>
              <a:tr h="334010">
                <a:tc>
                  <a:txBody>
                    <a:bodyPr/>
                    <a:lstStyle/>
                    <a:p>
                      <a:pPr indent="252095" algn="ctr">
                        <a:lnSpc>
                          <a:spcPct val="150000"/>
                        </a:lnSpc>
                        <a:spcAft>
                          <a:spcPts val="0"/>
                        </a:spcAft>
                      </a:pPr>
                      <a:r>
                        <a:rPr lang="es-EC" sz="1200">
                          <a:effectLst/>
                        </a:rPr>
                        <a:t>PARÁMETRO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ESPECIFICACIÓN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5410">
                <a:tc>
                  <a:txBody>
                    <a:bodyPr/>
                    <a:lstStyle/>
                    <a:p>
                      <a:pPr indent="252095" algn="ctr">
                        <a:lnSpc>
                          <a:spcPct val="150000"/>
                        </a:lnSpc>
                        <a:spcAft>
                          <a:spcPts val="0"/>
                        </a:spcAft>
                      </a:pPr>
                      <a:r>
                        <a:rPr lang="es-EC" sz="1200">
                          <a:effectLst/>
                        </a:rPr>
                        <a:t>topología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malla 5x5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34010">
                <a:tc>
                  <a:txBody>
                    <a:bodyPr/>
                    <a:lstStyle/>
                    <a:p>
                      <a:pPr indent="252095" algn="ctr">
                        <a:lnSpc>
                          <a:spcPct val="150000"/>
                        </a:lnSpc>
                        <a:spcAft>
                          <a:spcPts val="0"/>
                        </a:spcAft>
                      </a:pPr>
                      <a:r>
                        <a:rPr lang="es-EC" sz="1200">
                          <a:effectLst/>
                        </a:rPr>
                        <a:t>algoritmo de conmutación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Wormhole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6385">
                <a:tc>
                  <a:txBody>
                    <a:bodyPr/>
                    <a:lstStyle/>
                    <a:p>
                      <a:pPr indent="252095" algn="ctr">
                        <a:lnSpc>
                          <a:spcPct val="150000"/>
                        </a:lnSpc>
                        <a:spcAft>
                          <a:spcPts val="0"/>
                        </a:spcAft>
                      </a:pPr>
                      <a:r>
                        <a:rPr lang="es-EC" sz="1200">
                          <a:effectLst/>
                        </a:rPr>
                        <a:t>algoritmo de enrutamiento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odd-even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34010">
                <a:tc>
                  <a:txBody>
                    <a:bodyPr/>
                    <a:lstStyle/>
                    <a:p>
                      <a:pPr indent="252095" algn="ctr">
                        <a:lnSpc>
                          <a:spcPct val="150000"/>
                        </a:lnSpc>
                        <a:spcAft>
                          <a:spcPts val="0"/>
                        </a:spcAft>
                      </a:pPr>
                      <a:r>
                        <a:rPr lang="es-EC" sz="1200">
                          <a:effectLst/>
                        </a:rPr>
                        <a:t>tamaño del flit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6/11/21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23215">
                <a:tc>
                  <a:txBody>
                    <a:bodyPr/>
                    <a:lstStyle/>
                    <a:p>
                      <a:pPr indent="252095" algn="ctr">
                        <a:lnSpc>
                          <a:spcPct val="150000"/>
                        </a:lnSpc>
                        <a:spcAft>
                          <a:spcPts val="0"/>
                        </a:spcAft>
                      </a:pPr>
                      <a:r>
                        <a:rPr lang="es-EC" sz="1200">
                          <a:effectLst/>
                        </a:rPr>
                        <a:t>tamaño paquete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1 kbytes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34010">
                <a:tc>
                  <a:txBody>
                    <a:bodyPr/>
                    <a:lstStyle/>
                    <a:p>
                      <a:pPr indent="252095" algn="ctr">
                        <a:lnSpc>
                          <a:spcPct val="150000"/>
                        </a:lnSpc>
                        <a:spcAft>
                          <a:spcPts val="0"/>
                        </a:spcAft>
                      </a:pPr>
                      <a:r>
                        <a:rPr lang="es-EC" sz="1200">
                          <a:effectLst/>
                        </a:rPr>
                        <a:t>uso del ancho de banda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75%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34010">
                <a:tc>
                  <a:txBody>
                    <a:bodyPr/>
                    <a:lstStyle/>
                    <a:p>
                      <a:pPr indent="252095" algn="ctr">
                        <a:lnSpc>
                          <a:spcPct val="150000"/>
                        </a:lnSpc>
                        <a:spcAft>
                          <a:spcPts val="0"/>
                        </a:spcAft>
                      </a:pPr>
                      <a:r>
                        <a:rPr lang="es-EC" sz="1200">
                          <a:effectLst/>
                        </a:rPr>
                        <a:t>frecuencias de operación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a:effectLst/>
                        </a:rPr>
                        <a:t>500Mhz-700Mhz</a:t>
                      </a:r>
                      <a:endParaRPr lang="es-EC" sz="1100">
                        <a:effectLst/>
                      </a:endParaRPr>
                    </a:p>
                    <a:p>
                      <a:pPr indent="252095" algn="ctr">
                        <a:lnSpc>
                          <a:spcPct val="150000"/>
                        </a:lnSpc>
                        <a:spcAft>
                          <a:spcPts val="0"/>
                        </a:spcAft>
                      </a:pPr>
                      <a:r>
                        <a:rPr lang="es-EC" sz="1200">
                          <a:effectLst/>
                        </a:rPr>
                        <a:t>1Ghz</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4335">
                <a:tc>
                  <a:txBody>
                    <a:bodyPr/>
                    <a:lstStyle/>
                    <a:p>
                      <a:pPr indent="252095" algn="ctr">
                        <a:lnSpc>
                          <a:spcPct val="150000"/>
                        </a:lnSpc>
                        <a:spcAft>
                          <a:spcPts val="0"/>
                        </a:spcAft>
                      </a:pPr>
                      <a:r>
                        <a:rPr lang="es-EC" sz="1200">
                          <a:effectLst/>
                        </a:rPr>
                        <a:t>ciclos de reloj que dura la simulación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dirty="0">
                          <a:effectLst/>
                        </a:rPr>
                        <a:t>1000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45297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a:t>
            </a:r>
            <a:br>
              <a:rPr lang="es-EC" dirty="0" smtClean="0"/>
            </a:br>
            <a:r>
              <a:rPr lang="es-EC" dirty="0" smtClean="0"/>
              <a:t>Tráfico CBR- Resultados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28752891"/>
              </p:ext>
            </p:extLst>
          </p:nvPr>
        </p:nvGraphicFramePr>
        <p:xfrm>
          <a:off x="360669" y="1930400"/>
          <a:ext cx="4726940" cy="3840480"/>
        </p:xfrm>
        <a:graphic>
          <a:graphicData uri="http://schemas.openxmlformats.org/drawingml/2006/table">
            <a:tbl>
              <a:tblPr firstRow="1" firstCol="1" bandRow="1">
                <a:tableStyleId>{5C22544A-7EE6-4342-B048-85BDC9FD1C3A}</a:tableStyleId>
              </a:tblPr>
              <a:tblGrid>
                <a:gridCol w="1500368"/>
                <a:gridCol w="1075524"/>
                <a:gridCol w="1075524"/>
                <a:gridCol w="1075524"/>
              </a:tblGrid>
              <a:tr h="0">
                <a:tc rowSpan="2">
                  <a:txBody>
                    <a:bodyPr/>
                    <a:lstStyle/>
                    <a:p>
                      <a:pPr indent="252095" algn="ctr">
                        <a:lnSpc>
                          <a:spcPct val="150000"/>
                        </a:lnSpc>
                        <a:spcAft>
                          <a:spcPts val="0"/>
                        </a:spcAft>
                      </a:pPr>
                      <a:r>
                        <a:rPr lang="es-EC" sz="1200" dirty="0">
                          <a:effectLst/>
                        </a:rPr>
                        <a:t>PARÁMETRO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indent="252095" algn="ctr">
                        <a:lnSpc>
                          <a:spcPct val="150000"/>
                        </a:lnSpc>
                        <a:spcAft>
                          <a:spcPts val="0"/>
                        </a:spcAft>
                      </a:pPr>
                      <a:r>
                        <a:rPr lang="es-EC" sz="1200" dirty="0">
                          <a:effectLst/>
                        </a:rPr>
                        <a:t>VALOR(</a:t>
                      </a:r>
                      <a:r>
                        <a:rPr lang="es-EC" sz="1200" dirty="0" err="1">
                          <a:effectLst/>
                        </a:rPr>
                        <a:t>flit</a:t>
                      </a:r>
                      <a:r>
                        <a:rPr lang="es-EC" sz="1200" dirty="0">
                          <a:effectLst/>
                        </a:rPr>
                        <a:t>)</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l">
                        <a:lnSpc>
                          <a:spcPct val="150000"/>
                        </a:lnSpc>
                        <a:spcAft>
                          <a:spcPts val="0"/>
                        </a:spcAft>
                      </a:pPr>
                      <a:r>
                        <a:rPr lang="es-EC" sz="1200">
                          <a:effectLst/>
                        </a:rPr>
                        <a:t>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11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ciclo de reloj</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EC" sz="1200">
                          <a:effectLst/>
                        </a:rPr>
                        <a:t>latencia promedio por flit (canal)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tabLst>
                          <a:tab pos="1285875" algn="l"/>
                        </a:tabLst>
                      </a:pPr>
                      <a:r>
                        <a:rPr lang="es-EC" sz="1200">
                          <a:effectLst/>
                        </a:rPr>
                        <a:t>0.137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0.274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0.547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paquete(canal)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tabLst>
                          <a:tab pos="966470" algn="ctr"/>
                        </a:tabLst>
                      </a:pPr>
                      <a:r>
                        <a:rPr lang="es-EC" sz="1200">
                          <a:effectLst/>
                        </a:rPr>
                        <a:t>33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32.909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32.864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flit (total)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232.46 ns</a:t>
                      </a:r>
                    </a:p>
                    <a:p>
                      <a:pPr indent="252095" algn="l">
                        <a:lnSpc>
                          <a:spcPct val="150000"/>
                        </a:lnSpc>
                        <a:spcAft>
                          <a:spcPts val="0"/>
                        </a:spcAft>
                      </a:pPr>
                      <a:r>
                        <a:rPr lang="es-EC" sz="1200">
                          <a:effectLst/>
                        </a:rPr>
                        <a:t>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225.194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210.716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rendimiento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7.438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13.588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25.699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generados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801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798</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765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recibidos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706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potencia consumida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0.115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0.279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0.796 watts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06595855"/>
              </p:ext>
            </p:extLst>
          </p:nvPr>
        </p:nvGraphicFramePr>
        <p:xfrm>
          <a:off x="5357032" y="1950113"/>
          <a:ext cx="4642486" cy="3840480"/>
        </p:xfrm>
        <a:graphic>
          <a:graphicData uri="http://schemas.openxmlformats.org/drawingml/2006/table">
            <a:tbl>
              <a:tblPr firstRow="1" firstCol="1" bandRow="1">
                <a:tableStyleId>{5C22544A-7EE6-4342-B048-85BDC9FD1C3A}</a:tableStyleId>
              </a:tblPr>
              <a:tblGrid>
                <a:gridCol w="1499889"/>
                <a:gridCol w="992235"/>
                <a:gridCol w="1075181"/>
                <a:gridCol w="1075181"/>
              </a:tblGrid>
              <a:tr h="0">
                <a:tc rowSpan="2">
                  <a:txBody>
                    <a:bodyPr/>
                    <a:lstStyle/>
                    <a:p>
                      <a:pPr indent="252095" algn="ctr">
                        <a:lnSpc>
                          <a:spcPct val="150000"/>
                        </a:lnSpc>
                        <a:spcAft>
                          <a:spcPts val="0"/>
                        </a:spcAft>
                      </a:pPr>
                      <a:r>
                        <a:rPr lang="es-EC" sz="1200" dirty="0">
                          <a:effectLst/>
                        </a:rPr>
                        <a:t>PARÁMETRO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indent="252095" algn="ctr">
                        <a:lnSpc>
                          <a:spcPct val="150000"/>
                        </a:lnSpc>
                        <a:spcAft>
                          <a:spcPts val="0"/>
                        </a:spcAft>
                      </a:pPr>
                      <a:r>
                        <a:rPr lang="es-EC" sz="1200">
                          <a:effectLst/>
                        </a:rPr>
                        <a:t>VALOR (flit)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just">
                        <a:lnSpc>
                          <a:spcPct val="150000"/>
                        </a:lnSpc>
                        <a:spcAft>
                          <a:spcPts val="0"/>
                        </a:spcAft>
                      </a:pPr>
                      <a:r>
                        <a:rPr lang="es-EC" sz="1200">
                          <a:effectLst/>
                        </a:rPr>
                        <a:t>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11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21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ciclo de reloj</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EC" sz="1200">
                          <a:effectLst/>
                        </a:rPr>
                        <a:t>latencia promedio por flit (canal)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0.070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0.140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0.28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paquete(canal)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16.857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16.86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16.857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flit (total)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113.353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109.99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103.04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rendimiento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14.29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26.09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49.320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generados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801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798</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765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recibidos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708</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potencia consumida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0.205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0.506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1.465 watts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0493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SIMULACIÓN</a:t>
            </a:r>
            <a:br>
              <a:rPr lang="es-EC" dirty="0" smtClean="0"/>
            </a:br>
            <a:r>
              <a:rPr lang="es-EC" dirty="0" smtClean="0"/>
              <a:t>Tráfico Multimedia-Parámetros </a:t>
            </a:r>
            <a:r>
              <a:rPr lang="es-EC" dirty="0"/>
              <a:t>de simulación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6042085"/>
              </p:ext>
            </p:extLst>
          </p:nvPr>
        </p:nvGraphicFramePr>
        <p:xfrm>
          <a:off x="2593075" y="2262202"/>
          <a:ext cx="4181581" cy="3350785"/>
        </p:xfrm>
        <a:graphic>
          <a:graphicData uri="http://schemas.openxmlformats.org/drawingml/2006/table">
            <a:tbl>
              <a:tblPr firstRow="1" firstCol="1" bandRow="1">
                <a:tableStyleId>{5C22544A-7EE6-4342-B048-85BDC9FD1C3A}</a:tableStyleId>
              </a:tblPr>
              <a:tblGrid>
                <a:gridCol w="2193761"/>
                <a:gridCol w="1987820"/>
              </a:tblGrid>
              <a:tr h="376103">
                <a:tc>
                  <a:txBody>
                    <a:bodyPr/>
                    <a:lstStyle/>
                    <a:p>
                      <a:pPr algn="just">
                        <a:lnSpc>
                          <a:spcPct val="150000"/>
                        </a:lnSpc>
                        <a:spcAft>
                          <a:spcPts val="0"/>
                        </a:spcAft>
                      </a:pPr>
                      <a:r>
                        <a:rPr lang="es-EC" sz="1200">
                          <a:effectLst/>
                        </a:rPr>
                        <a:t>PARÁMETRO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ESPECIFICACIÓN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70994">
                <a:tc>
                  <a:txBody>
                    <a:bodyPr/>
                    <a:lstStyle/>
                    <a:p>
                      <a:pPr algn="just">
                        <a:lnSpc>
                          <a:spcPct val="150000"/>
                        </a:lnSpc>
                        <a:spcAft>
                          <a:spcPts val="0"/>
                        </a:spcAft>
                      </a:pPr>
                      <a:r>
                        <a:rPr lang="es-EC" sz="1200">
                          <a:effectLst/>
                        </a:rPr>
                        <a:t>topología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malla 5x5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885">
                <a:tc>
                  <a:txBody>
                    <a:bodyPr/>
                    <a:lstStyle/>
                    <a:p>
                      <a:pPr algn="just">
                        <a:lnSpc>
                          <a:spcPct val="150000"/>
                        </a:lnSpc>
                        <a:spcAft>
                          <a:spcPts val="0"/>
                        </a:spcAft>
                      </a:pPr>
                      <a:r>
                        <a:rPr lang="es-EC" sz="1200">
                          <a:effectLst/>
                        </a:rPr>
                        <a:t>algoritmo de conmutación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Wormhole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885">
                <a:tc>
                  <a:txBody>
                    <a:bodyPr/>
                    <a:lstStyle/>
                    <a:p>
                      <a:pPr algn="just">
                        <a:lnSpc>
                          <a:spcPct val="150000"/>
                        </a:lnSpc>
                        <a:spcAft>
                          <a:spcPts val="0"/>
                        </a:spcAft>
                      </a:pPr>
                      <a:r>
                        <a:rPr lang="es-EC" sz="1200">
                          <a:effectLst/>
                        </a:rPr>
                        <a:t>algoritmo de enrutamiento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odd-even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6103">
                <a:tc>
                  <a:txBody>
                    <a:bodyPr/>
                    <a:lstStyle/>
                    <a:p>
                      <a:pPr algn="just">
                        <a:lnSpc>
                          <a:spcPct val="150000"/>
                        </a:lnSpc>
                        <a:spcAft>
                          <a:spcPts val="0"/>
                        </a:spcAft>
                      </a:pPr>
                      <a:r>
                        <a:rPr lang="es-EC" sz="1200">
                          <a:effectLst/>
                        </a:rPr>
                        <a:t>tamaño del flit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9/16/26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84604">
                <a:tc>
                  <a:txBody>
                    <a:bodyPr/>
                    <a:lstStyle/>
                    <a:p>
                      <a:pPr algn="just">
                        <a:lnSpc>
                          <a:spcPct val="150000"/>
                        </a:lnSpc>
                        <a:spcAft>
                          <a:spcPts val="0"/>
                        </a:spcAft>
                      </a:pPr>
                      <a:r>
                        <a:rPr lang="es-EC" sz="1200">
                          <a:effectLst/>
                        </a:rPr>
                        <a:t>frecuencias de operación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500Mhz-700Mhz</a:t>
                      </a:r>
                      <a:endParaRPr lang="es-EC" sz="1100">
                        <a:effectLst/>
                      </a:endParaRPr>
                    </a:p>
                    <a:p>
                      <a:pPr algn="just">
                        <a:lnSpc>
                          <a:spcPct val="150000"/>
                        </a:lnSpc>
                        <a:spcAft>
                          <a:spcPts val="0"/>
                        </a:spcAft>
                      </a:pPr>
                      <a:r>
                        <a:rPr lang="es-EC" sz="1200">
                          <a:effectLst/>
                        </a:rPr>
                        <a:t>1Ghz</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79885">
                <a:tc>
                  <a:txBody>
                    <a:bodyPr/>
                    <a:lstStyle/>
                    <a:p>
                      <a:pPr algn="just">
                        <a:lnSpc>
                          <a:spcPct val="150000"/>
                        </a:lnSpc>
                        <a:spcAft>
                          <a:spcPts val="0"/>
                        </a:spcAft>
                      </a:pPr>
                      <a:r>
                        <a:rPr lang="es-EC" sz="1200">
                          <a:effectLst/>
                        </a:rPr>
                        <a:t>ciclos de reloj que dura la simulación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20000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69963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SIMULACIÓN</a:t>
            </a:r>
            <a:br>
              <a:rPr lang="es-EC" dirty="0"/>
            </a:br>
            <a:r>
              <a:rPr lang="es-EC" dirty="0"/>
              <a:t>Tráfico </a:t>
            </a:r>
            <a:r>
              <a:rPr lang="es-EC" dirty="0" smtClean="0"/>
              <a:t>Multimedia-Resultados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4931477"/>
              </p:ext>
            </p:extLst>
          </p:nvPr>
        </p:nvGraphicFramePr>
        <p:xfrm>
          <a:off x="366061" y="2113510"/>
          <a:ext cx="4743450" cy="3840480"/>
        </p:xfrm>
        <a:graphic>
          <a:graphicData uri="http://schemas.openxmlformats.org/drawingml/2006/table">
            <a:tbl>
              <a:tblPr firstRow="1" firstCol="1" bandRow="1">
                <a:tableStyleId>{5C22544A-7EE6-4342-B048-85BDC9FD1C3A}</a:tableStyleId>
              </a:tblPr>
              <a:tblGrid>
                <a:gridCol w="1527175"/>
                <a:gridCol w="1094740"/>
                <a:gridCol w="1082040"/>
                <a:gridCol w="1039495"/>
              </a:tblGrid>
              <a:tr h="0">
                <a:tc rowSpan="2">
                  <a:txBody>
                    <a:bodyPr/>
                    <a:lstStyle/>
                    <a:p>
                      <a:pPr indent="252095" algn="ctr">
                        <a:lnSpc>
                          <a:spcPct val="150000"/>
                        </a:lnSpc>
                        <a:spcAft>
                          <a:spcPts val="0"/>
                        </a:spcAft>
                      </a:pPr>
                      <a:r>
                        <a:rPr lang="es-EC" sz="1200">
                          <a:effectLst/>
                        </a:rPr>
                        <a:t>PARÁMETRO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indent="252095" algn="ctr">
                        <a:lnSpc>
                          <a:spcPct val="150000"/>
                        </a:lnSpc>
                        <a:spcAft>
                          <a:spcPts val="0"/>
                        </a:spcAft>
                      </a:pPr>
                      <a:r>
                        <a:rPr lang="es-EC" sz="1200">
                          <a:effectLst/>
                        </a:rPr>
                        <a:t>VALOR(flit)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just">
                        <a:lnSpc>
                          <a:spcPct val="150000"/>
                        </a:lnSpc>
                        <a:spcAft>
                          <a:spcPts val="0"/>
                        </a:spcAft>
                      </a:pPr>
                      <a:r>
                        <a:rPr lang="es-EC" sz="1200">
                          <a:effectLst/>
                        </a:rPr>
                        <a:t>9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ciclo de reloj</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EC" sz="1200">
                          <a:effectLst/>
                        </a:rPr>
                        <a:t>latencia promedio por flit (canal)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0.094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0.16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0.286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paquete(canal)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34.709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33.608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33.872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flit (total)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241.186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240.948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240.366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rendimiento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9.301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16.346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26.45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generados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15091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15119</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15177</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 recibidos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14998</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15025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15084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potencia consumida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0.204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0.504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1.149 watts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25016619"/>
              </p:ext>
            </p:extLst>
          </p:nvPr>
        </p:nvGraphicFramePr>
        <p:xfrm>
          <a:off x="5374790" y="2099862"/>
          <a:ext cx="4743450" cy="3840480"/>
        </p:xfrm>
        <a:graphic>
          <a:graphicData uri="http://schemas.openxmlformats.org/drawingml/2006/table">
            <a:tbl>
              <a:tblPr firstRow="1" firstCol="1" bandRow="1">
                <a:tableStyleId>{5C22544A-7EE6-4342-B048-85BDC9FD1C3A}</a:tableStyleId>
              </a:tblPr>
              <a:tblGrid>
                <a:gridCol w="1527175"/>
                <a:gridCol w="1094740"/>
                <a:gridCol w="1082040"/>
                <a:gridCol w="1039495"/>
              </a:tblGrid>
              <a:tr h="0">
                <a:tc rowSpan="2">
                  <a:txBody>
                    <a:bodyPr/>
                    <a:lstStyle/>
                    <a:p>
                      <a:pPr indent="252095" algn="ctr">
                        <a:lnSpc>
                          <a:spcPct val="150000"/>
                        </a:lnSpc>
                        <a:spcAft>
                          <a:spcPts val="0"/>
                        </a:spcAft>
                      </a:pPr>
                      <a:r>
                        <a:rPr lang="es-EC" sz="1200">
                          <a:effectLst/>
                        </a:rPr>
                        <a:t>PARÁMETRO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indent="252095" algn="ctr">
                        <a:lnSpc>
                          <a:spcPct val="150000"/>
                        </a:lnSpc>
                        <a:spcAft>
                          <a:spcPts val="0"/>
                        </a:spcAft>
                      </a:pPr>
                      <a:r>
                        <a:rPr lang="es-EC" sz="1200">
                          <a:effectLst/>
                        </a:rPr>
                        <a:t>VALOR (flit)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just">
                        <a:lnSpc>
                          <a:spcPct val="150000"/>
                        </a:lnSpc>
                        <a:spcAft>
                          <a:spcPts val="0"/>
                        </a:spcAft>
                      </a:pPr>
                      <a:r>
                        <a:rPr lang="es-EC" sz="1200">
                          <a:effectLst/>
                        </a:rPr>
                        <a:t>9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26 bytes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ciclo de reloj</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EC" sz="1200">
                          <a:effectLst/>
                        </a:rPr>
                        <a:t>latencia promedio por flit (canal)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0.041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0.072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285875" algn="l"/>
                        </a:tabLst>
                      </a:pPr>
                      <a:r>
                        <a:rPr lang="es-EC" sz="1200">
                          <a:effectLst/>
                        </a:rPr>
                        <a:t>0.127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paquete(canal)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16.719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17.016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966470" algn="ctr"/>
                        </a:tabLst>
                      </a:pPr>
                      <a:r>
                        <a:rPr lang="es-EC" sz="1200">
                          <a:effectLst/>
                        </a:rPr>
                        <a:t>16.573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latencia promedio por flit (total)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120.639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120.493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120.291 ns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rendimiento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19.367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33.197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53.397 Gbps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flits generados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15084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15113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15160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flit recibidos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14991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15020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15066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potencia consumida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0.385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0.965 watts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2.23 watts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617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8490" y="206062"/>
            <a:ext cx="8100811" cy="4985980"/>
          </a:xfrm>
          <a:prstGeom prst="rect">
            <a:avLst/>
          </a:prstGeom>
          <a:noFill/>
        </p:spPr>
        <p:txBody>
          <a:bodyPr wrap="square" rtlCol="0">
            <a:spAutoFit/>
          </a:bodyPr>
          <a:lstStyle/>
          <a:p>
            <a:r>
              <a:rPr lang="es-EC" sz="3600" dirty="0">
                <a:solidFill>
                  <a:schemeClr val="accent1"/>
                </a:solidFill>
                <a:latin typeface="+mj-lt"/>
                <a:ea typeface="+mj-ea"/>
                <a:cs typeface="+mj-cs"/>
              </a:rPr>
              <a:t>AGENDA:</a:t>
            </a:r>
          </a:p>
          <a:p>
            <a:endParaRPr lang="es-EC" dirty="0"/>
          </a:p>
          <a:p>
            <a:pPr marL="2114550" lvl="4" indent="-285750">
              <a:buFont typeface="Wingdings" panose="05000000000000000000" pitchFamily="2" charset="2"/>
              <a:buChar char="Ø"/>
            </a:pPr>
            <a:r>
              <a:rPr lang="es-EC" sz="2400" dirty="0" smtClean="0"/>
              <a:t>ANTECEDENTES</a:t>
            </a:r>
          </a:p>
          <a:p>
            <a:pPr marL="2114550" lvl="4" indent="-285750">
              <a:buFont typeface="Wingdings" panose="05000000000000000000" pitchFamily="2" charset="2"/>
              <a:buChar char="Ø"/>
            </a:pPr>
            <a:r>
              <a:rPr lang="es-EC" sz="2400" dirty="0" smtClean="0"/>
              <a:t>INTRODUCCIÓN</a:t>
            </a:r>
          </a:p>
          <a:p>
            <a:pPr marL="2114550" lvl="4" indent="-285750">
              <a:buFont typeface="Wingdings" panose="05000000000000000000" pitchFamily="2" charset="2"/>
              <a:buChar char="Ø"/>
            </a:pPr>
            <a:r>
              <a:rPr lang="es-EC" sz="2400" dirty="0" smtClean="0"/>
              <a:t>OBJETIVOS</a:t>
            </a:r>
          </a:p>
          <a:p>
            <a:pPr marL="2114550" lvl="4" indent="-285750">
              <a:buFont typeface="Wingdings" panose="05000000000000000000" pitchFamily="2" charset="2"/>
              <a:buChar char="Ø"/>
            </a:pPr>
            <a:r>
              <a:rPr lang="es-EC" sz="2400" dirty="0" smtClean="0"/>
              <a:t>SOC </a:t>
            </a:r>
          </a:p>
          <a:p>
            <a:pPr marL="2114550" lvl="4" indent="-285750">
              <a:buFont typeface="Wingdings" panose="05000000000000000000" pitchFamily="2" charset="2"/>
              <a:buChar char="Ø"/>
            </a:pPr>
            <a:r>
              <a:rPr lang="es-EC" sz="2400" dirty="0" smtClean="0"/>
              <a:t>MPSOC</a:t>
            </a:r>
          </a:p>
          <a:p>
            <a:pPr marL="2114550" lvl="4" indent="-285750">
              <a:buFont typeface="Wingdings" panose="05000000000000000000" pitchFamily="2" charset="2"/>
              <a:buChar char="Ø"/>
            </a:pPr>
            <a:r>
              <a:rPr lang="es-EC" sz="2400" dirty="0" smtClean="0"/>
              <a:t>NOC</a:t>
            </a:r>
          </a:p>
          <a:p>
            <a:pPr marL="2114550" lvl="4" indent="-285750">
              <a:buFont typeface="Wingdings" panose="05000000000000000000" pitchFamily="2" charset="2"/>
              <a:buChar char="Ø"/>
            </a:pPr>
            <a:r>
              <a:rPr lang="es-EC" sz="2400" dirty="0" smtClean="0"/>
              <a:t>PARÁMETROS </a:t>
            </a:r>
            <a:r>
              <a:rPr lang="es-EC" sz="2400" dirty="0"/>
              <a:t>DE DESEMPEÑO DE UNA </a:t>
            </a:r>
            <a:r>
              <a:rPr lang="es-EC" sz="2400" dirty="0" smtClean="0"/>
              <a:t>NOC</a:t>
            </a:r>
            <a:endParaRPr lang="es-EC" sz="2400" dirty="0"/>
          </a:p>
          <a:p>
            <a:pPr marL="2114550" lvl="4" indent="-285750">
              <a:buFont typeface="Wingdings" panose="05000000000000000000" pitchFamily="2" charset="2"/>
              <a:buChar char="Ø"/>
            </a:pPr>
            <a:r>
              <a:rPr lang="es-EC" sz="2400" dirty="0"/>
              <a:t>PARÁMETROS DE DISEÑO DE UNA </a:t>
            </a:r>
            <a:r>
              <a:rPr lang="es-EC" sz="2400" dirty="0" smtClean="0"/>
              <a:t>NOC</a:t>
            </a:r>
          </a:p>
          <a:p>
            <a:pPr marL="2114550" lvl="4" indent="-285750">
              <a:buFont typeface="Wingdings" panose="05000000000000000000" pitchFamily="2" charset="2"/>
              <a:buChar char="Ø"/>
            </a:pPr>
            <a:r>
              <a:rPr lang="es-EC" sz="2400" dirty="0" smtClean="0"/>
              <a:t>SIMULACIÓN</a:t>
            </a:r>
          </a:p>
          <a:p>
            <a:pPr marL="2114550" lvl="4" indent="-285750">
              <a:buFont typeface="Wingdings" panose="05000000000000000000" pitchFamily="2" charset="2"/>
              <a:buChar char="Ø"/>
            </a:pPr>
            <a:r>
              <a:rPr lang="es-EC" sz="2400" dirty="0" smtClean="0"/>
              <a:t>RESULTADOS</a:t>
            </a:r>
            <a:endParaRPr lang="es-EC" sz="2400" dirty="0"/>
          </a:p>
          <a:p>
            <a:pPr marL="2114550" lvl="4" indent="-285750">
              <a:buFont typeface="Wingdings" panose="05000000000000000000" pitchFamily="2" charset="2"/>
              <a:buChar char="Ø"/>
            </a:pPr>
            <a:r>
              <a:rPr lang="es-EC" sz="2400" dirty="0" smtClean="0"/>
              <a:t>CONCLUSIONES</a:t>
            </a:r>
            <a:endParaRPr lang="es-EC" sz="2400" dirty="0"/>
          </a:p>
        </p:txBody>
      </p:sp>
    </p:spTree>
    <p:extLst>
      <p:ext uri="{BB962C8B-B14F-4D97-AF65-F5344CB8AC3E}">
        <p14:creationId xmlns:p14="http://schemas.microsoft.com/office/powerpoint/2010/main" val="131257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a:t>
            </a:r>
            <a:endParaRPr lang="es-EC" dirty="0"/>
          </a:p>
        </p:txBody>
      </p:sp>
      <p:sp>
        <p:nvSpPr>
          <p:cNvPr id="3" name="Marcador de contenido 2"/>
          <p:cNvSpPr>
            <a:spLocks noGrp="1"/>
          </p:cNvSpPr>
          <p:nvPr>
            <p:ph idx="1"/>
          </p:nvPr>
        </p:nvSpPr>
        <p:spPr>
          <a:xfrm>
            <a:off x="677334" y="1570856"/>
            <a:ext cx="8596668" cy="719088"/>
          </a:xfrm>
        </p:spPr>
        <p:txBody>
          <a:bodyPr>
            <a:noAutofit/>
          </a:bodyPr>
          <a:lstStyle/>
          <a:p>
            <a:r>
              <a:rPr lang="es-EC" sz="2800" dirty="0" smtClean="0"/>
              <a:t>Rendimiento</a:t>
            </a:r>
          </a:p>
          <a:p>
            <a:pPr marL="0" indent="0">
              <a:buNone/>
            </a:pPr>
            <a:endParaRPr lang="es-EC" sz="2800" dirty="0" smtClean="0"/>
          </a:p>
          <a:p>
            <a:r>
              <a:rPr lang="es-EC" sz="2800" dirty="0" smtClean="0"/>
              <a:t>Latencia</a:t>
            </a:r>
          </a:p>
          <a:p>
            <a:pPr marL="0" indent="0">
              <a:buNone/>
            </a:pPr>
            <a:endParaRPr lang="es-EC" sz="2800" dirty="0" smtClean="0"/>
          </a:p>
          <a:p>
            <a:r>
              <a:rPr lang="es-EC" sz="2800" dirty="0" smtClean="0"/>
              <a:t>Consumo de potencia</a:t>
            </a:r>
            <a:endParaRPr lang="es-EC" sz="2800" dirty="0"/>
          </a:p>
        </p:txBody>
      </p:sp>
    </p:spTree>
    <p:extLst>
      <p:ext uri="{BB962C8B-B14F-4D97-AF65-F5344CB8AC3E}">
        <p14:creationId xmlns:p14="http://schemas.microsoft.com/office/powerpoint/2010/main" val="769870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97" y="350292"/>
            <a:ext cx="8596668" cy="1320800"/>
          </a:xfrm>
        </p:spPr>
        <p:txBody>
          <a:bodyPr>
            <a:normAutofit fontScale="90000"/>
          </a:bodyPr>
          <a:lstStyle/>
          <a:p>
            <a:r>
              <a:rPr lang="es-EC" dirty="0"/>
              <a:t>ANÁLISIS DE </a:t>
            </a:r>
            <a:r>
              <a:rPr lang="es-EC" dirty="0" smtClean="0"/>
              <a:t>RESULTADOS</a:t>
            </a:r>
            <a:br>
              <a:rPr lang="es-EC" dirty="0" smtClean="0"/>
            </a:br>
            <a:r>
              <a:rPr lang="es-EC" dirty="0" smtClean="0"/>
              <a:t/>
            </a:r>
            <a:br>
              <a:rPr lang="es-EC" dirty="0" smtClean="0"/>
            </a:br>
            <a:r>
              <a:rPr lang="es-EC" sz="2700" dirty="0" smtClean="0">
                <a:solidFill>
                  <a:schemeClr val="tx1"/>
                </a:solidFill>
              </a:rPr>
              <a:t>Tamaño del flit vs Rendimiento- Tráfico CBR</a:t>
            </a:r>
            <a:endParaRPr lang="es-EC" sz="2700" dirty="0">
              <a:solidFill>
                <a:schemeClr val="tx1"/>
              </a:solidFill>
            </a:endParaRPr>
          </a:p>
        </p:txBody>
      </p:sp>
      <p:graphicFrame>
        <p:nvGraphicFramePr>
          <p:cNvPr id="4" name="Gráfico 3"/>
          <p:cNvGraphicFramePr/>
          <p:nvPr>
            <p:extLst>
              <p:ext uri="{D42A27DB-BD31-4B8C-83A1-F6EECF244321}">
                <p14:modId xmlns:p14="http://schemas.microsoft.com/office/powerpoint/2010/main" val="2927718721"/>
              </p:ext>
            </p:extLst>
          </p:nvPr>
        </p:nvGraphicFramePr>
        <p:xfrm>
          <a:off x="1856096" y="2156346"/>
          <a:ext cx="6373503" cy="4517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702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253" y="172871"/>
            <a:ext cx="8596668" cy="1320800"/>
          </a:xfrm>
        </p:spPr>
        <p:txBody>
          <a:bodyPr>
            <a:normAutofit fontScale="90000"/>
          </a:bodyPr>
          <a:lstStyle/>
          <a:p>
            <a:r>
              <a:rPr lang="es-EC" dirty="0"/>
              <a:t>ANÁLISIS DE RESULTADOS</a:t>
            </a:r>
            <a:br>
              <a:rPr lang="es-EC" dirty="0"/>
            </a:br>
            <a:r>
              <a:rPr lang="es-EC" sz="2700" dirty="0"/>
              <a:t/>
            </a:r>
            <a:br>
              <a:rPr lang="es-EC" sz="2700" dirty="0"/>
            </a:br>
            <a:r>
              <a:rPr lang="es-EC" sz="2700" dirty="0">
                <a:solidFill>
                  <a:schemeClr val="tx1"/>
                </a:solidFill>
              </a:rPr>
              <a:t>Tamaño del flit vs </a:t>
            </a:r>
            <a:r>
              <a:rPr lang="es-EC" sz="2700" dirty="0" smtClean="0">
                <a:solidFill>
                  <a:schemeClr val="tx1"/>
                </a:solidFill>
              </a:rPr>
              <a:t>Rendimiento-Tráfico Multimedia</a:t>
            </a:r>
            <a:endParaRPr lang="es-EC" sz="27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0852647"/>
              </p:ext>
            </p:extLst>
          </p:nvPr>
        </p:nvGraphicFramePr>
        <p:xfrm>
          <a:off x="1087296" y="1696564"/>
          <a:ext cx="7715510" cy="4513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81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ANÁLISIS DE RESULTADOS</a:t>
            </a:r>
            <a:br>
              <a:rPr lang="es-EC" dirty="0"/>
            </a:br>
            <a:r>
              <a:rPr lang="es-EC" dirty="0"/>
              <a:t/>
            </a:r>
            <a:br>
              <a:rPr lang="es-EC" dirty="0"/>
            </a:br>
            <a:r>
              <a:rPr lang="es-EC" sz="2700" dirty="0" smtClean="0">
                <a:solidFill>
                  <a:schemeClr val="tx1"/>
                </a:solidFill>
              </a:rPr>
              <a:t>Rendimiento vs Potencia Consumida- Tráfico CBR </a:t>
            </a:r>
            <a:endParaRPr lang="es-EC" sz="2700" dirty="0"/>
          </a:p>
        </p:txBody>
      </p:sp>
      <p:graphicFrame>
        <p:nvGraphicFramePr>
          <p:cNvPr id="4" name="Marcador de contenido 3"/>
          <p:cNvGraphicFramePr>
            <a:graphicFrameLocks noGrp="1"/>
          </p:cNvGraphicFramePr>
          <p:nvPr>
            <p:ph idx="1"/>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414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ANÁLISIS DE RESULTADOS</a:t>
            </a:r>
            <a:br>
              <a:rPr lang="es-EC" dirty="0"/>
            </a:br>
            <a:r>
              <a:rPr lang="es-EC" dirty="0"/>
              <a:t/>
            </a:r>
            <a:br>
              <a:rPr lang="es-EC" dirty="0"/>
            </a:br>
            <a:r>
              <a:rPr lang="es-EC" sz="2700" dirty="0">
                <a:solidFill>
                  <a:schemeClr val="tx1"/>
                </a:solidFill>
              </a:rPr>
              <a:t>Rendimiento vs Potencia </a:t>
            </a:r>
            <a:r>
              <a:rPr lang="es-EC" sz="2700" dirty="0" smtClean="0">
                <a:solidFill>
                  <a:schemeClr val="tx1"/>
                </a:solidFill>
              </a:rPr>
              <a:t>Consumida-Tráfico Multimedia </a:t>
            </a:r>
            <a:endParaRPr lang="es-EC" sz="27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61305211"/>
              </p:ext>
            </p:extLst>
          </p:nvPr>
        </p:nvGraphicFramePr>
        <p:xfrm>
          <a:off x="677334" y="2256123"/>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4342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2325" y="287247"/>
            <a:ext cx="3481562" cy="708458"/>
          </a:xfrm>
        </p:spPr>
        <p:txBody>
          <a:bodyPr/>
          <a:lstStyle/>
          <a:p>
            <a:pPr algn="ctr"/>
            <a:r>
              <a:rPr lang="es-EC" dirty="0" smtClean="0"/>
              <a:t>CONCLUSIONES</a:t>
            </a:r>
            <a:endParaRPr lang="es-EC" dirty="0"/>
          </a:p>
        </p:txBody>
      </p:sp>
      <p:sp>
        <p:nvSpPr>
          <p:cNvPr id="4" name="Rectángulo 3"/>
          <p:cNvSpPr/>
          <p:nvPr/>
        </p:nvSpPr>
        <p:spPr>
          <a:xfrm>
            <a:off x="914401" y="989172"/>
            <a:ext cx="9636367" cy="590931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Se realizó el estudio y comparación de los algoritmos de conmutación más usados en las redes on chip, el algoritmo de conmutación Wormhole fue utilizado en el presente proyecto, el mismo que reduce el tamaño de los buffers debido a que los paquetes son trasmitidos en unidades llamadas flit (unidades de control de flujo) que son las unidades más pequeñas para el control de flujo. La cabecera del flit es la única que posee la ruta y los demás paquetes de flits que llevan los datos siguen el camino determinado por esta cabecera.</a:t>
            </a: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Referente a los algoritmos de enrutamiento más comunes en las redes on chip, se debe elegir tomando en cuenta ciertos parámetros: la potencia que se requiere para realizar el enrutamiento, la misma que debe ser la menor posible, el rendimiento de la NOC que puede aumentarse maximizando la utilización del tráfico en la red así como reduciendo el retardo, y finalmente la robustez para adaptarse a los cambios de tráfico es un parámetro.</a:t>
            </a:r>
          </a:p>
          <a:p>
            <a:pPr marL="342900" lvl="0" indent="-342900" algn="just">
              <a:lnSpc>
                <a:spcPct val="150000"/>
              </a:lnSpc>
              <a:spcAft>
                <a:spcPts val="0"/>
              </a:spcAft>
              <a:buFont typeface="Symbol" panose="05050102010706020507" pitchFamily="18" charset="2"/>
              <a:buChar char=""/>
            </a:pPr>
            <a:r>
              <a:rPr lang="es-EC" dirty="0" smtClean="0">
                <a:latin typeface="Arial" panose="020B0604020202020204" pitchFamily="34" charset="0"/>
                <a:ea typeface="Times New Roman" panose="02020603050405020304" pitchFamily="18" charset="0"/>
                <a:cs typeface="Times New Roman" panose="02020603050405020304" pitchFamily="18" charset="0"/>
              </a:rPr>
              <a:t>.</a:t>
            </a: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404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459" y="322997"/>
            <a:ext cx="3362404" cy="714233"/>
          </a:xfrm>
        </p:spPr>
        <p:txBody>
          <a:bodyPr/>
          <a:lstStyle/>
          <a:p>
            <a:r>
              <a:rPr lang="es-EC" dirty="0"/>
              <a:t>CONCLUSIONES</a:t>
            </a:r>
          </a:p>
        </p:txBody>
      </p:sp>
      <p:sp>
        <p:nvSpPr>
          <p:cNvPr id="3" name="Marcador de contenido 2"/>
          <p:cNvSpPr>
            <a:spLocks noGrp="1"/>
          </p:cNvSpPr>
          <p:nvPr>
            <p:ph idx="1"/>
          </p:nvPr>
        </p:nvSpPr>
        <p:spPr>
          <a:xfrm>
            <a:off x="677334" y="1037231"/>
            <a:ext cx="8596668" cy="5004132"/>
          </a:xfrm>
        </p:spPr>
        <p:txBody>
          <a:bodyPr>
            <a:noAutofit/>
          </a:bodyPr>
          <a:lstStyle/>
          <a:p>
            <a:pPr lvl="0" algn="just">
              <a:lnSpc>
                <a:spcPct val="150000"/>
              </a:lnSpc>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Se utilizó el simulador NIRGAM para verificar los principales parámetros de desempeño de una red on chip, específicamente el rendimiento, latencia y consumo de potencia de la misma.</a:t>
            </a:r>
          </a:p>
          <a:p>
            <a:pPr lvl="0" algn="just">
              <a:lnSpc>
                <a:spcPct val="150000"/>
              </a:lnSpc>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Con los resultados de la simulación, se verifica que el tamaño del flit es directamente proporcional al rendimiento de la NOC, al reducir el tamaño del flit, el rendimiento se redujo de igual manera, pero hay que tomar en cuenta que si se aumenta el tamaño del flit, el costo de implementación aumenta.</a:t>
            </a:r>
          </a:p>
          <a:p>
            <a:pPr lvl="0" algn="just">
              <a:lnSpc>
                <a:spcPct val="150000"/>
              </a:lnSpc>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Se verifica que el rendimiento de la red está estrechamente relacionado con el tamaño del flit, la frecuencia de operación y el consumo de potencia, lo cual se debe tener en cuenta si es factible variar cualquiera de estos parámetros.</a:t>
            </a:r>
          </a:p>
          <a:p>
            <a:pPr lvl="0" algn="just">
              <a:lnSpc>
                <a:spcPct val="150000"/>
              </a:lnSpc>
              <a:buFont typeface="Symbol" panose="05050102010706020507" pitchFamily="18" charset="2"/>
              <a:buChar char=""/>
            </a:pPr>
            <a:r>
              <a:rPr lang="es-EC" dirty="0">
                <a:latin typeface="Arial" panose="020B0604020202020204" pitchFamily="34" charset="0"/>
                <a:ea typeface="Times New Roman" panose="02020603050405020304" pitchFamily="18" charset="0"/>
                <a:cs typeface="Times New Roman" panose="02020603050405020304" pitchFamily="18" charset="0"/>
              </a:rPr>
              <a:t>La frecuencia máxima de operación a la cual trabaja la tarjeta FPGA Virtex-6 ML605 que se dispone en la Universidad de las Fuerzas Armadas ESPE es de 700Mhz, lo cual se consideró al momento de simular la red on-chip</a:t>
            </a:r>
            <a:r>
              <a:rPr lang="es-EC" dirty="0" smtClean="0">
                <a:latin typeface="Arial" panose="020B0604020202020204" pitchFamily="34" charset="0"/>
                <a:ea typeface="Times New Roman" panose="02020603050405020304" pitchFamily="18" charset="0"/>
                <a:cs typeface="Times New Roman" panose="02020603050405020304" pitchFamily="18" charset="0"/>
              </a:rPr>
              <a:t>.</a:t>
            </a:r>
            <a:endParaRPr lang="es-EC"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78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4495167" cy="796119"/>
          </a:xfrm>
        </p:spPr>
        <p:txBody>
          <a:bodyPr>
            <a:normAutofit/>
          </a:bodyPr>
          <a:lstStyle/>
          <a:p>
            <a:r>
              <a:rPr lang="es-EC" dirty="0" smtClean="0"/>
              <a:t>RECOMENDACIONES</a:t>
            </a:r>
            <a:endParaRPr lang="es-EC" dirty="0"/>
          </a:p>
        </p:txBody>
      </p:sp>
      <p:sp>
        <p:nvSpPr>
          <p:cNvPr id="3" name="Marcador de contenido 2"/>
          <p:cNvSpPr>
            <a:spLocks noGrp="1"/>
          </p:cNvSpPr>
          <p:nvPr>
            <p:ph idx="1"/>
          </p:nvPr>
        </p:nvSpPr>
        <p:spPr>
          <a:xfrm>
            <a:off x="677334" y="1296537"/>
            <a:ext cx="8596668" cy="5145206"/>
          </a:xfrm>
        </p:spPr>
        <p:txBody>
          <a:bodyPr>
            <a:normAutofit fontScale="85000" lnSpcReduction="10000"/>
          </a:bodyPr>
          <a:lstStyle/>
          <a:p>
            <a:pPr lvl="0" algn="just">
              <a:lnSpc>
                <a:spcPct val="150000"/>
              </a:lnSpc>
              <a:buFont typeface="Symbol" panose="05050102010706020507" pitchFamily="18" charset="2"/>
              <a:buChar char=""/>
            </a:pPr>
            <a:r>
              <a:rPr lang="es-EC" sz="2100" dirty="0">
                <a:latin typeface="Arial" panose="020B0604020202020204" pitchFamily="34" charset="0"/>
                <a:ea typeface="Times New Roman" panose="02020603050405020304" pitchFamily="18" charset="0"/>
                <a:cs typeface="Times New Roman" panose="02020603050405020304" pitchFamily="18" charset="0"/>
              </a:rPr>
              <a:t>Si se desea realizar una implementación sobre una tarjeta de desarrollo FPGA que soporte aplicaciones en tiempo real, se debe considerar las especificaciones que tenga la misma, enfocándose en la frecuencia máxima de operación, así como en el almacenamiento que brinda la misma.</a:t>
            </a:r>
          </a:p>
          <a:p>
            <a:pPr lvl="0" algn="just">
              <a:lnSpc>
                <a:spcPct val="150000"/>
              </a:lnSpc>
              <a:buFont typeface="Symbol" panose="05050102010706020507" pitchFamily="18" charset="2"/>
              <a:buChar char=""/>
            </a:pPr>
            <a:r>
              <a:rPr lang="es-EC" sz="2100" dirty="0">
                <a:latin typeface="Arial" panose="020B0604020202020204" pitchFamily="34" charset="0"/>
                <a:ea typeface="Times New Roman" panose="02020603050405020304" pitchFamily="18" charset="0"/>
                <a:cs typeface="Times New Roman" panose="02020603050405020304" pitchFamily="18" charset="0"/>
              </a:rPr>
              <a:t>Para implementaciones de sistemas embebidos, se recomienda utilizar tarjetas de desarrollo Altera que a más de tener un costo menor a Xilinx ofrece una interfaz de programación sencilla y ofrece una línea de productos mucho más amplia.</a:t>
            </a:r>
          </a:p>
          <a:p>
            <a:pPr lvl="0" algn="just">
              <a:lnSpc>
                <a:spcPct val="150000"/>
              </a:lnSpc>
              <a:buFont typeface="Symbol" panose="05050102010706020507" pitchFamily="18" charset="2"/>
              <a:buChar char=""/>
            </a:pPr>
            <a:r>
              <a:rPr lang="es-EC" sz="2100" dirty="0">
                <a:latin typeface="Arial" panose="020B0604020202020204" pitchFamily="34" charset="0"/>
                <a:ea typeface="Times New Roman" panose="02020603050405020304" pitchFamily="18" charset="0"/>
                <a:cs typeface="Times New Roman" panose="02020603050405020304" pitchFamily="18" charset="0"/>
              </a:rPr>
              <a:t>Se recomienda realizar la implementación de este y otros estudios realizados sobre la tarjeta de desarrollo altera de la serie STRATIX.</a:t>
            </a:r>
          </a:p>
          <a:p>
            <a:pPr lvl="0" algn="just">
              <a:lnSpc>
                <a:spcPct val="150000"/>
              </a:lnSpc>
              <a:buFont typeface="Symbol" panose="05050102010706020507" pitchFamily="18" charset="2"/>
              <a:buChar char=""/>
            </a:pPr>
            <a:r>
              <a:rPr lang="es-EC" sz="2100" dirty="0">
                <a:latin typeface="Arial" panose="020B0604020202020204" pitchFamily="34" charset="0"/>
                <a:ea typeface="Times New Roman" panose="02020603050405020304" pitchFamily="18" charset="0"/>
                <a:cs typeface="Times New Roman" panose="02020603050405020304" pitchFamily="18" charset="0"/>
              </a:rPr>
              <a:t>Se recomienda realizar un estudio más profundo referente al parámetro hurst, con el fin de evaluar las funcionalidades del mismo en aplicaciones multimedia</a:t>
            </a:r>
            <a:endParaRPr lang="es-EC" sz="2100" dirty="0"/>
          </a:p>
          <a:p>
            <a:endParaRPr lang="es-EC" dirty="0"/>
          </a:p>
        </p:txBody>
      </p:sp>
    </p:spTree>
    <p:extLst>
      <p:ext uri="{BB962C8B-B14F-4D97-AF65-F5344CB8AC3E}">
        <p14:creationId xmlns:p14="http://schemas.microsoft.com/office/powerpoint/2010/main" val="171118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3364" y="814317"/>
            <a:ext cx="3471585" cy="1320800"/>
          </a:xfrm>
        </p:spPr>
        <p:txBody>
          <a:bodyPr>
            <a:normAutofit/>
          </a:bodyPr>
          <a:lstStyle/>
          <a:p>
            <a:r>
              <a:rPr lang="es-EC" sz="6600" dirty="0" smtClean="0"/>
              <a:t>GRACIAS</a:t>
            </a:r>
            <a:endParaRPr lang="es-EC" sz="6600" dirty="0"/>
          </a:p>
        </p:txBody>
      </p:sp>
      <p:pic>
        <p:nvPicPr>
          <p:cNvPr id="1026" name="Picture 2" descr="http://scientia1.files.wordpress.com/2011/09/1268531471_80442379_1-fotos-de-asesoria-de-tesis-de-gr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593" y="2135117"/>
            <a:ext cx="595312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5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lstStyle/>
          <a:p>
            <a:r>
              <a:rPr lang="es-EC" dirty="0" smtClean="0"/>
              <a:t>ANTECEDENTES:</a:t>
            </a:r>
            <a:endParaRPr lang="es-EC" dirty="0"/>
          </a:p>
        </p:txBody>
      </p:sp>
      <p:sp>
        <p:nvSpPr>
          <p:cNvPr id="3" name="Marcador de contenido 2"/>
          <p:cNvSpPr>
            <a:spLocks noGrp="1"/>
          </p:cNvSpPr>
          <p:nvPr>
            <p:ph idx="1"/>
          </p:nvPr>
        </p:nvSpPr>
        <p:spPr>
          <a:xfrm>
            <a:off x="677334" y="1465130"/>
            <a:ext cx="8596668" cy="3843849"/>
          </a:xfrm>
        </p:spPr>
        <p:txBody>
          <a:bodyPr>
            <a:noAutofit/>
          </a:bodyPr>
          <a:lstStyle/>
          <a:p>
            <a:pPr algn="just"/>
            <a:r>
              <a:rPr lang="es-EC" sz="2000" dirty="0"/>
              <a:t>Los circuitos integrados son la base fundamental del desarrollo de la electrónica en la actualidad, debido a la tendencia a facilitar y economizar las tareas del hombre, la integración de los mismos está creciendo rápidamente gracias a la utilización de nuevas técnicas y herramientas de diseño e </a:t>
            </a:r>
            <a:r>
              <a:rPr lang="es-EC" sz="2000" dirty="0" smtClean="0"/>
              <a:t>implementación</a:t>
            </a:r>
          </a:p>
          <a:p>
            <a:pPr algn="just"/>
            <a:r>
              <a:rPr lang="es-EC" sz="2000" dirty="0"/>
              <a:t>Para satisfacer los requerimientos del mercado actual en cuanto a carga computacional, se utilizan sistemas embebidos basados en </a:t>
            </a:r>
            <a:r>
              <a:rPr lang="es-EC" sz="2000" dirty="0" err="1"/>
              <a:t>SoC</a:t>
            </a:r>
            <a:r>
              <a:rPr lang="es-EC" sz="2000" dirty="0"/>
              <a:t> que incorporan un solo procesador o chip </a:t>
            </a:r>
            <a:r>
              <a:rPr lang="es-EC" sz="2000" dirty="0" smtClean="0"/>
              <a:t>maestro</a:t>
            </a:r>
          </a:p>
        </p:txBody>
      </p:sp>
    </p:spTree>
    <p:extLst>
      <p:ext uri="{BB962C8B-B14F-4D97-AF65-F5344CB8AC3E}">
        <p14:creationId xmlns:p14="http://schemas.microsoft.com/office/powerpoint/2010/main" val="81887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SOC </a:t>
            </a:r>
            <a:r>
              <a:rPr lang="es-EC" dirty="0" err="1" smtClean="0"/>
              <a:t>System</a:t>
            </a:r>
            <a:r>
              <a:rPr lang="es-EC" dirty="0" smtClean="0"/>
              <a:t> </a:t>
            </a:r>
            <a:r>
              <a:rPr lang="es-EC" dirty="0" err="1" smtClean="0"/>
              <a:t>on</a:t>
            </a:r>
            <a:r>
              <a:rPr lang="es-EC" dirty="0" smtClean="0"/>
              <a:t> Chip</a:t>
            </a:r>
            <a:endParaRPr lang="es-EC" dirty="0"/>
          </a:p>
        </p:txBody>
      </p:sp>
      <p:sp>
        <p:nvSpPr>
          <p:cNvPr id="3" name="Marcador de contenido 2"/>
          <p:cNvSpPr>
            <a:spLocks noGrp="1"/>
          </p:cNvSpPr>
          <p:nvPr>
            <p:ph idx="1"/>
          </p:nvPr>
        </p:nvSpPr>
        <p:spPr>
          <a:xfrm>
            <a:off x="677334" y="1323833"/>
            <a:ext cx="8596668" cy="4130675"/>
          </a:xfrm>
        </p:spPr>
        <p:txBody>
          <a:bodyPr>
            <a:normAutofit fontScale="92500" lnSpcReduction="10000"/>
          </a:bodyPr>
          <a:lstStyle/>
          <a:p>
            <a:r>
              <a:rPr lang="es-EC" sz="2200" dirty="0" smtClean="0"/>
              <a:t>Crecimiento de los circuitos integrados.</a:t>
            </a:r>
          </a:p>
          <a:p>
            <a:r>
              <a:rPr lang="es-EC" sz="2200" dirty="0" smtClean="0"/>
              <a:t>Aplicaciones SOC: Sistemas inalámbricos, sistemas de control en tiempo real</a:t>
            </a:r>
          </a:p>
          <a:p>
            <a:r>
              <a:rPr lang="es-EC" sz="2200" dirty="0" smtClean="0"/>
              <a:t>Diseño de los SOC: Reprogramables con gran flexibilidad</a:t>
            </a:r>
          </a:p>
          <a:p>
            <a:r>
              <a:rPr lang="es-EC" sz="2200" dirty="0" smtClean="0"/>
              <a:t>IP CORES: Propietarias y Abiertas</a:t>
            </a:r>
          </a:p>
          <a:p>
            <a:pPr marL="0" indent="0">
              <a:buNone/>
            </a:pPr>
            <a:r>
              <a:rPr lang="es-EC" sz="2200" dirty="0"/>
              <a:t>	</a:t>
            </a:r>
            <a:r>
              <a:rPr lang="es-EC" sz="2200" dirty="0" err="1" smtClean="0"/>
              <a:t>Soft</a:t>
            </a:r>
            <a:r>
              <a:rPr lang="es-EC" sz="2200" dirty="0" smtClean="0"/>
              <a:t> </a:t>
            </a:r>
            <a:r>
              <a:rPr lang="es-EC" sz="2200" dirty="0" err="1" smtClean="0"/>
              <a:t>Core</a:t>
            </a:r>
            <a:endParaRPr lang="es-EC" sz="2200" dirty="0" smtClean="0"/>
          </a:p>
          <a:p>
            <a:pPr marL="0" indent="0">
              <a:buNone/>
            </a:pPr>
            <a:r>
              <a:rPr lang="es-EC" sz="2200" dirty="0" smtClean="0"/>
              <a:t>	</a:t>
            </a:r>
            <a:r>
              <a:rPr lang="es-EC" sz="2200" dirty="0" err="1" smtClean="0"/>
              <a:t>Firm</a:t>
            </a:r>
            <a:r>
              <a:rPr lang="es-EC" sz="2200" dirty="0" smtClean="0"/>
              <a:t> </a:t>
            </a:r>
            <a:r>
              <a:rPr lang="es-EC" sz="2200" dirty="0" err="1" smtClean="0"/>
              <a:t>Core</a:t>
            </a:r>
            <a:endParaRPr lang="es-EC" sz="2200" dirty="0" smtClean="0"/>
          </a:p>
          <a:p>
            <a:pPr marL="0" indent="0">
              <a:buNone/>
            </a:pPr>
            <a:r>
              <a:rPr lang="es-EC" sz="2200" dirty="0"/>
              <a:t>	</a:t>
            </a:r>
            <a:r>
              <a:rPr lang="es-EC" sz="2200" dirty="0" err="1" smtClean="0"/>
              <a:t>Hard</a:t>
            </a:r>
            <a:r>
              <a:rPr lang="es-EC" sz="2200" dirty="0" smtClean="0"/>
              <a:t> </a:t>
            </a:r>
            <a:r>
              <a:rPr lang="es-EC" sz="2200" dirty="0" err="1" smtClean="0"/>
              <a:t>Core</a:t>
            </a:r>
            <a:endParaRPr lang="es-EC" sz="2200" dirty="0" smtClean="0"/>
          </a:p>
          <a:p>
            <a:pPr marL="0" indent="0">
              <a:buNone/>
            </a:pPr>
            <a:r>
              <a:rPr lang="es-EC" dirty="0" smtClean="0"/>
              <a:t>	</a:t>
            </a:r>
          </a:p>
          <a:p>
            <a:pPr marL="0" indent="0">
              <a:buNone/>
            </a:pPr>
            <a:endParaRPr lang="es-EC" dirty="0" smtClean="0"/>
          </a:p>
          <a:p>
            <a:pPr marL="0" indent="0">
              <a:buNone/>
            </a:pPr>
            <a:r>
              <a:rPr lang="es-EC" dirty="0"/>
              <a:t>	</a:t>
            </a:r>
            <a:endParaRPr lang="es-EC" dirty="0" smtClean="0"/>
          </a:p>
          <a:p>
            <a:endParaRPr lang="es-EC" dirty="0" smtClean="0"/>
          </a:p>
          <a:p>
            <a:endParaRPr lang="es-EC" dirty="0" smtClean="0"/>
          </a:p>
          <a:p>
            <a:endParaRPr lang="es-EC" dirty="0" smtClean="0"/>
          </a:p>
          <a:p>
            <a:endParaRPr lang="es-EC" dirty="0"/>
          </a:p>
        </p:txBody>
      </p:sp>
      <p:pic>
        <p:nvPicPr>
          <p:cNvPr id="5" name="Imagen 4" descr="http://bramwolfs.files.wordpress.com/2012/07/soc-chip.png?w=300&amp;h=187"/>
          <p:cNvPicPr/>
          <p:nvPr/>
        </p:nvPicPr>
        <p:blipFill>
          <a:blip r:embed="rId3">
            <a:extLst>
              <a:ext uri="{28A0092B-C50C-407E-A947-70E740481C1C}">
                <a14:useLocalDpi xmlns:a14="http://schemas.microsoft.com/office/drawing/2010/main" val="0"/>
              </a:ext>
            </a:extLst>
          </a:blip>
          <a:srcRect/>
          <a:stretch>
            <a:fillRect/>
          </a:stretch>
        </p:blipFill>
        <p:spPr bwMode="auto">
          <a:xfrm>
            <a:off x="3265942" y="3389170"/>
            <a:ext cx="4608816" cy="2916096"/>
          </a:xfrm>
          <a:prstGeom prst="rect">
            <a:avLst/>
          </a:prstGeom>
          <a:noFill/>
          <a:ln>
            <a:noFill/>
          </a:ln>
        </p:spPr>
      </p:pic>
    </p:spTree>
    <p:extLst>
      <p:ext uri="{BB962C8B-B14F-4D97-AF65-F5344CB8AC3E}">
        <p14:creationId xmlns:p14="http://schemas.microsoft.com/office/powerpoint/2010/main" val="4031146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MPSOC </a:t>
            </a:r>
            <a:r>
              <a:rPr lang="es-EC" dirty="0" err="1"/>
              <a:t>Multiprocessor</a:t>
            </a:r>
            <a:r>
              <a:rPr lang="es-EC" dirty="0"/>
              <a:t> </a:t>
            </a:r>
            <a:r>
              <a:rPr lang="es-EC" dirty="0" err="1"/>
              <a:t>System</a:t>
            </a:r>
            <a:r>
              <a:rPr lang="es-EC" dirty="0"/>
              <a:t>-</a:t>
            </a:r>
            <a:r>
              <a:rPr lang="es-EC" dirty="0" err="1"/>
              <a:t>on</a:t>
            </a:r>
            <a:r>
              <a:rPr lang="es-EC" dirty="0"/>
              <a:t>-Chip</a:t>
            </a:r>
          </a:p>
        </p:txBody>
      </p:sp>
      <p:sp>
        <p:nvSpPr>
          <p:cNvPr id="3" name="Marcador de contenido 2"/>
          <p:cNvSpPr>
            <a:spLocks noGrp="1"/>
          </p:cNvSpPr>
          <p:nvPr>
            <p:ph idx="1"/>
          </p:nvPr>
        </p:nvSpPr>
        <p:spPr>
          <a:xfrm>
            <a:off x="677334" y="1491848"/>
            <a:ext cx="8596668" cy="3880773"/>
          </a:xfrm>
        </p:spPr>
        <p:txBody>
          <a:bodyPr>
            <a:normAutofit/>
          </a:bodyPr>
          <a:lstStyle/>
          <a:p>
            <a:r>
              <a:rPr lang="es-EC" sz="2000" dirty="0" smtClean="0"/>
              <a:t>Crecimiento SOC</a:t>
            </a:r>
          </a:p>
          <a:p>
            <a:r>
              <a:rPr lang="es-EC" sz="2000" dirty="0" smtClean="0"/>
              <a:t>Historia</a:t>
            </a:r>
          </a:p>
          <a:p>
            <a:r>
              <a:rPr lang="es-EC" sz="2000" dirty="0" smtClean="0"/>
              <a:t>MPSOC HOMOGÉNEOS Y HETEROGÉNEOS</a:t>
            </a:r>
          </a:p>
        </p:txBody>
      </p:sp>
      <p:pic>
        <p:nvPicPr>
          <p:cNvPr id="4" name="Imagen 3"/>
          <p:cNvPicPr>
            <a:picLocks noChangeAspect="1"/>
          </p:cNvPicPr>
          <p:nvPr/>
        </p:nvPicPr>
        <p:blipFill>
          <a:blip r:embed="rId3"/>
          <a:stretch>
            <a:fillRect/>
          </a:stretch>
        </p:blipFill>
        <p:spPr>
          <a:xfrm>
            <a:off x="1901659" y="2927160"/>
            <a:ext cx="6041338" cy="3784691"/>
          </a:xfrm>
          <a:prstGeom prst="rect">
            <a:avLst/>
          </a:prstGeom>
        </p:spPr>
      </p:pic>
    </p:spTree>
    <p:extLst>
      <p:ext uri="{BB962C8B-B14F-4D97-AF65-F5344CB8AC3E}">
        <p14:creationId xmlns:p14="http://schemas.microsoft.com/office/powerpoint/2010/main" val="81507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NOC Network </a:t>
            </a:r>
            <a:r>
              <a:rPr lang="es-EC" dirty="0" err="1" smtClean="0"/>
              <a:t>on</a:t>
            </a:r>
            <a:r>
              <a:rPr lang="es-EC" dirty="0" smtClean="0"/>
              <a:t> chip</a:t>
            </a:r>
            <a:endParaRPr lang="es-EC" dirty="0"/>
          </a:p>
        </p:txBody>
      </p:sp>
      <p:sp>
        <p:nvSpPr>
          <p:cNvPr id="3" name="Marcador de contenido 2"/>
          <p:cNvSpPr>
            <a:spLocks noGrp="1"/>
          </p:cNvSpPr>
          <p:nvPr>
            <p:ph idx="1"/>
          </p:nvPr>
        </p:nvSpPr>
        <p:spPr/>
        <p:txBody>
          <a:bodyPr/>
          <a:lstStyle/>
          <a:p>
            <a:r>
              <a:rPr lang="es-EC" sz="2000" dirty="0" smtClean="0"/>
              <a:t>Crecimiento MPSOC</a:t>
            </a:r>
          </a:p>
          <a:p>
            <a:r>
              <a:rPr lang="es-EC" sz="2000" dirty="0" smtClean="0"/>
              <a:t>Interconexión </a:t>
            </a:r>
            <a:r>
              <a:rPr lang="es-EC" sz="2000" dirty="0" err="1" smtClean="0"/>
              <a:t>on</a:t>
            </a:r>
            <a:r>
              <a:rPr lang="es-EC" sz="2000" dirty="0" smtClean="0"/>
              <a:t>-chip</a:t>
            </a:r>
          </a:p>
          <a:p>
            <a:r>
              <a:rPr lang="es-EC" sz="2000" dirty="0" smtClean="0"/>
              <a:t>Arquitectura NOC</a:t>
            </a:r>
          </a:p>
          <a:p>
            <a:r>
              <a:rPr lang="es-EC" sz="2000" dirty="0" smtClean="0"/>
              <a:t>Componentes NOC</a:t>
            </a:r>
          </a:p>
          <a:p>
            <a:r>
              <a:rPr lang="es-EC" sz="2000" dirty="0" smtClean="0"/>
              <a:t>Topología</a:t>
            </a:r>
          </a:p>
          <a:p>
            <a:pPr marL="0" indent="0">
              <a:buNone/>
            </a:pPr>
            <a:endParaRPr lang="es-EC" sz="2000" dirty="0" smtClean="0"/>
          </a:p>
          <a:p>
            <a:endParaRPr lang="es-EC" dirty="0"/>
          </a:p>
        </p:txBody>
      </p:sp>
      <p:pic>
        <p:nvPicPr>
          <p:cNvPr id="4" name="Imagen 3" descr="http://sips.inesc-id.pt/~nfvr/msc_theses/msc12ac/noc.jpg"/>
          <p:cNvPicPr/>
          <p:nvPr/>
        </p:nvPicPr>
        <p:blipFill>
          <a:blip r:embed="rId3">
            <a:extLst>
              <a:ext uri="{28A0092B-C50C-407E-A947-70E740481C1C}">
                <a14:useLocalDpi xmlns:a14="http://schemas.microsoft.com/office/drawing/2010/main" val="0"/>
              </a:ext>
            </a:extLst>
          </a:blip>
          <a:srcRect/>
          <a:stretch>
            <a:fillRect/>
          </a:stretch>
        </p:blipFill>
        <p:spPr bwMode="auto">
          <a:xfrm>
            <a:off x="3861600" y="1930400"/>
            <a:ext cx="5412402" cy="3924490"/>
          </a:xfrm>
          <a:prstGeom prst="rect">
            <a:avLst/>
          </a:prstGeom>
          <a:noFill/>
          <a:ln>
            <a:noFill/>
          </a:ln>
        </p:spPr>
      </p:pic>
    </p:spTree>
    <p:extLst>
      <p:ext uri="{BB962C8B-B14F-4D97-AF65-F5344CB8AC3E}">
        <p14:creationId xmlns:p14="http://schemas.microsoft.com/office/powerpoint/2010/main" val="396209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NOC Network </a:t>
            </a:r>
            <a:r>
              <a:rPr lang="es-EC" dirty="0" err="1" smtClean="0"/>
              <a:t>on</a:t>
            </a:r>
            <a:r>
              <a:rPr lang="es-EC" dirty="0" smtClean="0"/>
              <a:t> chip</a:t>
            </a:r>
            <a:br>
              <a:rPr lang="es-EC" dirty="0" smtClean="0"/>
            </a:br>
            <a:r>
              <a:rPr lang="es-EC" dirty="0" smtClean="0"/>
              <a:t/>
            </a:r>
            <a:br>
              <a:rPr lang="es-EC" dirty="0" smtClean="0"/>
            </a:br>
            <a:r>
              <a:rPr lang="es-EC" dirty="0" smtClean="0"/>
              <a:t>Técnicas de conmutación</a:t>
            </a:r>
            <a:br>
              <a:rPr lang="es-EC" dirty="0" smtClean="0"/>
            </a:br>
            <a:endParaRPr lang="es-EC" dirty="0"/>
          </a:p>
        </p:txBody>
      </p:sp>
      <p:sp>
        <p:nvSpPr>
          <p:cNvPr id="3" name="Marcador de contenido 2"/>
          <p:cNvSpPr>
            <a:spLocks noGrp="1"/>
          </p:cNvSpPr>
          <p:nvPr>
            <p:ph idx="1"/>
          </p:nvPr>
        </p:nvSpPr>
        <p:spPr/>
        <p:txBody>
          <a:bodyPr/>
          <a:lstStyle/>
          <a:p>
            <a:r>
              <a:rPr lang="es-EC" b="1" dirty="0" smtClean="0"/>
              <a:t>Descripción</a:t>
            </a:r>
          </a:p>
          <a:p>
            <a:r>
              <a:rPr lang="es-EC" b="1" dirty="0" smtClean="0"/>
              <a:t>Conmutación de paquetes</a:t>
            </a:r>
          </a:p>
          <a:p>
            <a:r>
              <a:rPr lang="es-EC" b="1" dirty="0" smtClean="0"/>
              <a:t>WORMHOLE: </a:t>
            </a:r>
            <a:r>
              <a:rPr lang="es-EC" dirty="0" smtClean="0"/>
              <a:t>flit</a:t>
            </a:r>
            <a:r>
              <a:rPr lang="es-EC" b="1" dirty="0" smtClean="0"/>
              <a:t>, </a:t>
            </a:r>
            <a:r>
              <a:rPr lang="es-EC" dirty="0" smtClean="0"/>
              <a:t>Canales virtuales</a:t>
            </a:r>
          </a:p>
          <a:p>
            <a:endParaRPr lang="es-EC" dirty="0"/>
          </a:p>
        </p:txBody>
      </p:sp>
      <p:pic>
        <p:nvPicPr>
          <p:cNvPr id="4" name="Imagen 3"/>
          <p:cNvPicPr/>
          <p:nvPr/>
        </p:nvPicPr>
        <p:blipFill rotWithShape="1">
          <a:blip r:embed="rId3"/>
          <a:srcRect l="53102" t="14282" r="38321" b="69487"/>
          <a:stretch/>
        </p:blipFill>
        <p:spPr bwMode="auto">
          <a:xfrm>
            <a:off x="4975668" y="2422739"/>
            <a:ext cx="3478680" cy="3154599"/>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5369784" y="5577878"/>
            <a:ext cx="2329594" cy="523220"/>
          </a:xfrm>
          <a:prstGeom prst="rect">
            <a:avLst/>
          </a:prstGeom>
        </p:spPr>
        <p:txBody>
          <a:bodyPr wrap="square">
            <a:spAutoFit/>
          </a:bodyPr>
          <a:lstStyle/>
          <a:p>
            <a:r>
              <a:rPr lang="es-EC" dirty="0"/>
              <a:t>	</a:t>
            </a:r>
            <a:r>
              <a:rPr lang="es-EC" sz="2800" dirty="0"/>
              <a:t>Deadlock</a:t>
            </a:r>
          </a:p>
        </p:txBody>
      </p:sp>
    </p:spTree>
    <p:extLst>
      <p:ext uri="{BB962C8B-B14F-4D97-AF65-F5344CB8AC3E}">
        <p14:creationId xmlns:p14="http://schemas.microsoft.com/office/powerpoint/2010/main" val="282342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NOC Network </a:t>
            </a:r>
            <a:r>
              <a:rPr lang="es-EC" dirty="0" err="1"/>
              <a:t>on</a:t>
            </a:r>
            <a:r>
              <a:rPr lang="es-EC" dirty="0"/>
              <a:t> </a:t>
            </a:r>
            <a:r>
              <a:rPr lang="es-EC" dirty="0" smtClean="0"/>
              <a:t>chip</a:t>
            </a:r>
            <a:br>
              <a:rPr lang="es-EC" dirty="0" smtClean="0"/>
            </a:br>
            <a:r>
              <a:rPr lang="es-EC" dirty="0"/>
              <a:t/>
            </a:r>
            <a:br>
              <a:rPr lang="es-EC" dirty="0"/>
            </a:br>
            <a:r>
              <a:rPr lang="es-EC" dirty="0" smtClean="0"/>
              <a:t>Técnicas de enrutamiento</a:t>
            </a:r>
            <a:endParaRPr lang="es-EC" dirty="0"/>
          </a:p>
        </p:txBody>
      </p:sp>
      <p:sp>
        <p:nvSpPr>
          <p:cNvPr id="3" name="Marcador de contenido 2"/>
          <p:cNvSpPr>
            <a:spLocks noGrp="1"/>
          </p:cNvSpPr>
          <p:nvPr>
            <p:ph idx="1"/>
          </p:nvPr>
        </p:nvSpPr>
        <p:spPr>
          <a:xfrm>
            <a:off x="982134" y="2892213"/>
            <a:ext cx="8596668" cy="3880773"/>
          </a:xfrm>
        </p:spPr>
        <p:txBody>
          <a:bodyPr>
            <a:normAutofit/>
          </a:bodyPr>
          <a:lstStyle/>
          <a:p>
            <a:r>
              <a:rPr lang="es-EC" sz="2000" b="1" dirty="0" smtClean="0"/>
              <a:t>ALGORITMO INCONSISTENTE</a:t>
            </a:r>
          </a:p>
          <a:p>
            <a:r>
              <a:rPr lang="es-EC" sz="2000" b="1" dirty="0" smtClean="0"/>
              <a:t>ALGORITMO ADAPTATIVO</a:t>
            </a:r>
          </a:p>
          <a:p>
            <a:pPr marL="0" indent="0">
              <a:buNone/>
            </a:pPr>
            <a:r>
              <a:rPr lang="es-EC" sz="2000" dirty="0"/>
              <a:t>	</a:t>
            </a:r>
          </a:p>
        </p:txBody>
      </p:sp>
      <p:sp>
        <p:nvSpPr>
          <p:cNvPr id="4" name="AutoShape 2" descr="data:image/jpeg;base64,/9j/4AAQSkZJRgABAQAAAQABAAD/2wCEAAkGBxQSEhUUExQWFhUXFxQVFhYWGBwVFxYXFBQYGBYUFxgYHCggGBolHBQVITEhJSkrLi4uFx8zODMsNygtLiwBCgoKBQUFDgUFDisZExkrKysrKysrKysrKysrKysrKysrKysrKysrKysrKysrKysrKysrKysrKysrKysrKysrK//AABEIALQA8AMBIgACEQEDEQH/xAAbAAACAgMBAAAAAAAAAAAAAAAFBgMEAAECB//EAEcQAAIBAgQDBQQGBwUGBwAAAAECAwARBAUSITFBUQYTImFxMoGRoRRCUnKx0QcVIzOSweFDU2Lw8YKDk6PC0kRzorKz0/L/xAAUAQEAAAAAAAAAAAAAAAAAAAAA/8QAFBEBAAAAAAAAAAAAAAAAAAAAAP/aAAwDAQACEQMRAD8A9Wx/aKKJ1jCs8jDUI1sG09fER8KvZXmaTqSlwQbMrCzKejCkRZWeZ5pNPelUVWPCMoxIMa2uAb7gnej/AGcjviJZjpBdVDKp8Gx2O/P+tA01oml3O+0Ziw8k6LdVcxLfYswOktbmL7ADjxoJ+tMSkaYmRjLFuGiZO6KMdvaUnccr9ffQOJzaASd0ZUEn2CwDelutD817TJEY1Ve8eXeNdQTUOoZtj5WpPyXDxiExzMX71XcmwYRPa4sfrAgjib3qvDjHZoi4UlY1gR9iF1MulkUsCHvYXoPR8pzRZ1JAKsps6NbUp87G3vFWpplQEsQABck8AOppEzTGNBjBDExSaRE7yZl73XbZbqNKqLki/nVTPsfIyfRp30ymaMvKPCoiP1gh6cNO/G/oHoGAzGKddUMiSAbEqQ1j0NuFWqSMS30buZ1P7TxRsgADYheA2Hsm9jvwNSr21l1aTgmVuNjKo26302oHKh+KzuCNgjyqrkXVSbFuQ0g8aAzdo5X06oRGgYM575XYoNyoAtududCMMVefETy6zFJJoEbLqJjC/vQSLjc+z0oD2J7SyDFPAkav3ahnUkq5B38GxDWHW16YcHillRZEN1YAg+RpHyrLZCjmKYM7OH1XOoaQVjLXGx08RflW8D2gdCYxEBGh094qt3Vxx9k3487UDfm2aJh42drkKLkC19+AFyNzQyftKO5kdUZHSMyaJAL2HPwtYjzBoFnGHlaCfWbRysJXkILqI1VfCm+6kKd+Piqr2pwiP9DiSIlHRn0RvZljIBI6BADw528qBoyHPXkEYmCgyglGUMoJUXZCr7q1t+O+/CmCvO8UxhmAeWQ3CzROAJL7FCbXFiAQL+ddPnkw9mWVh5xqnz1m3woHLM86gw9u9kC3NhfmenkaHYDtZHIzgoyoraO81Ky35E6TdQepFqVcZmDYj6PcshhLtNKhBFytwFU34m4PMW86siaMvJINAjkhImGpTvZgxB46bWa/lQehVq1IfaTNJIDhAJpQki7lAhLBVXezXtYG5PO9GMk7UxOzxvKjFbFZF4ODfYjkwtuPOgZLVoqKovnEdjoJY22AVjc8uApK7TN3/wBDIAMzyMpjlLDSQLkOQbLbbYDnztQehqgFdUAyLEMHCXLRvGzre5MbRsFeMk8R4wR6Gj9Bq1ZpqHGY2OFdUjqi9WNvcOpoQ3aiKQEYZ45GsT4mKLtyvpJZvID4UBzRWjHSjkfa95VZnWM6P3iRFi8Y+0VPHhwpvikDAMpuCAQRwIIuCKBF7WZRYd8WbUzoiqgAV3kcKL+872sa47XySpJBg8N47qWeMHRsvNmXkd9h086izLHxOwgwyB2+1JIyC4+yF3NCoO8w0oaaJYyAwEsRuRqO5a4uel6CznuRpHAmIiDKutGZQ5IDg2GoX4g7e+iGIWSWNiCxEoUvdRpaw424c+XQdK6EyBGUElXOoi+xPI/IUXwnZlQAS1jYXFhcbcL2vQKghlDFVMarfiZEBt1tfjRKXBpdHjuHQqQSysDY3uQt96aEydB9Yn30K7StHhYTJYEllRV38TObKL9KCgMI7STSggtKqq/t2svKwQge61U28WonEx97oMZlIZ3W99xcjTx4Vd7f4iTDwQxRtq7w6Ci+FnO24twXe1vPnVPD9nUkgMiQCKZAdSqfECBf50HebQpi3wiGNvo8S2kPsvfTZRYHgLA7dalzH9oIPCRJHIN+IkjHI2OxNhQPBZnKyhkjaQHmgvYjqORpi7PPI7hpYnUDgpHE9T0FARzLDxSRlVw5B5MFBII4Hfj8aWI8Ljb6e5bT9q4tbra969Ijlv8AVtXbS25UCflziKeUMpt3NlQrbUxvqZiNrtYL6UJ7PRDCx95KjlpDJ30d7qB9QryHH4elMPaaQ+3GrahsRa+ofyNL+VmbEvp0NGBa7SAqN+AA+sdjsKAjgskAi0mZW3YgBwBpJuqNcb24XB3qw+Uyag+gsyrpVlfUQp4gG+w34UHzVpI5lgwqwuVHjZkCi/S4N7++i+UTIziKZDDKfZKOSj+l9wfLf1oNYbLt/GrKFFlDBiOJO1tgNz8auYSCJ5O7Gg3Ut4QCdINjueG5t/k2Kfq9x7E7j7wDflQFIjBipJmIaVlCEkEApcMLC+3CgV8BAsuLlh7yWNgbLGRdRb6pP2udEEw0OiRJRplQ6WBIAbncLbe4PnUWBwTp3iic6nfvSSoAO27d5a6Ffa3FvWrfbiMRoJu8Kyy6QXC6UCpzsb9et6C7lWbxt33eNo0xBUkYDUygMXCX5L4dud+e1hHZLB97Aom7sRzF1hKrZlZTzPO9RrhWaBZhOcQi78Letrenyq5gsxRtIQAtxUDj6+XrQQYPK49IEq2cEqw0ki6kjUD3g2Nr8K0MCv8AcJ/GT+NN2FyqIKLnfibE2udzVgZZF1+Z/OgUosIgGyKvkD/WtmEjg7L6Pams5bD/AJJ/OopMDAONvn+dAKyOcBpUlaw7vwyM4ZzqvrC6rlQAE2tvfnyC9k1Bi/bP+wllMUcZUK8e9ka/UkipM1xseGk2ZdB4G/yN6s5XmYnYBLHq19h76CTIsOcPYEjWs0rOxHilVmIsTfnYG+9N+VYURQpGOCqAL8vKg2XZE6SGRpFkJNwNJAXoB4vnTEl+dvdQeZYbs3pebEYv9nOX1x2YWF9zw4bnhV3OsamMiEcSMMQAHb7CDVpOok8G5UF7O4fD48v3od5OJLEkm/MVrMMt+hP+yYqDfwndW6qQdr0DBlXZgoQzSkEWCjYgW5jzpogwPWQk+ex+FAsrwUhjWSN4yHANheM78iASKvpJKntRkj/DYj5caA0uDHnQ3tFl6tGpsPA6vuL7jgfjatQ5pHwLMh6EW+VXkmDiwdWB2sfy4n40CLiMI80kMsrkyQ2077HS2oE9STV2TESq7SiXTIwsbDw2vcbHiR/M1cx/Zqa5MTrbkrXFveL3pdxqTYeRBOq+MhY1DXDuTYA23CjifSgYMqkk0BVgBA4spsCebcbC534VVxHayCN+7csreTkAfBTRDtliZcNhLqQVG0jDwkXsAEXkKU+xkWHxSlDBZxuCdyw+0CaBuTMbqGUzaSLgghgfMErY1wc3blK4+8qN+EgoRgMacvxQiNxFIfZOw3NtY6EEi/Wn0zKeNAs/rmX+8B9Y7fgzVBkWLaTHSPI6aFiCp9UByw1Wvbe1hTQ8MJ4oh9VFLGcxLFIdhofcbbX5rQLhy9MZmU5BMKxAsttgzK1tQ5bm5o5mMa4uFO6OnEo4sBx8B8T+S8DfrtVXVEB7K9etc4MNJMO6Yo5+sPs87+VA198wAJDqbC/hJANtwCt6AZ4WltpaPWNhdgrehU7mjYw2KXhMr+oK/Lf8agxWZSp4ZREb8mK7+4sKBLxeVYloZVlPdGy2IOrUAbsPLgvxoj21zN8Zho44YyQxvJfhtbTY8xe59wow00J9rDKo6xsUv7gAPnXBwmGb2Wlj+DD+dBmX4yKCTTCq9ww0MupFJkAFrKxB4X350Dgy6PDmzao2LHTrUrcEkqqkNpawIG1Ep+zeo3jxMZJ2s6DcdCLgEe6sGVYyJSEUFTxVW7yM+sUgtbyBFBKgccGb4N+dShpftN8G/Oh+HzSWE2eGbD9Gi8cXvge+keSGipznvTHHKUfvG0oihoxLbi0ivuqj7O9zQB8V2kjj9qe/modh8RtU2FzhZbaZQb8L6xfy41L+kuAiJHMYMSWJI235C3SqnZfER42Pu+5EbW2HDUOqnnQFGwjnihPqr1pMAw4RW9Fcfzq12ax8kUsmDnuSih4mPFkJtb3bUyfSBQLCwzclb/mf99ddzP0b/mf/AGUyfSBWfSBQJmMkigEbYfSJI1Fxw5C6k9CK57ZY2DFQIDqVro2pRcpflxF61Kyb3Vd+O3H161RxWIW1rCgoRYjGJdcM8YhBsneW1256hfbe+1S/Tcz/AL6L3U3ZXgI1jGtELnc3UEjoN6tHCRfYT+EflQIj4jMW2aaMjzAP41Jhsvx8nsyqfuxAj40xY3FIJlgjjV5G302AAHMsbbKKudoM8+hxqgAMjKbEDSqjhQJ+NGLg/e4zu/8Adgf9Vby+RJHiknlad45o2STbSAbgqwBNtJ8Q+8dtqrZZlMeOLNLMXfoOXpXeO7PjC+KNiOV/5MOdAb/SOz4kRQwNqJuWQC99VgjE8Bbxbc71qfGosUX0dbSxAA2UgBl2IJ6bEGlvL1KeMO2sk8ze/Nmb37UWwcqqAKAhn0q48QsFKmNnOobjkLDgbH0ptwuFvGl+Ohb+ukXpYyxu9cKOH1j0H505rILdBQUJcCeRoRmWSPICNWxo/NmcKe3LGv3nUfiaoydqcEP/ABMR9G1fhegSpexuIvtNt92/86KZRk8sAPi9Ta17dTR5u1GG+qZH+5FI34LVTMc97xCsUM1yQNTRlFAvvfVY0FrAjvDodze1yikggHgXI3F+lIXa7CQS4hUi0RoCdTgAXP8AOmv9GUUoglacEStM+oNs21hvf328hSd2uwseKzAQw2UatDW2BYe0bfKgKw9mzAl4ZC3O3X3cDVvJcPDiVJF0kX2lViBvwYDpsfSiXZ/DDCsMNKdQO0bHkQPZ9/L0oTm+UCHH/WEMq3axI0nUAeHEG428qAjPhI4vblC/eYA/A8arfTYx+7lkJ/woW+e341ew+Gwce0cRY+n5CrRxrD2IVX1G/wA6AdhsfjG9hGI6vt8t/wAaozdm5hIMVIYxLHrdNRNrm5tpDbjoKKYjHTN7Umn7o/0pezWTS4LM7xkb78DcbWX370E/a3Gz42KNI0AALGQXNibAKRtew8W3pRPFIyYWDuF/bIinbbxADY3670MgzSMEBSdPndSPGAbC32DfztarMWcA8rfuri5v4z+0A8O5X50DJ3ay4mGbgyxspH37EjzsRRvQOlCez8R0B3FnKi69Dz40YoNaRWaa3WUHjIGKcAoisp4MG2Pyq9lmUYjUGe1+XlUnZHMRCzk7wmxIG9iTbUo9St/WnD9YO37vDsfvkKPldh/DQU8NhpOZq53bAEngBc+6tvFiSLu8UK+Q1H+NyB/6aousB/eYp5COSsT/APHagGdhcG5zDGSyH2VjUdPHc7eQ0n41n6WMyXQuHFtX7wnmBwAHrv8ACoe0WLiWIR4fUqlryAgeMAXHO4N7b9KFSZEmLImaQjYDugNtK8FBJutBdyTss2EjjxAa7MAWHJhxt5U6YjDQYyA6CPEpNgdx6j1pax2YSnCCGwUqukHe4tsDcHpQmbMcJhimmGYxf2hDkGJvtLbkeN6Ctl2VuEbvGWyld9QDXNwB4vIA1eiwKHhc/wC8H/SlFIMtjn/bYaUzKbFhcd6lvXZvQ1fwWXRPezuSPaBNivkRa4oAseCAFgCB/wCZJb4C1bOWxnjHGfvKW/8Ac5pm/VsK7aSx6XJNR4zDmNSww8YA5uxJ+A4fGgAx4ZF4LEvoiD/pNWEnbgsh9FH5WoQv6Qu7kKnCQsAbXQ6D81NOOTdq4cRZQSj/AGH2J+6RsaAR3crf3x9FI/GosVg5gpJSa1tyWAG+246U4viqp4jHCxB3B2I8qBWwMs6OH71jZQtzzAuLEn2he/HnVTD5QVnE4Ch1bUGHMniWHAn86jmlOGc6H8B6gH6zGx87ud65ixp02DjgV5/Z0g7tx4/HyoC+YQvPIrO2ykNceE6lItbjttReSQzyJqsRcHhtZd/eNqVnxmq41cRp8N77EEEHVxBHHzNMOVNpFydzfhtYE3sKBgJAFhYDoNqrS2NcoSanSGgGz4a9CcZkOum5cPUqwUHmh7GSA+GVh5caKZX2dkjNy1z1NPQhFdCMUAzCRsONEo70DxucSOxjwcYkYbNK5tEh6C27nyG3nSd2rgzGJdb4okfZjHdgemk0HqNZXjPZ/FYuQ3EkluveN+BNNkHaPE4cjvh3ic7+Fx6MNj6H4igUYMJ3ETcbFyQTsNPJfQ7fAU5x4nFzAW7wA/ZAjX3H+tCcfBrAU77iw8+VO8MmhFW/sgD4CgXl7MyMbuUB6sTI3z/OridnYx7bu3kPAPgN/nRGTE1TnxNAIznK0jGuJeVmHE+u9BsLmCBLklXC3tY2Yhblb28O5tv50bxkrHhSvmGBkJuuxoCU+OTSSHUkW8GwJ3Xgb24MefL4VGlQM+ll+uAPqvpK6fDY+0GbmLaTxoR+r8SeY+H9av4DJ3BuxJNBEcrKP3uFY4eXjpv4G9COFHMB2iefUmKhMc8a3E6nTYdSeY8uBq3hsFtY0r9sw4R1S+gEavMA2C/Et8KD0bsxizMC8a/s7/vG4yHmR5UA7b593gMURsASGb8qc8jwxiw8SEWIRQQORtuK8t/SeiRzaYdja7gcLnkKC/kfZnDutydRrvOclES3G6j4jzoT2XwU+GIka5RrXHMedeonLo5UBBJDDjxBvQKXZvNzN+yc3cDwt9oefnRibBE0ivgpMJj+7Fze7R268QPThRFe0+LPF4weYGGlax5i9t6Apjez2vjQhuxO+zMPQmpxn2MP9qPdg5D+NdjM8Yf7V/dgm/m1BNgOy2jmT60wYTL9NLi4rGH+2n92EA/FqkEuMP8AbYr3YeMfiaByhhtVpEpGBxf99jf+HCP5VvTiecuN/wCUPwWgfQK6pB7ubm+MP+8QfhWd0/M4v/j2/A0D9QbtDjdIWMGxf2j0QcaWjEef0j34lv8AuqJ8uSU6D3ilvBrM2sqG2vZjv6UBjs3nQxEjR4cARRbM3U9F/Os7eJK0YCoWSx1Eb291Cv0b5A+EnxCO6sLLo0m4Iubt6+zt502dpszGGw7yHjbSo/xNsKDyfLu1YwzaQt15+VehYB1xcd1AYEb++vOuymVLicYFJ4gsedPbIMvk1L7BsHXqOo8xQDMIWD6nVhbgCDx60XjxWrgaVu0HbfUSIl95pYizPEs2pWKnyoPVlua7EF6Vch7WMGCYlRvsHX+Yp7hUMAykEHcEcCKAf9Erk4EUVYAcf6/ChOO7QQRnTq1P9hPG38K3NBn0EdK5aALxsP8APLrVN8Zipto4hEp+tKfF7o03+LV3H2ULgtiJWccSGPdR+9V3I+8TQVsTn0KHSp7x/sJ4j8Fvahv0DEYhr9yEXUG/asSTZiw8CdCeZplSTC4dbRgN5RgKv8XP40Mx3adhsmmO/KManP8AtMPwWgMy9qRGwieMmYC7qNgBa6sNXJunKxrxzFZk0sxLe00m9+pamx8M8jGRma9xfX4jbgLk8OBsKPqyMBqRCfQUBzOnC4dCELGy7KLnfb8aXuynaRYg4lYiMsdIIsyG+99+HlXGaZnICjod4zcX3Xbhce8/GqsnbJ45jJLCpw8gAdRuUPAk7eIGgLZvmOqcthypDxkd4OI5HSeRqlhosXpAD4gAAAADYADYDbhatY3J9C/ScAe8hbxPCDw806HypmyTO4sTHqiPDYqfaQ9CKAPDHjB9fEH1I/Kr0b4zpJ77UdEtUMZ2jw0XtzID01An5UFYNi+jfEVvu8Wev8QriPtrg2NhMPgR/KiuEzSKX93IrfdIPyoBn0XEn/8AVZ+r8Qen8VG+9rRloAn6rn/wfH+laOUT/aj+J/KjRlqNpqAOcmn/ALyMfxflQvMcFKGEbuCGtYIDdvIX9KZZMVQPPT3mhhpLRtqAYEg7dQQQRxHmKARhsAFOpCVvYixtwPI+6t5lg5cXqSZ303BVr3Atf6osOdRZbj2QKulWAj7sm5DjcXseBFgNrfVG9SRs5SwZw3dJGT4fa1ks43Nyq8Otzeg67I9nPoeI71pA4tYbWI+dFu00T4i4S1iLXNUsQ7O0jDUpYLpswsCr31etgtjbm3WrOGcrq4BSxNrlrXuRbYWI1WPWwoIMryKDSLAGu8bkaAXUAGhnYbEubRPs3nT4+V3+t8qDyvHIu6nj0orkWazIiohXxuVu97Kbe14dyTtt53rXb/JHjtIvnw5+VBsskbuA5utpAwvwOkXUjzF2+NA+Ds68gviJXYcxfuY/eq7n3k1v6Vg8KNCDUfsRLb40OjebEgEl36geFR7x+dEMJkFh4iEH2UG/vP8ArQVpu0Ex/dokK9T4nqAYWaaxYu/MM5sB5gcvcKYoMDHH7Ki/U7n4mupHoAa5MOMjE+Q2Hx4n5VziMMgUhVC+YG/vPOiUzUNxQoF2WVkdjzIQAhipGh9VwbEH4bVZxGaFltpKkSawykOSPBswa1z4W52+O0eYYUtQSXDSjgfjQHWzAg3W5AM7AMFH7ywjQ2udItfmb+VQDFqEWPSxQNIbM2ojWfqi3hFgLrcigyYeY8Tb0FE8DgSNzxoOMLiJsufvsMdcDbvHy9R0o5iTBidGLwUnczkhWQC+u/EMo47c6jMOhS3LmOR/rWsPjoMCgIUd45JsON25D5fCgaYcmeYXnc2+wvhUetuJqln/AGegjiJCKOPKjOQNM6B5PCDuF5286Adts3DAxLx4E0HlLwnvDo68qYcDhGsCQVPXgaI9mMJED4rX86dPoqEcBQLuWdpZIiFnJdPt/WX1603xzhgGU3B4EUldoMrZAWTccxXHYzPQpMbHw8vIcPlt7vSgeC1RvVsxVow0AyYGheMiJpkbD1C+EoPPMww8inUvH8aqx5u67MjD516FLloPKqcuSKeVArQ5zfgDRbAsXPi2HQcfjV9cjA5Vcgy21BTznAiNrrsy7g0b7M9oFxK6TtIvtDr5iqHaAF3OgXoBlGQvDP3xkt/hXn6mgYu205KFBYBQHa+5OolVUD3G/upZx0AaMKNhpAUdBzPqaI59G2IYEm3Ikcx0qFogi0DDkT2gQdLj51caSh2DOlFHl+O9S95QTs9Qs1Zes00ELioHivV7RW+6oBL4W9QtgRRzuq5MVADGAFSphbUUMVcGOgBZyuwUcgXPusFHxJPupKj1PmCXBYFwEvztttT5mdgxvw02/E1nZDLFeWOS37sFrn7TAj8qB8RbADoKQu3mSCJWxCG1z4lPU9Kf682/SPnOuTuB7Kbt5sfyoPORi5C11vfyr0zsXmZmtG+zedL/AGByUTyuelqbc1ykRHUuzDcEUDLJlKsLEmvMs9yU4TGxsN0dgrejm1/nXovZzOxiEIO0i7MP5iue0uXCUKT9U/zBH4UEmSMWiAbdkuhPXTsD8LVf0UPyT+09VPxB/IUUAoI+7rXd1Pat2oKxhrRgq1astQVO4rYgq1astQKxeoneqr4iq0uLFBallqkr6m8huf5CqE+PubLxq3gUoDEcl6sx1Ww6VfiSg6RalVK6RKmVaCMJXWipQtb00EJSuSlTla5IoKzLUTCrLiq8lAJzKIE78CPw/wBRWsiUwbL12/I13moOglbahci/D31WwuPB0akMfeRxyR3NwdSOXAJA1WKKNt/GDQN0GZqRvsa8U7RQz9/K7RtZmY3tcWvtXpE+KWOMPJ4RYarg+A8wfTrUj4pAXViAUvqBvwDBdXDdbkb0C5+iQHVITzsKb+1MoFvSqa4iOMoQyL3lirAgBtVtO/De4t61mJxSG5cg2Z0NzfSYxqe/Sw3oFDJZpkxoeNSVv4jytXoOYY3XsOA+dDjKokWPgX9k28J2vxA6b1UjzFW7uwJD6SQOK65hEBvzvqJ8lPGgP5KNnPUgfAH86Kg1QwSaVA/zvVxTQSit1yDXVBlZWVlBlZWVlB45JmbngpqMLLJx2HlTMmVDpVqHLgOVAEwGXWo7hcLarsODtVyOCgghhq3HHUqRVKqUHCpUgWuwldBaDjTWWqXTWiKCIiuGFTEVwwoK7iqsoq64qtKtAMxFAhCsTeEaQdXskqPF7QIGxB240w4iOhGMgoIRh1KGMMdBDDQfEtnIJFjy8I9xNWp1LiW7+KVVVmAtbTq4W66yaBu7RnbcV1Hm457etAflZiwYFLAhgpQkDStgBZhwNiOlqgfC3vcru7sfCdxIndupu/2QBcW4UOGar1FZ+s78N6AqXIYtr4jTwGwuTYdOIH+yvSpsrg8Stc2VdC72ut72IFri++/U0Mw4LG7fCjmFFAXiarUZqjDVuOgsqakFRLUgoN1lZWUGVlZWUAERipUjFZWUEyoKlVaysoJFFdgVusoNgV0BWqyg3WiKysoNGuGFZWUETioJBWVlBVlWqE8YrKygFYmEUMnwq9KysoIVwq9Ku4eBaysoCuFjFFYFrVZQX4hVpKysoLC12KysoN1lZWUGVlZW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xQSEhUUExQWFhUXFxQVFhYWGBwVFxYXFBQYGBYUFxgYHCggGBolHBQVITEhJSkrLi4uFx8zODMsNygtLiwBCgoKBQUFDgUFDisZExkrKysrKysrKysrKysrKysrKysrKysrKysrKysrKysrKysrKysrKysrKysrKysrKysrK//AABEIALQA8AMBIgACEQEDEQH/xAAbAAACAgMBAAAAAAAAAAAAAAAFBgMEAAECB//EAEcQAAIBAgQDBQQGBwUGBwAAAAECAwARBAUSITFBUQYTImFxMoGRoRRCUnKx0QcVIzOSweFDU2Lw8YKDk6PC0kRzorKz0/L/xAAUAQEAAAAAAAAAAAAAAAAAAAAA/8QAFBEBAAAAAAAAAAAAAAAAAAAAAP/aAAwDAQACEQMRAD8A9Wx/aKKJ1jCs8jDUI1sG09fER8KvZXmaTqSlwQbMrCzKejCkRZWeZ5pNPelUVWPCMoxIMa2uAb7gnej/AGcjviJZjpBdVDKp8Gx2O/P+tA01oml3O+0Ziw8k6LdVcxLfYswOktbmL7ADjxoJ+tMSkaYmRjLFuGiZO6KMdvaUnccr9ffQOJzaASd0ZUEn2CwDelutD817TJEY1Ve8eXeNdQTUOoZtj5WpPyXDxiExzMX71XcmwYRPa4sfrAgjib3qvDjHZoi4UlY1gR9iF1MulkUsCHvYXoPR8pzRZ1JAKsps6NbUp87G3vFWpplQEsQABck8AOppEzTGNBjBDExSaRE7yZl73XbZbqNKqLki/nVTPsfIyfRp30ymaMvKPCoiP1gh6cNO/G/oHoGAzGKddUMiSAbEqQ1j0NuFWqSMS30buZ1P7TxRsgADYheA2Hsm9jvwNSr21l1aTgmVuNjKo26302oHKh+KzuCNgjyqrkXVSbFuQ0g8aAzdo5X06oRGgYM575XYoNyoAtududCMMVefETy6zFJJoEbLqJjC/vQSLjc+z0oD2J7SyDFPAkav3ahnUkq5B38GxDWHW16YcHillRZEN1YAg+RpHyrLZCjmKYM7OH1XOoaQVjLXGx08RflW8D2gdCYxEBGh094qt3Vxx9k3487UDfm2aJh42drkKLkC19+AFyNzQyftKO5kdUZHSMyaJAL2HPwtYjzBoFnGHlaCfWbRysJXkILqI1VfCm+6kKd+Piqr2pwiP9DiSIlHRn0RvZljIBI6BADw528qBoyHPXkEYmCgyglGUMoJUXZCr7q1t+O+/CmCvO8UxhmAeWQ3CzROAJL7FCbXFiAQL+ddPnkw9mWVh5xqnz1m3woHLM86gw9u9kC3NhfmenkaHYDtZHIzgoyoraO81Ky35E6TdQepFqVcZmDYj6PcshhLtNKhBFytwFU34m4PMW86siaMvJINAjkhImGpTvZgxB46bWa/lQehVq1IfaTNJIDhAJpQki7lAhLBVXezXtYG5PO9GMk7UxOzxvKjFbFZF4ODfYjkwtuPOgZLVoqKovnEdjoJY22AVjc8uApK7TN3/wBDIAMzyMpjlLDSQLkOQbLbbYDnztQehqgFdUAyLEMHCXLRvGzre5MbRsFeMk8R4wR6Gj9Bq1ZpqHGY2OFdUjqi9WNvcOpoQ3aiKQEYZ45GsT4mKLtyvpJZvID4UBzRWjHSjkfa95VZnWM6P3iRFi8Y+0VPHhwpvikDAMpuCAQRwIIuCKBF7WZRYd8WbUzoiqgAV3kcKL+872sa47XySpJBg8N47qWeMHRsvNmXkd9h086izLHxOwgwyB2+1JIyC4+yF3NCoO8w0oaaJYyAwEsRuRqO5a4uel6CznuRpHAmIiDKutGZQ5IDg2GoX4g7e+iGIWSWNiCxEoUvdRpaw424c+XQdK6EyBGUElXOoi+xPI/IUXwnZlQAS1jYXFhcbcL2vQKghlDFVMarfiZEBt1tfjRKXBpdHjuHQqQSysDY3uQt96aEydB9Yn30K7StHhYTJYEllRV38TObKL9KCgMI7STSggtKqq/t2svKwQge61U28WonEx97oMZlIZ3W99xcjTx4Vd7f4iTDwQxRtq7w6Ci+FnO24twXe1vPnVPD9nUkgMiQCKZAdSqfECBf50HebQpi3wiGNvo8S2kPsvfTZRYHgLA7dalzH9oIPCRJHIN+IkjHI2OxNhQPBZnKyhkjaQHmgvYjqORpi7PPI7hpYnUDgpHE9T0FARzLDxSRlVw5B5MFBII4Hfj8aWI8Ljb6e5bT9q4tbra969Ijlv8AVtXbS25UCflziKeUMpt3NlQrbUxvqZiNrtYL6UJ7PRDCx95KjlpDJ30d7qB9QryHH4elMPaaQ+3GrahsRa+ofyNL+VmbEvp0NGBa7SAqN+AA+sdjsKAjgskAi0mZW3YgBwBpJuqNcb24XB3qw+Uyag+gsyrpVlfUQp4gG+w34UHzVpI5lgwqwuVHjZkCi/S4N7++i+UTIziKZDDKfZKOSj+l9wfLf1oNYbLt/GrKFFlDBiOJO1tgNz8auYSCJ5O7Gg3Ut4QCdINjueG5t/k2Kfq9x7E7j7wDflQFIjBipJmIaVlCEkEApcMLC+3CgV8BAsuLlh7yWNgbLGRdRb6pP2udEEw0OiRJRplQ6WBIAbncLbe4PnUWBwTp3iic6nfvSSoAO27d5a6Ffa3FvWrfbiMRoJu8Kyy6QXC6UCpzsb9et6C7lWbxt33eNo0xBUkYDUygMXCX5L4dud+e1hHZLB97Aom7sRzF1hKrZlZTzPO9RrhWaBZhOcQi78Letrenyq5gsxRtIQAtxUDj6+XrQQYPK49IEq2cEqw0ki6kjUD3g2Nr8K0MCv8AcJ/GT+NN2FyqIKLnfibE2udzVgZZF1+Z/OgUosIgGyKvkD/WtmEjg7L6Pams5bD/AJJ/OopMDAONvn+dAKyOcBpUlaw7vwyM4ZzqvrC6rlQAE2tvfnyC9k1Bi/bP+wllMUcZUK8e9ka/UkipM1xseGk2ZdB4G/yN6s5XmYnYBLHq19h76CTIsOcPYEjWs0rOxHilVmIsTfnYG+9N+VYURQpGOCqAL8vKg2XZE6SGRpFkJNwNJAXoB4vnTEl+dvdQeZYbs3pebEYv9nOX1x2YWF9zw4bnhV3OsamMiEcSMMQAHb7CDVpOok8G5UF7O4fD48v3od5OJLEkm/MVrMMt+hP+yYqDfwndW6qQdr0DBlXZgoQzSkEWCjYgW5jzpogwPWQk+ex+FAsrwUhjWSN4yHANheM78iASKvpJKntRkj/DYj5caA0uDHnQ3tFl6tGpsPA6vuL7jgfjatQ5pHwLMh6EW+VXkmDiwdWB2sfy4n40CLiMI80kMsrkyQ2077HS2oE9STV2TESq7SiXTIwsbDw2vcbHiR/M1cx/Zqa5MTrbkrXFveL3pdxqTYeRBOq+MhY1DXDuTYA23CjifSgYMqkk0BVgBA4spsCebcbC534VVxHayCN+7csreTkAfBTRDtliZcNhLqQVG0jDwkXsAEXkKU+xkWHxSlDBZxuCdyw+0CaBuTMbqGUzaSLgghgfMErY1wc3blK4+8qN+EgoRgMacvxQiNxFIfZOw3NtY6EEi/Wn0zKeNAs/rmX+8B9Y7fgzVBkWLaTHSPI6aFiCp9UByw1Wvbe1hTQ8MJ4oh9VFLGcxLFIdhofcbbX5rQLhy9MZmU5BMKxAsttgzK1tQ5bm5o5mMa4uFO6OnEo4sBx8B8T+S8DfrtVXVEB7K9etc4MNJMO6Yo5+sPs87+VA198wAJDqbC/hJANtwCt6AZ4WltpaPWNhdgrehU7mjYw2KXhMr+oK/Lf8agxWZSp4ZREb8mK7+4sKBLxeVYloZVlPdGy2IOrUAbsPLgvxoj21zN8Zho44YyQxvJfhtbTY8xe59wow00J9rDKo6xsUv7gAPnXBwmGb2Wlj+DD+dBmX4yKCTTCq9ww0MupFJkAFrKxB4X350Dgy6PDmzao2LHTrUrcEkqqkNpawIG1Ep+zeo3jxMZJ2s6DcdCLgEe6sGVYyJSEUFTxVW7yM+sUgtbyBFBKgccGb4N+dShpftN8G/Oh+HzSWE2eGbD9Gi8cXvge+keSGipznvTHHKUfvG0oihoxLbi0ivuqj7O9zQB8V2kjj9qe/modh8RtU2FzhZbaZQb8L6xfy41L+kuAiJHMYMSWJI235C3SqnZfER42Pu+5EbW2HDUOqnnQFGwjnihPqr1pMAw4RW9Fcfzq12ax8kUsmDnuSih4mPFkJtb3bUyfSBQLCwzclb/mf99ddzP0b/mf/AGUyfSBWfSBQJmMkigEbYfSJI1Fxw5C6k9CK57ZY2DFQIDqVro2pRcpflxF61Kyb3Vd+O3H161RxWIW1rCgoRYjGJdcM8YhBsneW1256hfbe+1S/Tcz/AL6L3U3ZXgI1jGtELnc3UEjoN6tHCRfYT+EflQIj4jMW2aaMjzAP41Jhsvx8nsyqfuxAj40xY3FIJlgjjV5G302AAHMsbbKKudoM8+hxqgAMjKbEDSqjhQJ+NGLg/e4zu/8Adgf9Vby+RJHiknlad45o2STbSAbgqwBNtJ8Q+8dtqrZZlMeOLNLMXfoOXpXeO7PjC+KNiOV/5MOdAb/SOz4kRQwNqJuWQC99VgjE8Bbxbc71qfGosUX0dbSxAA2UgBl2IJ6bEGlvL1KeMO2sk8ze/Nmb37UWwcqqAKAhn0q48QsFKmNnOobjkLDgbH0ptwuFvGl+Ohb+ukXpYyxu9cKOH1j0H505rILdBQUJcCeRoRmWSPICNWxo/NmcKe3LGv3nUfiaoydqcEP/ABMR9G1fhegSpexuIvtNt92/86KZRk8sAPi9Ta17dTR5u1GG+qZH+5FI34LVTMc97xCsUM1yQNTRlFAvvfVY0FrAjvDodze1yikggHgXI3F+lIXa7CQS4hUi0RoCdTgAXP8AOmv9GUUoglacEStM+oNs21hvf328hSd2uwseKzAQw2UatDW2BYe0bfKgKw9mzAl4ZC3O3X3cDVvJcPDiVJF0kX2lViBvwYDpsfSiXZ/DDCsMNKdQO0bHkQPZ9/L0oTm+UCHH/WEMq3axI0nUAeHEG428qAjPhI4vblC/eYA/A8arfTYx+7lkJ/woW+e341ew+Gwce0cRY+n5CrRxrD2IVX1G/wA6AdhsfjG9hGI6vt8t/wAaozdm5hIMVIYxLHrdNRNrm5tpDbjoKKYjHTN7Umn7o/0pezWTS4LM7xkb78DcbWX370E/a3Gz42KNI0AALGQXNibAKRtew8W3pRPFIyYWDuF/bIinbbxADY3670MgzSMEBSdPndSPGAbC32DfztarMWcA8rfuri5v4z+0A8O5X50DJ3ay4mGbgyxspH37EjzsRRvQOlCez8R0B3FnKi69Dz40YoNaRWaa3WUHjIGKcAoisp4MG2Pyq9lmUYjUGe1+XlUnZHMRCzk7wmxIG9iTbUo9St/WnD9YO37vDsfvkKPldh/DQU8NhpOZq53bAEngBc+6tvFiSLu8UK+Q1H+NyB/6aousB/eYp5COSsT/APHagGdhcG5zDGSyH2VjUdPHc7eQ0n41n6WMyXQuHFtX7wnmBwAHrv8ACoe0WLiWIR4fUqlryAgeMAXHO4N7b9KFSZEmLImaQjYDugNtK8FBJutBdyTss2EjjxAa7MAWHJhxt5U6YjDQYyA6CPEpNgdx6j1pax2YSnCCGwUqukHe4tsDcHpQmbMcJhimmGYxf2hDkGJvtLbkeN6Ctl2VuEbvGWyld9QDXNwB4vIA1eiwKHhc/wC8H/SlFIMtjn/bYaUzKbFhcd6lvXZvQ1fwWXRPezuSPaBNivkRa4oAseCAFgCB/wCZJb4C1bOWxnjHGfvKW/8Ac5pm/VsK7aSx6XJNR4zDmNSww8YA5uxJ+A4fGgAx4ZF4LEvoiD/pNWEnbgsh9FH5WoQv6Qu7kKnCQsAbXQ6D81NOOTdq4cRZQSj/AGH2J+6RsaAR3crf3x9FI/GosVg5gpJSa1tyWAG+246U4viqp4jHCxB3B2I8qBWwMs6OH71jZQtzzAuLEn2he/HnVTD5QVnE4Ch1bUGHMniWHAn86jmlOGc6H8B6gH6zGx87ud65ixp02DjgV5/Z0g7tx4/HyoC+YQvPIrO2ykNceE6lItbjttReSQzyJqsRcHhtZd/eNqVnxmq41cRp8N77EEEHVxBHHzNMOVNpFydzfhtYE3sKBgJAFhYDoNqrS2NcoSanSGgGz4a9CcZkOum5cPUqwUHmh7GSA+GVh5caKZX2dkjNy1z1NPQhFdCMUAzCRsONEo70DxucSOxjwcYkYbNK5tEh6C27nyG3nSd2rgzGJdb4okfZjHdgemk0HqNZXjPZ/FYuQ3EkluveN+BNNkHaPE4cjvh3ic7+Fx6MNj6H4igUYMJ3ETcbFyQTsNPJfQ7fAU5x4nFzAW7wA/ZAjX3H+tCcfBrAU77iw8+VO8MmhFW/sgD4CgXl7MyMbuUB6sTI3z/OridnYx7bu3kPAPgN/nRGTE1TnxNAIznK0jGuJeVmHE+u9BsLmCBLklXC3tY2Yhblb28O5tv50bxkrHhSvmGBkJuuxoCU+OTSSHUkW8GwJ3Xgb24MefL4VGlQM+ll+uAPqvpK6fDY+0GbmLaTxoR+r8SeY+H9av4DJ3BuxJNBEcrKP3uFY4eXjpv4G9COFHMB2iefUmKhMc8a3E6nTYdSeY8uBq3hsFtY0r9sw4R1S+gEavMA2C/Et8KD0bsxizMC8a/s7/vG4yHmR5UA7b593gMURsASGb8qc8jwxiw8SEWIRQQORtuK8t/SeiRzaYdja7gcLnkKC/kfZnDutydRrvOclES3G6j4jzoT2XwU+GIka5RrXHMedeonLo5UBBJDDjxBvQKXZvNzN+yc3cDwt9oefnRibBE0ivgpMJj+7Fze7R268QPThRFe0+LPF4weYGGlax5i9t6Apjez2vjQhuxO+zMPQmpxn2MP9qPdg5D+NdjM8Yf7V/dgm/m1BNgOy2jmT60wYTL9NLi4rGH+2n92EA/FqkEuMP8AbYr3YeMfiaByhhtVpEpGBxf99jf+HCP5VvTiecuN/wCUPwWgfQK6pB7ubm+MP+8QfhWd0/M4v/j2/A0D9QbtDjdIWMGxf2j0QcaWjEef0j34lv8AuqJ8uSU6D3ilvBrM2sqG2vZjv6UBjs3nQxEjR4cARRbM3U9F/Os7eJK0YCoWSx1Eb291Cv0b5A+EnxCO6sLLo0m4Iubt6+zt502dpszGGw7yHjbSo/xNsKDyfLu1YwzaQt15+VehYB1xcd1AYEb++vOuymVLicYFJ4gsedPbIMvk1L7BsHXqOo8xQDMIWD6nVhbgCDx60XjxWrgaVu0HbfUSIl95pYizPEs2pWKnyoPVlua7EF6Vch7WMGCYlRvsHX+Yp7hUMAykEHcEcCKAf9Erk4EUVYAcf6/ChOO7QQRnTq1P9hPG38K3NBn0EdK5aALxsP8APLrVN8Zipto4hEp+tKfF7o03+LV3H2ULgtiJWccSGPdR+9V3I+8TQVsTn0KHSp7x/sJ4j8Fvahv0DEYhr9yEXUG/asSTZiw8CdCeZplSTC4dbRgN5RgKv8XP40Mx3adhsmmO/KManP8AtMPwWgMy9qRGwieMmYC7qNgBa6sNXJunKxrxzFZk0sxLe00m9+pamx8M8jGRma9xfX4jbgLk8OBsKPqyMBqRCfQUBzOnC4dCELGy7KLnfb8aXuynaRYg4lYiMsdIIsyG+99+HlXGaZnICjod4zcX3Xbhce8/GqsnbJ45jJLCpw8gAdRuUPAk7eIGgLZvmOqcthypDxkd4OI5HSeRqlhosXpAD4gAAAADYADYDbhatY3J9C/ScAe8hbxPCDw806HypmyTO4sTHqiPDYqfaQ9CKAPDHjB9fEH1I/Kr0b4zpJ77UdEtUMZ2jw0XtzID01An5UFYNi+jfEVvu8Wev8QriPtrg2NhMPgR/KiuEzSKX93IrfdIPyoBn0XEn/8AVZ+r8Qen8VG+9rRloAn6rn/wfH+laOUT/aj+J/KjRlqNpqAOcmn/ALyMfxflQvMcFKGEbuCGtYIDdvIX9KZZMVQPPT3mhhpLRtqAYEg7dQQQRxHmKARhsAFOpCVvYixtwPI+6t5lg5cXqSZ303BVr3Atf6osOdRZbj2QKulWAj7sm5DjcXseBFgNrfVG9SRs5SwZw3dJGT4fa1ks43Nyq8Otzeg67I9nPoeI71pA4tYbWI+dFu00T4i4S1iLXNUsQ7O0jDUpYLpswsCr31etgtjbm3WrOGcrq4BSxNrlrXuRbYWI1WPWwoIMryKDSLAGu8bkaAXUAGhnYbEubRPs3nT4+V3+t8qDyvHIu6nj0orkWazIiohXxuVu97Kbe14dyTtt53rXb/JHjtIvnw5+VBsskbuA5utpAwvwOkXUjzF2+NA+Ds68gviJXYcxfuY/eq7n3k1v6Vg8KNCDUfsRLb40OjebEgEl36geFR7x+dEMJkFh4iEH2UG/vP8ArQVpu0Ex/dokK9T4nqAYWaaxYu/MM5sB5gcvcKYoMDHH7Ki/U7n4mupHoAa5MOMjE+Q2Hx4n5VziMMgUhVC+YG/vPOiUzUNxQoF2WVkdjzIQAhipGh9VwbEH4bVZxGaFltpKkSawykOSPBswa1z4W52+O0eYYUtQSXDSjgfjQHWzAg3W5AM7AMFH7ywjQ2udItfmb+VQDFqEWPSxQNIbM2ojWfqi3hFgLrcigyYeY8Tb0FE8DgSNzxoOMLiJsufvsMdcDbvHy9R0o5iTBidGLwUnczkhWQC+u/EMo47c6jMOhS3LmOR/rWsPjoMCgIUd45JsON25D5fCgaYcmeYXnc2+wvhUetuJqln/AGegjiJCKOPKjOQNM6B5PCDuF5286Adts3DAxLx4E0HlLwnvDo68qYcDhGsCQVPXgaI9mMJED4rX86dPoqEcBQLuWdpZIiFnJdPt/WX1603xzhgGU3B4EUldoMrZAWTccxXHYzPQpMbHw8vIcPlt7vSgeC1RvVsxVow0AyYGheMiJpkbD1C+EoPPMww8inUvH8aqx5u67MjD516FLloPKqcuSKeVArQ5zfgDRbAsXPi2HQcfjV9cjA5Vcgy21BTznAiNrrsy7g0b7M9oFxK6TtIvtDr5iqHaAF3OgXoBlGQvDP3xkt/hXn6mgYu205KFBYBQHa+5OolVUD3G/upZx0AaMKNhpAUdBzPqaI59G2IYEm3Ikcx0qFogi0DDkT2gQdLj51caSh2DOlFHl+O9S95QTs9Qs1Zes00ELioHivV7RW+6oBL4W9QtgRRzuq5MVADGAFSphbUUMVcGOgBZyuwUcgXPusFHxJPupKj1PmCXBYFwEvztttT5mdgxvw02/E1nZDLFeWOS37sFrn7TAj8qB8RbADoKQu3mSCJWxCG1z4lPU9Kf682/SPnOuTuB7Kbt5sfyoPORi5C11vfyr0zsXmZmtG+zedL/AGByUTyuelqbc1ykRHUuzDcEUDLJlKsLEmvMs9yU4TGxsN0dgrejm1/nXovZzOxiEIO0i7MP5iue0uXCUKT9U/zBH4UEmSMWiAbdkuhPXTsD8LVf0UPyT+09VPxB/IUUAoI+7rXd1Pat2oKxhrRgq1astQVO4rYgq1astQKxeoneqr4iq0uLFBallqkr6m8huf5CqE+PubLxq3gUoDEcl6sx1Ww6VfiSg6RalVK6RKmVaCMJXWipQtb00EJSuSlTla5IoKzLUTCrLiq8lAJzKIE78CPw/wBRWsiUwbL12/I13moOglbahci/D31WwuPB0akMfeRxyR3NwdSOXAJA1WKKNt/GDQN0GZqRvsa8U7RQz9/K7RtZmY3tcWvtXpE+KWOMPJ4RYarg+A8wfTrUj4pAXViAUvqBvwDBdXDdbkb0C5+iQHVITzsKb+1MoFvSqa4iOMoQyL3lirAgBtVtO/De4t61mJxSG5cg2Z0NzfSYxqe/Sw3oFDJZpkxoeNSVv4jytXoOYY3XsOA+dDjKokWPgX9k28J2vxA6b1UjzFW7uwJD6SQOK65hEBvzvqJ8lPGgP5KNnPUgfAH86Kg1QwSaVA/zvVxTQSit1yDXVBlZWVlBlZWVlB45JmbngpqMLLJx2HlTMmVDpVqHLgOVAEwGXWo7hcLarsODtVyOCgghhq3HHUqRVKqUHCpUgWuwldBaDjTWWqXTWiKCIiuGFTEVwwoK7iqsoq64qtKtAMxFAhCsTeEaQdXskqPF7QIGxB240w4iOhGMgoIRh1KGMMdBDDQfEtnIJFjy8I9xNWp1LiW7+KVVVmAtbTq4W66yaBu7RnbcV1Hm457etAflZiwYFLAhgpQkDStgBZhwNiOlqgfC3vcru7sfCdxIndupu/2QBcW4UOGar1FZ+s78N6AqXIYtr4jTwGwuTYdOIH+yvSpsrg8Stc2VdC72ut72IFri++/U0Mw4LG7fCjmFFAXiarUZqjDVuOgsqakFRLUgoN1lZWUGVlZWUAERipUjFZWUEyoKlVaysoJFFdgVusoNgV0BWqyg3WiKysoNGuGFZWUETioJBWVlBVlWqE8YrKygFYmEUMnwq9KysoIVwq9Ku4eBaysoCuFjFFYFrVZQX4hVpKysoLC12KysoN1lZWUGVlZWUH//2Q=="/>
          <p:cNvSpPr>
            <a:spLocks noChangeAspect="1" noChangeArrowheads="1"/>
          </p:cNvSpPr>
          <p:nvPr/>
        </p:nvSpPr>
        <p:spPr bwMode="auto">
          <a:xfrm>
            <a:off x="612775" y="1254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0" name="Picture 6" descr="https://www.noc.grnet.gr/sites/www.noc.grnet.gr/files/images/ImageRouting.img_assist_custom-30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468" y="3018846"/>
            <a:ext cx="3495042" cy="262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6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77334" y="609600"/>
            <a:ext cx="8596668" cy="1320800"/>
          </a:xfrm>
        </p:spPr>
        <p:txBody>
          <a:bodyPr>
            <a:normAutofit fontScale="90000"/>
          </a:bodyPr>
          <a:lstStyle/>
          <a:p>
            <a:r>
              <a:rPr lang="es-EC" dirty="0" smtClean="0"/>
              <a:t>NOC Network on chip</a:t>
            </a:r>
            <a:br>
              <a:rPr lang="es-EC" dirty="0" smtClean="0"/>
            </a:br>
            <a:r>
              <a:rPr lang="es-EC" dirty="0" smtClean="0"/>
              <a:t/>
            </a:r>
            <a:br>
              <a:rPr lang="es-EC" dirty="0" smtClean="0"/>
            </a:br>
            <a:r>
              <a:rPr lang="es-EC" dirty="0" smtClean="0"/>
              <a:t>Algoritmo Adaptativo Odd Even</a:t>
            </a:r>
            <a:br>
              <a:rPr lang="es-EC" dirty="0" smtClean="0"/>
            </a:br>
            <a:endParaRPr lang="es-EC" dirty="0"/>
          </a:p>
        </p:txBody>
      </p:sp>
      <p:pic>
        <p:nvPicPr>
          <p:cNvPr id="5" name="Imagen 4"/>
          <p:cNvPicPr/>
          <p:nvPr/>
        </p:nvPicPr>
        <p:blipFill rotWithShape="1">
          <a:blip r:embed="rId3">
            <a:extLst>
              <a:ext uri="{28A0092B-C50C-407E-A947-70E740481C1C}">
                <a14:useLocalDpi xmlns:a14="http://schemas.microsoft.com/office/drawing/2010/main" val="0"/>
              </a:ext>
            </a:extLst>
          </a:blip>
          <a:srcRect r="15552"/>
          <a:stretch/>
        </p:blipFill>
        <p:spPr bwMode="auto">
          <a:xfrm>
            <a:off x="677334" y="2458136"/>
            <a:ext cx="4003848" cy="2141160"/>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4"/>
          <a:srcRect r="54197"/>
          <a:stretch/>
        </p:blipFill>
        <p:spPr bwMode="auto">
          <a:xfrm>
            <a:off x="5267983" y="2458136"/>
            <a:ext cx="3725892" cy="1922795"/>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5"/>
          <a:stretch>
            <a:fillRect/>
          </a:stretch>
        </p:blipFill>
        <p:spPr>
          <a:xfrm>
            <a:off x="2860976" y="4599296"/>
            <a:ext cx="4003848" cy="1951629"/>
          </a:xfrm>
          <a:prstGeom prst="rect">
            <a:avLst/>
          </a:prstGeom>
        </p:spPr>
      </p:pic>
      <p:sp>
        <p:nvSpPr>
          <p:cNvPr id="8" name="Rectángulo 7"/>
          <p:cNvSpPr/>
          <p:nvPr/>
        </p:nvSpPr>
        <p:spPr>
          <a:xfrm>
            <a:off x="1035180" y="5051890"/>
            <a:ext cx="1825795" cy="523220"/>
          </a:xfrm>
          <a:prstGeom prst="rect">
            <a:avLst/>
          </a:prstGeom>
        </p:spPr>
        <p:txBody>
          <a:bodyPr wrap="square">
            <a:spAutoFit/>
          </a:bodyPr>
          <a:lstStyle/>
          <a:p>
            <a:r>
              <a:rPr lang="es-EC" sz="2800" dirty="0" smtClean="0"/>
              <a:t>deadlock</a:t>
            </a:r>
            <a:endParaRPr lang="es-EC" sz="2800" dirty="0"/>
          </a:p>
        </p:txBody>
      </p:sp>
      <p:sp>
        <p:nvSpPr>
          <p:cNvPr id="9" name="Rectángulo 8"/>
          <p:cNvSpPr/>
          <p:nvPr/>
        </p:nvSpPr>
        <p:spPr>
          <a:xfrm>
            <a:off x="6864824" y="5313500"/>
            <a:ext cx="3802882" cy="523220"/>
          </a:xfrm>
          <a:prstGeom prst="rect">
            <a:avLst/>
          </a:prstGeom>
        </p:spPr>
        <p:txBody>
          <a:bodyPr wrap="square">
            <a:spAutoFit/>
          </a:bodyPr>
          <a:lstStyle/>
          <a:p>
            <a:r>
              <a:rPr lang="es-EC" sz="2800" dirty="0" smtClean="0"/>
              <a:t>Mejora el rendimiento</a:t>
            </a:r>
            <a:endParaRPr lang="es-EC" sz="2800" dirty="0"/>
          </a:p>
        </p:txBody>
      </p:sp>
    </p:spTree>
    <p:extLst>
      <p:ext uri="{BB962C8B-B14F-4D97-AF65-F5344CB8AC3E}">
        <p14:creationId xmlns:p14="http://schemas.microsoft.com/office/powerpoint/2010/main" val="2765697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841</TotalTime>
  <Words>2874</Words>
  <Application>Microsoft Office PowerPoint</Application>
  <PresentationFormat>Panorámica</PresentationFormat>
  <Paragraphs>435</Paragraphs>
  <Slides>28</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Symbol</vt:lpstr>
      <vt:lpstr>Times New Roman</vt:lpstr>
      <vt:lpstr>Trebuchet MS</vt:lpstr>
      <vt:lpstr>Wingdings</vt:lpstr>
      <vt:lpstr>Wingdings 3</vt:lpstr>
      <vt:lpstr>Faceta</vt:lpstr>
      <vt:lpstr>DEPARTAMENTO DE ELÉCTRICA Y ELECTRÓNICA  CARRERA DE INGENIERÍA EN REDES Y COMUNICACIÓN DE DATOS  </vt:lpstr>
      <vt:lpstr>Presentación de PowerPoint</vt:lpstr>
      <vt:lpstr>ANTECEDENTES:</vt:lpstr>
      <vt:lpstr>SOC System on Chip</vt:lpstr>
      <vt:lpstr>MPSOC Multiprocessor System-on-Chip</vt:lpstr>
      <vt:lpstr>NOC Network on chip</vt:lpstr>
      <vt:lpstr>NOC Network on chip  Técnicas de conmutación </vt:lpstr>
      <vt:lpstr>NOC Network on chip  Técnicas de enrutamiento</vt:lpstr>
      <vt:lpstr>NOC Network on chip  Algoritmo Adaptativo Odd Even </vt:lpstr>
      <vt:lpstr>PARÁMETROS DE DESEMPEÑO DE UNA RED</vt:lpstr>
      <vt:lpstr>DISEÑO DE UNA RED ON CHIP</vt:lpstr>
      <vt:lpstr>PARÁMETROS DE DISEÑO DE UNA RED ON CHIP </vt:lpstr>
      <vt:lpstr>Parámetro Hurst</vt:lpstr>
      <vt:lpstr>SIMULACIÓN </vt:lpstr>
      <vt:lpstr>SIMULACIÓN  ARQUITECTURA</vt:lpstr>
      <vt:lpstr>SIMULACIÓN Tráfico CBR- Parámetros de simulación</vt:lpstr>
      <vt:lpstr>SIMULACIÓN Tráfico CBR- Resultados</vt:lpstr>
      <vt:lpstr>SIMULACIÓN Tráfico Multimedia-Parámetros de simulación</vt:lpstr>
      <vt:lpstr>SIMULACIÓN Tráfico Multimedia-Resultados</vt:lpstr>
      <vt:lpstr>RESULTADOS</vt:lpstr>
      <vt:lpstr>ANÁLISIS DE RESULTADOS  Tamaño del flit vs Rendimiento- Tráfico CBR</vt:lpstr>
      <vt:lpstr>ANÁLISIS DE RESULTADOS  Tamaño del flit vs Rendimiento-Tráfico Multimedia</vt:lpstr>
      <vt:lpstr>ANÁLISIS DE RESULTADOS  Rendimiento vs Potencia Consumida- Tráfico CBR </vt:lpstr>
      <vt:lpstr>ANÁLISIS DE RESULTADOS  Rendimiento vs Potencia Consumida-Tráfico Multimedia </vt:lpstr>
      <vt:lpstr>CONCLUSIONES</vt:lpstr>
      <vt:lpstr>CONCLUSIONES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INGENIEÍA EN REDES Y COMUNICACIÓN DE DATOS  </dc:title>
  <dc:creator>sondanocadm</dc:creator>
  <cp:lastModifiedBy>Byron Fernando Ojeda Báez</cp:lastModifiedBy>
  <cp:revision>79</cp:revision>
  <dcterms:created xsi:type="dcterms:W3CDTF">2015-06-23T23:38:54Z</dcterms:created>
  <dcterms:modified xsi:type="dcterms:W3CDTF">2015-07-14T15:03:06Z</dcterms:modified>
</cp:coreProperties>
</file>