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62" r:id="rId4"/>
    <p:sldId id="261" r:id="rId5"/>
    <p:sldId id="263" r:id="rId6"/>
    <p:sldId id="264" r:id="rId7"/>
    <p:sldId id="265" r:id="rId8"/>
    <p:sldId id="266" r:id="rId9"/>
    <p:sldId id="267" r:id="rId10"/>
    <p:sldId id="268"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30" r:id="rId71"/>
    <p:sldId id="329" r:id="rId72"/>
    <p:sldId id="331" r:id="rId73"/>
    <p:sldId id="332" r:id="rId74"/>
    <p:sldId id="334" r:id="rId75"/>
    <p:sldId id="336" r:id="rId76"/>
    <p:sldId id="335" r:id="rId77"/>
    <p:sldId id="333" r:id="rId78"/>
    <p:sldId id="337" r:id="rId79"/>
    <p:sldId id="338" r:id="rId80"/>
    <p:sldId id="339" r:id="rId81"/>
    <p:sldId id="340" r:id="rId82"/>
    <p:sldId id="341" r:id="rId83"/>
    <p:sldId id="342" r:id="rId84"/>
    <p:sldId id="343"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5A5A"/>
    <a:srgbClr val="990000"/>
    <a:srgbClr val="660066"/>
    <a:srgbClr val="FF3300"/>
    <a:srgbClr val="A0B989"/>
    <a:srgbClr val="AFC49B"/>
    <a:srgbClr val="003300"/>
    <a:srgbClr val="287A28"/>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42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extLst>
              <p:ext uri="{D42A27DB-BD31-4B8C-83A1-F6EECF244321}">
                <p14:modId xmlns:p14="http://schemas.microsoft.com/office/powerpoint/2010/main" val="4053347628"/>
              </p:ext>
            </p:extLst>
          </p:nvPr>
        </p:nvGraphicFramePr>
        <p:xfrm>
          <a:off x="0" y="798612"/>
          <a:ext cx="9163050" cy="5360988"/>
        </p:xfrm>
        <a:graphic>
          <a:graphicData uri="http://schemas.openxmlformats.org/presentationml/2006/ole">
            <mc:AlternateContent xmlns:mc="http://schemas.openxmlformats.org/markup-compatibility/2006">
              <mc:Choice xmlns:v="urn:schemas-microsoft-com:vml" Requires="v">
                <p:oleObj spid="_x0000_s1071"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0" y="798612"/>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dirty="0">
              <a:solidFill>
                <a:srgbClr val="000000"/>
              </a:solidFill>
            </a:endParaRPr>
          </a:p>
        </p:txBody>
      </p:sp>
      <p:pic>
        <p:nvPicPr>
          <p:cNvPr id="8" name="12 Imagen" descr="pie de pagina espe.jpg"/>
          <p:cNvPicPr>
            <a:picLocks noChangeAspect="1"/>
          </p:cNvPicPr>
          <p:nvPr/>
        </p:nvPicPr>
        <p:blipFill>
          <a:blip r:embed="rId5" cstate="print"/>
          <a:srcRect/>
          <a:stretch>
            <a:fillRect/>
          </a:stretch>
        </p:blipFill>
        <p:spPr bwMode="auto">
          <a:xfrm>
            <a:off x="0" y="5864229"/>
            <a:ext cx="9144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385192" y="5661248"/>
            <a:ext cx="2026568" cy="216024"/>
          </a:xfrm>
          <a:prstGeom prst="rect">
            <a:avLst/>
          </a:prstGeom>
        </p:spPr>
        <p:txBody>
          <a:bodyPr vert="horz" lIns="91440" tIns="45720" rIns="91440" bIns="45720" rtlCol="0" anchor="ctr"/>
          <a:lstStyle>
            <a:lvl1pPr algn="ctr">
              <a:defRPr sz="500">
                <a:solidFill>
                  <a:schemeClr val="tx1"/>
                </a:solidFill>
              </a:defRPr>
            </a:lvl1pPr>
          </a:lstStyle>
          <a:p>
            <a:fld id="{699BB2DD-1345-4861-B9E1-18D0FA303D08}" type="datetimeFigureOut">
              <a:rPr lang="en-US" smtClean="0"/>
              <a:t>4/8/2015</a:t>
            </a:fld>
            <a:endParaRPr lang="en-US" dirty="0"/>
          </a:p>
        </p:txBody>
      </p:sp>
      <p:sp>
        <p:nvSpPr>
          <p:cNvPr id="11" name="8 Marcador de pie de página"/>
          <p:cNvSpPr>
            <a:spLocks noGrp="1"/>
          </p:cNvSpPr>
          <p:nvPr>
            <p:ph type="ftr" sz="quarter" idx="3"/>
          </p:nvPr>
        </p:nvSpPr>
        <p:spPr>
          <a:xfrm>
            <a:off x="4388160" y="5662451"/>
            <a:ext cx="1447800" cy="213618"/>
          </a:xfrm>
          <a:prstGeom prst="rect">
            <a:avLst/>
          </a:prstGeom>
        </p:spPr>
        <p:txBody>
          <a:bodyPr vert="horz" lIns="91440" tIns="45720" rIns="91440" bIns="45720" rtlCol="0" anchor="ctr"/>
          <a:lstStyle>
            <a:lvl1pPr algn="ctr">
              <a:defRPr sz="500">
                <a:solidFill>
                  <a:schemeClr val="tx1"/>
                </a:solidFill>
              </a:defRPr>
            </a:lvl1pPr>
          </a:lstStyle>
          <a:p>
            <a:endParaRPr lang="en-US" dirty="0"/>
          </a:p>
        </p:txBody>
      </p:sp>
      <p:sp>
        <p:nvSpPr>
          <p:cNvPr id="12" name="9 Marcador de número de diapositiva"/>
          <p:cNvSpPr>
            <a:spLocks noGrp="1"/>
          </p:cNvSpPr>
          <p:nvPr>
            <p:ph type="sldNum" sz="quarter" idx="4"/>
          </p:nvPr>
        </p:nvSpPr>
        <p:spPr>
          <a:xfrm>
            <a:off x="7812360" y="5662451"/>
            <a:ext cx="874440" cy="213618"/>
          </a:xfrm>
          <a:prstGeom prst="rect">
            <a:avLst/>
          </a:prstGeom>
        </p:spPr>
        <p:txBody>
          <a:bodyPr vert="horz" lIns="91440" tIns="45720" rIns="91440" bIns="45720" rtlCol="0" anchor="ctr"/>
          <a:lstStyle>
            <a:lvl1pPr algn="ctr">
              <a:defRPr sz="500">
                <a:solidFill>
                  <a:schemeClr val="tx1"/>
                </a:solidFill>
              </a:defRPr>
            </a:lvl1pPr>
          </a:lstStyle>
          <a:p>
            <a:fld id="{6829B5AE-9AB6-4C2B-8D41-8A4A6D1C15E4}" type="slidenum">
              <a:rPr lang="en-US" smtClean="0"/>
              <a:t>‹Nº›</a:t>
            </a:fld>
            <a:endParaRPr lang="en-US" dirty="0"/>
          </a:p>
        </p:txBody>
      </p:sp>
      <p:pic>
        <p:nvPicPr>
          <p:cNvPr id="9" name="8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3102" y="222164"/>
            <a:ext cx="2232000" cy="576448"/>
          </a:xfrm>
          <a:prstGeom prst="rect">
            <a:avLst/>
          </a:prstGeom>
        </p:spPr>
      </p:pic>
    </p:spTree>
    <p:extLst>
      <p:ext uri="{BB962C8B-B14F-4D97-AF65-F5344CB8AC3E}">
        <p14:creationId xmlns:p14="http://schemas.microsoft.com/office/powerpoint/2010/main" val="260553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solidFill>
                  <a:schemeClr val="tx1"/>
                </a:solidFill>
              </a:defRPr>
            </a:lvl1pPr>
          </a:lstStyle>
          <a:p>
            <a:r>
              <a:rPr lang="en-US" smtClean="0"/>
              <a:t>Click to edit Master title style</a:t>
            </a:r>
            <a:endParaRPr lang="es-ES" dirty="0"/>
          </a:p>
        </p:txBody>
      </p:sp>
      <p:sp>
        <p:nvSpPr>
          <p:cNvPr id="3" name="2 Marcador de texto vertical"/>
          <p:cNvSpPr>
            <a:spLocks noGrp="1"/>
          </p:cNvSpPr>
          <p:nvPr>
            <p:ph type="body" orient="vert" idx="1"/>
          </p:nvPr>
        </p:nvSpPr>
        <p:spPr>
          <a:xfrm>
            <a:off x="457200" y="1600204"/>
            <a:ext cx="8229600" cy="4525963"/>
          </a:xfrm>
          <a:prstGeom prst="rect">
            <a:avLst/>
          </a:prstGeo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extLst>
      <p:ext uri="{BB962C8B-B14F-4D97-AF65-F5344CB8AC3E}">
        <p14:creationId xmlns:p14="http://schemas.microsoft.com/office/powerpoint/2010/main" val="1310921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2"/>
            <a:ext cx="2057400" cy="5851525"/>
          </a:xfrm>
          <a:prstGeom prst="rect">
            <a:avLst/>
          </a:prstGeom>
        </p:spPr>
        <p:txBody>
          <a:bodyPr vert="eaVert"/>
          <a:lstStyle>
            <a:lvl1pPr>
              <a:defRPr>
                <a:solidFill>
                  <a:schemeClr val="tx1"/>
                </a:solidFill>
              </a:defRPr>
            </a:lvl1pPr>
          </a:lstStyle>
          <a:p>
            <a:r>
              <a:rPr lang="en-US" smtClean="0"/>
              <a:t>Click to edit Master title style</a:t>
            </a:r>
            <a:endParaRPr lang="es-ES" dirty="0"/>
          </a:p>
        </p:txBody>
      </p:sp>
      <p:sp>
        <p:nvSpPr>
          <p:cNvPr id="3" name="2 Marcador de texto vertical"/>
          <p:cNvSpPr>
            <a:spLocks noGrp="1"/>
          </p:cNvSpPr>
          <p:nvPr>
            <p:ph type="body" orient="vert" idx="1"/>
          </p:nvPr>
        </p:nvSpPr>
        <p:spPr>
          <a:xfrm>
            <a:off x="457200" y="274642"/>
            <a:ext cx="6019800" cy="5851525"/>
          </a:xfrm>
          <a:prstGeom prst="rect">
            <a:avLst/>
          </a:prstGeo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a:p>
        </p:txBody>
      </p:sp>
    </p:spTree>
    <p:extLst>
      <p:ext uri="{BB962C8B-B14F-4D97-AF65-F5344CB8AC3E}">
        <p14:creationId xmlns:p14="http://schemas.microsoft.com/office/powerpoint/2010/main" val="2191713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99BB2DD-1345-4861-B9E1-18D0FA303D08}" type="datetimeFigureOut">
              <a:rPr lang="en-US" smtClean="0"/>
              <a:t>4/8/2015</a:t>
            </a:fld>
            <a:endParaRPr lang="en-US" dirty="0"/>
          </a:p>
        </p:txBody>
      </p:sp>
      <p:sp>
        <p:nvSpPr>
          <p:cNvPr id="3" name="2 Marcador de número de diapositiva"/>
          <p:cNvSpPr>
            <a:spLocks noGrp="1"/>
          </p:cNvSpPr>
          <p:nvPr>
            <p:ph type="sldNum" sz="quarter" idx="11"/>
          </p:nvPr>
        </p:nvSpPr>
        <p:spPr/>
        <p:txBody>
          <a:bodyPr/>
          <a:lstStyle/>
          <a:p>
            <a:fld id="{6829B5AE-9AB6-4C2B-8D41-8A4A6D1C15E4}" type="slidenum">
              <a:rPr lang="en-US" smtClean="0"/>
              <a:t>‹Nº›</a:t>
            </a:fld>
            <a:endParaRPr lang="en-US" dirty="0"/>
          </a:p>
        </p:txBody>
      </p:sp>
      <p:sp>
        <p:nvSpPr>
          <p:cNvPr id="4" name="3 Marcador de pie de página"/>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323570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44411"/>
            <a:ext cx="7886700" cy="1325563"/>
          </a:xfrm>
          <a:prstGeom prst="rect">
            <a:avLst/>
          </a:prstGeom>
        </p:spPr>
        <p:txBody>
          <a:bodyPr/>
          <a:lstStyle>
            <a:lvl1pPr>
              <a:defRPr>
                <a:solidFill>
                  <a:schemeClr val="tx1"/>
                </a:solidFill>
              </a:defRPr>
            </a:lvl1pPr>
          </a:lstStyle>
          <a:p>
            <a:r>
              <a:rPr lang="en-US" smtClean="0"/>
              <a:t>Click to edit Master title style</a:t>
            </a:r>
            <a:endParaRPr lang="es-ES_tradnl"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dirty="0"/>
          </a:p>
        </p:txBody>
      </p:sp>
      <p:sp>
        <p:nvSpPr>
          <p:cNvPr id="4" name="Date Placeholder 3"/>
          <p:cNvSpPr>
            <a:spLocks noGrp="1"/>
          </p:cNvSpPr>
          <p:nvPr>
            <p:ph type="dt" sz="half" idx="10"/>
          </p:nvPr>
        </p:nvSpPr>
        <p:spPr/>
        <p:txBody>
          <a:bodyPr/>
          <a:lstStyle/>
          <a:p>
            <a:fld id="{699BB2DD-1345-4861-B9E1-18D0FA303D08}" type="datetimeFigureOut">
              <a:rPr lang="en-US" smtClean="0"/>
              <a:t>4/8/2015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29B5AE-9AB6-4C2B-8D41-8A4A6D1C15E4}" type="slidenum">
              <a:rPr lang="en-US" smtClean="0"/>
              <a:t>‹Nº›</a:t>
            </a:fld>
            <a:endParaRPr lang="en-US" dirty="0"/>
          </a:p>
        </p:txBody>
      </p:sp>
    </p:spTree>
    <p:extLst>
      <p:ext uri="{BB962C8B-B14F-4D97-AF65-F5344CB8AC3E}">
        <p14:creationId xmlns:p14="http://schemas.microsoft.com/office/powerpoint/2010/main" val="386387916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9BB2DD-1345-4861-B9E1-18D0FA303D08}" type="datetimeFigureOut">
              <a:rPr lang="en-US" smtClean="0"/>
              <a:t>4/8/2015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29B5AE-9AB6-4C2B-8D41-8A4A6D1C15E4}" type="slidenum">
              <a:rPr lang="en-US" smtClean="0"/>
              <a:t>‹Nº›</a:t>
            </a:fld>
            <a:endParaRPr lang="en-US" dirty="0"/>
          </a:p>
        </p:txBody>
      </p:sp>
    </p:spTree>
    <p:extLst>
      <p:ext uri="{BB962C8B-B14F-4D97-AF65-F5344CB8AC3E}">
        <p14:creationId xmlns:p14="http://schemas.microsoft.com/office/powerpoint/2010/main" val="418716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4"/>
            <a:ext cx="8229600" cy="452596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a:p>
        </p:txBody>
      </p:sp>
      <p:sp>
        <p:nvSpPr>
          <p:cNvPr id="4" name="3 Título"/>
          <p:cNvSpPr>
            <a:spLocks noGrp="1"/>
          </p:cNvSpPr>
          <p:nvPr>
            <p:ph type="title"/>
          </p:nvPr>
        </p:nvSpPr>
        <p:spPr>
          <a:xfrm>
            <a:off x="457200" y="116983"/>
            <a:ext cx="8229600" cy="1143000"/>
          </a:xfrm>
          <a:prstGeom prst="rect">
            <a:avLst/>
          </a:prstGeom>
        </p:spPr>
        <p:txBody>
          <a:bodyPr/>
          <a:lstStyle>
            <a:lvl1pPr>
              <a:defRPr>
                <a:solidFill>
                  <a:schemeClr val="tx1"/>
                </a:solidFill>
              </a:defRPr>
            </a:lvl1pPr>
          </a:lstStyle>
          <a:p>
            <a:r>
              <a:rPr lang="en-US" smtClean="0"/>
              <a:t>Click to edit Master title style</a:t>
            </a:r>
            <a:endParaRPr lang="es-EC" dirty="0"/>
          </a:p>
        </p:txBody>
      </p:sp>
    </p:spTree>
    <p:extLst>
      <p:ext uri="{BB962C8B-B14F-4D97-AF65-F5344CB8AC3E}">
        <p14:creationId xmlns:p14="http://schemas.microsoft.com/office/powerpoint/2010/main" val="3097177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4"/>
            <a:ext cx="7772400" cy="1362075"/>
          </a:xfrm>
          <a:prstGeom prst="rect">
            <a:avLst/>
          </a:prstGeom>
        </p:spPr>
        <p:txBody>
          <a:bodyPr anchor="t"/>
          <a:lstStyle>
            <a:lvl1pPr algn="l">
              <a:defRPr sz="4000" b="1" cap="all">
                <a:solidFill>
                  <a:schemeClr val="tx1"/>
                </a:solidFill>
              </a:defRPr>
            </a:lvl1pPr>
          </a:lstStyle>
          <a:p>
            <a:r>
              <a:rPr lang="en-US" smtClean="0"/>
              <a:t>Click to edit Master title style</a:t>
            </a:r>
            <a:endParaRPr lang="es-ES" dirty="0"/>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9163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921"/>
            <a:ext cx="8229600" cy="1143000"/>
          </a:xfrm>
          <a:prstGeom prst="rect">
            <a:avLst/>
          </a:prstGeom>
        </p:spPr>
        <p:txBody>
          <a:bodyPr/>
          <a:lstStyle>
            <a:lvl1pPr>
              <a:defRPr>
                <a:solidFill>
                  <a:schemeClr val="tx1"/>
                </a:solidFill>
              </a:defRPr>
            </a:lvl1pPr>
          </a:lstStyle>
          <a:p>
            <a:r>
              <a:rPr lang="en-US" smtClean="0"/>
              <a:t>Click to edit Master title style</a:t>
            </a:r>
            <a:endParaRPr lang="es-ES" dirty="0"/>
          </a:p>
        </p:txBody>
      </p:sp>
      <p:sp>
        <p:nvSpPr>
          <p:cNvPr id="3" name="2 Marcador de contenido"/>
          <p:cNvSpPr>
            <a:spLocks noGrp="1"/>
          </p:cNvSpPr>
          <p:nvPr>
            <p:ph sz="half" idx="1"/>
          </p:nvPr>
        </p:nvSpPr>
        <p:spPr>
          <a:xfrm>
            <a:off x="457200" y="1600204"/>
            <a:ext cx="4038600" cy="4525963"/>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a:p>
        </p:txBody>
      </p:sp>
      <p:sp>
        <p:nvSpPr>
          <p:cNvPr id="4" name="3 Marcador de contenido"/>
          <p:cNvSpPr>
            <a:spLocks noGrp="1"/>
          </p:cNvSpPr>
          <p:nvPr>
            <p:ph sz="half" idx="2"/>
          </p:nvPr>
        </p:nvSpPr>
        <p:spPr>
          <a:xfrm>
            <a:off x="4495800" y="1600203"/>
            <a:ext cx="4038600" cy="4525963"/>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a:p>
        </p:txBody>
      </p:sp>
    </p:spTree>
    <p:extLst>
      <p:ext uri="{BB962C8B-B14F-4D97-AF65-F5344CB8AC3E}">
        <p14:creationId xmlns:p14="http://schemas.microsoft.com/office/powerpoint/2010/main" val="56352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5587"/>
            <a:ext cx="8229600" cy="1143000"/>
          </a:xfrm>
          <a:prstGeom prst="rect">
            <a:avLst/>
          </a:prstGeom>
        </p:spPr>
        <p:txBody>
          <a:bodyPr/>
          <a:lstStyle>
            <a:lvl1pPr>
              <a:defRPr>
                <a:solidFill>
                  <a:schemeClr val="tx1"/>
                </a:solidFill>
              </a:defRPr>
            </a:lvl1pPr>
          </a:lstStyle>
          <a:p>
            <a:r>
              <a:rPr lang="en-US" smtClean="0"/>
              <a:t>Click to edit Master title style</a:t>
            </a:r>
            <a:endParaRPr lang="es-ES" dirty="0"/>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3 Marcador de contenido"/>
          <p:cNvSpPr>
            <a:spLocks noGrp="1"/>
          </p:cNvSpPr>
          <p:nvPr>
            <p:ph sz="half" idx="2" hasCustomPrompt="1"/>
          </p:nvPr>
        </p:nvSpPr>
        <p:spPr>
          <a:xfrm>
            <a:off x="457200" y="2174875"/>
            <a:ext cx="4040188" cy="3951288"/>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5" name="4 Marcador de texto"/>
          <p:cNvSpPr>
            <a:spLocks noGrp="1"/>
          </p:cNvSpPr>
          <p:nvPr>
            <p:ph type="body" sz="quarter" idx="3"/>
          </p:nvPr>
        </p:nvSpPr>
        <p:spPr>
          <a:xfrm>
            <a:off x="4645027" y="1535113"/>
            <a:ext cx="4041775" cy="639762"/>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7" y="2174875"/>
            <a:ext cx="4041775" cy="3951288"/>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a:p>
        </p:txBody>
      </p:sp>
    </p:spTree>
    <p:extLst>
      <p:ext uri="{BB962C8B-B14F-4D97-AF65-F5344CB8AC3E}">
        <p14:creationId xmlns:p14="http://schemas.microsoft.com/office/powerpoint/2010/main" val="609118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6624"/>
            <a:ext cx="8229600" cy="1143000"/>
          </a:xfrm>
          <a:prstGeom prst="rect">
            <a:avLst/>
          </a:prstGeom>
        </p:spPr>
        <p:txBody>
          <a:bodyPr/>
          <a:lstStyle>
            <a:lvl1pPr>
              <a:defRPr>
                <a:solidFill>
                  <a:schemeClr val="tx1"/>
                </a:solidFill>
              </a:defRPr>
            </a:lvl1pPr>
          </a:lstStyle>
          <a:p>
            <a:r>
              <a:rPr lang="en-US" smtClean="0"/>
              <a:t>Click to edit Master title style</a:t>
            </a:r>
            <a:endParaRPr lang="es-ES" dirty="0"/>
          </a:p>
        </p:txBody>
      </p:sp>
    </p:spTree>
    <p:extLst>
      <p:ext uri="{BB962C8B-B14F-4D97-AF65-F5344CB8AC3E}">
        <p14:creationId xmlns:p14="http://schemas.microsoft.com/office/powerpoint/2010/main" val="4246018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4195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0"/>
            <a:ext cx="3008313" cy="1162050"/>
          </a:xfrm>
          <a:prstGeom prst="rect">
            <a:avLst/>
          </a:prstGeom>
        </p:spPr>
        <p:txBody>
          <a:bodyPr anchor="b"/>
          <a:lstStyle>
            <a:lvl1pPr algn="l">
              <a:defRPr sz="2000" b="1">
                <a:solidFill>
                  <a:schemeClr val="tx1"/>
                </a:solidFill>
              </a:defRPr>
            </a:lvl1pPr>
          </a:lstStyle>
          <a:p>
            <a:r>
              <a:rPr lang="en-US" smtClean="0"/>
              <a:t>Click to edit Master title style</a:t>
            </a:r>
            <a:endParaRPr lang="es-ES" dirty="0"/>
          </a:p>
        </p:txBody>
      </p:sp>
      <p:sp>
        <p:nvSpPr>
          <p:cNvPr id="3" name="2 Marcador de contenido"/>
          <p:cNvSpPr>
            <a:spLocks noGrp="1"/>
          </p:cNvSpPr>
          <p:nvPr>
            <p:ph idx="1"/>
          </p:nvPr>
        </p:nvSpPr>
        <p:spPr>
          <a:xfrm>
            <a:off x="3575050" y="273054"/>
            <a:ext cx="5111750" cy="5853113"/>
          </a:xfrm>
          <a:prstGeom prst="rect">
            <a:avLst/>
          </a:prstGeo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dirty="0"/>
          </a:p>
        </p:txBody>
      </p:sp>
      <p:sp>
        <p:nvSpPr>
          <p:cNvPr id="4" name="3 Marcador de texto"/>
          <p:cNvSpPr>
            <a:spLocks noGrp="1"/>
          </p:cNvSpPr>
          <p:nvPr>
            <p:ph type="body" sz="half" idx="2"/>
          </p:nvPr>
        </p:nvSpPr>
        <p:spPr>
          <a:xfrm>
            <a:off x="457202" y="1435103"/>
            <a:ext cx="3008313" cy="4691063"/>
          </a:xfrm>
          <a:prstGeom prst="rect">
            <a:avLst/>
          </a:prstGeo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9007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solidFill>
                  <a:schemeClr val="tx1"/>
                </a:solidFill>
              </a:defRPr>
            </a:lvl1pPr>
          </a:lstStyle>
          <a:p>
            <a:r>
              <a:rPr lang="en-US" smtClean="0"/>
              <a:t>Click to edit Master title style</a:t>
            </a:r>
            <a:endParaRPr lang="es-ES" dirty="0"/>
          </a:p>
        </p:txBody>
      </p:sp>
      <p:sp>
        <p:nvSpPr>
          <p:cNvPr id="3" name="2 Marcador de posición de imagen"/>
          <p:cNvSpPr>
            <a:spLocks noGrp="1"/>
          </p:cNvSpPr>
          <p:nvPr>
            <p:ph type="pic" idx="1"/>
          </p:nvPr>
        </p:nvSpPr>
        <p:spPr>
          <a:xfrm>
            <a:off x="1792288" y="685800"/>
            <a:ext cx="5486400" cy="4114800"/>
          </a:xfrm>
          <a:prstGeom prst="rect">
            <a:avLst/>
          </a:prstGeo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s-ES" noProof="0" dirty="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4427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4"/>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1800" dirty="0">
              <a:solidFill>
                <a:srgbClr val="000000"/>
              </a:solidFill>
            </a:endParaRPr>
          </a:p>
        </p:txBody>
      </p:sp>
      <p:sp>
        <p:nvSpPr>
          <p:cNvPr id="1045" name="Rectangle 21"/>
          <p:cNvSpPr>
            <a:spLocks noChangeArrowheads="1"/>
          </p:cNvSpPr>
          <p:nvPr/>
        </p:nvSpPr>
        <p:spPr bwMode="auto">
          <a:xfrm rot="10800000">
            <a:off x="2" y="6308729"/>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sz="800" dirty="0">
              <a:solidFill>
                <a:srgbClr val="000000"/>
              </a:solidFill>
            </a:endParaRPr>
          </a:p>
        </p:txBody>
      </p:sp>
      <p:sp>
        <p:nvSpPr>
          <p:cNvPr id="1047" name="Line 23"/>
          <p:cNvSpPr>
            <a:spLocks noChangeShapeType="1"/>
          </p:cNvSpPr>
          <p:nvPr/>
        </p:nvSpPr>
        <p:spPr bwMode="auto">
          <a:xfrm rot="10800000" flipH="1">
            <a:off x="25402" y="6235700"/>
            <a:ext cx="6659563" cy="0"/>
          </a:xfrm>
          <a:prstGeom prst="line">
            <a:avLst/>
          </a:prstGeom>
          <a:noFill/>
          <a:ln w="38100">
            <a:solidFill>
              <a:srgbClr val="FF0000"/>
            </a:solidFill>
            <a:round/>
            <a:headEnd/>
            <a:tailEnd/>
          </a:ln>
          <a:effectLst/>
        </p:spPr>
        <p:txBody>
          <a:bodyPr/>
          <a:lstStyle/>
          <a:p>
            <a:pPr>
              <a:defRPr/>
            </a:pPr>
            <a:endParaRPr lang="es-ES" sz="800" dirty="0">
              <a:solidFill>
                <a:srgbClr val="000000"/>
              </a:solidFill>
            </a:endParaRPr>
          </a:p>
        </p:txBody>
      </p:sp>
      <p:sp>
        <p:nvSpPr>
          <p:cNvPr id="1048" name="Line 24"/>
          <p:cNvSpPr>
            <a:spLocks noChangeShapeType="1"/>
          </p:cNvSpPr>
          <p:nvPr/>
        </p:nvSpPr>
        <p:spPr bwMode="auto">
          <a:xfrm rot="10800000" flipH="1">
            <a:off x="25402" y="6283325"/>
            <a:ext cx="6659563" cy="0"/>
          </a:xfrm>
          <a:prstGeom prst="line">
            <a:avLst/>
          </a:prstGeom>
          <a:noFill/>
          <a:ln w="38100">
            <a:solidFill>
              <a:srgbClr val="006600"/>
            </a:solidFill>
            <a:round/>
            <a:headEnd/>
            <a:tailEnd/>
          </a:ln>
          <a:effectLst/>
        </p:spPr>
        <p:txBody>
          <a:bodyPr/>
          <a:lstStyle/>
          <a:p>
            <a:pPr>
              <a:defRPr/>
            </a:pPr>
            <a:endParaRPr lang="es-ES" sz="800" dirty="0">
              <a:solidFill>
                <a:srgbClr val="000000"/>
              </a:solidFill>
            </a:endParaRPr>
          </a:p>
        </p:txBody>
      </p:sp>
      <p:sp>
        <p:nvSpPr>
          <p:cNvPr id="8" name="7 Marcador de fecha"/>
          <p:cNvSpPr>
            <a:spLocks noGrp="1"/>
          </p:cNvSpPr>
          <p:nvPr>
            <p:ph type="dt" sz="half" idx="2"/>
          </p:nvPr>
        </p:nvSpPr>
        <p:spPr>
          <a:xfrm>
            <a:off x="385192" y="6656871"/>
            <a:ext cx="2026568" cy="216024"/>
          </a:xfrm>
          <a:prstGeom prst="rect">
            <a:avLst/>
          </a:prstGeom>
        </p:spPr>
        <p:txBody>
          <a:bodyPr vert="horz" lIns="91440" tIns="45720" rIns="91440" bIns="45720" rtlCol="0" anchor="ctr"/>
          <a:lstStyle>
            <a:lvl1pPr algn="ctr">
              <a:defRPr sz="500">
                <a:solidFill>
                  <a:schemeClr val="tx1"/>
                </a:solidFill>
              </a:defRPr>
            </a:lvl1pPr>
          </a:lstStyle>
          <a:p>
            <a:fld id="{699BB2DD-1345-4861-B9E1-18D0FA303D08}" type="datetimeFigureOut">
              <a:rPr lang="en-US" smtClean="0"/>
              <a:t>4/8/2015</a:t>
            </a:fld>
            <a:endParaRPr lang="en-US" dirty="0"/>
          </a:p>
        </p:txBody>
      </p:sp>
      <p:sp>
        <p:nvSpPr>
          <p:cNvPr id="9" name="8 Marcador de pie de página"/>
          <p:cNvSpPr>
            <a:spLocks noGrp="1"/>
          </p:cNvSpPr>
          <p:nvPr>
            <p:ph type="ftr" sz="quarter" idx="3"/>
          </p:nvPr>
        </p:nvSpPr>
        <p:spPr>
          <a:xfrm>
            <a:off x="4388160" y="6658074"/>
            <a:ext cx="1447800" cy="213618"/>
          </a:xfrm>
          <a:prstGeom prst="rect">
            <a:avLst/>
          </a:prstGeom>
        </p:spPr>
        <p:txBody>
          <a:bodyPr vert="horz" lIns="91440" tIns="45720" rIns="91440" bIns="45720" rtlCol="0" anchor="ctr"/>
          <a:lstStyle>
            <a:lvl1pPr algn="ctr">
              <a:defRPr sz="500">
                <a:solidFill>
                  <a:schemeClr val="tx1"/>
                </a:solidFill>
              </a:defRPr>
            </a:lvl1pPr>
          </a:lstStyle>
          <a:p>
            <a:endParaRPr lang="en-US" dirty="0"/>
          </a:p>
        </p:txBody>
      </p:sp>
      <p:sp>
        <p:nvSpPr>
          <p:cNvPr id="10" name="9 Marcador de número de diapositiva"/>
          <p:cNvSpPr>
            <a:spLocks noGrp="1"/>
          </p:cNvSpPr>
          <p:nvPr>
            <p:ph type="sldNum" sz="quarter" idx="4"/>
          </p:nvPr>
        </p:nvSpPr>
        <p:spPr>
          <a:xfrm>
            <a:off x="7812360" y="6658074"/>
            <a:ext cx="874440" cy="213618"/>
          </a:xfrm>
          <a:prstGeom prst="rect">
            <a:avLst/>
          </a:prstGeom>
        </p:spPr>
        <p:txBody>
          <a:bodyPr vert="horz" lIns="91440" tIns="45720" rIns="91440" bIns="45720" rtlCol="0" anchor="ctr"/>
          <a:lstStyle>
            <a:lvl1pPr algn="ctr">
              <a:defRPr sz="500">
                <a:solidFill>
                  <a:schemeClr val="tx1"/>
                </a:solidFill>
              </a:defRPr>
            </a:lvl1pPr>
          </a:lstStyle>
          <a:p>
            <a:fld id="{6829B5AE-9AB6-4C2B-8D41-8A4A6D1C15E4}" type="slidenum">
              <a:rPr lang="en-US" smtClean="0"/>
              <a:t>‹Nº›</a:t>
            </a:fld>
            <a:endParaRPr lang="en-US" dirty="0"/>
          </a:p>
        </p:txBody>
      </p:sp>
      <p:pic>
        <p:nvPicPr>
          <p:cNvPr id="11" name="10 Imagen"/>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00214" y="5981170"/>
            <a:ext cx="2232000" cy="576448"/>
          </a:xfrm>
          <a:prstGeom prst="rect">
            <a:avLst/>
          </a:prstGeom>
        </p:spPr>
      </p:pic>
    </p:spTree>
    <p:extLst>
      <p:ext uri="{BB962C8B-B14F-4D97-AF65-F5344CB8AC3E}">
        <p14:creationId xmlns:p14="http://schemas.microsoft.com/office/powerpoint/2010/main" val="41513601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4.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4.xml"/><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4.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4.xml"/><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4.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4.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4.xml"/><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4.xml"/><Relationship Id="rId5" Type="http://schemas.openxmlformats.org/officeDocument/2006/relationships/image" Target="../media/image69.png"/><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4.xml"/><Relationship Id="rId5" Type="http://schemas.openxmlformats.org/officeDocument/2006/relationships/image" Target="../media/image73.png"/><Relationship Id="rId4" Type="http://schemas.openxmlformats.org/officeDocument/2006/relationships/image" Target="../media/image7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4.xml"/><Relationship Id="rId4" Type="http://schemas.openxmlformats.org/officeDocument/2006/relationships/image" Target="../media/image76.png"/></Relationships>
</file>

<file path=ppt/slides/_rels/slide2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4.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7" Type="http://schemas.openxmlformats.org/officeDocument/2006/relationships/image" Target="../media/image85.png"/><Relationship Id="rId2" Type="http://schemas.openxmlformats.org/officeDocument/2006/relationships/image" Target="../media/image81.png"/><Relationship Id="rId1" Type="http://schemas.openxmlformats.org/officeDocument/2006/relationships/slideLayout" Target="../slideLayouts/slideLayout14.xml"/><Relationship Id="rId6" Type="http://schemas.openxmlformats.org/officeDocument/2006/relationships/image" Target="../media/image84.png"/><Relationship Id="rId5" Type="http://schemas.openxmlformats.org/officeDocument/2006/relationships/image" Target="../media/image83.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4.xml"/><Relationship Id="rId4" Type="http://schemas.openxmlformats.org/officeDocument/2006/relationships/image" Target="../media/image92.png"/></Relationships>
</file>

<file path=ppt/slides/_rels/slide38.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8.png"/><Relationship Id="rId2" Type="http://schemas.openxmlformats.org/officeDocument/2006/relationships/image" Target="../media/image93.png"/><Relationship Id="rId1" Type="http://schemas.openxmlformats.org/officeDocument/2006/relationships/slideLayout" Target="../slideLayouts/slideLayout14.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39.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image" Target="../media/image99.png"/><Relationship Id="rId1" Type="http://schemas.openxmlformats.org/officeDocument/2006/relationships/slideLayout" Target="../slideLayouts/slideLayout14.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5.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png"/><Relationship Id="rId1" Type="http://schemas.openxmlformats.org/officeDocument/2006/relationships/slideLayout" Target="../slideLayouts/slideLayout14.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42.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07.emf"/><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14.xml"/><Relationship Id="rId4" Type="http://schemas.openxmlformats.org/officeDocument/2006/relationships/image" Target="../media/image116.png"/></Relationships>
</file>

<file path=ppt/slides/_rels/slide44.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2.png"/><Relationship Id="rId1" Type="http://schemas.openxmlformats.org/officeDocument/2006/relationships/slideLayout" Target="../slideLayouts/slideLayout14.xml"/><Relationship Id="rId4" Type="http://schemas.openxmlformats.org/officeDocument/2006/relationships/image" Target="../media/image119.png"/></Relationships>
</file>

<file path=ppt/slides/_rels/slide4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14.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46.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13.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17.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5.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27.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33.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1.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4.png"/><Relationship Id="rId1" Type="http://schemas.openxmlformats.org/officeDocument/2006/relationships/slideLayout" Target="../slideLayouts/slideLayout14.xml"/><Relationship Id="rId4" Type="http://schemas.openxmlformats.org/officeDocument/2006/relationships/image" Target="../media/image139.png"/></Relationships>
</file>

<file path=ppt/slides/_rels/slide53.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35.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34.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37.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1.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8.pn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58.pn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image" Target="../media/image18.png"/></Relationships>
</file>

<file path=ppt/slides/_rels/slide80.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3300"/>
            </a:gs>
            <a:gs pos="86000">
              <a:schemeClr val="accent1">
                <a:lumMod val="45000"/>
                <a:lumOff val="55000"/>
              </a:schemeClr>
            </a:gs>
            <a:gs pos="95000">
              <a:schemeClr val="accent1">
                <a:lumMod val="45000"/>
                <a:lumOff val="55000"/>
              </a:schemeClr>
            </a:gs>
            <a:gs pos="100000">
              <a:schemeClr val="accent1">
                <a:lumMod val="30000"/>
                <a:lumOff val="7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extBox 1"/>
          <p:cNvSpPr txBox="1"/>
          <p:nvPr/>
        </p:nvSpPr>
        <p:spPr>
          <a:xfrm>
            <a:off x="1855870" y="1022686"/>
            <a:ext cx="5835316" cy="830997"/>
          </a:xfrm>
          <a:prstGeom prst="rect">
            <a:avLst/>
          </a:prstGeom>
          <a:noFill/>
        </p:spPr>
        <p:txBody>
          <a:bodyPr wrap="square" rtlCol="0">
            <a:spAutoFit/>
          </a:bodyPr>
          <a:lstStyle/>
          <a:p>
            <a:pPr algn="ctr"/>
            <a:r>
              <a:rPr lang="en-US" sz="2400" b="1" dirty="0">
                <a:effectLst>
                  <a:outerShdw blurRad="38100" dist="38100" dir="2700000" algn="tl">
                    <a:srgbClr val="000000">
                      <a:alpha val="43137"/>
                    </a:srgbClr>
                  </a:outerShdw>
                </a:effectLst>
              </a:rPr>
              <a:t>DEPARTAMENTO DE CIENCIAS DE LA ENERGÍA Y MECÁNICA</a:t>
            </a:r>
          </a:p>
        </p:txBody>
      </p:sp>
      <p:sp>
        <p:nvSpPr>
          <p:cNvPr id="3" name="TextBox 2"/>
          <p:cNvSpPr txBox="1"/>
          <p:nvPr/>
        </p:nvSpPr>
        <p:spPr>
          <a:xfrm>
            <a:off x="1834815" y="2117558"/>
            <a:ext cx="5877426"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CARRERA DE INGENIERÍA MECÁNICA</a:t>
            </a:r>
          </a:p>
        </p:txBody>
      </p:sp>
      <p:sp>
        <p:nvSpPr>
          <p:cNvPr id="4" name="TextBox 3"/>
          <p:cNvSpPr txBox="1"/>
          <p:nvPr/>
        </p:nvSpPr>
        <p:spPr>
          <a:xfrm>
            <a:off x="1288880" y="2843097"/>
            <a:ext cx="7041481" cy="1015663"/>
          </a:xfrm>
          <a:prstGeom prst="rect">
            <a:avLst/>
          </a:prstGeom>
          <a:noFill/>
        </p:spPr>
        <p:txBody>
          <a:bodyPr wrap="square" rtlCol="0">
            <a:spAutoFit/>
          </a:bodyPr>
          <a:lstStyle/>
          <a:p>
            <a:pPr algn="ctr"/>
            <a:r>
              <a:rPr lang="en-US" sz="2000" b="1" dirty="0">
                <a:solidFill>
                  <a:srgbClr val="C00000"/>
                </a:solidFill>
                <a:effectLst>
                  <a:outerShdw blurRad="38100" dist="38100" dir="2700000" algn="tl">
                    <a:srgbClr val="000000">
                      <a:alpha val="43137"/>
                    </a:srgbClr>
                  </a:outerShdw>
                </a:effectLst>
              </a:rPr>
              <a:t>TEMA: </a:t>
            </a:r>
            <a:r>
              <a:rPr lang="es-ES" sz="2000" b="1" dirty="0">
                <a:solidFill>
                  <a:srgbClr val="C00000"/>
                </a:solidFill>
                <a:effectLst>
                  <a:outerShdw blurRad="38100" dist="38100" dir="2700000" algn="tl">
                    <a:srgbClr val="000000">
                      <a:alpha val="43137"/>
                    </a:srgbClr>
                  </a:outerShdw>
                </a:effectLst>
              </a:rPr>
              <a:t>ANÁLISIS DE LA ESTABILIDAD EN CONDUCTOS FORMADOS POR LÁMINAS METÁLICAS DE PARED DELGADA SOMETIDAS A CARGAS DE SUELO</a:t>
            </a:r>
            <a:endParaRPr lang="en-US" sz="2000" b="1" dirty="0">
              <a:solidFill>
                <a:srgbClr val="C00000"/>
              </a:solidFill>
              <a:effectLst>
                <a:outerShdw blurRad="38100" dist="38100" dir="2700000" algn="tl">
                  <a:srgbClr val="000000">
                    <a:alpha val="43137"/>
                  </a:srgbClr>
                </a:outerShdw>
              </a:effectLst>
            </a:endParaRPr>
          </a:p>
        </p:txBody>
      </p:sp>
      <p:sp>
        <p:nvSpPr>
          <p:cNvPr id="5" name="TextBox 4"/>
          <p:cNvSpPr txBox="1"/>
          <p:nvPr/>
        </p:nvSpPr>
        <p:spPr>
          <a:xfrm>
            <a:off x="2216815" y="4122634"/>
            <a:ext cx="5113424" cy="338554"/>
          </a:xfrm>
          <a:prstGeom prst="rect">
            <a:avLst/>
          </a:prstGeom>
          <a:noFill/>
        </p:spPr>
        <p:txBody>
          <a:bodyPr wrap="square" rtlCol="0">
            <a:spAutoFit/>
          </a:bodyPr>
          <a:lstStyle/>
          <a:p>
            <a:r>
              <a:rPr lang="en-US" sz="1600" b="1" dirty="0">
                <a:effectLst>
                  <a:outerShdw blurRad="38100" dist="38100" dir="2700000" algn="tl">
                    <a:srgbClr val="000000">
                      <a:alpha val="43137"/>
                    </a:srgbClr>
                  </a:outerShdw>
                </a:effectLst>
              </a:rPr>
              <a:t>AUTOR: MANUEL ALBERTO MORENO CÁRDENAS</a:t>
            </a:r>
          </a:p>
        </p:txBody>
      </p:sp>
      <p:sp>
        <p:nvSpPr>
          <p:cNvPr id="6" name="TextBox 5"/>
          <p:cNvSpPr txBox="1"/>
          <p:nvPr/>
        </p:nvSpPr>
        <p:spPr>
          <a:xfrm>
            <a:off x="2734173" y="4703801"/>
            <a:ext cx="4150899" cy="338554"/>
          </a:xfrm>
          <a:prstGeom prst="rect">
            <a:avLst/>
          </a:prstGeom>
          <a:noFill/>
        </p:spPr>
        <p:txBody>
          <a:bodyPr wrap="square" rtlCol="0">
            <a:spAutoFit/>
          </a:bodyPr>
          <a:lstStyle/>
          <a:p>
            <a:r>
              <a:rPr lang="en-US" sz="1600" dirty="0">
                <a:effectLst>
                  <a:outerShdw blurRad="38100" dist="38100" dir="2700000" algn="tl">
                    <a:srgbClr val="000000">
                      <a:alpha val="43137"/>
                    </a:srgbClr>
                  </a:outerShdw>
                </a:effectLst>
              </a:rPr>
              <a:t>DIRECTOR: ING. EDGARDO FERNÁNDEZ</a:t>
            </a:r>
          </a:p>
        </p:txBody>
      </p:sp>
      <p:sp>
        <p:nvSpPr>
          <p:cNvPr id="7" name="TextBox 6"/>
          <p:cNvSpPr txBox="1"/>
          <p:nvPr/>
        </p:nvSpPr>
        <p:spPr>
          <a:xfrm>
            <a:off x="2657470" y="5042355"/>
            <a:ext cx="4304303" cy="338554"/>
          </a:xfrm>
          <a:prstGeom prst="rect">
            <a:avLst/>
          </a:prstGeom>
          <a:noFill/>
        </p:spPr>
        <p:txBody>
          <a:bodyPr wrap="square" rtlCol="0">
            <a:spAutoFit/>
          </a:bodyPr>
          <a:lstStyle/>
          <a:p>
            <a:r>
              <a:rPr lang="en-US" sz="1600" dirty="0">
                <a:effectLst>
                  <a:outerShdw blurRad="38100" dist="38100" dir="2700000" algn="tl">
                    <a:srgbClr val="000000">
                      <a:alpha val="43137"/>
                    </a:srgbClr>
                  </a:outerShdw>
                </a:effectLst>
              </a:rPr>
              <a:t>CODIRECTOR: ING. FRANCISCO PAZMIÑO</a:t>
            </a:r>
          </a:p>
        </p:txBody>
      </p:sp>
    </p:spTree>
    <p:extLst>
      <p:ext uri="{BB962C8B-B14F-4D97-AF65-F5344CB8AC3E}">
        <p14:creationId xmlns:p14="http://schemas.microsoft.com/office/powerpoint/2010/main" val="260823876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283" y="-329330"/>
            <a:ext cx="9252283" cy="971300"/>
          </a:xfrm>
        </p:spPr>
        <p:txBody>
          <a:bodyPr/>
          <a:lstStyle/>
          <a:p>
            <a:r>
              <a:rPr lang="en-US" sz="3600" dirty="0" smtClean="0">
                <a:ln w="22225">
                  <a:solidFill>
                    <a:sysClr val="windowText" lastClr="000000"/>
                  </a:solidFill>
                  <a:prstDash val="solid"/>
                </a:ln>
                <a:solidFill>
                  <a:schemeClr val="bg1">
                    <a:lumMod val="75000"/>
                  </a:schemeClr>
                </a:solidFill>
                <a:effectLst/>
              </a:rPr>
              <a:t>EQUILIBRIO - LÁMINA RECTANGULAR</a:t>
            </a:r>
            <a:endParaRPr lang="en-US" sz="3600" dirty="0">
              <a:ln w="22225">
                <a:solidFill>
                  <a:sysClr val="windowText" lastClr="000000"/>
                </a:solidFill>
                <a:prstDash val="solid"/>
              </a:ln>
              <a:solidFill>
                <a:schemeClr val="bg1">
                  <a:lumMod val="75000"/>
                </a:schemeClr>
              </a:solidFill>
              <a:effectLst/>
            </a:endParaRPr>
          </a:p>
        </p:txBody>
      </p:sp>
      <p:pic>
        <p:nvPicPr>
          <p:cNvPr id="4" name="Picture 3"/>
          <p:cNvPicPr>
            <a:picLocks noChangeAspect="1"/>
          </p:cNvPicPr>
          <p:nvPr/>
        </p:nvPicPr>
        <p:blipFill>
          <a:blip r:embed="rId2"/>
          <a:stretch>
            <a:fillRect/>
          </a:stretch>
        </p:blipFill>
        <p:spPr>
          <a:xfrm>
            <a:off x="995613" y="806780"/>
            <a:ext cx="7044489" cy="2756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Rectangle 18"/>
          <p:cNvSpPr/>
          <p:nvPr/>
        </p:nvSpPr>
        <p:spPr>
          <a:xfrm>
            <a:off x="747530" y="3728129"/>
            <a:ext cx="3413962" cy="400110"/>
          </a:xfrm>
          <a:prstGeom prst="rect">
            <a:avLst/>
          </a:prstGeom>
        </p:spPr>
        <p:txBody>
          <a:bodyPr wrap="square">
            <a:spAutoFit/>
          </a:bodyPr>
          <a:lstStyle/>
          <a:p>
            <a:r>
              <a:rPr lang="es-EC" sz="2000" dirty="0" smtClean="0"/>
              <a:t>La sumatoria en el eje X es:</a:t>
            </a:r>
            <a:endParaRPr lang="es-EC" sz="2000" dirty="0"/>
          </a:p>
        </p:txBody>
      </p:sp>
      <mc:AlternateContent xmlns:mc="http://schemas.openxmlformats.org/markup-compatibility/2006" xmlns:a14="http://schemas.microsoft.com/office/drawing/2010/main">
        <mc:Choice Requires="a14">
          <p:sp>
            <p:nvSpPr>
              <p:cNvPr id="13" name="Rectangle 12"/>
              <p:cNvSpPr/>
              <p:nvPr/>
            </p:nvSpPr>
            <p:spPr>
              <a:xfrm>
                <a:off x="1443914" y="4094614"/>
                <a:ext cx="2021194" cy="7386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sz="2000" i="1">
                              <a:latin typeface="Cambria Math" panose="02040503050406030204" pitchFamily="18" charset="0"/>
                            </a:rPr>
                          </m:ctrlPr>
                        </m:fPr>
                        <m:num>
                          <m:r>
                            <a:rPr lang="es-EC" sz="2000">
                              <a:latin typeface="Cambria Math" panose="02040503050406030204" pitchFamily="18" charset="0"/>
                            </a:rPr>
                            <m:t>𝜕</m:t>
                          </m:r>
                          <m:sSub>
                            <m:sSubPr>
                              <m:ctrlPr>
                                <a:rPr lang="es-EC" sz="2000" i="1">
                                  <a:latin typeface="Cambria Math" panose="02040503050406030204" pitchFamily="18" charset="0"/>
                                </a:rPr>
                              </m:ctrlPr>
                            </m:sSubPr>
                            <m:e>
                              <m:r>
                                <a:rPr lang="es-EC" sz="2000" i="1">
                                  <a:latin typeface="Cambria Math" panose="02040503050406030204" pitchFamily="18" charset="0"/>
                                </a:rPr>
                                <m:t>𝑁</m:t>
                              </m:r>
                            </m:e>
                            <m:sub>
                              <m:r>
                                <a:rPr lang="es-EC" sz="2000" i="1">
                                  <a:latin typeface="Cambria Math" panose="02040503050406030204" pitchFamily="18" charset="0"/>
                                </a:rPr>
                                <m:t>𝑥</m:t>
                              </m:r>
                            </m:sub>
                          </m:sSub>
                        </m:num>
                        <m:den>
                          <m:r>
                            <a:rPr lang="es-EC" sz="2000" i="0">
                              <a:latin typeface="Cambria Math" panose="02040503050406030204" pitchFamily="18" charset="0"/>
                            </a:rPr>
                            <m:t>𝜕</m:t>
                          </m:r>
                          <m:r>
                            <a:rPr lang="es-EC" sz="2000" i="1">
                              <a:latin typeface="Cambria Math" panose="02040503050406030204" pitchFamily="18" charset="0"/>
                            </a:rPr>
                            <m:t>𝑥</m:t>
                          </m:r>
                        </m:den>
                      </m:f>
                      <m:r>
                        <a:rPr lang="es-EC" sz="2000" i="0">
                          <a:latin typeface="Cambria Math" panose="02040503050406030204" pitchFamily="18" charset="0"/>
                        </a:rPr>
                        <m:t>+</m:t>
                      </m:r>
                      <m:f>
                        <m:fPr>
                          <m:ctrlPr>
                            <a:rPr lang="es-EC" sz="2000" i="1">
                              <a:latin typeface="Cambria Math" panose="02040503050406030204" pitchFamily="18" charset="0"/>
                            </a:rPr>
                          </m:ctrlPr>
                        </m:fPr>
                        <m:num>
                          <m:r>
                            <a:rPr lang="es-EC" sz="2000" i="0">
                              <a:latin typeface="Cambria Math" panose="02040503050406030204" pitchFamily="18" charset="0"/>
                            </a:rPr>
                            <m:t>𝜕</m:t>
                          </m:r>
                          <m:sSub>
                            <m:sSubPr>
                              <m:ctrlPr>
                                <a:rPr lang="es-EC" sz="2000" i="1">
                                  <a:latin typeface="Cambria Math" panose="02040503050406030204" pitchFamily="18" charset="0"/>
                                </a:rPr>
                              </m:ctrlPr>
                            </m:sSubPr>
                            <m:e>
                              <m:r>
                                <a:rPr lang="es-EC" sz="2000" i="1">
                                  <a:latin typeface="Cambria Math" panose="02040503050406030204" pitchFamily="18" charset="0"/>
                                </a:rPr>
                                <m:t>𝑁</m:t>
                              </m:r>
                            </m:e>
                            <m:sub>
                              <m:r>
                                <a:rPr lang="es-EC" sz="2000" i="1">
                                  <a:latin typeface="Cambria Math" panose="02040503050406030204" pitchFamily="18" charset="0"/>
                                </a:rPr>
                                <m:t>𝑥𝑦</m:t>
                              </m:r>
                            </m:sub>
                          </m:sSub>
                        </m:num>
                        <m:den>
                          <m:r>
                            <a:rPr lang="es-EC" sz="2000" i="0">
                              <a:latin typeface="Cambria Math" panose="02040503050406030204" pitchFamily="18" charset="0"/>
                            </a:rPr>
                            <m:t>𝜕</m:t>
                          </m:r>
                          <m:r>
                            <a:rPr lang="es-EC" sz="2000" i="1">
                              <a:latin typeface="Cambria Math" panose="02040503050406030204" pitchFamily="18" charset="0"/>
                            </a:rPr>
                            <m:t>𝑦</m:t>
                          </m:r>
                        </m:den>
                      </m:f>
                      <m:r>
                        <a:rPr lang="es-EC" sz="2000" i="0">
                          <a:latin typeface="Cambria Math" panose="02040503050406030204" pitchFamily="18" charset="0"/>
                        </a:rPr>
                        <m:t>=0</m:t>
                      </m:r>
                    </m:oMath>
                  </m:oMathPara>
                </a14:m>
                <a:endParaRPr lang="es-EC" sz="2000" dirty="0"/>
              </a:p>
            </p:txBody>
          </p:sp>
        </mc:Choice>
        <mc:Fallback xmlns="">
          <p:sp>
            <p:nvSpPr>
              <p:cNvPr id="13" name="Rectangle 12"/>
              <p:cNvSpPr>
                <a:spLocks noRot="1" noChangeAspect="1" noMove="1" noResize="1" noEditPoints="1" noAdjustHandles="1" noChangeArrowheads="1" noChangeShapeType="1" noTextEdit="1"/>
              </p:cNvSpPr>
              <p:nvPr/>
            </p:nvSpPr>
            <p:spPr>
              <a:xfrm>
                <a:off x="1443914" y="4094614"/>
                <a:ext cx="2021194" cy="738600"/>
              </a:xfrm>
              <a:prstGeom prst="rect">
                <a:avLst/>
              </a:prstGeom>
              <a:blipFill rotWithShape="0">
                <a:blip r:embed="rId3"/>
                <a:stretch>
                  <a:fillRect/>
                </a:stretch>
              </a:blipFill>
            </p:spPr>
            <p:txBody>
              <a:bodyPr/>
              <a:lstStyle/>
              <a:p>
                <a:r>
                  <a:rPr lang="es-EC">
                    <a:noFill/>
                  </a:rPr>
                  <a:t> </a:t>
                </a:r>
              </a:p>
            </p:txBody>
          </p:sp>
        </mc:Fallback>
      </mc:AlternateContent>
      <p:sp>
        <p:nvSpPr>
          <p:cNvPr id="20" name="Rectangle 19"/>
          <p:cNvSpPr/>
          <p:nvPr/>
        </p:nvSpPr>
        <p:spPr>
          <a:xfrm>
            <a:off x="747530" y="4799589"/>
            <a:ext cx="3413962" cy="400110"/>
          </a:xfrm>
          <a:prstGeom prst="rect">
            <a:avLst/>
          </a:prstGeom>
        </p:spPr>
        <p:txBody>
          <a:bodyPr wrap="square">
            <a:spAutoFit/>
          </a:bodyPr>
          <a:lstStyle/>
          <a:p>
            <a:r>
              <a:rPr lang="es-EC" sz="2000" dirty="0" smtClean="0"/>
              <a:t>La sumatoria en el eje Y es:</a:t>
            </a:r>
            <a:endParaRPr lang="es-EC" sz="2000" dirty="0"/>
          </a:p>
        </p:txBody>
      </p:sp>
      <mc:AlternateContent xmlns:mc="http://schemas.openxmlformats.org/markup-compatibility/2006" xmlns:a14="http://schemas.microsoft.com/office/drawing/2010/main">
        <mc:Choice Requires="a14">
          <p:sp>
            <p:nvSpPr>
              <p:cNvPr id="14" name="Rectangle 13"/>
              <p:cNvSpPr/>
              <p:nvPr/>
            </p:nvSpPr>
            <p:spPr>
              <a:xfrm>
                <a:off x="1436347" y="5199699"/>
                <a:ext cx="2028761" cy="7386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sz="2000" i="1">
                              <a:latin typeface="Cambria Math" panose="02040503050406030204" pitchFamily="18" charset="0"/>
                            </a:rPr>
                          </m:ctrlPr>
                        </m:fPr>
                        <m:num>
                          <m:r>
                            <a:rPr lang="es-EC" sz="2000">
                              <a:latin typeface="Cambria Math" panose="02040503050406030204" pitchFamily="18" charset="0"/>
                            </a:rPr>
                            <m:t>𝜕</m:t>
                          </m:r>
                          <m:sSub>
                            <m:sSubPr>
                              <m:ctrlPr>
                                <a:rPr lang="es-EC" sz="2000" i="1">
                                  <a:latin typeface="Cambria Math" panose="02040503050406030204" pitchFamily="18" charset="0"/>
                                </a:rPr>
                              </m:ctrlPr>
                            </m:sSubPr>
                            <m:e>
                              <m:r>
                                <a:rPr lang="es-EC" sz="2000" i="1">
                                  <a:latin typeface="Cambria Math" panose="02040503050406030204" pitchFamily="18" charset="0"/>
                                </a:rPr>
                                <m:t>𝑁</m:t>
                              </m:r>
                            </m:e>
                            <m:sub>
                              <m:r>
                                <a:rPr lang="es-EC" sz="2000" i="1">
                                  <a:latin typeface="Cambria Math" panose="02040503050406030204" pitchFamily="18" charset="0"/>
                                </a:rPr>
                                <m:t>𝑦</m:t>
                              </m:r>
                            </m:sub>
                          </m:sSub>
                        </m:num>
                        <m:den>
                          <m:r>
                            <a:rPr lang="es-EC" sz="2000" i="0">
                              <a:latin typeface="Cambria Math" panose="02040503050406030204" pitchFamily="18" charset="0"/>
                            </a:rPr>
                            <m:t>𝜕</m:t>
                          </m:r>
                          <m:r>
                            <a:rPr lang="es-EC" sz="2000" i="1">
                              <a:latin typeface="Cambria Math" panose="02040503050406030204" pitchFamily="18" charset="0"/>
                            </a:rPr>
                            <m:t>𝑦</m:t>
                          </m:r>
                        </m:den>
                      </m:f>
                      <m:r>
                        <a:rPr lang="es-EC" sz="2000" i="0">
                          <a:latin typeface="Cambria Math" panose="02040503050406030204" pitchFamily="18" charset="0"/>
                        </a:rPr>
                        <m:t>+</m:t>
                      </m:r>
                      <m:f>
                        <m:fPr>
                          <m:ctrlPr>
                            <a:rPr lang="es-EC" sz="2000" i="1">
                              <a:latin typeface="Cambria Math" panose="02040503050406030204" pitchFamily="18" charset="0"/>
                            </a:rPr>
                          </m:ctrlPr>
                        </m:fPr>
                        <m:num>
                          <m:r>
                            <a:rPr lang="es-EC" sz="2000" i="0">
                              <a:latin typeface="Cambria Math" panose="02040503050406030204" pitchFamily="18" charset="0"/>
                            </a:rPr>
                            <m:t>𝜕</m:t>
                          </m:r>
                          <m:sSub>
                            <m:sSubPr>
                              <m:ctrlPr>
                                <a:rPr lang="es-EC" sz="2000" i="1">
                                  <a:latin typeface="Cambria Math" panose="02040503050406030204" pitchFamily="18" charset="0"/>
                                </a:rPr>
                              </m:ctrlPr>
                            </m:sSubPr>
                            <m:e>
                              <m:r>
                                <a:rPr lang="es-EC" sz="2000" i="1">
                                  <a:latin typeface="Cambria Math" panose="02040503050406030204" pitchFamily="18" charset="0"/>
                                </a:rPr>
                                <m:t>𝑁</m:t>
                              </m:r>
                            </m:e>
                            <m:sub>
                              <m:r>
                                <a:rPr lang="es-EC" sz="2000" i="1">
                                  <a:latin typeface="Cambria Math" panose="02040503050406030204" pitchFamily="18" charset="0"/>
                                </a:rPr>
                                <m:t>𝑥𝑦</m:t>
                              </m:r>
                            </m:sub>
                          </m:sSub>
                        </m:num>
                        <m:den>
                          <m:r>
                            <a:rPr lang="es-EC" sz="2000" i="0">
                              <a:latin typeface="Cambria Math" panose="02040503050406030204" pitchFamily="18" charset="0"/>
                            </a:rPr>
                            <m:t>𝜕</m:t>
                          </m:r>
                          <m:r>
                            <a:rPr lang="es-EC" sz="2000" i="1">
                              <a:latin typeface="Cambria Math" panose="02040503050406030204" pitchFamily="18" charset="0"/>
                            </a:rPr>
                            <m:t>𝑥</m:t>
                          </m:r>
                        </m:den>
                      </m:f>
                      <m:r>
                        <a:rPr lang="es-EC" sz="2000" i="0">
                          <a:latin typeface="Cambria Math" panose="02040503050406030204" pitchFamily="18" charset="0"/>
                        </a:rPr>
                        <m:t>=0</m:t>
                      </m:r>
                    </m:oMath>
                  </m:oMathPara>
                </a14:m>
                <a:endParaRPr lang="es-EC" sz="2000" dirty="0"/>
              </a:p>
            </p:txBody>
          </p:sp>
        </mc:Choice>
        <mc:Fallback xmlns="">
          <p:sp>
            <p:nvSpPr>
              <p:cNvPr id="14" name="Rectangle 13"/>
              <p:cNvSpPr>
                <a:spLocks noRot="1" noChangeAspect="1" noMove="1" noResize="1" noEditPoints="1" noAdjustHandles="1" noChangeArrowheads="1" noChangeShapeType="1" noTextEdit="1"/>
              </p:cNvSpPr>
              <p:nvPr/>
            </p:nvSpPr>
            <p:spPr>
              <a:xfrm>
                <a:off x="1436347" y="5199699"/>
                <a:ext cx="2028761" cy="738600"/>
              </a:xfrm>
              <a:prstGeom prst="rect">
                <a:avLst/>
              </a:prstGeom>
              <a:blipFill rotWithShape="0">
                <a:blip r:embed="rId4"/>
                <a:stretch>
                  <a:fillRect/>
                </a:stretch>
              </a:blipFill>
            </p:spPr>
            <p:txBody>
              <a:bodyPr/>
              <a:lstStyle/>
              <a:p>
                <a:r>
                  <a:rPr lang="es-EC">
                    <a:noFill/>
                  </a:rPr>
                  <a:t> </a:t>
                </a:r>
              </a:p>
            </p:txBody>
          </p:sp>
        </mc:Fallback>
      </mc:AlternateContent>
      <p:sp>
        <p:nvSpPr>
          <p:cNvPr id="22" name="Rectangle 21"/>
          <p:cNvSpPr/>
          <p:nvPr/>
        </p:nvSpPr>
        <p:spPr>
          <a:xfrm>
            <a:off x="4332941" y="3728129"/>
            <a:ext cx="4523872" cy="400110"/>
          </a:xfrm>
          <a:prstGeom prst="rect">
            <a:avLst/>
          </a:prstGeom>
        </p:spPr>
        <p:txBody>
          <a:bodyPr wrap="square">
            <a:spAutoFit/>
          </a:bodyPr>
          <a:lstStyle/>
          <a:p>
            <a:r>
              <a:rPr lang="es-EC" sz="2000" dirty="0" smtClean="0"/>
              <a:t>De la proyección en el eje Z de </a:t>
            </a:r>
            <a:r>
              <a:rPr lang="es-EC" sz="2000" dirty="0" err="1" smtClean="0"/>
              <a:t>Nx</a:t>
            </a:r>
            <a:r>
              <a:rPr lang="es-EC" sz="2000" dirty="0" smtClean="0"/>
              <a:t>:</a:t>
            </a:r>
            <a:endParaRPr lang="es-EC" sz="2000" dirty="0"/>
          </a:p>
        </p:txBody>
      </p:sp>
      <mc:AlternateContent xmlns:mc="http://schemas.openxmlformats.org/markup-compatibility/2006" xmlns:a14="http://schemas.microsoft.com/office/drawing/2010/main">
        <mc:Choice Requires="a14">
          <p:sp>
            <p:nvSpPr>
              <p:cNvPr id="15" name="Rectangle 14"/>
              <p:cNvSpPr/>
              <p:nvPr/>
            </p:nvSpPr>
            <p:spPr>
              <a:xfrm>
                <a:off x="4857876" y="4094614"/>
                <a:ext cx="3085973"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𝑁</m:t>
                          </m:r>
                        </m:e>
                        <m:sub>
                          <m:r>
                            <a:rPr lang="es-EC" i="1">
                              <a:latin typeface="Cambria Math" panose="02040503050406030204" pitchFamily="18" charset="0"/>
                            </a:rPr>
                            <m:t>𝑥</m:t>
                          </m:r>
                        </m:sub>
                      </m:sSub>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0">
                                  <a:latin typeface="Cambria Math" panose="02040503050406030204" pitchFamily="18" charset="0"/>
                                </a:rPr>
                                <m:t>𝜕</m:t>
                              </m:r>
                            </m:e>
                            <m:sup>
                              <m:r>
                                <a:rPr lang="es-EC" i="0">
                                  <a:latin typeface="Cambria Math" panose="02040503050406030204" pitchFamily="18" charset="0"/>
                                </a:rPr>
                                <m:t>2</m:t>
                              </m:r>
                            </m:sup>
                          </m:sSup>
                          <m:r>
                            <a:rPr lang="es-EC" i="1">
                              <a:latin typeface="Cambria Math" panose="02040503050406030204" pitchFamily="18" charset="0"/>
                            </a:rPr>
                            <m:t>𝑤</m:t>
                          </m:r>
                        </m:num>
                        <m:den>
                          <m:r>
                            <a:rPr lang="es-EC" i="0">
                              <a:latin typeface="Cambria Math" panose="02040503050406030204" pitchFamily="18" charset="0"/>
                            </a:rPr>
                            <m:t>𝜕</m:t>
                          </m:r>
                          <m:sSup>
                            <m:sSupPr>
                              <m:ctrlPr>
                                <a:rPr lang="es-EC" i="1">
                                  <a:latin typeface="Cambria Math" panose="02040503050406030204" pitchFamily="18" charset="0"/>
                                </a:rPr>
                              </m:ctrlPr>
                            </m:sSupPr>
                            <m:e>
                              <m:r>
                                <a:rPr lang="es-EC" i="1">
                                  <a:latin typeface="Cambria Math" panose="02040503050406030204" pitchFamily="18" charset="0"/>
                                </a:rPr>
                                <m:t>𝑥</m:t>
                              </m:r>
                            </m:e>
                            <m:sup>
                              <m:r>
                                <a:rPr lang="es-EC" i="0">
                                  <a:latin typeface="Cambria Math" panose="02040503050406030204" pitchFamily="18" charset="0"/>
                                </a:rPr>
                                <m:t>2</m:t>
                              </m:r>
                            </m:sup>
                          </m:sSup>
                        </m:den>
                      </m:f>
                      <m:r>
                        <a:rPr lang="es-EC" i="1">
                          <a:latin typeface="Cambria Math" panose="02040503050406030204" pitchFamily="18" charset="0"/>
                        </a:rPr>
                        <m:t>𝑑𝑥𝑑𝑦</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𝑁</m:t>
                              </m:r>
                            </m:e>
                            <m:sub>
                              <m:r>
                                <a:rPr lang="es-EC" i="1">
                                  <a:latin typeface="Cambria Math" panose="02040503050406030204" pitchFamily="18" charset="0"/>
                                </a:rPr>
                                <m:t>𝑥</m:t>
                              </m:r>
                            </m:sub>
                          </m:sSub>
                        </m:num>
                        <m:den>
                          <m:r>
                            <a:rPr lang="es-EC" i="0">
                              <a:latin typeface="Cambria Math" panose="02040503050406030204" pitchFamily="18" charset="0"/>
                            </a:rPr>
                            <m:t>𝜕</m:t>
                          </m:r>
                          <m:r>
                            <a:rPr lang="es-EC" i="1">
                              <a:latin typeface="Cambria Math" panose="02040503050406030204" pitchFamily="18" charset="0"/>
                            </a:rPr>
                            <m:t>𝑥</m:t>
                          </m:r>
                        </m:den>
                      </m:f>
                      <m:f>
                        <m:fPr>
                          <m:ctrlPr>
                            <a:rPr lang="es-EC" i="1">
                              <a:latin typeface="Cambria Math" panose="02040503050406030204" pitchFamily="18" charset="0"/>
                            </a:rPr>
                          </m:ctrlPr>
                        </m:fPr>
                        <m:num>
                          <m:r>
                            <a:rPr lang="es-EC" i="0">
                              <a:latin typeface="Cambria Math" panose="02040503050406030204" pitchFamily="18" charset="0"/>
                            </a:rPr>
                            <m:t>𝜕</m:t>
                          </m:r>
                          <m:r>
                            <a:rPr lang="es-EC" i="1">
                              <a:latin typeface="Cambria Math" panose="02040503050406030204" pitchFamily="18" charset="0"/>
                            </a:rPr>
                            <m:t>𝑤</m:t>
                          </m:r>
                        </m:num>
                        <m:den>
                          <m:r>
                            <a:rPr lang="es-EC" i="0">
                              <a:latin typeface="Cambria Math" panose="02040503050406030204" pitchFamily="18" charset="0"/>
                            </a:rPr>
                            <m:t>𝜕</m:t>
                          </m:r>
                          <m:r>
                            <a:rPr lang="es-EC" i="1">
                              <a:latin typeface="Cambria Math" panose="02040503050406030204" pitchFamily="18" charset="0"/>
                            </a:rPr>
                            <m:t>𝑥</m:t>
                          </m:r>
                        </m:den>
                      </m:f>
                      <m:r>
                        <a:rPr lang="es-EC" i="1">
                          <a:latin typeface="Cambria Math" panose="02040503050406030204" pitchFamily="18" charset="0"/>
                        </a:rPr>
                        <m:t>𝑑𝑥𝑑𝑦</m:t>
                      </m:r>
                    </m:oMath>
                  </m:oMathPara>
                </a14:m>
                <a:endParaRPr lang="es-EC" dirty="0"/>
              </a:p>
            </p:txBody>
          </p:sp>
        </mc:Choice>
        <mc:Fallback xmlns="">
          <p:sp>
            <p:nvSpPr>
              <p:cNvPr id="15" name="Rectangle 14"/>
              <p:cNvSpPr>
                <a:spLocks noRot="1" noChangeAspect="1" noMove="1" noResize="1" noEditPoints="1" noAdjustHandles="1" noChangeArrowheads="1" noChangeShapeType="1" noTextEdit="1"/>
              </p:cNvSpPr>
              <p:nvPr/>
            </p:nvSpPr>
            <p:spPr>
              <a:xfrm>
                <a:off x="4857876" y="4094614"/>
                <a:ext cx="3085973" cy="648126"/>
              </a:xfrm>
              <a:prstGeom prst="rect">
                <a:avLst/>
              </a:prstGeom>
              <a:blipFill rotWithShape="0">
                <a:blip r:embed="rId5"/>
                <a:stretch>
                  <a:fillRect/>
                </a:stretch>
              </a:blipFill>
            </p:spPr>
            <p:txBody>
              <a:bodyPr/>
              <a:lstStyle/>
              <a:p>
                <a:r>
                  <a:rPr lang="es-EC">
                    <a:noFill/>
                  </a:rPr>
                  <a:t> </a:t>
                </a:r>
              </a:p>
            </p:txBody>
          </p:sp>
        </mc:Fallback>
      </mc:AlternateContent>
      <p:sp>
        <p:nvSpPr>
          <p:cNvPr id="23" name="Rectangle 22"/>
          <p:cNvSpPr/>
          <p:nvPr/>
        </p:nvSpPr>
        <p:spPr>
          <a:xfrm>
            <a:off x="4332941" y="4799589"/>
            <a:ext cx="4523872" cy="400110"/>
          </a:xfrm>
          <a:prstGeom prst="rect">
            <a:avLst/>
          </a:prstGeom>
        </p:spPr>
        <p:txBody>
          <a:bodyPr wrap="square">
            <a:spAutoFit/>
          </a:bodyPr>
          <a:lstStyle/>
          <a:p>
            <a:r>
              <a:rPr lang="es-EC" sz="2000" dirty="0" smtClean="0"/>
              <a:t>De la proyección en el eje Z de Ny:</a:t>
            </a:r>
            <a:endParaRPr lang="es-EC" sz="2000" dirty="0"/>
          </a:p>
        </p:txBody>
      </p:sp>
      <mc:AlternateContent xmlns:mc="http://schemas.openxmlformats.org/markup-compatibility/2006" xmlns:a14="http://schemas.microsoft.com/office/drawing/2010/main">
        <mc:Choice Requires="a14">
          <p:sp>
            <p:nvSpPr>
              <p:cNvPr id="24" name="Rectangle 23"/>
              <p:cNvSpPr/>
              <p:nvPr/>
            </p:nvSpPr>
            <p:spPr>
              <a:xfrm>
                <a:off x="4857876" y="5152297"/>
                <a:ext cx="3152530" cy="6954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𝑁</m:t>
                          </m:r>
                        </m:e>
                        <m:sub>
                          <m:r>
                            <a:rPr lang="es-EC" i="1">
                              <a:latin typeface="Cambria Math" panose="02040503050406030204" pitchFamily="18" charset="0"/>
                            </a:rPr>
                            <m:t>𝑦</m:t>
                          </m:r>
                        </m:sub>
                      </m:sSub>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0">
                                  <a:latin typeface="Cambria Math" panose="02040503050406030204" pitchFamily="18" charset="0"/>
                                </a:rPr>
                                <m:t>𝜕</m:t>
                              </m:r>
                            </m:e>
                            <m:sup>
                              <m:r>
                                <a:rPr lang="es-EC" i="0">
                                  <a:latin typeface="Cambria Math" panose="02040503050406030204" pitchFamily="18" charset="0"/>
                                </a:rPr>
                                <m:t>2</m:t>
                              </m:r>
                            </m:sup>
                          </m:sSup>
                          <m:r>
                            <a:rPr lang="es-EC" i="1">
                              <a:latin typeface="Cambria Math" panose="02040503050406030204" pitchFamily="18" charset="0"/>
                            </a:rPr>
                            <m:t>𝑤</m:t>
                          </m:r>
                        </m:num>
                        <m:den>
                          <m:r>
                            <a:rPr lang="es-EC" i="0">
                              <a:latin typeface="Cambria Math" panose="02040503050406030204" pitchFamily="18" charset="0"/>
                            </a:rPr>
                            <m:t>𝜕</m:t>
                          </m:r>
                          <m:sSup>
                            <m:sSupPr>
                              <m:ctrlPr>
                                <a:rPr lang="es-EC" i="1">
                                  <a:latin typeface="Cambria Math" panose="02040503050406030204" pitchFamily="18" charset="0"/>
                                </a:rPr>
                              </m:ctrlPr>
                            </m:sSupPr>
                            <m:e>
                              <m:r>
                                <a:rPr lang="es-EC" i="1">
                                  <a:latin typeface="Cambria Math" panose="02040503050406030204" pitchFamily="18" charset="0"/>
                                </a:rPr>
                                <m:t>𝑦</m:t>
                              </m:r>
                            </m:e>
                            <m:sup>
                              <m:r>
                                <a:rPr lang="es-EC" i="0">
                                  <a:latin typeface="Cambria Math" panose="02040503050406030204" pitchFamily="18" charset="0"/>
                                </a:rPr>
                                <m:t>2</m:t>
                              </m:r>
                            </m:sup>
                          </m:sSup>
                        </m:den>
                      </m:f>
                      <m:r>
                        <a:rPr lang="es-EC" i="1">
                          <a:latin typeface="Cambria Math" panose="02040503050406030204" pitchFamily="18" charset="0"/>
                        </a:rPr>
                        <m:t>𝑑𝑥𝑑𝑦</m:t>
                      </m:r>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𝑁</m:t>
                              </m:r>
                            </m:e>
                            <m:sub>
                              <m:r>
                                <a:rPr lang="es-EC" i="1">
                                  <a:latin typeface="Cambria Math" panose="02040503050406030204" pitchFamily="18" charset="0"/>
                                </a:rPr>
                                <m:t>𝑦</m:t>
                              </m:r>
                            </m:sub>
                          </m:sSub>
                        </m:num>
                        <m:den>
                          <m:r>
                            <a:rPr lang="es-EC" i="0">
                              <a:latin typeface="Cambria Math" panose="02040503050406030204" pitchFamily="18" charset="0"/>
                            </a:rPr>
                            <m:t>𝜕</m:t>
                          </m:r>
                          <m:r>
                            <a:rPr lang="es-EC" i="1">
                              <a:latin typeface="Cambria Math" panose="02040503050406030204" pitchFamily="18" charset="0"/>
                            </a:rPr>
                            <m:t>𝑦</m:t>
                          </m:r>
                        </m:den>
                      </m:f>
                      <m:f>
                        <m:fPr>
                          <m:ctrlPr>
                            <a:rPr lang="es-EC" i="1">
                              <a:latin typeface="Cambria Math" panose="02040503050406030204" pitchFamily="18" charset="0"/>
                            </a:rPr>
                          </m:ctrlPr>
                        </m:fPr>
                        <m:num>
                          <m:r>
                            <a:rPr lang="es-EC" i="0">
                              <a:latin typeface="Cambria Math" panose="02040503050406030204" pitchFamily="18" charset="0"/>
                            </a:rPr>
                            <m:t>𝜕</m:t>
                          </m:r>
                          <m:r>
                            <a:rPr lang="es-EC" i="1">
                              <a:latin typeface="Cambria Math" panose="02040503050406030204" pitchFamily="18" charset="0"/>
                            </a:rPr>
                            <m:t>𝑤</m:t>
                          </m:r>
                        </m:num>
                        <m:den>
                          <m:r>
                            <a:rPr lang="es-EC" i="0">
                              <a:latin typeface="Cambria Math" panose="02040503050406030204" pitchFamily="18" charset="0"/>
                            </a:rPr>
                            <m:t>𝜕</m:t>
                          </m:r>
                          <m:r>
                            <a:rPr lang="es-EC" i="1">
                              <a:latin typeface="Cambria Math" panose="02040503050406030204" pitchFamily="18" charset="0"/>
                            </a:rPr>
                            <m:t>𝑦</m:t>
                          </m:r>
                        </m:den>
                      </m:f>
                      <m:r>
                        <a:rPr lang="es-EC" i="1">
                          <a:latin typeface="Cambria Math" panose="02040503050406030204" pitchFamily="18" charset="0"/>
                        </a:rPr>
                        <m:t>𝑑𝑥𝑑𝑦</m:t>
                      </m:r>
                      <m:r>
                        <a:rPr lang="es-EC" i="0">
                          <a:latin typeface="Cambria Math" panose="02040503050406030204" pitchFamily="18" charset="0"/>
                        </a:rPr>
                        <m:t> </m:t>
                      </m:r>
                    </m:oMath>
                  </m:oMathPara>
                </a14:m>
                <a:endParaRPr lang="es-EC" dirty="0"/>
              </a:p>
            </p:txBody>
          </p:sp>
        </mc:Choice>
        <mc:Fallback xmlns="">
          <p:sp>
            <p:nvSpPr>
              <p:cNvPr id="24" name="Rectangle 23"/>
              <p:cNvSpPr>
                <a:spLocks noRot="1" noChangeAspect="1" noMove="1" noResize="1" noEditPoints="1" noAdjustHandles="1" noChangeArrowheads="1" noChangeShapeType="1" noTextEdit="1"/>
              </p:cNvSpPr>
              <p:nvPr/>
            </p:nvSpPr>
            <p:spPr>
              <a:xfrm>
                <a:off x="4857876" y="5152297"/>
                <a:ext cx="3152530" cy="695447"/>
              </a:xfrm>
              <a:prstGeom prst="rect">
                <a:avLst/>
              </a:prstGeom>
              <a:blipFill rotWithShape="0">
                <a:blip r:embed="rId6"/>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36195653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283" y="-329330"/>
            <a:ext cx="9252283" cy="971300"/>
          </a:xfrm>
        </p:spPr>
        <p:txBody>
          <a:bodyPr/>
          <a:lstStyle/>
          <a:p>
            <a:r>
              <a:rPr lang="en-US" sz="3600" dirty="0" smtClean="0">
                <a:ln w="22225">
                  <a:solidFill>
                    <a:sysClr val="windowText" lastClr="000000"/>
                  </a:solidFill>
                  <a:prstDash val="solid"/>
                </a:ln>
                <a:solidFill>
                  <a:schemeClr val="bg1">
                    <a:lumMod val="75000"/>
                  </a:schemeClr>
                </a:solidFill>
                <a:effectLst/>
              </a:rPr>
              <a:t>EQUILIBRIO - LÁMINA RECTANGULAR</a:t>
            </a:r>
            <a:endParaRPr lang="en-US" sz="3600" dirty="0">
              <a:ln w="22225">
                <a:solidFill>
                  <a:sysClr val="windowText" lastClr="000000"/>
                </a:solidFill>
                <a:prstDash val="solid"/>
              </a:ln>
              <a:solidFill>
                <a:schemeClr val="bg1">
                  <a:lumMod val="75000"/>
                </a:schemeClr>
              </a:solidFill>
              <a:effectLst/>
            </a:endParaRPr>
          </a:p>
        </p:txBody>
      </p:sp>
      <p:sp>
        <p:nvSpPr>
          <p:cNvPr id="16" name="Rectangle 15"/>
          <p:cNvSpPr/>
          <p:nvPr/>
        </p:nvSpPr>
        <p:spPr>
          <a:xfrm>
            <a:off x="567057" y="3761158"/>
            <a:ext cx="7121122" cy="400110"/>
          </a:xfrm>
          <a:prstGeom prst="rect">
            <a:avLst/>
          </a:prstGeom>
        </p:spPr>
        <p:txBody>
          <a:bodyPr wrap="square">
            <a:spAutoFit/>
          </a:bodyPr>
          <a:lstStyle/>
          <a:p>
            <a:r>
              <a:rPr lang="es-EC" sz="2000" dirty="0" smtClean="0"/>
              <a:t>Se obtiene para las fuerzas </a:t>
            </a:r>
            <a:r>
              <a:rPr lang="es-EC" sz="2000" dirty="0" err="1" smtClean="0"/>
              <a:t>Nxy</a:t>
            </a:r>
            <a:r>
              <a:rPr lang="es-EC" sz="2000" dirty="0" smtClean="0"/>
              <a:t> y </a:t>
            </a:r>
            <a:r>
              <a:rPr lang="es-EC" sz="2000" dirty="0" err="1" smtClean="0"/>
              <a:t>Nyx</a:t>
            </a:r>
            <a:r>
              <a:rPr lang="es-EC" sz="2000" dirty="0" smtClean="0"/>
              <a:t> respectivamente: </a:t>
            </a:r>
            <a:endParaRPr lang="es-EC" sz="2000" dirty="0"/>
          </a:p>
        </p:txBody>
      </p:sp>
      <p:pic>
        <p:nvPicPr>
          <p:cNvPr id="3" name="Picture 2"/>
          <p:cNvPicPr>
            <a:picLocks noChangeAspect="1"/>
          </p:cNvPicPr>
          <p:nvPr/>
        </p:nvPicPr>
        <p:blipFill>
          <a:blip r:embed="rId2"/>
          <a:stretch>
            <a:fillRect/>
          </a:stretch>
        </p:blipFill>
        <p:spPr>
          <a:xfrm>
            <a:off x="4412594" y="787294"/>
            <a:ext cx="4267583" cy="25371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9" name="Rectangle 28"/>
          <p:cNvSpPr/>
          <p:nvPr/>
        </p:nvSpPr>
        <p:spPr>
          <a:xfrm>
            <a:off x="567057" y="1375356"/>
            <a:ext cx="3610908" cy="1015663"/>
          </a:xfrm>
          <a:prstGeom prst="rect">
            <a:avLst/>
          </a:prstGeom>
        </p:spPr>
        <p:txBody>
          <a:bodyPr wrap="square">
            <a:spAutoFit/>
          </a:bodyPr>
          <a:lstStyle/>
          <a:p>
            <a:pPr algn="just"/>
            <a:r>
              <a:rPr lang="es-EC" sz="2000" dirty="0"/>
              <a:t>C</a:t>
            </a:r>
            <a:r>
              <a:rPr lang="es-EC" sz="2000" dirty="0" smtClean="0"/>
              <a:t>onsiderando </a:t>
            </a:r>
            <a:r>
              <a:rPr lang="es-EC" sz="2000" dirty="0"/>
              <a:t>la curva de deflexión de la placa en la dirección </a:t>
            </a:r>
            <a:r>
              <a:rPr lang="es-EC" sz="2000" i="1" dirty="0" smtClean="0"/>
              <a:t>y, </a:t>
            </a:r>
            <a:r>
              <a:rPr lang="es-EC" sz="2000" dirty="0"/>
              <a:t>en los bordes de x</a:t>
            </a:r>
          </a:p>
        </p:txBody>
      </p:sp>
      <mc:AlternateContent xmlns:mc="http://schemas.openxmlformats.org/markup-compatibility/2006" xmlns:a14="http://schemas.microsoft.com/office/drawing/2010/main">
        <mc:Choice Requires="a14">
          <p:sp>
            <p:nvSpPr>
              <p:cNvPr id="5" name="Rectangle 4"/>
              <p:cNvSpPr/>
              <p:nvPr/>
            </p:nvSpPr>
            <p:spPr>
              <a:xfrm>
                <a:off x="709011" y="4597966"/>
                <a:ext cx="3866122" cy="762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000" i="1">
                              <a:latin typeface="Cambria Math" panose="02040503050406030204" pitchFamily="18" charset="0"/>
                            </a:rPr>
                          </m:ctrlPr>
                        </m:sSubPr>
                        <m:e>
                          <m:r>
                            <a:rPr lang="es-EC" sz="2000" i="1">
                              <a:latin typeface="Cambria Math" panose="02040503050406030204" pitchFamily="18" charset="0"/>
                            </a:rPr>
                            <m:t>𝑁</m:t>
                          </m:r>
                        </m:e>
                        <m:sub>
                          <m:r>
                            <a:rPr lang="es-EC" sz="2000" i="1">
                              <a:latin typeface="Cambria Math" panose="02040503050406030204" pitchFamily="18" charset="0"/>
                            </a:rPr>
                            <m:t>𝑥𝑦</m:t>
                          </m:r>
                        </m:sub>
                      </m:sSub>
                      <m:f>
                        <m:fPr>
                          <m:ctrlPr>
                            <a:rPr lang="es-EC" sz="2000" i="1">
                              <a:latin typeface="Cambria Math" panose="02040503050406030204" pitchFamily="18" charset="0"/>
                            </a:rPr>
                          </m:ctrlPr>
                        </m:fPr>
                        <m:num>
                          <m:sSup>
                            <m:sSupPr>
                              <m:ctrlPr>
                                <a:rPr lang="es-EC" sz="2000" i="1">
                                  <a:latin typeface="Cambria Math" panose="02040503050406030204" pitchFamily="18" charset="0"/>
                                </a:rPr>
                              </m:ctrlPr>
                            </m:sSupPr>
                            <m:e>
                              <m:r>
                                <a:rPr lang="es-EC" sz="2000" i="0">
                                  <a:latin typeface="Cambria Math" panose="02040503050406030204" pitchFamily="18" charset="0"/>
                                </a:rPr>
                                <m:t>𝜕</m:t>
                              </m:r>
                            </m:e>
                            <m:sup>
                              <m:r>
                                <a:rPr lang="es-EC" sz="2000" i="0">
                                  <a:latin typeface="Cambria Math" panose="02040503050406030204" pitchFamily="18" charset="0"/>
                                </a:rPr>
                                <m:t>2</m:t>
                              </m:r>
                            </m:sup>
                          </m:sSup>
                          <m:r>
                            <a:rPr lang="es-EC" sz="2000" i="1">
                              <a:latin typeface="Cambria Math" panose="02040503050406030204" pitchFamily="18" charset="0"/>
                            </a:rPr>
                            <m:t>𝑤</m:t>
                          </m:r>
                        </m:num>
                        <m:den>
                          <m:r>
                            <a:rPr lang="es-EC" sz="2000" i="0">
                              <a:latin typeface="Cambria Math" panose="02040503050406030204" pitchFamily="18" charset="0"/>
                            </a:rPr>
                            <m:t>𝜕</m:t>
                          </m:r>
                          <m:r>
                            <a:rPr lang="es-EC" sz="2000" i="1">
                              <a:latin typeface="Cambria Math" panose="02040503050406030204" pitchFamily="18" charset="0"/>
                            </a:rPr>
                            <m:t>𝑦</m:t>
                          </m:r>
                          <m:r>
                            <a:rPr lang="es-EC" sz="2000" i="0">
                              <a:latin typeface="Cambria Math" panose="02040503050406030204" pitchFamily="18" charset="0"/>
                            </a:rPr>
                            <m:t>𝜕</m:t>
                          </m:r>
                          <m:r>
                            <a:rPr lang="es-EC" sz="2000" i="1">
                              <a:latin typeface="Cambria Math" panose="02040503050406030204" pitchFamily="18" charset="0"/>
                            </a:rPr>
                            <m:t>𝑥</m:t>
                          </m:r>
                        </m:den>
                      </m:f>
                      <m:r>
                        <a:rPr lang="es-EC" sz="2000" i="1">
                          <a:latin typeface="Cambria Math" panose="02040503050406030204" pitchFamily="18" charset="0"/>
                        </a:rPr>
                        <m:t>𝑑𝑥𝑑𝑦</m:t>
                      </m:r>
                      <m:r>
                        <a:rPr lang="es-EC" sz="2000" i="0">
                          <a:latin typeface="Cambria Math" panose="02040503050406030204" pitchFamily="18" charset="0"/>
                        </a:rPr>
                        <m:t>+</m:t>
                      </m:r>
                      <m:f>
                        <m:fPr>
                          <m:ctrlPr>
                            <a:rPr lang="es-EC" sz="2000" i="1">
                              <a:latin typeface="Cambria Math" panose="02040503050406030204" pitchFamily="18" charset="0"/>
                            </a:rPr>
                          </m:ctrlPr>
                        </m:fPr>
                        <m:num>
                          <m:r>
                            <a:rPr lang="es-EC" sz="2000" i="0">
                              <a:latin typeface="Cambria Math" panose="02040503050406030204" pitchFamily="18" charset="0"/>
                            </a:rPr>
                            <m:t>𝜕</m:t>
                          </m:r>
                          <m:sSub>
                            <m:sSubPr>
                              <m:ctrlPr>
                                <a:rPr lang="es-EC" sz="2000" i="1">
                                  <a:latin typeface="Cambria Math" panose="02040503050406030204" pitchFamily="18" charset="0"/>
                                </a:rPr>
                              </m:ctrlPr>
                            </m:sSubPr>
                            <m:e>
                              <m:r>
                                <a:rPr lang="es-EC" sz="2000" i="1">
                                  <a:latin typeface="Cambria Math" panose="02040503050406030204" pitchFamily="18" charset="0"/>
                                </a:rPr>
                                <m:t>𝑁</m:t>
                              </m:r>
                            </m:e>
                            <m:sub>
                              <m:r>
                                <a:rPr lang="es-EC" sz="2000" i="1">
                                  <a:latin typeface="Cambria Math" panose="02040503050406030204" pitchFamily="18" charset="0"/>
                                </a:rPr>
                                <m:t>𝑥𝑦</m:t>
                              </m:r>
                            </m:sub>
                          </m:sSub>
                        </m:num>
                        <m:den>
                          <m:r>
                            <a:rPr lang="es-EC" sz="2000" i="0">
                              <a:latin typeface="Cambria Math" panose="02040503050406030204" pitchFamily="18" charset="0"/>
                            </a:rPr>
                            <m:t>𝜕</m:t>
                          </m:r>
                          <m:r>
                            <a:rPr lang="es-EC" sz="2000" i="1">
                              <a:latin typeface="Cambria Math" panose="02040503050406030204" pitchFamily="18" charset="0"/>
                            </a:rPr>
                            <m:t>𝑥</m:t>
                          </m:r>
                        </m:den>
                      </m:f>
                      <m:f>
                        <m:fPr>
                          <m:ctrlPr>
                            <a:rPr lang="es-EC" sz="2000" i="1">
                              <a:latin typeface="Cambria Math" panose="02040503050406030204" pitchFamily="18" charset="0"/>
                            </a:rPr>
                          </m:ctrlPr>
                        </m:fPr>
                        <m:num>
                          <m:r>
                            <a:rPr lang="es-EC" sz="2000" i="0">
                              <a:latin typeface="Cambria Math" panose="02040503050406030204" pitchFamily="18" charset="0"/>
                            </a:rPr>
                            <m:t>𝜕</m:t>
                          </m:r>
                          <m:r>
                            <a:rPr lang="es-EC" sz="2000" i="1">
                              <a:latin typeface="Cambria Math" panose="02040503050406030204" pitchFamily="18" charset="0"/>
                            </a:rPr>
                            <m:t>𝑤</m:t>
                          </m:r>
                        </m:num>
                        <m:den>
                          <m:r>
                            <a:rPr lang="es-EC" sz="2000" i="0">
                              <a:latin typeface="Cambria Math" panose="02040503050406030204" pitchFamily="18" charset="0"/>
                            </a:rPr>
                            <m:t>𝜕</m:t>
                          </m:r>
                          <m:r>
                            <a:rPr lang="es-EC" sz="2000" i="1">
                              <a:latin typeface="Cambria Math" panose="02040503050406030204" pitchFamily="18" charset="0"/>
                            </a:rPr>
                            <m:t>𝑦</m:t>
                          </m:r>
                        </m:den>
                      </m:f>
                      <m:r>
                        <a:rPr lang="es-EC" sz="2000" i="1">
                          <a:latin typeface="Cambria Math" panose="02040503050406030204" pitchFamily="18" charset="0"/>
                        </a:rPr>
                        <m:t>𝑑𝑥𝑑𝑦</m:t>
                      </m:r>
                      <m:r>
                        <a:rPr lang="es-EC" sz="2000" i="0">
                          <a:latin typeface="Cambria Math" panose="02040503050406030204" pitchFamily="18" charset="0"/>
                        </a:rPr>
                        <m:t> </m:t>
                      </m:r>
                    </m:oMath>
                  </m:oMathPara>
                </a14:m>
                <a:endParaRPr lang="es-EC" sz="2000" dirty="0"/>
              </a:p>
            </p:txBody>
          </p:sp>
        </mc:Choice>
        <mc:Fallback xmlns="">
          <p:sp>
            <p:nvSpPr>
              <p:cNvPr id="5" name="Rectangle 4"/>
              <p:cNvSpPr>
                <a:spLocks noRot="1" noChangeAspect="1" noMove="1" noResize="1" noEditPoints="1" noAdjustHandles="1" noChangeArrowheads="1" noChangeShapeType="1" noTextEdit="1"/>
              </p:cNvSpPr>
              <p:nvPr/>
            </p:nvSpPr>
            <p:spPr>
              <a:xfrm>
                <a:off x="709011" y="4597966"/>
                <a:ext cx="3866122" cy="762516"/>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4813156" y="4597966"/>
                <a:ext cx="3867021" cy="762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000" i="1">
                              <a:latin typeface="Cambria Math" panose="02040503050406030204" pitchFamily="18" charset="0"/>
                            </a:rPr>
                          </m:ctrlPr>
                        </m:sSubPr>
                        <m:e>
                          <m:r>
                            <a:rPr lang="es-EC" sz="2000" i="1">
                              <a:latin typeface="Cambria Math" panose="02040503050406030204" pitchFamily="18" charset="0"/>
                            </a:rPr>
                            <m:t>𝑁</m:t>
                          </m:r>
                        </m:e>
                        <m:sub>
                          <m:r>
                            <a:rPr lang="es-EC" sz="2000" i="1">
                              <a:latin typeface="Cambria Math" panose="02040503050406030204" pitchFamily="18" charset="0"/>
                            </a:rPr>
                            <m:t>𝑦𝑥</m:t>
                          </m:r>
                        </m:sub>
                      </m:sSub>
                      <m:f>
                        <m:fPr>
                          <m:ctrlPr>
                            <a:rPr lang="es-EC" sz="2000" i="1">
                              <a:latin typeface="Cambria Math" panose="02040503050406030204" pitchFamily="18" charset="0"/>
                            </a:rPr>
                          </m:ctrlPr>
                        </m:fPr>
                        <m:num>
                          <m:sSup>
                            <m:sSupPr>
                              <m:ctrlPr>
                                <a:rPr lang="es-EC" sz="2000" i="1">
                                  <a:latin typeface="Cambria Math" panose="02040503050406030204" pitchFamily="18" charset="0"/>
                                </a:rPr>
                              </m:ctrlPr>
                            </m:sSupPr>
                            <m:e>
                              <m:r>
                                <a:rPr lang="es-EC" sz="2000" i="0">
                                  <a:latin typeface="Cambria Math" panose="02040503050406030204" pitchFamily="18" charset="0"/>
                                </a:rPr>
                                <m:t>𝜕</m:t>
                              </m:r>
                            </m:e>
                            <m:sup>
                              <m:r>
                                <a:rPr lang="es-EC" sz="2000" i="0">
                                  <a:latin typeface="Cambria Math" panose="02040503050406030204" pitchFamily="18" charset="0"/>
                                </a:rPr>
                                <m:t>2</m:t>
                              </m:r>
                            </m:sup>
                          </m:sSup>
                          <m:r>
                            <a:rPr lang="es-EC" sz="2000" i="1">
                              <a:latin typeface="Cambria Math" panose="02040503050406030204" pitchFamily="18" charset="0"/>
                            </a:rPr>
                            <m:t>𝑤</m:t>
                          </m:r>
                        </m:num>
                        <m:den>
                          <m:r>
                            <a:rPr lang="es-EC" sz="2000" i="0">
                              <a:latin typeface="Cambria Math" panose="02040503050406030204" pitchFamily="18" charset="0"/>
                            </a:rPr>
                            <m:t>𝜕</m:t>
                          </m:r>
                          <m:r>
                            <a:rPr lang="es-EC" sz="2000" i="1">
                              <a:latin typeface="Cambria Math" panose="02040503050406030204" pitchFamily="18" charset="0"/>
                            </a:rPr>
                            <m:t>𝑥</m:t>
                          </m:r>
                          <m:r>
                            <a:rPr lang="es-EC" sz="2000" i="0">
                              <a:latin typeface="Cambria Math" panose="02040503050406030204" pitchFamily="18" charset="0"/>
                            </a:rPr>
                            <m:t>𝜕</m:t>
                          </m:r>
                          <m:r>
                            <a:rPr lang="es-EC" sz="2000" i="1">
                              <a:latin typeface="Cambria Math" panose="02040503050406030204" pitchFamily="18" charset="0"/>
                            </a:rPr>
                            <m:t>𝑦</m:t>
                          </m:r>
                        </m:den>
                      </m:f>
                      <m:r>
                        <a:rPr lang="es-EC" sz="2000" i="1">
                          <a:latin typeface="Cambria Math" panose="02040503050406030204" pitchFamily="18" charset="0"/>
                        </a:rPr>
                        <m:t>𝑑𝑥𝑑𝑦</m:t>
                      </m:r>
                      <m:r>
                        <a:rPr lang="es-EC" sz="2000" i="0">
                          <a:latin typeface="Cambria Math" panose="02040503050406030204" pitchFamily="18" charset="0"/>
                        </a:rPr>
                        <m:t>+</m:t>
                      </m:r>
                      <m:f>
                        <m:fPr>
                          <m:ctrlPr>
                            <a:rPr lang="es-EC" sz="2000" i="1">
                              <a:latin typeface="Cambria Math" panose="02040503050406030204" pitchFamily="18" charset="0"/>
                            </a:rPr>
                          </m:ctrlPr>
                        </m:fPr>
                        <m:num>
                          <m:r>
                            <a:rPr lang="es-EC" sz="2000" i="0">
                              <a:latin typeface="Cambria Math" panose="02040503050406030204" pitchFamily="18" charset="0"/>
                            </a:rPr>
                            <m:t>𝜕</m:t>
                          </m:r>
                          <m:sSub>
                            <m:sSubPr>
                              <m:ctrlPr>
                                <a:rPr lang="es-EC" sz="2000" i="1">
                                  <a:latin typeface="Cambria Math" panose="02040503050406030204" pitchFamily="18" charset="0"/>
                                </a:rPr>
                              </m:ctrlPr>
                            </m:sSubPr>
                            <m:e>
                              <m:r>
                                <a:rPr lang="es-EC" sz="2000" i="1">
                                  <a:latin typeface="Cambria Math" panose="02040503050406030204" pitchFamily="18" charset="0"/>
                                </a:rPr>
                                <m:t>𝑁</m:t>
                              </m:r>
                            </m:e>
                            <m:sub>
                              <m:r>
                                <a:rPr lang="es-EC" sz="2000" i="1">
                                  <a:latin typeface="Cambria Math" panose="02040503050406030204" pitchFamily="18" charset="0"/>
                                </a:rPr>
                                <m:t>𝑦𝑥</m:t>
                              </m:r>
                            </m:sub>
                          </m:sSub>
                        </m:num>
                        <m:den>
                          <m:r>
                            <a:rPr lang="es-EC" sz="2000" i="0">
                              <a:latin typeface="Cambria Math" panose="02040503050406030204" pitchFamily="18" charset="0"/>
                            </a:rPr>
                            <m:t>𝜕</m:t>
                          </m:r>
                          <m:r>
                            <a:rPr lang="es-EC" sz="2000" i="1">
                              <a:latin typeface="Cambria Math" panose="02040503050406030204" pitchFamily="18" charset="0"/>
                            </a:rPr>
                            <m:t>𝑦</m:t>
                          </m:r>
                        </m:den>
                      </m:f>
                      <m:f>
                        <m:fPr>
                          <m:ctrlPr>
                            <a:rPr lang="es-EC" sz="2000" i="1">
                              <a:latin typeface="Cambria Math" panose="02040503050406030204" pitchFamily="18" charset="0"/>
                            </a:rPr>
                          </m:ctrlPr>
                        </m:fPr>
                        <m:num>
                          <m:r>
                            <a:rPr lang="es-EC" sz="2000" i="0">
                              <a:latin typeface="Cambria Math" panose="02040503050406030204" pitchFamily="18" charset="0"/>
                            </a:rPr>
                            <m:t>𝜕</m:t>
                          </m:r>
                          <m:r>
                            <a:rPr lang="es-EC" sz="2000" i="1">
                              <a:latin typeface="Cambria Math" panose="02040503050406030204" pitchFamily="18" charset="0"/>
                            </a:rPr>
                            <m:t>𝑤</m:t>
                          </m:r>
                        </m:num>
                        <m:den>
                          <m:r>
                            <a:rPr lang="es-EC" sz="2000" i="0">
                              <a:latin typeface="Cambria Math" panose="02040503050406030204" pitchFamily="18" charset="0"/>
                            </a:rPr>
                            <m:t>𝜕</m:t>
                          </m:r>
                          <m:r>
                            <a:rPr lang="es-EC" sz="2000" i="1">
                              <a:latin typeface="Cambria Math" panose="02040503050406030204" pitchFamily="18" charset="0"/>
                            </a:rPr>
                            <m:t>𝑥</m:t>
                          </m:r>
                        </m:den>
                      </m:f>
                      <m:r>
                        <a:rPr lang="es-EC" sz="2000" i="1">
                          <a:latin typeface="Cambria Math" panose="02040503050406030204" pitchFamily="18" charset="0"/>
                        </a:rPr>
                        <m:t>𝑑𝑥𝑑𝑦</m:t>
                      </m:r>
                      <m:r>
                        <a:rPr lang="es-EC" sz="2000" i="0">
                          <a:latin typeface="Cambria Math" panose="02040503050406030204" pitchFamily="18" charset="0"/>
                        </a:rPr>
                        <m:t> </m:t>
                      </m:r>
                    </m:oMath>
                  </m:oMathPara>
                </a14:m>
                <a:endParaRPr lang="es-EC" sz="2000" dirty="0"/>
              </a:p>
            </p:txBody>
          </p:sp>
        </mc:Choice>
        <mc:Fallback xmlns="">
          <p:sp>
            <p:nvSpPr>
              <p:cNvPr id="6" name="Rectangle 5"/>
              <p:cNvSpPr>
                <a:spLocks noRot="1" noChangeAspect="1" noMove="1" noResize="1" noEditPoints="1" noAdjustHandles="1" noChangeArrowheads="1" noChangeShapeType="1" noTextEdit="1"/>
              </p:cNvSpPr>
              <p:nvPr/>
            </p:nvSpPr>
            <p:spPr>
              <a:xfrm>
                <a:off x="4813156" y="4597966"/>
                <a:ext cx="3867021" cy="762516"/>
              </a:xfrm>
              <a:prstGeom prst="rect">
                <a:avLst/>
              </a:prstGeom>
              <a:blipFill rotWithShape="0">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46723214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283" y="-329330"/>
            <a:ext cx="9252283" cy="971300"/>
          </a:xfrm>
        </p:spPr>
        <p:txBody>
          <a:bodyPr/>
          <a:lstStyle/>
          <a:p>
            <a:r>
              <a:rPr lang="en-US" sz="3600" dirty="0" smtClean="0">
                <a:ln w="22225">
                  <a:solidFill>
                    <a:sysClr val="windowText" lastClr="000000"/>
                  </a:solidFill>
                  <a:prstDash val="solid"/>
                </a:ln>
                <a:solidFill>
                  <a:schemeClr val="bg1">
                    <a:lumMod val="75000"/>
                  </a:schemeClr>
                </a:solidFill>
                <a:effectLst/>
              </a:rPr>
              <a:t>EQUILIBRIO - LÁMINA RECTANGULAR</a:t>
            </a:r>
            <a:endParaRPr lang="en-US" sz="3600" dirty="0">
              <a:ln w="22225">
                <a:solidFill>
                  <a:sysClr val="windowText" lastClr="000000"/>
                </a:solidFill>
                <a:prstDash val="solid"/>
              </a:ln>
              <a:solidFill>
                <a:schemeClr val="bg1">
                  <a:lumMod val="75000"/>
                </a:schemeClr>
              </a:solidFill>
              <a:effectLst/>
            </a:endParaRPr>
          </a:p>
        </p:txBody>
      </p:sp>
      <p:pic>
        <p:nvPicPr>
          <p:cNvPr id="8" name="Picture 7"/>
          <p:cNvPicPr>
            <a:picLocks noChangeAspect="1"/>
          </p:cNvPicPr>
          <p:nvPr/>
        </p:nvPicPr>
        <p:blipFill>
          <a:blip r:embed="rId2"/>
          <a:stretch>
            <a:fillRect/>
          </a:stretch>
        </p:blipFill>
        <p:spPr>
          <a:xfrm>
            <a:off x="4001430" y="762583"/>
            <a:ext cx="4546075" cy="3317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a14="http://schemas.microsoft.com/office/drawing/2010/main">
        <mc:Choice Requires="a14">
          <p:sp>
            <p:nvSpPr>
              <p:cNvPr id="4" name="Rectangle 3"/>
              <p:cNvSpPr/>
              <p:nvPr/>
            </p:nvSpPr>
            <p:spPr>
              <a:xfrm>
                <a:off x="631658" y="4560564"/>
                <a:ext cx="7772400" cy="790024"/>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f>
                        <m:fPr>
                          <m:ctrlPr>
                            <a:rPr lang="es-EC" sz="2000" i="1">
                              <a:latin typeface="Cambria Math" panose="02040503050406030204" pitchFamily="18" charset="0"/>
                            </a:rPr>
                          </m:ctrlPr>
                        </m:fPr>
                        <m:num>
                          <m:sSup>
                            <m:sSupPr>
                              <m:ctrlPr>
                                <a:rPr lang="es-EC" sz="2000" i="1">
                                  <a:latin typeface="Cambria Math" panose="02040503050406030204" pitchFamily="18" charset="0"/>
                                </a:rPr>
                              </m:ctrlPr>
                            </m:sSupPr>
                            <m:e>
                              <m:r>
                                <a:rPr lang="es-EC" sz="2000">
                                  <a:latin typeface="Cambria Math" panose="02040503050406030204" pitchFamily="18" charset="0"/>
                                </a:rPr>
                                <m:t>𝜕</m:t>
                              </m:r>
                            </m:e>
                            <m:sup>
                              <m:r>
                                <a:rPr lang="es-EC" sz="2000" i="0">
                                  <a:latin typeface="Cambria Math" panose="02040503050406030204" pitchFamily="18" charset="0"/>
                                </a:rPr>
                                <m:t>4</m:t>
                              </m:r>
                            </m:sup>
                          </m:sSup>
                          <m:r>
                            <a:rPr lang="es-EC" sz="2000" i="1">
                              <a:latin typeface="Cambria Math" panose="02040503050406030204" pitchFamily="18" charset="0"/>
                            </a:rPr>
                            <m:t>𝑤</m:t>
                          </m:r>
                        </m:num>
                        <m:den>
                          <m:r>
                            <a:rPr lang="es-EC" sz="2000" i="0">
                              <a:latin typeface="Cambria Math" panose="02040503050406030204" pitchFamily="18" charset="0"/>
                            </a:rPr>
                            <m:t>𝜕</m:t>
                          </m:r>
                          <m:sSup>
                            <m:sSupPr>
                              <m:ctrlPr>
                                <a:rPr lang="es-EC" sz="2000" i="1">
                                  <a:latin typeface="Cambria Math" panose="02040503050406030204" pitchFamily="18" charset="0"/>
                                </a:rPr>
                              </m:ctrlPr>
                            </m:sSupPr>
                            <m:e>
                              <m:r>
                                <a:rPr lang="es-EC" sz="2000" i="1">
                                  <a:latin typeface="Cambria Math" panose="02040503050406030204" pitchFamily="18" charset="0"/>
                                </a:rPr>
                                <m:t>𝑥</m:t>
                              </m:r>
                            </m:e>
                            <m:sup>
                              <m:r>
                                <a:rPr lang="es-EC" sz="2000" i="0">
                                  <a:latin typeface="Cambria Math" panose="02040503050406030204" pitchFamily="18" charset="0"/>
                                </a:rPr>
                                <m:t>4</m:t>
                              </m:r>
                            </m:sup>
                          </m:sSup>
                        </m:den>
                      </m:f>
                      <m:r>
                        <a:rPr lang="es-EC" sz="2000" i="0">
                          <a:latin typeface="Cambria Math" panose="02040503050406030204" pitchFamily="18" charset="0"/>
                        </a:rPr>
                        <m:t>+2</m:t>
                      </m:r>
                      <m:f>
                        <m:fPr>
                          <m:ctrlPr>
                            <a:rPr lang="es-EC" sz="2000" i="1">
                              <a:latin typeface="Cambria Math" panose="02040503050406030204" pitchFamily="18" charset="0"/>
                            </a:rPr>
                          </m:ctrlPr>
                        </m:fPr>
                        <m:num>
                          <m:sSup>
                            <m:sSupPr>
                              <m:ctrlPr>
                                <a:rPr lang="es-EC" sz="2000" i="1">
                                  <a:latin typeface="Cambria Math" panose="02040503050406030204" pitchFamily="18" charset="0"/>
                                </a:rPr>
                              </m:ctrlPr>
                            </m:sSupPr>
                            <m:e>
                              <m:r>
                                <a:rPr lang="es-EC" sz="2000" i="0">
                                  <a:latin typeface="Cambria Math" panose="02040503050406030204" pitchFamily="18" charset="0"/>
                                </a:rPr>
                                <m:t>𝜕</m:t>
                              </m:r>
                            </m:e>
                            <m:sup>
                              <m:r>
                                <a:rPr lang="es-EC" sz="2000" i="0">
                                  <a:latin typeface="Cambria Math" panose="02040503050406030204" pitchFamily="18" charset="0"/>
                                </a:rPr>
                                <m:t>4</m:t>
                              </m:r>
                            </m:sup>
                          </m:sSup>
                          <m:r>
                            <a:rPr lang="es-EC" sz="2000" i="1">
                              <a:latin typeface="Cambria Math" panose="02040503050406030204" pitchFamily="18" charset="0"/>
                            </a:rPr>
                            <m:t>𝑤</m:t>
                          </m:r>
                        </m:num>
                        <m:den>
                          <m:r>
                            <a:rPr lang="es-EC" sz="2000" i="0">
                              <a:latin typeface="Cambria Math" panose="02040503050406030204" pitchFamily="18" charset="0"/>
                            </a:rPr>
                            <m:t>𝜕</m:t>
                          </m:r>
                          <m:sSup>
                            <m:sSupPr>
                              <m:ctrlPr>
                                <a:rPr lang="es-EC" sz="2000" i="1">
                                  <a:latin typeface="Cambria Math" panose="02040503050406030204" pitchFamily="18" charset="0"/>
                                </a:rPr>
                              </m:ctrlPr>
                            </m:sSupPr>
                            <m:e>
                              <m:r>
                                <a:rPr lang="es-EC" sz="2000" i="1">
                                  <a:latin typeface="Cambria Math" panose="02040503050406030204" pitchFamily="18" charset="0"/>
                                </a:rPr>
                                <m:t>𝑥</m:t>
                              </m:r>
                            </m:e>
                            <m:sup>
                              <m:r>
                                <a:rPr lang="es-EC" sz="2000" i="0">
                                  <a:latin typeface="Cambria Math" panose="02040503050406030204" pitchFamily="18" charset="0"/>
                                </a:rPr>
                                <m:t>2</m:t>
                              </m:r>
                            </m:sup>
                          </m:sSup>
                          <m:r>
                            <a:rPr lang="es-EC" sz="2000" i="0">
                              <a:latin typeface="Cambria Math" panose="02040503050406030204" pitchFamily="18" charset="0"/>
                            </a:rPr>
                            <m:t>𝜕</m:t>
                          </m:r>
                          <m:sSup>
                            <m:sSupPr>
                              <m:ctrlPr>
                                <a:rPr lang="es-EC" sz="2000" i="1">
                                  <a:latin typeface="Cambria Math" panose="02040503050406030204" pitchFamily="18" charset="0"/>
                                </a:rPr>
                              </m:ctrlPr>
                            </m:sSupPr>
                            <m:e>
                              <m:r>
                                <a:rPr lang="es-EC" sz="2000" i="1">
                                  <a:latin typeface="Cambria Math" panose="02040503050406030204" pitchFamily="18" charset="0"/>
                                </a:rPr>
                                <m:t>𝑦</m:t>
                              </m:r>
                            </m:e>
                            <m:sup>
                              <m:r>
                                <a:rPr lang="es-EC" sz="2000" i="0">
                                  <a:latin typeface="Cambria Math" panose="02040503050406030204" pitchFamily="18" charset="0"/>
                                </a:rPr>
                                <m:t>2</m:t>
                              </m:r>
                            </m:sup>
                          </m:sSup>
                        </m:den>
                      </m:f>
                      <m:r>
                        <a:rPr lang="es-EC" sz="2000" i="0">
                          <a:latin typeface="Cambria Math" panose="02040503050406030204" pitchFamily="18" charset="0"/>
                        </a:rPr>
                        <m:t>+</m:t>
                      </m:r>
                      <m:f>
                        <m:fPr>
                          <m:ctrlPr>
                            <a:rPr lang="es-EC" sz="2000" i="1">
                              <a:latin typeface="Cambria Math" panose="02040503050406030204" pitchFamily="18" charset="0"/>
                            </a:rPr>
                          </m:ctrlPr>
                        </m:fPr>
                        <m:num>
                          <m:sSup>
                            <m:sSupPr>
                              <m:ctrlPr>
                                <a:rPr lang="es-EC" sz="2000" i="1">
                                  <a:latin typeface="Cambria Math" panose="02040503050406030204" pitchFamily="18" charset="0"/>
                                </a:rPr>
                              </m:ctrlPr>
                            </m:sSupPr>
                            <m:e>
                              <m:r>
                                <a:rPr lang="es-EC" sz="2000" i="0">
                                  <a:latin typeface="Cambria Math" panose="02040503050406030204" pitchFamily="18" charset="0"/>
                                </a:rPr>
                                <m:t>𝜕</m:t>
                              </m:r>
                            </m:e>
                            <m:sup>
                              <m:r>
                                <a:rPr lang="es-EC" sz="2000" i="0">
                                  <a:latin typeface="Cambria Math" panose="02040503050406030204" pitchFamily="18" charset="0"/>
                                </a:rPr>
                                <m:t>4</m:t>
                              </m:r>
                            </m:sup>
                          </m:sSup>
                          <m:r>
                            <a:rPr lang="es-EC" sz="2000" i="1">
                              <a:latin typeface="Cambria Math" panose="02040503050406030204" pitchFamily="18" charset="0"/>
                            </a:rPr>
                            <m:t>𝑤</m:t>
                          </m:r>
                        </m:num>
                        <m:den>
                          <m:r>
                            <a:rPr lang="es-EC" sz="2000" i="0">
                              <a:latin typeface="Cambria Math" panose="02040503050406030204" pitchFamily="18" charset="0"/>
                            </a:rPr>
                            <m:t>𝜕</m:t>
                          </m:r>
                          <m:sSup>
                            <m:sSupPr>
                              <m:ctrlPr>
                                <a:rPr lang="es-EC" sz="2000" i="1">
                                  <a:latin typeface="Cambria Math" panose="02040503050406030204" pitchFamily="18" charset="0"/>
                                </a:rPr>
                              </m:ctrlPr>
                            </m:sSupPr>
                            <m:e>
                              <m:r>
                                <a:rPr lang="es-EC" sz="2000" i="1">
                                  <a:latin typeface="Cambria Math" panose="02040503050406030204" pitchFamily="18" charset="0"/>
                                </a:rPr>
                                <m:t>𝑦</m:t>
                              </m:r>
                            </m:e>
                            <m:sup>
                              <m:r>
                                <a:rPr lang="es-EC" sz="2000" i="0">
                                  <a:latin typeface="Cambria Math" panose="02040503050406030204" pitchFamily="18" charset="0"/>
                                </a:rPr>
                                <m:t>4</m:t>
                              </m:r>
                            </m:sup>
                          </m:sSup>
                        </m:den>
                      </m:f>
                      <m:r>
                        <a:rPr lang="es-EC" sz="2000" i="0">
                          <a:latin typeface="Cambria Math" panose="02040503050406030204" pitchFamily="18" charset="0"/>
                        </a:rPr>
                        <m:t>=</m:t>
                      </m:r>
                      <m:f>
                        <m:fPr>
                          <m:ctrlPr>
                            <a:rPr lang="es-EC" sz="2000" i="1">
                              <a:latin typeface="Cambria Math" panose="02040503050406030204" pitchFamily="18" charset="0"/>
                            </a:rPr>
                          </m:ctrlPr>
                        </m:fPr>
                        <m:num>
                          <m:r>
                            <a:rPr lang="es-EC" sz="2000" i="0">
                              <a:latin typeface="Cambria Math" panose="02040503050406030204" pitchFamily="18" charset="0"/>
                            </a:rPr>
                            <m:t>1</m:t>
                          </m:r>
                        </m:num>
                        <m:den>
                          <m:r>
                            <a:rPr lang="es-EC" sz="2000" i="1">
                              <a:latin typeface="Cambria Math" panose="02040503050406030204" pitchFamily="18" charset="0"/>
                            </a:rPr>
                            <m:t>𝐷</m:t>
                          </m:r>
                        </m:den>
                      </m:f>
                      <m:d>
                        <m:dPr>
                          <m:ctrlPr>
                            <a:rPr lang="es-EC" sz="2000" i="1">
                              <a:latin typeface="Cambria Math" panose="02040503050406030204" pitchFamily="18" charset="0"/>
                            </a:rPr>
                          </m:ctrlPr>
                        </m:dPr>
                        <m:e>
                          <m:sSub>
                            <m:sSubPr>
                              <m:ctrlPr>
                                <a:rPr lang="es-EC" sz="2000" i="1">
                                  <a:latin typeface="Cambria Math" panose="02040503050406030204" pitchFamily="18" charset="0"/>
                                </a:rPr>
                              </m:ctrlPr>
                            </m:sSubPr>
                            <m:e>
                              <m:r>
                                <a:rPr lang="es-EC" sz="2000" i="1">
                                  <a:latin typeface="Cambria Math" panose="02040503050406030204" pitchFamily="18" charset="0"/>
                                </a:rPr>
                                <m:t>𝑝</m:t>
                              </m:r>
                              <m:r>
                                <a:rPr lang="es-EC" sz="2000" i="0">
                                  <a:latin typeface="Cambria Math" panose="02040503050406030204" pitchFamily="18" charset="0"/>
                                </a:rPr>
                                <m:t>+</m:t>
                              </m:r>
                              <m:r>
                                <a:rPr lang="es-EC" sz="2000" i="1">
                                  <a:latin typeface="Cambria Math" panose="02040503050406030204" pitchFamily="18" charset="0"/>
                                </a:rPr>
                                <m:t>𝑁</m:t>
                              </m:r>
                            </m:e>
                            <m:sub>
                              <m:r>
                                <a:rPr lang="es-EC" sz="2000" i="1">
                                  <a:latin typeface="Cambria Math" panose="02040503050406030204" pitchFamily="18" charset="0"/>
                                </a:rPr>
                                <m:t>𝑋</m:t>
                              </m:r>
                            </m:sub>
                          </m:sSub>
                          <m:f>
                            <m:fPr>
                              <m:ctrlPr>
                                <a:rPr lang="es-EC" sz="2000" i="1">
                                  <a:latin typeface="Cambria Math" panose="02040503050406030204" pitchFamily="18" charset="0"/>
                                </a:rPr>
                              </m:ctrlPr>
                            </m:fPr>
                            <m:num>
                              <m:sSup>
                                <m:sSupPr>
                                  <m:ctrlPr>
                                    <a:rPr lang="es-EC" sz="2000" i="1">
                                      <a:latin typeface="Cambria Math" panose="02040503050406030204" pitchFamily="18" charset="0"/>
                                    </a:rPr>
                                  </m:ctrlPr>
                                </m:sSupPr>
                                <m:e>
                                  <m:r>
                                    <a:rPr lang="es-EC" sz="2000" i="0">
                                      <a:latin typeface="Cambria Math" panose="02040503050406030204" pitchFamily="18" charset="0"/>
                                    </a:rPr>
                                    <m:t>𝜕</m:t>
                                  </m:r>
                                </m:e>
                                <m:sup>
                                  <m:r>
                                    <a:rPr lang="es-EC" sz="2000" i="0">
                                      <a:latin typeface="Cambria Math" panose="02040503050406030204" pitchFamily="18" charset="0"/>
                                    </a:rPr>
                                    <m:t>2</m:t>
                                  </m:r>
                                </m:sup>
                              </m:sSup>
                              <m:r>
                                <a:rPr lang="es-EC" sz="2000" i="1">
                                  <a:latin typeface="Cambria Math" panose="02040503050406030204" pitchFamily="18" charset="0"/>
                                </a:rPr>
                                <m:t>𝑤</m:t>
                              </m:r>
                            </m:num>
                            <m:den>
                              <m:r>
                                <a:rPr lang="es-EC" sz="2000" i="0">
                                  <a:latin typeface="Cambria Math" panose="02040503050406030204" pitchFamily="18" charset="0"/>
                                </a:rPr>
                                <m:t>𝜕</m:t>
                              </m:r>
                              <m:sSup>
                                <m:sSupPr>
                                  <m:ctrlPr>
                                    <a:rPr lang="es-EC" sz="2000" i="1">
                                      <a:latin typeface="Cambria Math" panose="02040503050406030204" pitchFamily="18" charset="0"/>
                                    </a:rPr>
                                  </m:ctrlPr>
                                </m:sSupPr>
                                <m:e>
                                  <m:r>
                                    <a:rPr lang="es-EC" sz="2000" i="1">
                                      <a:latin typeface="Cambria Math" panose="02040503050406030204" pitchFamily="18" charset="0"/>
                                    </a:rPr>
                                    <m:t>𝑥</m:t>
                                  </m:r>
                                </m:e>
                                <m:sup>
                                  <m:r>
                                    <a:rPr lang="es-EC" sz="2000" i="0">
                                      <a:latin typeface="Cambria Math" panose="02040503050406030204" pitchFamily="18" charset="0"/>
                                    </a:rPr>
                                    <m:t>2</m:t>
                                  </m:r>
                                </m:sup>
                              </m:sSup>
                            </m:den>
                          </m:f>
                          <m:r>
                            <a:rPr lang="es-EC" sz="2000" i="0">
                              <a:latin typeface="Cambria Math" panose="02040503050406030204" pitchFamily="18" charset="0"/>
                            </a:rPr>
                            <m:t>+2</m:t>
                          </m:r>
                          <m:sSub>
                            <m:sSubPr>
                              <m:ctrlPr>
                                <a:rPr lang="es-EC" sz="2000" i="1">
                                  <a:latin typeface="Cambria Math" panose="02040503050406030204" pitchFamily="18" charset="0"/>
                                </a:rPr>
                              </m:ctrlPr>
                            </m:sSubPr>
                            <m:e>
                              <m:r>
                                <a:rPr lang="es-EC" sz="2000" i="1">
                                  <a:latin typeface="Cambria Math" panose="02040503050406030204" pitchFamily="18" charset="0"/>
                                </a:rPr>
                                <m:t>𝑁</m:t>
                              </m:r>
                            </m:e>
                            <m:sub>
                              <m:r>
                                <a:rPr lang="es-EC" sz="2000" i="1">
                                  <a:latin typeface="Cambria Math" panose="02040503050406030204" pitchFamily="18" charset="0"/>
                                </a:rPr>
                                <m:t>𝑥𝑦</m:t>
                              </m:r>
                            </m:sub>
                          </m:sSub>
                          <m:f>
                            <m:fPr>
                              <m:ctrlPr>
                                <a:rPr lang="es-EC" sz="2000" i="1">
                                  <a:latin typeface="Cambria Math" panose="02040503050406030204" pitchFamily="18" charset="0"/>
                                </a:rPr>
                              </m:ctrlPr>
                            </m:fPr>
                            <m:num>
                              <m:sSup>
                                <m:sSupPr>
                                  <m:ctrlPr>
                                    <a:rPr lang="es-EC" sz="2000" i="1">
                                      <a:latin typeface="Cambria Math" panose="02040503050406030204" pitchFamily="18" charset="0"/>
                                    </a:rPr>
                                  </m:ctrlPr>
                                </m:sSupPr>
                                <m:e>
                                  <m:r>
                                    <a:rPr lang="es-EC" sz="2000" i="0">
                                      <a:latin typeface="Cambria Math" panose="02040503050406030204" pitchFamily="18" charset="0"/>
                                    </a:rPr>
                                    <m:t>𝜕</m:t>
                                  </m:r>
                                </m:e>
                                <m:sup>
                                  <m:r>
                                    <a:rPr lang="es-EC" sz="2000" i="0">
                                      <a:latin typeface="Cambria Math" panose="02040503050406030204" pitchFamily="18" charset="0"/>
                                    </a:rPr>
                                    <m:t>2</m:t>
                                  </m:r>
                                </m:sup>
                              </m:sSup>
                              <m:r>
                                <a:rPr lang="es-EC" sz="2000" i="1">
                                  <a:latin typeface="Cambria Math" panose="02040503050406030204" pitchFamily="18" charset="0"/>
                                </a:rPr>
                                <m:t>𝑤</m:t>
                              </m:r>
                            </m:num>
                            <m:den>
                              <m:r>
                                <a:rPr lang="es-EC" sz="2000" i="0">
                                  <a:latin typeface="Cambria Math" panose="02040503050406030204" pitchFamily="18" charset="0"/>
                                </a:rPr>
                                <m:t>𝜕</m:t>
                              </m:r>
                              <m:r>
                                <a:rPr lang="es-EC" sz="2000" i="1">
                                  <a:latin typeface="Cambria Math" panose="02040503050406030204" pitchFamily="18" charset="0"/>
                                </a:rPr>
                                <m:t>𝑥</m:t>
                              </m:r>
                              <m:r>
                                <a:rPr lang="es-EC" sz="2000" i="0">
                                  <a:latin typeface="Cambria Math" panose="02040503050406030204" pitchFamily="18" charset="0"/>
                                </a:rPr>
                                <m:t>𝜕</m:t>
                              </m:r>
                              <m:r>
                                <a:rPr lang="es-EC" sz="2000" i="1">
                                  <a:latin typeface="Cambria Math" panose="02040503050406030204" pitchFamily="18" charset="0"/>
                                </a:rPr>
                                <m:t>𝑦</m:t>
                              </m:r>
                            </m:den>
                          </m:f>
                          <m:r>
                            <a:rPr lang="es-EC" sz="2000" i="0">
                              <a:latin typeface="Cambria Math" panose="02040503050406030204" pitchFamily="18" charset="0"/>
                            </a:rPr>
                            <m:t>+</m:t>
                          </m:r>
                          <m:sSub>
                            <m:sSubPr>
                              <m:ctrlPr>
                                <a:rPr lang="es-EC" sz="2000" i="1">
                                  <a:latin typeface="Cambria Math" panose="02040503050406030204" pitchFamily="18" charset="0"/>
                                </a:rPr>
                              </m:ctrlPr>
                            </m:sSubPr>
                            <m:e>
                              <m:r>
                                <a:rPr lang="es-EC" sz="2000" i="1">
                                  <a:latin typeface="Cambria Math" panose="02040503050406030204" pitchFamily="18" charset="0"/>
                                </a:rPr>
                                <m:t>𝑁</m:t>
                              </m:r>
                            </m:e>
                            <m:sub>
                              <m:r>
                                <a:rPr lang="es-EC" sz="2000" i="1">
                                  <a:latin typeface="Cambria Math" panose="02040503050406030204" pitchFamily="18" charset="0"/>
                                </a:rPr>
                                <m:t>𝑦</m:t>
                              </m:r>
                            </m:sub>
                          </m:sSub>
                          <m:f>
                            <m:fPr>
                              <m:ctrlPr>
                                <a:rPr lang="es-EC" sz="2000" i="1">
                                  <a:latin typeface="Cambria Math" panose="02040503050406030204" pitchFamily="18" charset="0"/>
                                </a:rPr>
                              </m:ctrlPr>
                            </m:fPr>
                            <m:num>
                              <m:sSup>
                                <m:sSupPr>
                                  <m:ctrlPr>
                                    <a:rPr lang="es-EC" sz="2000" i="1">
                                      <a:latin typeface="Cambria Math" panose="02040503050406030204" pitchFamily="18" charset="0"/>
                                    </a:rPr>
                                  </m:ctrlPr>
                                </m:sSupPr>
                                <m:e>
                                  <m:r>
                                    <a:rPr lang="es-EC" sz="2000" i="0">
                                      <a:latin typeface="Cambria Math" panose="02040503050406030204" pitchFamily="18" charset="0"/>
                                    </a:rPr>
                                    <m:t>𝜕</m:t>
                                  </m:r>
                                </m:e>
                                <m:sup>
                                  <m:r>
                                    <a:rPr lang="es-EC" sz="2000" i="0">
                                      <a:latin typeface="Cambria Math" panose="02040503050406030204" pitchFamily="18" charset="0"/>
                                    </a:rPr>
                                    <m:t>2</m:t>
                                  </m:r>
                                </m:sup>
                              </m:sSup>
                              <m:r>
                                <a:rPr lang="es-EC" sz="2000" i="1">
                                  <a:latin typeface="Cambria Math" panose="02040503050406030204" pitchFamily="18" charset="0"/>
                                </a:rPr>
                                <m:t>𝑤</m:t>
                              </m:r>
                            </m:num>
                            <m:den>
                              <m:r>
                                <a:rPr lang="es-EC" sz="2000" i="0">
                                  <a:latin typeface="Cambria Math" panose="02040503050406030204" pitchFamily="18" charset="0"/>
                                </a:rPr>
                                <m:t>𝜕</m:t>
                              </m:r>
                              <m:sSup>
                                <m:sSupPr>
                                  <m:ctrlPr>
                                    <a:rPr lang="es-EC" sz="2000" i="1">
                                      <a:latin typeface="Cambria Math" panose="02040503050406030204" pitchFamily="18" charset="0"/>
                                    </a:rPr>
                                  </m:ctrlPr>
                                </m:sSupPr>
                                <m:e>
                                  <m:r>
                                    <a:rPr lang="es-EC" sz="2000" i="1">
                                      <a:latin typeface="Cambria Math" panose="02040503050406030204" pitchFamily="18" charset="0"/>
                                    </a:rPr>
                                    <m:t>𝑦</m:t>
                                  </m:r>
                                </m:e>
                                <m:sup>
                                  <m:r>
                                    <a:rPr lang="es-EC" sz="2000" i="0">
                                      <a:latin typeface="Cambria Math" panose="02040503050406030204" pitchFamily="18" charset="0"/>
                                    </a:rPr>
                                    <m:t>2</m:t>
                                  </m:r>
                                </m:sup>
                              </m:sSup>
                            </m:den>
                          </m:f>
                        </m:e>
                      </m:d>
                    </m:oMath>
                  </m:oMathPara>
                </a14:m>
                <a:endParaRPr lang="es-EC" sz="2000" dirty="0"/>
              </a:p>
            </p:txBody>
          </p:sp>
        </mc:Choice>
        <mc:Fallback xmlns="">
          <p:sp>
            <p:nvSpPr>
              <p:cNvPr id="4" name="Rectangle 3"/>
              <p:cNvSpPr>
                <a:spLocks noRot="1" noChangeAspect="1" noMove="1" noResize="1" noEditPoints="1" noAdjustHandles="1" noChangeArrowheads="1" noChangeShapeType="1" noTextEdit="1"/>
              </p:cNvSpPr>
              <p:nvPr/>
            </p:nvSpPr>
            <p:spPr>
              <a:xfrm>
                <a:off x="631658" y="4560564"/>
                <a:ext cx="7772400" cy="790024"/>
              </a:xfrm>
              <a:prstGeom prst="rect">
                <a:avLst/>
              </a:prstGeom>
              <a:blipFill rotWithShape="0">
                <a:blip r:embed="rId3"/>
                <a:stretch>
                  <a:fillRect/>
                </a:stretch>
              </a:blipFill>
            </p:spPr>
            <p:txBody>
              <a:bodyPr/>
              <a:lstStyle/>
              <a:p>
                <a:r>
                  <a:rPr lang="es-EC">
                    <a:noFill/>
                  </a:rPr>
                  <a:t> </a:t>
                </a:r>
              </a:p>
            </p:txBody>
          </p:sp>
        </mc:Fallback>
      </mc:AlternateContent>
      <p:sp>
        <p:nvSpPr>
          <p:cNvPr id="10" name="Rectangle 9"/>
          <p:cNvSpPr/>
          <p:nvPr/>
        </p:nvSpPr>
        <p:spPr>
          <a:xfrm>
            <a:off x="481265" y="1297754"/>
            <a:ext cx="3308684" cy="2246769"/>
          </a:xfrm>
          <a:prstGeom prst="rect">
            <a:avLst/>
          </a:prstGeom>
        </p:spPr>
        <p:txBody>
          <a:bodyPr wrap="square">
            <a:spAutoFit/>
          </a:bodyPr>
          <a:lstStyle/>
          <a:p>
            <a:pPr algn="just"/>
            <a:r>
              <a:rPr lang="es-EC" sz="2000" dirty="0" smtClean="0"/>
              <a:t>Realizando la </a:t>
            </a:r>
            <a:r>
              <a:rPr lang="es-EC" sz="2000" dirty="0"/>
              <a:t>sumatoria de fuerzas en Z </a:t>
            </a:r>
            <a:r>
              <a:rPr lang="es-EC" sz="2000" dirty="0" smtClean="0"/>
              <a:t>y añadiendo la carga externa como muestra la figura, se obtiene la ecuación general de flexión de placas de pared delgada.</a:t>
            </a:r>
            <a:endParaRPr lang="es-EC" sz="2000" dirty="0"/>
          </a:p>
        </p:txBody>
      </p:sp>
    </p:spTree>
    <p:extLst>
      <p:ext uri="{BB962C8B-B14F-4D97-AF65-F5344CB8AC3E}">
        <p14:creationId xmlns:p14="http://schemas.microsoft.com/office/powerpoint/2010/main" val="104724153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283" y="-329330"/>
            <a:ext cx="9252283" cy="971300"/>
          </a:xfrm>
        </p:spPr>
        <p:txBody>
          <a:bodyPr/>
          <a:lstStyle/>
          <a:p>
            <a:r>
              <a:rPr lang="en-US" sz="3600" dirty="0" smtClean="0">
                <a:ln w="22225">
                  <a:solidFill>
                    <a:sysClr val="windowText" lastClr="000000"/>
                  </a:solidFill>
                  <a:prstDash val="solid"/>
                </a:ln>
                <a:solidFill>
                  <a:schemeClr val="bg1">
                    <a:lumMod val="75000"/>
                  </a:schemeClr>
                </a:solidFill>
                <a:effectLst/>
              </a:rPr>
              <a:t>EQUILIBRIO - ARCO</a:t>
            </a:r>
            <a:endParaRPr lang="en-US" sz="3600" dirty="0">
              <a:ln w="22225">
                <a:solidFill>
                  <a:sysClr val="windowText" lastClr="000000"/>
                </a:solidFill>
                <a:prstDash val="solid"/>
              </a:ln>
              <a:solidFill>
                <a:schemeClr val="bg1">
                  <a:lumMod val="75000"/>
                </a:schemeClr>
              </a:solidFill>
              <a:effectLst/>
            </a:endParaRPr>
          </a:p>
        </p:txBody>
      </p:sp>
      <p:pic>
        <p:nvPicPr>
          <p:cNvPr id="3" name="Picture 2"/>
          <p:cNvPicPr>
            <a:picLocks noChangeAspect="1"/>
          </p:cNvPicPr>
          <p:nvPr/>
        </p:nvPicPr>
        <p:blipFill>
          <a:blip r:embed="rId2"/>
          <a:stretch>
            <a:fillRect/>
          </a:stretch>
        </p:blipFill>
        <p:spPr>
          <a:xfrm>
            <a:off x="397042" y="2569194"/>
            <a:ext cx="3669632" cy="33383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397042" y="821656"/>
            <a:ext cx="8506326" cy="1631216"/>
          </a:xfrm>
          <a:prstGeom prst="rect">
            <a:avLst/>
          </a:prstGeom>
        </p:spPr>
        <p:txBody>
          <a:bodyPr wrap="square">
            <a:spAutoFit/>
          </a:bodyPr>
          <a:lstStyle/>
          <a:p>
            <a:pPr algn="just"/>
            <a:r>
              <a:rPr lang="es-EC" sz="2000" dirty="0">
                <a:latin typeface="Arial" panose="020B0604020202020204" pitchFamily="34" charset="0"/>
                <a:ea typeface="Calibri" panose="020F0502020204030204" pitchFamily="34" charset="0"/>
                <a:cs typeface="Times New Roman" panose="02020603050405020304" pitchFamily="18" charset="0"/>
              </a:rPr>
              <a:t>El efecto de la fuerza </a:t>
            </a:r>
            <a:r>
              <a:rPr lang="es-EC" sz="2000" i="1" dirty="0">
                <a:latin typeface="Arial" panose="020B0604020202020204" pitchFamily="34" charset="0"/>
                <a:ea typeface="Calibri" panose="020F0502020204030204" pitchFamily="34" charset="0"/>
                <a:cs typeface="Times New Roman" panose="02020603050405020304" pitchFamily="18" charset="0"/>
              </a:rPr>
              <a:t>S</a:t>
            </a:r>
            <a:r>
              <a:rPr lang="es-EC" sz="2000" dirty="0">
                <a:latin typeface="Arial" panose="020B0604020202020204" pitchFamily="34" charset="0"/>
                <a:ea typeface="Calibri" panose="020F0502020204030204" pitchFamily="34" charset="0"/>
                <a:cs typeface="Times New Roman" panose="02020603050405020304" pitchFamily="18" charset="0"/>
              </a:rPr>
              <a:t> en la flexión del arco puede ser sustituido con una carga distribuida equivalente en dirección radial, las cuales mantienen en equilibrio del arco. </a:t>
            </a:r>
            <a:r>
              <a:rPr lang="es-EC" sz="2000" dirty="0" smtClean="0">
                <a:latin typeface="Arial" panose="020B0604020202020204" pitchFamily="34" charset="0"/>
                <a:ea typeface="Calibri" panose="020F0502020204030204" pitchFamily="34" charset="0"/>
                <a:cs typeface="Times New Roman" panose="02020603050405020304" pitchFamily="18" charset="0"/>
              </a:rPr>
              <a:t> Ya </a:t>
            </a:r>
            <a:r>
              <a:rPr lang="es-EC" sz="2000" dirty="0">
                <a:latin typeface="Arial" panose="020B0604020202020204" pitchFamily="34" charset="0"/>
                <a:ea typeface="Calibri" panose="020F0502020204030204" pitchFamily="34" charset="0"/>
                <a:cs typeface="Times New Roman" panose="02020603050405020304" pitchFamily="18" charset="0"/>
              </a:rPr>
              <a:t>que el arco se desplaza sin deformarse, el arco AB toma la posición A1B1 pudiendo encontrar la magnitud de los momentos </a:t>
            </a:r>
            <a:r>
              <a:rPr lang="es-EC" sz="2000" dirty="0" smtClean="0">
                <a:latin typeface="Arial" panose="020B0604020202020204" pitchFamily="34" charset="0"/>
                <a:ea typeface="Calibri" panose="020F0502020204030204" pitchFamily="34" charset="0"/>
                <a:cs typeface="Times New Roman" panose="02020603050405020304" pitchFamily="18" charset="0"/>
              </a:rPr>
              <a:t>flectores.</a:t>
            </a:r>
          </a:p>
        </p:txBody>
      </p:sp>
      <mc:AlternateContent xmlns:mc="http://schemas.openxmlformats.org/markup-compatibility/2006" xmlns:a14="http://schemas.microsoft.com/office/drawing/2010/main">
        <mc:Choice Requires="a14">
          <p:sp>
            <p:nvSpPr>
              <p:cNvPr id="7" name="Rectangle 6"/>
              <p:cNvSpPr/>
              <p:nvPr/>
            </p:nvSpPr>
            <p:spPr>
              <a:xfrm>
                <a:off x="5457595" y="4815882"/>
                <a:ext cx="2319546" cy="7900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𝑆𝑅𝑑</m:t>
                      </m:r>
                      <m:r>
                        <a:rPr lang="es-EC" sz="2000" i="1">
                          <a:latin typeface="Cambria Math" panose="02040503050406030204" pitchFamily="18" charset="0"/>
                        </a:rPr>
                        <m:t>𝜃</m:t>
                      </m:r>
                      <m:d>
                        <m:dPr>
                          <m:ctrlPr>
                            <a:rPr lang="es-EC" sz="2000" i="1">
                              <a:latin typeface="Cambria Math" panose="02040503050406030204" pitchFamily="18" charset="0"/>
                            </a:rPr>
                          </m:ctrlPr>
                        </m:dPr>
                        <m:e>
                          <m:f>
                            <m:fPr>
                              <m:ctrlPr>
                                <a:rPr lang="es-EC" sz="2000" i="1">
                                  <a:latin typeface="Cambria Math" panose="02040503050406030204" pitchFamily="18" charset="0"/>
                                </a:rPr>
                              </m:ctrlPr>
                            </m:fPr>
                            <m:num>
                              <m:sSup>
                                <m:sSupPr>
                                  <m:ctrlPr>
                                    <a:rPr lang="es-EC" sz="2000" i="1">
                                      <a:latin typeface="Cambria Math" panose="02040503050406030204" pitchFamily="18" charset="0"/>
                                    </a:rPr>
                                  </m:ctrlPr>
                                </m:sSupPr>
                                <m:e>
                                  <m:r>
                                    <a:rPr lang="es-EC" sz="2000" i="1">
                                      <a:latin typeface="Cambria Math" panose="02040503050406030204" pitchFamily="18" charset="0"/>
                                    </a:rPr>
                                    <m:t>𝑑</m:t>
                                  </m:r>
                                </m:e>
                                <m:sup>
                                  <m:r>
                                    <a:rPr lang="es-EC" sz="2000" i="0">
                                      <a:latin typeface="Cambria Math" panose="02040503050406030204" pitchFamily="18" charset="0"/>
                                    </a:rPr>
                                    <m:t>2</m:t>
                                  </m:r>
                                </m:sup>
                              </m:sSup>
                              <m:r>
                                <a:rPr lang="es-EC" sz="2000" i="1">
                                  <a:latin typeface="Cambria Math" panose="02040503050406030204" pitchFamily="18" charset="0"/>
                                </a:rPr>
                                <m:t>𝑤</m:t>
                              </m:r>
                            </m:num>
                            <m:den>
                              <m:r>
                                <a:rPr lang="es-EC" sz="2000" i="1">
                                  <a:latin typeface="Cambria Math" panose="02040503050406030204" pitchFamily="18" charset="0"/>
                                </a:rPr>
                                <m:t>𝑑</m:t>
                              </m:r>
                              <m:sSup>
                                <m:sSupPr>
                                  <m:ctrlPr>
                                    <a:rPr lang="es-EC" sz="2000" i="1">
                                      <a:latin typeface="Cambria Math" panose="02040503050406030204" pitchFamily="18" charset="0"/>
                                    </a:rPr>
                                  </m:ctrlPr>
                                </m:sSupPr>
                                <m:e>
                                  <m:r>
                                    <a:rPr lang="es-EC" sz="2000" i="1">
                                      <a:latin typeface="Cambria Math" panose="02040503050406030204" pitchFamily="18" charset="0"/>
                                    </a:rPr>
                                    <m:t>𝑠</m:t>
                                  </m:r>
                                </m:e>
                                <m:sup>
                                  <m:r>
                                    <a:rPr lang="es-EC" sz="2000" i="0">
                                      <a:latin typeface="Cambria Math" panose="02040503050406030204" pitchFamily="18" charset="0"/>
                                    </a:rPr>
                                    <m:t>2</m:t>
                                  </m:r>
                                </m:sup>
                              </m:sSup>
                            </m:den>
                          </m:f>
                          <m:r>
                            <a:rPr lang="es-EC" sz="2000" i="0">
                              <a:latin typeface="Cambria Math" panose="02040503050406030204" pitchFamily="18" charset="0"/>
                            </a:rPr>
                            <m:t>+</m:t>
                          </m:r>
                          <m:f>
                            <m:fPr>
                              <m:ctrlPr>
                                <a:rPr lang="es-EC" sz="2000" i="1">
                                  <a:latin typeface="Cambria Math" panose="02040503050406030204" pitchFamily="18" charset="0"/>
                                </a:rPr>
                              </m:ctrlPr>
                            </m:fPr>
                            <m:num>
                              <m:r>
                                <a:rPr lang="es-EC" sz="2000" i="1">
                                  <a:latin typeface="Cambria Math" panose="02040503050406030204" pitchFamily="18" charset="0"/>
                                </a:rPr>
                                <m:t>𝑤</m:t>
                              </m:r>
                            </m:num>
                            <m:den>
                              <m:sSup>
                                <m:sSupPr>
                                  <m:ctrlPr>
                                    <a:rPr lang="es-EC" sz="2000" i="1">
                                      <a:latin typeface="Cambria Math" panose="02040503050406030204" pitchFamily="18" charset="0"/>
                                    </a:rPr>
                                  </m:ctrlPr>
                                </m:sSupPr>
                                <m:e>
                                  <m:r>
                                    <a:rPr lang="es-EC" sz="2000" i="1">
                                      <a:latin typeface="Cambria Math" panose="02040503050406030204" pitchFamily="18" charset="0"/>
                                    </a:rPr>
                                    <m:t>𝑅</m:t>
                                  </m:r>
                                </m:e>
                                <m:sup>
                                  <m:r>
                                    <a:rPr lang="es-EC" sz="2000" i="0">
                                      <a:latin typeface="Cambria Math" panose="02040503050406030204" pitchFamily="18" charset="0"/>
                                    </a:rPr>
                                    <m:t>2</m:t>
                                  </m:r>
                                </m:sup>
                              </m:sSup>
                            </m:den>
                          </m:f>
                        </m:e>
                      </m:d>
                      <m:r>
                        <a:rPr lang="es-EC" sz="2000" i="0">
                          <a:latin typeface="Cambria Math" panose="02040503050406030204" pitchFamily="18" charset="0"/>
                        </a:rPr>
                        <m:t> </m:t>
                      </m:r>
                    </m:oMath>
                  </m:oMathPara>
                </a14:m>
                <a:endParaRPr lang="es-EC" sz="2000" dirty="0"/>
              </a:p>
            </p:txBody>
          </p:sp>
        </mc:Choice>
        <mc:Fallback xmlns="">
          <p:sp>
            <p:nvSpPr>
              <p:cNvPr id="7" name="Rectangle 6"/>
              <p:cNvSpPr>
                <a:spLocks noRot="1" noChangeAspect="1" noMove="1" noResize="1" noEditPoints="1" noAdjustHandles="1" noChangeArrowheads="1" noChangeShapeType="1" noTextEdit="1"/>
              </p:cNvSpPr>
              <p:nvPr/>
            </p:nvSpPr>
            <p:spPr>
              <a:xfrm>
                <a:off x="5457595" y="4815882"/>
                <a:ext cx="2319546" cy="790024"/>
              </a:xfrm>
              <a:prstGeom prst="rect">
                <a:avLst/>
              </a:prstGeom>
              <a:blipFill rotWithShape="0">
                <a:blip r:embed="rId3"/>
                <a:stretch>
                  <a:fillRect/>
                </a:stretch>
              </a:blipFill>
            </p:spPr>
            <p:txBody>
              <a:bodyPr/>
              <a:lstStyle/>
              <a:p>
                <a:r>
                  <a:rPr lang="es-EC">
                    <a:noFill/>
                  </a:rPr>
                  <a:t> </a:t>
                </a:r>
              </a:p>
            </p:txBody>
          </p:sp>
        </mc:Fallback>
      </mc:AlternateContent>
      <p:sp>
        <p:nvSpPr>
          <p:cNvPr id="9" name="Rectangle 8"/>
          <p:cNvSpPr/>
          <p:nvPr/>
        </p:nvSpPr>
        <p:spPr>
          <a:xfrm>
            <a:off x="4331368" y="2452872"/>
            <a:ext cx="4572000" cy="2246769"/>
          </a:xfrm>
          <a:prstGeom prst="rect">
            <a:avLst/>
          </a:prstGeom>
        </p:spPr>
        <p:txBody>
          <a:bodyPr>
            <a:spAutoFit/>
          </a:bodyPr>
          <a:lstStyle/>
          <a:p>
            <a:pPr algn="just"/>
            <a:r>
              <a:rPr lang="es-EC" sz="2000" dirty="0" smtClean="0"/>
              <a:t>La </a:t>
            </a:r>
            <a:r>
              <a:rPr lang="es-EC" sz="2000" dirty="0"/>
              <a:t>sección B del arco rota con respecto a la sección </a:t>
            </a:r>
            <a:r>
              <a:rPr lang="es-EC" sz="2000" dirty="0" smtClean="0"/>
              <a:t>A. Debido </a:t>
            </a:r>
            <a:r>
              <a:rPr lang="es-EC" sz="2000" dirty="0"/>
              <a:t>a </a:t>
            </a:r>
            <a:r>
              <a:rPr lang="es-EC" sz="2000" dirty="0" smtClean="0"/>
              <a:t>esta rotación</a:t>
            </a:r>
            <a:r>
              <a:rPr lang="es-EC" sz="2000" dirty="0"/>
              <a:t>, las fuerzas axiales rompen el equilibrio con las fuerzas uniformes, por lo cual se debe incluir una fuerza adicional en dirección radial, cuya magnitud es:</a:t>
            </a:r>
          </a:p>
        </p:txBody>
      </p:sp>
    </p:spTree>
    <p:extLst>
      <p:ext uri="{BB962C8B-B14F-4D97-AF65-F5344CB8AC3E}">
        <p14:creationId xmlns:p14="http://schemas.microsoft.com/office/powerpoint/2010/main" val="2701121227"/>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283" y="-329330"/>
            <a:ext cx="9252283" cy="971300"/>
          </a:xfrm>
        </p:spPr>
        <p:txBody>
          <a:bodyPr/>
          <a:lstStyle/>
          <a:p>
            <a:r>
              <a:rPr lang="en-US" sz="3600" dirty="0" smtClean="0">
                <a:ln w="22225">
                  <a:solidFill>
                    <a:sysClr val="windowText" lastClr="000000"/>
                  </a:solidFill>
                  <a:prstDash val="solid"/>
                </a:ln>
                <a:solidFill>
                  <a:schemeClr val="bg1">
                    <a:lumMod val="75000"/>
                  </a:schemeClr>
                </a:solidFill>
                <a:effectLst/>
              </a:rPr>
              <a:t>EQUILIBRIO - ARCO</a:t>
            </a:r>
            <a:endParaRPr lang="en-US" sz="3600" dirty="0">
              <a:ln w="22225">
                <a:solidFill>
                  <a:sysClr val="windowText" lastClr="000000"/>
                </a:solidFill>
                <a:prstDash val="solid"/>
              </a:ln>
              <a:solidFill>
                <a:schemeClr val="bg1">
                  <a:lumMod val="75000"/>
                </a:schemeClr>
              </a:solidFill>
              <a:effectLst/>
            </a:endParaRPr>
          </a:p>
        </p:txBody>
      </p:sp>
      <mc:AlternateContent xmlns:mc="http://schemas.openxmlformats.org/markup-compatibility/2006" xmlns:a14="http://schemas.microsoft.com/office/drawing/2010/main">
        <mc:Choice Requires="a14">
          <p:sp>
            <p:nvSpPr>
              <p:cNvPr id="8" name="Rectangle 7"/>
              <p:cNvSpPr/>
              <p:nvPr/>
            </p:nvSpPr>
            <p:spPr>
              <a:xfrm>
                <a:off x="5691984" y="4398793"/>
                <a:ext cx="2695994" cy="844655"/>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000" i="1">
                              <a:latin typeface="Cambria Math" panose="02040503050406030204" pitchFamily="18" charset="0"/>
                            </a:rPr>
                          </m:ctrlPr>
                        </m:sSubPr>
                        <m:e>
                          <m:r>
                            <a:rPr lang="es-EC" sz="2000" i="1">
                              <a:latin typeface="Cambria Math" panose="02040503050406030204" pitchFamily="18" charset="0"/>
                            </a:rPr>
                            <m:t>𝑞</m:t>
                          </m:r>
                        </m:e>
                        <m:sub>
                          <m:r>
                            <a:rPr lang="es-EC" sz="2000" i="1">
                              <a:latin typeface="Cambria Math" panose="02040503050406030204" pitchFamily="18" charset="0"/>
                            </a:rPr>
                            <m:t>𝑐𝑟</m:t>
                          </m:r>
                        </m:sub>
                      </m:sSub>
                      <m:r>
                        <a:rPr lang="es-EC" sz="2000" i="0">
                          <a:latin typeface="Cambria Math" panose="02040503050406030204" pitchFamily="18" charset="0"/>
                        </a:rPr>
                        <m:t>=</m:t>
                      </m:r>
                      <m:f>
                        <m:fPr>
                          <m:ctrlPr>
                            <a:rPr lang="es-EC" sz="2000" i="1">
                              <a:latin typeface="Cambria Math" panose="02040503050406030204" pitchFamily="18" charset="0"/>
                            </a:rPr>
                          </m:ctrlPr>
                        </m:fPr>
                        <m:num>
                          <m:r>
                            <a:rPr lang="es-EC" sz="2000" i="1">
                              <a:latin typeface="Cambria Math" panose="02040503050406030204" pitchFamily="18" charset="0"/>
                            </a:rPr>
                            <m:t>𝐸</m:t>
                          </m:r>
                        </m:num>
                        <m:den>
                          <m:r>
                            <a:rPr lang="es-EC" sz="2000" i="0">
                              <a:latin typeface="Cambria Math" panose="02040503050406030204" pitchFamily="18" charset="0"/>
                            </a:rPr>
                            <m:t>4</m:t>
                          </m:r>
                          <m:d>
                            <m:dPr>
                              <m:ctrlPr>
                                <a:rPr lang="es-EC" sz="2000" i="1">
                                  <a:latin typeface="Cambria Math" panose="02040503050406030204" pitchFamily="18" charset="0"/>
                                </a:rPr>
                              </m:ctrlPr>
                            </m:dPr>
                            <m:e>
                              <m:r>
                                <a:rPr lang="es-EC" sz="2000" i="0">
                                  <a:latin typeface="Cambria Math" panose="02040503050406030204" pitchFamily="18" charset="0"/>
                                </a:rPr>
                                <m:t>1−</m:t>
                              </m:r>
                              <m:sSup>
                                <m:sSupPr>
                                  <m:ctrlPr>
                                    <a:rPr lang="es-EC" sz="2000" i="1">
                                      <a:latin typeface="Cambria Math" panose="02040503050406030204" pitchFamily="18" charset="0"/>
                                    </a:rPr>
                                  </m:ctrlPr>
                                </m:sSupPr>
                                <m:e>
                                  <m:r>
                                    <a:rPr lang="es-EC" sz="2000" i="1">
                                      <a:latin typeface="Cambria Math" panose="02040503050406030204" pitchFamily="18" charset="0"/>
                                    </a:rPr>
                                    <m:t>𝑣</m:t>
                                  </m:r>
                                </m:e>
                                <m:sup>
                                  <m:r>
                                    <a:rPr lang="es-EC" sz="2000" i="0">
                                      <a:latin typeface="Cambria Math" panose="02040503050406030204" pitchFamily="18" charset="0"/>
                                    </a:rPr>
                                    <m:t>2</m:t>
                                  </m:r>
                                </m:sup>
                              </m:sSup>
                            </m:e>
                          </m:d>
                        </m:den>
                      </m:f>
                      <m:sSup>
                        <m:sSupPr>
                          <m:ctrlPr>
                            <a:rPr lang="es-EC" sz="2000" i="1">
                              <a:latin typeface="Cambria Math" panose="02040503050406030204" pitchFamily="18" charset="0"/>
                            </a:rPr>
                          </m:ctrlPr>
                        </m:sSupPr>
                        <m:e>
                          <m:d>
                            <m:dPr>
                              <m:ctrlPr>
                                <a:rPr lang="es-EC" sz="2000" i="1">
                                  <a:latin typeface="Cambria Math" panose="02040503050406030204" pitchFamily="18" charset="0"/>
                                </a:rPr>
                              </m:ctrlPr>
                            </m:dPr>
                            <m:e>
                              <m:f>
                                <m:fPr>
                                  <m:ctrlPr>
                                    <a:rPr lang="es-EC" sz="2000" i="1">
                                      <a:latin typeface="Cambria Math" panose="02040503050406030204" pitchFamily="18" charset="0"/>
                                    </a:rPr>
                                  </m:ctrlPr>
                                </m:fPr>
                                <m:num>
                                  <m:r>
                                    <a:rPr lang="es-EC" sz="2000" i="1">
                                      <a:latin typeface="Cambria Math" panose="02040503050406030204" pitchFamily="18" charset="0"/>
                                    </a:rPr>
                                    <m:t>h</m:t>
                                  </m:r>
                                </m:num>
                                <m:den>
                                  <m:r>
                                    <a:rPr lang="es-EC" sz="2000" i="1">
                                      <a:latin typeface="Cambria Math" panose="02040503050406030204" pitchFamily="18" charset="0"/>
                                    </a:rPr>
                                    <m:t>𝑅</m:t>
                                  </m:r>
                                </m:den>
                              </m:f>
                            </m:e>
                          </m:d>
                        </m:e>
                        <m:sup>
                          <m:r>
                            <a:rPr lang="es-EC" sz="2000" i="0">
                              <a:latin typeface="Cambria Math" panose="02040503050406030204" pitchFamily="18" charset="0"/>
                            </a:rPr>
                            <m:t>3</m:t>
                          </m:r>
                        </m:sup>
                      </m:sSup>
                      <m:r>
                        <a:rPr lang="es-EC" sz="2000" i="0">
                          <a:latin typeface="Cambria Math" panose="02040503050406030204" pitchFamily="18" charset="0"/>
                        </a:rPr>
                        <m:t> </m:t>
                      </m:r>
                    </m:oMath>
                  </m:oMathPara>
                </a14:m>
                <a:endParaRPr lang="es-EC" sz="2000" dirty="0"/>
              </a:p>
            </p:txBody>
          </p:sp>
        </mc:Choice>
        <mc:Fallback xmlns="">
          <p:sp>
            <p:nvSpPr>
              <p:cNvPr id="8" name="Rectangle 7"/>
              <p:cNvSpPr>
                <a:spLocks noRot="1" noChangeAspect="1" noMove="1" noResize="1" noEditPoints="1" noAdjustHandles="1" noChangeArrowheads="1" noChangeShapeType="1" noTextEdit="1"/>
              </p:cNvSpPr>
              <p:nvPr/>
            </p:nvSpPr>
            <p:spPr>
              <a:xfrm>
                <a:off x="5691984" y="4398793"/>
                <a:ext cx="2695994" cy="844655"/>
              </a:xfrm>
              <a:prstGeom prst="rect">
                <a:avLst/>
              </a:prstGeom>
              <a:blipFill rotWithShape="0">
                <a:blip r:embed="rId2"/>
                <a:stretch>
                  <a:fillRect/>
                </a:stretch>
              </a:blipFill>
              <a:ln>
                <a:solidFill>
                  <a:schemeClr val="tx1"/>
                </a:solidFill>
              </a:ln>
            </p:spPr>
            <p:txBody>
              <a:bodyPr/>
              <a:lstStyle/>
              <a:p>
                <a:r>
                  <a:rPr lang="es-EC">
                    <a:noFill/>
                  </a:rPr>
                  <a:t> </a:t>
                </a:r>
              </a:p>
            </p:txBody>
          </p:sp>
        </mc:Fallback>
      </mc:AlternateContent>
      <p:sp>
        <p:nvSpPr>
          <p:cNvPr id="4" name="Rectangle 3"/>
          <p:cNvSpPr/>
          <p:nvPr/>
        </p:nvSpPr>
        <p:spPr>
          <a:xfrm>
            <a:off x="661736" y="798370"/>
            <a:ext cx="3982453" cy="1323439"/>
          </a:xfrm>
          <a:prstGeom prst="rect">
            <a:avLst/>
          </a:prstGeom>
        </p:spPr>
        <p:txBody>
          <a:bodyPr wrap="square">
            <a:spAutoFit/>
          </a:bodyPr>
          <a:lstStyle/>
          <a:p>
            <a:pPr algn="just"/>
            <a:r>
              <a:rPr lang="es-EC" sz="2000" dirty="0">
                <a:latin typeface="Arial" panose="020B0604020202020204" pitchFamily="34" charset="0"/>
                <a:ea typeface="Calibri" panose="020F0502020204030204" pitchFamily="34" charset="0"/>
                <a:cs typeface="Times New Roman" panose="02020603050405020304" pitchFamily="18" charset="0"/>
              </a:rPr>
              <a:t>Así para tomar en cuenta el efecto de la fuerza </a:t>
            </a:r>
            <a:r>
              <a:rPr lang="es-EC" sz="2000" i="1" dirty="0">
                <a:latin typeface="Arial" panose="020B0604020202020204" pitchFamily="34" charset="0"/>
                <a:ea typeface="Calibri" panose="020F0502020204030204" pitchFamily="34" charset="0"/>
                <a:cs typeface="Times New Roman" panose="02020603050405020304" pitchFamily="18" charset="0"/>
              </a:rPr>
              <a:t>S</a:t>
            </a:r>
            <a:r>
              <a:rPr lang="es-EC" sz="2000" dirty="0">
                <a:latin typeface="Arial" panose="020B0604020202020204" pitchFamily="34" charset="0"/>
                <a:ea typeface="Calibri" panose="020F0502020204030204" pitchFamily="34" charset="0"/>
                <a:cs typeface="Times New Roman" panose="02020603050405020304" pitchFamily="18" charset="0"/>
              </a:rPr>
              <a:t> en la flexión del anillo, se añade una carga ficticia</a:t>
            </a:r>
            <a:endParaRPr lang="es-EC" sz="2000" dirty="0"/>
          </a:p>
        </p:txBody>
      </p:sp>
      <mc:AlternateContent xmlns:mc="http://schemas.openxmlformats.org/markup-compatibility/2006" xmlns:a14="http://schemas.microsoft.com/office/drawing/2010/main">
        <mc:Choice Requires="a14">
          <p:sp>
            <p:nvSpPr>
              <p:cNvPr id="9" name="Rectangle 8"/>
              <p:cNvSpPr/>
              <p:nvPr/>
            </p:nvSpPr>
            <p:spPr>
              <a:xfrm>
                <a:off x="4848726" y="991428"/>
                <a:ext cx="3743204" cy="7900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𝑆</m:t>
                      </m:r>
                      <m:d>
                        <m:dPr>
                          <m:ctrlPr>
                            <a:rPr lang="es-EC" sz="2000" i="1">
                              <a:latin typeface="Cambria Math" panose="02040503050406030204" pitchFamily="18" charset="0"/>
                            </a:rPr>
                          </m:ctrlPr>
                        </m:dPr>
                        <m:e>
                          <m:f>
                            <m:fPr>
                              <m:ctrlPr>
                                <a:rPr lang="es-EC" sz="2000" i="1">
                                  <a:latin typeface="Cambria Math" panose="02040503050406030204" pitchFamily="18" charset="0"/>
                                </a:rPr>
                              </m:ctrlPr>
                            </m:fPr>
                            <m:num>
                              <m:sSup>
                                <m:sSupPr>
                                  <m:ctrlPr>
                                    <a:rPr lang="es-EC" sz="2000" i="1">
                                      <a:latin typeface="Cambria Math" panose="02040503050406030204" pitchFamily="18" charset="0"/>
                                    </a:rPr>
                                  </m:ctrlPr>
                                </m:sSupPr>
                                <m:e>
                                  <m:r>
                                    <a:rPr lang="es-EC" sz="2000" i="1">
                                      <a:latin typeface="Cambria Math" panose="02040503050406030204" pitchFamily="18" charset="0"/>
                                    </a:rPr>
                                    <m:t>𝑑</m:t>
                                  </m:r>
                                </m:e>
                                <m:sup>
                                  <m:r>
                                    <a:rPr lang="es-EC" sz="2000" i="0">
                                      <a:latin typeface="Cambria Math" panose="02040503050406030204" pitchFamily="18" charset="0"/>
                                    </a:rPr>
                                    <m:t>2</m:t>
                                  </m:r>
                                </m:sup>
                              </m:sSup>
                              <m:r>
                                <a:rPr lang="es-EC" sz="2000" i="1">
                                  <a:latin typeface="Cambria Math" panose="02040503050406030204" pitchFamily="18" charset="0"/>
                                </a:rPr>
                                <m:t>𝑤</m:t>
                              </m:r>
                            </m:num>
                            <m:den>
                              <m:sSup>
                                <m:sSupPr>
                                  <m:ctrlPr>
                                    <a:rPr lang="es-EC" sz="2000" i="1">
                                      <a:latin typeface="Cambria Math" panose="02040503050406030204" pitchFamily="18" charset="0"/>
                                    </a:rPr>
                                  </m:ctrlPr>
                                </m:sSupPr>
                                <m:e>
                                  <m:r>
                                    <a:rPr lang="es-EC" sz="2000" i="1">
                                      <a:latin typeface="Cambria Math" panose="02040503050406030204" pitchFamily="18" charset="0"/>
                                    </a:rPr>
                                    <m:t>𝑑𝑠</m:t>
                                  </m:r>
                                </m:e>
                                <m:sup>
                                  <m:r>
                                    <a:rPr lang="es-EC" sz="2000" i="0">
                                      <a:latin typeface="Cambria Math" panose="02040503050406030204" pitchFamily="18" charset="0"/>
                                    </a:rPr>
                                    <m:t>2</m:t>
                                  </m:r>
                                </m:sup>
                              </m:sSup>
                            </m:den>
                          </m:f>
                          <m:r>
                            <a:rPr lang="es-EC" sz="2000" i="0">
                              <a:latin typeface="Cambria Math" panose="02040503050406030204" pitchFamily="18" charset="0"/>
                            </a:rPr>
                            <m:t>+</m:t>
                          </m:r>
                          <m:f>
                            <m:fPr>
                              <m:ctrlPr>
                                <a:rPr lang="es-EC" sz="2000" i="1">
                                  <a:latin typeface="Cambria Math" panose="02040503050406030204" pitchFamily="18" charset="0"/>
                                </a:rPr>
                              </m:ctrlPr>
                            </m:fPr>
                            <m:num>
                              <m:r>
                                <a:rPr lang="es-EC" sz="2000" i="1">
                                  <a:latin typeface="Cambria Math" panose="02040503050406030204" pitchFamily="18" charset="0"/>
                                </a:rPr>
                                <m:t>𝑤</m:t>
                              </m:r>
                            </m:num>
                            <m:den>
                              <m:sSup>
                                <m:sSupPr>
                                  <m:ctrlPr>
                                    <a:rPr lang="es-EC" sz="2000" i="1">
                                      <a:latin typeface="Cambria Math" panose="02040503050406030204" pitchFamily="18" charset="0"/>
                                    </a:rPr>
                                  </m:ctrlPr>
                                </m:sSupPr>
                                <m:e>
                                  <m:r>
                                    <a:rPr lang="es-EC" sz="2000" i="1">
                                      <a:latin typeface="Cambria Math" panose="02040503050406030204" pitchFamily="18" charset="0"/>
                                    </a:rPr>
                                    <m:t>𝑅</m:t>
                                  </m:r>
                                </m:e>
                                <m:sup>
                                  <m:r>
                                    <a:rPr lang="es-EC" sz="2000" i="0">
                                      <a:latin typeface="Cambria Math" panose="02040503050406030204" pitchFamily="18" charset="0"/>
                                    </a:rPr>
                                    <m:t>2</m:t>
                                  </m:r>
                                </m:sup>
                              </m:sSup>
                            </m:den>
                          </m:f>
                        </m:e>
                      </m:d>
                      <m:r>
                        <a:rPr lang="es-EC" sz="2000" i="0">
                          <a:latin typeface="Cambria Math" panose="02040503050406030204" pitchFamily="18" charset="0"/>
                        </a:rPr>
                        <m:t>=</m:t>
                      </m:r>
                      <m:f>
                        <m:fPr>
                          <m:ctrlPr>
                            <a:rPr lang="es-EC" sz="2000" i="1">
                              <a:latin typeface="Cambria Math" panose="02040503050406030204" pitchFamily="18" charset="0"/>
                            </a:rPr>
                          </m:ctrlPr>
                        </m:fPr>
                        <m:num>
                          <m:r>
                            <a:rPr lang="es-EC" sz="2000" i="1">
                              <a:latin typeface="Cambria Math" panose="02040503050406030204" pitchFamily="18" charset="0"/>
                            </a:rPr>
                            <m:t>𝑆</m:t>
                          </m:r>
                        </m:num>
                        <m:den>
                          <m:sSup>
                            <m:sSupPr>
                              <m:ctrlPr>
                                <a:rPr lang="es-EC" sz="2000" i="1">
                                  <a:latin typeface="Cambria Math" panose="02040503050406030204" pitchFamily="18" charset="0"/>
                                </a:rPr>
                              </m:ctrlPr>
                            </m:sSupPr>
                            <m:e>
                              <m:r>
                                <a:rPr lang="es-EC" sz="2000" i="1">
                                  <a:latin typeface="Cambria Math" panose="02040503050406030204" pitchFamily="18" charset="0"/>
                                </a:rPr>
                                <m:t>𝑅</m:t>
                              </m:r>
                            </m:e>
                            <m:sup>
                              <m:r>
                                <a:rPr lang="es-EC" sz="2000" i="0">
                                  <a:latin typeface="Cambria Math" panose="02040503050406030204" pitchFamily="18" charset="0"/>
                                </a:rPr>
                                <m:t>2</m:t>
                              </m:r>
                            </m:sup>
                          </m:sSup>
                        </m:den>
                      </m:f>
                      <m:d>
                        <m:dPr>
                          <m:ctrlPr>
                            <a:rPr lang="es-EC" sz="2000" i="1">
                              <a:latin typeface="Cambria Math" panose="02040503050406030204" pitchFamily="18" charset="0"/>
                            </a:rPr>
                          </m:ctrlPr>
                        </m:dPr>
                        <m:e>
                          <m:f>
                            <m:fPr>
                              <m:ctrlPr>
                                <a:rPr lang="es-EC" sz="2000" i="1">
                                  <a:latin typeface="Cambria Math" panose="02040503050406030204" pitchFamily="18" charset="0"/>
                                </a:rPr>
                              </m:ctrlPr>
                            </m:fPr>
                            <m:num>
                              <m:sSup>
                                <m:sSupPr>
                                  <m:ctrlPr>
                                    <a:rPr lang="es-EC" sz="2000" i="1">
                                      <a:latin typeface="Cambria Math" panose="02040503050406030204" pitchFamily="18" charset="0"/>
                                    </a:rPr>
                                  </m:ctrlPr>
                                </m:sSupPr>
                                <m:e>
                                  <m:r>
                                    <a:rPr lang="es-EC" sz="2000" i="1">
                                      <a:latin typeface="Cambria Math" panose="02040503050406030204" pitchFamily="18" charset="0"/>
                                    </a:rPr>
                                    <m:t>𝑑</m:t>
                                  </m:r>
                                </m:e>
                                <m:sup>
                                  <m:r>
                                    <a:rPr lang="es-EC" sz="2000" i="0">
                                      <a:latin typeface="Cambria Math" panose="02040503050406030204" pitchFamily="18" charset="0"/>
                                    </a:rPr>
                                    <m:t>2</m:t>
                                  </m:r>
                                </m:sup>
                              </m:sSup>
                              <m:r>
                                <a:rPr lang="es-EC" sz="2000" i="1">
                                  <a:latin typeface="Cambria Math" panose="02040503050406030204" pitchFamily="18" charset="0"/>
                                </a:rPr>
                                <m:t>𝑤</m:t>
                              </m:r>
                            </m:num>
                            <m:den>
                              <m:r>
                                <a:rPr lang="es-EC" sz="2000" i="1">
                                  <a:latin typeface="Cambria Math" panose="02040503050406030204" pitchFamily="18" charset="0"/>
                                </a:rPr>
                                <m:t>𝑑</m:t>
                              </m:r>
                              <m:sSup>
                                <m:sSupPr>
                                  <m:ctrlPr>
                                    <a:rPr lang="es-EC" sz="2000" i="1">
                                      <a:latin typeface="Cambria Math" panose="02040503050406030204" pitchFamily="18" charset="0"/>
                                    </a:rPr>
                                  </m:ctrlPr>
                                </m:sSupPr>
                                <m:e>
                                  <m:r>
                                    <a:rPr lang="es-EC" sz="2000" i="1">
                                      <a:latin typeface="Cambria Math" panose="02040503050406030204" pitchFamily="18" charset="0"/>
                                    </a:rPr>
                                    <m:t>𝜃</m:t>
                                  </m:r>
                                </m:e>
                                <m:sup>
                                  <m:r>
                                    <a:rPr lang="es-EC" sz="2000" i="0">
                                      <a:latin typeface="Cambria Math" panose="02040503050406030204" pitchFamily="18" charset="0"/>
                                    </a:rPr>
                                    <m:t>2</m:t>
                                  </m:r>
                                </m:sup>
                              </m:sSup>
                            </m:den>
                          </m:f>
                          <m:r>
                            <a:rPr lang="es-EC" sz="2000" i="0">
                              <a:latin typeface="Cambria Math" panose="02040503050406030204" pitchFamily="18" charset="0"/>
                            </a:rPr>
                            <m:t>+</m:t>
                          </m:r>
                          <m:r>
                            <a:rPr lang="es-EC" sz="2000" i="1">
                              <a:latin typeface="Cambria Math" panose="02040503050406030204" pitchFamily="18" charset="0"/>
                            </a:rPr>
                            <m:t>𝑤</m:t>
                          </m:r>
                        </m:e>
                      </m:d>
                    </m:oMath>
                  </m:oMathPara>
                </a14:m>
                <a:endParaRPr lang="es-EC" sz="2000" dirty="0"/>
              </a:p>
            </p:txBody>
          </p:sp>
        </mc:Choice>
        <mc:Fallback xmlns="">
          <p:sp>
            <p:nvSpPr>
              <p:cNvPr id="9" name="Rectangle 8"/>
              <p:cNvSpPr>
                <a:spLocks noRot="1" noChangeAspect="1" noMove="1" noResize="1" noEditPoints="1" noAdjustHandles="1" noChangeArrowheads="1" noChangeShapeType="1" noTextEdit="1"/>
              </p:cNvSpPr>
              <p:nvPr/>
            </p:nvSpPr>
            <p:spPr>
              <a:xfrm>
                <a:off x="4848726" y="991428"/>
                <a:ext cx="3743204" cy="790024"/>
              </a:xfrm>
              <a:prstGeom prst="rect">
                <a:avLst/>
              </a:prstGeom>
              <a:blipFill rotWithShape="0">
                <a:blip r:embed="rId3"/>
                <a:stretch>
                  <a:fillRect/>
                </a:stretch>
              </a:blipFill>
            </p:spPr>
            <p:txBody>
              <a:bodyPr/>
              <a:lstStyle/>
              <a:p>
                <a:r>
                  <a:rPr lang="es-EC">
                    <a:noFill/>
                  </a:rPr>
                  <a:t> </a:t>
                </a:r>
              </a:p>
            </p:txBody>
          </p:sp>
        </mc:Fallback>
      </mc:AlternateContent>
      <p:sp>
        <p:nvSpPr>
          <p:cNvPr id="10" name="Rectangle 9"/>
          <p:cNvSpPr/>
          <p:nvPr/>
        </p:nvSpPr>
        <p:spPr>
          <a:xfrm>
            <a:off x="661736" y="2274515"/>
            <a:ext cx="4969043" cy="1631216"/>
          </a:xfrm>
          <a:prstGeom prst="rect">
            <a:avLst/>
          </a:prstGeom>
        </p:spPr>
        <p:txBody>
          <a:bodyPr wrap="square">
            <a:spAutoFit/>
          </a:bodyPr>
          <a:lstStyle/>
          <a:p>
            <a:pPr algn="just"/>
            <a:r>
              <a:rPr lang="es-EC" sz="2000" dirty="0">
                <a:latin typeface="Arial" panose="020B0604020202020204" pitchFamily="34" charset="0"/>
                <a:ea typeface="Calibri" panose="020F0502020204030204" pitchFamily="34" charset="0"/>
                <a:cs typeface="Times New Roman" panose="02020603050405020304" pitchFamily="18" charset="0"/>
              </a:rPr>
              <a:t>Tomando en cuenta un desplazamiento </a:t>
            </a:r>
            <a:r>
              <a:rPr lang="es-EC" sz="2000" i="1" dirty="0">
                <a:latin typeface="Arial" panose="020B0604020202020204" pitchFamily="34" charset="0"/>
                <a:ea typeface="Calibri" panose="020F0502020204030204" pitchFamily="34" charset="0"/>
                <a:cs typeface="Times New Roman" panose="02020603050405020304" pitchFamily="18" charset="0"/>
              </a:rPr>
              <a:t>w</a:t>
            </a:r>
            <a:r>
              <a:rPr lang="es-EC" sz="2000" dirty="0">
                <a:latin typeface="Arial" panose="020B0604020202020204" pitchFamily="34" charset="0"/>
                <a:ea typeface="Calibri" panose="020F0502020204030204" pitchFamily="34" charset="0"/>
                <a:cs typeface="Times New Roman" panose="02020603050405020304" pitchFamily="18" charset="0"/>
              </a:rPr>
              <a:t>, debido a la fuerza compresiva </a:t>
            </a:r>
            <a:r>
              <a:rPr lang="es-EC" sz="2000" i="1" dirty="0">
                <a:latin typeface="Arial" panose="020B0604020202020204" pitchFamily="34" charset="0"/>
                <a:ea typeface="Calibri" panose="020F0502020204030204" pitchFamily="34" charset="0"/>
                <a:cs typeface="Times New Roman" panose="02020603050405020304" pitchFamily="18" charset="0"/>
              </a:rPr>
              <a:t>S</a:t>
            </a:r>
            <a:r>
              <a:rPr lang="es-EC" sz="2000" dirty="0">
                <a:latin typeface="Arial" panose="020B0604020202020204" pitchFamily="34" charset="0"/>
                <a:ea typeface="Calibri" panose="020F0502020204030204" pitchFamily="34" charset="0"/>
                <a:cs typeface="Times New Roman" panose="02020603050405020304" pitchFamily="18" charset="0"/>
              </a:rPr>
              <a:t> y usando una solución de series trigonométricas, se concluye que cada coeficiente de la serie incrementa en una relación</a:t>
            </a:r>
            <a:endParaRPr lang="es-EC" sz="2000" dirty="0"/>
          </a:p>
        </p:txBody>
      </p:sp>
      <mc:AlternateContent xmlns:mc="http://schemas.openxmlformats.org/markup-compatibility/2006" xmlns:a14="http://schemas.microsoft.com/office/drawing/2010/main">
        <mc:Choice Requires="a14">
          <p:sp>
            <p:nvSpPr>
              <p:cNvPr id="11" name="Rectangle 10"/>
              <p:cNvSpPr/>
              <p:nvPr/>
            </p:nvSpPr>
            <p:spPr>
              <a:xfrm>
                <a:off x="6088054" y="2588703"/>
                <a:ext cx="1903855" cy="10028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sz="2000" i="1">
                              <a:latin typeface="Cambria Math" panose="02040503050406030204" pitchFamily="18" charset="0"/>
                            </a:rPr>
                          </m:ctrlPr>
                        </m:fPr>
                        <m:num>
                          <m:r>
                            <a:rPr lang="es-EC" sz="2000">
                              <a:latin typeface="Cambria Math" panose="02040503050406030204" pitchFamily="18" charset="0"/>
                            </a:rPr>
                            <m:t>1</m:t>
                          </m:r>
                        </m:num>
                        <m:den>
                          <m:r>
                            <a:rPr lang="es-EC" sz="2000" i="0">
                              <a:latin typeface="Cambria Math" panose="02040503050406030204" pitchFamily="18" charset="0"/>
                            </a:rPr>
                            <m:t>1−</m:t>
                          </m:r>
                          <m:f>
                            <m:fPr>
                              <m:ctrlPr>
                                <a:rPr lang="es-EC" sz="2000" i="1">
                                  <a:latin typeface="Cambria Math" panose="02040503050406030204" pitchFamily="18" charset="0"/>
                                </a:rPr>
                              </m:ctrlPr>
                            </m:fPr>
                            <m:num>
                              <m:r>
                                <a:rPr lang="es-EC" sz="2000" i="1">
                                  <a:latin typeface="Cambria Math" panose="02040503050406030204" pitchFamily="18" charset="0"/>
                                </a:rPr>
                                <m:t>𝑆</m:t>
                              </m:r>
                              <m:sSup>
                                <m:sSupPr>
                                  <m:ctrlPr>
                                    <a:rPr lang="es-EC" sz="2000" i="1">
                                      <a:latin typeface="Cambria Math" panose="02040503050406030204" pitchFamily="18" charset="0"/>
                                    </a:rPr>
                                  </m:ctrlPr>
                                </m:sSupPr>
                                <m:e>
                                  <m:r>
                                    <a:rPr lang="es-EC" sz="2000" i="1">
                                      <a:latin typeface="Cambria Math" panose="02040503050406030204" pitchFamily="18" charset="0"/>
                                    </a:rPr>
                                    <m:t>𝑅</m:t>
                                  </m:r>
                                </m:e>
                                <m:sup>
                                  <m:r>
                                    <a:rPr lang="es-EC" sz="2000" i="0">
                                      <a:latin typeface="Cambria Math" panose="02040503050406030204" pitchFamily="18" charset="0"/>
                                    </a:rPr>
                                    <m:t>2</m:t>
                                  </m:r>
                                </m:sup>
                              </m:sSup>
                            </m:num>
                            <m:den>
                              <m:d>
                                <m:dPr>
                                  <m:ctrlPr>
                                    <a:rPr lang="es-EC" sz="2000" i="1">
                                      <a:latin typeface="Cambria Math" panose="02040503050406030204" pitchFamily="18" charset="0"/>
                                    </a:rPr>
                                  </m:ctrlPr>
                                </m:dPr>
                                <m:e>
                                  <m:sSup>
                                    <m:sSupPr>
                                      <m:ctrlPr>
                                        <a:rPr lang="es-EC" sz="2000" i="1">
                                          <a:latin typeface="Cambria Math" panose="02040503050406030204" pitchFamily="18" charset="0"/>
                                        </a:rPr>
                                      </m:ctrlPr>
                                    </m:sSupPr>
                                    <m:e>
                                      <m:r>
                                        <a:rPr lang="es-EC" sz="2000" i="1">
                                          <a:latin typeface="Cambria Math" panose="02040503050406030204" pitchFamily="18" charset="0"/>
                                        </a:rPr>
                                        <m:t>𝑛</m:t>
                                      </m:r>
                                    </m:e>
                                    <m:sup>
                                      <m:r>
                                        <a:rPr lang="es-EC" sz="2000" i="0">
                                          <a:latin typeface="Cambria Math" panose="02040503050406030204" pitchFamily="18" charset="0"/>
                                        </a:rPr>
                                        <m:t>2</m:t>
                                      </m:r>
                                    </m:sup>
                                  </m:sSup>
                                  <m:r>
                                    <a:rPr lang="es-EC" sz="2000" i="0">
                                      <a:latin typeface="Cambria Math" panose="02040503050406030204" pitchFamily="18" charset="0"/>
                                    </a:rPr>
                                    <m:t>−1</m:t>
                                  </m:r>
                                </m:e>
                              </m:d>
                              <m:r>
                                <a:rPr lang="es-EC" sz="2000" i="1">
                                  <a:latin typeface="Cambria Math" panose="02040503050406030204" pitchFamily="18" charset="0"/>
                                </a:rPr>
                                <m:t>𝐸𝐼</m:t>
                              </m:r>
                            </m:den>
                          </m:f>
                        </m:den>
                      </m:f>
                    </m:oMath>
                  </m:oMathPara>
                </a14:m>
                <a:endParaRPr lang="es-EC" sz="2000" dirty="0"/>
              </a:p>
            </p:txBody>
          </p:sp>
        </mc:Choice>
        <mc:Fallback xmlns="">
          <p:sp>
            <p:nvSpPr>
              <p:cNvPr id="11" name="Rectangle 10"/>
              <p:cNvSpPr>
                <a:spLocks noRot="1" noChangeAspect="1" noMove="1" noResize="1" noEditPoints="1" noAdjustHandles="1" noChangeArrowheads="1" noChangeShapeType="1" noTextEdit="1"/>
              </p:cNvSpPr>
              <p:nvPr/>
            </p:nvSpPr>
            <p:spPr>
              <a:xfrm>
                <a:off x="6088054" y="2588703"/>
                <a:ext cx="1903855" cy="1002839"/>
              </a:xfrm>
              <a:prstGeom prst="rect">
                <a:avLst/>
              </a:prstGeom>
              <a:blipFill rotWithShape="0">
                <a:blip r:embed="rId4"/>
                <a:stretch>
                  <a:fillRect/>
                </a:stretch>
              </a:blipFill>
            </p:spPr>
            <p:txBody>
              <a:bodyPr/>
              <a:lstStyle/>
              <a:p>
                <a:r>
                  <a:rPr lang="es-EC">
                    <a:noFill/>
                  </a:rPr>
                  <a:t> </a:t>
                </a:r>
              </a:p>
            </p:txBody>
          </p:sp>
        </mc:Fallback>
      </mc:AlternateContent>
      <p:sp>
        <p:nvSpPr>
          <p:cNvPr id="12" name="Rectangle 11"/>
          <p:cNvSpPr/>
          <p:nvPr/>
        </p:nvSpPr>
        <p:spPr>
          <a:xfrm>
            <a:off x="661736" y="4214837"/>
            <a:ext cx="4572000" cy="1323439"/>
          </a:xfrm>
          <a:prstGeom prst="rect">
            <a:avLst/>
          </a:prstGeom>
        </p:spPr>
        <p:txBody>
          <a:bodyPr>
            <a:spAutoFit/>
          </a:bodyPr>
          <a:lstStyle/>
          <a:p>
            <a:pPr algn="just"/>
            <a:r>
              <a:rPr lang="es-EC" sz="2000" dirty="0">
                <a:latin typeface="Arial" panose="020B0604020202020204" pitchFamily="34" charset="0"/>
                <a:ea typeface="Calibri" panose="020F0502020204030204" pitchFamily="34" charset="0"/>
                <a:cs typeface="Times New Roman" panose="02020603050405020304" pitchFamily="18" charset="0"/>
              </a:rPr>
              <a:t>Se observa que la fuerza compresiva en el anillo es igual a </a:t>
            </a:r>
            <a:r>
              <a:rPr lang="es-EC" sz="2000" i="1" dirty="0" err="1">
                <a:latin typeface="Arial" panose="020B0604020202020204" pitchFamily="34" charset="0"/>
                <a:ea typeface="Calibri" panose="020F0502020204030204" pitchFamily="34" charset="0"/>
                <a:cs typeface="Times New Roman" panose="02020603050405020304" pitchFamily="18" charset="0"/>
              </a:rPr>
              <a:t>qR</a:t>
            </a:r>
            <a:r>
              <a:rPr lang="es-EC" sz="2000" i="1" dirty="0">
                <a:latin typeface="Arial" panose="020B0604020202020204" pitchFamily="34" charset="0"/>
                <a:ea typeface="Calibri" panose="020F0502020204030204" pitchFamily="34" charset="0"/>
                <a:cs typeface="Times New Roman" panose="02020603050405020304" pitchFamily="18" charset="0"/>
              </a:rPr>
              <a:t>, </a:t>
            </a:r>
            <a:r>
              <a:rPr lang="es-EC" sz="2000" dirty="0">
                <a:latin typeface="Arial" panose="020B0604020202020204" pitchFamily="34" charset="0"/>
                <a:ea typeface="Calibri" panose="020F0502020204030204" pitchFamily="34" charset="0"/>
                <a:cs typeface="Times New Roman" panose="02020603050405020304" pitchFamily="18" charset="0"/>
              </a:rPr>
              <a:t>donde </a:t>
            </a:r>
            <a:r>
              <a:rPr lang="es-EC" sz="2000" i="1" dirty="0">
                <a:latin typeface="Arial" panose="020B0604020202020204" pitchFamily="34" charset="0"/>
                <a:ea typeface="Calibri" panose="020F0502020204030204" pitchFamily="34" charset="0"/>
                <a:cs typeface="Times New Roman" panose="02020603050405020304" pitchFamily="18" charset="0"/>
              </a:rPr>
              <a:t>q </a:t>
            </a:r>
            <a:r>
              <a:rPr lang="es-EC" sz="2000" dirty="0">
                <a:latin typeface="Arial" panose="020B0604020202020204" pitchFamily="34" charset="0"/>
                <a:ea typeface="Calibri" panose="020F0502020204030204" pitchFamily="34" charset="0"/>
                <a:cs typeface="Times New Roman" panose="02020603050405020304" pitchFamily="18" charset="0"/>
              </a:rPr>
              <a:t>es la presión uniforme, encontrando la carga crítica</a:t>
            </a:r>
            <a:endParaRPr lang="es-EC" sz="2000" dirty="0"/>
          </a:p>
        </p:txBody>
      </p:sp>
    </p:spTree>
    <p:extLst>
      <p:ext uri="{BB962C8B-B14F-4D97-AF65-F5344CB8AC3E}">
        <p14:creationId xmlns:p14="http://schemas.microsoft.com/office/powerpoint/2010/main" val="70447060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283" y="-329330"/>
            <a:ext cx="9252283" cy="971300"/>
          </a:xfrm>
        </p:spPr>
        <p:txBody>
          <a:bodyPr/>
          <a:lstStyle/>
          <a:p>
            <a:r>
              <a:rPr lang="en-US" sz="3600" dirty="0" smtClean="0">
                <a:ln w="22225">
                  <a:solidFill>
                    <a:sysClr val="windowText" lastClr="000000"/>
                  </a:solidFill>
                  <a:prstDash val="solid"/>
                </a:ln>
                <a:solidFill>
                  <a:schemeClr val="bg1">
                    <a:lumMod val="75000"/>
                  </a:schemeClr>
                </a:solidFill>
                <a:effectLst/>
              </a:rPr>
              <a:t>PANDEO</a:t>
            </a:r>
            <a:endParaRPr lang="en-US" sz="3600" dirty="0">
              <a:ln w="22225">
                <a:solidFill>
                  <a:sysClr val="windowText" lastClr="000000"/>
                </a:solidFill>
                <a:prstDash val="solid"/>
              </a:ln>
              <a:solidFill>
                <a:schemeClr val="bg1">
                  <a:lumMod val="75000"/>
                </a:schemeClr>
              </a:solidFill>
              <a:effectLst/>
            </a:endParaRPr>
          </a:p>
        </p:txBody>
      </p:sp>
      <p:pic>
        <p:nvPicPr>
          <p:cNvPr id="13" name="Picture 12"/>
          <p:cNvPicPr/>
          <p:nvPr/>
        </p:nvPicPr>
        <p:blipFill rotWithShape="1">
          <a:blip r:embed="rId2"/>
          <a:srcRect l="29979" t="31054" r="30343" b="16711"/>
          <a:stretch/>
        </p:blipFill>
        <p:spPr bwMode="auto">
          <a:xfrm>
            <a:off x="2139773" y="2404310"/>
            <a:ext cx="4756167" cy="32986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3" name="Rectangle 2"/>
          <p:cNvSpPr/>
          <p:nvPr/>
        </p:nvSpPr>
        <p:spPr>
          <a:xfrm>
            <a:off x="457199" y="789075"/>
            <a:ext cx="8121316" cy="1323439"/>
          </a:xfrm>
          <a:prstGeom prst="rect">
            <a:avLst/>
          </a:prstGeom>
        </p:spPr>
        <p:txBody>
          <a:bodyPr wrap="square">
            <a:spAutoFit/>
          </a:bodyPr>
          <a:lstStyle/>
          <a:p>
            <a:pPr algn="just"/>
            <a:r>
              <a:rPr lang="es-EC" sz="2000" dirty="0" smtClean="0"/>
              <a:t>El pandeo puede </a:t>
            </a:r>
            <a:r>
              <a:rPr lang="es-EC" sz="2000" dirty="0"/>
              <a:t>ocurrir en elementos estructurales sometidos a compresión, produciendo una deformación del elemento al buscar la forma del equilibrio. Los efectos son generalmente geométricos, como grandes desplazamientos o distorsiones en sectores vulnerables.  </a:t>
            </a:r>
            <a:endParaRPr lang="es-EC" sz="2000" dirty="0">
              <a:effectLst/>
            </a:endParaRPr>
          </a:p>
        </p:txBody>
      </p:sp>
    </p:spTree>
    <p:extLst>
      <p:ext uri="{BB962C8B-B14F-4D97-AF65-F5344CB8AC3E}">
        <p14:creationId xmlns:p14="http://schemas.microsoft.com/office/powerpoint/2010/main" val="2666744435"/>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8283" y="-329330"/>
            <a:ext cx="9252283" cy="971300"/>
          </a:xfrm>
        </p:spPr>
        <p:txBody>
          <a:bodyPr/>
          <a:lstStyle/>
          <a:p>
            <a:r>
              <a:rPr lang="en-US" sz="3600" dirty="0" smtClean="0">
                <a:ln w="22225">
                  <a:solidFill>
                    <a:sysClr val="windowText" lastClr="000000"/>
                  </a:solidFill>
                  <a:prstDash val="solid"/>
                </a:ln>
                <a:solidFill>
                  <a:schemeClr val="bg1">
                    <a:lumMod val="75000"/>
                  </a:schemeClr>
                </a:solidFill>
                <a:effectLst/>
              </a:rPr>
              <a:t>EQUILIBRIO</a:t>
            </a:r>
            <a:endParaRPr lang="en-US" sz="3600" dirty="0">
              <a:ln w="22225">
                <a:solidFill>
                  <a:sysClr val="windowText" lastClr="000000"/>
                </a:solidFill>
                <a:prstDash val="solid"/>
              </a:ln>
              <a:solidFill>
                <a:schemeClr val="bg1">
                  <a:lumMod val="75000"/>
                </a:schemeClr>
              </a:solidFill>
              <a:effectLst/>
            </a:endParaRPr>
          </a:p>
        </p:txBody>
      </p:sp>
      <p:pic>
        <p:nvPicPr>
          <p:cNvPr id="4" name="Picture 3"/>
          <p:cNvPicPr>
            <a:picLocks noChangeAspect="1"/>
          </p:cNvPicPr>
          <p:nvPr/>
        </p:nvPicPr>
        <p:blipFill>
          <a:blip r:embed="rId2"/>
          <a:stretch>
            <a:fillRect/>
          </a:stretch>
        </p:blipFill>
        <p:spPr>
          <a:xfrm>
            <a:off x="472615" y="2812258"/>
            <a:ext cx="2608597" cy="2618747"/>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pic>
        <p:nvPicPr>
          <p:cNvPr id="6" name="Picture 5"/>
          <p:cNvPicPr>
            <a:picLocks noChangeAspect="1"/>
          </p:cNvPicPr>
          <p:nvPr/>
        </p:nvPicPr>
        <p:blipFill>
          <a:blip r:embed="rId3"/>
          <a:stretch>
            <a:fillRect/>
          </a:stretch>
        </p:blipFill>
        <p:spPr>
          <a:xfrm>
            <a:off x="3381437" y="1587166"/>
            <a:ext cx="2539506" cy="2640681"/>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pic>
        <p:nvPicPr>
          <p:cNvPr id="7" name="Picture 6"/>
          <p:cNvPicPr>
            <a:picLocks noChangeAspect="1"/>
          </p:cNvPicPr>
          <p:nvPr/>
        </p:nvPicPr>
        <p:blipFill>
          <a:blip r:embed="rId4"/>
          <a:stretch>
            <a:fillRect/>
          </a:stretch>
        </p:blipFill>
        <p:spPr>
          <a:xfrm>
            <a:off x="6221168" y="2812258"/>
            <a:ext cx="2682200" cy="2622374"/>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sp>
        <p:nvSpPr>
          <p:cNvPr id="8" name="TextBox 7"/>
          <p:cNvSpPr txBox="1"/>
          <p:nvPr/>
        </p:nvSpPr>
        <p:spPr>
          <a:xfrm>
            <a:off x="1011318" y="1985210"/>
            <a:ext cx="1531189" cy="646331"/>
          </a:xfrm>
          <a:prstGeom prst="rect">
            <a:avLst/>
          </a:prstGeom>
          <a:noFill/>
        </p:spPr>
        <p:txBody>
          <a:bodyPr wrap="none" rtlCol="0">
            <a:spAutoFit/>
          </a:bodyPr>
          <a:lstStyle/>
          <a:p>
            <a:pPr algn="ctr"/>
            <a:r>
              <a:rPr lang="es-EC" b="1" dirty="0" smtClean="0"/>
              <a:t>EQUILIBRIO</a:t>
            </a:r>
          </a:p>
          <a:p>
            <a:pPr algn="ctr"/>
            <a:r>
              <a:rPr lang="es-EC" b="1" dirty="0" smtClean="0"/>
              <a:t>ESTABLE</a:t>
            </a:r>
            <a:endParaRPr lang="es-EC" b="1" dirty="0"/>
          </a:p>
        </p:txBody>
      </p:sp>
      <p:sp>
        <p:nvSpPr>
          <p:cNvPr id="10" name="TextBox 9"/>
          <p:cNvSpPr txBox="1"/>
          <p:nvPr/>
        </p:nvSpPr>
        <p:spPr>
          <a:xfrm>
            <a:off x="3789415" y="791402"/>
            <a:ext cx="1723550" cy="646331"/>
          </a:xfrm>
          <a:prstGeom prst="rect">
            <a:avLst/>
          </a:prstGeom>
          <a:noFill/>
        </p:spPr>
        <p:txBody>
          <a:bodyPr wrap="none" rtlCol="0">
            <a:spAutoFit/>
          </a:bodyPr>
          <a:lstStyle/>
          <a:p>
            <a:pPr algn="ctr"/>
            <a:r>
              <a:rPr lang="es-EC" b="1" dirty="0" smtClean="0"/>
              <a:t>EQUILIBRIO</a:t>
            </a:r>
          </a:p>
          <a:p>
            <a:pPr algn="ctr"/>
            <a:r>
              <a:rPr lang="es-EC" b="1" dirty="0" smtClean="0"/>
              <a:t>INDIFERENTE</a:t>
            </a:r>
            <a:endParaRPr lang="es-EC" b="1" dirty="0"/>
          </a:p>
        </p:txBody>
      </p:sp>
      <p:sp>
        <p:nvSpPr>
          <p:cNvPr id="11" name="TextBox 10"/>
          <p:cNvSpPr txBox="1"/>
          <p:nvPr/>
        </p:nvSpPr>
        <p:spPr>
          <a:xfrm>
            <a:off x="6796673" y="1985209"/>
            <a:ext cx="1531189" cy="646331"/>
          </a:xfrm>
          <a:prstGeom prst="rect">
            <a:avLst/>
          </a:prstGeom>
          <a:noFill/>
        </p:spPr>
        <p:txBody>
          <a:bodyPr wrap="none" rtlCol="0">
            <a:spAutoFit/>
          </a:bodyPr>
          <a:lstStyle/>
          <a:p>
            <a:pPr algn="ctr"/>
            <a:r>
              <a:rPr lang="es-EC" b="1" dirty="0" smtClean="0"/>
              <a:t>EQUILIBRIO</a:t>
            </a:r>
          </a:p>
          <a:p>
            <a:pPr algn="ctr"/>
            <a:r>
              <a:rPr lang="es-EC" b="1" dirty="0" smtClean="0"/>
              <a:t>INESTABLE</a:t>
            </a:r>
            <a:endParaRPr lang="es-EC" b="1" dirty="0"/>
          </a:p>
        </p:txBody>
      </p:sp>
    </p:spTree>
    <p:extLst>
      <p:ext uri="{BB962C8B-B14F-4D97-AF65-F5344CB8AC3E}">
        <p14:creationId xmlns:p14="http://schemas.microsoft.com/office/powerpoint/2010/main" val="1200023853"/>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064" y="16328"/>
            <a:ext cx="9252283" cy="641970"/>
          </a:xfrm>
        </p:spPr>
        <p:txBody>
          <a:bodyPr/>
          <a:lstStyle/>
          <a:p>
            <a:r>
              <a:rPr lang="en-US" sz="2800" dirty="0" smtClean="0">
                <a:ln w="22225">
                  <a:solidFill>
                    <a:sysClr val="windowText" lastClr="000000"/>
                  </a:solidFill>
                  <a:prstDash val="solid"/>
                </a:ln>
                <a:solidFill>
                  <a:schemeClr val="bg1">
                    <a:lumMod val="75000"/>
                  </a:schemeClr>
                </a:solidFill>
                <a:effectLst/>
              </a:rPr>
              <a:t>PANDEO – LÁMINA RECTANGULAR DELGADA</a:t>
            </a:r>
            <a:endParaRPr lang="en-US" sz="2800" dirty="0">
              <a:ln w="22225">
                <a:solidFill>
                  <a:sysClr val="windowText" lastClr="000000"/>
                </a:solidFill>
                <a:prstDash val="solid"/>
              </a:ln>
              <a:solidFill>
                <a:schemeClr val="bg1">
                  <a:lumMod val="75000"/>
                </a:schemeClr>
              </a:solidFill>
              <a:effectLst/>
            </a:endParaRPr>
          </a:p>
        </p:txBody>
      </p:sp>
      <p:sp>
        <p:nvSpPr>
          <p:cNvPr id="3" name="Rectangle 2"/>
          <p:cNvSpPr/>
          <p:nvPr/>
        </p:nvSpPr>
        <p:spPr>
          <a:xfrm>
            <a:off x="348913" y="786349"/>
            <a:ext cx="8506327" cy="2554545"/>
          </a:xfrm>
          <a:prstGeom prst="rect">
            <a:avLst/>
          </a:prstGeom>
        </p:spPr>
        <p:txBody>
          <a:bodyPr wrap="square">
            <a:spAutoFit/>
          </a:bodyPr>
          <a:lstStyle/>
          <a:p>
            <a:pPr algn="just"/>
            <a:r>
              <a:rPr lang="es-EC" sz="2000" dirty="0" smtClean="0">
                <a:latin typeface="Arial" panose="020B0604020202020204" pitchFamily="34" charset="0"/>
                <a:ea typeface="Calibri" panose="020F0502020204030204" pitchFamily="34" charset="0"/>
                <a:cs typeface="Times New Roman" panose="02020603050405020304" pitchFamily="18" charset="0"/>
              </a:rPr>
              <a:t>La </a:t>
            </a:r>
            <a:r>
              <a:rPr lang="es-EC" sz="2000" dirty="0">
                <a:latin typeface="Arial" panose="020B0604020202020204" pitchFamily="34" charset="0"/>
                <a:ea typeface="Calibri" panose="020F0502020204030204" pitchFamily="34" charset="0"/>
                <a:cs typeface="Times New Roman" panose="02020603050405020304" pitchFamily="18" charset="0"/>
              </a:rPr>
              <a:t>carga crítica de pandeo de una placa estructural dependerá de su espesor, a menor espesor la carga crítica disminuirá. El análisis de la estabilidad en placas es análogo a la estabilidad de columnas, o carga crítica de Euler, por lo cual se puede utilizar el método de cálculo para barras sometidas a compresión</a:t>
            </a:r>
            <a:r>
              <a:rPr lang="es-EC" sz="2000" dirty="0" smtClean="0">
                <a:latin typeface="Arial" panose="020B0604020202020204" pitchFamily="34" charset="0"/>
                <a:ea typeface="Calibri" panose="020F0502020204030204" pitchFamily="34" charset="0"/>
                <a:cs typeface="Times New Roman" panose="02020603050405020304" pitchFamily="18" charset="0"/>
              </a:rPr>
              <a:t>.</a:t>
            </a:r>
          </a:p>
          <a:p>
            <a:pPr algn="just"/>
            <a:r>
              <a:rPr lang="es-EC" sz="2000" dirty="0" smtClean="0"/>
              <a:t>Para pasar </a:t>
            </a:r>
            <a:r>
              <a:rPr lang="es-EC" sz="2000" dirty="0"/>
              <a:t>de un estado estable a uno </a:t>
            </a:r>
            <a:r>
              <a:rPr lang="es-EC" sz="2000" dirty="0" smtClean="0"/>
              <a:t>inestable, la placa </a:t>
            </a:r>
            <a:r>
              <a:rPr lang="es-EC" sz="2000" dirty="0"/>
              <a:t>pasa por el estado indiferente, el cual es considerado como el estado de borde del </a:t>
            </a:r>
            <a:r>
              <a:rPr lang="es-EC" sz="2000" dirty="0" smtClean="0"/>
              <a:t>equilibrio (Punto de bifurcación).</a:t>
            </a:r>
            <a:endParaRPr lang="es-EC" sz="2000" dirty="0"/>
          </a:p>
        </p:txBody>
      </p:sp>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1899733" y="3468945"/>
            <a:ext cx="5404686" cy="21987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8443792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064" y="16328"/>
            <a:ext cx="9252283" cy="641970"/>
          </a:xfrm>
        </p:spPr>
        <p:txBody>
          <a:bodyPr/>
          <a:lstStyle/>
          <a:p>
            <a:r>
              <a:rPr lang="en-US" sz="2800" dirty="0" smtClean="0">
                <a:ln w="22225">
                  <a:solidFill>
                    <a:sysClr val="windowText" lastClr="000000"/>
                  </a:solidFill>
                  <a:prstDash val="solid"/>
                </a:ln>
                <a:solidFill>
                  <a:schemeClr val="bg1">
                    <a:lumMod val="75000"/>
                  </a:schemeClr>
                </a:solidFill>
                <a:effectLst/>
              </a:rPr>
              <a:t>PANDEO – LÁMINA RECTANGULAR DELGADA</a:t>
            </a:r>
            <a:endParaRPr lang="en-US" sz="2800" dirty="0">
              <a:ln w="22225">
                <a:solidFill>
                  <a:sysClr val="windowText" lastClr="000000"/>
                </a:solidFill>
                <a:prstDash val="solid"/>
              </a:ln>
              <a:solidFill>
                <a:schemeClr val="bg1">
                  <a:lumMod val="75000"/>
                </a:schemeClr>
              </a:solidFill>
              <a:effectLst/>
            </a:endParaRPr>
          </a:p>
        </p:txBody>
      </p:sp>
      <mc:AlternateContent xmlns:mc="http://schemas.openxmlformats.org/markup-compatibility/2006" xmlns:a14="http://schemas.microsoft.com/office/drawing/2010/main">
        <mc:Choice Requires="a14">
          <p:sp>
            <p:nvSpPr>
              <p:cNvPr id="3" name="Rectangle 2"/>
              <p:cNvSpPr/>
              <p:nvPr/>
            </p:nvSpPr>
            <p:spPr>
              <a:xfrm>
                <a:off x="288754" y="1160797"/>
                <a:ext cx="8506327" cy="1015663"/>
              </a:xfrm>
              <a:prstGeom prst="rect">
                <a:avLst/>
              </a:prstGeom>
            </p:spPr>
            <p:txBody>
              <a:bodyPr wrap="square">
                <a:spAutoFit/>
              </a:bodyPr>
              <a:lstStyle/>
              <a:p>
                <a:pPr algn="just"/>
                <a:r>
                  <a:rPr lang="es-EC" sz="2000" dirty="0"/>
                  <a:t>A</a:t>
                </a:r>
                <a:r>
                  <a:rPr lang="es-EC" sz="2000" dirty="0" smtClean="0"/>
                  <a:t>sumiendo </a:t>
                </a:r>
                <a:r>
                  <a:rPr lang="es-EC" sz="2000" dirty="0"/>
                  <a:t>que no existen cargas laterales, es decir </a:t>
                </a:r>
                <a14:m>
                  <m:oMath xmlns:m="http://schemas.openxmlformats.org/officeDocument/2006/math">
                    <m:r>
                      <a:rPr lang="es-EC" sz="2000" i="1">
                        <a:latin typeface="Cambria Math" panose="02040503050406030204" pitchFamily="18" charset="0"/>
                      </a:rPr>
                      <m:t>𝑞</m:t>
                    </m:r>
                    <m:r>
                      <a:rPr lang="es-EC" sz="2000" i="1">
                        <a:latin typeface="Cambria Math" panose="02040503050406030204" pitchFamily="18" charset="0"/>
                      </a:rPr>
                      <m:t>=0</m:t>
                    </m:r>
                  </m:oMath>
                </a14:m>
                <a:r>
                  <a:rPr lang="es-EC" sz="2000" dirty="0"/>
                  <a:t> y despreciando el peso propio</a:t>
                </a:r>
                <a:r>
                  <a:rPr lang="es-EC" sz="2000" dirty="0" smtClean="0"/>
                  <a:t>, de la ecuación de flexión en láminas de pared delgada, se obtiene:</a:t>
                </a:r>
                <a:endParaRPr lang="es-EC" sz="2000" dirty="0"/>
              </a:p>
            </p:txBody>
          </p:sp>
        </mc:Choice>
        <mc:Fallback xmlns="">
          <p:sp>
            <p:nvSpPr>
              <p:cNvPr id="3" name="Rectangle 2"/>
              <p:cNvSpPr>
                <a:spLocks noRot="1" noChangeAspect="1" noMove="1" noResize="1" noEditPoints="1" noAdjustHandles="1" noChangeArrowheads="1" noChangeShapeType="1" noTextEdit="1"/>
              </p:cNvSpPr>
              <p:nvPr/>
            </p:nvSpPr>
            <p:spPr>
              <a:xfrm>
                <a:off x="288754" y="1160797"/>
                <a:ext cx="8506327" cy="1015663"/>
              </a:xfrm>
              <a:prstGeom prst="rect">
                <a:avLst/>
              </a:prstGeom>
              <a:blipFill rotWithShape="0">
                <a:blip r:embed="rId2"/>
                <a:stretch>
                  <a:fillRect l="-716" t="-2395" r="-716" b="-1018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85005" y="2790752"/>
                <a:ext cx="8410076" cy="929678"/>
              </a:xfrm>
              <a:prstGeom prst="rect">
                <a:avLst/>
              </a:prstGeom>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C" sz="2400" i="1">
                              <a:latin typeface="Cambria Math" panose="02040503050406030204" pitchFamily="18" charset="0"/>
                            </a:rPr>
                          </m:ctrlPr>
                        </m:fPr>
                        <m:num>
                          <m:sSup>
                            <m:sSupPr>
                              <m:ctrlPr>
                                <a:rPr lang="es-EC" sz="2400" i="1">
                                  <a:latin typeface="Cambria Math" panose="02040503050406030204" pitchFamily="18" charset="0"/>
                                </a:rPr>
                              </m:ctrlPr>
                            </m:sSupPr>
                            <m:e>
                              <m:r>
                                <a:rPr lang="es-EC" sz="2400">
                                  <a:latin typeface="Cambria Math" panose="02040503050406030204" pitchFamily="18" charset="0"/>
                                </a:rPr>
                                <m:t>𝜕</m:t>
                              </m:r>
                            </m:e>
                            <m:sup>
                              <m:r>
                                <a:rPr lang="es-EC" sz="2400" i="0">
                                  <a:latin typeface="Cambria Math" panose="02040503050406030204" pitchFamily="18" charset="0"/>
                                </a:rPr>
                                <m:t>4</m:t>
                              </m:r>
                            </m:sup>
                          </m:sSup>
                          <m:r>
                            <a:rPr lang="es-EC" sz="2400" i="1">
                              <a:latin typeface="Cambria Math" panose="02040503050406030204" pitchFamily="18" charset="0"/>
                            </a:rPr>
                            <m:t>𝑤</m:t>
                          </m:r>
                        </m:num>
                        <m:den>
                          <m:r>
                            <a:rPr lang="es-EC" sz="2400" i="0">
                              <a:latin typeface="Cambria Math" panose="02040503050406030204" pitchFamily="18" charset="0"/>
                            </a:rPr>
                            <m:t>𝜕</m:t>
                          </m:r>
                          <m:sSup>
                            <m:sSupPr>
                              <m:ctrlPr>
                                <a:rPr lang="es-EC" sz="2400" i="1">
                                  <a:latin typeface="Cambria Math" panose="02040503050406030204" pitchFamily="18" charset="0"/>
                                </a:rPr>
                              </m:ctrlPr>
                            </m:sSupPr>
                            <m:e>
                              <m:r>
                                <a:rPr lang="es-EC" sz="2400" i="1">
                                  <a:latin typeface="Cambria Math" panose="02040503050406030204" pitchFamily="18" charset="0"/>
                                </a:rPr>
                                <m:t>𝑥</m:t>
                              </m:r>
                            </m:e>
                            <m:sup>
                              <m:r>
                                <a:rPr lang="es-EC" sz="2400" i="0">
                                  <a:latin typeface="Cambria Math" panose="02040503050406030204" pitchFamily="18" charset="0"/>
                                </a:rPr>
                                <m:t>4</m:t>
                              </m:r>
                            </m:sup>
                          </m:sSup>
                        </m:den>
                      </m:f>
                      <m:r>
                        <a:rPr lang="es-EC" sz="2400" i="0">
                          <a:latin typeface="Cambria Math" panose="02040503050406030204" pitchFamily="18" charset="0"/>
                        </a:rPr>
                        <m:t>+2</m:t>
                      </m:r>
                      <m:f>
                        <m:fPr>
                          <m:ctrlPr>
                            <a:rPr lang="es-EC" sz="2400" i="1">
                              <a:latin typeface="Cambria Math" panose="02040503050406030204" pitchFamily="18" charset="0"/>
                            </a:rPr>
                          </m:ctrlPr>
                        </m:fPr>
                        <m:num>
                          <m:sSup>
                            <m:sSupPr>
                              <m:ctrlPr>
                                <a:rPr lang="es-EC" sz="2400" i="1">
                                  <a:latin typeface="Cambria Math" panose="02040503050406030204" pitchFamily="18" charset="0"/>
                                </a:rPr>
                              </m:ctrlPr>
                            </m:sSupPr>
                            <m:e>
                              <m:r>
                                <a:rPr lang="es-EC" sz="2400" i="0">
                                  <a:latin typeface="Cambria Math" panose="02040503050406030204" pitchFamily="18" charset="0"/>
                                </a:rPr>
                                <m:t>𝜕</m:t>
                              </m:r>
                            </m:e>
                            <m:sup>
                              <m:r>
                                <a:rPr lang="es-EC" sz="2400" i="0">
                                  <a:latin typeface="Cambria Math" panose="02040503050406030204" pitchFamily="18" charset="0"/>
                                </a:rPr>
                                <m:t>4</m:t>
                              </m:r>
                            </m:sup>
                          </m:sSup>
                          <m:r>
                            <a:rPr lang="es-EC" sz="2400" i="1">
                              <a:latin typeface="Cambria Math" panose="02040503050406030204" pitchFamily="18" charset="0"/>
                            </a:rPr>
                            <m:t>𝑤</m:t>
                          </m:r>
                        </m:num>
                        <m:den>
                          <m:r>
                            <a:rPr lang="es-EC" sz="2400" i="0">
                              <a:latin typeface="Cambria Math" panose="02040503050406030204" pitchFamily="18" charset="0"/>
                            </a:rPr>
                            <m:t>𝜕</m:t>
                          </m:r>
                          <m:sSup>
                            <m:sSupPr>
                              <m:ctrlPr>
                                <a:rPr lang="es-EC" sz="2400" i="1">
                                  <a:latin typeface="Cambria Math" panose="02040503050406030204" pitchFamily="18" charset="0"/>
                                </a:rPr>
                              </m:ctrlPr>
                            </m:sSupPr>
                            <m:e>
                              <m:r>
                                <a:rPr lang="es-EC" sz="2400" i="1">
                                  <a:latin typeface="Cambria Math" panose="02040503050406030204" pitchFamily="18" charset="0"/>
                                </a:rPr>
                                <m:t>𝑥</m:t>
                              </m:r>
                            </m:e>
                            <m:sup>
                              <m:r>
                                <a:rPr lang="es-EC" sz="2400" i="0">
                                  <a:latin typeface="Cambria Math" panose="02040503050406030204" pitchFamily="18" charset="0"/>
                                </a:rPr>
                                <m:t>2</m:t>
                              </m:r>
                            </m:sup>
                          </m:sSup>
                          <m:r>
                            <a:rPr lang="es-EC" sz="2400" i="0">
                              <a:latin typeface="Cambria Math" panose="02040503050406030204" pitchFamily="18" charset="0"/>
                            </a:rPr>
                            <m:t>𝜕</m:t>
                          </m:r>
                          <m:sSup>
                            <m:sSupPr>
                              <m:ctrlPr>
                                <a:rPr lang="es-EC" sz="2400" i="1">
                                  <a:latin typeface="Cambria Math" panose="02040503050406030204" pitchFamily="18" charset="0"/>
                                </a:rPr>
                              </m:ctrlPr>
                            </m:sSupPr>
                            <m:e>
                              <m:r>
                                <a:rPr lang="es-EC" sz="2400" i="1">
                                  <a:latin typeface="Cambria Math" panose="02040503050406030204" pitchFamily="18" charset="0"/>
                                </a:rPr>
                                <m:t>𝑦</m:t>
                              </m:r>
                            </m:e>
                            <m:sup>
                              <m:r>
                                <a:rPr lang="es-EC" sz="2400" i="0">
                                  <a:latin typeface="Cambria Math" panose="02040503050406030204" pitchFamily="18" charset="0"/>
                                </a:rPr>
                                <m:t>2</m:t>
                              </m:r>
                            </m:sup>
                          </m:sSup>
                        </m:den>
                      </m:f>
                      <m:r>
                        <a:rPr lang="es-EC" sz="2400" i="0">
                          <a:latin typeface="Cambria Math" panose="02040503050406030204" pitchFamily="18" charset="0"/>
                        </a:rPr>
                        <m:t>+</m:t>
                      </m:r>
                      <m:f>
                        <m:fPr>
                          <m:ctrlPr>
                            <a:rPr lang="es-EC" sz="2400" i="1">
                              <a:latin typeface="Cambria Math" panose="02040503050406030204" pitchFamily="18" charset="0"/>
                            </a:rPr>
                          </m:ctrlPr>
                        </m:fPr>
                        <m:num>
                          <m:sSup>
                            <m:sSupPr>
                              <m:ctrlPr>
                                <a:rPr lang="es-EC" sz="2400" i="1">
                                  <a:latin typeface="Cambria Math" panose="02040503050406030204" pitchFamily="18" charset="0"/>
                                </a:rPr>
                              </m:ctrlPr>
                            </m:sSupPr>
                            <m:e>
                              <m:r>
                                <a:rPr lang="es-EC" sz="2400" i="0">
                                  <a:latin typeface="Cambria Math" panose="02040503050406030204" pitchFamily="18" charset="0"/>
                                </a:rPr>
                                <m:t>𝜕</m:t>
                              </m:r>
                            </m:e>
                            <m:sup>
                              <m:r>
                                <a:rPr lang="es-EC" sz="2400" i="0">
                                  <a:latin typeface="Cambria Math" panose="02040503050406030204" pitchFamily="18" charset="0"/>
                                </a:rPr>
                                <m:t>4</m:t>
                              </m:r>
                            </m:sup>
                          </m:sSup>
                          <m:r>
                            <a:rPr lang="es-EC" sz="2400" i="1">
                              <a:latin typeface="Cambria Math" panose="02040503050406030204" pitchFamily="18" charset="0"/>
                            </a:rPr>
                            <m:t>𝑤</m:t>
                          </m:r>
                        </m:num>
                        <m:den>
                          <m:r>
                            <a:rPr lang="es-EC" sz="2400" i="0">
                              <a:latin typeface="Cambria Math" panose="02040503050406030204" pitchFamily="18" charset="0"/>
                            </a:rPr>
                            <m:t>𝜕</m:t>
                          </m:r>
                          <m:sSup>
                            <m:sSupPr>
                              <m:ctrlPr>
                                <a:rPr lang="es-EC" sz="2400" i="1">
                                  <a:latin typeface="Cambria Math" panose="02040503050406030204" pitchFamily="18" charset="0"/>
                                </a:rPr>
                              </m:ctrlPr>
                            </m:sSupPr>
                            <m:e>
                              <m:r>
                                <a:rPr lang="es-EC" sz="2400" i="1">
                                  <a:latin typeface="Cambria Math" panose="02040503050406030204" pitchFamily="18" charset="0"/>
                                </a:rPr>
                                <m:t>𝑦</m:t>
                              </m:r>
                            </m:e>
                            <m:sup>
                              <m:r>
                                <a:rPr lang="es-EC" sz="2400" i="0">
                                  <a:latin typeface="Cambria Math" panose="02040503050406030204" pitchFamily="18" charset="0"/>
                                </a:rPr>
                                <m:t>4</m:t>
                              </m:r>
                            </m:sup>
                          </m:sSup>
                        </m:den>
                      </m:f>
                      <m:r>
                        <a:rPr lang="es-EC" sz="2400" i="0">
                          <a:latin typeface="Cambria Math" panose="02040503050406030204" pitchFamily="18" charset="0"/>
                        </a:rPr>
                        <m:t>=</m:t>
                      </m:r>
                      <m:f>
                        <m:fPr>
                          <m:ctrlPr>
                            <a:rPr lang="es-EC" sz="2400" i="1">
                              <a:latin typeface="Cambria Math" panose="02040503050406030204" pitchFamily="18" charset="0"/>
                            </a:rPr>
                          </m:ctrlPr>
                        </m:fPr>
                        <m:num>
                          <m:r>
                            <a:rPr lang="es-EC" sz="2400" i="0">
                              <a:latin typeface="Cambria Math" panose="02040503050406030204" pitchFamily="18" charset="0"/>
                            </a:rPr>
                            <m:t>1</m:t>
                          </m:r>
                        </m:num>
                        <m:den>
                          <m:r>
                            <a:rPr lang="es-EC" sz="2400" i="1">
                              <a:latin typeface="Cambria Math" panose="02040503050406030204" pitchFamily="18" charset="0"/>
                            </a:rPr>
                            <m:t>𝐷</m:t>
                          </m:r>
                        </m:den>
                      </m:f>
                      <m:d>
                        <m:dPr>
                          <m:ctrlPr>
                            <a:rPr lang="es-EC" sz="2400" i="1">
                              <a:latin typeface="Cambria Math" panose="02040503050406030204" pitchFamily="18" charset="0"/>
                            </a:rPr>
                          </m:ctrlPr>
                        </m:dPr>
                        <m:e>
                          <m:sSub>
                            <m:sSubPr>
                              <m:ctrlPr>
                                <a:rPr lang="es-EC" sz="2400" i="1">
                                  <a:latin typeface="Cambria Math" panose="02040503050406030204" pitchFamily="18" charset="0"/>
                                </a:rPr>
                              </m:ctrlPr>
                            </m:sSubPr>
                            <m:e>
                              <m:r>
                                <a:rPr lang="es-EC" sz="2400" i="1">
                                  <a:latin typeface="Cambria Math" panose="02040503050406030204" pitchFamily="18" charset="0"/>
                                </a:rPr>
                                <m:t>𝑁</m:t>
                              </m:r>
                            </m:e>
                            <m:sub>
                              <m:r>
                                <a:rPr lang="es-EC" sz="2400" i="1">
                                  <a:latin typeface="Cambria Math" panose="02040503050406030204" pitchFamily="18" charset="0"/>
                                </a:rPr>
                                <m:t>𝑋</m:t>
                              </m:r>
                            </m:sub>
                          </m:sSub>
                          <m:f>
                            <m:fPr>
                              <m:ctrlPr>
                                <a:rPr lang="es-EC" sz="2400" i="1">
                                  <a:latin typeface="Cambria Math" panose="02040503050406030204" pitchFamily="18" charset="0"/>
                                </a:rPr>
                              </m:ctrlPr>
                            </m:fPr>
                            <m:num>
                              <m:sSup>
                                <m:sSupPr>
                                  <m:ctrlPr>
                                    <a:rPr lang="es-EC" sz="2400" i="1">
                                      <a:latin typeface="Cambria Math" panose="02040503050406030204" pitchFamily="18" charset="0"/>
                                    </a:rPr>
                                  </m:ctrlPr>
                                </m:sSupPr>
                                <m:e>
                                  <m:r>
                                    <a:rPr lang="es-EC" sz="2400" i="0">
                                      <a:latin typeface="Cambria Math" panose="02040503050406030204" pitchFamily="18" charset="0"/>
                                    </a:rPr>
                                    <m:t>𝜕</m:t>
                                  </m:r>
                                </m:e>
                                <m:sup>
                                  <m:r>
                                    <a:rPr lang="es-EC" sz="2400" i="0">
                                      <a:latin typeface="Cambria Math" panose="02040503050406030204" pitchFamily="18" charset="0"/>
                                    </a:rPr>
                                    <m:t>2</m:t>
                                  </m:r>
                                </m:sup>
                              </m:sSup>
                              <m:r>
                                <a:rPr lang="es-EC" sz="2400" i="1">
                                  <a:latin typeface="Cambria Math" panose="02040503050406030204" pitchFamily="18" charset="0"/>
                                </a:rPr>
                                <m:t>𝑤</m:t>
                              </m:r>
                            </m:num>
                            <m:den>
                              <m:r>
                                <a:rPr lang="es-EC" sz="2400" i="0">
                                  <a:latin typeface="Cambria Math" panose="02040503050406030204" pitchFamily="18" charset="0"/>
                                </a:rPr>
                                <m:t>𝜕</m:t>
                              </m:r>
                              <m:sSup>
                                <m:sSupPr>
                                  <m:ctrlPr>
                                    <a:rPr lang="es-EC" sz="2400" i="1">
                                      <a:latin typeface="Cambria Math" panose="02040503050406030204" pitchFamily="18" charset="0"/>
                                    </a:rPr>
                                  </m:ctrlPr>
                                </m:sSupPr>
                                <m:e>
                                  <m:r>
                                    <a:rPr lang="es-EC" sz="2400" i="1">
                                      <a:latin typeface="Cambria Math" panose="02040503050406030204" pitchFamily="18" charset="0"/>
                                    </a:rPr>
                                    <m:t>𝑥</m:t>
                                  </m:r>
                                </m:e>
                                <m:sup>
                                  <m:r>
                                    <a:rPr lang="es-EC" sz="2400" i="0">
                                      <a:latin typeface="Cambria Math" panose="02040503050406030204" pitchFamily="18" charset="0"/>
                                    </a:rPr>
                                    <m:t>2</m:t>
                                  </m:r>
                                </m:sup>
                              </m:sSup>
                            </m:den>
                          </m:f>
                          <m:r>
                            <a:rPr lang="es-EC" sz="2400" i="0">
                              <a:latin typeface="Cambria Math" panose="02040503050406030204" pitchFamily="18" charset="0"/>
                            </a:rPr>
                            <m:t>+2</m:t>
                          </m:r>
                          <m:sSub>
                            <m:sSubPr>
                              <m:ctrlPr>
                                <a:rPr lang="es-EC" sz="2400" i="1">
                                  <a:latin typeface="Cambria Math" panose="02040503050406030204" pitchFamily="18" charset="0"/>
                                </a:rPr>
                              </m:ctrlPr>
                            </m:sSubPr>
                            <m:e>
                              <m:r>
                                <a:rPr lang="es-EC" sz="2400" i="1">
                                  <a:latin typeface="Cambria Math" panose="02040503050406030204" pitchFamily="18" charset="0"/>
                                </a:rPr>
                                <m:t>𝑁</m:t>
                              </m:r>
                            </m:e>
                            <m:sub>
                              <m:r>
                                <a:rPr lang="es-EC" sz="2400" i="1">
                                  <a:latin typeface="Cambria Math" panose="02040503050406030204" pitchFamily="18" charset="0"/>
                                </a:rPr>
                                <m:t>𝑥𝑦</m:t>
                              </m:r>
                            </m:sub>
                          </m:sSub>
                          <m:f>
                            <m:fPr>
                              <m:ctrlPr>
                                <a:rPr lang="es-EC" sz="2400" i="1">
                                  <a:latin typeface="Cambria Math" panose="02040503050406030204" pitchFamily="18" charset="0"/>
                                </a:rPr>
                              </m:ctrlPr>
                            </m:fPr>
                            <m:num>
                              <m:sSup>
                                <m:sSupPr>
                                  <m:ctrlPr>
                                    <a:rPr lang="es-EC" sz="2400" i="1">
                                      <a:latin typeface="Cambria Math" panose="02040503050406030204" pitchFamily="18" charset="0"/>
                                    </a:rPr>
                                  </m:ctrlPr>
                                </m:sSupPr>
                                <m:e>
                                  <m:r>
                                    <a:rPr lang="es-EC" sz="2400" i="0">
                                      <a:latin typeface="Cambria Math" panose="02040503050406030204" pitchFamily="18" charset="0"/>
                                    </a:rPr>
                                    <m:t>𝜕</m:t>
                                  </m:r>
                                </m:e>
                                <m:sup>
                                  <m:r>
                                    <a:rPr lang="es-EC" sz="2400" i="0">
                                      <a:latin typeface="Cambria Math" panose="02040503050406030204" pitchFamily="18" charset="0"/>
                                    </a:rPr>
                                    <m:t>2</m:t>
                                  </m:r>
                                </m:sup>
                              </m:sSup>
                              <m:r>
                                <a:rPr lang="es-EC" sz="2400" i="1">
                                  <a:latin typeface="Cambria Math" panose="02040503050406030204" pitchFamily="18" charset="0"/>
                                </a:rPr>
                                <m:t>𝑤</m:t>
                              </m:r>
                            </m:num>
                            <m:den>
                              <m:r>
                                <a:rPr lang="es-EC" sz="2400" i="0">
                                  <a:latin typeface="Cambria Math" panose="02040503050406030204" pitchFamily="18" charset="0"/>
                                </a:rPr>
                                <m:t>𝜕</m:t>
                              </m:r>
                              <m:r>
                                <a:rPr lang="es-EC" sz="2400" i="1">
                                  <a:latin typeface="Cambria Math" panose="02040503050406030204" pitchFamily="18" charset="0"/>
                                </a:rPr>
                                <m:t>𝑥</m:t>
                              </m:r>
                              <m:r>
                                <a:rPr lang="es-EC" sz="2400" i="0">
                                  <a:latin typeface="Cambria Math" panose="02040503050406030204" pitchFamily="18" charset="0"/>
                                </a:rPr>
                                <m:t>𝜕</m:t>
                              </m:r>
                              <m:r>
                                <a:rPr lang="es-EC" sz="2400" i="1">
                                  <a:latin typeface="Cambria Math" panose="02040503050406030204" pitchFamily="18" charset="0"/>
                                </a:rPr>
                                <m:t>𝑦</m:t>
                              </m:r>
                            </m:den>
                          </m:f>
                          <m:r>
                            <a:rPr lang="es-EC" sz="2400" i="0">
                              <a:latin typeface="Cambria Math" panose="02040503050406030204" pitchFamily="18" charset="0"/>
                            </a:rPr>
                            <m:t>+</m:t>
                          </m:r>
                          <m:sSub>
                            <m:sSubPr>
                              <m:ctrlPr>
                                <a:rPr lang="es-EC" sz="2400" i="1">
                                  <a:latin typeface="Cambria Math" panose="02040503050406030204" pitchFamily="18" charset="0"/>
                                </a:rPr>
                              </m:ctrlPr>
                            </m:sSubPr>
                            <m:e>
                              <m:r>
                                <a:rPr lang="es-EC" sz="2400" i="1">
                                  <a:latin typeface="Cambria Math" panose="02040503050406030204" pitchFamily="18" charset="0"/>
                                </a:rPr>
                                <m:t>𝑁</m:t>
                              </m:r>
                            </m:e>
                            <m:sub>
                              <m:r>
                                <a:rPr lang="es-EC" sz="2400" i="1">
                                  <a:latin typeface="Cambria Math" panose="02040503050406030204" pitchFamily="18" charset="0"/>
                                </a:rPr>
                                <m:t>𝑦</m:t>
                              </m:r>
                            </m:sub>
                          </m:sSub>
                          <m:f>
                            <m:fPr>
                              <m:ctrlPr>
                                <a:rPr lang="es-EC" sz="2400" i="1">
                                  <a:latin typeface="Cambria Math" panose="02040503050406030204" pitchFamily="18" charset="0"/>
                                </a:rPr>
                              </m:ctrlPr>
                            </m:fPr>
                            <m:num>
                              <m:sSup>
                                <m:sSupPr>
                                  <m:ctrlPr>
                                    <a:rPr lang="es-EC" sz="2400" i="1">
                                      <a:latin typeface="Cambria Math" panose="02040503050406030204" pitchFamily="18" charset="0"/>
                                    </a:rPr>
                                  </m:ctrlPr>
                                </m:sSupPr>
                                <m:e>
                                  <m:r>
                                    <a:rPr lang="es-EC" sz="2400" i="0">
                                      <a:latin typeface="Cambria Math" panose="02040503050406030204" pitchFamily="18" charset="0"/>
                                    </a:rPr>
                                    <m:t>𝜕</m:t>
                                  </m:r>
                                </m:e>
                                <m:sup>
                                  <m:r>
                                    <a:rPr lang="es-EC" sz="2400" i="0">
                                      <a:latin typeface="Cambria Math" panose="02040503050406030204" pitchFamily="18" charset="0"/>
                                    </a:rPr>
                                    <m:t>2</m:t>
                                  </m:r>
                                </m:sup>
                              </m:sSup>
                              <m:r>
                                <a:rPr lang="es-EC" sz="2400" i="1">
                                  <a:latin typeface="Cambria Math" panose="02040503050406030204" pitchFamily="18" charset="0"/>
                                </a:rPr>
                                <m:t>𝑤</m:t>
                              </m:r>
                            </m:num>
                            <m:den>
                              <m:r>
                                <a:rPr lang="es-EC" sz="2400" i="0">
                                  <a:latin typeface="Cambria Math" panose="02040503050406030204" pitchFamily="18" charset="0"/>
                                </a:rPr>
                                <m:t>𝜕</m:t>
                              </m:r>
                              <m:sSup>
                                <m:sSupPr>
                                  <m:ctrlPr>
                                    <a:rPr lang="es-EC" sz="2400" i="1">
                                      <a:latin typeface="Cambria Math" panose="02040503050406030204" pitchFamily="18" charset="0"/>
                                    </a:rPr>
                                  </m:ctrlPr>
                                </m:sSupPr>
                                <m:e>
                                  <m:r>
                                    <a:rPr lang="es-EC" sz="2400" i="1">
                                      <a:latin typeface="Cambria Math" panose="02040503050406030204" pitchFamily="18" charset="0"/>
                                    </a:rPr>
                                    <m:t>𝑦</m:t>
                                  </m:r>
                                </m:e>
                                <m:sup>
                                  <m:r>
                                    <a:rPr lang="es-EC" sz="2400" i="0">
                                      <a:latin typeface="Cambria Math" panose="02040503050406030204" pitchFamily="18" charset="0"/>
                                    </a:rPr>
                                    <m:t>2</m:t>
                                  </m:r>
                                </m:sup>
                              </m:sSup>
                            </m:den>
                          </m:f>
                        </m:e>
                      </m:d>
                    </m:oMath>
                  </m:oMathPara>
                </a14:m>
                <a:endParaRPr lang="es-EC" sz="2400" dirty="0"/>
              </a:p>
            </p:txBody>
          </p:sp>
        </mc:Choice>
        <mc:Fallback xmlns="">
          <p:sp>
            <p:nvSpPr>
              <p:cNvPr id="4" name="Rectangle 3"/>
              <p:cNvSpPr>
                <a:spLocks noRot="1" noChangeAspect="1" noMove="1" noResize="1" noEditPoints="1" noAdjustHandles="1" noChangeArrowheads="1" noChangeShapeType="1" noTextEdit="1"/>
              </p:cNvSpPr>
              <p:nvPr/>
            </p:nvSpPr>
            <p:spPr>
              <a:xfrm>
                <a:off x="385005" y="2790752"/>
                <a:ext cx="8410076" cy="929678"/>
              </a:xfrm>
              <a:prstGeom prst="rect">
                <a:avLst/>
              </a:prstGeom>
              <a:blipFill rotWithShape="0">
                <a:blip r:embed="rId3"/>
                <a:stretch>
                  <a:fillRect/>
                </a:stretch>
              </a:blipFill>
              <a:ln>
                <a:solidFill>
                  <a:schemeClr val="tx1"/>
                </a:solidFill>
              </a:ln>
            </p:spPr>
            <p:txBody>
              <a:bodyPr/>
              <a:lstStyle/>
              <a:p>
                <a:r>
                  <a:rPr lang="es-EC">
                    <a:noFill/>
                  </a:rPr>
                  <a:t> </a:t>
                </a:r>
              </a:p>
            </p:txBody>
          </p:sp>
        </mc:Fallback>
      </mc:AlternateContent>
      <p:sp>
        <p:nvSpPr>
          <p:cNvPr id="6" name="Rectangle 5"/>
          <p:cNvSpPr/>
          <p:nvPr/>
        </p:nvSpPr>
        <p:spPr>
          <a:xfrm>
            <a:off x="336880" y="4334722"/>
            <a:ext cx="8506327" cy="1015663"/>
          </a:xfrm>
          <a:prstGeom prst="rect">
            <a:avLst/>
          </a:prstGeom>
        </p:spPr>
        <p:txBody>
          <a:bodyPr wrap="square">
            <a:spAutoFit/>
          </a:bodyPr>
          <a:lstStyle/>
          <a:p>
            <a:pPr algn="just"/>
            <a:r>
              <a:rPr lang="es-EC" sz="2000" dirty="0" smtClean="0"/>
              <a:t>Ésta es la ecuación general de pandeo para placas rectangulares de pared delgada. Donde </a:t>
            </a:r>
            <a:r>
              <a:rPr lang="es-EC" sz="2000" i="1" dirty="0" err="1"/>
              <a:t>N</a:t>
            </a:r>
            <a:r>
              <a:rPr lang="es-EC" sz="2000" i="1" baseline="-25000" dirty="0" err="1"/>
              <a:t>x</a:t>
            </a:r>
            <a:r>
              <a:rPr lang="es-EC" sz="2000" dirty="0"/>
              <a:t>, </a:t>
            </a:r>
            <a:r>
              <a:rPr lang="es-EC" sz="2000" i="1" dirty="0"/>
              <a:t>N</a:t>
            </a:r>
            <a:r>
              <a:rPr lang="es-EC" sz="2000" i="1" baseline="-25000" dirty="0"/>
              <a:t>y</a:t>
            </a:r>
            <a:r>
              <a:rPr lang="es-EC" sz="2000" dirty="0"/>
              <a:t> y </a:t>
            </a:r>
            <a:r>
              <a:rPr lang="es-EC" sz="2000" i="1" dirty="0" err="1"/>
              <a:t>N</a:t>
            </a:r>
            <a:r>
              <a:rPr lang="es-EC" sz="2000" i="1" baseline="-25000" dirty="0" err="1"/>
              <a:t>xy</a:t>
            </a:r>
            <a:r>
              <a:rPr lang="es-EC" sz="2000" dirty="0"/>
              <a:t> son las fuerzas internas en la superficie media de la placa.</a:t>
            </a:r>
          </a:p>
        </p:txBody>
      </p:sp>
    </p:spTree>
    <p:extLst>
      <p:ext uri="{BB962C8B-B14F-4D97-AF65-F5344CB8AC3E}">
        <p14:creationId xmlns:p14="http://schemas.microsoft.com/office/powerpoint/2010/main" val="138940957"/>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064" y="16328"/>
            <a:ext cx="9252283" cy="641970"/>
          </a:xfrm>
        </p:spPr>
        <p:txBody>
          <a:bodyPr/>
          <a:lstStyle/>
          <a:p>
            <a:r>
              <a:rPr lang="en-US" sz="3600" dirty="0" smtClean="0">
                <a:ln w="22225">
                  <a:solidFill>
                    <a:sysClr val="windowText" lastClr="000000"/>
                  </a:solidFill>
                  <a:prstDash val="solid"/>
                </a:ln>
                <a:solidFill>
                  <a:schemeClr val="bg1">
                    <a:lumMod val="75000"/>
                  </a:schemeClr>
                </a:solidFill>
                <a:effectLst/>
              </a:rPr>
              <a:t>ESTADO LÍMITE</a:t>
            </a:r>
            <a:endParaRPr lang="en-US" sz="3600" dirty="0">
              <a:ln w="22225">
                <a:solidFill>
                  <a:sysClr val="windowText" lastClr="000000"/>
                </a:solidFill>
                <a:prstDash val="solid"/>
              </a:ln>
              <a:solidFill>
                <a:schemeClr val="bg1">
                  <a:lumMod val="75000"/>
                </a:schemeClr>
              </a:solidFill>
              <a:effectLst/>
            </a:endParaRPr>
          </a:p>
        </p:txBody>
      </p:sp>
      <p:sp>
        <p:nvSpPr>
          <p:cNvPr id="3" name="Rectangle 2"/>
          <p:cNvSpPr/>
          <p:nvPr/>
        </p:nvSpPr>
        <p:spPr>
          <a:xfrm>
            <a:off x="348913" y="895326"/>
            <a:ext cx="8506327" cy="707886"/>
          </a:xfrm>
          <a:prstGeom prst="rect">
            <a:avLst/>
          </a:prstGeom>
        </p:spPr>
        <p:txBody>
          <a:bodyPr wrap="square">
            <a:spAutoFit/>
          </a:bodyPr>
          <a:lstStyle/>
          <a:p>
            <a:pPr algn="just"/>
            <a:r>
              <a:rPr lang="es-EC" sz="2000" dirty="0" smtClean="0"/>
              <a:t>Tomando una </a:t>
            </a:r>
            <a:r>
              <a:rPr lang="es-EC" sz="2000" dirty="0"/>
              <a:t>placa rectangular con </a:t>
            </a:r>
            <a:r>
              <a:rPr lang="es-EC" sz="2000" dirty="0" smtClean="0"/>
              <a:t>sus bordes de menor longitud simplemente </a:t>
            </a:r>
            <a:r>
              <a:rPr lang="es-EC" sz="2000" dirty="0"/>
              <a:t>apoyadas, y sometida a una carga de </a:t>
            </a:r>
            <a:r>
              <a:rPr lang="es-EC" sz="2000" dirty="0" smtClean="0"/>
              <a:t>compresión. </a:t>
            </a:r>
            <a:endParaRPr lang="es-EC" sz="2000" dirty="0"/>
          </a:p>
        </p:txBody>
      </p:sp>
      <p:pic>
        <p:nvPicPr>
          <p:cNvPr id="7" name="Picture 6"/>
          <p:cNvPicPr/>
          <p:nvPr/>
        </p:nvPicPr>
        <p:blipFill rotWithShape="1">
          <a:blip r:embed="rId2">
            <a:extLst>
              <a:ext uri="{28A0092B-C50C-407E-A947-70E740481C1C}">
                <a14:useLocalDpi xmlns:a14="http://schemas.microsoft.com/office/drawing/2010/main" val="0"/>
              </a:ext>
            </a:extLst>
          </a:blip>
          <a:srcRect b="2612"/>
          <a:stretch/>
        </p:blipFill>
        <p:spPr bwMode="auto">
          <a:xfrm>
            <a:off x="3019102" y="1840240"/>
            <a:ext cx="3303040" cy="22204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5" name="Rectangle 4"/>
              <p:cNvSpPr/>
              <p:nvPr/>
            </p:nvSpPr>
            <p:spPr>
              <a:xfrm>
                <a:off x="495884" y="4297751"/>
                <a:ext cx="8359356" cy="732060"/>
              </a:xfrm>
              <a:prstGeom prst="rect">
                <a:avLst/>
              </a:prstGeom>
            </p:spPr>
            <p:txBody>
              <a:bodyPr wrap="square">
                <a:spAutoFit/>
              </a:bodyPr>
              <a:lstStyle/>
              <a:p>
                <a:r>
                  <a:rPr lang="es-EC" sz="2000" dirty="0" smtClean="0">
                    <a:latin typeface="Arial" panose="020B0604020202020204" pitchFamily="34" charset="0"/>
                    <a:ea typeface="Calibri" panose="020F0502020204030204" pitchFamily="34" charset="0"/>
                    <a:cs typeface="Times New Roman" panose="02020603050405020304" pitchFamily="18" charset="0"/>
                  </a:rPr>
                  <a:t>Se </a:t>
                </a:r>
                <a:r>
                  <a:rPr lang="es-EC" sz="2000" dirty="0">
                    <a:latin typeface="Arial" panose="020B0604020202020204" pitchFamily="34" charset="0"/>
                    <a:ea typeface="Calibri" panose="020F0502020204030204" pitchFamily="34" charset="0"/>
                    <a:cs typeface="Times New Roman" panose="02020603050405020304" pitchFamily="18" charset="0"/>
                  </a:rPr>
                  <a:t>tiene que </a:t>
                </a:r>
                <a14:m>
                  <m:oMath xmlns:m="http://schemas.openxmlformats.org/officeDocument/2006/math">
                    <m:sSub>
                      <m:sSubPr>
                        <m:ctrlPr>
                          <a:rPr lang="es-EC" sz="2000" i="1">
                            <a:effectLst/>
                            <a:latin typeface="Cambria Math" panose="02040503050406030204" pitchFamily="18" charset="0"/>
                          </a:rPr>
                        </m:ctrlPr>
                      </m:sSubPr>
                      <m:e>
                        <m:r>
                          <a:rPr lang="es-EC" sz="20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s-EC" sz="2000" i="1">
                            <a:effectLst/>
                            <a:latin typeface="Cambria Math" panose="02040503050406030204" pitchFamily="18" charset="0"/>
                            <a:ea typeface="Calibri" panose="020F0502020204030204" pitchFamily="34" charset="0"/>
                            <a:cs typeface="Times New Roman" panose="02020603050405020304" pitchFamily="18" charset="0"/>
                          </a:rPr>
                          <m:t>𝑥</m:t>
                        </m:r>
                      </m:sub>
                    </m:sSub>
                    <m:r>
                      <a:rPr lang="es-EC" sz="2000" i="1">
                        <a:effectLst/>
                        <a:latin typeface="Cambria Math" panose="02040503050406030204" pitchFamily="18" charset="0"/>
                        <a:ea typeface="Calibri" panose="020F0502020204030204" pitchFamily="34" charset="0"/>
                        <a:cs typeface="Times New Roman" panose="02020603050405020304" pitchFamily="18" charset="0"/>
                      </a:rPr>
                      <m:t>=−</m:t>
                    </m:r>
                    <m:r>
                      <a:rPr lang="es-EC" sz="2000" i="1">
                        <a:effectLst/>
                        <a:latin typeface="Cambria Math" panose="02040503050406030204" pitchFamily="18" charset="0"/>
                        <a:ea typeface="Calibri" panose="020F0502020204030204" pitchFamily="34" charset="0"/>
                        <a:cs typeface="Times New Roman" panose="02020603050405020304" pitchFamily="18" charset="0"/>
                      </a:rPr>
                      <m:t>𝑞𝑥</m:t>
                    </m:r>
                  </m:oMath>
                </a14:m>
                <a:r>
                  <a:rPr lang="es-EC" sz="2000" dirty="0">
                    <a:effectLst/>
                    <a:latin typeface="Arial" panose="020B0604020202020204" pitchFamily="34" charset="0"/>
                    <a:ea typeface="Times New Roman" panose="02020603050405020304" pitchFamily="18" charset="0"/>
                    <a:cs typeface="Times New Roman" panose="02020603050405020304" pitchFamily="18" charset="0"/>
                  </a:rPr>
                  <a:t>, </a:t>
                </a:r>
                <a14:m>
                  <m:oMath xmlns:m="http://schemas.openxmlformats.org/officeDocument/2006/math">
                    <m:sSub>
                      <m:sSubPr>
                        <m:ctrlPr>
                          <a:rPr lang="es-EC" sz="2000" i="1">
                            <a:effectLst/>
                            <a:latin typeface="Cambria Math" panose="02040503050406030204" pitchFamily="18" charset="0"/>
                            <a:ea typeface="Times New Roman" panose="02020603050405020304" pitchFamily="18" charset="0"/>
                          </a:rPr>
                        </m:ctrlPr>
                      </m:sSubPr>
                      <m:e>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𝑁</m:t>
                        </m:r>
                      </m:e>
                      <m:sub>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𝑦</m:t>
                        </m:r>
                      </m:sub>
                    </m:sSub>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2000" i="1">
                            <a:effectLst/>
                            <a:latin typeface="Cambria Math" panose="02040503050406030204" pitchFamily="18" charset="0"/>
                            <a:ea typeface="Times New Roman" panose="02020603050405020304" pitchFamily="18" charset="0"/>
                          </a:rPr>
                        </m:ctrlPr>
                      </m:sSubPr>
                      <m:e>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𝑁</m:t>
                        </m:r>
                      </m:e>
                      <m:sub>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𝑥𝑦</m:t>
                        </m:r>
                      </m:sub>
                    </m:sSub>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=0</m:t>
                    </m:r>
                    <m:r>
                      <a:rPr lang="es-EC" sz="2000" b="0" i="1" smtClean="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s-EC" sz="2000" dirty="0" smtClean="0"/>
                  <a:t> </a:t>
                </a:r>
                <a:r>
                  <a:rPr lang="es-EC" sz="2000" dirty="0"/>
                  <a:t>entonces la ecuación diferencial se reduce </a:t>
                </a:r>
                <a:r>
                  <a:rPr lang="es-EC" sz="2000" dirty="0" smtClean="0"/>
                  <a:t>a: </a:t>
                </a:r>
                <a:endParaRPr lang="es-EC" sz="2000" dirty="0"/>
              </a:p>
            </p:txBody>
          </p:sp>
        </mc:Choice>
        <mc:Fallback xmlns="">
          <p:sp>
            <p:nvSpPr>
              <p:cNvPr id="5" name="Rectangle 4"/>
              <p:cNvSpPr>
                <a:spLocks noRot="1" noChangeAspect="1" noMove="1" noResize="1" noEditPoints="1" noAdjustHandles="1" noChangeArrowheads="1" noChangeShapeType="1" noTextEdit="1"/>
              </p:cNvSpPr>
              <p:nvPr/>
            </p:nvSpPr>
            <p:spPr>
              <a:xfrm>
                <a:off x="495884" y="4297751"/>
                <a:ext cx="8359356" cy="732060"/>
              </a:xfrm>
              <a:prstGeom prst="rect">
                <a:avLst/>
              </a:prstGeom>
              <a:blipFill rotWithShape="0">
                <a:blip r:embed="rId3"/>
                <a:stretch>
                  <a:fillRect l="-729" t="-4167" b="-1416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195986" y="5029811"/>
                <a:ext cx="2812180" cy="709938"/>
              </a:xfrm>
              <a:prstGeom prst="rect">
                <a:avLst/>
              </a:prstGeom>
              <a:ln>
                <a:noFill/>
              </a:ln>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𝐷</m:t>
                      </m:r>
                      <m:sSup>
                        <m:sSupPr>
                          <m:ctrlPr>
                            <a:rPr lang="es-EC" sz="2000" i="1">
                              <a:latin typeface="Cambria Math" panose="02040503050406030204" pitchFamily="18" charset="0"/>
                            </a:rPr>
                          </m:ctrlPr>
                        </m:sSupPr>
                        <m:e>
                          <m:r>
                            <a:rPr lang="es-EC" sz="2000" i="0">
                              <a:latin typeface="Cambria Math" panose="02040503050406030204" pitchFamily="18" charset="0"/>
                            </a:rPr>
                            <m:t>𝛻</m:t>
                          </m:r>
                        </m:e>
                        <m:sup>
                          <m:r>
                            <a:rPr lang="es-EC" sz="2000" i="0">
                              <a:latin typeface="Cambria Math" panose="02040503050406030204" pitchFamily="18" charset="0"/>
                            </a:rPr>
                            <m:t>2</m:t>
                          </m:r>
                        </m:sup>
                      </m:sSup>
                      <m:sSup>
                        <m:sSupPr>
                          <m:ctrlPr>
                            <a:rPr lang="es-EC" sz="2000" i="1">
                              <a:latin typeface="Cambria Math" panose="02040503050406030204" pitchFamily="18" charset="0"/>
                            </a:rPr>
                          </m:ctrlPr>
                        </m:sSupPr>
                        <m:e>
                          <m:r>
                            <a:rPr lang="es-EC" sz="2000" i="0">
                              <a:latin typeface="Cambria Math" panose="02040503050406030204" pitchFamily="18" charset="0"/>
                            </a:rPr>
                            <m:t>𝛻</m:t>
                          </m:r>
                        </m:e>
                        <m:sup>
                          <m:r>
                            <a:rPr lang="es-EC" sz="2000" i="0">
                              <a:latin typeface="Cambria Math" panose="02040503050406030204" pitchFamily="18" charset="0"/>
                            </a:rPr>
                            <m:t>2</m:t>
                          </m:r>
                        </m:sup>
                      </m:sSup>
                      <m:r>
                        <a:rPr lang="es-EC" sz="2000" i="1">
                          <a:latin typeface="Cambria Math" panose="02040503050406030204" pitchFamily="18" charset="0"/>
                        </a:rPr>
                        <m:t>𝑤</m:t>
                      </m:r>
                      <m:r>
                        <a:rPr lang="es-EC" sz="2000" i="0">
                          <a:latin typeface="Cambria Math" panose="02040503050406030204" pitchFamily="18" charset="0"/>
                        </a:rPr>
                        <m:t>+</m:t>
                      </m:r>
                      <m:sSub>
                        <m:sSubPr>
                          <m:ctrlPr>
                            <a:rPr lang="es-EC" sz="2000" i="1">
                              <a:latin typeface="Cambria Math" panose="02040503050406030204" pitchFamily="18" charset="0"/>
                            </a:rPr>
                          </m:ctrlPr>
                        </m:sSubPr>
                        <m:e>
                          <m:r>
                            <a:rPr lang="es-EC" sz="2000" i="1">
                              <a:latin typeface="Cambria Math" panose="02040503050406030204" pitchFamily="18" charset="0"/>
                            </a:rPr>
                            <m:t>𝑁</m:t>
                          </m:r>
                        </m:e>
                        <m:sub>
                          <m:r>
                            <a:rPr lang="es-EC" sz="2000" i="1">
                              <a:latin typeface="Cambria Math" panose="02040503050406030204" pitchFamily="18" charset="0"/>
                            </a:rPr>
                            <m:t>𝑥</m:t>
                          </m:r>
                        </m:sub>
                      </m:sSub>
                      <m:f>
                        <m:fPr>
                          <m:ctrlPr>
                            <a:rPr lang="es-EC" sz="2000" i="1">
                              <a:latin typeface="Cambria Math" panose="02040503050406030204" pitchFamily="18" charset="0"/>
                            </a:rPr>
                          </m:ctrlPr>
                        </m:fPr>
                        <m:num>
                          <m:sSup>
                            <m:sSupPr>
                              <m:ctrlPr>
                                <a:rPr lang="es-EC" sz="2000" i="1">
                                  <a:latin typeface="Cambria Math" panose="02040503050406030204" pitchFamily="18" charset="0"/>
                                </a:rPr>
                              </m:ctrlPr>
                            </m:sSupPr>
                            <m:e>
                              <m:r>
                                <a:rPr lang="es-EC" sz="2000" i="0">
                                  <a:latin typeface="Cambria Math" panose="02040503050406030204" pitchFamily="18" charset="0"/>
                                </a:rPr>
                                <m:t>𝜕</m:t>
                              </m:r>
                            </m:e>
                            <m:sup>
                              <m:r>
                                <a:rPr lang="es-EC" sz="2000" i="0">
                                  <a:latin typeface="Cambria Math" panose="02040503050406030204" pitchFamily="18" charset="0"/>
                                </a:rPr>
                                <m:t>2</m:t>
                              </m:r>
                            </m:sup>
                          </m:sSup>
                          <m:r>
                            <a:rPr lang="es-EC" sz="2000" i="1">
                              <a:latin typeface="Cambria Math" panose="02040503050406030204" pitchFamily="18" charset="0"/>
                            </a:rPr>
                            <m:t>𝑤</m:t>
                          </m:r>
                        </m:num>
                        <m:den>
                          <m:r>
                            <a:rPr lang="es-EC" sz="2000" i="0">
                              <a:latin typeface="Cambria Math" panose="02040503050406030204" pitchFamily="18" charset="0"/>
                            </a:rPr>
                            <m:t>𝜕</m:t>
                          </m:r>
                          <m:sSup>
                            <m:sSupPr>
                              <m:ctrlPr>
                                <a:rPr lang="es-EC" sz="2000" i="1">
                                  <a:latin typeface="Cambria Math" panose="02040503050406030204" pitchFamily="18" charset="0"/>
                                </a:rPr>
                              </m:ctrlPr>
                            </m:sSupPr>
                            <m:e>
                              <m:r>
                                <a:rPr lang="es-EC" sz="2000" i="1">
                                  <a:latin typeface="Cambria Math" panose="02040503050406030204" pitchFamily="18" charset="0"/>
                                </a:rPr>
                                <m:t>𝑥</m:t>
                              </m:r>
                            </m:e>
                            <m:sup>
                              <m:r>
                                <a:rPr lang="es-EC" sz="2000" i="0">
                                  <a:latin typeface="Cambria Math" panose="02040503050406030204" pitchFamily="18" charset="0"/>
                                </a:rPr>
                                <m:t>2</m:t>
                              </m:r>
                            </m:sup>
                          </m:sSup>
                        </m:den>
                      </m:f>
                      <m:r>
                        <a:rPr lang="es-EC" sz="2000" i="0">
                          <a:latin typeface="Cambria Math" panose="02040503050406030204" pitchFamily="18" charset="0"/>
                        </a:rPr>
                        <m:t>=0 </m:t>
                      </m:r>
                    </m:oMath>
                  </m:oMathPara>
                </a14:m>
                <a:endParaRPr lang="es-EC" sz="2000" dirty="0"/>
              </a:p>
            </p:txBody>
          </p:sp>
        </mc:Choice>
        <mc:Fallback xmlns="">
          <p:sp>
            <p:nvSpPr>
              <p:cNvPr id="8" name="Rectangle 7"/>
              <p:cNvSpPr>
                <a:spLocks noRot="1" noChangeAspect="1" noMove="1" noResize="1" noEditPoints="1" noAdjustHandles="1" noChangeArrowheads="1" noChangeShapeType="1" noTextEdit="1"/>
              </p:cNvSpPr>
              <p:nvPr/>
            </p:nvSpPr>
            <p:spPr>
              <a:xfrm>
                <a:off x="3195986" y="5029811"/>
                <a:ext cx="2812180" cy="709938"/>
              </a:xfrm>
              <a:prstGeom prst="rect">
                <a:avLst/>
              </a:prstGeom>
              <a:blipFill rotWithShape="0">
                <a:blip r:embed="rId4"/>
                <a:stretch>
                  <a:fillRect/>
                </a:stretch>
              </a:blipFill>
              <a:ln>
                <a:noFill/>
              </a:ln>
            </p:spPr>
            <p:txBody>
              <a:bodyPr/>
              <a:lstStyle/>
              <a:p>
                <a:r>
                  <a:rPr lang="es-EC">
                    <a:noFill/>
                  </a:rPr>
                  <a:t> </a:t>
                </a:r>
              </a:p>
            </p:txBody>
          </p:sp>
        </mc:Fallback>
      </mc:AlternateContent>
    </p:spTree>
    <p:extLst>
      <p:ext uri="{BB962C8B-B14F-4D97-AF65-F5344CB8AC3E}">
        <p14:creationId xmlns:p14="http://schemas.microsoft.com/office/powerpoint/2010/main" val="4183913292"/>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97242" y="-204536"/>
            <a:ext cx="5269831" cy="971300"/>
          </a:xfrm>
        </p:spPr>
        <p:txBody>
          <a:bodyPr/>
          <a:lstStyle/>
          <a:p>
            <a:r>
              <a:rPr lang="en-US" sz="4800" dirty="0" smtClean="0">
                <a:ln w="22225">
                  <a:solidFill>
                    <a:sysClr val="windowText" lastClr="000000"/>
                  </a:solidFill>
                  <a:prstDash val="solid"/>
                </a:ln>
                <a:solidFill>
                  <a:schemeClr val="bg1">
                    <a:lumMod val="75000"/>
                  </a:schemeClr>
                </a:solidFill>
                <a:effectLst/>
              </a:rPr>
              <a:t>ANTECEDENTES</a:t>
            </a:r>
            <a:endParaRPr lang="en-US" sz="4800" dirty="0">
              <a:ln w="22225">
                <a:solidFill>
                  <a:sysClr val="windowText" lastClr="000000"/>
                </a:solidFill>
                <a:prstDash val="solid"/>
              </a:ln>
              <a:solidFill>
                <a:schemeClr val="bg1">
                  <a:lumMod val="75000"/>
                </a:schemeClr>
              </a:solidFill>
              <a:effectLst/>
            </a:endParaRPr>
          </a:p>
        </p:txBody>
      </p:sp>
      <p:sp>
        <p:nvSpPr>
          <p:cNvPr id="3" name="Subtitle 2"/>
          <p:cNvSpPr>
            <a:spLocks noGrp="1"/>
          </p:cNvSpPr>
          <p:nvPr>
            <p:ph type="subTitle" idx="1"/>
          </p:nvPr>
        </p:nvSpPr>
        <p:spPr>
          <a:xfrm>
            <a:off x="517357" y="766764"/>
            <a:ext cx="8229600" cy="2457698"/>
          </a:xfrm>
        </p:spPr>
        <p:txBody>
          <a:bodyPr/>
          <a:lstStyle/>
          <a:p>
            <a:pPr algn="just"/>
            <a:r>
              <a:rPr lang="es-EC" sz="2200" dirty="0">
                <a:solidFill>
                  <a:schemeClr val="tx1"/>
                </a:solidFill>
              </a:rPr>
              <a:t>La construcción con técnicas modernas de ingeniería constituyen un reto para ingenieros, consultores, contratistas y funcionarios públicos. Los conductos flexibles de acero sometidos a cargas de suelo, desempeñan un papel importante en aplicaciones como alcantarillas, desagües pluviales, obras de drenaje subterráneo, vertederos, pasos </a:t>
            </a:r>
            <a:r>
              <a:rPr lang="es-EC" sz="2200" dirty="0" smtClean="0">
                <a:solidFill>
                  <a:schemeClr val="tx1"/>
                </a:solidFill>
              </a:rPr>
              <a:t>a desnivel, </a:t>
            </a:r>
            <a:r>
              <a:rPr lang="es-EC" sz="2200" dirty="0">
                <a:solidFill>
                  <a:schemeClr val="tx1"/>
                </a:solidFill>
              </a:rPr>
              <a:t>y túneles para servicios. </a:t>
            </a:r>
            <a:endParaRPr lang="en-US" sz="22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6334" y="3438650"/>
            <a:ext cx="2531645" cy="2025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7979" y="3438650"/>
            <a:ext cx="2531645" cy="2025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615" y="3435391"/>
            <a:ext cx="2535719" cy="2028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33856637"/>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064" y="16328"/>
            <a:ext cx="9252283" cy="641970"/>
          </a:xfrm>
        </p:spPr>
        <p:txBody>
          <a:bodyPr/>
          <a:lstStyle/>
          <a:p>
            <a:r>
              <a:rPr lang="en-US" sz="3600" dirty="0" smtClean="0">
                <a:ln w="22225">
                  <a:solidFill>
                    <a:sysClr val="windowText" lastClr="000000"/>
                  </a:solidFill>
                  <a:prstDash val="solid"/>
                </a:ln>
                <a:solidFill>
                  <a:schemeClr val="bg1">
                    <a:lumMod val="75000"/>
                  </a:schemeClr>
                </a:solidFill>
                <a:effectLst/>
              </a:rPr>
              <a:t>ESTADO LÍMITE</a:t>
            </a:r>
            <a:endParaRPr lang="en-US" sz="3600" dirty="0">
              <a:ln w="22225">
                <a:solidFill>
                  <a:sysClr val="windowText" lastClr="000000"/>
                </a:solidFill>
                <a:prstDash val="solid"/>
              </a:ln>
              <a:solidFill>
                <a:schemeClr val="bg1">
                  <a:lumMod val="75000"/>
                </a:schemeClr>
              </a:solidFill>
              <a:effectLst/>
            </a:endParaRPr>
          </a:p>
        </p:txBody>
      </p:sp>
      <p:sp>
        <p:nvSpPr>
          <p:cNvPr id="3" name="Rectangle 2"/>
          <p:cNvSpPr/>
          <p:nvPr/>
        </p:nvSpPr>
        <p:spPr>
          <a:xfrm>
            <a:off x="868210" y="830963"/>
            <a:ext cx="7467732" cy="400110"/>
          </a:xfrm>
          <a:prstGeom prst="rect">
            <a:avLst/>
          </a:prstGeom>
        </p:spPr>
        <p:txBody>
          <a:bodyPr wrap="square">
            <a:spAutoFit/>
          </a:bodyPr>
          <a:lstStyle/>
          <a:p>
            <a:pPr algn="just"/>
            <a:r>
              <a:rPr lang="es-EC" sz="2000" dirty="0" smtClean="0"/>
              <a:t>Resolviendo la ecuación diferencial e igualando a cero, se tiene:</a:t>
            </a:r>
            <a:endParaRPr lang="es-EC" sz="2000" dirty="0"/>
          </a:p>
        </p:txBody>
      </p:sp>
      <p:sp>
        <p:nvSpPr>
          <p:cNvPr id="5" name="Rectangle 4"/>
          <p:cNvSpPr/>
          <p:nvPr/>
        </p:nvSpPr>
        <p:spPr>
          <a:xfrm>
            <a:off x="554336" y="2427213"/>
            <a:ext cx="3639918" cy="1631216"/>
          </a:xfrm>
          <a:prstGeom prst="rect">
            <a:avLst/>
          </a:prstGeom>
        </p:spPr>
        <p:txBody>
          <a:bodyPr wrap="square">
            <a:spAutoFit/>
          </a:bodyPr>
          <a:lstStyle/>
          <a:p>
            <a:pPr marL="0" lvl="1" algn="just"/>
            <a:r>
              <a:rPr lang="es-EC" sz="2000" dirty="0" smtClean="0">
                <a:latin typeface="Arial" panose="020B0604020202020204" pitchFamily="34" charset="0"/>
                <a:ea typeface="Calibri" panose="020F0502020204030204" pitchFamily="34" charset="0"/>
                <a:cs typeface="Times New Roman" panose="02020603050405020304" pitchFamily="18" charset="0"/>
              </a:rPr>
              <a:t>Despejando de la ecuación los valores a, b y m, y asumiendo que el para n=1 se obtiene el valor mínimo, resulta:</a:t>
            </a:r>
            <a:endParaRPr lang="es-EC" sz="2000" dirty="0"/>
          </a:p>
        </p:txBody>
      </p:sp>
      <mc:AlternateContent xmlns:mc="http://schemas.openxmlformats.org/markup-compatibility/2006" xmlns:a14="http://schemas.microsoft.com/office/drawing/2010/main">
        <mc:Choice Requires="a14">
          <p:sp>
            <p:nvSpPr>
              <p:cNvPr id="4" name="Rectangle 3"/>
              <p:cNvSpPr/>
              <p:nvPr/>
            </p:nvSpPr>
            <p:spPr>
              <a:xfrm>
                <a:off x="2668500" y="1403738"/>
                <a:ext cx="3867149" cy="8508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C" sz="2000" i="1">
                              <a:latin typeface="Cambria Math" panose="02040503050406030204" pitchFamily="18" charset="0"/>
                            </a:rPr>
                          </m:ctrlPr>
                        </m:sSupPr>
                        <m:e>
                          <m:r>
                            <a:rPr lang="es-EC" sz="2000" i="1">
                              <a:latin typeface="Cambria Math" panose="02040503050406030204" pitchFamily="18" charset="0"/>
                            </a:rPr>
                            <m:t>𝜋</m:t>
                          </m:r>
                        </m:e>
                        <m:sup>
                          <m:r>
                            <a:rPr lang="es-EC" sz="2000" i="0">
                              <a:latin typeface="Cambria Math" panose="02040503050406030204" pitchFamily="18" charset="0"/>
                            </a:rPr>
                            <m:t>4</m:t>
                          </m:r>
                        </m:sup>
                      </m:sSup>
                      <m:r>
                        <a:rPr lang="es-EC" sz="2000" i="1">
                          <a:latin typeface="Cambria Math" panose="02040503050406030204" pitchFamily="18" charset="0"/>
                        </a:rPr>
                        <m:t>𝐷</m:t>
                      </m:r>
                      <m:sSup>
                        <m:sSupPr>
                          <m:ctrlPr>
                            <a:rPr lang="es-EC" sz="2000" i="1">
                              <a:latin typeface="Cambria Math" panose="02040503050406030204" pitchFamily="18" charset="0"/>
                            </a:rPr>
                          </m:ctrlPr>
                        </m:sSupPr>
                        <m:e>
                          <m:d>
                            <m:dPr>
                              <m:ctrlPr>
                                <a:rPr lang="es-EC" sz="2000" i="1">
                                  <a:latin typeface="Cambria Math" panose="02040503050406030204" pitchFamily="18" charset="0"/>
                                </a:rPr>
                              </m:ctrlPr>
                            </m:dPr>
                            <m:e>
                              <m:f>
                                <m:fPr>
                                  <m:ctrlPr>
                                    <a:rPr lang="es-EC" sz="2000" i="1">
                                      <a:latin typeface="Cambria Math" panose="02040503050406030204" pitchFamily="18" charset="0"/>
                                    </a:rPr>
                                  </m:ctrlPr>
                                </m:fPr>
                                <m:num>
                                  <m:sSup>
                                    <m:sSupPr>
                                      <m:ctrlPr>
                                        <a:rPr lang="es-EC" sz="2000" i="1">
                                          <a:latin typeface="Cambria Math" panose="02040503050406030204" pitchFamily="18" charset="0"/>
                                        </a:rPr>
                                      </m:ctrlPr>
                                    </m:sSupPr>
                                    <m:e>
                                      <m:r>
                                        <a:rPr lang="es-EC" sz="2000" i="1">
                                          <a:latin typeface="Cambria Math" panose="02040503050406030204" pitchFamily="18" charset="0"/>
                                        </a:rPr>
                                        <m:t>𝑚</m:t>
                                      </m:r>
                                    </m:e>
                                    <m:sup>
                                      <m:r>
                                        <a:rPr lang="es-EC" sz="2000" i="0">
                                          <a:latin typeface="Cambria Math" panose="02040503050406030204" pitchFamily="18" charset="0"/>
                                        </a:rPr>
                                        <m:t>2</m:t>
                                      </m:r>
                                    </m:sup>
                                  </m:sSup>
                                </m:num>
                                <m:den>
                                  <m:sSup>
                                    <m:sSupPr>
                                      <m:ctrlPr>
                                        <a:rPr lang="es-EC" sz="2000" i="1">
                                          <a:latin typeface="Cambria Math" panose="02040503050406030204" pitchFamily="18" charset="0"/>
                                        </a:rPr>
                                      </m:ctrlPr>
                                    </m:sSupPr>
                                    <m:e>
                                      <m:r>
                                        <a:rPr lang="es-EC" sz="2000" i="1">
                                          <a:latin typeface="Cambria Math" panose="02040503050406030204" pitchFamily="18" charset="0"/>
                                        </a:rPr>
                                        <m:t>𝑎</m:t>
                                      </m:r>
                                    </m:e>
                                    <m:sup>
                                      <m:r>
                                        <a:rPr lang="es-EC" sz="2000" i="0">
                                          <a:latin typeface="Cambria Math" panose="02040503050406030204" pitchFamily="18" charset="0"/>
                                        </a:rPr>
                                        <m:t>2</m:t>
                                      </m:r>
                                    </m:sup>
                                  </m:sSup>
                                </m:den>
                              </m:f>
                              <m:r>
                                <a:rPr lang="es-EC" sz="2000" i="0">
                                  <a:latin typeface="Cambria Math" panose="02040503050406030204" pitchFamily="18" charset="0"/>
                                </a:rPr>
                                <m:t>+</m:t>
                              </m:r>
                              <m:f>
                                <m:fPr>
                                  <m:ctrlPr>
                                    <a:rPr lang="es-EC" sz="2000" i="1">
                                      <a:latin typeface="Cambria Math" panose="02040503050406030204" pitchFamily="18" charset="0"/>
                                    </a:rPr>
                                  </m:ctrlPr>
                                </m:fPr>
                                <m:num>
                                  <m:sSup>
                                    <m:sSupPr>
                                      <m:ctrlPr>
                                        <a:rPr lang="es-EC" sz="2000" i="1">
                                          <a:latin typeface="Cambria Math" panose="02040503050406030204" pitchFamily="18" charset="0"/>
                                        </a:rPr>
                                      </m:ctrlPr>
                                    </m:sSupPr>
                                    <m:e>
                                      <m:r>
                                        <a:rPr lang="es-EC" sz="2000" i="1">
                                          <a:latin typeface="Cambria Math" panose="02040503050406030204" pitchFamily="18" charset="0"/>
                                        </a:rPr>
                                        <m:t>𝑛</m:t>
                                      </m:r>
                                    </m:e>
                                    <m:sup>
                                      <m:r>
                                        <a:rPr lang="es-EC" sz="2000" i="0">
                                          <a:latin typeface="Cambria Math" panose="02040503050406030204" pitchFamily="18" charset="0"/>
                                        </a:rPr>
                                        <m:t>2</m:t>
                                      </m:r>
                                    </m:sup>
                                  </m:sSup>
                                </m:num>
                                <m:den>
                                  <m:sSup>
                                    <m:sSupPr>
                                      <m:ctrlPr>
                                        <a:rPr lang="es-EC" sz="2000" i="1">
                                          <a:latin typeface="Cambria Math" panose="02040503050406030204" pitchFamily="18" charset="0"/>
                                        </a:rPr>
                                      </m:ctrlPr>
                                    </m:sSupPr>
                                    <m:e>
                                      <m:r>
                                        <a:rPr lang="es-EC" sz="2000" i="1">
                                          <a:latin typeface="Cambria Math" panose="02040503050406030204" pitchFamily="18" charset="0"/>
                                        </a:rPr>
                                        <m:t>𝑏</m:t>
                                      </m:r>
                                    </m:e>
                                    <m:sup>
                                      <m:r>
                                        <a:rPr lang="es-EC" sz="2000" i="0">
                                          <a:latin typeface="Cambria Math" panose="02040503050406030204" pitchFamily="18" charset="0"/>
                                        </a:rPr>
                                        <m:t>2</m:t>
                                      </m:r>
                                    </m:sup>
                                  </m:sSup>
                                </m:den>
                              </m:f>
                            </m:e>
                          </m:d>
                        </m:e>
                        <m:sup>
                          <m:r>
                            <a:rPr lang="es-EC" sz="2000" i="0">
                              <a:latin typeface="Cambria Math" panose="02040503050406030204" pitchFamily="18" charset="0"/>
                            </a:rPr>
                            <m:t>2</m:t>
                          </m:r>
                        </m:sup>
                      </m:sSup>
                      <m:r>
                        <a:rPr lang="es-EC" sz="2000" i="0">
                          <a:latin typeface="Cambria Math" panose="02040503050406030204" pitchFamily="18" charset="0"/>
                        </a:rPr>
                        <m:t>−</m:t>
                      </m:r>
                      <m:sSub>
                        <m:sSubPr>
                          <m:ctrlPr>
                            <a:rPr lang="es-EC" sz="2000" i="1">
                              <a:latin typeface="Cambria Math" panose="02040503050406030204" pitchFamily="18" charset="0"/>
                            </a:rPr>
                          </m:ctrlPr>
                        </m:sSubPr>
                        <m:e>
                          <m:r>
                            <a:rPr lang="es-EC" sz="2000" i="1">
                              <a:latin typeface="Cambria Math" panose="02040503050406030204" pitchFamily="18" charset="0"/>
                            </a:rPr>
                            <m:t>𝑞</m:t>
                          </m:r>
                        </m:e>
                        <m:sub>
                          <m:r>
                            <a:rPr lang="es-EC" sz="2000" i="1">
                              <a:latin typeface="Cambria Math" panose="02040503050406030204" pitchFamily="18" charset="0"/>
                            </a:rPr>
                            <m:t>𝑥</m:t>
                          </m:r>
                        </m:sub>
                      </m:sSub>
                      <m:sSup>
                        <m:sSupPr>
                          <m:ctrlPr>
                            <a:rPr lang="es-EC" sz="2000" i="1">
                              <a:latin typeface="Cambria Math" panose="02040503050406030204" pitchFamily="18" charset="0"/>
                            </a:rPr>
                          </m:ctrlPr>
                        </m:sSupPr>
                        <m:e>
                          <m:r>
                            <a:rPr lang="es-EC" sz="2000" i="1">
                              <a:latin typeface="Cambria Math" panose="02040503050406030204" pitchFamily="18" charset="0"/>
                            </a:rPr>
                            <m:t>𝜋</m:t>
                          </m:r>
                        </m:e>
                        <m:sup>
                          <m:r>
                            <a:rPr lang="es-EC" sz="2000" i="0">
                              <a:latin typeface="Cambria Math" panose="02040503050406030204" pitchFamily="18" charset="0"/>
                            </a:rPr>
                            <m:t>2</m:t>
                          </m:r>
                        </m:sup>
                      </m:sSup>
                      <m:f>
                        <m:fPr>
                          <m:ctrlPr>
                            <a:rPr lang="es-EC" sz="2000" i="1">
                              <a:latin typeface="Cambria Math" panose="02040503050406030204" pitchFamily="18" charset="0"/>
                            </a:rPr>
                          </m:ctrlPr>
                        </m:fPr>
                        <m:num>
                          <m:sSup>
                            <m:sSupPr>
                              <m:ctrlPr>
                                <a:rPr lang="es-EC" sz="2000" i="1">
                                  <a:latin typeface="Cambria Math" panose="02040503050406030204" pitchFamily="18" charset="0"/>
                                </a:rPr>
                              </m:ctrlPr>
                            </m:sSupPr>
                            <m:e>
                              <m:r>
                                <a:rPr lang="es-EC" sz="2000" i="1">
                                  <a:latin typeface="Cambria Math" panose="02040503050406030204" pitchFamily="18" charset="0"/>
                                </a:rPr>
                                <m:t>𝑚</m:t>
                              </m:r>
                            </m:e>
                            <m:sup>
                              <m:r>
                                <a:rPr lang="es-EC" sz="2000" i="0">
                                  <a:latin typeface="Cambria Math" panose="02040503050406030204" pitchFamily="18" charset="0"/>
                                </a:rPr>
                                <m:t>2</m:t>
                              </m:r>
                            </m:sup>
                          </m:sSup>
                        </m:num>
                        <m:den>
                          <m:sSup>
                            <m:sSupPr>
                              <m:ctrlPr>
                                <a:rPr lang="es-EC" sz="2000" i="1">
                                  <a:latin typeface="Cambria Math" panose="02040503050406030204" pitchFamily="18" charset="0"/>
                                </a:rPr>
                              </m:ctrlPr>
                            </m:sSupPr>
                            <m:e>
                              <m:r>
                                <a:rPr lang="es-EC" sz="2000" i="1">
                                  <a:latin typeface="Cambria Math" panose="02040503050406030204" pitchFamily="18" charset="0"/>
                                </a:rPr>
                                <m:t>𝑎</m:t>
                              </m:r>
                            </m:e>
                            <m:sup>
                              <m:r>
                                <a:rPr lang="es-EC" sz="2000" i="0">
                                  <a:latin typeface="Cambria Math" panose="02040503050406030204" pitchFamily="18" charset="0"/>
                                </a:rPr>
                                <m:t>2</m:t>
                              </m:r>
                            </m:sup>
                          </m:sSup>
                        </m:den>
                      </m:f>
                      <m:r>
                        <a:rPr lang="es-EC" sz="2000" i="0">
                          <a:latin typeface="Cambria Math" panose="02040503050406030204" pitchFamily="18" charset="0"/>
                        </a:rPr>
                        <m:t>=0 </m:t>
                      </m:r>
                    </m:oMath>
                  </m:oMathPara>
                </a14:m>
                <a:endParaRPr lang="es-EC" sz="2000" dirty="0"/>
              </a:p>
            </p:txBody>
          </p:sp>
        </mc:Choice>
        <mc:Fallback xmlns="">
          <p:sp>
            <p:nvSpPr>
              <p:cNvPr id="4" name="Rectangle 3"/>
              <p:cNvSpPr>
                <a:spLocks noRot="1" noChangeAspect="1" noMove="1" noResize="1" noEditPoints="1" noAdjustHandles="1" noChangeArrowheads="1" noChangeShapeType="1" noTextEdit="1"/>
              </p:cNvSpPr>
              <p:nvPr/>
            </p:nvSpPr>
            <p:spPr>
              <a:xfrm>
                <a:off x="2668500" y="1403738"/>
                <a:ext cx="3867149" cy="850810"/>
              </a:xfrm>
              <a:prstGeom prst="rect">
                <a:avLst/>
              </a:prstGeom>
              <a:blipFill rotWithShape="0">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303754" y="4260099"/>
                <a:ext cx="2214261" cy="84465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𝐾</m:t>
                      </m:r>
                      <m:r>
                        <a:rPr lang="es-EC" sz="2000" i="0">
                          <a:latin typeface="Cambria Math" panose="02040503050406030204" pitchFamily="18" charset="0"/>
                        </a:rPr>
                        <m:t>=</m:t>
                      </m:r>
                      <m:sSup>
                        <m:sSupPr>
                          <m:ctrlPr>
                            <a:rPr lang="es-EC" sz="2000" i="1">
                              <a:latin typeface="Cambria Math" panose="02040503050406030204" pitchFamily="18" charset="0"/>
                            </a:rPr>
                          </m:ctrlPr>
                        </m:sSupPr>
                        <m:e>
                          <m:d>
                            <m:dPr>
                              <m:ctrlPr>
                                <a:rPr lang="es-EC" sz="2000" i="1">
                                  <a:latin typeface="Cambria Math" panose="02040503050406030204" pitchFamily="18" charset="0"/>
                                </a:rPr>
                              </m:ctrlPr>
                            </m:dPr>
                            <m:e>
                              <m:f>
                                <m:fPr>
                                  <m:ctrlPr>
                                    <a:rPr lang="es-EC" sz="2000" i="1">
                                      <a:latin typeface="Cambria Math" panose="02040503050406030204" pitchFamily="18" charset="0"/>
                                    </a:rPr>
                                  </m:ctrlPr>
                                </m:fPr>
                                <m:num>
                                  <m:r>
                                    <a:rPr lang="es-EC" sz="2000" i="1">
                                      <a:latin typeface="Cambria Math" panose="02040503050406030204" pitchFamily="18" charset="0"/>
                                    </a:rPr>
                                    <m:t>𝑚𝑏</m:t>
                                  </m:r>
                                </m:num>
                                <m:den>
                                  <m:r>
                                    <a:rPr lang="es-EC" sz="2000" i="1">
                                      <a:latin typeface="Cambria Math" panose="02040503050406030204" pitchFamily="18" charset="0"/>
                                    </a:rPr>
                                    <m:t>𝑎</m:t>
                                  </m:r>
                                </m:den>
                              </m:f>
                              <m:r>
                                <a:rPr lang="es-EC" sz="2000" i="0">
                                  <a:latin typeface="Cambria Math" panose="02040503050406030204" pitchFamily="18" charset="0"/>
                                </a:rPr>
                                <m:t>+</m:t>
                              </m:r>
                              <m:f>
                                <m:fPr>
                                  <m:ctrlPr>
                                    <a:rPr lang="es-EC" sz="2000" i="1">
                                      <a:latin typeface="Cambria Math" panose="02040503050406030204" pitchFamily="18" charset="0"/>
                                    </a:rPr>
                                  </m:ctrlPr>
                                </m:fPr>
                                <m:num>
                                  <m:r>
                                    <a:rPr lang="es-EC" sz="2000" i="1">
                                      <a:latin typeface="Cambria Math" panose="02040503050406030204" pitchFamily="18" charset="0"/>
                                    </a:rPr>
                                    <m:t>𝑎</m:t>
                                  </m:r>
                                </m:num>
                                <m:den>
                                  <m:r>
                                    <a:rPr lang="es-EC" sz="2000" i="1">
                                      <a:latin typeface="Cambria Math" panose="02040503050406030204" pitchFamily="18" charset="0"/>
                                    </a:rPr>
                                    <m:t>𝑚𝑏</m:t>
                                  </m:r>
                                </m:den>
                              </m:f>
                            </m:e>
                          </m:d>
                        </m:e>
                        <m:sup>
                          <m:r>
                            <a:rPr lang="es-EC" sz="2000" i="0">
                              <a:latin typeface="Cambria Math" panose="02040503050406030204" pitchFamily="18" charset="0"/>
                            </a:rPr>
                            <m:t>2</m:t>
                          </m:r>
                        </m:sup>
                      </m:sSup>
                    </m:oMath>
                  </m:oMathPara>
                </a14:m>
                <a:endParaRPr lang="es-EC" sz="2000" dirty="0"/>
              </a:p>
            </p:txBody>
          </p:sp>
        </mc:Choice>
        <mc:Fallback xmlns="">
          <p:sp>
            <p:nvSpPr>
              <p:cNvPr id="6" name="Rectangle 5"/>
              <p:cNvSpPr>
                <a:spLocks noRot="1" noChangeAspect="1" noMove="1" noResize="1" noEditPoints="1" noAdjustHandles="1" noChangeArrowheads="1" noChangeShapeType="1" noTextEdit="1"/>
              </p:cNvSpPr>
              <p:nvPr/>
            </p:nvSpPr>
            <p:spPr>
              <a:xfrm>
                <a:off x="1303754" y="4260099"/>
                <a:ext cx="2214261" cy="844655"/>
              </a:xfrm>
              <a:prstGeom prst="rect">
                <a:avLst/>
              </a:prstGeom>
              <a:blipFill rotWithShape="0">
                <a:blip r:embed="rId3"/>
                <a:stretch>
                  <a:fillRect/>
                </a:stretch>
              </a:blipFill>
            </p:spPr>
            <p:txBody>
              <a:bodyPr/>
              <a:lstStyle/>
              <a:p>
                <a:r>
                  <a:rPr lang="es-EC">
                    <a:noFill/>
                  </a:rPr>
                  <a:t> </a:t>
                </a:r>
              </a:p>
            </p:txBody>
          </p:sp>
        </mc:Fallback>
      </mc:AlternateContent>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8356" y="2351288"/>
            <a:ext cx="3698502" cy="23311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a14="http://schemas.microsoft.com/office/drawing/2010/main">
        <mc:Choice Requires="a14">
          <p:sp>
            <p:nvSpPr>
              <p:cNvPr id="10" name="Rectangle 9"/>
              <p:cNvSpPr/>
              <p:nvPr/>
            </p:nvSpPr>
            <p:spPr>
              <a:xfrm>
                <a:off x="5996990" y="4991938"/>
                <a:ext cx="1461234" cy="709938"/>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000" i="1">
                              <a:latin typeface="Cambria Math" panose="02040503050406030204" pitchFamily="18" charset="0"/>
                            </a:rPr>
                          </m:ctrlPr>
                        </m:sSubPr>
                        <m:e>
                          <m:r>
                            <a:rPr lang="es-EC" sz="2000" i="1">
                              <a:latin typeface="Cambria Math" panose="02040503050406030204" pitchFamily="18" charset="0"/>
                            </a:rPr>
                            <m:t>𝑞</m:t>
                          </m:r>
                        </m:e>
                        <m:sub>
                          <m:r>
                            <a:rPr lang="es-EC" sz="2000" i="1">
                              <a:latin typeface="Cambria Math" panose="02040503050406030204" pitchFamily="18" charset="0"/>
                            </a:rPr>
                            <m:t>𝑐𝑟</m:t>
                          </m:r>
                        </m:sub>
                      </m:sSub>
                      <m:r>
                        <a:rPr lang="es-EC" sz="2000" i="0">
                          <a:latin typeface="Cambria Math" panose="02040503050406030204" pitchFamily="18" charset="0"/>
                        </a:rPr>
                        <m:t>=</m:t>
                      </m:r>
                      <m:f>
                        <m:fPr>
                          <m:ctrlPr>
                            <a:rPr lang="es-EC" sz="2000" i="1">
                              <a:latin typeface="Cambria Math" panose="02040503050406030204" pitchFamily="18" charset="0"/>
                            </a:rPr>
                          </m:ctrlPr>
                        </m:fPr>
                        <m:num>
                          <m:sSup>
                            <m:sSupPr>
                              <m:ctrlPr>
                                <a:rPr lang="es-EC" sz="2000" i="1">
                                  <a:latin typeface="Cambria Math" panose="02040503050406030204" pitchFamily="18" charset="0"/>
                                </a:rPr>
                              </m:ctrlPr>
                            </m:sSupPr>
                            <m:e>
                              <m:r>
                                <a:rPr lang="es-EC" sz="2000" i="1">
                                  <a:latin typeface="Cambria Math" panose="02040503050406030204" pitchFamily="18" charset="0"/>
                                </a:rPr>
                                <m:t>𝜋</m:t>
                              </m:r>
                            </m:e>
                            <m:sup>
                              <m:r>
                                <a:rPr lang="es-EC" sz="2000" i="0">
                                  <a:latin typeface="Cambria Math" panose="02040503050406030204" pitchFamily="18" charset="0"/>
                                </a:rPr>
                                <m:t>2</m:t>
                              </m:r>
                            </m:sup>
                          </m:sSup>
                          <m:r>
                            <a:rPr lang="es-EC" sz="2000" i="1">
                              <a:latin typeface="Cambria Math" panose="02040503050406030204" pitchFamily="18" charset="0"/>
                            </a:rPr>
                            <m:t>𝐷</m:t>
                          </m:r>
                        </m:num>
                        <m:den>
                          <m:sSup>
                            <m:sSupPr>
                              <m:ctrlPr>
                                <a:rPr lang="es-EC" sz="2000" i="1">
                                  <a:latin typeface="Cambria Math" panose="02040503050406030204" pitchFamily="18" charset="0"/>
                                </a:rPr>
                              </m:ctrlPr>
                            </m:sSupPr>
                            <m:e>
                              <m:r>
                                <a:rPr lang="es-EC" sz="2000" i="1">
                                  <a:latin typeface="Cambria Math" panose="02040503050406030204" pitchFamily="18" charset="0"/>
                                </a:rPr>
                                <m:t>𝑎</m:t>
                              </m:r>
                            </m:e>
                            <m:sup>
                              <m:r>
                                <a:rPr lang="es-EC" sz="2000" i="0">
                                  <a:latin typeface="Cambria Math" panose="02040503050406030204" pitchFamily="18" charset="0"/>
                                </a:rPr>
                                <m:t>2</m:t>
                              </m:r>
                            </m:sup>
                          </m:sSup>
                        </m:den>
                      </m:f>
                      <m:r>
                        <a:rPr lang="es-EC" sz="2000" i="0">
                          <a:latin typeface="Cambria Math" panose="02040503050406030204" pitchFamily="18" charset="0"/>
                        </a:rPr>
                        <m:t> </m:t>
                      </m:r>
                    </m:oMath>
                  </m:oMathPara>
                </a14:m>
                <a:endParaRPr lang="es-EC" sz="2000" dirty="0"/>
              </a:p>
            </p:txBody>
          </p:sp>
        </mc:Choice>
        <mc:Fallback xmlns="">
          <p:sp>
            <p:nvSpPr>
              <p:cNvPr id="10" name="Rectangle 9"/>
              <p:cNvSpPr>
                <a:spLocks noRot="1" noChangeAspect="1" noMove="1" noResize="1" noEditPoints="1" noAdjustHandles="1" noChangeArrowheads="1" noChangeShapeType="1" noTextEdit="1"/>
              </p:cNvSpPr>
              <p:nvPr/>
            </p:nvSpPr>
            <p:spPr>
              <a:xfrm>
                <a:off x="5996990" y="4991938"/>
                <a:ext cx="1461234" cy="709938"/>
              </a:xfrm>
              <a:prstGeom prst="rect">
                <a:avLst/>
              </a:prstGeom>
              <a:blipFill rotWithShape="0">
                <a:blip r:embed="rId5"/>
                <a:stretch>
                  <a:fillRect/>
                </a:stretch>
              </a:blipFill>
              <a:ln>
                <a:solidFill>
                  <a:schemeClr val="tx1"/>
                </a:solidFill>
              </a:ln>
            </p:spPr>
            <p:txBody>
              <a:bodyPr/>
              <a:lstStyle/>
              <a:p>
                <a:r>
                  <a:rPr lang="es-EC">
                    <a:noFill/>
                  </a:rPr>
                  <a:t> </a:t>
                </a:r>
              </a:p>
            </p:txBody>
          </p:sp>
        </mc:Fallback>
      </mc:AlternateContent>
      <p:sp>
        <p:nvSpPr>
          <p:cNvPr id="11" name="TextBox 10"/>
          <p:cNvSpPr txBox="1"/>
          <p:nvPr/>
        </p:nvSpPr>
        <p:spPr>
          <a:xfrm>
            <a:off x="559106" y="5306424"/>
            <a:ext cx="3639919" cy="646331"/>
          </a:xfrm>
          <a:prstGeom prst="rect">
            <a:avLst/>
          </a:prstGeom>
          <a:noFill/>
        </p:spPr>
        <p:txBody>
          <a:bodyPr wrap="square" rtlCol="0">
            <a:spAutoFit/>
          </a:bodyPr>
          <a:lstStyle/>
          <a:p>
            <a:pPr algn="just"/>
            <a:r>
              <a:rPr lang="es-EC" dirty="0" smtClean="0"/>
              <a:t>Donde D es la rigidez a la flexión de la placa</a:t>
            </a:r>
            <a:endParaRPr lang="es-EC" dirty="0"/>
          </a:p>
        </p:txBody>
      </p:sp>
      <p:cxnSp>
        <p:nvCxnSpPr>
          <p:cNvPr id="13" name="Straight Connector 12"/>
          <p:cNvCxnSpPr/>
          <p:nvPr/>
        </p:nvCxnSpPr>
        <p:spPr>
          <a:xfrm flipH="1">
            <a:off x="4365522" y="2594373"/>
            <a:ext cx="17400" cy="314434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75264875"/>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064" y="16328"/>
            <a:ext cx="9252283" cy="641970"/>
          </a:xfrm>
        </p:spPr>
        <p:txBody>
          <a:bodyPr/>
          <a:lstStyle/>
          <a:p>
            <a:r>
              <a:rPr lang="en-US" sz="3000" dirty="0" smtClean="0">
                <a:ln w="22225">
                  <a:solidFill>
                    <a:sysClr val="windowText" lastClr="000000"/>
                  </a:solidFill>
                  <a:prstDash val="solid"/>
                </a:ln>
                <a:solidFill>
                  <a:schemeClr val="bg1">
                    <a:lumMod val="75000"/>
                  </a:schemeClr>
                </a:solidFill>
                <a:effectLst/>
              </a:rPr>
              <a:t>PANDEO – ARCO CON APOYOS ARTICULADOS</a:t>
            </a:r>
            <a:endParaRPr lang="en-US" sz="3000" dirty="0">
              <a:ln w="22225">
                <a:solidFill>
                  <a:sysClr val="windowText" lastClr="000000"/>
                </a:solidFill>
                <a:prstDash val="solid"/>
              </a:ln>
              <a:solidFill>
                <a:schemeClr val="bg1">
                  <a:lumMod val="75000"/>
                </a:schemeClr>
              </a:solidFill>
              <a:effectLst/>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4424517" y="902046"/>
            <a:ext cx="4314226" cy="23819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304800" y="658298"/>
            <a:ext cx="3874368" cy="2862322"/>
          </a:xfrm>
          <a:prstGeom prst="rect">
            <a:avLst/>
          </a:prstGeom>
        </p:spPr>
        <p:txBody>
          <a:bodyPr wrap="square">
            <a:spAutoFit/>
          </a:bodyPr>
          <a:lstStyle/>
          <a:p>
            <a:pPr algn="just"/>
            <a:r>
              <a:rPr lang="es-EC" sz="2000" dirty="0">
                <a:latin typeface="Arial" panose="020B0604020202020204" pitchFamily="34" charset="0"/>
                <a:ea typeface="Calibri" panose="020F0502020204030204" pitchFamily="34" charset="0"/>
                <a:cs typeface="Times New Roman" panose="02020603050405020304" pitchFamily="18" charset="0"/>
              </a:rPr>
              <a:t>El valor crítico de la presión </a:t>
            </a:r>
            <a:r>
              <a:rPr lang="es-EC" sz="2000" i="1" dirty="0">
                <a:latin typeface="Arial" panose="020B0604020202020204" pitchFamily="34" charset="0"/>
                <a:ea typeface="Calibri" panose="020F0502020204030204" pitchFamily="34" charset="0"/>
                <a:cs typeface="Times New Roman" panose="02020603050405020304" pitchFamily="18" charset="0"/>
              </a:rPr>
              <a:t>q</a:t>
            </a:r>
            <a:r>
              <a:rPr lang="es-EC" sz="2000" dirty="0">
                <a:latin typeface="Arial" panose="020B0604020202020204" pitchFamily="34" charset="0"/>
                <a:ea typeface="Calibri" panose="020F0502020204030204" pitchFamily="34" charset="0"/>
                <a:cs typeface="Times New Roman" panose="02020603050405020304" pitchFamily="18" charset="0"/>
              </a:rPr>
              <a:t> para la cual el pandeo </a:t>
            </a:r>
            <a:r>
              <a:rPr lang="es-EC" sz="2000" dirty="0" smtClean="0">
                <a:latin typeface="Arial" panose="020B0604020202020204" pitchFamily="34" charset="0"/>
                <a:ea typeface="Calibri" panose="020F0502020204030204" pitchFamily="34" charset="0"/>
                <a:cs typeface="Times New Roman" panose="02020603050405020304" pitchFamily="18" charset="0"/>
              </a:rPr>
              <a:t>ocurre, </a:t>
            </a:r>
            <a:r>
              <a:rPr lang="es-EC" sz="2000" dirty="0">
                <a:latin typeface="Arial" panose="020B0604020202020204" pitchFamily="34" charset="0"/>
                <a:ea typeface="Calibri" panose="020F0502020204030204" pitchFamily="34" charset="0"/>
                <a:cs typeface="Times New Roman" panose="02020603050405020304" pitchFamily="18" charset="0"/>
              </a:rPr>
              <a:t>puede ser resuelto de la ecuación diferencial de la curva de deflexión de una barra circular, considerando el arco circular inicial como una curva funicular para la presión uniforme, entonces se </a:t>
            </a:r>
            <a:r>
              <a:rPr lang="es-EC" sz="2000" dirty="0" smtClean="0">
                <a:latin typeface="Arial" panose="020B0604020202020204" pitchFamily="34" charset="0"/>
                <a:ea typeface="Calibri" panose="020F0502020204030204" pitchFamily="34" charset="0"/>
                <a:cs typeface="Times New Roman" panose="02020603050405020304" pitchFamily="18" charset="0"/>
              </a:rPr>
              <a:t>tiene:</a:t>
            </a:r>
            <a:endParaRPr lang="es-EC" sz="2000" dirty="0"/>
          </a:p>
        </p:txBody>
      </p:sp>
      <mc:AlternateContent xmlns:mc="http://schemas.openxmlformats.org/markup-compatibility/2006" xmlns:a14="http://schemas.microsoft.com/office/drawing/2010/main">
        <mc:Choice Requires="a14">
          <p:sp>
            <p:nvSpPr>
              <p:cNvPr id="8" name="Rectangle 7"/>
              <p:cNvSpPr/>
              <p:nvPr/>
            </p:nvSpPr>
            <p:spPr>
              <a:xfrm>
                <a:off x="868364" y="3688897"/>
                <a:ext cx="2425279" cy="7099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sz="2000" i="1">
                              <a:latin typeface="Cambria Math" panose="02040503050406030204" pitchFamily="18" charset="0"/>
                            </a:rPr>
                          </m:ctrlPr>
                        </m:fPr>
                        <m:num>
                          <m:sSup>
                            <m:sSupPr>
                              <m:ctrlPr>
                                <a:rPr lang="es-EC" sz="2000" i="1">
                                  <a:latin typeface="Cambria Math" panose="02040503050406030204" pitchFamily="18" charset="0"/>
                                </a:rPr>
                              </m:ctrlPr>
                            </m:sSupPr>
                            <m:e>
                              <m:r>
                                <a:rPr lang="es-EC" sz="2000" i="1">
                                  <a:latin typeface="Cambria Math" panose="02040503050406030204" pitchFamily="18" charset="0"/>
                                </a:rPr>
                                <m:t>𝑑</m:t>
                              </m:r>
                            </m:e>
                            <m:sup>
                              <m:r>
                                <a:rPr lang="es-EC" sz="2000" i="0">
                                  <a:latin typeface="Cambria Math" panose="02040503050406030204" pitchFamily="18" charset="0"/>
                                </a:rPr>
                                <m:t>2</m:t>
                              </m:r>
                            </m:sup>
                          </m:sSup>
                          <m:r>
                            <a:rPr lang="es-EC" sz="2000" i="1">
                              <a:latin typeface="Cambria Math" panose="02040503050406030204" pitchFamily="18" charset="0"/>
                            </a:rPr>
                            <m:t>𝑤</m:t>
                          </m:r>
                        </m:num>
                        <m:den>
                          <m:r>
                            <a:rPr lang="es-EC" sz="2000" i="1">
                              <a:latin typeface="Cambria Math" panose="02040503050406030204" pitchFamily="18" charset="0"/>
                            </a:rPr>
                            <m:t>𝑑</m:t>
                          </m:r>
                          <m:sSup>
                            <m:sSupPr>
                              <m:ctrlPr>
                                <a:rPr lang="es-EC" sz="2000" i="1">
                                  <a:latin typeface="Cambria Math" panose="02040503050406030204" pitchFamily="18" charset="0"/>
                                </a:rPr>
                              </m:ctrlPr>
                            </m:sSupPr>
                            <m:e>
                              <m:r>
                                <a:rPr lang="es-EC" sz="2000" i="1">
                                  <a:latin typeface="Cambria Math" panose="02040503050406030204" pitchFamily="18" charset="0"/>
                                </a:rPr>
                                <m:t>𝜃</m:t>
                              </m:r>
                            </m:e>
                            <m:sup>
                              <m:r>
                                <a:rPr lang="es-EC" sz="2000" i="0">
                                  <a:latin typeface="Cambria Math" panose="02040503050406030204" pitchFamily="18" charset="0"/>
                                </a:rPr>
                                <m:t>2</m:t>
                              </m:r>
                            </m:sup>
                          </m:sSup>
                        </m:den>
                      </m:f>
                      <m:r>
                        <a:rPr lang="es-EC" sz="2000" i="0">
                          <a:latin typeface="Cambria Math" panose="02040503050406030204" pitchFamily="18" charset="0"/>
                        </a:rPr>
                        <m:t>+</m:t>
                      </m:r>
                      <m:r>
                        <a:rPr lang="es-EC" sz="2000" i="1">
                          <a:latin typeface="Cambria Math" panose="02040503050406030204" pitchFamily="18" charset="0"/>
                        </a:rPr>
                        <m:t>𝑤</m:t>
                      </m:r>
                      <m:r>
                        <a:rPr lang="es-EC" sz="2000" i="0">
                          <a:latin typeface="Cambria Math" panose="02040503050406030204" pitchFamily="18" charset="0"/>
                        </a:rPr>
                        <m:t>=−</m:t>
                      </m:r>
                      <m:f>
                        <m:fPr>
                          <m:ctrlPr>
                            <a:rPr lang="es-EC" sz="2000" i="1">
                              <a:latin typeface="Cambria Math" panose="02040503050406030204" pitchFamily="18" charset="0"/>
                            </a:rPr>
                          </m:ctrlPr>
                        </m:fPr>
                        <m:num>
                          <m:sSup>
                            <m:sSupPr>
                              <m:ctrlPr>
                                <a:rPr lang="es-EC" sz="2000" i="1">
                                  <a:latin typeface="Cambria Math" panose="02040503050406030204" pitchFamily="18" charset="0"/>
                                </a:rPr>
                              </m:ctrlPr>
                            </m:sSupPr>
                            <m:e>
                              <m:r>
                                <a:rPr lang="es-EC" sz="2000" i="1">
                                  <a:latin typeface="Cambria Math" panose="02040503050406030204" pitchFamily="18" charset="0"/>
                                </a:rPr>
                                <m:t>𝑅</m:t>
                              </m:r>
                            </m:e>
                            <m:sup>
                              <m:r>
                                <a:rPr lang="es-EC" sz="2000" i="0">
                                  <a:latin typeface="Cambria Math" panose="02040503050406030204" pitchFamily="18" charset="0"/>
                                </a:rPr>
                                <m:t>2</m:t>
                              </m:r>
                            </m:sup>
                          </m:sSup>
                          <m:r>
                            <a:rPr lang="es-EC" sz="2000" i="1">
                              <a:latin typeface="Cambria Math" panose="02040503050406030204" pitchFamily="18" charset="0"/>
                            </a:rPr>
                            <m:t>𝑆𝑤</m:t>
                          </m:r>
                        </m:num>
                        <m:den>
                          <m:r>
                            <a:rPr lang="es-EC" sz="2000" i="1">
                              <a:latin typeface="Cambria Math" panose="02040503050406030204" pitchFamily="18" charset="0"/>
                            </a:rPr>
                            <m:t>𝐸𝐼</m:t>
                          </m:r>
                        </m:den>
                      </m:f>
                    </m:oMath>
                  </m:oMathPara>
                </a14:m>
                <a:endParaRPr lang="es-EC" sz="2000" dirty="0"/>
              </a:p>
            </p:txBody>
          </p:sp>
        </mc:Choice>
        <mc:Fallback xmlns="">
          <p:sp>
            <p:nvSpPr>
              <p:cNvPr id="8" name="Rectangle 7"/>
              <p:cNvSpPr>
                <a:spLocks noRot="1" noChangeAspect="1" noMove="1" noResize="1" noEditPoints="1" noAdjustHandles="1" noChangeArrowheads="1" noChangeShapeType="1" noTextEdit="1"/>
              </p:cNvSpPr>
              <p:nvPr/>
            </p:nvSpPr>
            <p:spPr>
              <a:xfrm>
                <a:off x="868364" y="3688897"/>
                <a:ext cx="2425279" cy="709938"/>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061717" y="5227252"/>
                <a:ext cx="2038571" cy="7099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sz="2000" i="1">
                              <a:latin typeface="Cambria Math" panose="02040503050406030204" pitchFamily="18" charset="0"/>
                            </a:rPr>
                          </m:ctrlPr>
                        </m:fPr>
                        <m:num>
                          <m:sSup>
                            <m:sSupPr>
                              <m:ctrlPr>
                                <a:rPr lang="es-EC" sz="2000" i="1">
                                  <a:latin typeface="Cambria Math" panose="02040503050406030204" pitchFamily="18" charset="0"/>
                                </a:rPr>
                              </m:ctrlPr>
                            </m:sSupPr>
                            <m:e>
                              <m:r>
                                <a:rPr lang="es-EC" sz="2000" i="1">
                                  <a:latin typeface="Cambria Math" panose="02040503050406030204" pitchFamily="18" charset="0"/>
                                </a:rPr>
                                <m:t>𝑑</m:t>
                              </m:r>
                            </m:e>
                            <m:sup>
                              <m:r>
                                <a:rPr lang="es-EC" sz="2000" i="0">
                                  <a:latin typeface="Cambria Math" panose="02040503050406030204" pitchFamily="18" charset="0"/>
                                </a:rPr>
                                <m:t>2</m:t>
                              </m:r>
                            </m:sup>
                          </m:sSup>
                          <m:r>
                            <a:rPr lang="es-EC" sz="2000" i="1">
                              <a:latin typeface="Cambria Math" panose="02040503050406030204" pitchFamily="18" charset="0"/>
                            </a:rPr>
                            <m:t>𝑤</m:t>
                          </m:r>
                        </m:num>
                        <m:den>
                          <m:r>
                            <a:rPr lang="es-EC" sz="2000" i="1">
                              <a:latin typeface="Cambria Math" panose="02040503050406030204" pitchFamily="18" charset="0"/>
                            </a:rPr>
                            <m:t>𝑑</m:t>
                          </m:r>
                          <m:sSup>
                            <m:sSupPr>
                              <m:ctrlPr>
                                <a:rPr lang="es-EC" sz="2000" i="1">
                                  <a:latin typeface="Cambria Math" panose="02040503050406030204" pitchFamily="18" charset="0"/>
                                </a:rPr>
                              </m:ctrlPr>
                            </m:sSupPr>
                            <m:e>
                              <m:r>
                                <a:rPr lang="es-EC" sz="2000" i="1">
                                  <a:latin typeface="Cambria Math" panose="02040503050406030204" pitchFamily="18" charset="0"/>
                                </a:rPr>
                                <m:t>𝜃</m:t>
                              </m:r>
                            </m:e>
                            <m:sup>
                              <m:r>
                                <a:rPr lang="es-EC" sz="2000" i="0">
                                  <a:latin typeface="Cambria Math" panose="02040503050406030204" pitchFamily="18" charset="0"/>
                                </a:rPr>
                                <m:t>2</m:t>
                              </m:r>
                            </m:sup>
                          </m:sSup>
                        </m:den>
                      </m:f>
                      <m:r>
                        <a:rPr lang="es-EC" sz="2000" i="0">
                          <a:latin typeface="Cambria Math" panose="02040503050406030204" pitchFamily="18" charset="0"/>
                        </a:rPr>
                        <m:t>+</m:t>
                      </m:r>
                      <m:sSup>
                        <m:sSupPr>
                          <m:ctrlPr>
                            <a:rPr lang="es-EC" sz="2000" i="1">
                              <a:latin typeface="Cambria Math" panose="02040503050406030204" pitchFamily="18" charset="0"/>
                            </a:rPr>
                          </m:ctrlPr>
                        </m:sSupPr>
                        <m:e>
                          <m:r>
                            <a:rPr lang="es-EC" sz="2000" i="1">
                              <a:latin typeface="Cambria Math" panose="02040503050406030204" pitchFamily="18" charset="0"/>
                            </a:rPr>
                            <m:t>𝑘</m:t>
                          </m:r>
                        </m:e>
                        <m:sup>
                          <m:r>
                            <a:rPr lang="es-EC" sz="2000" i="0">
                              <a:latin typeface="Cambria Math" panose="02040503050406030204" pitchFamily="18" charset="0"/>
                            </a:rPr>
                            <m:t>2</m:t>
                          </m:r>
                        </m:sup>
                      </m:sSup>
                      <m:r>
                        <a:rPr lang="es-EC" sz="2000" i="1">
                          <a:latin typeface="Cambria Math" panose="02040503050406030204" pitchFamily="18" charset="0"/>
                        </a:rPr>
                        <m:t>𝑤</m:t>
                      </m:r>
                      <m:r>
                        <a:rPr lang="es-EC" sz="2000" i="0">
                          <a:latin typeface="Cambria Math" panose="02040503050406030204" pitchFamily="18" charset="0"/>
                        </a:rPr>
                        <m:t>=0 </m:t>
                      </m:r>
                    </m:oMath>
                  </m:oMathPara>
                </a14:m>
                <a:endParaRPr lang="es-EC" sz="2000" dirty="0"/>
              </a:p>
            </p:txBody>
          </p:sp>
        </mc:Choice>
        <mc:Fallback xmlns="">
          <p:sp>
            <p:nvSpPr>
              <p:cNvPr id="9" name="Rectangle 8"/>
              <p:cNvSpPr>
                <a:spLocks noRot="1" noChangeAspect="1" noMove="1" noResize="1" noEditPoints="1" noAdjustHandles="1" noChangeArrowheads="1" noChangeShapeType="1" noTextEdit="1"/>
              </p:cNvSpPr>
              <p:nvPr/>
            </p:nvSpPr>
            <p:spPr>
              <a:xfrm>
                <a:off x="1061717" y="5227252"/>
                <a:ext cx="2038571" cy="709938"/>
              </a:xfrm>
              <a:prstGeom prst="rect">
                <a:avLst/>
              </a:prstGeom>
              <a:blipFill rotWithShape="0">
                <a:blip r:embed="rId4"/>
                <a:stretch>
                  <a:fillRect/>
                </a:stretch>
              </a:blipFill>
            </p:spPr>
            <p:txBody>
              <a:bodyPr/>
              <a:lstStyle/>
              <a:p>
                <a:r>
                  <a:rPr lang="es-EC">
                    <a:noFill/>
                  </a:rPr>
                  <a:t> </a:t>
                </a:r>
              </a:p>
            </p:txBody>
          </p:sp>
        </mc:Fallback>
      </mc:AlternateContent>
      <p:sp>
        <p:nvSpPr>
          <p:cNvPr id="10" name="Rectangle 9"/>
          <p:cNvSpPr/>
          <p:nvPr/>
        </p:nvSpPr>
        <p:spPr>
          <a:xfrm>
            <a:off x="304799" y="4493338"/>
            <a:ext cx="3552409" cy="707886"/>
          </a:xfrm>
          <a:prstGeom prst="rect">
            <a:avLst/>
          </a:prstGeom>
        </p:spPr>
        <p:txBody>
          <a:bodyPr wrap="square">
            <a:spAutoFit/>
          </a:bodyPr>
          <a:lstStyle/>
          <a:p>
            <a:pPr algn="just"/>
            <a:r>
              <a:rPr lang="es-EC" sz="2000" dirty="0" smtClean="0">
                <a:latin typeface="Arial" panose="020B0604020202020204" pitchFamily="34" charset="0"/>
                <a:ea typeface="Calibri" panose="020F0502020204030204" pitchFamily="34" charset="0"/>
                <a:cs typeface="Times New Roman" panose="02020603050405020304" pitchFamily="18" charset="0"/>
              </a:rPr>
              <a:t>Reemplazando k en</a:t>
            </a:r>
          </a:p>
          <a:p>
            <a:pPr algn="just"/>
            <a:r>
              <a:rPr lang="es-EC" sz="2000" dirty="0" smtClean="0">
                <a:latin typeface="Arial" panose="020B0604020202020204" pitchFamily="34" charset="0"/>
                <a:ea typeface="Calibri" panose="020F0502020204030204" pitchFamily="34" charset="0"/>
                <a:cs typeface="Times New Roman" panose="02020603050405020304" pitchFamily="18" charset="0"/>
              </a:rPr>
              <a:t>la ecuación:</a:t>
            </a:r>
            <a:endParaRPr lang="es-EC" sz="2000" dirty="0"/>
          </a:p>
        </p:txBody>
      </p:sp>
      <p:sp>
        <p:nvSpPr>
          <p:cNvPr id="11" name="Rectangle 10"/>
          <p:cNvSpPr/>
          <p:nvPr/>
        </p:nvSpPr>
        <p:spPr>
          <a:xfrm>
            <a:off x="4049056" y="3557795"/>
            <a:ext cx="4971233" cy="400110"/>
          </a:xfrm>
          <a:prstGeom prst="rect">
            <a:avLst/>
          </a:prstGeom>
        </p:spPr>
        <p:txBody>
          <a:bodyPr wrap="none">
            <a:spAutoFit/>
          </a:bodyPr>
          <a:lstStyle/>
          <a:p>
            <a:r>
              <a:rPr lang="es-EC" sz="2000" dirty="0" smtClean="0">
                <a:latin typeface="Arial" panose="020B0604020202020204" pitchFamily="34" charset="0"/>
                <a:ea typeface="Calibri" panose="020F0502020204030204" pitchFamily="34" charset="0"/>
                <a:cs typeface="Times New Roman" panose="02020603050405020304" pitchFamily="18" charset="0"/>
              </a:rPr>
              <a:t>La solución de la ecuación es de la forma:</a:t>
            </a:r>
            <a:endParaRPr lang="es-EC" sz="2000" dirty="0"/>
          </a:p>
        </p:txBody>
      </p:sp>
      <mc:AlternateContent xmlns:mc="http://schemas.openxmlformats.org/markup-compatibility/2006" xmlns:a14="http://schemas.microsoft.com/office/drawing/2010/main">
        <mc:Choice Requires="a14">
          <p:sp>
            <p:nvSpPr>
              <p:cNvPr id="12" name="Rectangle 11"/>
              <p:cNvSpPr/>
              <p:nvPr/>
            </p:nvSpPr>
            <p:spPr>
              <a:xfrm>
                <a:off x="5097741" y="3962042"/>
                <a:ext cx="287386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𝑤</m:t>
                      </m:r>
                      <m:r>
                        <a:rPr lang="es-EC" sz="2000" i="0">
                          <a:latin typeface="Cambria Math" panose="02040503050406030204" pitchFamily="18" charset="0"/>
                        </a:rPr>
                        <m:t>=</m:t>
                      </m:r>
                      <m:r>
                        <a:rPr lang="es-EC" sz="2000" i="1">
                          <a:latin typeface="Cambria Math" panose="02040503050406030204" pitchFamily="18" charset="0"/>
                        </a:rPr>
                        <m:t>𝐴</m:t>
                      </m:r>
                      <m:func>
                        <m:funcPr>
                          <m:ctrlPr>
                            <a:rPr lang="es-EC" sz="2000" i="1">
                              <a:latin typeface="Cambria Math" panose="02040503050406030204" pitchFamily="18" charset="0"/>
                            </a:rPr>
                          </m:ctrlPr>
                        </m:funcPr>
                        <m:fName>
                          <m:r>
                            <m:rPr>
                              <m:sty m:val="p"/>
                            </m:rPr>
                            <a:rPr lang="es-EC" sz="2000" i="0">
                              <a:latin typeface="Cambria Math" panose="02040503050406030204" pitchFamily="18" charset="0"/>
                            </a:rPr>
                            <m:t>sin</m:t>
                          </m:r>
                        </m:fName>
                        <m:e>
                          <m:r>
                            <a:rPr lang="es-EC" sz="2000" i="1">
                              <a:latin typeface="Cambria Math" panose="02040503050406030204" pitchFamily="18" charset="0"/>
                            </a:rPr>
                            <m:t>𝑘</m:t>
                          </m:r>
                          <m:r>
                            <a:rPr lang="es-EC" sz="2000" i="1">
                              <a:latin typeface="Cambria Math" panose="02040503050406030204" pitchFamily="18" charset="0"/>
                            </a:rPr>
                            <m:t>𝜃</m:t>
                          </m:r>
                          <m:r>
                            <a:rPr lang="es-EC" sz="2000" i="0">
                              <a:latin typeface="Cambria Math" panose="02040503050406030204" pitchFamily="18" charset="0"/>
                            </a:rPr>
                            <m:t>+</m:t>
                          </m:r>
                          <m:r>
                            <a:rPr lang="es-EC" sz="2000" i="1">
                              <a:latin typeface="Cambria Math" panose="02040503050406030204" pitchFamily="18" charset="0"/>
                            </a:rPr>
                            <m:t>𝐵</m:t>
                          </m:r>
                          <m:func>
                            <m:funcPr>
                              <m:ctrlPr>
                                <a:rPr lang="es-EC" sz="2000" i="1">
                                  <a:latin typeface="Cambria Math" panose="02040503050406030204" pitchFamily="18" charset="0"/>
                                </a:rPr>
                              </m:ctrlPr>
                            </m:funcPr>
                            <m:fName>
                              <m:r>
                                <m:rPr>
                                  <m:sty m:val="p"/>
                                </m:rPr>
                                <a:rPr lang="es-EC" sz="2000" i="0">
                                  <a:latin typeface="Cambria Math" panose="02040503050406030204" pitchFamily="18" charset="0"/>
                                </a:rPr>
                                <m:t>cos</m:t>
                              </m:r>
                            </m:fName>
                            <m:e>
                              <m:r>
                                <a:rPr lang="es-EC" sz="2000" i="1">
                                  <a:latin typeface="Cambria Math" panose="02040503050406030204" pitchFamily="18" charset="0"/>
                                </a:rPr>
                                <m:t>𝑘</m:t>
                              </m:r>
                              <m:r>
                                <a:rPr lang="es-EC" sz="2000" i="1">
                                  <a:latin typeface="Cambria Math" panose="02040503050406030204" pitchFamily="18" charset="0"/>
                                </a:rPr>
                                <m:t>𝜃</m:t>
                              </m:r>
                            </m:e>
                          </m:func>
                        </m:e>
                      </m:func>
                    </m:oMath>
                  </m:oMathPara>
                </a14:m>
                <a:endParaRPr lang="es-EC" sz="2000" dirty="0"/>
              </a:p>
            </p:txBody>
          </p:sp>
        </mc:Choice>
        <mc:Fallback xmlns="">
          <p:sp>
            <p:nvSpPr>
              <p:cNvPr id="12" name="Rectangle 11"/>
              <p:cNvSpPr>
                <a:spLocks noRot="1" noChangeAspect="1" noMove="1" noResize="1" noEditPoints="1" noAdjustHandles="1" noChangeArrowheads="1" noChangeShapeType="1" noTextEdit="1"/>
              </p:cNvSpPr>
              <p:nvPr/>
            </p:nvSpPr>
            <p:spPr>
              <a:xfrm>
                <a:off x="5097741" y="3962042"/>
                <a:ext cx="2873864" cy="400110"/>
              </a:xfrm>
              <a:prstGeom prst="rect">
                <a:avLst/>
              </a:prstGeom>
              <a:blipFill rotWithShape="0">
                <a:blip r:embed="rId5"/>
                <a:stretch>
                  <a:fillRect/>
                </a:stretch>
              </a:blipFill>
            </p:spPr>
            <p:txBody>
              <a:bodyPr/>
              <a:lstStyle/>
              <a:p>
                <a:r>
                  <a:rPr lang="es-EC">
                    <a:noFill/>
                  </a:rPr>
                  <a:t> </a:t>
                </a:r>
              </a:p>
            </p:txBody>
          </p:sp>
        </mc:Fallback>
      </mc:AlternateContent>
      <p:cxnSp>
        <p:nvCxnSpPr>
          <p:cNvPr id="14" name="Straight Connector 13"/>
          <p:cNvCxnSpPr/>
          <p:nvPr/>
        </p:nvCxnSpPr>
        <p:spPr>
          <a:xfrm flipV="1">
            <a:off x="4018188" y="3520620"/>
            <a:ext cx="0" cy="218209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Rectangle 14"/>
              <p:cNvSpPr/>
              <p:nvPr/>
            </p:nvSpPr>
            <p:spPr>
              <a:xfrm>
                <a:off x="5433367" y="5024635"/>
                <a:ext cx="2296526" cy="790024"/>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000" i="1">
                              <a:latin typeface="Cambria Math" panose="02040503050406030204" pitchFamily="18" charset="0"/>
                            </a:rPr>
                          </m:ctrlPr>
                        </m:sSubPr>
                        <m:e>
                          <m:r>
                            <a:rPr lang="es-EC" sz="2000" i="1">
                              <a:latin typeface="Cambria Math" panose="02040503050406030204" pitchFamily="18" charset="0"/>
                            </a:rPr>
                            <m:t>𝑞</m:t>
                          </m:r>
                        </m:e>
                        <m:sub>
                          <m:r>
                            <a:rPr lang="es-EC" sz="2000" i="1">
                              <a:latin typeface="Cambria Math" panose="02040503050406030204" pitchFamily="18" charset="0"/>
                            </a:rPr>
                            <m:t>𝑐𝑟</m:t>
                          </m:r>
                        </m:sub>
                      </m:sSub>
                      <m:r>
                        <a:rPr lang="es-EC" sz="2000" i="0">
                          <a:latin typeface="Cambria Math" panose="02040503050406030204" pitchFamily="18" charset="0"/>
                        </a:rPr>
                        <m:t>=</m:t>
                      </m:r>
                      <m:f>
                        <m:fPr>
                          <m:ctrlPr>
                            <a:rPr lang="es-EC" sz="2000" i="1">
                              <a:latin typeface="Cambria Math" panose="02040503050406030204" pitchFamily="18" charset="0"/>
                            </a:rPr>
                          </m:ctrlPr>
                        </m:fPr>
                        <m:num>
                          <m:r>
                            <a:rPr lang="es-EC" sz="2000" i="1">
                              <a:latin typeface="Cambria Math" panose="02040503050406030204" pitchFamily="18" charset="0"/>
                            </a:rPr>
                            <m:t>𝐸𝐼</m:t>
                          </m:r>
                        </m:num>
                        <m:den>
                          <m:sSup>
                            <m:sSupPr>
                              <m:ctrlPr>
                                <a:rPr lang="es-EC" sz="2000" i="1">
                                  <a:latin typeface="Cambria Math" panose="02040503050406030204" pitchFamily="18" charset="0"/>
                                </a:rPr>
                              </m:ctrlPr>
                            </m:sSupPr>
                            <m:e>
                              <m:r>
                                <a:rPr lang="es-EC" sz="2000" i="1">
                                  <a:latin typeface="Cambria Math" panose="02040503050406030204" pitchFamily="18" charset="0"/>
                                </a:rPr>
                                <m:t>𝑅</m:t>
                              </m:r>
                            </m:e>
                            <m:sup>
                              <m:r>
                                <a:rPr lang="es-EC" sz="2000" i="0">
                                  <a:latin typeface="Cambria Math" panose="02040503050406030204" pitchFamily="18" charset="0"/>
                                </a:rPr>
                                <m:t>3</m:t>
                              </m:r>
                            </m:sup>
                          </m:sSup>
                        </m:den>
                      </m:f>
                      <m:d>
                        <m:dPr>
                          <m:ctrlPr>
                            <a:rPr lang="es-EC" sz="2000" i="1">
                              <a:latin typeface="Cambria Math" panose="02040503050406030204" pitchFamily="18" charset="0"/>
                            </a:rPr>
                          </m:ctrlPr>
                        </m:dPr>
                        <m:e>
                          <m:f>
                            <m:fPr>
                              <m:ctrlPr>
                                <a:rPr lang="es-EC" sz="2000" i="1">
                                  <a:latin typeface="Cambria Math" panose="02040503050406030204" pitchFamily="18" charset="0"/>
                                </a:rPr>
                              </m:ctrlPr>
                            </m:fPr>
                            <m:num>
                              <m:sSup>
                                <m:sSupPr>
                                  <m:ctrlPr>
                                    <a:rPr lang="es-EC" sz="2000" i="1">
                                      <a:latin typeface="Cambria Math" panose="02040503050406030204" pitchFamily="18" charset="0"/>
                                    </a:rPr>
                                  </m:ctrlPr>
                                </m:sSupPr>
                                <m:e>
                                  <m:r>
                                    <a:rPr lang="es-EC" sz="2000" i="1">
                                      <a:latin typeface="Cambria Math" panose="02040503050406030204" pitchFamily="18" charset="0"/>
                                    </a:rPr>
                                    <m:t>𝜋</m:t>
                                  </m:r>
                                </m:e>
                                <m:sup>
                                  <m:r>
                                    <a:rPr lang="es-EC" sz="2000" i="0">
                                      <a:latin typeface="Cambria Math" panose="02040503050406030204" pitchFamily="18" charset="0"/>
                                    </a:rPr>
                                    <m:t>2</m:t>
                                  </m:r>
                                </m:sup>
                              </m:sSup>
                            </m:num>
                            <m:den>
                              <m:sSup>
                                <m:sSupPr>
                                  <m:ctrlPr>
                                    <a:rPr lang="es-EC" sz="2000" i="1">
                                      <a:latin typeface="Cambria Math" panose="02040503050406030204" pitchFamily="18" charset="0"/>
                                    </a:rPr>
                                  </m:ctrlPr>
                                </m:sSupPr>
                                <m:e>
                                  <m:r>
                                    <a:rPr lang="es-EC" sz="2000" i="1">
                                      <a:latin typeface="Cambria Math" panose="02040503050406030204" pitchFamily="18" charset="0"/>
                                    </a:rPr>
                                    <m:t>𝛼</m:t>
                                  </m:r>
                                </m:e>
                                <m:sup>
                                  <m:r>
                                    <a:rPr lang="es-EC" sz="2000" i="0">
                                      <a:latin typeface="Cambria Math" panose="02040503050406030204" pitchFamily="18" charset="0"/>
                                    </a:rPr>
                                    <m:t>2</m:t>
                                  </m:r>
                                </m:sup>
                              </m:sSup>
                            </m:den>
                          </m:f>
                          <m:r>
                            <a:rPr lang="es-EC" sz="2000" i="0">
                              <a:latin typeface="Cambria Math" panose="02040503050406030204" pitchFamily="18" charset="0"/>
                            </a:rPr>
                            <m:t>−1</m:t>
                          </m:r>
                        </m:e>
                      </m:d>
                    </m:oMath>
                  </m:oMathPara>
                </a14:m>
                <a:endParaRPr lang="es-EC" sz="2000" dirty="0"/>
              </a:p>
            </p:txBody>
          </p:sp>
        </mc:Choice>
        <mc:Fallback xmlns="">
          <p:sp>
            <p:nvSpPr>
              <p:cNvPr id="15" name="Rectangle 14"/>
              <p:cNvSpPr>
                <a:spLocks noRot="1" noChangeAspect="1" noMove="1" noResize="1" noEditPoints="1" noAdjustHandles="1" noChangeArrowheads="1" noChangeShapeType="1" noTextEdit="1"/>
              </p:cNvSpPr>
              <p:nvPr/>
            </p:nvSpPr>
            <p:spPr>
              <a:xfrm>
                <a:off x="5433367" y="5024635"/>
                <a:ext cx="2296526" cy="790024"/>
              </a:xfrm>
              <a:prstGeom prst="rect">
                <a:avLst/>
              </a:prstGeom>
              <a:blipFill rotWithShape="0">
                <a:blip r:embed="rId6"/>
                <a:stretch>
                  <a:fillRect/>
                </a:stretch>
              </a:blipFill>
              <a:ln>
                <a:solidFill>
                  <a:schemeClr val="tx1"/>
                </a:solidFill>
              </a:ln>
            </p:spPr>
            <p:txBody>
              <a:bodyPr/>
              <a:lstStyle/>
              <a:p>
                <a:r>
                  <a:rPr lang="es-EC">
                    <a:noFill/>
                  </a:rPr>
                  <a:t> </a:t>
                </a:r>
              </a:p>
            </p:txBody>
          </p:sp>
        </mc:Fallback>
      </mc:AlternateContent>
      <p:sp>
        <p:nvSpPr>
          <p:cNvPr id="16" name="Rectangle 15"/>
          <p:cNvSpPr/>
          <p:nvPr/>
        </p:nvSpPr>
        <p:spPr>
          <a:xfrm>
            <a:off x="4179168" y="4493338"/>
            <a:ext cx="2922595" cy="400110"/>
          </a:xfrm>
          <a:prstGeom prst="rect">
            <a:avLst/>
          </a:prstGeom>
        </p:spPr>
        <p:txBody>
          <a:bodyPr wrap="none">
            <a:spAutoFit/>
          </a:bodyPr>
          <a:lstStyle/>
          <a:p>
            <a:r>
              <a:rPr lang="es-EC" sz="2000" dirty="0" smtClean="0">
                <a:latin typeface="Arial" panose="020B0604020202020204" pitchFamily="34" charset="0"/>
                <a:ea typeface="Calibri" panose="020F0502020204030204" pitchFamily="34" charset="0"/>
                <a:cs typeface="Times New Roman" panose="02020603050405020304" pitchFamily="18" charset="0"/>
              </a:rPr>
              <a:t>Resolviendo se obtiene:</a:t>
            </a:r>
            <a:endParaRPr lang="es-EC" sz="2000" dirty="0"/>
          </a:p>
        </p:txBody>
      </p:sp>
    </p:spTree>
    <p:extLst>
      <p:ext uri="{BB962C8B-B14F-4D97-AF65-F5344CB8AC3E}">
        <p14:creationId xmlns:p14="http://schemas.microsoft.com/office/powerpoint/2010/main" val="2001903248"/>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064" y="16328"/>
            <a:ext cx="9252283" cy="641970"/>
          </a:xfrm>
        </p:spPr>
        <p:txBody>
          <a:bodyPr/>
          <a:lstStyle/>
          <a:p>
            <a:r>
              <a:rPr lang="en-US" sz="3000" dirty="0" smtClean="0">
                <a:ln w="22225">
                  <a:solidFill>
                    <a:sysClr val="windowText" lastClr="000000"/>
                  </a:solidFill>
                  <a:prstDash val="solid"/>
                </a:ln>
                <a:solidFill>
                  <a:schemeClr val="bg1">
                    <a:lumMod val="75000"/>
                  </a:schemeClr>
                </a:solidFill>
                <a:effectLst/>
              </a:rPr>
              <a:t>PANDEO – ARCO CON APOYOS EMPOTRADOS</a:t>
            </a:r>
            <a:endParaRPr lang="en-US" sz="3000" dirty="0">
              <a:ln w="22225">
                <a:solidFill>
                  <a:sysClr val="windowText" lastClr="000000"/>
                </a:solidFill>
                <a:prstDash val="solid"/>
              </a:ln>
              <a:solidFill>
                <a:schemeClr val="bg1">
                  <a:lumMod val="75000"/>
                </a:schemeClr>
              </a:solidFill>
              <a:effectLst/>
            </a:endParaRPr>
          </a:p>
        </p:txBody>
      </p:sp>
      <p:sp>
        <p:nvSpPr>
          <p:cNvPr id="5" name="Rectangle 4"/>
          <p:cNvSpPr/>
          <p:nvPr/>
        </p:nvSpPr>
        <p:spPr>
          <a:xfrm>
            <a:off x="182558" y="972327"/>
            <a:ext cx="4094473" cy="1938992"/>
          </a:xfrm>
          <a:prstGeom prst="rect">
            <a:avLst/>
          </a:prstGeom>
        </p:spPr>
        <p:txBody>
          <a:bodyPr wrap="square">
            <a:spAutoFit/>
          </a:bodyPr>
          <a:lstStyle/>
          <a:p>
            <a:pPr algn="just"/>
            <a:r>
              <a:rPr lang="es-EC" sz="2000" dirty="0"/>
              <a:t>En  el punto medio C además de la fuerza compresiva horizontal S, actuará una fuerza vertical de corte </a:t>
            </a:r>
            <a:r>
              <a:rPr lang="es-EC" sz="2000" dirty="0" smtClean="0"/>
              <a:t>Q. </a:t>
            </a:r>
            <a:r>
              <a:rPr lang="es-EC" sz="2000" dirty="0"/>
              <a:t>Utilizando la ecuación de pandeo para una barra circular, se </a:t>
            </a:r>
            <a:r>
              <a:rPr lang="es-EC" sz="2000" dirty="0" smtClean="0"/>
              <a:t>obtiene:</a:t>
            </a:r>
            <a:endParaRPr lang="es-EC" sz="2000" dirty="0"/>
          </a:p>
        </p:txBody>
      </p:sp>
      <p:sp>
        <p:nvSpPr>
          <p:cNvPr id="11" name="Rectangle 10"/>
          <p:cNvSpPr/>
          <p:nvPr/>
        </p:nvSpPr>
        <p:spPr>
          <a:xfrm>
            <a:off x="164387" y="4097250"/>
            <a:ext cx="3410301" cy="707886"/>
          </a:xfrm>
          <a:prstGeom prst="rect">
            <a:avLst/>
          </a:prstGeom>
        </p:spPr>
        <p:txBody>
          <a:bodyPr wrap="square">
            <a:spAutoFit/>
          </a:bodyPr>
          <a:lstStyle/>
          <a:p>
            <a:r>
              <a:rPr lang="es-EC" sz="2000" dirty="0" smtClean="0">
                <a:latin typeface="Arial" panose="020B0604020202020204" pitchFamily="34" charset="0"/>
                <a:ea typeface="Calibri" panose="020F0502020204030204" pitchFamily="34" charset="0"/>
                <a:cs typeface="Times New Roman" panose="02020603050405020304" pitchFamily="18" charset="0"/>
              </a:rPr>
              <a:t>La solución de la ecuación es de la forma:</a:t>
            </a:r>
            <a:endParaRPr lang="es-EC" sz="2000" dirty="0"/>
          </a:p>
        </p:txBody>
      </p:sp>
      <p:cxnSp>
        <p:nvCxnSpPr>
          <p:cNvPr id="14" name="Straight Connector 13"/>
          <p:cNvCxnSpPr/>
          <p:nvPr/>
        </p:nvCxnSpPr>
        <p:spPr>
          <a:xfrm flipV="1">
            <a:off x="4602077" y="3481912"/>
            <a:ext cx="0" cy="2182090"/>
          </a:xfrm>
          <a:prstGeom prst="line">
            <a:avLst/>
          </a:prstGeom>
        </p:spPr>
        <p:style>
          <a:lnRef idx="1">
            <a:schemeClr val="dk1"/>
          </a:lnRef>
          <a:fillRef idx="0">
            <a:schemeClr val="dk1"/>
          </a:fillRef>
          <a:effectRef idx="0">
            <a:schemeClr val="dk1"/>
          </a:effectRef>
          <a:fontRef idx="minor">
            <a:schemeClr val="tx1"/>
          </a:fontRef>
        </p:style>
      </p:cxnSp>
      <p:sp>
        <p:nvSpPr>
          <p:cNvPr id="16" name="Rectangle 15"/>
          <p:cNvSpPr/>
          <p:nvPr/>
        </p:nvSpPr>
        <p:spPr>
          <a:xfrm>
            <a:off x="4681605" y="3325188"/>
            <a:ext cx="4085385" cy="707886"/>
          </a:xfrm>
          <a:prstGeom prst="rect">
            <a:avLst/>
          </a:prstGeom>
        </p:spPr>
        <p:txBody>
          <a:bodyPr wrap="square">
            <a:spAutoFit/>
          </a:bodyPr>
          <a:lstStyle/>
          <a:p>
            <a:pPr algn="just"/>
            <a:r>
              <a:rPr lang="es-EC" sz="2000" dirty="0" smtClean="0">
                <a:latin typeface="Arial" panose="020B0604020202020204" pitchFamily="34" charset="0"/>
                <a:ea typeface="Calibri" panose="020F0502020204030204" pitchFamily="34" charset="0"/>
                <a:cs typeface="Times New Roman" panose="02020603050405020304" pitchFamily="18" charset="0"/>
              </a:rPr>
              <a:t>Igualando el determinante de las ecuaciones solución, se tiene que:</a:t>
            </a:r>
            <a:endParaRPr lang="es-EC" sz="2000" dirty="0"/>
          </a:p>
        </p:txBody>
      </p:sp>
      <p:pic>
        <p:nvPicPr>
          <p:cNvPr id="13" name="Picture 1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3748" y="784251"/>
            <a:ext cx="3861095" cy="23151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a14="http://schemas.microsoft.com/office/drawing/2010/main">
        <mc:Choice Requires="a14">
          <p:sp>
            <p:nvSpPr>
              <p:cNvPr id="3" name="Rectangle 2"/>
              <p:cNvSpPr/>
              <p:nvPr/>
            </p:nvSpPr>
            <p:spPr>
              <a:xfrm>
                <a:off x="164387" y="3149315"/>
                <a:ext cx="3892540" cy="7099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sz="2000" i="1">
                              <a:latin typeface="Cambria Math" panose="02040503050406030204" pitchFamily="18" charset="0"/>
                            </a:rPr>
                          </m:ctrlPr>
                        </m:fPr>
                        <m:num>
                          <m:sSup>
                            <m:sSupPr>
                              <m:ctrlPr>
                                <a:rPr lang="es-EC" sz="2000" i="1">
                                  <a:latin typeface="Cambria Math" panose="02040503050406030204" pitchFamily="18" charset="0"/>
                                </a:rPr>
                              </m:ctrlPr>
                            </m:sSupPr>
                            <m:e>
                              <m:r>
                                <a:rPr lang="es-EC" sz="2000" i="1">
                                  <a:latin typeface="Cambria Math" panose="02040503050406030204" pitchFamily="18" charset="0"/>
                                </a:rPr>
                                <m:t>𝑑</m:t>
                              </m:r>
                            </m:e>
                            <m:sup>
                              <m:r>
                                <a:rPr lang="es-EC" sz="2000" i="0">
                                  <a:latin typeface="Cambria Math" panose="02040503050406030204" pitchFamily="18" charset="0"/>
                                </a:rPr>
                                <m:t>2</m:t>
                              </m:r>
                            </m:sup>
                          </m:sSup>
                          <m:r>
                            <a:rPr lang="es-EC" sz="2000" i="1">
                              <a:latin typeface="Cambria Math" panose="02040503050406030204" pitchFamily="18" charset="0"/>
                            </a:rPr>
                            <m:t>𝑤</m:t>
                          </m:r>
                        </m:num>
                        <m:den>
                          <m:r>
                            <a:rPr lang="es-EC" sz="2000" i="1">
                              <a:latin typeface="Cambria Math" panose="02040503050406030204" pitchFamily="18" charset="0"/>
                            </a:rPr>
                            <m:t>𝑑</m:t>
                          </m:r>
                          <m:sSup>
                            <m:sSupPr>
                              <m:ctrlPr>
                                <a:rPr lang="es-EC" sz="2000" i="1">
                                  <a:latin typeface="Cambria Math" panose="02040503050406030204" pitchFamily="18" charset="0"/>
                                </a:rPr>
                              </m:ctrlPr>
                            </m:sSupPr>
                            <m:e>
                              <m:r>
                                <a:rPr lang="es-EC" sz="2000" i="1">
                                  <a:latin typeface="Cambria Math" panose="02040503050406030204" pitchFamily="18" charset="0"/>
                                </a:rPr>
                                <m:t>𝜃</m:t>
                              </m:r>
                            </m:e>
                            <m:sup>
                              <m:r>
                                <a:rPr lang="es-EC" sz="2000" i="0">
                                  <a:latin typeface="Cambria Math" panose="02040503050406030204" pitchFamily="18" charset="0"/>
                                </a:rPr>
                                <m:t>2</m:t>
                              </m:r>
                            </m:sup>
                          </m:sSup>
                        </m:den>
                      </m:f>
                      <m:r>
                        <a:rPr lang="es-EC" sz="2000" i="0">
                          <a:latin typeface="Cambria Math" panose="02040503050406030204" pitchFamily="18" charset="0"/>
                        </a:rPr>
                        <m:t>+</m:t>
                      </m:r>
                      <m:r>
                        <a:rPr lang="es-EC" sz="2000" i="1">
                          <a:latin typeface="Cambria Math" panose="02040503050406030204" pitchFamily="18" charset="0"/>
                        </a:rPr>
                        <m:t>𝑤</m:t>
                      </m:r>
                      <m:r>
                        <a:rPr lang="es-EC" sz="2000" i="0">
                          <a:latin typeface="Cambria Math" panose="02040503050406030204" pitchFamily="18" charset="0"/>
                        </a:rPr>
                        <m:t>=−</m:t>
                      </m:r>
                      <m:f>
                        <m:fPr>
                          <m:ctrlPr>
                            <a:rPr lang="es-EC" sz="2000" i="1">
                              <a:latin typeface="Cambria Math" panose="02040503050406030204" pitchFamily="18" charset="0"/>
                            </a:rPr>
                          </m:ctrlPr>
                        </m:fPr>
                        <m:num>
                          <m:sSup>
                            <m:sSupPr>
                              <m:ctrlPr>
                                <a:rPr lang="es-EC" sz="2000" i="1">
                                  <a:latin typeface="Cambria Math" panose="02040503050406030204" pitchFamily="18" charset="0"/>
                                </a:rPr>
                              </m:ctrlPr>
                            </m:sSupPr>
                            <m:e>
                              <m:r>
                                <a:rPr lang="es-EC" sz="2000" i="1">
                                  <a:latin typeface="Cambria Math" panose="02040503050406030204" pitchFamily="18" charset="0"/>
                                </a:rPr>
                                <m:t>𝑅</m:t>
                              </m:r>
                            </m:e>
                            <m:sup>
                              <m:r>
                                <a:rPr lang="es-EC" sz="2000" i="0">
                                  <a:latin typeface="Cambria Math" panose="02040503050406030204" pitchFamily="18" charset="0"/>
                                </a:rPr>
                                <m:t>2</m:t>
                              </m:r>
                            </m:sup>
                          </m:sSup>
                        </m:num>
                        <m:den>
                          <m:r>
                            <a:rPr lang="es-EC" sz="2000" i="1">
                              <a:latin typeface="Cambria Math" panose="02040503050406030204" pitchFamily="18" charset="0"/>
                            </a:rPr>
                            <m:t>𝐸𝐼</m:t>
                          </m:r>
                        </m:den>
                      </m:f>
                      <m:d>
                        <m:dPr>
                          <m:ctrlPr>
                            <a:rPr lang="es-EC" sz="2000" i="1">
                              <a:latin typeface="Cambria Math" panose="02040503050406030204" pitchFamily="18" charset="0"/>
                            </a:rPr>
                          </m:ctrlPr>
                        </m:dPr>
                        <m:e>
                          <m:r>
                            <a:rPr lang="es-EC" sz="2000" i="1">
                              <a:latin typeface="Cambria Math" panose="02040503050406030204" pitchFamily="18" charset="0"/>
                            </a:rPr>
                            <m:t>𝑆𝑤</m:t>
                          </m:r>
                          <m:r>
                            <a:rPr lang="es-EC" sz="2000" i="0">
                              <a:latin typeface="Cambria Math" panose="02040503050406030204" pitchFamily="18" charset="0"/>
                            </a:rPr>
                            <m:t>−</m:t>
                          </m:r>
                          <m:r>
                            <a:rPr lang="es-EC" sz="2000" i="1">
                              <a:latin typeface="Cambria Math" panose="02040503050406030204" pitchFamily="18" charset="0"/>
                            </a:rPr>
                            <m:t>𝑄𝑅</m:t>
                          </m:r>
                          <m:func>
                            <m:funcPr>
                              <m:ctrlPr>
                                <a:rPr lang="es-EC" sz="2000" i="1">
                                  <a:latin typeface="Cambria Math" panose="02040503050406030204" pitchFamily="18" charset="0"/>
                                </a:rPr>
                              </m:ctrlPr>
                            </m:funcPr>
                            <m:fName>
                              <m:r>
                                <m:rPr>
                                  <m:sty m:val="p"/>
                                </m:rPr>
                                <a:rPr lang="es-EC" sz="2000" i="0">
                                  <a:latin typeface="Cambria Math" panose="02040503050406030204" pitchFamily="18" charset="0"/>
                                </a:rPr>
                                <m:t>sin</m:t>
                              </m:r>
                            </m:fName>
                            <m:e>
                              <m:r>
                                <a:rPr lang="es-EC" sz="2000" i="1">
                                  <a:latin typeface="Cambria Math" panose="02040503050406030204" pitchFamily="18" charset="0"/>
                                </a:rPr>
                                <m:t>𝜃</m:t>
                              </m:r>
                            </m:e>
                          </m:func>
                        </m:e>
                      </m:d>
                    </m:oMath>
                  </m:oMathPara>
                </a14:m>
                <a:endParaRPr lang="es-EC" sz="2000" dirty="0"/>
              </a:p>
            </p:txBody>
          </p:sp>
        </mc:Choice>
        <mc:Fallback xmlns="">
          <p:sp>
            <p:nvSpPr>
              <p:cNvPr id="3" name="Rectangle 2"/>
              <p:cNvSpPr>
                <a:spLocks noRot="1" noChangeAspect="1" noMove="1" noResize="1" noEditPoints="1" noAdjustHandles="1" noChangeArrowheads="1" noChangeShapeType="1" noTextEdit="1"/>
              </p:cNvSpPr>
              <p:nvPr/>
            </p:nvSpPr>
            <p:spPr>
              <a:xfrm>
                <a:off x="164387" y="3149315"/>
                <a:ext cx="3892540" cy="709938"/>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64387" y="4805136"/>
                <a:ext cx="4437690" cy="7534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𝑤</m:t>
                      </m:r>
                      <m:r>
                        <a:rPr lang="es-EC" sz="2000" i="0">
                          <a:latin typeface="Cambria Math" panose="02040503050406030204" pitchFamily="18" charset="0"/>
                        </a:rPr>
                        <m:t>=</m:t>
                      </m:r>
                      <m:r>
                        <a:rPr lang="es-EC" sz="2000" i="1">
                          <a:latin typeface="Cambria Math" panose="02040503050406030204" pitchFamily="18" charset="0"/>
                        </a:rPr>
                        <m:t>𝐴</m:t>
                      </m:r>
                      <m:func>
                        <m:funcPr>
                          <m:ctrlPr>
                            <a:rPr lang="es-EC" sz="2000" i="1">
                              <a:latin typeface="Cambria Math" panose="02040503050406030204" pitchFamily="18" charset="0"/>
                            </a:rPr>
                          </m:ctrlPr>
                        </m:funcPr>
                        <m:fName>
                          <m:r>
                            <m:rPr>
                              <m:sty m:val="p"/>
                            </m:rPr>
                            <a:rPr lang="es-EC" sz="2000" i="0">
                              <a:latin typeface="Cambria Math" panose="02040503050406030204" pitchFamily="18" charset="0"/>
                            </a:rPr>
                            <m:t>sin</m:t>
                          </m:r>
                        </m:fName>
                        <m:e>
                          <m:r>
                            <a:rPr lang="es-EC" sz="2000" i="1">
                              <a:latin typeface="Cambria Math" panose="02040503050406030204" pitchFamily="18" charset="0"/>
                            </a:rPr>
                            <m:t>𝑘</m:t>
                          </m:r>
                          <m:r>
                            <a:rPr lang="es-EC" sz="2000" i="1">
                              <a:latin typeface="Cambria Math" panose="02040503050406030204" pitchFamily="18" charset="0"/>
                            </a:rPr>
                            <m:t>𝜃</m:t>
                          </m:r>
                        </m:e>
                      </m:func>
                      <m:r>
                        <a:rPr lang="es-EC" sz="2000" i="0">
                          <a:latin typeface="Cambria Math" panose="02040503050406030204" pitchFamily="18" charset="0"/>
                        </a:rPr>
                        <m:t>+</m:t>
                      </m:r>
                      <m:r>
                        <a:rPr lang="es-EC" sz="2000" i="1">
                          <a:latin typeface="Cambria Math" panose="02040503050406030204" pitchFamily="18" charset="0"/>
                        </a:rPr>
                        <m:t>𝐵</m:t>
                      </m:r>
                      <m:func>
                        <m:funcPr>
                          <m:ctrlPr>
                            <a:rPr lang="es-EC" sz="2000" i="1">
                              <a:latin typeface="Cambria Math" panose="02040503050406030204" pitchFamily="18" charset="0"/>
                            </a:rPr>
                          </m:ctrlPr>
                        </m:funcPr>
                        <m:fName>
                          <m:r>
                            <m:rPr>
                              <m:sty m:val="p"/>
                            </m:rPr>
                            <a:rPr lang="es-EC" sz="2000" i="0">
                              <a:latin typeface="Cambria Math" panose="02040503050406030204" pitchFamily="18" charset="0"/>
                            </a:rPr>
                            <m:t>cos</m:t>
                          </m:r>
                        </m:fName>
                        <m:e>
                          <m:r>
                            <a:rPr lang="es-EC" sz="2000" i="1">
                              <a:latin typeface="Cambria Math" panose="02040503050406030204" pitchFamily="18" charset="0"/>
                            </a:rPr>
                            <m:t>𝑘</m:t>
                          </m:r>
                          <m:r>
                            <a:rPr lang="es-EC" sz="2000" i="1">
                              <a:latin typeface="Cambria Math" panose="02040503050406030204" pitchFamily="18" charset="0"/>
                            </a:rPr>
                            <m:t>𝜃</m:t>
                          </m:r>
                        </m:e>
                      </m:func>
                      <m:r>
                        <a:rPr lang="es-EC" sz="2000" i="0">
                          <a:latin typeface="Cambria Math" panose="02040503050406030204" pitchFamily="18" charset="0"/>
                        </a:rPr>
                        <m:t>+</m:t>
                      </m:r>
                      <m:f>
                        <m:fPr>
                          <m:ctrlPr>
                            <a:rPr lang="es-EC" sz="2000" i="1">
                              <a:latin typeface="Cambria Math" panose="02040503050406030204" pitchFamily="18" charset="0"/>
                            </a:rPr>
                          </m:ctrlPr>
                        </m:fPr>
                        <m:num>
                          <m:r>
                            <a:rPr lang="es-EC" sz="2000" i="1">
                              <a:latin typeface="Cambria Math" panose="02040503050406030204" pitchFamily="18" charset="0"/>
                            </a:rPr>
                            <m:t>𝑄</m:t>
                          </m:r>
                          <m:sSup>
                            <m:sSupPr>
                              <m:ctrlPr>
                                <a:rPr lang="es-EC" sz="2000" i="1">
                                  <a:latin typeface="Cambria Math" panose="02040503050406030204" pitchFamily="18" charset="0"/>
                                </a:rPr>
                              </m:ctrlPr>
                            </m:sSupPr>
                            <m:e>
                              <m:r>
                                <a:rPr lang="es-EC" sz="2000" i="1">
                                  <a:latin typeface="Cambria Math" panose="02040503050406030204" pitchFamily="18" charset="0"/>
                                </a:rPr>
                                <m:t>𝑅</m:t>
                              </m:r>
                            </m:e>
                            <m:sup>
                              <m:r>
                                <a:rPr lang="es-EC" sz="2000" i="0">
                                  <a:latin typeface="Cambria Math" panose="02040503050406030204" pitchFamily="18" charset="0"/>
                                </a:rPr>
                                <m:t>3</m:t>
                              </m:r>
                            </m:sup>
                          </m:sSup>
                          <m:func>
                            <m:funcPr>
                              <m:ctrlPr>
                                <a:rPr lang="es-EC" sz="2000" i="1">
                                  <a:latin typeface="Cambria Math" panose="02040503050406030204" pitchFamily="18" charset="0"/>
                                </a:rPr>
                              </m:ctrlPr>
                            </m:funcPr>
                            <m:fName>
                              <m:r>
                                <m:rPr>
                                  <m:sty m:val="p"/>
                                </m:rPr>
                                <a:rPr lang="es-EC" sz="2000" i="0">
                                  <a:latin typeface="Cambria Math" panose="02040503050406030204" pitchFamily="18" charset="0"/>
                                </a:rPr>
                                <m:t>sin</m:t>
                              </m:r>
                            </m:fName>
                            <m:e>
                              <m:r>
                                <a:rPr lang="es-EC" sz="2000" i="1">
                                  <a:latin typeface="Cambria Math" panose="02040503050406030204" pitchFamily="18" charset="0"/>
                                </a:rPr>
                                <m:t>𝜃</m:t>
                              </m:r>
                            </m:e>
                          </m:func>
                        </m:num>
                        <m:den>
                          <m:d>
                            <m:dPr>
                              <m:ctrlPr>
                                <a:rPr lang="es-EC" sz="2000" i="1">
                                  <a:latin typeface="Cambria Math" panose="02040503050406030204" pitchFamily="18" charset="0"/>
                                </a:rPr>
                              </m:ctrlPr>
                            </m:dPr>
                            <m:e>
                              <m:sSup>
                                <m:sSupPr>
                                  <m:ctrlPr>
                                    <a:rPr lang="es-EC" sz="2000" i="1">
                                      <a:latin typeface="Cambria Math" panose="02040503050406030204" pitchFamily="18" charset="0"/>
                                    </a:rPr>
                                  </m:ctrlPr>
                                </m:sSupPr>
                                <m:e>
                                  <m:r>
                                    <a:rPr lang="es-EC" sz="2000" i="1">
                                      <a:latin typeface="Cambria Math" panose="02040503050406030204" pitchFamily="18" charset="0"/>
                                    </a:rPr>
                                    <m:t>𝑘</m:t>
                                  </m:r>
                                </m:e>
                                <m:sup>
                                  <m:r>
                                    <a:rPr lang="es-EC" sz="2000" i="0">
                                      <a:latin typeface="Cambria Math" panose="02040503050406030204" pitchFamily="18" charset="0"/>
                                    </a:rPr>
                                    <m:t>2</m:t>
                                  </m:r>
                                </m:sup>
                              </m:sSup>
                              <m:r>
                                <a:rPr lang="es-EC" sz="2000" i="0">
                                  <a:latin typeface="Cambria Math" panose="02040503050406030204" pitchFamily="18" charset="0"/>
                                </a:rPr>
                                <m:t>−1</m:t>
                              </m:r>
                            </m:e>
                          </m:d>
                          <m:r>
                            <a:rPr lang="es-EC" sz="2000" i="1">
                              <a:latin typeface="Cambria Math" panose="02040503050406030204" pitchFamily="18" charset="0"/>
                            </a:rPr>
                            <m:t>𝐸𝐼</m:t>
                          </m:r>
                        </m:den>
                      </m:f>
                      <m:r>
                        <a:rPr lang="es-EC" sz="2000" i="0">
                          <a:latin typeface="Cambria Math" panose="02040503050406030204" pitchFamily="18" charset="0"/>
                        </a:rPr>
                        <m:t> </m:t>
                      </m:r>
                    </m:oMath>
                  </m:oMathPara>
                </a14:m>
                <a:endParaRPr lang="es-EC" sz="2000" dirty="0"/>
              </a:p>
            </p:txBody>
          </p:sp>
        </mc:Choice>
        <mc:Fallback xmlns="">
          <p:sp>
            <p:nvSpPr>
              <p:cNvPr id="6" name="Rectangle 5"/>
              <p:cNvSpPr>
                <a:spLocks noRot="1" noChangeAspect="1" noMove="1" noResize="1" noEditPoints="1" noAdjustHandles="1" noChangeArrowheads="1" noChangeShapeType="1" noTextEdit="1"/>
              </p:cNvSpPr>
              <p:nvPr/>
            </p:nvSpPr>
            <p:spPr>
              <a:xfrm>
                <a:off x="164387" y="4805136"/>
                <a:ext cx="4437690" cy="753411"/>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5620500" y="4096729"/>
                <a:ext cx="220759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𝑘</m:t>
                      </m:r>
                      <m:func>
                        <m:funcPr>
                          <m:ctrlPr>
                            <a:rPr lang="es-EC" sz="2000" i="1">
                              <a:latin typeface="Cambria Math" panose="02040503050406030204" pitchFamily="18" charset="0"/>
                            </a:rPr>
                          </m:ctrlPr>
                        </m:funcPr>
                        <m:fName>
                          <m:r>
                            <m:rPr>
                              <m:sty m:val="p"/>
                            </m:rPr>
                            <a:rPr lang="es-EC" sz="2000" i="0">
                              <a:latin typeface="Cambria Math" panose="02040503050406030204" pitchFamily="18" charset="0"/>
                            </a:rPr>
                            <m:t>tan</m:t>
                          </m:r>
                        </m:fName>
                        <m:e>
                          <m:r>
                            <a:rPr lang="es-EC" sz="2000" i="1">
                              <a:latin typeface="Cambria Math" panose="02040503050406030204" pitchFamily="18" charset="0"/>
                            </a:rPr>
                            <m:t>𝛼</m:t>
                          </m:r>
                        </m:e>
                      </m:func>
                      <m:func>
                        <m:funcPr>
                          <m:ctrlPr>
                            <a:rPr lang="es-EC" sz="2000" i="1">
                              <a:latin typeface="Cambria Math" panose="02040503050406030204" pitchFamily="18" charset="0"/>
                            </a:rPr>
                          </m:ctrlPr>
                        </m:funcPr>
                        <m:fName>
                          <m:r>
                            <m:rPr>
                              <m:sty m:val="p"/>
                            </m:rPr>
                            <a:rPr lang="es-EC" sz="2000" i="0">
                              <a:latin typeface="Cambria Math" panose="02040503050406030204" pitchFamily="18" charset="0"/>
                            </a:rPr>
                            <m:t>cot</m:t>
                          </m:r>
                        </m:fName>
                        <m:e>
                          <m:r>
                            <a:rPr lang="es-EC" sz="2000" i="1">
                              <a:latin typeface="Cambria Math" panose="02040503050406030204" pitchFamily="18" charset="0"/>
                            </a:rPr>
                            <m:t>𝑘</m:t>
                          </m:r>
                          <m:r>
                            <a:rPr lang="es-EC" sz="2000" i="1">
                              <a:latin typeface="Cambria Math" panose="02040503050406030204" pitchFamily="18" charset="0"/>
                            </a:rPr>
                            <m:t>𝛼</m:t>
                          </m:r>
                        </m:e>
                      </m:func>
                      <m:r>
                        <a:rPr lang="es-EC" sz="2000" i="0">
                          <a:latin typeface="Cambria Math" panose="02040503050406030204" pitchFamily="18" charset="0"/>
                        </a:rPr>
                        <m:t>=1</m:t>
                      </m:r>
                    </m:oMath>
                  </m:oMathPara>
                </a14:m>
                <a:endParaRPr lang="es-EC" sz="2000" dirty="0"/>
              </a:p>
            </p:txBody>
          </p:sp>
        </mc:Choice>
        <mc:Fallback xmlns="">
          <p:sp>
            <p:nvSpPr>
              <p:cNvPr id="17" name="Rectangle 16"/>
              <p:cNvSpPr>
                <a:spLocks noRot="1" noChangeAspect="1" noMove="1" noResize="1" noEditPoints="1" noAdjustHandles="1" noChangeArrowheads="1" noChangeShapeType="1" noTextEdit="1"/>
              </p:cNvSpPr>
              <p:nvPr/>
            </p:nvSpPr>
            <p:spPr>
              <a:xfrm>
                <a:off x="5620500" y="4096729"/>
                <a:ext cx="2207592" cy="400110"/>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5174834" y="5004903"/>
                <a:ext cx="3098925" cy="687368"/>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𝑞</m:t>
                          </m:r>
                        </m:e>
                        <m:sub>
                          <m:r>
                            <a:rPr lang="es-EC" i="1">
                              <a:latin typeface="Cambria Math" panose="02040503050406030204" pitchFamily="18" charset="0"/>
                            </a:rPr>
                            <m:t>𝑐𝑟</m:t>
                          </m:r>
                        </m:sub>
                      </m:sSub>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𝐸</m:t>
                          </m:r>
                          <m:sSup>
                            <m:sSupPr>
                              <m:ctrlPr>
                                <a:rPr lang="es-EC" i="1">
                                  <a:latin typeface="Cambria Math" panose="02040503050406030204" pitchFamily="18" charset="0"/>
                                </a:rPr>
                              </m:ctrlPr>
                            </m:sSupPr>
                            <m:e>
                              <m:r>
                                <a:rPr lang="es-EC" i="1">
                                  <a:latin typeface="Cambria Math" panose="02040503050406030204" pitchFamily="18" charset="0"/>
                                </a:rPr>
                                <m:t>h</m:t>
                              </m:r>
                            </m:e>
                            <m:sup>
                              <m:r>
                                <a:rPr lang="es-EC" i="0">
                                  <a:latin typeface="Cambria Math" panose="02040503050406030204" pitchFamily="18" charset="0"/>
                                </a:rPr>
                                <m:t>3</m:t>
                              </m:r>
                            </m:sup>
                          </m:sSup>
                        </m:num>
                        <m:den>
                          <m:r>
                            <a:rPr lang="es-EC" i="0">
                              <a:latin typeface="Cambria Math" panose="02040503050406030204" pitchFamily="18" charset="0"/>
                            </a:rPr>
                            <m:t>12</m:t>
                          </m:r>
                          <m:d>
                            <m:dPr>
                              <m:ctrlPr>
                                <a:rPr lang="es-EC" i="1">
                                  <a:latin typeface="Cambria Math" panose="02040503050406030204" pitchFamily="18" charset="0"/>
                                </a:rPr>
                              </m:ctrlPr>
                            </m:dPr>
                            <m:e>
                              <m:r>
                                <a:rPr lang="es-EC" i="0">
                                  <a:latin typeface="Cambria Math" panose="02040503050406030204" pitchFamily="18" charset="0"/>
                                </a:rPr>
                                <m:t>1−</m:t>
                              </m:r>
                              <m:sSup>
                                <m:sSupPr>
                                  <m:ctrlPr>
                                    <a:rPr lang="es-EC" i="1">
                                      <a:latin typeface="Cambria Math" panose="02040503050406030204" pitchFamily="18" charset="0"/>
                                    </a:rPr>
                                  </m:ctrlPr>
                                </m:sSupPr>
                                <m:e>
                                  <m:r>
                                    <a:rPr lang="es-EC" i="1">
                                      <a:latin typeface="Cambria Math" panose="02040503050406030204" pitchFamily="18" charset="0"/>
                                    </a:rPr>
                                    <m:t>𝑣</m:t>
                                  </m:r>
                                </m:e>
                                <m:sup>
                                  <m:r>
                                    <a:rPr lang="es-EC" i="0">
                                      <a:latin typeface="Cambria Math" panose="02040503050406030204" pitchFamily="18" charset="0"/>
                                    </a:rPr>
                                    <m:t>2</m:t>
                                  </m:r>
                                </m:sup>
                              </m:sSup>
                            </m:e>
                          </m:d>
                          <m:sSup>
                            <m:sSupPr>
                              <m:ctrlPr>
                                <a:rPr lang="es-EC" i="1">
                                  <a:latin typeface="Cambria Math" panose="02040503050406030204" pitchFamily="18" charset="0"/>
                                </a:rPr>
                              </m:ctrlPr>
                            </m:sSupPr>
                            <m:e>
                              <m:r>
                                <a:rPr lang="es-EC" i="1">
                                  <a:latin typeface="Cambria Math" panose="02040503050406030204" pitchFamily="18" charset="0"/>
                                </a:rPr>
                                <m:t>𝑅</m:t>
                              </m:r>
                            </m:e>
                            <m:sup>
                              <m:r>
                                <a:rPr lang="es-EC" i="0">
                                  <a:latin typeface="Cambria Math" panose="02040503050406030204" pitchFamily="18" charset="0"/>
                                </a:rPr>
                                <m:t>3</m:t>
                              </m:r>
                            </m:sup>
                          </m:sSup>
                        </m:den>
                      </m:f>
                      <m:d>
                        <m:dPr>
                          <m:ctrlPr>
                            <a:rPr lang="es-EC" i="1">
                              <a:latin typeface="Cambria Math" panose="02040503050406030204" pitchFamily="18" charset="0"/>
                            </a:rPr>
                          </m:ctrlPr>
                        </m:dPr>
                        <m:e>
                          <m:sSup>
                            <m:sSupPr>
                              <m:ctrlPr>
                                <a:rPr lang="es-EC" i="1">
                                  <a:latin typeface="Cambria Math" panose="02040503050406030204" pitchFamily="18" charset="0"/>
                                </a:rPr>
                              </m:ctrlPr>
                            </m:sSupPr>
                            <m:e>
                              <m:r>
                                <a:rPr lang="es-EC" i="1">
                                  <a:latin typeface="Cambria Math" panose="02040503050406030204" pitchFamily="18" charset="0"/>
                                </a:rPr>
                                <m:t>𝑘</m:t>
                              </m:r>
                            </m:e>
                            <m:sup>
                              <m:r>
                                <a:rPr lang="es-EC" i="0">
                                  <a:latin typeface="Cambria Math" panose="02040503050406030204" pitchFamily="18" charset="0"/>
                                </a:rPr>
                                <m:t>2</m:t>
                              </m:r>
                            </m:sup>
                          </m:sSup>
                          <m:r>
                            <a:rPr lang="es-EC" i="0">
                              <a:latin typeface="Cambria Math" panose="02040503050406030204" pitchFamily="18" charset="0"/>
                            </a:rPr>
                            <m:t>−1</m:t>
                          </m:r>
                        </m:e>
                      </m:d>
                    </m:oMath>
                  </m:oMathPara>
                </a14:m>
                <a:endParaRPr lang="es-EC" dirty="0"/>
              </a:p>
            </p:txBody>
          </p:sp>
        </mc:Choice>
        <mc:Fallback xmlns="">
          <p:sp>
            <p:nvSpPr>
              <p:cNvPr id="18" name="Rectangle 17"/>
              <p:cNvSpPr>
                <a:spLocks noRot="1" noChangeAspect="1" noMove="1" noResize="1" noEditPoints="1" noAdjustHandles="1" noChangeArrowheads="1" noChangeShapeType="1" noTextEdit="1"/>
              </p:cNvSpPr>
              <p:nvPr/>
            </p:nvSpPr>
            <p:spPr>
              <a:xfrm>
                <a:off x="5174834" y="5004903"/>
                <a:ext cx="3098925" cy="687368"/>
              </a:xfrm>
              <a:prstGeom prst="rect">
                <a:avLst/>
              </a:prstGeom>
              <a:blipFill rotWithShape="0">
                <a:blip r:embed="rId6"/>
                <a:stretch>
                  <a:fillRect/>
                </a:stretch>
              </a:blipFill>
              <a:ln>
                <a:solidFill>
                  <a:schemeClr val="tx1"/>
                </a:solidFill>
              </a:ln>
            </p:spPr>
            <p:txBody>
              <a:bodyPr/>
              <a:lstStyle/>
              <a:p>
                <a:r>
                  <a:rPr lang="es-EC">
                    <a:noFill/>
                  </a:rPr>
                  <a:t> </a:t>
                </a:r>
              </a:p>
            </p:txBody>
          </p:sp>
        </mc:Fallback>
      </mc:AlternateContent>
      <p:sp>
        <p:nvSpPr>
          <p:cNvPr id="19" name="Rectangle 18"/>
          <p:cNvSpPr/>
          <p:nvPr/>
        </p:nvSpPr>
        <p:spPr>
          <a:xfrm>
            <a:off x="4788960" y="4541138"/>
            <a:ext cx="2922595" cy="400110"/>
          </a:xfrm>
          <a:prstGeom prst="rect">
            <a:avLst/>
          </a:prstGeom>
        </p:spPr>
        <p:txBody>
          <a:bodyPr wrap="none">
            <a:spAutoFit/>
          </a:bodyPr>
          <a:lstStyle/>
          <a:p>
            <a:r>
              <a:rPr lang="es-EC" sz="2000" dirty="0">
                <a:latin typeface="Arial" panose="020B0604020202020204" pitchFamily="34" charset="0"/>
                <a:ea typeface="Calibri" panose="020F0502020204030204" pitchFamily="34" charset="0"/>
                <a:cs typeface="Times New Roman" panose="02020603050405020304" pitchFamily="18" charset="0"/>
              </a:rPr>
              <a:t>Resolviendo se </a:t>
            </a:r>
            <a:r>
              <a:rPr lang="es-EC" sz="2000" dirty="0" smtClean="0">
                <a:latin typeface="Arial" panose="020B0604020202020204" pitchFamily="34" charset="0"/>
                <a:ea typeface="Calibri" panose="020F0502020204030204" pitchFamily="34" charset="0"/>
                <a:cs typeface="Times New Roman" panose="02020603050405020304" pitchFamily="18" charset="0"/>
              </a:rPr>
              <a:t>obtiene:</a:t>
            </a:r>
            <a:endParaRPr lang="es-EC" sz="2000" dirty="0"/>
          </a:p>
        </p:txBody>
      </p:sp>
    </p:spTree>
    <p:extLst>
      <p:ext uri="{BB962C8B-B14F-4D97-AF65-F5344CB8AC3E}">
        <p14:creationId xmlns:p14="http://schemas.microsoft.com/office/powerpoint/2010/main" val="1871754507"/>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064" y="16328"/>
            <a:ext cx="9252283" cy="641970"/>
          </a:xfrm>
        </p:spPr>
        <p:txBody>
          <a:bodyPr/>
          <a:lstStyle/>
          <a:p>
            <a:r>
              <a:rPr lang="en-US" sz="2800" dirty="0" smtClean="0">
                <a:ln w="22225">
                  <a:solidFill>
                    <a:sysClr val="windowText" lastClr="000000"/>
                  </a:solidFill>
                  <a:prstDash val="solid"/>
                </a:ln>
                <a:solidFill>
                  <a:schemeClr val="bg1">
                    <a:lumMod val="75000"/>
                  </a:schemeClr>
                </a:solidFill>
                <a:effectLst/>
              </a:rPr>
              <a:t>PANDEO – CILINDRO SIMPLEMENTE SOPORTADO</a:t>
            </a:r>
            <a:endParaRPr lang="en-US" sz="2800" dirty="0">
              <a:ln w="22225">
                <a:solidFill>
                  <a:sysClr val="windowText" lastClr="000000"/>
                </a:solidFill>
                <a:prstDash val="solid"/>
              </a:ln>
              <a:solidFill>
                <a:schemeClr val="bg1">
                  <a:lumMod val="75000"/>
                </a:schemeClr>
              </a:solidFill>
              <a:effectLst/>
            </a:endParaRPr>
          </a:p>
        </p:txBody>
      </p:sp>
      <p:sp>
        <p:nvSpPr>
          <p:cNvPr id="5" name="Rectangle 4"/>
          <p:cNvSpPr/>
          <p:nvPr/>
        </p:nvSpPr>
        <p:spPr>
          <a:xfrm>
            <a:off x="304336" y="646917"/>
            <a:ext cx="8477921" cy="1938992"/>
          </a:xfrm>
          <a:prstGeom prst="rect">
            <a:avLst/>
          </a:prstGeom>
        </p:spPr>
        <p:txBody>
          <a:bodyPr wrap="square">
            <a:spAutoFit/>
          </a:bodyPr>
          <a:lstStyle/>
          <a:p>
            <a:pPr algn="just"/>
            <a:r>
              <a:rPr lang="es-EC" sz="2000" dirty="0" smtClean="0"/>
              <a:t>Analizando </a:t>
            </a:r>
            <a:r>
              <a:rPr lang="es-EC" sz="2000" dirty="0"/>
              <a:t>el pandeo </a:t>
            </a:r>
            <a:r>
              <a:rPr lang="es-EC" sz="2000" dirty="0" smtClean="0"/>
              <a:t>en el cilindro, </a:t>
            </a:r>
            <a:r>
              <a:rPr lang="es-EC" sz="2000" dirty="0"/>
              <a:t>el esfuerzo de compresión circunferencial es el de mayor importancia. Si un cilindro es lo suficientemente largo, entonces los valores límite de la presión externa </a:t>
            </a:r>
            <a:r>
              <a:rPr lang="es-EC" sz="2000" i="1" dirty="0"/>
              <a:t>p </a:t>
            </a:r>
            <a:r>
              <a:rPr lang="es-EC" sz="2000" dirty="0"/>
              <a:t>afectan levemente las condiciones de borde, lo cual significa que la deformación de la sección transversal circular es idéntica a lo largo de la longitud del cilindro.</a:t>
            </a:r>
          </a:p>
        </p:txBody>
      </p:sp>
      <p:sp>
        <p:nvSpPr>
          <p:cNvPr id="11" name="Rectangle 10"/>
          <p:cNvSpPr/>
          <p:nvPr/>
        </p:nvSpPr>
        <p:spPr>
          <a:xfrm>
            <a:off x="304336" y="2543681"/>
            <a:ext cx="4770735" cy="1938992"/>
          </a:xfrm>
          <a:prstGeom prst="rect">
            <a:avLst/>
          </a:prstGeom>
        </p:spPr>
        <p:txBody>
          <a:bodyPr wrap="square">
            <a:spAutoFit/>
          </a:bodyPr>
          <a:lstStyle/>
          <a:p>
            <a:pPr algn="just"/>
            <a:r>
              <a:rPr lang="es-EC" sz="2000" dirty="0"/>
              <a:t>Por </a:t>
            </a:r>
            <a:r>
              <a:rPr lang="es-EC" sz="2000" dirty="0" smtClean="0"/>
              <a:t>lo </a:t>
            </a:r>
            <a:r>
              <a:rPr lang="es-EC" sz="2000" dirty="0"/>
              <a:t>tanto, el análisis de pandeo de un </a:t>
            </a:r>
            <a:r>
              <a:rPr lang="es-EC" sz="2000" dirty="0" smtClean="0"/>
              <a:t>cilindro largo puede ser reemplazado por el análisis </a:t>
            </a:r>
            <a:r>
              <a:rPr lang="es-EC" sz="2000" dirty="0"/>
              <a:t>de la estabilidad de un anillo de unidad de longitud con el mismo radio y espesor del cilindro inicial.</a:t>
            </a:r>
          </a:p>
        </p:txBody>
      </p:sp>
      <p:pic>
        <p:nvPicPr>
          <p:cNvPr id="15" name="Picture 14"/>
          <p:cNvPicPr/>
          <p:nvPr/>
        </p:nvPicPr>
        <p:blipFill rotWithShape="1">
          <a:blip r:embed="rId2">
            <a:extLst>
              <a:ext uri="{28A0092B-C50C-407E-A947-70E740481C1C}">
                <a14:useLocalDpi xmlns:a14="http://schemas.microsoft.com/office/drawing/2010/main" val="0"/>
              </a:ext>
            </a:extLst>
          </a:blip>
          <a:srcRect l="4913" t="4350"/>
          <a:stretch/>
        </p:blipFill>
        <p:spPr bwMode="auto">
          <a:xfrm>
            <a:off x="5286446" y="2543681"/>
            <a:ext cx="3284436" cy="219044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4" name="Rectangle 3"/>
              <p:cNvSpPr/>
              <p:nvPr/>
            </p:nvSpPr>
            <p:spPr>
              <a:xfrm>
                <a:off x="1595204" y="4232200"/>
                <a:ext cx="2188997"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000" i="1">
                              <a:latin typeface="Cambria Math" panose="02040503050406030204" pitchFamily="18" charset="0"/>
                            </a:rPr>
                          </m:ctrlPr>
                        </m:sSubPr>
                        <m:e>
                          <m:r>
                            <a:rPr lang="es-EC" sz="2000" i="1">
                              <a:latin typeface="Cambria Math" panose="02040503050406030204" pitchFamily="18" charset="0"/>
                            </a:rPr>
                            <m:t>𝑝</m:t>
                          </m:r>
                        </m:e>
                        <m:sub>
                          <m:r>
                            <a:rPr lang="es-EC" sz="2000" i="1">
                              <a:latin typeface="Cambria Math" panose="02040503050406030204" pitchFamily="18" charset="0"/>
                            </a:rPr>
                            <m:t>𝑐𝑟</m:t>
                          </m:r>
                        </m:sub>
                      </m:sSub>
                      <m:r>
                        <a:rPr lang="es-EC" sz="2000" i="0">
                          <a:latin typeface="Cambria Math" panose="02040503050406030204" pitchFamily="18" charset="0"/>
                        </a:rPr>
                        <m:t>=</m:t>
                      </m:r>
                      <m:f>
                        <m:fPr>
                          <m:ctrlPr>
                            <a:rPr lang="es-EC" sz="2000" i="1">
                              <a:latin typeface="Cambria Math" panose="02040503050406030204" pitchFamily="18" charset="0"/>
                            </a:rPr>
                          </m:ctrlPr>
                        </m:fPr>
                        <m:num>
                          <m:d>
                            <m:dPr>
                              <m:ctrlPr>
                                <a:rPr lang="es-EC" sz="2000" i="1">
                                  <a:latin typeface="Cambria Math" panose="02040503050406030204" pitchFamily="18" charset="0"/>
                                </a:rPr>
                              </m:ctrlPr>
                            </m:dPr>
                            <m:e>
                              <m:sSup>
                                <m:sSupPr>
                                  <m:ctrlPr>
                                    <a:rPr lang="es-EC" sz="2000" i="1">
                                      <a:latin typeface="Cambria Math" panose="02040503050406030204" pitchFamily="18" charset="0"/>
                                    </a:rPr>
                                  </m:ctrlPr>
                                </m:sSupPr>
                                <m:e>
                                  <m:r>
                                    <a:rPr lang="es-EC" sz="2000" i="1">
                                      <a:latin typeface="Cambria Math" panose="02040503050406030204" pitchFamily="18" charset="0"/>
                                    </a:rPr>
                                    <m:t>𝑛</m:t>
                                  </m:r>
                                </m:e>
                                <m:sup>
                                  <m:r>
                                    <a:rPr lang="es-EC" sz="2000" i="0">
                                      <a:latin typeface="Cambria Math" panose="02040503050406030204" pitchFamily="18" charset="0"/>
                                    </a:rPr>
                                    <m:t>2</m:t>
                                  </m:r>
                                </m:sup>
                              </m:sSup>
                              <m:r>
                                <a:rPr lang="es-EC" sz="2000" i="0">
                                  <a:latin typeface="Cambria Math" panose="02040503050406030204" pitchFamily="18" charset="0"/>
                                </a:rPr>
                                <m:t>−1</m:t>
                              </m:r>
                            </m:e>
                          </m:d>
                          <m:r>
                            <a:rPr lang="es-EC" sz="2000" i="1">
                              <a:latin typeface="Cambria Math" panose="02040503050406030204" pitchFamily="18" charset="0"/>
                            </a:rPr>
                            <m:t>𝐸𝐼</m:t>
                          </m:r>
                        </m:num>
                        <m:den>
                          <m:sSup>
                            <m:sSupPr>
                              <m:ctrlPr>
                                <a:rPr lang="es-EC" sz="2000" i="1">
                                  <a:latin typeface="Cambria Math" panose="02040503050406030204" pitchFamily="18" charset="0"/>
                                </a:rPr>
                              </m:ctrlPr>
                            </m:sSupPr>
                            <m:e>
                              <m:r>
                                <a:rPr lang="es-EC" sz="2000" i="1">
                                  <a:latin typeface="Cambria Math" panose="02040503050406030204" pitchFamily="18" charset="0"/>
                                </a:rPr>
                                <m:t>𝑅</m:t>
                              </m:r>
                            </m:e>
                            <m:sup>
                              <m:r>
                                <a:rPr lang="es-EC" sz="2000" i="0">
                                  <a:latin typeface="Cambria Math" panose="02040503050406030204" pitchFamily="18" charset="0"/>
                                </a:rPr>
                                <m:t>3</m:t>
                              </m:r>
                            </m:sup>
                          </m:sSup>
                        </m:den>
                      </m:f>
                      <m:r>
                        <a:rPr lang="es-EC" sz="2000" i="0">
                          <a:latin typeface="Cambria Math" panose="02040503050406030204" pitchFamily="18" charset="0"/>
                        </a:rPr>
                        <m:t> </m:t>
                      </m:r>
                    </m:oMath>
                  </m:oMathPara>
                </a14:m>
                <a:endParaRPr lang="es-EC" sz="2000" dirty="0"/>
              </a:p>
            </p:txBody>
          </p:sp>
        </mc:Choice>
        <mc:Fallback xmlns="">
          <p:sp>
            <p:nvSpPr>
              <p:cNvPr id="4" name="Rectangle 3"/>
              <p:cNvSpPr>
                <a:spLocks noRot="1" noChangeAspect="1" noMove="1" noResize="1" noEditPoints="1" noAdjustHandles="1" noChangeArrowheads="1" noChangeShapeType="1" noTextEdit="1"/>
              </p:cNvSpPr>
              <p:nvPr/>
            </p:nvSpPr>
            <p:spPr>
              <a:xfrm>
                <a:off x="1595204" y="4232200"/>
                <a:ext cx="2188997" cy="707886"/>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336972" y="5098667"/>
                <a:ext cx="2445285" cy="753411"/>
              </a:xfrm>
              <a:prstGeom prst="rect">
                <a:avLst/>
              </a:prstGeom>
              <a:ln>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000" i="1">
                              <a:latin typeface="Cambria Math" panose="02040503050406030204" pitchFamily="18" charset="0"/>
                            </a:rPr>
                          </m:ctrlPr>
                        </m:sSubPr>
                        <m:e>
                          <m:r>
                            <a:rPr lang="es-EC" sz="2000" i="1">
                              <a:latin typeface="Cambria Math" panose="02040503050406030204" pitchFamily="18" charset="0"/>
                            </a:rPr>
                            <m:t>𝑝</m:t>
                          </m:r>
                        </m:e>
                        <m:sub>
                          <m:r>
                            <a:rPr lang="es-EC" sz="2000" i="1">
                              <a:latin typeface="Cambria Math" panose="02040503050406030204" pitchFamily="18" charset="0"/>
                            </a:rPr>
                            <m:t>𝑐𝑟</m:t>
                          </m:r>
                        </m:sub>
                      </m:sSub>
                      <m:r>
                        <a:rPr lang="es-EC" sz="2000" i="0">
                          <a:latin typeface="Cambria Math" panose="02040503050406030204" pitchFamily="18" charset="0"/>
                        </a:rPr>
                        <m:t>=</m:t>
                      </m:r>
                      <m:f>
                        <m:fPr>
                          <m:ctrlPr>
                            <a:rPr lang="es-EC" sz="2000" i="1">
                              <a:latin typeface="Cambria Math" panose="02040503050406030204" pitchFamily="18" charset="0"/>
                            </a:rPr>
                          </m:ctrlPr>
                        </m:fPr>
                        <m:num>
                          <m:r>
                            <a:rPr lang="es-EC" sz="2000" i="0">
                              <a:latin typeface="Cambria Math" panose="02040503050406030204" pitchFamily="18" charset="0"/>
                            </a:rPr>
                            <m:t>3</m:t>
                          </m:r>
                          <m:r>
                            <a:rPr lang="es-EC" sz="2000" i="1">
                              <a:latin typeface="Cambria Math" panose="02040503050406030204" pitchFamily="18" charset="0"/>
                            </a:rPr>
                            <m:t>𝐸</m:t>
                          </m:r>
                          <m:sSup>
                            <m:sSupPr>
                              <m:ctrlPr>
                                <a:rPr lang="es-EC" sz="2000" i="1">
                                  <a:latin typeface="Cambria Math" panose="02040503050406030204" pitchFamily="18" charset="0"/>
                                </a:rPr>
                              </m:ctrlPr>
                            </m:sSupPr>
                            <m:e>
                              <m:r>
                                <a:rPr lang="es-EC" sz="2000" i="1">
                                  <a:latin typeface="Cambria Math" panose="02040503050406030204" pitchFamily="18" charset="0"/>
                                </a:rPr>
                                <m:t>h</m:t>
                              </m:r>
                            </m:e>
                            <m:sup>
                              <m:r>
                                <a:rPr lang="es-EC" sz="2000" i="0">
                                  <a:latin typeface="Cambria Math" panose="02040503050406030204" pitchFamily="18" charset="0"/>
                                </a:rPr>
                                <m:t>3</m:t>
                              </m:r>
                            </m:sup>
                          </m:sSup>
                        </m:num>
                        <m:den>
                          <m:r>
                            <a:rPr lang="es-EC" sz="2000" i="0">
                              <a:latin typeface="Cambria Math" panose="02040503050406030204" pitchFamily="18" charset="0"/>
                            </a:rPr>
                            <m:t>12</m:t>
                          </m:r>
                          <m:d>
                            <m:dPr>
                              <m:ctrlPr>
                                <a:rPr lang="es-EC" sz="2000" i="1">
                                  <a:latin typeface="Cambria Math" panose="02040503050406030204" pitchFamily="18" charset="0"/>
                                </a:rPr>
                              </m:ctrlPr>
                            </m:dPr>
                            <m:e>
                              <m:r>
                                <a:rPr lang="es-EC" sz="2000" i="0">
                                  <a:latin typeface="Cambria Math" panose="02040503050406030204" pitchFamily="18" charset="0"/>
                                </a:rPr>
                                <m:t>1−</m:t>
                              </m:r>
                              <m:sSup>
                                <m:sSupPr>
                                  <m:ctrlPr>
                                    <a:rPr lang="es-EC" sz="2000" i="1">
                                      <a:latin typeface="Cambria Math" panose="02040503050406030204" pitchFamily="18" charset="0"/>
                                    </a:rPr>
                                  </m:ctrlPr>
                                </m:sSupPr>
                                <m:e>
                                  <m:r>
                                    <a:rPr lang="es-EC" sz="2000" i="1">
                                      <a:latin typeface="Cambria Math" panose="02040503050406030204" pitchFamily="18" charset="0"/>
                                    </a:rPr>
                                    <m:t>𝑣</m:t>
                                  </m:r>
                                </m:e>
                                <m:sup>
                                  <m:r>
                                    <a:rPr lang="es-EC" sz="2000" i="0">
                                      <a:latin typeface="Cambria Math" panose="02040503050406030204" pitchFamily="18" charset="0"/>
                                    </a:rPr>
                                    <m:t>2</m:t>
                                  </m:r>
                                </m:sup>
                              </m:sSup>
                            </m:e>
                          </m:d>
                          <m:sSup>
                            <m:sSupPr>
                              <m:ctrlPr>
                                <a:rPr lang="es-EC" sz="2000" i="1">
                                  <a:latin typeface="Cambria Math" panose="02040503050406030204" pitchFamily="18" charset="0"/>
                                </a:rPr>
                              </m:ctrlPr>
                            </m:sSupPr>
                            <m:e>
                              <m:r>
                                <a:rPr lang="es-EC" sz="2000" i="1">
                                  <a:latin typeface="Cambria Math" panose="02040503050406030204" pitchFamily="18" charset="0"/>
                                </a:rPr>
                                <m:t>𝑅</m:t>
                              </m:r>
                            </m:e>
                            <m:sup>
                              <m:r>
                                <a:rPr lang="es-EC" sz="2000" i="0">
                                  <a:latin typeface="Cambria Math" panose="02040503050406030204" pitchFamily="18" charset="0"/>
                                </a:rPr>
                                <m:t>3</m:t>
                              </m:r>
                            </m:sup>
                          </m:sSup>
                        </m:den>
                      </m:f>
                    </m:oMath>
                  </m:oMathPara>
                </a14:m>
                <a:endParaRPr lang="es-EC" sz="2000" dirty="0"/>
              </a:p>
            </p:txBody>
          </p:sp>
        </mc:Choice>
        <mc:Fallback xmlns="">
          <p:sp>
            <p:nvSpPr>
              <p:cNvPr id="7" name="Rectangle 6"/>
              <p:cNvSpPr>
                <a:spLocks noRot="1" noChangeAspect="1" noMove="1" noResize="1" noEditPoints="1" noAdjustHandles="1" noChangeArrowheads="1" noChangeShapeType="1" noTextEdit="1"/>
              </p:cNvSpPr>
              <p:nvPr/>
            </p:nvSpPr>
            <p:spPr>
              <a:xfrm>
                <a:off x="6336972" y="5098667"/>
                <a:ext cx="2445285" cy="753411"/>
              </a:xfrm>
              <a:prstGeom prst="rect">
                <a:avLst/>
              </a:prstGeom>
              <a:blipFill rotWithShape="0">
                <a:blip r:embed="rId4"/>
                <a:stretch>
                  <a:fillRect/>
                </a:stretch>
              </a:blipFill>
              <a:ln>
                <a:solidFill>
                  <a:schemeClr val="tx1"/>
                </a:solidFill>
              </a:ln>
            </p:spPr>
            <p:txBody>
              <a:bodyPr/>
              <a:lstStyle/>
              <a:p>
                <a:r>
                  <a:rPr lang="es-EC">
                    <a:noFill/>
                  </a:rPr>
                  <a:t> </a:t>
                </a:r>
              </a:p>
            </p:txBody>
          </p:sp>
        </mc:Fallback>
      </mc:AlternateContent>
      <p:sp>
        <p:nvSpPr>
          <p:cNvPr id="8" name="Rectangle 7"/>
          <p:cNvSpPr/>
          <p:nvPr/>
        </p:nvSpPr>
        <p:spPr>
          <a:xfrm>
            <a:off x="304336" y="5146076"/>
            <a:ext cx="6032636" cy="707886"/>
          </a:xfrm>
          <a:prstGeom prst="rect">
            <a:avLst/>
          </a:prstGeom>
        </p:spPr>
        <p:txBody>
          <a:bodyPr wrap="square">
            <a:spAutoFit/>
          </a:bodyPr>
          <a:lstStyle/>
          <a:p>
            <a:r>
              <a:rPr lang="es-EC" sz="2000" dirty="0" smtClean="0"/>
              <a:t>Asumiendo que n=2 y reemplazando la rigidez a la flexión del cilindro, se tiene:</a:t>
            </a:r>
            <a:endParaRPr lang="es-EC" sz="2000" dirty="0"/>
          </a:p>
        </p:txBody>
      </p:sp>
    </p:spTree>
    <p:extLst>
      <p:ext uri="{BB962C8B-B14F-4D97-AF65-F5344CB8AC3E}">
        <p14:creationId xmlns:p14="http://schemas.microsoft.com/office/powerpoint/2010/main" val="2994967984"/>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064" y="16328"/>
            <a:ext cx="9252283" cy="641970"/>
          </a:xfrm>
        </p:spPr>
        <p:txBody>
          <a:bodyPr/>
          <a:lstStyle/>
          <a:p>
            <a:r>
              <a:rPr lang="en-US" sz="2800" dirty="0" smtClean="0">
                <a:ln w="22225">
                  <a:solidFill>
                    <a:sysClr val="windowText" lastClr="000000"/>
                  </a:solidFill>
                  <a:prstDash val="solid"/>
                </a:ln>
                <a:solidFill>
                  <a:schemeClr val="bg1">
                    <a:lumMod val="75000"/>
                  </a:schemeClr>
                </a:solidFill>
                <a:effectLst/>
              </a:rPr>
              <a:t>PANDEO – CILINDRO SIMPLEMENTE SOPORTADO</a:t>
            </a:r>
            <a:endParaRPr lang="en-US" sz="2800" dirty="0">
              <a:ln w="22225">
                <a:solidFill>
                  <a:sysClr val="windowText" lastClr="000000"/>
                </a:solidFill>
                <a:prstDash val="solid"/>
              </a:ln>
              <a:solidFill>
                <a:schemeClr val="bg1">
                  <a:lumMod val="75000"/>
                </a:schemeClr>
              </a:solidFill>
              <a:effectLst/>
            </a:endParaRPr>
          </a:p>
        </p:txBody>
      </p:sp>
      <mc:AlternateContent xmlns:mc="http://schemas.openxmlformats.org/markup-compatibility/2006" xmlns:a14="http://schemas.microsoft.com/office/drawing/2010/main">
        <mc:Choice Requires="a14">
          <p:sp>
            <p:nvSpPr>
              <p:cNvPr id="5" name="Rectangle 4"/>
              <p:cNvSpPr/>
              <p:nvPr/>
            </p:nvSpPr>
            <p:spPr>
              <a:xfrm>
                <a:off x="333833" y="764904"/>
                <a:ext cx="8477921" cy="2246769"/>
              </a:xfrm>
              <a:prstGeom prst="rect">
                <a:avLst/>
              </a:prstGeom>
            </p:spPr>
            <p:txBody>
              <a:bodyPr wrap="square">
                <a:spAutoFit/>
              </a:bodyPr>
              <a:lstStyle/>
              <a:p>
                <a:pPr algn="just"/>
                <a:r>
                  <a:rPr lang="es-EC" sz="2000" dirty="0"/>
                  <a:t>Una solución más adecuada se deduce de la teoría de elementos </a:t>
                </a:r>
                <a:r>
                  <a:rPr lang="es-EC" sz="2000" dirty="0" smtClean="0"/>
                  <a:t>cilíndricos de pared delgada, </a:t>
                </a:r>
                <a:r>
                  <a:rPr lang="es-EC" sz="2000" dirty="0"/>
                  <a:t>asumiendo que los extremos son simplemente apoyados y no existe flexión del </a:t>
                </a:r>
                <a:r>
                  <a:rPr lang="es-EC" sz="2000" dirty="0" smtClean="0"/>
                  <a:t>cilindro. </a:t>
                </a:r>
                <a:r>
                  <a:rPr lang="es-EC" sz="2000" dirty="0"/>
                  <a:t>El esfuerzo circunferencial es </a:t>
                </a:r>
                <a14:m>
                  <m:oMath xmlns:m="http://schemas.openxmlformats.org/officeDocument/2006/math">
                    <m:sSub>
                      <m:sSubPr>
                        <m:ctrlPr>
                          <a:rPr lang="es-EC" sz="2000" i="1">
                            <a:latin typeface="Cambria Math" panose="02040503050406030204" pitchFamily="18" charset="0"/>
                          </a:rPr>
                        </m:ctrlPr>
                      </m:sSubPr>
                      <m:e>
                        <m:r>
                          <a:rPr lang="es-EC" sz="2000" i="1">
                            <a:latin typeface="Cambria Math" panose="02040503050406030204" pitchFamily="18" charset="0"/>
                          </a:rPr>
                          <m:t>𝜎</m:t>
                        </m:r>
                      </m:e>
                      <m:sub>
                        <m:r>
                          <a:rPr lang="es-EC" sz="2000" i="1">
                            <a:latin typeface="Cambria Math" panose="02040503050406030204" pitchFamily="18" charset="0"/>
                          </a:rPr>
                          <m:t>2</m:t>
                        </m:r>
                      </m:sub>
                    </m:sSub>
                    <m:r>
                      <a:rPr lang="es-EC" sz="2000" i="1">
                        <a:latin typeface="Cambria Math" panose="02040503050406030204" pitchFamily="18" charset="0"/>
                      </a:rPr>
                      <m:t>=−</m:t>
                    </m:r>
                    <m:r>
                      <a:rPr lang="es-EC" sz="2000" i="1">
                        <a:latin typeface="Cambria Math" panose="02040503050406030204" pitchFamily="18" charset="0"/>
                      </a:rPr>
                      <m:t>𝑝𝑅</m:t>
                    </m:r>
                    <m:r>
                      <a:rPr lang="es-EC" sz="2000" i="1">
                        <a:latin typeface="Cambria Math" panose="02040503050406030204" pitchFamily="18" charset="0"/>
                      </a:rPr>
                      <m:t>/</m:t>
                    </m:r>
                    <m:r>
                      <a:rPr lang="es-EC" sz="2000" i="1">
                        <a:latin typeface="Cambria Math" panose="02040503050406030204" pitchFamily="18" charset="0"/>
                      </a:rPr>
                      <m:t>h</m:t>
                    </m:r>
                  </m:oMath>
                </a14:m>
                <a:r>
                  <a:rPr lang="es-EC" sz="2000" dirty="0"/>
                  <a:t>. Así, la acción de la presión transversal p es equivalente a la acción de las fuerzas compresivas circunferenciales, iguales a </a:t>
                </a:r>
                <a14:m>
                  <m:oMath xmlns:m="http://schemas.openxmlformats.org/officeDocument/2006/math">
                    <m:r>
                      <a:rPr lang="es-EC" sz="2000" i="1">
                        <a:latin typeface="Cambria Math" panose="02040503050406030204" pitchFamily="18" charset="0"/>
                      </a:rPr>
                      <m:t>𝑝𝑅</m:t>
                    </m:r>
                  </m:oMath>
                </a14:m>
                <a:r>
                  <a:rPr lang="es-EC" sz="2000" dirty="0" smtClean="0"/>
                  <a:t>. </a:t>
                </a:r>
                <a:r>
                  <a:rPr lang="es-EC" sz="2000" dirty="0"/>
                  <a:t>Haciendo uso de la ecuación fundamental de la estabilidad para recipientes de pared </a:t>
                </a:r>
                <a:r>
                  <a:rPr lang="es-EC" sz="2000" dirty="0" smtClean="0"/>
                  <a:t>delgada:</a:t>
                </a:r>
              </a:p>
            </p:txBody>
          </p:sp>
        </mc:Choice>
        <mc:Fallback xmlns="">
          <p:sp>
            <p:nvSpPr>
              <p:cNvPr id="5" name="Rectangle 4"/>
              <p:cNvSpPr>
                <a:spLocks noRot="1" noChangeAspect="1" noMove="1" noResize="1" noEditPoints="1" noAdjustHandles="1" noChangeArrowheads="1" noChangeShapeType="1" noTextEdit="1"/>
              </p:cNvSpPr>
              <p:nvPr/>
            </p:nvSpPr>
            <p:spPr>
              <a:xfrm>
                <a:off x="333833" y="764904"/>
                <a:ext cx="8477921" cy="2246769"/>
              </a:xfrm>
              <a:prstGeom prst="rect">
                <a:avLst/>
              </a:prstGeom>
              <a:blipFill rotWithShape="0">
                <a:blip r:embed="rId2"/>
                <a:stretch>
                  <a:fillRect l="-791" t="-1084" r="-791" b="-4065"/>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617849" y="3082980"/>
                <a:ext cx="4140044" cy="5529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𝐷</m:t>
                      </m:r>
                      <m:sSup>
                        <m:sSupPr>
                          <m:ctrlPr>
                            <a:rPr lang="es-EC" sz="2000" i="1">
                              <a:latin typeface="Cambria Math" panose="02040503050406030204" pitchFamily="18" charset="0"/>
                            </a:rPr>
                          </m:ctrlPr>
                        </m:sSupPr>
                        <m:e>
                          <m:r>
                            <a:rPr lang="es-EC" sz="2000" i="0">
                              <a:latin typeface="Cambria Math" panose="02040503050406030204" pitchFamily="18" charset="0"/>
                            </a:rPr>
                            <m:t>𝛻</m:t>
                          </m:r>
                        </m:e>
                        <m:sup>
                          <m:r>
                            <a:rPr lang="es-EC" sz="2000" i="0">
                              <a:latin typeface="Cambria Math" panose="02040503050406030204" pitchFamily="18" charset="0"/>
                            </a:rPr>
                            <m:t>4</m:t>
                          </m:r>
                        </m:sup>
                      </m:sSup>
                      <m:sSup>
                        <m:sSupPr>
                          <m:ctrlPr>
                            <a:rPr lang="es-EC" sz="2000" i="1">
                              <a:latin typeface="Cambria Math" panose="02040503050406030204" pitchFamily="18" charset="0"/>
                            </a:rPr>
                          </m:ctrlPr>
                        </m:sSupPr>
                        <m:e>
                          <m:r>
                            <a:rPr lang="es-EC" sz="2000" i="0">
                              <a:latin typeface="Cambria Math" panose="02040503050406030204" pitchFamily="18" charset="0"/>
                            </a:rPr>
                            <m:t>𝛻</m:t>
                          </m:r>
                        </m:e>
                        <m:sup>
                          <m:r>
                            <a:rPr lang="es-EC" sz="2000" i="0">
                              <a:latin typeface="Cambria Math" panose="02040503050406030204" pitchFamily="18" charset="0"/>
                            </a:rPr>
                            <m:t>4</m:t>
                          </m:r>
                        </m:sup>
                      </m:sSup>
                      <m:sSub>
                        <m:sSubPr>
                          <m:ctrlPr>
                            <a:rPr lang="es-EC" sz="2000" i="1">
                              <a:latin typeface="Cambria Math" panose="02040503050406030204" pitchFamily="18" charset="0"/>
                            </a:rPr>
                          </m:ctrlPr>
                        </m:sSubPr>
                        <m:e>
                          <m:r>
                            <a:rPr lang="es-EC" sz="2000" i="1">
                              <a:latin typeface="Cambria Math" panose="02040503050406030204" pitchFamily="18" charset="0"/>
                            </a:rPr>
                            <m:t>𝑤</m:t>
                          </m:r>
                        </m:e>
                        <m:sub>
                          <m:r>
                            <a:rPr lang="es-EC" sz="2000" i="0">
                              <a:latin typeface="Cambria Math" panose="02040503050406030204" pitchFamily="18" charset="0"/>
                            </a:rPr>
                            <m:t>1</m:t>
                          </m:r>
                        </m:sub>
                      </m:sSub>
                      <m:r>
                        <a:rPr lang="es-EC" sz="2000" i="0">
                          <a:latin typeface="Cambria Math" panose="02040503050406030204" pitchFamily="18" charset="0"/>
                        </a:rPr>
                        <m:t>+</m:t>
                      </m:r>
                      <m:r>
                        <a:rPr lang="es-EC" sz="2000" i="1">
                          <a:latin typeface="Cambria Math" panose="02040503050406030204" pitchFamily="18" charset="0"/>
                        </a:rPr>
                        <m:t>𝐸h</m:t>
                      </m:r>
                      <m:sSubSup>
                        <m:sSubSupPr>
                          <m:ctrlPr>
                            <a:rPr lang="es-EC" sz="2000" i="1">
                              <a:latin typeface="Cambria Math" panose="02040503050406030204" pitchFamily="18" charset="0"/>
                            </a:rPr>
                          </m:ctrlPr>
                        </m:sSubSupPr>
                        <m:e>
                          <m:r>
                            <a:rPr lang="es-EC" sz="2000" i="0">
                              <a:latin typeface="Cambria Math" panose="02040503050406030204" pitchFamily="18" charset="0"/>
                            </a:rPr>
                            <m:t>𝛻</m:t>
                          </m:r>
                        </m:e>
                        <m:sub>
                          <m:r>
                            <a:rPr lang="es-EC" sz="2000" i="1">
                              <a:latin typeface="Cambria Math" panose="02040503050406030204" pitchFamily="18" charset="0"/>
                            </a:rPr>
                            <m:t>𝑘</m:t>
                          </m:r>
                        </m:sub>
                        <m:sup>
                          <m:r>
                            <a:rPr lang="es-EC" sz="2000" i="0">
                              <a:latin typeface="Cambria Math" panose="02040503050406030204" pitchFamily="18" charset="0"/>
                            </a:rPr>
                            <m:t>2</m:t>
                          </m:r>
                        </m:sup>
                      </m:sSubSup>
                      <m:sSubSup>
                        <m:sSubSupPr>
                          <m:ctrlPr>
                            <a:rPr lang="es-EC" sz="2000" i="1">
                              <a:latin typeface="Cambria Math" panose="02040503050406030204" pitchFamily="18" charset="0"/>
                            </a:rPr>
                          </m:ctrlPr>
                        </m:sSubSupPr>
                        <m:e>
                          <m:r>
                            <a:rPr lang="es-EC" sz="2000" i="0">
                              <a:latin typeface="Cambria Math" panose="02040503050406030204" pitchFamily="18" charset="0"/>
                            </a:rPr>
                            <m:t>𝛻</m:t>
                          </m:r>
                        </m:e>
                        <m:sub>
                          <m:r>
                            <a:rPr lang="es-EC" sz="2000" i="1">
                              <a:latin typeface="Cambria Math" panose="02040503050406030204" pitchFamily="18" charset="0"/>
                            </a:rPr>
                            <m:t>𝑘</m:t>
                          </m:r>
                        </m:sub>
                        <m:sup>
                          <m:r>
                            <a:rPr lang="es-EC" sz="2000" i="0">
                              <a:latin typeface="Cambria Math" panose="02040503050406030204" pitchFamily="18" charset="0"/>
                            </a:rPr>
                            <m:t>2</m:t>
                          </m:r>
                        </m:sup>
                      </m:sSubSup>
                      <m:sSub>
                        <m:sSubPr>
                          <m:ctrlPr>
                            <a:rPr lang="es-EC" sz="2000" i="1">
                              <a:latin typeface="Cambria Math" panose="02040503050406030204" pitchFamily="18" charset="0"/>
                            </a:rPr>
                          </m:ctrlPr>
                        </m:sSubPr>
                        <m:e>
                          <m:r>
                            <a:rPr lang="es-EC" sz="2000" i="1">
                              <a:latin typeface="Cambria Math" panose="02040503050406030204" pitchFamily="18" charset="0"/>
                            </a:rPr>
                            <m:t>𝑤</m:t>
                          </m:r>
                        </m:e>
                        <m:sub>
                          <m:r>
                            <a:rPr lang="es-EC" sz="2000" i="0">
                              <a:latin typeface="Cambria Math" panose="02040503050406030204" pitchFamily="18" charset="0"/>
                            </a:rPr>
                            <m:t>1</m:t>
                          </m:r>
                        </m:sub>
                      </m:sSub>
                      <m:r>
                        <a:rPr lang="es-EC" sz="2000" i="0">
                          <a:latin typeface="Cambria Math" panose="02040503050406030204" pitchFamily="18" charset="0"/>
                        </a:rPr>
                        <m:t>=</m:t>
                      </m:r>
                      <m:sSup>
                        <m:sSupPr>
                          <m:ctrlPr>
                            <a:rPr lang="es-EC" sz="2000" i="1">
                              <a:latin typeface="Cambria Math" panose="02040503050406030204" pitchFamily="18" charset="0"/>
                            </a:rPr>
                          </m:ctrlPr>
                        </m:sSupPr>
                        <m:e>
                          <m:r>
                            <a:rPr lang="es-EC" sz="2000" i="0">
                              <a:latin typeface="Cambria Math" panose="02040503050406030204" pitchFamily="18" charset="0"/>
                            </a:rPr>
                            <m:t>𝛻</m:t>
                          </m:r>
                        </m:e>
                        <m:sup>
                          <m:r>
                            <a:rPr lang="es-EC" sz="2000" i="0">
                              <a:latin typeface="Cambria Math" panose="02040503050406030204" pitchFamily="18" charset="0"/>
                            </a:rPr>
                            <m:t>4</m:t>
                          </m:r>
                        </m:sup>
                      </m:sSup>
                      <m:d>
                        <m:dPr>
                          <m:ctrlPr>
                            <a:rPr lang="es-EC" sz="2000" i="1">
                              <a:latin typeface="Cambria Math" panose="02040503050406030204" pitchFamily="18" charset="0"/>
                            </a:rPr>
                          </m:ctrlPr>
                        </m:dPr>
                        <m:e>
                          <m:sSubSup>
                            <m:sSubSupPr>
                              <m:ctrlPr>
                                <a:rPr lang="es-EC" sz="2000" i="1">
                                  <a:latin typeface="Cambria Math" panose="02040503050406030204" pitchFamily="18" charset="0"/>
                                </a:rPr>
                              </m:ctrlPr>
                            </m:sSubSupPr>
                            <m:e>
                              <m:r>
                                <a:rPr lang="es-EC" sz="2000" i="1">
                                  <a:latin typeface="Cambria Math" panose="02040503050406030204" pitchFamily="18" charset="0"/>
                                </a:rPr>
                                <m:t>𝑝</m:t>
                              </m:r>
                            </m:e>
                            <m:sub>
                              <m:r>
                                <a:rPr lang="es-EC" sz="2000" i="1">
                                  <a:latin typeface="Cambria Math" panose="02040503050406030204" pitchFamily="18" charset="0"/>
                                </a:rPr>
                                <m:t>𝑠</m:t>
                              </m:r>
                            </m:sub>
                            <m:sup>
                              <m:d>
                                <m:dPr>
                                  <m:ctrlPr>
                                    <a:rPr lang="es-EC" sz="2000" i="1">
                                      <a:latin typeface="Cambria Math" panose="02040503050406030204" pitchFamily="18" charset="0"/>
                                    </a:rPr>
                                  </m:ctrlPr>
                                </m:dPr>
                                <m:e>
                                  <m:r>
                                    <a:rPr lang="es-EC" sz="2000" i="1">
                                      <a:latin typeface="Cambria Math" panose="02040503050406030204" pitchFamily="18" charset="0"/>
                                    </a:rPr>
                                    <m:t>𝑓</m:t>
                                  </m:r>
                                </m:e>
                              </m:d>
                            </m:sup>
                          </m:sSubSup>
                        </m:e>
                      </m:d>
                      <m:r>
                        <a:rPr lang="es-EC" sz="2000" i="0">
                          <a:latin typeface="Cambria Math" panose="02040503050406030204" pitchFamily="18" charset="0"/>
                        </a:rPr>
                        <m:t> </m:t>
                      </m:r>
                    </m:oMath>
                  </m:oMathPara>
                </a14:m>
                <a:endParaRPr lang="es-EC" sz="2000" dirty="0"/>
              </a:p>
            </p:txBody>
          </p:sp>
        </mc:Choice>
        <mc:Fallback xmlns="">
          <p:sp>
            <p:nvSpPr>
              <p:cNvPr id="3" name="Rectangle 2"/>
              <p:cNvSpPr>
                <a:spLocks noRot="1" noChangeAspect="1" noMove="1" noResize="1" noEditPoints="1" noAdjustHandles="1" noChangeArrowheads="1" noChangeShapeType="1" noTextEdit="1"/>
              </p:cNvSpPr>
              <p:nvPr/>
            </p:nvSpPr>
            <p:spPr>
              <a:xfrm>
                <a:off x="2617849" y="3082980"/>
                <a:ext cx="4140044" cy="552972"/>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33832" y="3779914"/>
                <a:ext cx="8477921" cy="1015663"/>
              </a:xfrm>
              <a:prstGeom prst="rect">
                <a:avLst/>
              </a:prstGeom>
            </p:spPr>
            <p:txBody>
              <a:bodyPr wrap="square">
                <a:spAutoFit/>
              </a:bodyPr>
              <a:lstStyle/>
              <a:p>
                <a:pPr algn="just">
                  <a:lnSpc>
                    <a:spcPct val="150000"/>
                  </a:lnSpc>
                  <a:spcAft>
                    <a:spcPts val="0"/>
                  </a:spcAft>
                </a:pPr>
                <a:r>
                  <a:rPr lang="es-EC" sz="2000" dirty="0" smtClean="0">
                    <a:latin typeface="Arial" panose="020B0604020202020204" pitchFamily="34" charset="0"/>
                    <a:ea typeface="Calibri" panose="020F0502020204030204" pitchFamily="34" charset="0"/>
                    <a:cs typeface="Times New Roman" panose="02020603050405020304" pitchFamily="18" charset="0"/>
                  </a:rPr>
                  <a:t>E imponiendo las </a:t>
                </a:r>
                <a:r>
                  <a:rPr lang="es-EC" sz="2000" dirty="0">
                    <a:latin typeface="Arial" panose="020B0604020202020204" pitchFamily="34" charset="0"/>
                    <a:ea typeface="Calibri" panose="020F0502020204030204" pitchFamily="34" charset="0"/>
                    <a:cs typeface="Times New Roman" panose="02020603050405020304" pitchFamily="18" charset="0"/>
                  </a:rPr>
                  <a:t>condiciones de frontera, </a:t>
                </a:r>
                <a14:m>
                  <m:oMath xmlns:m="http://schemas.openxmlformats.org/officeDocument/2006/math">
                    <m:sSub>
                      <m:sSubPr>
                        <m:ctrlPr>
                          <a:rPr lang="es-EC"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20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s-EC" sz="2000" i="1">
                            <a:effectLst/>
                            <a:latin typeface="Cambria Math" panose="02040503050406030204" pitchFamily="18" charset="0"/>
                            <a:ea typeface="Calibri" panose="020F0502020204030204" pitchFamily="34" charset="0"/>
                            <a:cs typeface="Times New Roman" panose="02020603050405020304" pitchFamily="18" charset="0"/>
                          </a:rPr>
                          <m:t>10</m:t>
                        </m:r>
                      </m:sub>
                    </m:sSub>
                    <m:r>
                      <a:rPr lang="es-EC" sz="2000" i="1">
                        <a:effectLst/>
                        <a:latin typeface="Cambria Math" panose="02040503050406030204" pitchFamily="18" charset="0"/>
                        <a:ea typeface="Calibri" panose="020F0502020204030204" pitchFamily="34" charset="0"/>
                        <a:cs typeface="Times New Roman" panose="02020603050405020304" pitchFamily="18" charset="0"/>
                      </a:rPr>
                      <m:t>=0, </m:t>
                    </m:r>
                    <m:sSub>
                      <m:sSubPr>
                        <m:ctrlPr>
                          <a:rPr lang="es-EC"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2000" i="1">
                            <a:effectLst/>
                            <a:latin typeface="Cambria Math" panose="02040503050406030204" pitchFamily="18" charset="0"/>
                            <a:ea typeface="Calibri" panose="020F0502020204030204" pitchFamily="34" charset="0"/>
                            <a:cs typeface="Times New Roman" panose="02020603050405020304" pitchFamily="18" charset="0"/>
                          </a:rPr>
                          <m:t>𝑁</m:t>
                        </m:r>
                      </m:e>
                      <m:sub>
                        <m:r>
                          <a:rPr lang="es-EC" sz="2000" i="1">
                            <a:effectLst/>
                            <a:latin typeface="Cambria Math" panose="02040503050406030204" pitchFamily="18" charset="0"/>
                            <a:ea typeface="Calibri" panose="020F0502020204030204" pitchFamily="34" charset="0"/>
                            <a:cs typeface="Times New Roman" panose="02020603050405020304" pitchFamily="18" charset="0"/>
                          </a:rPr>
                          <m:t>20</m:t>
                        </m:r>
                      </m:sub>
                    </m:sSub>
                    <m:r>
                      <a:rPr lang="es-EC" sz="2000" i="1">
                        <a:effectLst/>
                        <a:latin typeface="Cambria Math" panose="02040503050406030204" pitchFamily="18" charset="0"/>
                        <a:ea typeface="Calibri" panose="020F0502020204030204" pitchFamily="34" charset="0"/>
                        <a:cs typeface="Times New Roman" panose="02020603050405020304" pitchFamily="18" charset="0"/>
                      </a:rPr>
                      <m:t>=−</m:t>
                    </m:r>
                    <m:r>
                      <a:rPr lang="es-EC" sz="2000" i="1">
                        <a:effectLst/>
                        <a:latin typeface="Cambria Math" panose="02040503050406030204" pitchFamily="18" charset="0"/>
                        <a:ea typeface="Calibri" panose="020F0502020204030204" pitchFamily="34" charset="0"/>
                        <a:cs typeface="Times New Roman" panose="02020603050405020304" pitchFamily="18" charset="0"/>
                      </a:rPr>
                      <m:t>𝑝𝑟</m:t>
                    </m:r>
                    <m:r>
                      <a:rPr lang="es-EC" sz="2000" i="1">
                        <a:effectLst/>
                        <a:latin typeface="Cambria Math" panose="02040503050406030204" pitchFamily="18" charset="0"/>
                        <a:ea typeface="Calibri" panose="020F0502020204030204" pitchFamily="34" charset="0"/>
                        <a:cs typeface="Times New Roman" panose="02020603050405020304" pitchFamily="18" charset="0"/>
                      </a:rPr>
                      <m:t> , </m:t>
                    </m:r>
                    <m:r>
                      <a:rPr lang="es-EC" sz="2000" i="1">
                        <a:effectLst/>
                        <a:latin typeface="Cambria Math" panose="02040503050406030204" pitchFamily="18" charset="0"/>
                        <a:ea typeface="Calibri" panose="020F0502020204030204" pitchFamily="34" charset="0"/>
                        <a:cs typeface="Times New Roman" panose="02020603050405020304" pitchFamily="18" charset="0"/>
                      </a:rPr>
                      <m:t>𝑆</m:t>
                    </m:r>
                    <m:r>
                      <a:rPr lang="es-EC" sz="2000" i="1">
                        <a:effectLst/>
                        <a:latin typeface="Cambria Math" panose="02040503050406030204" pitchFamily="18" charset="0"/>
                        <a:ea typeface="Calibri" panose="020F0502020204030204" pitchFamily="34" charset="0"/>
                        <a:cs typeface="Times New Roman" panose="02020603050405020304" pitchFamily="18" charset="0"/>
                      </a:rPr>
                      <m:t>=0</m:t>
                    </m:r>
                  </m:oMath>
                </a14:m>
                <a:r>
                  <a:rPr lang="es-EC" sz="2000" dirty="0">
                    <a:effectLst/>
                    <a:latin typeface="Arial" panose="020B0604020202020204" pitchFamily="34" charset="0"/>
                    <a:ea typeface="Times New Roman" panose="02020603050405020304" pitchFamily="18" charset="0"/>
                    <a:cs typeface="Times New Roman" panose="02020603050405020304" pitchFamily="18" charset="0"/>
                  </a:rPr>
                  <a:t> y dividiendo ambos lados para </a:t>
                </a:r>
                <a14:m>
                  <m:oMath xmlns:m="http://schemas.openxmlformats.org/officeDocument/2006/math">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h</m:t>
                    </m:r>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es-EC" sz="2000" dirty="0">
                    <a:effectLst/>
                    <a:latin typeface="Arial" panose="020B0604020202020204" pitchFamily="34" charset="0"/>
                    <a:ea typeface="Times New Roman" panose="02020603050405020304" pitchFamily="18" charset="0"/>
                    <a:cs typeface="Times New Roman" panose="02020603050405020304" pitchFamily="18" charset="0"/>
                  </a:rPr>
                  <a:t>se </a:t>
                </a:r>
                <a:r>
                  <a:rPr lang="es-EC" sz="2000" dirty="0" smtClean="0">
                    <a:effectLst/>
                    <a:latin typeface="Arial" panose="020B0604020202020204" pitchFamily="34" charset="0"/>
                    <a:ea typeface="Times New Roman" panose="02020603050405020304" pitchFamily="18" charset="0"/>
                    <a:cs typeface="Times New Roman" panose="02020603050405020304" pitchFamily="18" charset="0"/>
                  </a:rPr>
                  <a:t>obtiene:</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33832" y="3779914"/>
                <a:ext cx="8477921" cy="1015663"/>
              </a:xfrm>
              <a:prstGeom prst="rect">
                <a:avLst/>
              </a:prstGeom>
              <a:blipFill rotWithShape="0">
                <a:blip r:embed="rId4"/>
                <a:stretch>
                  <a:fillRect l="-791" r="-791" b="-4192"/>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2505254" y="5031154"/>
                <a:ext cx="4252639" cy="7900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C" sz="2000" i="1">
                              <a:latin typeface="Cambria Math" panose="02040503050406030204" pitchFamily="18" charset="0"/>
                            </a:rPr>
                          </m:ctrlPr>
                        </m:fPr>
                        <m:num>
                          <m:r>
                            <a:rPr lang="es-EC" sz="2000" i="1">
                              <a:latin typeface="Cambria Math" panose="02040503050406030204" pitchFamily="18" charset="0"/>
                            </a:rPr>
                            <m:t>𝐷</m:t>
                          </m:r>
                        </m:num>
                        <m:den>
                          <m:r>
                            <a:rPr lang="es-EC" sz="2000" i="1">
                              <a:latin typeface="Cambria Math" panose="02040503050406030204" pitchFamily="18" charset="0"/>
                            </a:rPr>
                            <m:t>h</m:t>
                          </m:r>
                        </m:den>
                      </m:f>
                      <m:sSup>
                        <m:sSupPr>
                          <m:ctrlPr>
                            <a:rPr lang="es-EC" sz="2000" i="1">
                              <a:latin typeface="Cambria Math" panose="02040503050406030204" pitchFamily="18" charset="0"/>
                            </a:rPr>
                          </m:ctrlPr>
                        </m:sSupPr>
                        <m:e>
                          <m:r>
                            <a:rPr lang="es-EC" sz="2000" i="0">
                              <a:latin typeface="Cambria Math" panose="02040503050406030204" pitchFamily="18" charset="0"/>
                            </a:rPr>
                            <m:t>𝛻</m:t>
                          </m:r>
                        </m:e>
                        <m:sup>
                          <m:r>
                            <a:rPr lang="es-EC" sz="2000" i="0">
                              <a:latin typeface="Cambria Math" panose="02040503050406030204" pitchFamily="18" charset="0"/>
                            </a:rPr>
                            <m:t>8</m:t>
                          </m:r>
                        </m:sup>
                      </m:sSup>
                      <m:r>
                        <a:rPr lang="es-EC" sz="2000" i="1">
                          <a:latin typeface="Cambria Math" panose="02040503050406030204" pitchFamily="18" charset="0"/>
                        </a:rPr>
                        <m:t>𝑤</m:t>
                      </m:r>
                      <m:r>
                        <a:rPr lang="es-EC" sz="2000" i="0">
                          <a:latin typeface="Cambria Math" panose="02040503050406030204" pitchFamily="18" charset="0"/>
                        </a:rPr>
                        <m:t>+</m:t>
                      </m:r>
                      <m:f>
                        <m:fPr>
                          <m:ctrlPr>
                            <a:rPr lang="es-EC" sz="2000" i="1">
                              <a:latin typeface="Cambria Math" panose="02040503050406030204" pitchFamily="18" charset="0"/>
                            </a:rPr>
                          </m:ctrlPr>
                        </m:fPr>
                        <m:num>
                          <m:r>
                            <a:rPr lang="es-EC" sz="2000" i="1">
                              <a:latin typeface="Cambria Math" panose="02040503050406030204" pitchFamily="18" charset="0"/>
                            </a:rPr>
                            <m:t>𝐸</m:t>
                          </m:r>
                        </m:num>
                        <m:den>
                          <m:sSup>
                            <m:sSupPr>
                              <m:ctrlPr>
                                <a:rPr lang="es-EC" sz="2000" i="1">
                                  <a:latin typeface="Cambria Math" panose="02040503050406030204" pitchFamily="18" charset="0"/>
                                </a:rPr>
                              </m:ctrlPr>
                            </m:sSupPr>
                            <m:e>
                              <m:r>
                                <a:rPr lang="es-EC" sz="2000" i="1">
                                  <a:latin typeface="Cambria Math" panose="02040503050406030204" pitchFamily="18" charset="0"/>
                                </a:rPr>
                                <m:t>𝑅</m:t>
                              </m:r>
                            </m:e>
                            <m:sup>
                              <m:r>
                                <a:rPr lang="es-EC" sz="2000" i="0">
                                  <a:latin typeface="Cambria Math" panose="02040503050406030204" pitchFamily="18" charset="0"/>
                                </a:rPr>
                                <m:t>2</m:t>
                              </m:r>
                            </m:sup>
                          </m:sSup>
                        </m:den>
                      </m:f>
                      <m:f>
                        <m:fPr>
                          <m:ctrlPr>
                            <a:rPr lang="es-EC" sz="2000" i="1">
                              <a:latin typeface="Cambria Math" panose="02040503050406030204" pitchFamily="18" charset="0"/>
                            </a:rPr>
                          </m:ctrlPr>
                        </m:fPr>
                        <m:num>
                          <m:sSup>
                            <m:sSupPr>
                              <m:ctrlPr>
                                <a:rPr lang="es-EC" sz="2000" i="1">
                                  <a:latin typeface="Cambria Math" panose="02040503050406030204" pitchFamily="18" charset="0"/>
                                </a:rPr>
                              </m:ctrlPr>
                            </m:sSupPr>
                            <m:e>
                              <m:r>
                                <a:rPr lang="es-EC" sz="2000" i="0">
                                  <a:latin typeface="Cambria Math" panose="02040503050406030204" pitchFamily="18" charset="0"/>
                                </a:rPr>
                                <m:t>𝜕</m:t>
                              </m:r>
                            </m:e>
                            <m:sup>
                              <m:r>
                                <a:rPr lang="es-EC" sz="2000" i="0">
                                  <a:latin typeface="Cambria Math" panose="02040503050406030204" pitchFamily="18" charset="0"/>
                                </a:rPr>
                                <m:t>4</m:t>
                              </m:r>
                            </m:sup>
                          </m:sSup>
                          <m:r>
                            <a:rPr lang="es-EC" sz="2000" i="1">
                              <a:latin typeface="Cambria Math" panose="02040503050406030204" pitchFamily="18" charset="0"/>
                            </a:rPr>
                            <m:t>𝑤</m:t>
                          </m:r>
                        </m:num>
                        <m:den>
                          <m:r>
                            <a:rPr lang="es-EC" sz="2000" i="0">
                              <a:latin typeface="Cambria Math" panose="02040503050406030204" pitchFamily="18" charset="0"/>
                            </a:rPr>
                            <m:t>𝜕</m:t>
                          </m:r>
                          <m:sSup>
                            <m:sSupPr>
                              <m:ctrlPr>
                                <a:rPr lang="es-EC" sz="2000" i="1">
                                  <a:latin typeface="Cambria Math" panose="02040503050406030204" pitchFamily="18" charset="0"/>
                                </a:rPr>
                              </m:ctrlPr>
                            </m:sSupPr>
                            <m:e>
                              <m:r>
                                <a:rPr lang="es-EC" sz="2000" i="1">
                                  <a:latin typeface="Cambria Math" panose="02040503050406030204" pitchFamily="18" charset="0"/>
                                </a:rPr>
                                <m:t>𝑥</m:t>
                              </m:r>
                            </m:e>
                            <m:sup>
                              <m:r>
                                <a:rPr lang="es-EC" sz="2000" i="0">
                                  <a:latin typeface="Cambria Math" panose="02040503050406030204" pitchFamily="18" charset="0"/>
                                </a:rPr>
                                <m:t>4</m:t>
                              </m:r>
                            </m:sup>
                          </m:sSup>
                        </m:den>
                      </m:f>
                      <m:r>
                        <a:rPr lang="es-EC" sz="2000" i="0">
                          <a:latin typeface="Cambria Math" panose="02040503050406030204" pitchFamily="18" charset="0"/>
                        </a:rPr>
                        <m:t>+</m:t>
                      </m:r>
                      <m:f>
                        <m:fPr>
                          <m:ctrlPr>
                            <a:rPr lang="es-EC" sz="2000" i="1">
                              <a:latin typeface="Cambria Math" panose="02040503050406030204" pitchFamily="18" charset="0"/>
                            </a:rPr>
                          </m:ctrlPr>
                        </m:fPr>
                        <m:num>
                          <m:r>
                            <a:rPr lang="es-EC" sz="2000" i="1">
                              <a:latin typeface="Cambria Math" panose="02040503050406030204" pitchFamily="18" charset="0"/>
                            </a:rPr>
                            <m:t>𝑝𝑅</m:t>
                          </m:r>
                        </m:num>
                        <m:den>
                          <m:r>
                            <a:rPr lang="es-EC" sz="2000" i="1">
                              <a:latin typeface="Cambria Math" panose="02040503050406030204" pitchFamily="18" charset="0"/>
                            </a:rPr>
                            <m:t>h</m:t>
                          </m:r>
                        </m:den>
                      </m:f>
                      <m:sSup>
                        <m:sSupPr>
                          <m:ctrlPr>
                            <a:rPr lang="es-EC" sz="2000" i="1">
                              <a:latin typeface="Cambria Math" panose="02040503050406030204" pitchFamily="18" charset="0"/>
                            </a:rPr>
                          </m:ctrlPr>
                        </m:sSupPr>
                        <m:e>
                          <m:r>
                            <a:rPr lang="es-EC" sz="2000" i="0">
                              <a:latin typeface="Cambria Math" panose="02040503050406030204" pitchFamily="18" charset="0"/>
                            </a:rPr>
                            <m:t>𝛻</m:t>
                          </m:r>
                        </m:e>
                        <m:sup>
                          <m:r>
                            <a:rPr lang="es-EC" sz="2000" i="0">
                              <a:latin typeface="Cambria Math" panose="02040503050406030204" pitchFamily="18" charset="0"/>
                            </a:rPr>
                            <m:t>4</m:t>
                          </m:r>
                        </m:sup>
                      </m:sSup>
                      <m:d>
                        <m:dPr>
                          <m:ctrlPr>
                            <a:rPr lang="es-EC" sz="2000" i="1">
                              <a:latin typeface="Cambria Math" panose="02040503050406030204" pitchFamily="18" charset="0"/>
                            </a:rPr>
                          </m:ctrlPr>
                        </m:dPr>
                        <m:e>
                          <m:f>
                            <m:fPr>
                              <m:ctrlPr>
                                <a:rPr lang="es-EC" sz="2000" i="1">
                                  <a:latin typeface="Cambria Math" panose="02040503050406030204" pitchFamily="18" charset="0"/>
                                </a:rPr>
                              </m:ctrlPr>
                            </m:fPr>
                            <m:num>
                              <m:sSup>
                                <m:sSupPr>
                                  <m:ctrlPr>
                                    <a:rPr lang="es-EC" sz="2000" i="1">
                                      <a:latin typeface="Cambria Math" panose="02040503050406030204" pitchFamily="18" charset="0"/>
                                    </a:rPr>
                                  </m:ctrlPr>
                                </m:sSupPr>
                                <m:e>
                                  <m:r>
                                    <a:rPr lang="es-EC" sz="2000" i="0">
                                      <a:latin typeface="Cambria Math" panose="02040503050406030204" pitchFamily="18" charset="0"/>
                                    </a:rPr>
                                    <m:t>𝜕</m:t>
                                  </m:r>
                                </m:e>
                                <m:sup>
                                  <m:r>
                                    <a:rPr lang="es-EC" sz="2000" i="0">
                                      <a:latin typeface="Cambria Math" panose="02040503050406030204" pitchFamily="18" charset="0"/>
                                    </a:rPr>
                                    <m:t>2</m:t>
                                  </m:r>
                                </m:sup>
                              </m:sSup>
                              <m:r>
                                <a:rPr lang="es-EC" sz="2000" i="1">
                                  <a:latin typeface="Cambria Math" panose="02040503050406030204" pitchFamily="18" charset="0"/>
                                </a:rPr>
                                <m:t>𝑤</m:t>
                              </m:r>
                            </m:num>
                            <m:den>
                              <m:r>
                                <a:rPr lang="es-EC" sz="2000" i="0">
                                  <a:latin typeface="Cambria Math" panose="02040503050406030204" pitchFamily="18" charset="0"/>
                                </a:rPr>
                                <m:t>𝜕</m:t>
                              </m:r>
                              <m:sSup>
                                <m:sSupPr>
                                  <m:ctrlPr>
                                    <a:rPr lang="es-EC" sz="2000" i="1">
                                      <a:latin typeface="Cambria Math" panose="02040503050406030204" pitchFamily="18" charset="0"/>
                                    </a:rPr>
                                  </m:ctrlPr>
                                </m:sSupPr>
                                <m:e>
                                  <m:r>
                                    <a:rPr lang="es-EC" sz="2000" i="1">
                                      <a:latin typeface="Cambria Math" panose="02040503050406030204" pitchFamily="18" charset="0"/>
                                    </a:rPr>
                                    <m:t>𝑦</m:t>
                                  </m:r>
                                </m:e>
                                <m:sup>
                                  <m:r>
                                    <a:rPr lang="es-EC" sz="2000" i="0">
                                      <a:latin typeface="Cambria Math" panose="02040503050406030204" pitchFamily="18" charset="0"/>
                                    </a:rPr>
                                    <m:t>2</m:t>
                                  </m:r>
                                </m:sup>
                              </m:sSup>
                            </m:den>
                          </m:f>
                        </m:e>
                      </m:d>
                      <m:r>
                        <a:rPr lang="es-EC" sz="2000" i="0">
                          <a:latin typeface="Cambria Math" panose="02040503050406030204" pitchFamily="18" charset="0"/>
                        </a:rPr>
                        <m:t>=0</m:t>
                      </m:r>
                    </m:oMath>
                  </m:oMathPara>
                </a14:m>
                <a:endParaRPr lang="es-EC" sz="2000" dirty="0"/>
              </a:p>
            </p:txBody>
          </p:sp>
        </mc:Choice>
        <mc:Fallback xmlns="">
          <p:sp>
            <p:nvSpPr>
              <p:cNvPr id="9" name="Rectangle 8"/>
              <p:cNvSpPr>
                <a:spLocks noRot="1" noChangeAspect="1" noMove="1" noResize="1" noEditPoints="1" noAdjustHandles="1" noChangeArrowheads="1" noChangeShapeType="1" noTextEdit="1"/>
              </p:cNvSpPr>
              <p:nvPr/>
            </p:nvSpPr>
            <p:spPr>
              <a:xfrm>
                <a:off x="2505254" y="5031154"/>
                <a:ext cx="4252639" cy="790024"/>
              </a:xfrm>
              <a:prstGeom prst="rect">
                <a:avLst/>
              </a:prstGeom>
              <a:blipFill rotWithShape="0">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326299451"/>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064" y="16328"/>
            <a:ext cx="9252283" cy="641970"/>
          </a:xfrm>
        </p:spPr>
        <p:txBody>
          <a:bodyPr/>
          <a:lstStyle/>
          <a:p>
            <a:r>
              <a:rPr lang="en-US" sz="2800" dirty="0" smtClean="0">
                <a:ln w="22225">
                  <a:solidFill>
                    <a:sysClr val="windowText" lastClr="000000"/>
                  </a:solidFill>
                  <a:prstDash val="solid"/>
                </a:ln>
                <a:solidFill>
                  <a:schemeClr val="bg1">
                    <a:lumMod val="75000"/>
                  </a:schemeClr>
                </a:solidFill>
                <a:effectLst/>
              </a:rPr>
              <a:t>PANDEO – CILINDRO SIMPLEMENTE SOPORTADO</a:t>
            </a:r>
            <a:endParaRPr lang="en-US" sz="2800" dirty="0">
              <a:ln w="22225">
                <a:solidFill>
                  <a:sysClr val="windowText" lastClr="000000"/>
                </a:solidFill>
                <a:prstDash val="solid"/>
              </a:ln>
              <a:solidFill>
                <a:schemeClr val="bg1">
                  <a:lumMod val="75000"/>
                </a:schemeClr>
              </a:solidFill>
              <a:effectLst/>
            </a:endParaRPr>
          </a:p>
        </p:txBody>
      </p:sp>
      <p:sp>
        <p:nvSpPr>
          <p:cNvPr id="4" name="Rectangle 3"/>
          <p:cNvSpPr/>
          <p:nvPr/>
        </p:nvSpPr>
        <p:spPr>
          <a:xfrm>
            <a:off x="266051" y="804239"/>
            <a:ext cx="8672052" cy="707886"/>
          </a:xfrm>
          <a:prstGeom prst="rect">
            <a:avLst/>
          </a:prstGeom>
        </p:spPr>
        <p:txBody>
          <a:bodyPr wrap="square">
            <a:spAutoFit/>
          </a:bodyPr>
          <a:lstStyle/>
          <a:p>
            <a:pPr algn="just"/>
            <a:r>
              <a:rPr lang="es-EC" sz="2000" dirty="0">
                <a:latin typeface="Arial" panose="020B0604020202020204" pitchFamily="34" charset="0"/>
                <a:ea typeface="Calibri" panose="020F0502020204030204" pitchFamily="34" charset="0"/>
                <a:cs typeface="Times New Roman" panose="02020603050405020304" pitchFamily="18" charset="0"/>
              </a:rPr>
              <a:t>Al resolver esta ecuación para las condiciones de borde descritas, con la ayuda de serie de senos se </a:t>
            </a:r>
            <a:r>
              <a:rPr lang="es-EC" sz="2000" dirty="0" smtClean="0">
                <a:latin typeface="Arial" panose="020B0604020202020204" pitchFamily="34" charset="0"/>
                <a:ea typeface="Calibri" panose="020F0502020204030204" pitchFamily="34" charset="0"/>
                <a:cs typeface="Times New Roman" panose="02020603050405020304" pitchFamily="18" charset="0"/>
              </a:rPr>
              <a:t>tiene:</a:t>
            </a:r>
            <a:endParaRPr lang="es-EC" sz="2000" dirty="0"/>
          </a:p>
        </p:txBody>
      </p:sp>
      <mc:AlternateContent xmlns:mc="http://schemas.openxmlformats.org/markup-compatibility/2006" xmlns:a14="http://schemas.microsoft.com/office/drawing/2010/main">
        <mc:Choice Requires="a14">
          <p:sp>
            <p:nvSpPr>
              <p:cNvPr id="7" name="Rectangle 6"/>
              <p:cNvSpPr/>
              <p:nvPr/>
            </p:nvSpPr>
            <p:spPr>
              <a:xfrm>
                <a:off x="1338057" y="1658066"/>
                <a:ext cx="6528039" cy="7750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s-EC" i="1">
                              <a:latin typeface="Cambria Math" panose="02040503050406030204" pitchFamily="18" charset="0"/>
                            </a:rPr>
                          </m:ctrlPr>
                        </m:fPr>
                        <m:num>
                          <m:r>
                            <a:rPr lang="es-EC" i="1">
                              <a:latin typeface="Cambria Math" panose="02040503050406030204" pitchFamily="18" charset="0"/>
                            </a:rPr>
                            <m:t>𝐷</m:t>
                          </m:r>
                        </m:num>
                        <m:den>
                          <m:r>
                            <a:rPr lang="es-EC" i="1">
                              <a:latin typeface="Cambria Math" panose="02040503050406030204" pitchFamily="18" charset="0"/>
                            </a:rPr>
                            <m:t>h</m:t>
                          </m:r>
                        </m:den>
                      </m:f>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1">
                                          <a:latin typeface="Cambria Math" panose="02040503050406030204" pitchFamily="18" charset="0"/>
                                        </a:rPr>
                                        <m:t>𝑚</m:t>
                                      </m:r>
                                    </m:e>
                                    <m:sup>
                                      <m:r>
                                        <a:rPr lang="es-EC" i="0">
                                          <a:latin typeface="Cambria Math" panose="02040503050406030204" pitchFamily="18" charset="0"/>
                                        </a:rPr>
                                        <m:t>2</m:t>
                                      </m:r>
                                    </m:sup>
                                  </m:sSup>
                                  <m:sSup>
                                    <m:sSupPr>
                                      <m:ctrlPr>
                                        <a:rPr lang="es-EC" i="1">
                                          <a:latin typeface="Cambria Math" panose="02040503050406030204" pitchFamily="18" charset="0"/>
                                        </a:rPr>
                                      </m:ctrlPr>
                                    </m:sSupPr>
                                    <m:e>
                                      <m:r>
                                        <a:rPr lang="es-EC" i="1">
                                          <a:latin typeface="Cambria Math" panose="02040503050406030204" pitchFamily="18" charset="0"/>
                                        </a:rPr>
                                        <m:t>𝜋</m:t>
                                      </m:r>
                                    </m:e>
                                    <m:sup>
                                      <m:r>
                                        <a:rPr lang="es-EC" i="0">
                                          <a:latin typeface="Cambria Math" panose="02040503050406030204" pitchFamily="18" charset="0"/>
                                        </a:rPr>
                                        <m:t>2</m:t>
                                      </m:r>
                                    </m:sup>
                                  </m:sSup>
                                </m:num>
                                <m:den>
                                  <m:sSup>
                                    <m:sSupPr>
                                      <m:ctrlPr>
                                        <a:rPr lang="es-EC" i="1">
                                          <a:latin typeface="Cambria Math" panose="02040503050406030204" pitchFamily="18" charset="0"/>
                                        </a:rPr>
                                      </m:ctrlPr>
                                    </m:sSupPr>
                                    <m:e>
                                      <m:r>
                                        <a:rPr lang="es-EC" i="1">
                                          <a:latin typeface="Cambria Math" panose="02040503050406030204" pitchFamily="18" charset="0"/>
                                        </a:rPr>
                                        <m:t>𝐿</m:t>
                                      </m:r>
                                    </m:e>
                                    <m:sup>
                                      <m:r>
                                        <a:rPr lang="es-EC" i="0">
                                          <a:latin typeface="Cambria Math" panose="02040503050406030204" pitchFamily="18" charset="0"/>
                                        </a:rPr>
                                        <m:t>2</m:t>
                                      </m:r>
                                    </m:sup>
                                  </m:sSup>
                                </m:den>
                              </m:f>
                              <m:r>
                                <a:rPr lang="es-EC" i="0">
                                  <a:latin typeface="Cambria Math" panose="02040503050406030204" pitchFamily="18" charset="0"/>
                                </a:rPr>
                                <m:t>+</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1">
                                          <a:latin typeface="Cambria Math" panose="02040503050406030204" pitchFamily="18" charset="0"/>
                                        </a:rPr>
                                        <m:t>𝑛</m:t>
                                      </m:r>
                                    </m:e>
                                    <m:sup>
                                      <m:r>
                                        <a:rPr lang="es-EC" i="0">
                                          <a:latin typeface="Cambria Math" panose="02040503050406030204" pitchFamily="18" charset="0"/>
                                        </a:rPr>
                                        <m:t>2</m:t>
                                      </m:r>
                                    </m:sup>
                                  </m:sSup>
                                </m:num>
                                <m:den>
                                  <m:sSup>
                                    <m:sSupPr>
                                      <m:ctrlPr>
                                        <a:rPr lang="es-EC" i="1">
                                          <a:latin typeface="Cambria Math" panose="02040503050406030204" pitchFamily="18" charset="0"/>
                                        </a:rPr>
                                      </m:ctrlPr>
                                    </m:sSupPr>
                                    <m:e>
                                      <m:r>
                                        <a:rPr lang="es-EC" i="1">
                                          <a:latin typeface="Cambria Math" panose="02040503050406030204" pitchFamily="18" charset="0"/>
                                        </a:rPr>
                                        <m:t>𝑅</m:t>
                                      </m:r>
                                    </m:e>
                                    <m:sup>
                                      <m:r>
                                        <a:rPr lang="es-EC" i="0">
                                          <a:latin typeface="Cambria Math" panose="02040503050406030204" pitchFamily="18" charset="0"/>
                                        </a:rPr>
                                        <m:t>2</m:t>
                                      </m:r>
                                    </m:sup>
                                  </m:sSup>
                                </m:den>
                              </m:f>
                            </m:e>
                          </m:d>
                        </m:e>
                        <m:sup>
                          <m:r>
                            <a:rPr lang="es-EC" i="0">
                              <a:latin typeface="Cambria Math" panose="02040503050406030204" pitchFamily="18" charset="0"/>
                            </a:rPr>
                            <m:t>4</m:t>
                          </m:r>
                        </m:sup>
                      </m:sSup>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𝐸</m:t>
                          </m:r>
                        </m:num>
                        <m:den>
                          <m:sSup>
                            <m:sSupPr>
                              <m:ctrlPr>
                                <a:rPr lang="es-EC" i="1">
                                  <a:latin typeface="Cambria Math" panose="02040503050406030204" pitchFamily="18" charset="0"/>
                                </a:rPr>
                              </m:ctrlPr>
                            </m:sSupPr>
                            <m:e>
                              <m:r>
                                <a:rPr lang="es-EC" i="1">
                                  <a:latin typeface="Cambria Math" panose="02040503050406030204" pitchFamily="18" charset="0"/>
                                </a:rPr>
                                <m:t>𝑅</m:t>
                              </m:r>
                            </m:e>
                            <m:sup>
                              <m:r>
                                <a:rPr lang="es-EC" i="0">
                                  <a:latin typeface="Cambria Math" panose="02040503050406030204" pitchFamily="18" charset="0"/>
                                </a:rPr>
                                <m:t>2</m:t>
                              </m:r>
                            </m:sup>
                          </m:sSup>
                        </m:den>
                      </m:f>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1">
                                  <a:latin typeface="Cambria Math" panose="02040503050406030204" pitchFamily="18" charset="0"/>
                                </a:rPr>
                                <m:t>𝑚</m:t>
                              </m:r>
                            </m:e>
                            <m:sup>
                              <m:r>
                                <a:rPr lang="es-EC" i="0">
                                  <a:latin typeface="Cambria Math" panose="02040503050406030204" pitchFamily="18" charset="0"/>
                                </a:rPr>
                                <m:t>4</m:t>
                              </m:r>
                            </m:sup>
                          </m:sSup>
                          <m:sSup>
                            <m:sSupPr>
                              <m:ctrlPr>
                                <a:rPr lang="es-EC" i="1">
                                  <a:latin typeface="Cambria Math" panose="02040503050406030204" pitchFamily="18" charset="0"/>
                                </a:rPr>
                              </m:ctrlPr>
                            </m:sSupPr>
                            <m:e>
                              <m:r>
                                <a:rPr lang="es-EC" i="1">
                                  <a:latin typeface="Cambria Math" panose="02040503050406030204" pitchFamily="18" charset="0"/>
                                </a:rPr>
                                <m:t>𝜋</m:t>
                              </m:r>
                            </m:e>
                            <m:sup>
                              <m:r>
                                <a:rPr lang="es-EC" i="0">
                                  <a:latin typeface="Cambria Math" panose="02040503050406030204" pitchFamily="18" charset="0"/>
                                </a:rPr>
                                <m:t>4</m:t>
                              </m:r>
                            </m:sup>
                          </m:sSup>
                        </m:num>
                        <m:den>
                          <m:sSup>
                            <m:sSupPr>
                              <m:ctrlPr>
                                <a:rPr lang="es-EC" i="1">
                                  <a:latin typeface="Cambria Math" panose="02040503050406030204" pitchFamily="18" charset="0"/>
                                </a:rPr>
                              </m:ctrlPr>
                            </m:sSupPr>
                            <m:e>
                              <m:r>
                                <a:rPr lang="es-EC" i="1">
                                  <a:latin typeface="Cambria Math" panose="02040503050406030204" pitchFamily="18" charset="0"/>
                                </a:rPr>
                                <m:t>𝐿</m:t>
                              </m:r>
                            </m:e>
                            <m:sup>
                              <m:r>
                                <a:rPr lang="es-EC" i="0">
                                  <a:latin typeface="Cambria Math" panose="02040503050406030204" pitchFamily="18" charset="0"/>
                                </a:rPr>
                                <m:t>4</m:t>
                              </m:r>
                            </m:sup>
                          </m:sSup>
                        </m:den>
                      </m:f>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𝑝𝑅</m:t>
                          </m:r>
                        </m:num>
                        <m:den>
                          <m:r>
                            <a:rPr lang="es-EC" i="1">
                              <a:latin typeface="Cambria Math" panose="02040503050406030204" pitchFamily="18" charset="0"/>
                            </a:rPr>
                            <m:t>h</m:t>
                          </m:r>
                        </m:den>
                      </m:f>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1">
                                          <a:latin typeface="Cambria Math" panose="02040503050406030204" pitchFamily="18" charset="0"/>
                                        </a:rPr>
                                        <m:t>𝑚</m:t>
                                      </m:r>
                                    </m:e>
                                    <m:sup>
                                      <m:r>
                                        <a:rPr lang="es-EC" i="0">
                                          <a:latin typeface="Cambria Math" panose="02040503050406030204" pitchFamily="18" charset="0"/>
                                        </a:rPr>
                                        <m:t>2</m:t>
                                      </m:r>
                                    </m:sup>
                                  </m:sSup>
                                  <m:sSup>
                                    <m:sSupPr>
                                      <m:ctrlPr>
                                        <a:rPr lang="es-EC" i="1">
                                          <a:latin typeface="Cambria Math" panose="02040503050406030204" pitchFamily="18" charset="0"/>
                                        </a:rPr>
                                      </m:ctrlPr>
                                    </m:sSupPr>
                                    <m:e>
                                      <m:r>
                                        <a:rPr lang="es-EC" i="1">
                                          <a:latin typeface="Cambria Math" panose="02040503050406030204" pitchFamily="18" charset="0"/>
                                        </a:rPr>
                                        <m:t>𝜋</m:t>
                                      </m:r>
                                    </m:e>
                                    <m:sup>
                                      <m:r>
                                        <a:rPr lang="es-EC" i="0">
                                          <a:latin typeface="Cambria Math" panose="02040503050406030204" pitchFamily="18" charset="0"/>
                                        </a:rPr>
                                        <m:t>2</m:t>
                                      </m:r>
                                    </m:sup>
                                  </m:sSup>
                                </m:num>
                                <m:den>
                                  <m:sSup>
                                    <m:sSupPr>
                                      <m:ctrlPr>
                                        <a:rPr lang="es-EC" i="1">
                                          <a:latin typeface="Cambria Math" panose="02040503050406030204" pitchFamily="18" charset="0"/>
                                        </a:rPr>
                                      </m:ctrlPr>
                                    </m:sSupPr>
                                    <m:e>
                                      <m:r>
                                        <a:rPr lang="es-EC" i="1">
                                          <a:latin typeface="Cambria Math" panose="02040503050406030204" pitchFamily="18" charset="0"/>
                                        </a:rPr>
                                        <m:t>𝐿</m:t>
                                      </m:r>
                                    </m:e>
                                    <m:sup>
                                      <m:r>
                                        <a:rPr lang="es-EC" i="0">
                                          <a:latin typeface="Cambria Math" panose="02040503050406030204" pitchFamily="18" charset="0"/>
                                        </a:rPr>
                                        <m:t>2</m:t>
                                      </m:r>
                                    </m:sup>
                                  </m:sSup>
                                </m:den>
                              </m:f>
                              <m:r>
                                <a:rPr lang="es-EC" i="0">
                                  <a:latin typeface="Cambria Math" panose="02040503050406030204" pitchFamily="18" charset="0"/>
                                </a:rPr>
                                <m:t>+</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1">
                                          <a:latin typeface="Cambria Math" panose="02040503050406030204" pitchFamily="18" charset="0"/>
                                        </a:rPr>
                                        <m:t>𝑛</m:t>
                                      </m:r>
                                    </m:e>
                                    <m:sup>
                                      <m:r>
                                        <a:rPr lang="es-EC" i="0">
                                          <a:latin typeface="Cambria Math" panose="02040503050406030204" pitchFamily="18" charset="0"/>
                                        </a:rPr>
                                        <m:t>2</m:t>
                                      </m:r>
                                    </m:sup>
                                  </m:sSup>
                                </m:num>
                                <m:den>
                                  <m:sSup>
                                    <m:sSupPr>
                                      <m:ctrlPr>
                                        <a:rPr lang="es-EC" i="1">
                                          <a:latin typeface="Cambria Math" panose="02040503050406030204" pitchFamily="18" charset="0"/>
                                        </a:rPr>
                                      </m:ctrlPr>
                                    </m:sSupPr>
                                    <m:e>
                                      <m:r>
                                        <a:rPr lang="es-EC" i="1">
                                          <a:latin typeface="Cambria Math" panose="02040503050406030204" pitchFamily="18" charset="0"/>
                                        </a:rPr>
                                        <m:t>𝑅</m:t>
                                      </m:r>
                                    </m:e>
                                    <m:sup>
                                      <m:r>
                                        <a:rPr lang="es-EC" i="0">
                                          <a:latin typeface="Cambria Math" panose="02040503050406030204" pitchFamily="18" charset="0"/>
                                        </a:rPr>
                                        <m:t>2</m:t>
                                      </m:r>
                                    </m:sup>
                                  </m:sSup>
                                </m:den>
                              </m:f>
                            </m:e>
                          </m:d>
                        </m:e>
                        <m:sup>
                          <m:r>
                            <a:rPr lang="es-EC" i="0">
                              <a:latin typeface="Cambria Math" panose="02040503050406030204" pitchFamily="18" charset="0"/>
                            </a:rPr>
                            <m:t>2</m:t>
                          </m:r>
                        </m:sup>
                      </m:sSup>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1">
                                  <a:latin typeface="Cambria Math" panose="02040503050406030204" pitchFamily="18" charset="0"/>
                                </a:rPr>
                                <m:t>𝑛</m:t>
                              </m:r>
                            </m:e>
                            <m:sup>
                              <m:r>
                                <a:rPr lang="es-EC" i="0">
                                  <a:latin typeface="Cambria Math" panose="02040503050406030204" pitchFamily="18" charset="0"/>
                                </a:rPr>
                                <m:t>2</m:t>
                              </m:r>
                            </m:sup>
                          </m:sSup>
                        </m:num>
                        <m:den>
                          <m:sSup>
                            <m:sSupPr>
                              <m:ctrlPr>
                                <a:rPr lang="es-EC" i="1">
                                  <a:latin typeface="Cambria Math" panose="02040503050406030204" pitchFamily="18" charset="0"/>
                                </a:rPr>
                              </m:ctrlPr>
                            </m:sSupPr>
                            <m:e>
                              <m:r>
                                <a:rPr lang="es-EC" i="1">
                                  <a:latin typeface="Cambria Math" panose="02040503050406030204" pitchFamily="18" charset="0"/>
                                </a:rPr>
                                <m:t>𝑅</m:t>
                              </m:r>
                            </m:e>
                            <m:sup>
                              <m:r>
                                <a:rPr lang="es-EC" i="0">
                                  <a:latin typeface="Cambria Math" panose="02040503050406030204" pitchFamily="18" charset="0"/>
                                </a:rPr>
                                <m:t>2</m:t>
                              </m:r>
                            </m:sup>
                          </m:sSup>
                        </m:den>
                      </m:f>
                      <m:r>
                        <a:rPr lang="es-EC" i="0">
                          <a:latin typeface="Cambria Math" panose="02040503050406030204" pitchFamily="18" charset="0"/>
                        </a:rPr>
                        <m:t>=0</m:t>
                      </m:r>
                    </m:oMath>
                  </m:oMathPara>
                </a14:m>
                <a:endParaRPr lang="es-EC" dirty="0"/>
              </a:p>
            </p:txBody>
          </p:sp>
        </mc:Choice>
        <mc:Fallback xmlns="">
          <p:sp>
            <p:nvSpPr>
              <p:cNvPr id="7" name="Rectangle 6"/>
              <p:cNvSpPr>
                <a:spLocks noRot="1" noChangeAspect="1" noMove="1" noResize="1" noEditPoints="1" noAdjustHandles="1" noChangeArrowheads="1" noChangeShapeType="1" noTextEdit="1"/>
              </p:cNvSpPr>
              <p:nvPr/>
            </p:nvSpPr>
            <p:spPr>
              <a:xfrm>
                <a:off x="1338057" y="1658066"/>
                <a:ext cx="6528039" cy="775020"/>
              </a:xfrm>
              <a:prstGeom prst="rect">
                <a:avLst/>
              </a:prstGeom>
              <a:blipFill rotWithShape="0">
                <a:blip r:embed="rId2"/>
                <a:stretch>
                  <a:fillRect/>
                </a:stretch>
              </a:blipFill>
            </p:spPr>
            <p:txBody>
              <a:bodyPr/>
              <a:lstStyle/>
              <a:p>
                <a:r>
                  <a:rPr lang="es-EC">
                    <a:noFill/>
                  </a:rPr>
                  <a:t> </a:t>
                </a:r>
              </a:p>
            </p:txBody>
          </p:sp>
        </mc:Fallback>
      </mc:AlternateContent>
      <p:sp>
        <p:nvSpPr>
          <p:cNvPr id="8" name="Rectangle 7"/>
          <p:cNvSpPr/>
          <p:nvPr/>
        </p:nvSpPr>
        <p:spPr>
          <a:xfrm>
            <a:off x="266050" y="2579027"/>
            <a:ext cx="8672052" cy="646331"/>
          </a:xfrm>
          <a:prstGeom prst="rect">
            <a:avLst/>
          </a:prstGeom>
        </p:spPr>
        <p:txBody>
          <a:bodyPr wrap="square">
            <a:spAutoFit/>
          </a:bodyPr>
          <a:lstStyle/>
          <a:p>
            <a:pPr algn="just"/>
            <a:r>
              <a:rPr lang="es-EC" dirty="0">
                <a:latin typeface="Arial" panose="020B0604020202020204" pitchFamily="34" charset="0"/>
                <a:ea typeface="Calibri" panose="020F0502020204030204" pitchFamily="34" charset="0"/>
                <a:cs typeface="Times New Roman" panose="02020603050405020304" pitchFamily="18" charset="0"/>
              </a:rPr>
              <a:t>Es evidente que para encontrar el valor crítico se asume que m=1, </a:t>
            </a:r>
            <a:r>
              <a:rPr lang="es-EC" dirty="0" smtClean="0">
                <a:latin typeface="Arial" panose="020B0604020202020204" pitchFamily="34" charset="0"/>
                <a:ea typeface="Calibri" panose="020F0502020204030204" pitchFamily="34" charset="0"/>
                <a:cs typeface="Times New Roman" panose="02020603050405020304" pitchFamily="18" charset="0"/>
              </a:rPr>
              <a:t>despejando se consigue:</a:t>
            </a:r>
            <a:endParaRPr lang="es-EC" dirty="0"/>
          </a:p>
        </p:txBody>
      </p:sp>
      <mc:AlternateContent xmlns:mc="http://schemas.openxmlformats.org/markup-compatibility/2006" xmlns:a14="http://schemas.microsoft.com/office/drawing/2010/main">
        <mc:Choice Requires="a14">
          <p:sp>
            <p:nvSpPr>
              <p:cNvPr id="10" name="Rectangle 9"/>
              <p:cNvSpPr/>
              <p:nvPr/>
            </p:nvSpPr>
            <p:spPr>
              <a:xfrm>
                <a:off x="1306100" y="3003870"/>
                <a:ext cx="6591949" cy="13040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𝑝</m:t>
                          </m:r>
                        </m:e>
                        <m:sub>
                          <m:r>
                            <a:rPr lang="es-EC" i="1">
                              <a:latin typeface="Cambria Math" panose="02040503050406030204" pitchFamily="18" charset="0"/>
                            </a:rPr>
                            <m:t>𝑛</m:t>
                          </m:r>
                        </m:sub>
                      </m:sSub>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𝐷</m:t>
                          </m:r>
                          <m:sSup>
                            <m:sSupPr>
                              <m:ctrlPr>
                                <a:rPr lang="es-EC" i="1">
                                  <a:latin typeface="Cambria Math" panose="02040503050406030204" pitchFamily="18" charset="0"/>
                                </a:rPr>
                              </m:ctrlPr>
                            </m:sSupPr>
                            <m:e>
                              <m:r>
                                <a:rPr lang="es-EC" i="1">
                                  <a:latin typeface="Cambria Math" panose="02040503050406030204" pitchFamily="18" charset="0"/>
                                </a:rPr>
                                <m:t>𝑛</m:t>
                              </m:r>
                            </m:e>
                            <m:sup>
                              <m:r>
                                <a:rPr lang="es-EC" i="0">
                                  <a:latin typeface="Cambria Math" panose="02040503050406030204" pitchFamily="18" charset="0"/>
                                </a:rPr>
                                <m:t>2</m:t>
                              </m:r>
                            </m:sup>
                          </m:sSup>
                        </m:num>
                        <m:den>
                          <m:sSup>
                            <m:sSupPr>
                              <m:ctrlPr>
                                <a:rPr lang="es-EC" i="1">
                                  <a:latin typeface="Cambria Math" panose="02040503050406030204" pitchFamily="18" charset="0"/>
                                </a:rPr>
                              </m:ctrlPr>
                            </m:sSupPr>
                            <m:e>
                              <m:r>
                                <a:rPr lang="es-EC" i="1">
                                  <a:latin typeface="Cambria Math" panose="02040503050406030204" pitchFamily="18" charset="0"/>
                                </a:rPr>
                                <m:t>𝑅</m:t>
                              </m:r>
                            </m:e>
                            <m:sup>
                              <m:r>
                                <a:rPr lang="es-EC" i="0">
                                  <a:latin typeface="Cambria Math" panose="02040503050406030204" pitchFamily="18" charset="0"/>
                                </a:rPr>
                                <m:t>3</m:t>
                              </m:r>
                            </m:sup>
                          </m:sSup>
                        </m:den>
                      </m:f>
                      <m:sSup>
                        <m:sSupPr>
                          <m:ctrlPr>
                            <a:rPr lang="es-EC" i="1">
                              <a:latin typeface="Cambria Math" panose="02040503050406030204" pitchFamily="18" charset="0"/>
                            </a:rPr>
                          </m:ctrlPr>
                        </m:sSupPr>
                        <m:e>
                          <m:d>
                            <m:dPr>
                              <m:begChr m:val="["/>
                              <m:endChr m:val="]"/>
                              <m:ctrlPr>
                                <a:rPr lang="es-EC" i="1">
                                  <a:latin typeface="Cambria Math" panose="02040503050406030204" pitchFamily="18" charset="0"/>
                                </a:rPr>
                              </m:ctrlPr>
                            </m:dPr>
                            <m:e>
                              <m:r>
                                <a:rPr lang="es-EC" i="0">
                                  <a:latin typeface="Cambria Math" panose="02040503050406030204" pitchFamily="18" charset="0"/>
                                </a:rPr>
                                <m:t>1+</m:t>
                              </m:r>
                              <m:f>
                                <m:fPr>
                                  <m:ctrlPr>
                                    <a:rPr lang="es-EC" i="1">
                                      <a:latin typeface="Cambria Math" panose="02040503050406030204" pitchFamily="18" charset="0"/>
                                    </a:rPr>
                                  </m:ctrlPr>
                                </m:fPr>
                                <m:num>
                                  <m:r>
                                    <a:rPr lang="es-EC" i="0">
                                      <a:latin typeface="Cambria Math" panose="02040503050406030204" pitchFamily="18" charset="0"/>
                                    </a:rPr>
                                    <m:t>1</m:t>
                                  </m:r>
                                </m:num>
                                <m:den>
                                  <m:sSup>
                                    <m:sSupPr>
                                      <m:ctrlPr>
                                        <a:rPr lang="es-EC" i="1">
                                          <a:latin typeface="Cambria Math" panose="02040503050406030204" pitchFamily="18" charset="0"/>
                                        </a:rPr>
                                      </m:ctrlPr>
                                    </m:sSupPr>
                                    <m:e>
                                      <m:r>
                                        <a:rPr lang="es-EC" i="1">
                                          <a:latin typeface="Cambria Math" panose="02040503050406030204" pitchFamily="18" charset="0"/>
                                        </a:rPr>
                                        <m:t>𝑛</m:t>
                                      </m:r>
                                    </m:e>
                                    <m:sup>
                                      <m:r>
                                        <a:rPr lang="es-EC" i="0">
                                          <a:latin typeface="Cambria Math" panose="02040503050406030204" pitchFamily="18" charset="0"/>
                                        </a:rPr>
                                        <m:t>2</m:t>
                                      </m:r>
                                    </m:sup>
                                  </m:sSup>
                                </m:den>
                              </m:f>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1">
                                              <a:latin typeface="Cambria Math" panose="02040503050406030204" pitchFamily="18" charset="0"/>
                                            </a:rPr>
                                            <m:t>𝜋</m:t>
                                          </m:r>
                                          <m:r>
                                            <a:rPr lang="es-EC" i="1">
                                              <a:latin typeface="Cambria Math" panose="02040503050406030204" pitchFamily="18" charset="0"/>
                                            </a:rPr>
                                            <m:t>𝑅</m:t>
                                          </m:r>
                                        </m:num>
                                        <m:den>
                                          <m:r>
                                            <a:rPr lang="es-EC" i="1">
                                              <a:latin typeface="Cambria Math" panose="02040503050406030204" pitchFamily="18" charset="0"/>
                                            </a:rPr>
                                            <m:t>𝐿</m:t>
                                          </m:r>
                                        </m:den>
                                      </m:f>
                                    </m:e>
                                  </m:d>
                                </m:e>
                                <m:sup>
                                  <m:r>
                                    <a:rPr lang="es-EC" i="0">
                                      <a:latin typeface="Cambria Math" panose="02040503050406030204" pitchFamily="18" charset="0"/>
                                    </a:rPr>
                                    <m:t>2</m:t>
                                  </m:r>
                                </m:sup>
                              </m:sSup>
                            </m:e>
                          </m:d>
                        </m:e>
                        <m:sup>
                          <m:r>
                            <a:rPr lang="es-EC" i="0">
                              <a:latin typeface="Cambria Math" panose="02040503050406030204" pitchFamily="18" charset="0"/>
                            </a:rPr>
                            <m:t>2</m:t>
                          </m:r>
                        </m:sup>
                      </m:sSup>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𝐸h</m:t>
                          </m:r>
                        </m:num>
                        <m:den>
                          <m:r>
                            <a:rPr lang="es-EC" i="1">
                              <a:latin typeface="Cambria Math" panose="02040503050406030204" pitchFamily="18" charset="0"/>
                            </a:rPr>
                            <m:t>𝑅</m:t>
                          </m:r>
                        </m:den>
                      </m:f>
                      <m:f>
                        <m:fPr>
                          <m:ctrlPr>
                            <a:rPr lang="es-EC" i="1">
                              <a:latin typeface="Cambria Math" panose="02040503050406030204" pitchFamily="18" charset="0"/>
                            </a:rPr>
                          </m:ctrlPr>
                        </m:fPr>
                        <m:num>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1">
                                          <a:latin typeface="Cambria Math" panose="02040503050406030204" pitchFamily="18" charset="0"/>
                                        </a:rPr>
                                        <m:t>𝜋</m:t>
                                      </m:r>
                                      <m:r>
                                        <a:rPr lang="es-EC" i="1">
                                          <a:latin typeface="Cambria Math" panose="02040503050406030204" pitchFamily="18" charset="0"/>
                                        </a:rPr>
                                        <m:t>𝑅</m:t>
                                      </m:r>
                                    </m:num>
                                    <m:den>
                                      <m:r>
                                        <a:rPr lang="es-EC" i="1">
                                          <a:latin typeface="Cambria Math" panose="02040503050406030204" pitchFamily="18" charset="0"/>
                                        </a:rPr>
                                        <m:t>𝐿</m:t>
                                      </m:r>
                                    </m:den>
                                  </m:f>
                                </m:e>
                              </m:d>
                            </m:e>
                            <m:sup>
                              <m:r>
                                <a:rPr lang="es-EC" i="0">
                                  <a:latin typeface="Cambria Math" panose="02040503050406030204" pitchFamily="18" charset="0"/>
                                </a:rPr>
                                <m:t>4</m:t>
                              </m:r>
                            </m:sup>
                          </m:sSup>
                        </m:num>
                        <m:den>
                          <m:sSup>
                            <m:sSupPr>
                              <m:ctrlPr>
                                <a:rPr lang="es-EC" i="1">
                                  <a:latin typeface="Cambria Math" panose="02040503050406030204" pitchFamily="18" charset="0"/>
                                </a:rPr>
                              </m:ctrlPr>
                            </m:sSupPr>
                            <m:e>
                              <m:r>
                                <a:rPr lang="es-EC" i="1">
                                  <a:latin typeface="Cambria Math" panose="02040503050406030204" pitchFamily="18" charset="0"/>
                                </a:rPr>
                                <m:t>𝑛</m:t>
                              </m:r>
                            </m:e>
                            <m:sup>
                              <m:r>
                                <a:rPr lang="es-EC" i="0">
                                  <a:latin typeface="Cambria Math" panose="02040503050406030204" pitchFamily="18" charset="0"/>
                                </a:rPr>
                                <m:t>6</m:t>
                              </m:r>
                            </m:sup>
                          </m:sSup>
                          <m:sSup>
                            <m:sSupPr>
                              <m:ctrlPr>
                                <a:rPr lang="es-EC" i="1">
                                  <a:latin typeface="Cambria Math" panose="02040503050406030204" pitchFamily="18" charset="0"/>
                                </a:rPr>
                              </m:ctrlPr>
                            </m:sSupPr>
                            <m:e>
                              <m:d>
                                <m:dPr>
                                  <m:begChr m:val="["/>
                                  <m:endChr m:val="]"/>
                                  <m:ctrlPr>
                                    <a:rPr lang="es-EC" i="1">
                                      <a:latin typeface="Cambria Math" panose="02040503050406030204" pitchFamily="18" charset="0"/>
                                    </a:rPr>
                                  </m:ctrlPr>
                                </m:dPr>
                                <m:e>
                                  <m:r>
                                    <a:rPr lang="es-EC" i="0">
                                      <a:latin typeface="Cambria Math" panose="02040503050406030204" pitchFamily="18" charset="0"/>
                                    </a:rPr>
                                    <m:t>1+</m:t>
                                  </m:r>
                                  <m:f>
                                    <m:fPr>
                                      <m:ctrlPr>
                                        <a:rPr lang="es-EC" i="1">
                                          <a:latin typeface="Cambria Math" panose="02040503050406030204" pitchFamily="18" charset="0"/>
                                        </a:rPr>
                                      </m:ctrlPr>
                                    </m:fPr>
                                    <m:num>
                                      <m:r>
                                        <a:rPr lang="es-EC" i="0">
                                          <a:latin typeface="Cambria Math" panose="02040503050406030204" pitchFamily="18" charset="0"/>
                                        </a:rPr>
                                        <m:t>1</m:t>
                                      </m:r>
                                    </m:num>
                                    <m:den>
                                      <m:sSup>
                                        <m:sSupPr>
                                          <m:ctrlPr>
                                            <a:rPr lang="es-EC" i="1">
                                              <a:latin typeface="Cambria Math" panose="02040503050406030204" pitchFamily="18" charset="0"/>
                                            </a:rPr>
                                          </m:ctrlPr>
                                        </m:sSupPr>
                                        <m:e>
                                          <m:r>
                                            <a:rPr lang="es-EC" i="1">
                                              <a:latin typeface="Cambria Math" panose="02040503050406030204" pitchFamily="18" charset="0"/>
                                            </a:rPr>
                                            <m:t>𝑛</m:t>
                                          </m:r>
                                        </m:e>
                                        <m:sup>
                                          <m:r>
                                            <a:rPr lang="es-EC" i="0">
                                              <a:latin typeface="Cambria Math" panose="02040503050406030204" pitchFamily="18" charset="0"/>
                                            </a:rPr>
                                            <m:t>2</m:t>
                                          </m:r>
                                        </m:sup>
                                      </m:sSup>
                                    </m:den>
                                  </m:f>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1">
                                                  <a:latin typeface="Cambria Math" panose="02040503050406030204" pitchFamily="18" charset="0"/>
                                                </a:rPr>
                                                <m:t>𝜋</m:t>
                                              </m:r>
                                              <m:r>
                                                <a:rPr lang="es-EC" i="1">
                                                  <a:latin typeface="Cambria Math" panose="02040503050406030204" pitchFamily="18" charset="0"/>
                                                </a:rPr>
                                                <m:t>𝑅</m:t>
                                              </m:r>
                                            </m:num>
                                            <m:den>
                                              <m:r>
                                                <a:rPr lang="es-EC" i="1">
                                                  <a:latin typeface="Cambria Math" panose="02040503050406030204" pitchFamily="18" charset="0"/>
                                                </a:rPr>
                                                <m:t>𝐿</m:t>
                                              </m:r>
                                            </m:den>
                                          </m:f>
                                        </m:e>
                                      </m:d>
                                    </m:e>
                                    <m:sup>
                                      <m:r>
                                        <a:rPr lang="es-EC" i="0">
                                          <a:latin typeface="Cambria Math" panose="02040503050406030204" pitchFamily="18" charset="0"/>
                                        </a:rPr>
                                        <m:t>2</m:t>
                                      </m:r>
                                    </m:sup>
                                  </m:sSup>
                                </m:e>
                              </m:d>
                            </m:e>
                            <m:sup>
                              <m:r>
                                <a:rPr lang="es-EC" i="0">
                                  <a:latin typeface="Cambria Math" panose="02040503050406030204" pitchFamily="18" charset="0"/>
                                </a:rPr>
                                <m:t>2</m:t>
                              </m:r>
                            </m:sup>
                          </m:sSup>
                        </m:den>
                      </m:f>
                    </m:oMath>
                  </m:oMathPara>
                </a14:m>
                <a:endParaRPr lang="es-EC" dirty="0"/>
              </a:p>
            </p:txBody>
          </p:sp>
        </mc:Choice>
        <mc:Fallback xmlns="">
          <p:sp>
            <p:nvSpPr>
              <p:cNvPr id="10" name="Rectangle 9"/>
              <p:cNvSpPr>
                <a:spLocks noRot="1" noChangeAspect="1" noMove="1" noResize="1" noEditPoints="1" noAdjustHandles="1" noChangeArrowheads="1" noChangeShapeType="1" noTextEdit="1"/>
              </p:cNvSpPr>
              <p:nvPr/>
            </p:nvSpPr>
            <p:spPr>
              <a:xfrm>
                <a:off x="1306100" y="3003870"/>
                <a:ext cx="6591949" cy="1304075"/>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266050" y="4514180"/>
                <a:ext cx="8672055" cy="772840"/>
              </a:xfrm>
              <a:prstGeom prst="rect">
                <a:avLst/>
              </a:prstGeom>
            </p:spPr>
            <p:txBody>
              <a:bodyPr wrap="square">
                <a:spAutoFit/>
              </a:bodyPr>
              <a:lstStyle/>
              <a:p>
                <a:r>
                  <a:rPr lang="es-EC" sz="2000" dirty="0" smtClean="0">
                    <a:latin typeface="Arial" panose="020B0604020202020204" pitchFamily="34" charset="0"/>
                    <a:ea typeface="Calibri" panose="020F0502020204030204" pitchFamily="34" charset="0"/>
                    <a:cs typeface="Times New Roman" panose="02020603050405020304" pitchFamily="18" charset="0"/>
                  </a:rPr>
                  <a:t>Para </a:t>
                </a:r>
                <a:r>
                  <a:rPr lang="es-EC" sz="2000" dirty="0">
                    <a:latin typeface="Arial" panose="020B0604020202020204" pitchFamily="34" charset="0"/>
                    <a:ea typeface="Calibri" panose="020F0502020204030204" pitchFamily="34" charset="0"/>
                    <a:cs typeface="Times New Roman" panose="02020603050405020304" pitchFamily="18" charset="0"/>
                  </a:rPr>
                  <a:t>longitudes intermedias, es decir </a:t>
                </a:r>
                <a14:m>
                  <m:oMath xmlns:m="http://schemas.openxmlformats.org/officeDocument/2006/math">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0.3</m:t>
                    </m:r>
                    <m:rad>
                      <m:radPr>
                        <m:degHide m:val="on"/>
                        <m:ctrlPr>
                          <a:rPr lang="es-EC" sz="2000" i="1">
                            <a:effectLst/>
                            <a:latin typeface="Cambria Math" panose="02040503050406030204" pitchFamily="18" charset="0"/>
                            <a:ea typeface="Times New Roman" panose="02020603050405020304" pitchFamily="18" charset="0"/>
                          </a:rPr>
                        </m:ctrlPr>
                      </m:radPr>
                      <m:deg/>
                      <m:e>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h</m:t>
                        </m:r>
                      </m:e>
                    </m:rad>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&gt;</m:t>
                    </m:r>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𝐿</m:t>
                    </m:r>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𝑅</m:t>
                    </m:r>
                    <m:r>
                      <a:rPr lang="es-EC" sz="2000" i="1" smtClean="0">
                        <a:effectLst/>
                        <a:latin typeface="Cambria Math" panose="02040503050406030204" pitchFamily="18" charset="0"/>
                        <a:ea typeface="Times New Roman" panose="02020603050405020304" pitchFamily="18" charset="0"/>
                        <a:cs typeface="Times New Roman" panose="02020603050405020304" pitchFamily="18" charset="0"/>
                      </a:rPr>
                      <m:t>&gt;</m:t>
                    </m:r>
                    <m:rad>
                      <m:radPr>
                        <m:degHide m:val="on"/>
                        <m:ctrlPr>
                          <a:rPr lang="es-EC" sz="2000" i="1" smtClean="0">
                            <a:effectLst/>
                            <a:latin typeface="Cambria Math" panose="02040503050406030204" pitchFamily="18" charset="0"/>
                            <a:ea typeface="Times New Roman" panose="02020603050405020304" pitchFamily="18" charset="0"/>
                          </a:rPr>
                        </m:ctrlPr>
                      </m:radPr>
                      <m:deg/>
                      <m:e>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h</m:t>
                        </m:r>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m:t>
                        </m:r>
                        <m:r>
                          <a:rPr lang="es-EC" sz="2000" i="1">
                            <a:effectLst/>
                            <a:latin typeface="Cambria Math" panose="02040503050406030204" pitchFamily="18" charset="0"/>
                            <a:ea typeface="Times New Roman" panose="02020603050405020304" pitchFamily="18" charset="0"/>
                            <a:cs typeface="Times New Roman" panose="02020603050405020304" pitchFamily="18" charset="0"/>
                          </a:rPr>
                          <m:t>𝑅</m:t>
                        </m:r>
                      </m:e>
                    </m:rad>
                  </m:oMath>
                </a14:m>
                <a:r>
                  <a:rPr lang="es-EC" sz="2000" dirty="0" smtClean="0"/>
                  <a:t>, se tiene la condición:</a:t>
                </a:r>
                <a:endParaRPr lang="es-EC" sz="2000" dirty="0"/>
              </a:p>
            </p:txBody>
          </p:sp>
        </mc:Choice>
        <mc:Fallback xmlns="">
          <p:sp>
            <p:nvSpPr>
              <p:cNvPr id="11" name="Rectangle 10"/>
              <p:cNvSpPr>
                <a:spLocks noRot="1" noChangeAspect="1" noMove="1" noResize="1" noEditPoints="1" noAdjustHandles="1" noChangeArrowheads="1" noChangeShapeType="1" noTextEdit="1"/>
              </p:cNvSpPr>
              <p:nvPr/>
            </p:nvSpPr>
            <p:spPr>
              <a:xfrm>
                <a:off x="266050" y="4514180"/>
                <a:ext cx="8672055" cy="772840"/>
              </a:xfrm>
              <a:prstGeom prst="rect">
                <a:avLst/>
              </a:prstGeom>
              <a:blipFill rotWithShape="0">
                <a:blip r:embed="rId4"/>
                <a:stretch>
                  <a:fillRect l="-774" b="-1428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2735913" y="5011799"/>
                <a:ext cx="3003579" cy="1169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𝑛</m:t>
                          </m:r>
                        </m:e>
                        <m:sub>
                          <m:r>
                            <a:rPr lang="es-EC" i="1">
                              <a:latin typeface="Cambria Math" panose="02040503050406030204" pitchFamily="18" charset="0"/>
                            </a:rPr>
                            <m:t>𝑐𝑟</m:t>
                          </m:r>
                        </m:sub>
                      </m:sSub>
                      <m:r>
                        <a:rPr lang="es-EC" i="0">
                          <a:latin typeface="Cambria Math" panose="02040503050406030204" pitchFamily="18" charset="0"/>
                        </a:rPr>
                        <m:t>=</m:t>
                      </m:r>
                      <m:rad>
                        <m:radPr>
                          <m:degHide m:val="on"/>
                          <m:ctrlPr>
                            <a:rPr lang="es-EC" i="1">
                              <a:latin typeface="Cambria Math" panose="02040503050406030204" pitchFamily="18" charset="0"/>
                            </a:rPr>
                          </m:ctrlPr>
                        </m:radPr>
                        <m:deg/>
                        <m:e>
                          <m:f>
                            <m:fPr>
                              <m:ctrlPr>
                                <a:rPr lang="es-EC" i="1">
                                  <a:latin typeface="Cambria Math" panose="02040503050406030204" pitchFamily="18" charset="0"/>
                                </a:rPr>
                              </m:ctrlPr>
                            </m:fPr>
                            <m:num>
                              <m:r>
                                <a:rPr lang="es-EC" i="1">
                                  <a:latin typeface="Cambria Math" panose="02040503050406030204" pitchFamily="18" charset="0"/>
                                </a:rPr>
                                <m:t>𝜋</m:t>
                              </m:r>
                              <m:r>
                                <a:rPr lang="es-EC" i="1">
                                  <a:latin typeface="Cambria Math" panose="02040503050406030204" pitchFamily="18" charset="0"/>
                                </a:rPr>
                                <m:t>𝑅</m:t>
                              </m:r>
                            </m:num>
                            <m:den>
                              <m:r>
                                <a:rPr lang="es-EC" i="1">
                                  <a:latin typeface="Cambria Math" panose="02040503050406030204" pitchFamily="18" charset="0"/>
                                </a:rPr>
                                <m:t>𝐿</m:t>
                              </m:r>
                            </m:den>
                          </m:f>
                          <m:rad>
                            <m:radPr>
                              <m:ctrlPr>
                                <a:rPr lang="es-EC" i="1">
                                  <a:latin typeface="Cambria Math" panose="02040503050406030204" pitchFamily="18" charset="0"/>
                                </a:rPr>
                              </m:ctrlPr>
                            </m:radPr>
                            <m:deg>
                              <m:r>
                                <a:rPr lang="es-EC" i="0">
                                  <a:latin typeface="Cambria Math" panose="02040503050406030204" pitchFamily="18" charset="0"/>
                                </a:rPr>
                                <m:t>4</m:t>
                              </m:r>
                            </m:deg>
                            <m:e>
                              <m:r>
                                <a:rPr lang="es-EC" i="0">
                                  <a:latin typeface="Cambria Math" panose="02040503050406030204" pitchFamily="18" charset="0"/>
                                </a:rPr>
                                <m:t>36</m:t>
                              </m:r>
                              <m:d>
                                <m:dPr>
                                  <m:ctrlPr>
                                    <a:rPr lang="es-EC" i="1">
                                      <a:latin typeface="Cambria Math" panose="02040503050406030204" pitchFamily="18" charset="0"/>
                                    </a:rPr>
                                  </m:ctrlPr>
                                </m:dPr>
                                <m:e>
                                  <m:r>
                                    <a:rPr lang="es-EC" i="0">
                                      <a:latin typeface="Cambria Math" panose="02040503050406030204" pitchFamily="18" charset="0"/>
                                    </a:rPr>
                                    <m:t>1−</m:t>
                                  </m:r>
                                  <m:sSup>
                                    <m:sSupPr>
                                      <m:ctrlPr>
                                        <a:rPr lang="es-EC" i="1">
                                          <a:latin typeface="Cambria Math" panose="02040503050406030204" pitchFamily="18" charset="0"/>
                                        </a:rPr>
                                      </m:ctrlPr>
                                    </m:sSupPr>
                                    <m:e>
                                      <m:r>
                                        <a:rPr lang="es-EC" i="1">
                                          <a:latin typeface="Cambria Math" panose="02040503050406030204" pitchFamily="18" charset="0"/>
                                        </a:rPr>
                                        <m:t>𝑣</m:t>
                                      </m:r>
                                    </m:e>
                                    <m:sup>
                                      <m:r>
                                        <a:rPr lang="es-EC" i="0">
                                          <a:latin typeface="Cambria Math" panose="02040503050406030204" pitchFamily="18" charset="0"/>
                                        </a:rPr>
                                        <m:t>2</m:t>
                                      </m:r>
                                    </m:sup>
                                  </m:sSup>
                                </m:e>
                              </m:d>
                            </m:e>
                          </m:rad>
                          <m:rad>
                            <m:radPr>
                              <m:degHide m:val="on"/>
                              <m:ctrlPr>
                                <a:rPr lang="es-EC" i="1">
                                  <a:latin typeface="Cambria Math" panose="02040503050406030204" pitchFamily="18" charset="0"/>
                                </a:rPr>
                              </m:ctrlPr>
                            </m:radPr>
                            <m:deg/>
                            <m:e>
                              <m:f>
                                <m:fPr>
                                  <m:ctrlPr>
                                    <a:rPr lang="es-EC" i="1">
                                      <a:latin typeface="Cambria Math" panose="02040503050406030204" pitchFamily="18" charset="0"/>
                                    </a:rPr>
                                  </m:ctrlPr>
                                </m:fPr>
                                <m:num>
                                  <m:r>
                                    <a:rPr lang="es-EC" i="1">
                                      <a:latin typeface="Cambria Math" panose="02040503050406030204" pitchFamily="18" charset="0"/>
                                    </a:rPr>
                                    <m:t>𝑅</m:t>
                                  </m:r>
                                </m:num>
                                <m:den>
                                  <m:r>
                                    <a:rPr lang="es-EC" i="1">
                                      <a:latin typeface="Cambria Math" panose="02040503050406030204" pitchFamily="18" charset="0"/>
                                    </a:rPr>
                                    <m:t>h</m:t>
                                  </m:r>
                                </m:den>
                              </m:f>
                            </m:e>
                          </m:rad>
                        </m:e>
                      </m:rad>
                    </m:oMath>
                  </m:oMathPara>
                </a14:m>
                <a:endParaRPr lang="es-EC" dirty="0"/>
              </a:p>
            </p:txBody>
          </p:sp>
        </mc:Choice>
        <mc:Fallback xmlns="">
          <p:sp>
            <p:nvSpPr>
              <p:cNvPr id="12" name="Rectangle 11"/>
              <p:cNvSpPr>
                <a:spLocks noRot="1" noChangeAspect="1" noMove="1" noResize="1" noEditPoints="1" noAdjustHandles="1" noChangeArrowheads="1" noChangeShapeType="1" noTextEdit="1"/>
              </p:cNvSpPr>
              <p:nvPr/>
            </p:nvSpPr>
            <p:spPr>
              <a:xfrm>
                <a:off x="2735913" y="5011799"/>
                <a:ext cx="3003579" cy="1169936"/>
              </a:xfrm>
              <a:prstGeom prst="rect">
                <a:avLst/>
              </a:prstGeom>
              <a:blipFill rotWithShape="0">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488208729"/>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064" y="16328"/>
            <a:ext cx="9252283" cy="641970"/>
          </a:xfrm>
        </p:spPr>
        <p:txBody>
          <a:bodyPr/>
          <a:lstStyle/>
          <a:p>
            <a:r>
              <a:rPr lang="en-US" sz="3600" dirty="0" smtClean="0">
                <a:ln w="22225">
                  <a:solidFill>
                    <a:sysClr val="windowText" lastClr="000000"/>
                  </a:solidFill>
                  <a:prstDash val="solid"/>
                </a:ln>
                <a:solidFill>
                  <a:schemeClr val="bg1">
                    <a:lumMod val="75000"/>
                  </a:schemeClr>
                </a:solidFill>
                <a:effectLst/>
              </a:rPr>
              <a:t>ESTADOS DE CARGAS</a:t>
            </a:r>
            <a:endParaRPr lang="en-US" sz="3600" dirty="0">
              <a:ln w="22225">
                <a:solidFill>
                  <a:sysClr val="windowText" lastClr="000000"/>
                </a:solidFill>
                <a:prstDash val="solid"/>
              </a:ln>
              <a:solidFill>
                <a:schemeClr val="bg1">
                  <a:lumMod val="75000"/>
                </a:schemeClr>
              </a:solidFill>
              <a:effectLst/>
            </a:endParaRPr>
          </a:p>
        </p:txBody>
      </p:sp>
      <p:sp>
        <p:nvSpPr>
          <p:cNvPr id="4" name="Rectangle 3"/>
          <p:cNvSpPr/>
          <p:nvPr/>
        </p:nvSpPr>
        <p:spPr>
          <a:xfrm>
            <a:off x="609688" y="1001777"/>
            <a:ext cx="7984777" cy="1015663"/>
          </a:xfrm>
          <a:prstGeom prst="rect">
            <a:avLst/>
          </a:prstGeom>
        </p:spPr>
        <p:txBody>
          <a:bodyPr wrap="square">
            <a:spAutoFit/>
          </a:bodyPr>
          <a:lstStyle/>
          <a:p>
            <a:pPr algn="just"/>
            <a:r>
              <a:rPr lang="es-EC" sz="2000" dirty="0"/>
              <a:t>La primera consideración de un proyecto es la evaluación de las cargas sobre el conducto. Los conductos subterráneos están sujetos a dos tipos de cargas principalmente:</a:t>
            </a:r>
          </a:p>
        </p:txBody>
      </p:sp>
      <p:sp>
        <p:nvSpPr>
          <p:cNvPr id="3" name="Rectangle 2"/>
          <p:cNvSpPr/>
          <p:nvPr/>
        </p:nvSpPr>
        <p:spPr>
          <a:xfrm>
            <a:off x="609688" y="2360920"/>
            <a:ext cx="7984777" cy="2862322"/>
          </a:xfrm>
          <a:prstGeom prst="rect">
            <a:avLst/>
          </a:prstGeom>
        </p:spPr>
        <p:txBody>
          <a:bodyPr wrap="square">
            <a:spAutoFit/>
          </a:bodyPr>
          <a:lstStyle/>
          <a:p>
            <a:pPr marL="342900" lvl="0" indent="-342900" algn="just">
              <a:lnSpc>
                <a:spcPct val="150000"/>
              </a:lnSpc>
              <a:spcAft>
                <a:spcPts val="0"/>
              </a:spcAft>
              <a:buFont typeface="+mj-lt"/>
              <a:buAutoNum type="arabicPeriod"/>
            </a:pPr>
            <a:r>
              <a:rPr lang="es-EC" sz="2000" b="1" i="1"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Cargas </a:t>
            </a:r>
            <a:r>
              <a:rPr lang="es-EC" sz="2000" b="1" i="1" dirty="0" smtClean="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Muertas:</a:t>
            </a:r>
            <a:r>
              <a:rPr lang="es-EC" sz="2000" b="1" dirty="0" smtClean="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es-EC" sz="2000" dirty="0" smtClean="0">
                <a:latin typeface="Arial" panose="020B0604020202020204" pitchFamily="34" charset="0"/>
                <a:ea typeface="Calibri" panose="020F0502020204030204" pitchFamily="34" charset="0"/>
                <a:cs typeface="Times New Roman" panose="02020603050405020304" pitchFamily="18" charset="0"/>
              </a:rPr>
              <a:t>Éstas son producidas por el terraplén o el relleno, más las cargas superpuestas sobre la superficie, uniformes o concentradas</a:t>
            </a:r>
          </a:p>
          <a:p>
            <a:pPr marL="355600" indent="-355600" algn="just">
              <a:lnSpc>
                <a:spcPct val="150000"/>
              </a:lnSpc>
              <a:spcAft>
                <a:spcPts val="0"/>
              </a:spcAft>
            </a:pPr>
            <a:r>
              <a:rPr lang="es-EC" sz="2000" b="1" dirty="0" smtClean="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2. </a:t>
            </a:r>
            <a:r>
              <a:rPr lang="es-EC" sz="2000" b="1" i="1" dirty="0" smtClean="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Cargas Vivas:</a:t>
            </a:r>
            <a:r>
              <a:rPr lang="es-EC" sz="2000" b="1" dirty="0" smtClean="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es-EC" sz="2000" dirty="0" smtClean="0">
                <a:latin typeface="Arial" panose="020B0604020202020204" pitchFamily="34" charset="0"/>
                <a:ea typeface="Calibri" panose="020F0502020204030204" pitchFamily="34" charset="0"/>
                <a:cs typeface="Times New Roman" panose="02020603050405020304" pitchFamily="18" charset="0"/>
              </a:rPr>
              <a:t>Cargas en movimiento, incluyendo impactos, como cargas de carreteras por vehículos, trenes o aviones en los aeropuertos.</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072606"/>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064" y="16328"/>
            <a:ext cx="9252283" cy="641970"/>
          </a:xfrm>
        </p:spPr>
        <p:txBody>
          <a:bodyPr/>
          <a:lstStyle/>
          <a:p>
            <a:r>
              <a:rPr lang="en-US" sz="3600" dirty="0" smtClean="0">
                <a:ln w="22225">
                  <a:solidFill>
                    <a:sysClr val="windowText" lastClr="000000"/>
                  </a:solidFill>
                  <a:prstDash val="solid"/>
                </a:ln>
                <a:solidFill>
                  <a:schemeClr val="bg1">
                    <a:lumMod val="75000"/>
                  </a:schemeClr>
                </a:solidFill>
                <a:effectLst/>
              </a:rPr>
              <a:t>CARGAS MUERTAS</a:t>
            </a:r>
            <a:endParaRPr lang="en-US" sz="3600" dirty="0">
              <a:ln w="22225">
                <a:solidFill>
                  <a:sysClr val="windowText" lastClr="000000"/>
                </a:solidFill>
                <a:prstDash val="solid"/>
              </a:ln>
              <a:solidFill>
                <a:schemeClr val="bg1">
                  <a:lumMod val="75000"/>
                </a:schemeClr>
              </a:solidFill>
              <a:effectLst/>
            </a:endParaRPr>
          </a:p>
        </p:txBody>
      </p:sp>
      <p:sp>
        <p:nvSpPr>
          <p:cNvPr id="4" name="Rectangle 3"/>
          <p:cNvSpPr/>
          <p:nvPr/>
        </p:nvSpPr>
        <p:spPr>
          <a:xfrm>
            <a:off x="605386" y="901749"/>
            <a:ext cx="7984777" cy="1631216"/>
          </a:xfrm>
          <a:prstGeom prst="rect">
            <a:avLst/>
          </a:prstGeom>
        </p:spPr>
        <p:txBody>
          <a:bodyPr wrap="square">
            <a:spAutoFit/>
          </a:bodyPr>
          <a:lstStyle/>
          <a:p>
            <a:pPr algn="just"/>
            <a:r>
              <a:rPr lang="es-EC" sz="2000" dirty="0"/>
              <a:t>Existen dos tipos básicos de instalaciones. La </a:t>
            </a:r>
            <a:r>
              <a:rPr lang="es-EC" sz="2000" dirty="0" smtClean="0"/>
              <a:t>condición de </a:t>
            </a:r>
            <a:r>
              <a:rPr lang="es-EC" sz="2000" dirty="0"/>
              <a:t>terraplén, representada por una </a:t>
            </a:r>
            <a:r>
              <a:rPr lang="es-EC" sz="2000" dirty="0" smtClean="0"/>
              <a:t>alcantarilla y </a:t>
            </a:r>
            <a:r>
              <a:rPr lang="es-EC" sz="2000" dirty="0"/>
              <a:t>la condición de zanja, típica de una cloaca. </a:t>
            </a:r>
            <a:r>
              <a:rPr lang="es-EC" sz="2000" dirty="0" smtClean="0"/>
              <a:t>Se </a:t>
            </a:r>
            <a:r>
              <a:rPr lang="es-EC" sz="2000" dirty="0"/>
              <a:t>considera como carga muerta al prisma del suelo sobre la tubería. La presión unitaria de este prisma, que actúa sobre el plano horizontal en la corona de la tubería, es igual </a:t>
            </a:r>
            <a:r>
              <a:rPr lang="es-EC" sz="2000" dirty="0" smtClean="0"/>
              <a:t>a:</a:t>
            </a:r>
            <a:endParaRPr lang="es-EC" sz="2000" dirty="0"/>
          </a:p>
        </p:txBody>
      </p:sp>
      <mc:AlternateContent xmlns:mc="http://schemas.openxmlformats.org/markup-compatibility/2006" xmlns:a14="http://schemas.microsoft.com/office/drawing/2010/main">
        <mc:Choice Requires="a14">
          <p:sp>
            <p:nvSpPr>
              <p:cNvPr id="5" name="Rectangle 4"/>
              <p:cNvSpPr/>
              <p:nvPr/>
            </p:nvSpPr>
            <p:spPr>
              <a:xfrm>
                <a:off x="1704239" y="2891153"/>
                <a:ext cx="1447191"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𝐶𝑀</m:t>
                      </m:r>
                      <m:r>
                        <a:rPr lang="es-EC" sz="2000" i="0">
                          <a:latin typeface="Cambria Math" panose="02040503050406030204" pitchFamily="18" charset="0"/>
                        </a:rPr>
                        <m:t>=</m:t>
                      </m:r>
                      <m:r>
                        <a:rPr lang="es-EC" sz="2000" i="1">
                          <a:latin typeface="Cambria Math" panose="02040503050406030204" pitchFamily="18" charset="0"/>
                        </a:rPr>
                        <m:t>𝜌</m:t>
                      </m:r>
                      <m:r>
                        <a:rPr lang="es-EC" sz="2000" i="0">
                          <a:latin typeface="Cambria Math" panose="02040503050406030204" pitchFamily="18" charset="0"/>
                        </a:rPr>
                        <m:t>∙</m:t>
                      </m:r>
                      <m:r>
                        <a:rPr lang="es-EC" sz="2000" i="1">
                          <a:latin typeface="Cambria Math" panose="02040503050406030204" pitchFamily="18" charset="0"/>
                        </a:rPr>
                        <m:t>h</m:t>
                      </m:r>
                    </m:oMath>
                  </m:oMathPara>
                </a14:m>
                <a:endParaRPr lang="es-EC" sz="2000" dirty="0"/>
              </a:p>
            </p:txBody>
          </p:sp>
        </mc:Choice>
        <mc:Fallback xmlns="">
          <p:sp>
            <p:nvSpPr>
              <p:cNvPr id="5" name="Rectangle 4"/>
              <p:cNvSpPr>
                <a:spLocks noRot="1" noChangeAspect="1" noMove="1" noResize="1" noEditPoints="1" noAdjustHandles="1" noChangeArrowheads="1" noChangeShapeType="1" noTextEdit="1"/>
              </p:cNvSpPr>
              <p:nvPr/>
            </p:nvSpPr>
            <p:spPr>
              <a:xfrm>
                <a:off x="1704239" y="2891153"/>
                <a:ext cx="1447191" cy="400110"/>
              </a:xfrm>
              <a:prstGeom prst="rect">
                <a:avLst/>
              </a:prstGeom>
              <a:blipFill rotWithShape="0">
                <a:blip r:embed="rId2"/>
                <a:stretch>
                  <a:fillRect b="-1060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761192" y="3662129"/>
                <a:ext cx="3333286" cy="1569660"/>
              </a:xfrm>
              <a:prstGeom prst="rect">
                <a:avLst/>
              </a:prstGeom>
            </p:spPr>
            <p:txBody>
              <a:bodyPr wrap="square">
                <a:spAutoFit/>
              </a:bodyPr>
              <a:lstStyle/>
              <a:p>
                <a:pPr indent="252095" algn="just">
                  <a:lnSpc>
                    <a:spcPct val="150000"/>
                  </a:lnSpc>
                  <a:spcAft>
                    <a:spcPts val="0"/>
                  </a:spcAft>
                </a:pPr>
                <a:r>
                  <a:rPr lang="es-EC" sz="1600" dirty="0">
                    <a:latin typeface="Arial" panose="020B0604020202020204" pitchFamily="34" charset="0"/>
                    <a:ea typeface="Calibri" panose="020F0502020204030204" pitchFamily="34" charset="0"/>
                    <a:cs typeface="Times New Roman" panose="02020603050405020304" pitchFamily="18" charset="0"/>
                  </a:rPr>
                  <a:t>Donde:</a:t>
                </a:r>
              </a:p>
              <a:p>
                <a:pPr indent="252095" algn="just">
                  <a:lnSpc>
                    <a:spcPct val="150000"/>
                  </a:lnSpc>
                  <a:spcAft>
                    <a:spcPts val="0"/>
                  </a:spcAft>
                </a:pPr>
                <a14:m>
                  <m:oMath xmlns:m="http://schemas.openxmlformats.org/officeDocument/2006/math">
                    <m:r>
                      <a:rPr lang="es-EC" sz="1600" i="1">
                        <a:effectLst/>
                        <a:latin typeface="Cambria Math" panose="02040503050406030204" pitchFamily="18" charset="0"/>
                        <a:ea typeface="Calibri" panose="020F0502020204030204" pitchFamily="34" charset="0"/>
                        <a:cs typeface="Times New Roman" panose="02020603050405020304" pitchFamily="18" charset="0"/>
                      </a:rPr>
                      <m:t>𝜌</m:t>
                    </m:r>
                  </m:oMath>
                </a14:m>
                <a:r>
                  <a:rPr lang="es-EC" sz="1600" dirty="0">
                    <a:effectLst/>
                    <a:latin typeface="Arial" panose="020B0604020202020204" pitchFamily="34" charset="0"/>
                    <a:ea typeface="Calibri" panose="020F0502020204030204" pitchFamily="34" charset="0"/>
                    <a:cs typeface="Times New Roman" panose="02020603050405020304" pitchFamily="18" charset="0"/>
                  </a:rPr>
                  <a:t>	</a:t>
                </a:r>
                <a:r>
                  <a:rPr lang="es-EC" sz="1600" dirty="0" smtClean="0">
                    <a:effectLst/>
                    <a:latin typeface="Arial" panose="020B0604020202020204" pitchFamily="34" charset="0"/>
                    <a:ea typeface="Calibri" panose="020F0502020204030204" pitchFamily="34" charset="0"/>
                    <a:cs typeface="Times New Roman" panose="02020603050405020304" pitchFamily="18" charset="0"/>
                    <a:sym typeface="Symbol" panose="05050102010706020507" pitchFamily="18" charset="2"/>
                  </a:rPr>
                  <a:t>    </a:t>
                </a:r>
                <a:r>
                  <a:rPr lang="es-EC" sz="1600" dirty="0" smtClean="0">
                    <a:effectLst/>
                    <a:latin typeface="Arial" panose="020B0604020202020204" pitchFamily="34" charset="0"/>
                    <a:ea typeface="Calibri" panose="020F0502020204030204" pitchFamily="34" charset="0"/>
                    <a:cs typeface="Times New Roman" panose="02020603050405020304" pitchFamily="18" charset="0"/>
                  </a:rPr>
                  <a:t>Densidad </a:t>
                </a:r>
                <a:r>
                  <a:rPr lang="es-EC" sz="1600" dirty="0">
                    <a:effectLst/>
                    <a:latin typeface="Arial" panose="020B0604020202020204" pitchFamily="34" charset="0"/>
                    <a:ea typeface="Calibri" panose="020F0502020204030204" pitchFamily="34" charset="0"/>
                    <a:cs typeface="Times New Roman" panose="02020603050405020304" pitchFamily="18" charset="0"/>
                  </a:rPr>
                  <a:t>del suelo</a:t>
                </a:r>
              </a:p>
              <a:p>
                <a:pPr indent="252095" algn="just">
                  <a:lnSpc>
                    <a:spcPct val="150000"/>
                  </a:lnSpc>
                  <a:spcAft>
                    <a:spcPts val="0"/>
                  </a:spcAft>
                </a:pPr>
                <a14:m>
                  <m:oMath xmlns:m="http://schemas.openxmlformats.org/officeDocument/2006/math">
                    <m:r>
                      <a:rPr lang="es-EC" sz="1600" i="1">
                        <a:effectLst/>
                        <a:latin typeface="Cambria Math" panose="02040503050406030204" pitchFamily="18" charset="0"/>
                        <a:ea typeface="Calibri" panose="020F0502020204030204" pitchFamily="34" charset="0"/>
                        <a:cs typeface="Times New Roman" panose="02020603050405020304" pitchFamily="18" charset="0"/>
                      </a:rPr>
                      <m:t>h</m:t>
                    </m:r>
                  </m:oMath>
                </a14:m>
                <a:r>
                  <a:rPr lang="es-EC" sz="1600" dirty="0">
                    <a:effectLst/>
                    <a:latin typeface="Arial" panose="020B0604020202020204" pitchFamily="34" charset="0"/>
                    <a:ea typeface="Calibri" panose="020F0502020204030204" pitchFamily="34" charset="0"/>
                    <a:cs typeface="Times New Roman" panose="02020603050405020304" pitchFamily="18" charset="0"/>
                  </a:rPr>
                  <a:t> 	</a:t>
                </a:r>
                <a:r>
                  <a:rPr lang="es-EC" sz="1600" dirty="0" smtClean="0">
                    <a:effectLst/>
                    <a:latin typeface="Arial" panose="020B0604020202020204" pitchFamily="34" charset="0"/>
                    <a:ea typeface="Calibri" panose="020F0502020204030204" pitchFamily="34" charset="0"/>
                    <a:cs typeface="Times New Roman" panose="02020603050405020304" pitchFamily="18" charset="0"/>
                    <a:sym typeface="Symbol" panose="05050102010706020507" pitchFamily="18" charset="2"/>
                  </a:rPr>
                  <a:t>    </a:t>
                </a:r>
                <a:r>
                  <a:rPr lang="es-EC" sz="1600" dirty="0" smtClean="0">
                    <a:effectLst/>
                    <a:latin typeface="Arial" panose="020B0604020202020204" pitchFamily="34" charset="0"/>
                    <a:ea typeface="Calibri" panose="020F0502020204030204" pitchFamily="34" charset="0"/>
                    <a:cs typeface="Times New Roman" panose="02020603050405020304" pitchFamily="18" charset="0"/>
                  </a:rPr>
                  <a:t>Altura </a:t>
                </a:r>
                <a:r>
                  <a:rPr lang="es-EC" sz="1600" dirty="0">
                    <a:effectLst/>
                    <a:latin typeface="Arial" panose="020B0604020202020204" pitchFamily="34" charset="0"/>
                    <a:ea typeface="Calibri" panose="020F0502020204030204" pitchFamily="34" charset="0"/>
                    <a:cs typeface="Times New Roman" panose="02020603050405020304" pitchFamily="18" charset="0"/>
                  </a:rPr>
                  <a:t>de relleno </a:t>
                </a:r>
                <a:endParaRPr lang="es-EC" sz="1600" i="1" dirty="0" smtClean="0">
                  <a:effectLst/>
                  <a:latin typeface="Cambria Math" panose="02040503050406030204" pitchFamily="18" charset="0"/>
                  <a:ea typeface="Calibri" panose="020F0502020204030204" pitchFamily="34" charset="0"/>
                  <a:cs typeface="Times New Roman" panose="02020603050405020304" pitchFamily="18" charset="0"/>
                </a:endParaRPr>
              </a:p>
              <a:p>
                <a:pPr indent="252095" algn="just">
                  <a:lnSpc>
                    <a:spcPct val="150000"/>
                  </a:lnSpc>
                  <a:spcAft>
                    <a:spcPts val="0"/>
                  </a:spcAft>
                </a:pPr>
                <a14:m>
                  <m:oMath xmlns:m="http://schemas.openxmlformats.org/officeDocument/2006/math">
                    <m:r>
                      <a:rPr lang="es-EC" sz="1600" i="1">
                        <a:effectLst/>
                        <a:latin typeface="Cambria Math" panose="02040503050406030204" pitchFamily="18" charset="0"/>
                        <a:ea typeface="Calibri" panose="020F0502020204030204" pitchFamily="34" charset="0"/>
                        <a:cs typeface="Times New Roman" panose="02020603050405020304" pitchFamily="18" charset="0"/>
                      </a:rPr>
                      <m:t>𝐶𝑀</m:t>
                    </m:r>
                  </m:oMath>
                </a14:m>
                <a:r>
                  <a:rPr lang="es-EC" sz="1600" dirty="0">
                    <a:effectLst/>
                    <a:latin typeface="Arial" panose="020B0604020202020204" pitchFamily="34" charset="0"/>
                    <a:ea typeface="Calibri" panose="020F0502020204030204" pitchFamily="34" charset="0"/>
                    <a:cs typeface="Times New Roman" panose="02020603050405020304" pitchFamily="18" charset="0"/>
                  </a:rPr>
                  <a:t>	</a:t>
                </a:r>
                <a:r>
                  <a:rPr lang="es-EC" sz="1600" dirty="0" smtClean="0">
                    <a:effectLst/>
                    <a:latin typeface="Arial" panose="020B0604020202020204" pitchFamily="34" charset="0"/>
                    <a:ea typeface="Calibri" panose="020F0502020204030204" pitchFamily="34" charset="0"/>
                    <a:cs typeface="Times New Roman" panose="02020603050405020304" pitchFamily="18" charset="0"/>
                    <a:sym typeface="Symbol" panose="05050102010706020507" pitchFamily="18" charset="2"/>
                  </a:rPr>
                  <a:t></a:t>
                </a:r>
                <a:r>
                  <a:rPr lang="es-EC" sz="1600" dirty="0" smtClean="0">
                    <a:latin typeface="Arial" panose="020B0604020202020204" pitchFamily="34" charset="0"/>
                    <a:ea typeface="Calibri" panose="020F0502020204030204" pitchFamily="34" charset="0"/>
                    <a:cs typeface="Times New Roman" panose="02020603050405020304" pitchFamily="18" charset="0"/>
                    <a:sym typeface="Symbol" panose="05050102010706020507" pitchFamily="18" charset="2"/>
                  </a:rPr>
                  <a:t>    </a:t>
                </a:r>
                <a:r>
                  <a:rPr lang="es-EC" sz="1600" dirty="0" smtClean="0">
                    <a:effectLst/>
                    <a:latin typeface="Arial" panose="020B0604020202020204" pitchFamily="34" charset="0"/>
                    <a:ea typeface="Calibri" panose="020F0502020204030204" pitchFamily="34" charset="0"/>
                    <a:cs typeface="Times New Roman" panose="02020603050405020304" pitchFamily="18" charset="0"/>
                  </a:rPr>
                  <a:t>Carga Muerta</a:t>
                </a:r>
                <a:endParaRPr lang="es-EC" sz="16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761192" y="3662129"/>
                <a:ext cx="3333286" cy="1569660"/>
              </a:xfrm>
              <a:prstGeom prst="rect">
                <a:avLst/>
              </a:prstGeom>
              <a:blipFill rotWithShape="0">
                <a:blip r:embed="rId3"/>
                <a:stretch>
                  <a:fillRect b="-1556"/>
                </a:stretch>
              </a:blipFill>
            </p:spPr>
            <p:txBody>
              <a:bodyPr/>
              <a:lstStyle/>
              <a:p>
                <a:r>
                  <a:rPr lang="es-EC">
                    <a:noFill/>
                  </a:rPr>
                  <a:t> </a:t>
                </a:r>
              </a:p>
            </p:txBody>
          </p:sp>
        </mc:Fallback>
      </mc:AlternateContent>
      <p:pic>
        <p:nvPicPr>
          <p:cNvPr id="7" name="Picture 6"/>
          <p:cNvPicPr/>
          <p:nvPr/>
        </p:nvPicPr>
        <p:blipFill rotWithShape="1">
          <a:blip r:embed="rId4">
            <a:extLst>
              <a:ext uri="{28A0092B-C50C-407E-A947-70E740481C1C}">
                <a14:useLocalDpi xmlns:a14="http://schemas.microsoft.com/office/drawing/2010/main" val="0"/>
              </a:ext>
            </a:extLst>
          </a:blip>
          <a:srcRect t="3943" b="2532"/>
          <a:stretch/>
        </p:blipFill>
        <p:spPr bwMode="auto">
          <a:xfrm>
            <a:off x="4709534" y="2776416"/>
            <a:ext cx="3570866" cy="270998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307084441"/>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064" y="16328"/>
            <a:ext cx="9252283" cy="641970"/>
          </a:xfrm>
        </p:spPr>
        <p:txBody>
          <a:bodyPr/>
          <a:lstStyle/>
          <a:p>
            <a:r>
              <a:rPr lang="en-US" sz="3600" dirty="0" smtClean="0">
                <a:ln w="22225">
                  <a:solidFill>
                    <a:sysClr val="windowText" lastClr="000000"/>
                  </a:solidFill>
                  <a:prstDash val="solid"/>
                </a:ln>
                <a:solidFill>
                  <a:schemeClr val="bg1">
                    <a:lumMod val="75000"/>
                  </a:schemeClr>
                </a:solidFill>
                <a:effectLst/>
              </a:rPr>
              <a:t>CARGAS VIVAS</a:t>
            </a:r>
            <a:endParaRPr lang="en-US" sz="3600" dirty="0">
              <a:ln w="22225">
                <a:solidFill>
                  <a:sysClr val="windowText" lastClr="000000"/>
                </a:solidFill>
                <a:prstDash val="solid"/>
              </a:ln>
              <a:solidFill>
                <a:schemeClr val="bg1">
                  <a:lumMod val="75000"/>
                </a:schemeClr>
              </a:solidFill>
              <a:effectLst/>
            </a:endParaRPr>
          </a:p>
        </p:txBody>
      </p:sp>
      <p:sp>
        <p:nvSpPr>
          <p:cNvPr id="4" name="Rectangle 3"/>
          <p:cNvSpPr/>
          <p:nvPr/>
        </p:nvSpPr>
        <p:spPr>
          <a:xfrm>
            <a:off x="609688" y="587178"/>
            <a:ext cx="7984777" cy="1938992"/>
          </a:xfrm>
          <a:prstGeom prst="rect">
            <a:avLst/>
          </a:prstGeom>
        </p:spPr>
        <p:txBody>
          <a:bodyPr wrap="square">
            <a:spAutoFit/>
          </a:bodyPr>
          <a:lstStyle/>
          <a:p>
            <a:pPr algn="just"/>
            <a:r>
              <a:rPr lang="es-EC" sz="2000" dirty="0"/>
              <a:t>En la práctica las cargas vivas sobre los ductos son originadas por el transito vial, ferroviario o aeroportuarias moviéndose sobre el conducto, las cuales son distribuidas a la tubería o conducto a través del suelo. </a:t>
            </a:r>
            <a:r>
              <a:rPr lang="es-EC" sz="2000" dirty="0" smtClean="0"/>
              <a:t>Las </a:t>
            </a:r>
            <a:r>
              <a:rPr lang="es-EC" sz="2000" dirty="0"/>
              <a:t>cargas vivas que actúan sobre la corona del conducto son mayores cuando el peso del relleno sobre la parte superior del conducto es pequeño y decrece cuando aumenta el </a:t>
            </a:r>
            <a:r>
              <a:rPr lang="es-EC" sz="2000" dirty="0" smtClean="0"/>
              <a:t>relleno.</a:t>
            </a:r>
            <a:endParaRPr lang="es-EC" sz="2000" dirty="0"/>
          </a:p>
        </p:txBody>
      </p:sp>
      <p:pic>
        <p:nvPicPr>
          <p:cNvPr id="3" name="Picture 2"/>
          <p:cNvPicPr>
            <a:picLocks noChangeAspect="1"/>
          </p:cNvPicPr>
          <p:nvPr/>
        </p:nvPicPr>
        <p:blipFill>
          <a:blip r:embed="rId2"/>
          <a:stretch>
            <a:fillRect/>
          </a:stretch>
        </p:blipFill>
        <p:spPr>
          <a:xfrm>
            <a:off x="2175935" y="2694682"/>
            <a:ext cx="5261185" cy="300463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673091146"/>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064" y="16328"/>
            <a:ext cx="9252283" cy="641970"/>
          </a:xfrm>
        </p:spPr>
        <p:txBody>
          <a:bodyPr/>
          <a:lstStyle/>
          <a:p>
            <a:r>
              <a:rPr lang="en-US" sz="3600" dirty="0" smtClean="0">
                <a:ln w="22225">
                  <a:solidFill>
                    <a:sysClr val="windowText" lastClr="000000"/>
                  </a:solidFill>
                  <a:prstDash val="solid"/>
                </a:ln>
                <a:solidFill>
                  <a:schemeClr val="bg1">
                    <a:lumMod val="75000"/>
                  </a:schemeClr>
                </a:solidFill>
                <a:effectLst/>
              </a:rPr>
              <a:t>CARGAS VIVAS</a:t>
            </a:r>
            <a:endParaRPr lang="en-US" sz="3600" dirty="0">
              <a:ln w="22225">
                <a:solidFill>
                  <a:sysClr val="windowText" lastClr="000000"/>
                </a:solidFill>
                <a:prstDash val="solid"/>
              </a:ln>
              <a:solidFill>
                <a:schemeClr val="bg1">
                  <a:lumMod val="75000"/>
                </a:schemeClr>
              </a:solidFill>
              <a:effectLst/>
            </a:endParaRPr>
          </a:p>
        </p:txBody>
      </p:sp>
      <p:sp>
        <p:nvSpPr>
          <p:cNvPr id="5" name="Rectangle 4"/>
          <p:cNvSpPr/>
          <p:nvPr/>
        </p:nvSpPr>
        <p:spPr>
          <a:xfrm>
            <a:off x="466956" y="637250"/>
            <a:ext cx="8270240" cy="1754326"/>
          </a:xfrm>
          <a:prstGeom prst="rect">
            <a:avLst/>
          </a:prstGeom>
        </p:spPr>
        <p:txBody>
          <a:bodyPr wrap="square">
            <a:spAutoFit/>
          </a:bodyPr>
          <a:lstStyle/>
          <a:p>
            <a:pPr algn="just">
              <a:spcAft>
                <a:spcPts val="0"/>
              </a:spcAft>
            </a:pPr>
            <a:r>
              <a:rPr lang="es-EC" dirty="0">
                <a:latin typeface="Arial" panose="020B0604020202020204" pitchFamily="34" charset="0"/>
                <a:ea typeface="Calibri" panose="020F0502020204030204" pitchFamily="34" charset="0"/>
                <a:cs typeface="Times New Roman" panose="02020603050405020304" pitchFamily="18" charset="0"/>
              </a:rPr>
              <a:t>Las cargas vivas para carreteras en general, se rigen bajo las normas AASHTO, en ésta se especifican varios tipos de vehículos pesados, cuyas cargas soportan las estructuras en conjunto con el suelo. </a:t>
            </a:r>
          </a:p>
          <a:p>
            <a:pPr algn="just">
              <a:spcAft>
                <a:spcPts val="0"/>
              </a:spcAft>
            </a:pPr>
            <a:r>
              <a:rPr lang="es-EC" dirty="0">
                <a:latin typeface="Arial" panose="020B0604020202020204" pitchFamily="34" charset="0"/>
                <a:ea typeface="Calibri" panose="020F0502020204030204" pitchFamily="34" charset="0"/>
                <a:cs typeface="Times New Roman" panose="02020603050405020304" pitchFamily="18" charset="0"/>
              </a:rPr>
              <a:t>Para lo cual esta normativa posee según las necesidades de la vía diferentes tipos de vehículos, la presión de las cargas vivas generadas por AASHTO H-20 y AASHTO H-25, incluyendo efectos de </a:t>
            </a:r>
            <a:r>
              <a:rPr lang="es-EC" dirty="0" smtClean="0">
                <a:latin typeface="Arial" panose="020B0604020202020204" pitchFamily="34" charset="0"/>
                <a:ea typeface="Calibri" panose="020F0502020204030204" pitchFamily="34" charset="0"/>
                <a:cs typeface="Times New Roman" panose="02020603050405020304" pitchFamily="18" charset="0"/>
              </a:rPr>
              <a:t>impacto.</a:t>
            </a:r>
            <a:endParaRPr lang="es-EC"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rotWithShape="1">
          <a:blip r:embed="rId2"/>
          <a:srcRect l="1922" r="762" b="8242"/>
          <a:stretch/>
        </p:blipFill>
        <p:spPr>
          <a:xfrm>
            <a:off x="1924916" y="2391576"/>
            <a:ext cx="5354319" cy="3449952"/>
          </a:xfrm>
          <a:prstGeom prst="rect">
            <a:avLst/>
          </a:prstGeom>
        </p:spPr>
      </p:pic>
    </p:spTree>
    <p:extLst>
      <p:ext uri="{BB962C8B-B14F-4D97-AF65-F5344CB8AC3E}">
        <p14:creationId xmlns:p14="http://schemas.microsoft.com/office/powerpoint/2010/main" val="18939480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97242" y="-204536"/>
            <a:ext cx="5269831" cy="971300"/>
          </a:xfrm>
        </p:spPr>
        <p:txBody>
          <a:bodyPr/>
          <a:lstStyle/>
          <a:p>
            <a:r>
              <a:rPr lang="en-US" sz="4800" dirty="0" smtClean="0">
                <a:ln w="22225">
                  <a:solidFill>
                    <a:sysClr val="windowText" lastClr="000000"/>
                  </a:solidFill>
                  <a:prstDash val="solid"/>
                </a:ln>
                <a:solidFill>
                  <a:schemeClr val="bg1">
                    <a:lumMod val="75000"/>
                  </a:schemeClr>
                </a:solidFill>
                <a:effectLst/>
              </a:rPr>
              <a:t>ANTECEDENTES</a:t>
            </a:r>
            <a:endParaRPr lang="en-US" sz="4800" dirty="0">
              <a:ln w="22225">
                <a:solidFill>
                  <a:sysClr val="windowText" lastClr="000000"/>
                </a:solidFill>
                <a:prstDash val="solid"/>
              </a:ln>
              <a:solidFill>
                <a:schemeClr val="bg1">
                  <a:lumMod val="75000"/>
                </a:schemeClr>
              </a:solidFill>
              <a:effectLst/>
            </a:endParaRPr>
          </a:p>
        </p:txBody>
      </p:sp>
      <p:sp>
        <p:nvSpPr>
          <p:cNvPr id="3" name="Subtitle 2"/>
          <p:cNvSpPr>
            <a:spLocks noGrp="1"/>
          </p:cNvSpPr>
          <p:nvPr>
            <p:ph type="subTitle" idx="1"/>
          </p:nvPr>
        </p:nvSpPr>
        <p:spPr>
          <a:xfrm>
            <a:off x="517356" y="1097506"/>
            <a:ext cx="8229600" cy="1940340"/>
          </a:xfrm>
        </p:spPr>
        <p:txBody>
          <a:bodyPr/>
          <a:lstStyle/>
          <a:p>
            <a:pPr algn="just"/>
            <a:r>
              <a:rPr lang="es-EC" sz="2200" dirty="0" smtClean="0">
                <a:solidFill>
                  <a:schemeClr val="tx1"/>
                </a:solidFill>
              </a:rPr>
              <a:t>Estos </a:t>
            </a:r>
            <a:r>
              <a:rPr lang="es-EC" sz="2200" dirty="0">
                <a:solidFill>
                  <a:schemeClr val="tx1"/>
                </a:solidFill>
              </a:rPr>
              <a:t>conductos se emplean para carreteras, ferrocarriles, aeropuertos, obras municipales, zonas recreativas, parques industriales, obras para conservación, defensas contra inundaciones, instalaciones para reducir la contaminación del agua, entre otros.</a:t>
            </a:r>
            <a:endParaRPr lang="en-US" sz="2200" dirty="0">
              <a:solidFill>
                <a:schemeClr val="tx1"/>
              </a:solidFill>
            </a:endParaRPr>
          </a:p>
        </p:txBody>
      </p:sp>
      <p:pic>
        <p:nvPicPr>
          <p:cNvPr id="4" name="Picture 3" descr="http://www.corpacero.com/eContent/images/news/ImgNewsNo17802.jpg"/>
          <p:cNvPicPr/>
          <p:nvPr/>
        </p:nvPicPr>
        <p:blipFill>
          <a:blip r:embed="rId2">
            <a:extLst>
              <a:ext uri="{28A0092B-C50C-407E-A947-70E740481C1C}">
                <a14:useLocalDpi xmlns:a14="http://schemas.microsoft.com/office/drawing/2010/main" val="0"/>
              </a:ext>
            </a:extLst>
          </a:blip>
          <a:srcRect/>
          <a:stretch>
            <a:fillRect/>
          </a:stretch>
        </p:blipFill>
        <p:spPr bwMode="auto">
          <a:xfrm>
            <a:off x="786562" y="3368589"/>
            <a:ext cx="2624389" cy="18531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0951" y="3368590"/>
            <a:ext cx="2442411" cy="18531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rotWithShape="1">
          <a:blip r:embed="rId4"/>
          <a:srcRect l="9039" r="10541"/>
          <a:stretch/>
        </p:blipFill>
        <p:spPr>
          <a:xfrm>
            <a:off x="5853362" y="3368588"/>
            <a:ext cx="2622884" cy="18531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96043978"/>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064" y="16328"/>
            <a:ext cx="9252283" cy="641970"/>
          </a:xfrm>
        </p:spPr>
        <p:txBody>
          <a:bodyPr/>
          <a:lstStyle/>
          <a:p>
            <a:r>
              <a:rPr lang="en-US" sz="3600" dirty="0" smtClean="0">
                <a:ln w="22225">
                  <a:solidFill>
                    <a:sysClr val="windowText" lastClr="000000"/>
                  </a:solidFill>
                  <a:prstDash val="solid"/>
                </a:ln>
                <a:solidFill>
                  <a:schemeClr val="bg1">
                    <a:lumMod val="75000"/>
                  </a:schemeClr>
                </a:solidFill>
                <a:effectLst/>
              </a:rPr>
              <a:t>CARGAS VIVAS</a:t>
            </a:r>
            <a:endParaRPr lang="en-US" sz="3600" dirty="0">
              <a:ln w="22225">
                <a:solidFill>
                  <a:sysClr val="windowText" lastClr="000000"/>
                </a:solidFill>
                <a:prstDash val="solid"/>
              </a:ln>
              <a:solidFill>
                <a:schemeClr val="bg1">
                  <a:lumMod val="75000"/>
                </a:schemeClr>
              </a:solidFill>
              <a:effectLst/>
            </a:endParaRPr>
          </a:p>
        </p:txBody>
      </p:sp>
      <p:pic>
        <p:nvPicPr>
          <p:cNvPr id="7" name="Picture 6"/>
          <p:cNvPicPr/>
          <p:nvPr/>
        </p:nvPicPr>
        <p:blipFill rotWithShape="1">
          <a:blip r:embed="rId2">
            <a:extLst>
              <a:ext uri="{28A0092B-C50C-407E-A947-70E740481C1C}">
                <a14:useLocalDpi xmlns:a14="http://schemas.microsoft.com/office/drawing/2010/main" val="0"/>
              </a:ext>
            </a:extLst>
          </a:blip>
          <a:srcRect b="-1750"/>
          <a:stretch/>
        </p:blipFill>
        <p:spPr bwMode="auto">
          <a:xfrm>
            <a:off x="776953" y="719258"/>
            <a:ext cx="7650248" cy="4555490"/>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855433" y="5335708"/>
            <a:ext cx="7493288" cy="400110"/>
          </a:xfrm>
          <a:prstGeom prst="rect">
            <a:avLst/>
          </a:prstGeom>
        </p:spPr>
        <p:txBody>
          <a:bodyPr wrap="square">
            <a:spAutoFit/>
          </a:bodyPr>
          <a:lstStyle/>
          <a:p>
            <a:r>
              <a:rPr lang="es-EC" sz="2000" dirty="0" smtClean="0">
                <a:latin typeface="Arial" panose="020B0604020202020204" pitchFamily="34" charset="0"/>
                <a:ea typeface="Calibri" panose="020F0502020204030204" pitchFamily="34" charset="0"/>
                <a:cs typeface="Times New Roman" panose="02020603050405020304" pitchFamily="18" charset="0"/>
              </a:rPr>
              <a:t>Combinación </a:t>
            </a:r>
            <a:r>
              <a:rPr lang="es-EC" sz="2000" dirty="0">
                <a:latin typeface="Arial" panose="020B0604020202020204" pitchFamily="34" charset="0"/>
                <a:ea typeface="Calibri" panose="020F0502020204030204" pitchFamily="34" charset="0"/>
                <a:cs typeface="Times New Roman" panose="02020603050405020304" pitchFamily="18" charset="0"/>
              </a:rPr>
              <a:t>de carga viva H-20 de carreteras con carga muerta</a:t>
            </a:r>
            <a:endParaRPr lang="es-EC" sz="2000" dirty="0"/>
          </a:p>
        </p:txBody>
      </p:sp>
    </p:spTree>
    <p:extLst>
      <p:ext uri="{BB962C8B-B14F-4D97-AF65-F5344CB8AC3E}">
        <p14:creationId xmlns:p14="http://schemas.microsoft.com/office/powerpoint/2010/main" val="1629706878"/>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064" y="16328"/>
            <a:ext cx="9252283" cy="641970"/>
          </a:xfrm>
        </p:spPr>
        <p:txBody>
          <a:bodyPr/>
          <a:lstStyle/>
          <a:p>
            <a:r>
              <a:rPr lang="en-US" sz="3600" dirty="0" smtClean="0">
                <a:ln w="22225">
                  <a:solidFill>
                    <a:sysClr val="windowText" lastClr="000000"/>
                  </a:solidFill>
                  <a:prstDash val="solid"/>
                </a:ln>
                <a:solidFill>
                  <a:schemeClr val="bg1">
                    <a:lumMod val="75000"/>
                  </a:schemeClr>
                </a:solidFill>
                <a:effectLst/>
              </a:rPr>
              <a:t>CARGAS VIVAS</a:t>
            </a:r>
            <a:endParaRPr lang="en-US" sz="3600" dirty="0">
              <a:ln w="22225">
                <a:solidFill>
                  <a:sysClr val="windowText" lastClr="000000"/>
                </a:solidFill>
                <a:prstDash val="solid"/>
              </a:ln>
              <a:solidFill>
                <a:schemeClr val="bg1">
                  <a:lumMod val="75000"/>
                </a:schemeClr>
              </a:solidFill>
              <a:effectLst/>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t="1" b="-1652"/>
          <a:stretch/>
        </p:blipFill>
        <p:spPr bwMode="auto">
          <a:xfrm>
            <a:off x="760327" y="749300"/>
            <a:ext cx="7683500" cy="4462780"/>
          </a:xfrm>
          <a:prstGeom prst="rect">
            <a:avLst/>
          </a:prstGeom>
          <a:noFill/>
          <a:ln>
            <a:noFill/>
          </a:ln>
          <a:extLst>
            <a:ext uri="{53640926-AAD7-44D8-BBD7-CCE9431645EC}">
              <a14:shadowObscured xmlns:a14="http://schemas.microsoft.com/office/drawing/2010/main"/>
            </a:ext>
          </a:extLst>
        </p:spPr>
      </p:pic>
      <p:sp>
        <p:nvSpPr>
          <p:cNvPr id="4" name="Rectangle 3"/>
          <p:cNvSpPr/>
          <p:nvPr/>
        </p:nvSpPr>
        <p:spPr>
          <a:xfrm>
            <a:off x="1228120" y="5303082"/>
            <a:ext cx="6747913" cy="369332"/>
          </a:xfrm>
          <a:prstGeom prst="rect">
            <a:avLst/>
          </a:prstGeom>
        </p:spPr>
        <p:txBody>
          <a:bodyPr wrap="square">
            <a:spAutoFit/>
          </a:bodyPr>
          <a:lstStyle/>
          <a:p>
            <a:r>
              <a:rPr lang="es-EC" dirty="0">
                <a:latin typeface="Arial" panose="020B0604020202020204" pitchFamily="34" charset="0"/>
                <a:ea typeface="Calibri" panose="020F0502020204030204" pitchFamily="34" charset="0"/>
                <a:cs typeface="Times New Roman" panose="02020603050405020304" pitchFamily="18" charset="0"/>
              </a:rPr>
              <a:t>Combinación de carga viva E-80 de ferroviaria con carga muerta</a:t>
            </a:r>
            <a:endParaRPr lang="es-EC" dirty="0"/>
          </a:p>
        </p:txBody>
      </p:sp>
    </p:spTree>
    <p:extLst>
      <p:ext uri="{BB962C8B-B14F-4D97-AF65-F5344CB8AC3E}">
        <p14:creationId xmlns:p14="http://schemas.microsoft.com/office/powerpoint/2010/main" val="1872648524"/>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064" y="16328"/>
            <a:ext cx="9252283" cy="641970"/>
          </a:xfrm>
        </p:spPr>
        <p:txBody>
          <a:bodyPr/>
          <a:lstStyle/>
          <a:p>
            <a:r>
              <a:rPr lang="en-US" sz="3600" dirty="0" smtClean="0">
                <a:ln w="22225">
                  <a:solidFill>
                    <a:sysClr val="windowText" lastClr="000000"/>
                  </a:solidFill>
                  <a:prstDash val="solid"/>
                </a:ln>
                <a:solidFill>
                  <a:schemeClr val="bg1">
                    <a:lumMod val="75000"/>
                  </a:schemeClr>
                </a:solidFill>
                <a:effectLst/>
              </a:rPr>
              <a:t>EFECTO DE ARCO</a:t>
            </a:r>
            <a:endParaRPr lang="en-US" sz="3600" dirty="0">
              <a:ln w="22225">
                <a:solidFill>
                  <a:sysClr val="windowText" lastClr="000000"/>
                </a:solidFill>
                <a:prstDash val="solid"/>
              </a:ln>
              <a:solidFill>
                <a:schemeClr val="bg1">
                  <a:lumMod val="75000"/>
                </a:schemeClr>
              </a:solidFill>
              <a:effectLst/>
            </a:endParaRPr>
          </a:p>
        </p:txBody>
      </p:sp>
      <p:sp>
        <p:nvSpPr>
          <p:cNvPr id="3" name="Rectangle 2"/>
          <p:cNvSpPr/>
          <p:nvPr/>
        </p:nvSpPr>
        <p:spPr>
          <a:xfrm>
            <a:off x="339957" y="1237418"/>
            <a:ext cx="8524240" cy="3785652"/>
          </a:xfrm>
          <a:prstGeom prst="rect">
            <a:avLst/>
          </a:prstGeom>
        </p:spPr>
        <p:txBody>
          <a:bodyPr wrap="square">
            <a:spAutoFit/>
          </a:bodyPr>
          <a:lstStyle/>
          <a:p>
            <a:pPr algn="just"/>
            <a:r>
              <a:rPr lang="es-EC" sz="2000" dirty="0"/>
              <a:t>Si una parte de soporte de una masa de suelo cede mientras que el resto permanece en el lugar, el suelo contiguo a ésta se mueve de su posición original entre las masas estacionarias adyacentes del suelo. </a:t>
            </a:r>
            <a:r>
              <a:rPr lang="es-EC" sz="2000" dirty="0" smtClean="0"/>
              <a:t>El </a:t>
            </a:r>
            <a:r>
              <a:rPr lang="es-EC" sz="2000" dirty="0"/>
              <a:t>movimiento relativo dentro del suelo es opuesto por una resistencia al cizallamiento dentro de la zona de contacto entre las masas estacionarias y las que ceden</a:t>
            </a:r>
            <a:r>
              <a:rPr lang="es-EC" sz="2000" dirty="0" smtClean="0"/>
              <a:t>.</a:t>
            </a:r>
          </a:p>
          <a:p>
            <a:pPr algn="just"/>
            <a:endParaRPr lang="es-EC" sz="2000" dirty="0"/>
          </a:p>
          <a:p>
            <a:pPr algn="just"/>
            <a:r>
              <a:rPr lang="es-EC" sz="2000" dirty="0"/>
              <a:t>Dado que la resistencia al cizallamiento tiende a mantener la masa en su posición original, se reduce la presión en la parte elástica del apoyo y aumenta la presión sobre la parte estacionaria </a:t>
            </a:r>
            <a:r>
              <a:rPr lang="es-EC" sz="2000" dirty="0" smtClean="0"/>
              <a:t>contigua. Esta </a:t>
            </a:r>
            <a:r>
              <a:rPr lang="es-EC" sz="2000" dirty="0"/>
              <a:t>transferencia de presión de una masa de suelo que cede sobre suelo estacionario adyacente se denomina comúnmente como efecto de arco. </a:t>
            </a:r>
          </a:p>
        </p:txBody>
      </p:sp>
    </p:spTree>
    <p:extLst>
      <p:ext uri="{BB962C8B-B14F-4D97-AF65-F5344CB8AC3E}">
        <p14:creationId xmlns:p14="http://schemas.microsoft.com/office/powerpoint/2010/main" val="1633402950"/>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064" y="16328"/>
            <a:ext cx="9252283" cy="641970"/>
          </a:xfrm>
        </p:spPr>
        <p:txBody>
          <a:bodyPr/>
          <a:lstStyle/>
          <a:p>
            <a:r>
              <a:rPr lang="en-US" sz="3600" dirty="0" smtClean="0">
                <a:ln w="22225">
                  <a:solidFill>
                    <a:sysClr val="windowText" lastClr="000000"/>
                  </a:solidFill>
                  <a:prstDash val="solid"/>
                </a:ln>
                <a:solidFill>
                  <a:schemeClr val="bg1">
                    <a:lumMod val="75000"/>
                  </a:schemeClr>
                </a:solidFill>
                <a:effectLst/>
              </a:rPr>
              <a:t>TEORÍA DE ARCO</a:t>
            </a:r>
            <a:endParaRPr lang="en-US" sz="3600" dirty="0">
              <a:ln w="22225">
                <a:solidFill>
                  <a:sysClr val="windowText" lastClr="000000"/>
                </a:solidFill>
                <a:prstDash val="solid"/>
              </a:ln>
              <a:solidFill>
                <a:schemeClr val="bg1">
                  <a:lumMod val="75000"/>
                </a:schemeClr>
              </a:solidFill>
              <a:effectLst/>
            </a:endParaRPr>
          </a:p>
        </p:txBody>
      </p:sp>
      <p:sp>
        <p:nvSpPr>
          <p:cNvPr id="3" name="Rectangle 2"/>
          <p:cNvSpPr/>
          <p:nvPr/>
        </p:nvSpPr>
        <p:spPr>
          <a:xfrm>
            <a:off x="339957" y="1037363"/>
            <a:ext cx="8524240" cy="1015663"/>
          </a:xfrm>
          <a:prstGeom prst="rect">
            <a:avLst/>
          </a:prstGeom>
        </p:spPr>
        <p:txBody>
          <a:bodyPr wrap="square">
            <a:spAutoFit/>
          </a:bodyPr>
          <a:lstStyle/>
          <a:p>
            <a:pPr algn="just"/>
            <a:r>
              <a:rPr lang="es-EC" sz="2000" dirty="0" smtClean="0"/>
              <a:t>Esta teoría se </a:t>
            </a:r>
            <a:r>
              <a:rPr lang="es-EC" sz="2000" dirty="0"/>
              <a:t>basa en la suposición de que las superficies de deslizamiento son verticales. Se considera que la resistencia del suelo está dada por la ley de </a:t>
            </a:r>
            <a:r>
              <a:rPr lang="es-EC" sz="2000" dirty="0" smtClean="0"/>
              <a:t>Mohr-Coulomb:</a:t>
            </a:r>
            <a:endParaRPr lang="es-EC" sz="2000" dirty="0"/>
          </a:p>
        </p:txBody>
      </p:sp>
      <mc:AlternateContent xmlns:mc="http://schemas.openxmlformats.org/markup-compatibility/2006" xmlns:a14="http://schemas.microsoft.com/office/drawing/2010/main">
        <mc:Choice Requires="a14">
          <p:sp>
            <p:nvSpPr>
              <p:cNvPr id="4" name="Rectangle 3"/>
              <p:cNvSpPr/>
              <p:nvPr/>
            </p:nvSpPr>
            <p:spPr>
              <a:xfrm>
                <a:off x="1541132" y="2432091"/>
                <a:ext cx="189449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𝛾</m:t>
                      </m:r>
                      <m:r>
                        <a:rPr lang="es-EC" sz="2000" i="0">
                          <a:latin typeface="Cambria Math" panose="02040503050406030204" pitchFamily="18" charset="0"/>
                        </a:rPr>
                        <m:t>=</m:t>
                      </m:r>
                      <m:r>
                        <a:rPr lang="es-EC" sz="2000" i="1">
                          <a:latin typeface="Cambria Math" panose="02040503050406030204" pitchFamily="18" charset="0"/>
                        </a:rPr>
                        <m:t>𝑐</m:t>
                      </m:r>
                      <m:r>
                        <a:rPr lang="es-EC" sz="2000" i="0">
                          <a:latin typeface="Cambria Math" panose="02040503050406030204" pitchFamily="18" charset="0"/>
                        </a:rPr>
                        <m:t>+</m:t>
                      </m:r>
                      <m:r>
                        <a:rPr lang="es-EC" sz="2000" i="1">
                          <a:latin typeface="Cambria Math" panose="02040503050406030204" pitchFamily="18" charset="0"/>
                        </a:rPr>
                        <m:t>𝜎</m:t>
                      </m:r>
                      <m:func>
                        <m:funcPr>
                          <m:ctrlPr>
                            <a:rPr lang="es-EC" sz="2000" i="1">
                              <a:latin typeface="Cambria Math" panose="02040503050406030204" pitchFamily="18" charset="0"/>
                            </a:rPr>
                          </m:ctrlPr>
                        </m:funcPr>
                        <m:fName>
                          <m:r>
                            <m:rPr>
                              <m:sty m:val="p"/>
                            </m:rPr>
                            <a:rPr lang="es-EC" sz="2000" i="0">
                              <a:latin typeface="Cambria Math" panose="02040503050406030204" pitchFamily="18" charset="0"/>
                            </a:rPr>
                            <m:t>tan</m:t>
                          </m:r>
                        </m:fName>
                        <m:e>
                          <m:r>
                            <a:rPr lang="es-EC" sz="2000" i="1" smtClean="0">
                              <a:latin typeface="Cambria Math" panose="02040503050406030204" pitchFamily="18" charset="0"/>
                              <a:sym typeface="Symbol" panose="05050102010706020507" pitchFamily="18" charset="2"/>
                            </a:rPr>
                            <m:t></m:t>
                          </m:r>
                        </m:e>
                      </m:func>
                    </m:oMath>
                  </m:oMathPara>
                </a14:m>
                <a:endParaRPr lang="es-EC" sz="2000" dirty="0"/>
              </a:p>
            </p:txBody>
          </p:sp>
        </mc:Choice>
        <mc:Fallback xmlns="">
          <p:sp>
            <p:nvSpPr>
              <p:cNvPr id="4" name="Rectangle 3"/>
              <p:cNvSpPr>
                <a:spLocks noRot="1" noChangeAspect="1" noMove="1" noResize="1" noEditPoints="1" noAdjustHandles="1" noChangeArrowheads="1" noChangeShapeType="1" noTextEdit="1"/>
              </p:cNvSpPr>
              <p:nvPr/>
            </p:nvSpPr>
            <p:spPr>
              <a:xfrm>
                <a:off x="1541132" y="2432091"/>
                <a:ext cx="1894493" cy="400110"/>
              </a:xfrm>
              <a:prstGeom prst="rect">
                <a:avLst/>
              </a:prstGeom>
              <a:blipFill rotWithShape="0">
                <a:blip r:embed="rId2"/>
                <a:stretch>
                  <a:fillRect b="-16667"/>
                </a:stretch>
              </a:blipFill>
            </p:spPr>
            <p:txBody>
              <a:bodyPr/>
              <a:lstStyle/>
              <a:p>
                <a:r>
                  <a:rPr lang="es-EC">
                    <a:noFill/>
                  </a:rPr>
                  <a:t> </a:t>
                </a:r>
              </a:p>
            </p:txBody>
          </p:sp>
        </mc:Fallback>
      </mc:AlternateContent>
      <p:pic>
        <p:nvPicPr>
          <p:cNvPr id="5" name="Picture 4"/>
          <p:cNvPicPr/>
          <p:nvPr/>
        </p:nvPicPr>
        <p:blipFill>
          <a:blip r:embed="rId3">
            <a:biLevel thresh="75000"/>
            <a:extLst>
              <a:ext uri="{BEBA8EAE-BF5A-486C-A8C5-ECC9F3942E4B}">
                <a14:imgProps xmlns:a14="http://schemas.microsoft.com/office/drawing/2010/main">
                  <a14:imgLayer r:embed="rId4">
                    <a14:imgEffect>
                      <a14:sharpenSoften amount="500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988560" y="2432091"/>
            <a:ext cx="3082925" cy="32028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a14="http://schemas.microsoft.com/office/drawing/2010/main">
        <mc:Choice Requires="a14">
          <p:sp>
            <p:nvSpPr>
              <p:cNvPr id="6" name="Rectangle 5"/>
              <p:cNvSpPr/>
              <p:nvPr/>
            </p:nvSpPr>
            <p:spPr>
              <a:xfrm>
                <a:off x="311396" y="4025758"/>
                <a:ext cx="4353963" cy="646331"/>
              </a:xfrm>
              <a:prstGeom prst="rect">
                <a:avLst/>
              </a:prstGeom>
            </p:spPr>
            <p:txBody>
              <a:bodyPr wrap="square">
                <a:spAutoFit/>
              </a:bodyPr>
              <a:lstStyle/>
              <a:p>
                <a:r>
                  <a:rPr lang="es-EC" dirty="0">
                    <a:latin typeface="Arial" panose="020B0604020202020204" pitchFamily="34" charset="0"/>
                    <a:ea typeface="Calibri" panose="020F0502020204030204" pitchFamily="34" charset="0"/>
                    <a:cs typeface="Times New Roman" panose="02020603050405020304" pitchFamily="18" charset="0"/>
                  </a:rPr>
                  <a:t>Cuando la altura tiende al infinito el valor de </a:t>
                </a:r>
                <a14:m>
                  <m:oMath xmlns:m="http://schemas.openxmlformats.org/officeDocument/2006/math">
                    <m:sSub>
                      <m:sSubPr>
                        <m:ctrlPr>
                          <a:rPr lang="es-EC" i="1">
                            <a:effectLst/>
                            <a:latin typeface="Cambria Math" panose="02040503050406030204" pitchFamily="18" charset="0"/>
                          </a:rPr>
                        </m:ctrlPr>
                      </m:sSubPr>
                      <m:e>
                        <m:r>
                          <a:rPr lang="es-EC" i="1">
                            <a:effectLst/>
                            <a:latin typeface="Cambria Math" panose="02040503050406030204" pitchFamily="18" charset="0"/>
                            <a:ea typeface="Calibri" panose="020F0502020204030204" pitchFamily="34" charset="0"/>
                            <a:cs typeface="Times New Roman" panose="02020603050405020304" pitchFamily="18" charset="0"/>
                          </a:rPr>
                          <m:t>𝜎</m:t>
                        </m:r>
                      </m:e>
                      <m:sub>
                        <m:r>
                          <a:rPr lang="es-EC" i="1">
                            <a:effectLst/>
                            <a:latin typeface="Cambria Math" panose="02040503050406030204" pitchFamily="18" charset="0"/>
                            <a:ea typeface="Calibri" panose="020F0502020204030204" pitchFamily="34" charset="0"/>
                            <a:cs typeface="Times New Roman" panose="02020603050405020304" pitchFamily="18" charset="0"/>
                          </a:rPr>
                          <m:t>𝑉</m:t>
                        </m:r>
                      </m:sub>
                    </m:sSub>
                  </m:oMath>
                </a14:m>
                <a:r>
                  <a:rPr lang="es-EC" dirty="0">
                    <a:effectLst/>
                    <a:latin typeface="Arial" panose="020B0604020202020204" pitchFamily="34" charset="0"/>
                    <a:ea typeface="Times New Roman" panose="02020603050405020304" pitchFamily="18" charset="0"/>
                    <a:cs typeface="Times New Roman" panose="02020603050405020304" pitchFamily="18" charset="0"/>
                  </a:rPr>
                  <a:t> se </a:t>
                </a:r>
                <a:r>
                  <a:rPr lang="es-EC" dirty="0" smtClean="0">
                    <a:effectLst/>
                    <a:latin typeface="Arial" panose="020B0604020202020204" pitchFamily="34" charset="0"/>
                    <a:ea typeface="Times New Roman" panose="02020603050405020304" pitchFamily="18" charset="0"/>
                    <a:cs typeface="Times New Roman" panose="02020603050405020304" pitchFamily="18" charset="0"/>
                  </a:rPr>
                  <a:t>consigue:</a:t>
                </a:r>
                <a:endParaRPr lang="es-EC" dirty="0"/>
              </a:p>
            </p:txBody>
          </p:sp>
        </mc:Choice>
        <mc:Fallback xmlns="">
          <p:sp>
            <p:nvSpPr>
              <p:cNvPr id="6" name="Rectangle 5"/>
              <p:cNvSpPr>
                <a:spLocks noRot="1" noChangeAspect="1" noMove="1" noResize="1" noEditPoints="1" noAdjustHandles="1" noChangeArrowheads="1" noChangeShapeType="1" noTextEdit="1"/>
              </p:cNvSpPr>
              <p:nvPr/>
            </p:nvSpPr>
            <p:spPr>
              <a:xfrm>
                <a:off x="311396" y="4025758"/>
                <a:ext cx="4353963" cy="646331"/>
              </a:xfrm>
              <a:prstGeom prst="rect">
                <a:avLst/>
              </a:prstGeom>
              <a:blipFill rotWithShape="0">
                <a:blip r:embed="rId5"/>
                <a:stretch>
                  <a:fillRect l="-1120" t="-4717" r="-1681" b="-1415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00191" y="3057860"/>
                <a:ext cx="3376374" cy="7219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000" i="1">
                              <a:latin typeface="Cambria Math" panose="02040503050406030204" pitchFamily="18" charset="0"/>
                            </a:rPr>
                          </m:ctrlPr>
                        </m:sSubPr>
                        <m:e>
                          <m:r>
                            <a:rPr lang="es-EC" sz="2000" i="1">
                              <a:latin typeface="Cambria Math" panose="02040503050406030204" pitchFamily="18" charset="0"/>
                            </a:rPr>
                            <m:t>𝜎</m:t>
                          </m:r>
                        </m:e>
                        <m:sub>
                          <m:r>
                            <a:rPr lang="es-EC" sz="2000" i="1">
                              <a:latin typeface="Cambria Math" panose="02040503050406030204" pitchFamily="18" charset="0"/>
                            </a:rPr>
                            <m:t>𝑉</m:t>
                          </m:r>
                        </m:sub>
                      </m:sSub>
                      <m:r>
                        <a:rPr lang="es-EC" sz="2000" i="0">
                          <a:latin typeface="Cambria Math" panose="02040503050406030204" pitchFamily="18" charset="0"/>
                        </a:rPr>
                        <m:t>=</m:t>
                      </m:r>
                      <m:f>
                        <m:fPr>
                          <m:ctrlPr>
                            <a:rPr lang="es-EC" sz="2000" i="1">
                              <a:latin typeface="Cambria Math" panose="02040503050406030204" pitchFamily="18" charset="0"/>
                            </a:rPr>
                          </m:ctrlPr>
                        </m:fPr>
                        <m:num>
                          <m:r>
                            <a:rPr lang="es-EC" sz="2000" i="1">
                              <a:latin typeface="Cambria Math" panose="02040503050406030204" pitchFamily="18" charset="0"/>
                            </a:rPr>
                            <m:t>𝐵</m:t>
                          </m:r>
                          <m:r>
                            <a:rPr lang="es-EC" sz="2000" i="1">
                              <a:latin typeface="Cambria Math" panose="02040503050406030204" pitchFamily="18" charset="0"/>
                            </a:rPr>
                            <m:t>𝛾</m:t>
                          </m:r>
                        </m:num>
                        <m:den>
                          <m:r>
                            <a:rPr lang="es-EC" sz="2000" i="1">
                              <a:latin typeface="Cambria Math" panose="02040503050406030204" pitchFamily="18" charset="0"/>
                            </a:rPr>
                            <m:t>𝐾</m:t>
                          </m:r>
                          <m:func>
                            <m:funcPr>
                              <m:ctrlPr>
                                <a:rPr lang="es-EC" sz="2000" i="1">
                                  <a:latin typeface="Cambria Math" panose="02040503050406030204" pitchFamily="18" charset="0"/>
                                </a:rPr>
                              </m:ctrlPr>
                            </m:funcPr>
                            <m:fName>
                              <m:r>
                                <m:rPr>
                                  <m:sty m:val="p"/>
                                </m:rPr>
                                <a:rPr lang="es-EC" sz="2000" i="0">
                                  <a:latin typeface="Cambria Math" panose="02040503050406030204" pitchFamily="18" charset="0"/>
                                </a:rPr>
                                <m:t>tan</m:t>
                              </m:r>
                            </m:fName>
                            <m:e>
                              <m:r>
                                <a:rPr lang="es-EC" sz="2000" i="1" smtClean="0">
                                  <a:latin typeface="Cambria Math" panose="02040503050406030204" pitchFamily="18" charset="0"/>
                                  <a:sym typeface="Symbol" panose="05050102010706020507" pitchFamily="18" charset="2"/>
                                </a:rPr>
                                <m:t></m:t>
                              </m:r>
                            </m:e>
                          </m:func>
                        </m:den>
                      </m:f>
                      <m:d>
                        <m:dPr>
                          <m:begChr m:val="["/>
                          <m:endChr m:val="]"/>
                          <m:ctrlPr>
                            <a:rPr lang="es-EC" sz="2000" i="1">
                              <a:latin typeface="Cambria Math" panose="02040503050406030204" pitchFamily="18" charset="0"/>
                            </a:rPr>
                          </m:ctrlPr>
                        </m:dPr>
                        <m:e>
                          <m:r>
                            <a:rPr lang="es-EC" sz="2000" i="0">
                              <a:latin typeface="Cambria Math" panose="02040503050406030204" pitchFamily="18" charset="0"/>
                            </a:rPr>
                            <m:t>1−</m:t>
                          </m:r>
                          <m:sSup>
                            <m:sSupPr>
                              <m:ctrlPr>
                                <a:rPr lang="es-EC" sz="2000" i="1">
                                  <a:latin typeface="Cambria Math" panose="02040503050406030204" pitchFamily="18" charset="0"/>
                                </a:rPr>
                              </m:ctrlPr>
                            </m:sSupPr>
                            <m:e>
                              <m:r>
                                <a:rPr lang="es-EC" sz="2000" i="1">
                                  <a:latin typeface="Cambria Math" panose="02040503050406030204" pitchFamily="18" charset="0"/>
                                </a:rPr>
                                <m:t>𝑒</m:t>
                              </m:r>
                            </m:e>
                            <m:sup>
                              <m:r>
                                <a:rPr lang="es-EC" sz="2000" i="0">
                                  <a:latin typeface="Cambria Math" panose="02040503050406030204" pitchFamily="18" charset="0"/>
                                </a:rPr>
                                <m:t>−</m:t>
                              </m:r>
                              <m:r>
                                <a:rPr lang="es-EC" sz="2000" i="1">
                                  <a:latin typeface="Cambria Math" panose="02040503050406030204" pitchFamily="18" charset="0"/>
                                </a:rPr>
                                <m:t>𝐾</m:t>
                              </m:r>
                              <m:func>
                                <m:funcPr>
                                  <m:ctrlPr>
                                    <a:rPr lang="es-EC" sz="2000" i="1">
                                      <a:latin typeface="Cambria Math" panose="02040503050406030204" pitchFamily="18" charset="0"/>
                                    </a:rPr>
                                  </m:ctrlPr>
                                </m:funcPr>
                                <m:fName>
                                  <m:r>
                                    <m:rPr>
                                      <m:sty m:val="p"/>
                                    </m:rPr>
                                    <a:rPr lang="es-EC" sz="2000" i="0">
                                      <a:latin typeface="Cambria Math" panose="02040503050406030204" pitchFamily="18" charset="0"/>
                                    </a:rPr>
                                    <m:t>tan</m:t>
                                  </m:r>
                                </m:fName>
                                <m:e>
                                  <m:d>
                                    <m:dPr>
                                      <m:ctrlPr>
                                        <a:rPr lang="es-EC" sz="2000" i="1">
                                          <a:latin typeface="Cambria Math" panose="02040503050406030204" pitchFamily="18" charset="0"/>
                                        </a:rPr>
                                      </m:ctrlPr>
                                    </m:dPr>
                                    <m:e>
                                      <m:f>
                                        <m:fPr>
                                          <m:ctrlPr>
                                            <a:rPr lang="es-EC" sz="2000" i="1">
                                              <a:latin typeface="Cambria Math" panose="02040503050406030204" pitchFamily="18" charset="0"/>
                                            </a:rPr>
                                          </m:ctrlPr>
                                        </m:fPr>
                                        <m:num>
                                          <m:r>
                                            <a:rPr lang="es-EC" sz="2000" i="1">
                                              <a:latin typeface="Cambria Math" panose="02040503050406030204" pitchFamily="18" charset="0"/>
                                            </a:rPr>
                                            <m:t>𝑍</m:t>
                                          </m:r>
                                        </m:num>
                                        <m:den>
                                          <m:r>
                                            <a:rPr lang="es-EC" sz="2000" i="1">
                                              <a:latin typeface="Cambria Math" panose="02040503050406030204" pitchFamily="18" charset="0"/>
                                            </a:rPr>
                                            <m:t>𝐵</m:t>
                                          </m:r>
                                        </m:den>
                                      </m:f>
                                    </m:e>
                                  </m:d>
                                </m:e>
                              </m:func>
                            </m:sup>
                          </m:sSup>
                        </m:e>
                      </m:d>
                    </m:oMath>
                  </m:oMathPara>
                </a14:m>
                <a:endParaRPr lang="es-EC" sz="2000" dirty="0"/>
              </a:p>
            </p:txBody>
          </p:sp>
        </mc:Choice>
        <mc:Fallback xmlns="">
          <p:sp>
            <p:nvSpPr>
              <p:cNvPr id="7" name="Rectangle 6"/>
              <p:cNvSpPr>
                <a:spLocks noRot="1" noChangeAspect="1" noMove="1" noResize="1" noEditPoints="1" noAdjustHandles="1" noChangeArrowheads="1" noChangeShapeType="1" noTextEdit="1"/>
              </p:cNvSpPr>
              <p:nvPr/>
            </p:nvSpPr>
            <p:spPr>
              <a:xfrm>
                <a:off x="800191" y="3057860"/>
                <a:ext cx="3376374" cy="721929"/>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684406" y="4830537"/>
                <a:ext cx="1607941" cy="72192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000" i="1">
                              <a:latin typeface="Cambria Math" panose="02040503050406030204" pitchFamily="18" charset="0"/>
                            </a:rPr>
                          </m:ctrlPr>
                        </m:sSubPr>
                        <m:e>
                          <m:r>
                            <m:rPr>
                              <m:sty m:val="p"/>
                            </m:rPr>
                            <a:rPr lang="es-EC" sz="2000">
                              <a:latin typeface="Cambria Math" panose="02040503050406030204" pitchFamily="18" charset="0"/>
                            </a:rPr>
                            <m:t>σ</m:t>
                          </m:r>
                        </m:e>
                        <m:sub>
                          <m:r>
                            <m:rPr>
                              <m:sty m:val="p"/>
                            </m:rPr>
                            <a:rPr lang="es-EC" sz="2000" i="0">
                              <a:latin typeface="Cambria Math" panose="02040503050406030204" pitchFamily="18" charset="0"/>
                            </a:rPr>
                            <m:t>V</m:t>
                          </m:r>
                        </m:sub>
                      </m:sSub>
                      <m:r>
                        <a:rPr lang="es-EC" sz="2000" i="0">
                          <a:latin typeface="Cambria Math" panose="02040503050406030204" pitchFamily="18" charset="0"/>
                        </a:rPr>
                        <m:t>=</m:t>
                      </m:r>
                      <m:f>
                        <m:fPr>
                          <m:ctrlPr>
                            <a:rPr lang="es-EC" sz="2000" i="1">
                              <a:latin typeface="Cambria Math" panose="02040503050406030204" pitchFamily="18" charset="0"/>
                            </a:rPr>
                          </m:ctrlPr>
                        </m:fPr>
                        <m:num>
                          <m:r>
                            <m:rPr>
                              <m:sty m:val="p"/>
                            </m:rPr>
                            <a:rPr lang="es-EC" sz="2000" i="0">
                              <a:latin typeface="Cambria Math" panose="02040503050406030204" pitchFamily="18" charset="0"/>
                            </a:rPr>
                            <m:t>Bγ</m:t>
                          </m:r>
                        </m:num>
                        <m:den>
                          <m:r>
                            <m:rPr>
                              <m:sty m:val="p"/>
                            </m:rPr>
                            <a:rPr lang="es-EC" sz="2000" i="0">
                              <a:latin typeface="Cambria Math" panose="02040503050406030204" pitchFamily="18" charset="0"/>
                            </a:rPr>
                            <m:t>K</m:t>
                          </m:r>
                          <m:func>
                            <m:funcPr>
                              <m:ctrlPr>
                                <a:rPr lang="es-EC" sz="2000" i="1">
                                  <a:latin typeface="Cambria Math" panose="02040503050406030204" pitchFamily="18" charset="0"/>
                                </a:rPr>
                              </m:ctrlPr>
                            </m:funcPr>
                            <m:fName>
                              <m:r>
                                <m:rPr>
                                  <m:sty m:val="p"/>
                                </m:rPr>
                                <a:rPr lang="es-EC" sz="2000" i="0">
                                  <a:latin typeface="Cambria Math" panose="02040503050406030204" pitchFamily="18" charset="0"/>
                                </a:rPr>
                                <m:t>tan</m:t>
                              </m:r>
                            </m:fName>
                            <m:e>
                              <m:r>
                                <a:rPr lang="es-EC" sz="2000" i="1" smtClean="0">
                                  <a:latin typeface="Cambria Math" panose="02040503050406030204" pitchFamily="18" charset="0"/>
                                  <a:sym typeface="Symbol" panose="05050102010706020507" pitchFamily="18" charset="2"/>
                                </a:rPr>
                                <m:t></m:t>
                              </m:r>
                            </m:e>
                          </m:func>
                        </m:den>
                      </m:f>
                    </m:oMath>
                  </m:oMathPara>
                </a14:m>
                <a:endParaRPr lang="es-EC" sz="2000" dirty="0"/>
              </a:p>
            </p:txBody>
          </p:sp>
        </mc:Choice>
        <mc:Fallback xmlns="">
          <p:sp>
            <p:nvSpPr>
              <p:cNvPr id="8" name="Rectangle 7"/>
              <p:cNvSpPr>
                <a:spLocks noRot="1" noChangeAspect="1" noMove="1" noResize="1" noEditPoints="1" noAdjustHandles="1" noChangeArrowheads="1" noChangeShapeType="1" noTextEdit="1"/>
              </p:cNvSpPr>
              <p:nvPr/>
            </p:nvSpPr>
            <p:spPr>
              <a:xfrm>
                <a:off x="1684406" y="4830537"/>
                <a:ext cx="1607941" cy="721929"/>
              </a:xfrm>
              <a:prstGeom prst="rect">
                <a:avLst/>
              </a:prstGeom>
              <a:blipFill rotWithShape="0">
                <a:blip r:embed="rId7"/>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884799684"/>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064" y="16328"/>
            <a:ext cx="9252283" cy="641970"/>
          </a:xfrm>
        </p:spPr>
        <p:txBody>
          <a:bodyPr/>
          <a:lstStyle/>
          <a:p>
            <a:r>
              <a:rPr lang="en-US" sz="3600" dirty="0" smtClean="0">
                <a:ln w="22225">
                  <a:solidFill>
                    <a:sysClr val="windowText" lastClr="000000"/>
                  </a:solidFill>
                  <a:prstDash val="solid"/>
                </a:ln>
                <a:solidFill>
                  <a:schemeClr val="bg1">
                    <a:lumMod val="75000"/>
                  </a:schemeClr>
                </a:solidFill>
                <a:effectLst/>
              </a:rPr>
              <a:t>ANÁLISIS POR ELEMENTOS FINITOS</a:t>
            </a:r>
            <a:endParaRPr lang="en-US" sz="3600" dirty="0">
              <a:ln w="22225">
                <a:solidFill>
                  <a:sysClr val="windowText" lastClr="000000"/>
                </a:solidFill>
                <a:prstDash val="solid"/>
              </a:ln>
              <a:solidFill>
                <a:schemeClr val="bg1">
                  <a:lumMod val="75000"/>
                </a:schemeClr>
              </a:solidFill>
              <a:effectLst/>
            </a:endParaRPr>
          </a:p>
        </p:txBody>
      </p:sp>
      <p:sp>
        <p:nvSpPr>
          <p:cNvPr id="3" name="Rectangle 2"/>
          <p:cNvSpPr/>
          <p:nvPr/>
        </p:nvSpPr>
        <p:spPr>
          <a:xfrm>
            <a:off x="339957" y="697845"/>
            <a:ext cx="8524240" cy="1015663"/>
          </a:xfrm>
          <a:prstGeom prst="rect">
            <a:avLst/>
          </a:prstGeom>
        </p:spPr>
        <p:txBody>
          <a:bodyPr wrap="square">
            <a:spAutoFit/>
          </a:bodyPr>
          <a:lstStyle/>
          <a:p>
            <a:pPr algn="just"/>
            <a:r>
              <a:rPr lang="es-EC" sz="2000" dirty="0" smtClean="0"/>
              <a:t>La </a:t>
            </a:r>
            <a:r>
              <a:rPr lang="es-EC" sz="2000" dirty="0"/>
              <a:t>idea principal del </a:t>
            </a:r>
            <a:r>
              <a:rPr lang="es-EC" sz="2000" dirty="0" smtClean="0"/>
              <a:t>método de elementos finitos es </a:t>
            </a:r>
            <a:r>
              <a:rPr lang="es-EC" sz="2000" dirty="0"/>
              <a:t>la división de un sistema continuo en un conjunto de pequeños elementos interconectados por una serie de puntos llamados </a:t>
            </a:r>
            <a:r>
              <a:rPr lang="es-EC" sz="2000" dirty="0" smtClean="0"/>
              <a:t>nodos.</a:t>
            </a:r>
            <a:endParaRPr lang="es-EC" sz="2000" dirty="0"/>
          </a:p>
        </p:txBody>
      </p:sp>
      <p:pic>
        <p:nvPicPr>
          <p:cNvPr id="9" name="Picture 8" descr="figura 1"/>
          <p:cNvPicPr/>
          <p:nvPr/>
        </p:nvPicPr>
        <p:blipFill rotWithShape="1">
          <a:blip r:embed="rId2">
            <a:extLst>
              <a:ext uri="{28A0092B-C50C-407E-A947-70E740481C1C}">
                <a14:useLocalDpi xmlns:a14="http://schemas.microsoft.com/office/drawing/2010/main" val="0"/>
              </a:ext>
            </a:extLst>
          </a:blip>
          <a:srcRect t="2539" b="7107"/>
          <a:stretch/>
        </p:blipFill>
        <p:spPr bwMode="auto">
          <a:xfrm>
            <a:off x="2014452" y="1753055"/>
            <a:ext cx="5175250" cy="18131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0" name="Rectangle 9"/>
          <p:cNvSpPr/>
          <p:nvPr/>
        </p:nvSpPr>
        <p:spPr>
          <a:xfrm>
            <a:off x="339957" y="3682782"/>
            <a:ext cx="8524240" cy="2477601"/>
          </a:xfrm>
          <a:prstGeom prst="rect">
            <a:avLst/>
          </a:prstGeom>
        </p:spPr>
        <p:txBody>
          <a:bodyPr wrap="square">
            <a:spAutoFit/>
          </a:bodyPr>
          <a:lstStyle/>
          <a:p>
            <a:pPr algn="just"/>
            <a:r>
              <a:rPr lang="es-EC" dirty="0"/>
              <a:t>Las ecuaciones que rigen el comportamiento del dominio también gobiernan el comportamiento de los elementos. En cualquier sistema sujeto a análisis por el método, se puede observar las siguientes partes:</a:t>
            </a:r>
          </a:p>
          <a:p>
            <a:pPr algn="just"/>
            <a:endParaRPr lang="es-EC" sz="1100" dirty="0"/>
          </a:p>
          <a:p>
            <a:pPr marL="355600" indent="-355600" algn="just"/>
            <a:r>
              <a:rPr lang="es-EC" dirty="0" smtClean="0"/>
              <a:t>•	</a:t>
            </a:r>
            <a:r>
              <a:rPr lang="es-EC" b="1" dirty="0" smtClean="0">
                <a:solidFill>
                  <a:srgbClr val="FF0000"/>
                </a:solidFill>
                <a:effectLst>
                  <a:outerShdw blurRad="38100" dist="38100" dir="2700000" algn="tl">
                    <a:srgbClr val="000000">
                      <a:alpha val="43137"/>
                    </a:srgbClr>
                  </a:outerShdw>
                </a:effectLst>
              </a:rPr>
              <a:t>Dominio</a:t>
            </a:r>
            <a:r>
              <a:rPr lang="es-EC" b="1" dirty="0">
                <a:solidFill>
                  <a:srgbClr val="FF0000"/>
                </a:solidFill>
                <a:effectLst>
                  <a:outerShdw blurRad="38100" dist="38100" dir="2700000" algn="tl">
                    <a:srgbClr val="000000">
                      <a:alpha val="43137"/>
                    </a:srgbClr>
                  </a:outerShdw>
                </a:effectLst>
              </a:rPr>
              <a:t>: </a:t>
            </a:r>
            <a:r>
              <a:rPr lang="es-EC" dirty="0"/>
              <a:t>Es el espacio geométrico donde se analiza el sistema.</a:t>
            </a:r>
          </a:p>
          <a:p>
            <a:pPr marL="355600" indent="-355600" algn="just"/>
            <a:r>
              <a:rPr lang="es-EC" dirty="0" smtClean="0"/>
              <a:t>•	</a:t>
            </a:r>
            <a:r>
              <a:rPr lang="es-EC" b="1" dirty="0" smtClean="0">
                <a:solidFill>
                  <a:srgbClr val="FF0000"/>
                </a:solidFill>
                <a:effectLst>
                  <a:outerShdw blurRad="38100" dist="38100" dir="2700000" algn="tl">
                    <a:srgbClr val="000000">
                      <a:alpha val="43137"/>
                    </a:srgbClr>
                  </a:outerShdw>
                </a:effectLst>
              </a:rPr>
              <a:t>Condiciones </a:t>
            </a:r>
            <a:r>
              <a:rPr lang="es-EC" b="1" dirty="0">
                <a:solidFill>
                  <a:srgbClr val="FF0000"/>
                </a:solidFill>
                <a:effectLst>
                  <a:outerShdw blurRad="38100" dist="38100" dir="2700000" algn="tl">
                    <a:srgbClr val="000000">
                      <a:alpha val="43137"/>
                    </a:srgbClr>
                  </a:outerShdw>
                </a:effectLst>
              </a:rPr>
              <a:t>de Frontera: </a:t>
            </a:r>
            <a:r>
              <a:rPr lang="es-EC" dirty="0"/>
              <a:t>Son variables conocidas que determinan los cambios en el sistema.</a:t>
            </a:r>
          </a:p>
          <a:p>
            <a:pPr marL="355600" indent="-355600" algn="just"/>
            <a:r>
              <a:rPr lang="es-EC" dirty="0" smtClean="0"/>
              <a:t>•	</a:t>
            </a:r>
            <a:r>
              <a:rPr lang="es-EC" b="1" dirty="0" smtClean="0">
                <a:solidFill>
                  <a:srgbClr val="FF0000"/>
                </a:solidFill>
                <a:effectLst>
                  <a:outerShdw blurRad="38100" dist="38100" dir="2700000" algn="tl">
                    <a:srgbClr val="000000">
                      <a:alpha val="43137"/>
                    </a:srgbClr>
                  </a:outerShdw>
                </a:effectLst>
              </a:rPr>
              <a:t>Variables </a:t>
            </a:r>
            <a:r>
              <a:rPr lang="es-EC" b="1" dirty="0">
                <a:solidFill>
                  <a:srgbClr val="FF0000"/>
                </a:solidFill>
                <a:effectLst>
                  <a:outerShdw blurRad="38100" dist="38100" dir="2700000" algn="tl">
                    <a:srgbClr val="000000">
                      <a:alpha val="43137"/>
                    </a:srgbClr>
                  </a:outerShdw>
                </a:effectLst>
              </a:rPr>
              <a:t>Incógnitas: </a:t>
            </a:r>
            <a:r>
              <a:rPr lang="es-EC" dirty="0"/>
              <a:t>Son las variables a encontrar luego de aplicar las condiciones de frontera al sistema.</a:t>
            </a:r>
          </a:p>
        </p:txBody>
      </p:sp>
    </p:spTree>
    <p:extLst>
      <p:ext uri="{BB962C8B-B14F-4D97-AF65-F5344CB8AC3E}">
        <p14:creationId xmlns:p14="http://schemas.microsoft.com/office/powerpoint/2010/main" val="647011697"/>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525"/>
            <a:ext cx="9252283" cy="556698"/>
          </a:xfrm>
        </p:spPr>
        <p:txBody>
          <a:bodyPr/>
          <a:lstStyle/>
          <a:p>
            <a:r>
              <a:rPr lang="en-US" sz="2800" dirty="0" smtClean="0">
                <a:ln w="22225">
                  <a:solidFill>
                    <a:sysClr val="windowText" lastClr="000000"/>
                  </a:solidFill>
                  <a:prstDash val="solid"/>
                </a:ln>
                <a:solidFill>
                  <a:schemeClr val="bg1">
                    <a:lumMod val="75000"/>
                  </a:schemeClr>
                </a:solidFill>
                <a:effectLst/>
              </a:rPr>
              <a:t>VARIABLES MECÁNICAS Y ECUACIONES BÁSICAS</a:t>
            </a:r>
            <a:endParaRPr lang="en-US" sz="2800" dirty="0">
              <a:ln w="22225">
                <a:solidFill>
                  <a:sysClr val="windowText" lastClr="000000"/>
                </a:solidFill>
                <a:prstDash val="solid"/>
              </a:ln>
              <a:solidFill>
                <a:schemeClr val="bg1">
                  <a:lumMod val="75000"/>
                </a:schemeClr>
              </a:solidFill>
              <a:effectLst/>
            </a:endParaRPr>
          </a:p>
        </p:txBody>
      </p:sp>
      <p:sp>
        <p:nvSpPr>
          <p:cNvPr id="4" name="Rectangle 3"/>
          <p:cNvSpPr/>
          <p:nvPr/>
        </p:nvSpPr>
        <p:spPr>
          <a:xfrm>
            <a:off x="523240" y="725566"/>
            <a:ext cx="8097520" cy="1015663"/>
          </a:xfrm>
          <a:prstGeom prst="rect">
            <a:avLst/>
          </a:prstGeom>
        </p:spPr>
        <p:txBody>
          <a:bodyPr wrap="square">
            <a:spAutoFit/>
          </a:bodyPr>
          <a:lstStyle/>
          <a:p>
            <a:pPr algn="just"/>
            <a:r>
              <a:rPr lang="es-EC" sz="2000" dirty="0">
                <a:latin typeface="Arial" panose="020B0604020202020204" pitchFamily="34" charset="0"/>
                <a:ea typeface="Calibri" panose="020F0502020204030204" pitchFamily="34" charset="0"/>
                <a:cs typeface="Times New Roman" panose="02020603050405020304" pitchFamily="18" charset="0"/>
              </a:rPr>
              <a:t>Para lograr una presentación uniforme y clara se usa operadores aplicados a matrices variables. Las variables a su vez se dividen en incógnitas y condiciones de frontera.</a:t>
            </a:r>
            <a:endParaRPr lang="es-EC" sz="2000" dirty="0"/>
          </a:p>
        </p:txBody>
      </p:sp>
      <p:sp>
        <p:nvSpPr>
          <p:cNvPr id="5" name="Rectangle 4"/>
          <p:cNvSpPr/>
          <p:nvPr/>
        </p:nvSpPr>
        <p:spPr>
          <a:xfrm>
            <a:off x="523240" y="1809213"/>
            <a:ext cx="3462807" cy="496996"/>
          </a:xfrm>
          <a:prstGeom prst="rect">
            <a:avLst/>
          </a:prstGeom>
        </p:spPr>
        <p:txBody>
          <a:bodyPr wrap="none">
            <a:spAutoFit/>
          </a:bodyPr>
          <a:lstStyle/>
          <a:p>
            <a:pPr algn="just">
              <a:lnSpc>
                <a:spcPct val="150000"/>
              </a:lnSpc>
              <a:spcAft>
                <a:spcPts val="0"/>
              </a:spcAft>
            </a:pPr>
            <a:r>
              <a:rPr lang="es-EC" sz="2000" dirty="0">
                <a:latin typeface="Arial" panose="020B0604020202020204" pitchFamily="34" charset="0"/>
                <a:ea typeface="Calibri" panose="020F0502020204030204" pitchFamily="34" charset="0"/>
                <a:cs typeface="Times New Roman" panose="02020603050405020304" pitchFamily="18" charset="0"/>
              </a:rPr>
              <a:t>Las ecuaciones básicas son:</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523240" y="2436853"/>
                <a:ext cx="7066280" cy="1388650"/>
              </a:xfrm>
              <a:prstGeom prst="rect">
                <a:avLst/>
              </a:prstGeom>
            </p:spPr>
            <p:txBody>
              <a:bodyPr wrap="square">
                <a:spAutoFit/>
              </a:bodyPr>
              <a:lstStyle/>
              <a:p>
                <a:pPr algn="just">
                  <a:spcAft>
                    <a:spcPts val="0"/>
                  </a:spcAft>
                </a:pPr>
                <a14:m>
                  <m:oMath xmlns:m="http://schemas.openxmlformats.org/officeDocument/2006/math">
                    <m:bar>
                      <m:barPr>
                        <m:ctrlPr>
                          <a:rPr lang="es-EC" sz="2400" b="1" i="1">
                            <a:latin typeface="Cambria Math" panose="02040503050406030204" pitchFamily="18" charset="0"/>
                            <a:ea typeface="Calibri" panose="020F0502020204030204" pitchFamily="34" charset="0"/>
                            <a:cs typeface="Times New Roman" panose="02020603050405020304" pitchFamily="18" charset="0"/>
                          </a:rPr>
                        </m:ctrlPr>
                      </m:barPr>
                      <m:e>
                        <m:r>
                          <a:rPr lang="es-EC" sz="2400" b="1" i="1">
                            <a:effectLst/>
                            <a:latin typeface="Cambria Math" panose="02040503050406030204" pitchFamily="18" charset="0"/>
                            <a:ea typeface="Calibri" panose="020F0502020204030204" pitchFamily="34" charset="0"/>
                            <a:cs typeface="Times New Roman" panose="02020603050405020304" pitchFamily="18" charset="0"/>
                          </a:rPr>
                          <m:t>𝜺</m:t>
                        </m:r>
                      </m:e>
                    </m:bar>
                    <m:r>
                      <a:rPr lang="es-EC" sz="2400" b="1" i="1">
                        <a:effectLst/>
                        <a:latin typeface="Cambria Math" panose="02040503050406030204" pitchFamily="18" charset="0"/>
                        <a:ea typeface="Times New Roman" panose="02020603050405020304" pitchFamily="18" charset="0"/>
                        <a:cs typeface="Times New Roman" panose="02020603050405020304" pitchFamily="18" charset="0"/>
                      </a:rPr>
                      <m:t>=</m:t>
                    </m:r>
                    <m:bar>
                      <m:barPr>
                        <m:ctrlPr>
                          <a:rPr lang="es-EC" sz="2400" b="1" i="1">
                            <a:effectLst/>
                            <a:latin typeface="Cambria Math" panose="02040503050406030204" pitchFamily="18" charset="0"/>
                            <a:ea typeface="Times New Roman" panose="02020603050405020304" pitchFamily="18" charset="0"/>
                            <a:cs typeface="Times New Roman" panose="02020603050405020304" pitchFamily="18" charset="0"/>
                          </a:rPr>
                        </m:ctrlPr>
                      </m:barPr>
                      <m:e>
                        <m:sSub>
                          <m:sSubPr>
                            <m:ctrlPr>
                              <a:rPr lang="es-EC" sz="2400" b="1"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2400" b="1" i="1">
                                <a:effectLst/>
                                <a:latin typeface="Cambria Math" panose="02040503050406030204" pitchFamily="18" charset="0"/>
                                <a:ea typeface="Times New Roman" panose="02020603050405020304" pitchFamily="18" charset="0"/>
                                <a:cs typeface="Times New Roman" panose="02020603050405020304" pitchFamily="18" charset="0"/>
                              </a:rPr>
                              <m:t>𝑫</m:t>
                            </m:r>
                          </m:e>
                          <m:sub>
                            <m:r>
                              <a:rPr lang="es-EC" sz="2400" b="1" i="1">
                                <a:effectLst/>
                                <a:latin typeface="Cambria Math" panose="02040503050406030204" pitchFamily="18" charset="0"/>
                                <a:ea typeface="Times New Roman" panose="02020603050405020304" pitchFamily="18" charset="0"/>
                                <a:cs typeface="Times New Roman" panose="02020603050405020304" pitchFamily="18" charset="0"/>
                              </a:rPr>
                              <m:t>𝒌</m:t>
                            </m:r>
                          </m:sub>
                        </m:sSub>
                      </m:e>
                    </m:bar>
                    <m:r>
                      <a:rPr lang="es-EC" sz="2400" b="1" i="1">
                        <a:effectLst/>
                        <a:latin typeface="Cambria Math" panose="02040503050406030204" pitchFamily="18" charset="0"/>
                        <a:ea typeface="Times New Roman" panose="02020603050405020304" pitchFamily="18" charset="0"/>
                        <a:cs typeface="Times New Roman" panose="02020603050405020304" pitchFamily="18" charset="0"/>
                      </a:rPr>
                      <m:t>∙</m:t>
                    </m:r>
                    <m:bar>
                      <m:barPr>
                        <m:ctrlPr>
                          <a:rPr lang="es-EC" sz="2400" b="1" i="1">
                            <a:effectLst/>
                            <a:latin typeface="Cambria Math" panose="02040503050406030204" pitchFamily="18" charset="0"/>
                            <a:ea typeface="Times New Roman" panose="02020603050405020304" pitchFamily="18" charset="0"/>
                            <a:cs typeface="Times New Roman" panose="02020603050405020304" pitchFamily="18" charset="0"/>
                          </a:rPr>
                        </m:ctrlPr>
                      </m:barPr>
                      <m:e>
                        <m:r>
                          <a:rPr lang="es-EC" sz="2400" b="1" i="1">
                            <a:effectLst/>
                            <a:latin typeface="Cambria Math" panose="02040503050406030204" pitchFamily="18" charset="0"/>
                            <a:ea typeface="Times New Roman" panose="02020603050405020304" pitchFamily="18" charset="0"/>
                            <a:cs typeface="Times New Roman" panose="02020603050405020304" pitchFamily="18" charset="0"/>
                          </a:rPr>
                          <m:t>𝒖</m:t>
                        </m:r>
                      </m:e>
                    </m:bar>
                  </m:oMath>
                </a14:m>
                <a:r>
                  <a:rPr lang="es-EC" sz="2400" dirty="0">
                    <a:effectLst/>
                    <a:latin typeface="Arial" panose="020B0604020202020204" pitchFamily="34" charset="0"/>
                    <a:ea typeface="Times New Roman" panose="02020603050405020304" pitchFamily="18" charset="0"/>
                    <a:cs typeface="Times New Roman" panose="02020603050405020304" pitchFamily="18" charset="0"/>
                  </a:rPr>
                  <a:t> 	</a:t>
                </a:r>
                <a:r>
                  <a:rPr lang="es-EC" sz="24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s-EC" sz="2000" dirty="0" smtClean="0">
                    <a:effectLst/>
                    <a:latin typeface="Arial" panose="020B0604020202020204" pitchFamily="34" charset="0"/>
                    <a:ea typeface="Calibri" panose="020F0502020204030204" pitchFamily="34" charset="0"/>
                    <a:cs typeface="Times New Roman" panose="02020603050405020304" pitchFamily="18" charset="0"/>
                  </a:rPr>
                  <a:t>(</a:t>
                </a:r>
                <a:r>
                  <a:rPr lang="es-EC" sz="2000" dirty="0">
                    <a:effectLst/>
                    <a:latin typeface="Arial" panose="020B0604020202020204" pitchFamily="34" charset="0"/>
                    <a:ea typeface="Calibri" panose="020F0502020204030204" pitchFamily="34" charset="0"/>
                    <a:cs typeface="Times New Roman" panose="02020603050405020304" pitchFamily="18" charset="0"/>
                  </a:rPr>
                  <a:t>Ley cinemática)</a:t>
                </a:r>
              </a:p>
              <a:p>
                <a:pPr algn="just">
                  <a:spcAft>
                    <a:spcPts val="0"/>
                  </a:spcAft>
                </a:pPr>
                <a14:m>
                  <m:oMath xmlns:m="http://schemas.openxmlformats.org/officeDocument/2006/math">
                    <m:bar>
                      <m:barPr>
                        <m:ctrlPr>
                          <a:rPr lang="es-EC" sz="2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es-EC" sz="2400" b="1" i="1">
                            <a:effectLst/>
                            <a:latin typeface="Cambria Math" panose="02040503050406030204" pitchFamily="18" charset="0"/>
                            <a:ea typeface="Calibri" panose="020F0502020204030204" pitchFamily="34" charset="0"/>
                            <a:cs typeface="Times New Roman" panose="02020603050405020304" pitchFamily="18" charset="0"/>
                          </a:rPr>
                          <m:t>𝝈</m:t>
                        </m:r>
                      </m:e>
                    </m:bar>
                    <m:r>
                      <a:rPr lang="es-EC" sz="2400" b="1" i="1">
                        <a:effectLst/>
                        <a:latin typeface="Cambria Math" panose="02040503050406030204" pitchFamily="18" charset="0"/>
                        <a:ea typeface="Calibri" panose="020F0502020204030204" pitchFamily="34" charset="0"/>
                        <a:cs typeface="Times New Roman" panose="02020603050405020304" pitchFamily="18" charset="0"/>
                      </a:rPr>
                      <m:t>=</m:t>
                    </m:r>
                    <m:bar>
                      <m:barPr>
                        <m:ctrlPr>
                          <a:rPr lang="es-EC" sz="2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es-EC" sz="2400" b="1" i="1">
                            <a:effectLst/>
                            <a:latin typeface="Cambria Math" panose="02040503050406030204" pitchFamily="18" charset="0"/>
                            <a:ea typeface="Calibri" panose="020F0502020204030204" pitchFamily="34" charset="0"/>
                            <a:cs typeface="Times New Roman" panose="02020603050405020304" pitchFamily="18" charset="0"/>
                          </a:rPr>
                          <m:t>𝑬</m:t>
                        </m:r>
                      </m:e>
                    </m:bar>
                    <m:r>
                      <a:rPr lang="es-EC" sz="2400" b="1" i="1">
                        <a:effectLst/>
                        <a:latin typeface="Cambria Math" panose="02040503050406030204" pitchFamily="18" charset="0"/>
                        <a:ea typeface="Calibri" panose="020F0502020204030204" pitchFamily="34" charset="0"/>
                        <a:cs typeface="Times New Roman" panose="02020603050405020304" pitchFamily="18" charset="0"/>
                      </a:rPr>
                      <m:t>∙</m:t>
                    </m:r>
                    <m:bar>
                      <m:barPr>
                        <m:ctrlPr>
                          <a:rPr lang="es-EC" sz="2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es-EC" sz="2400" b="1" i="1">
                            <a:effectLst/>
                            <a:latin typeface="Cambria Math" panose="02040503050406030204" pitchFamily="18" charset="0"/>
                            <a:ea typeface="Calibri" panose="020F0502020204030204" pitchFamily="34" charset="0"/>
                            <a:cs typeface="Times New Roman" panose="02020603050405020304" pitchFamily="18" charset="0"/>
                          </a:rPr>
                          <m:t>𝜺</m:t>
                        </m:r>
                      </m:e>
                    </m:bar>
                    <m:r>
                      <a:rPr lang="es-EC" sz="2400" b="1" i="1">
                        <a:effectLst/>
                        <a:latin typeface="Cambria Math" panose="02040503050406030204" pitchFamily="18" charset="0"/>
                        <a:ea typeface="Calibri" panose="020F0502020204030204" pitchFamily="34" charset="0"/>
                        <a:cs typeface="Times New Roman" panose="02020603050405020304" pitchFamily="18" charset="0"/>
                      </a:rPr>
                      <m:t>+</m:t>
                    </m:r>
                    <m:bar>
                      <m:barPr>
                        <m:ctrlPr>
                          <a:rPr lang="es-EC" sz="2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es-EC" sz="2400" b="1" i="1">
                            <a:effectLst/>
                            <a:latin typeface="Cambria Math" panose="02040503050406030204" pitchFamily="18" charset="0"/>
                            <a:ea typeface="Calibri" panose="020F0502020204030204" pitchFamily="34" charset="0"/>
                            <a:cs typeface="Times New Roman" panose="02020603050405020304" pitchFamily="18" charset="0"/>
                          </a:rPr>
                          <m:t>𝑫</m:t>
                        </m:r>
                      </m:e>
                    </m:bar>
                    <m:r>
                      <a:rPr lang="es-EC" sz="2400" b="1" i="1">
                        <a:effectLst/>
                        <a:latin typeface="Cambria Math" panose="02040503050406030204" pitchFamily="18" charset="0"/>
                        <a:ea typeface="Calibri" panose="020F0502020204030204" pitchFamily="34" charset="0"/>
                        <a:cs typeface="Times New Roman" panose="02020603050405020304" pitchFamily="18" charset="0"/>
                      </a:rPr>
                      <m:t>∙</m:t>
                    </m:r>
                    <m:bar>
                      <m:barPr>
                        <m:ctrlPr>
                          <a:rPr lang="es-EC" sz="2400" b="1" i="1" smtClean="0">
                            <a:effectLst/>
                            <a:latin typeface="Cambria Math" panose="02040503050406030204" pitchFamily="18" charset="0"/>
                            <a:ea typeface="Calibri" panose="020F0502020204030204" pitchFamily="34" charset="0"/>
                            <a:cs typeface="Times New Roman" panose="02020603050405020304" pitchFamily="18" charset="0"/>
                          </a:rPr>
                        </m:ctrlPr>
                      </m:barPr>
                      <m:e>
                        <m:r>
                          <a:rPr lang="es-EC" sz="2400" b="1" i="1">
                            <a:effectLst/>
                            <a:latin typeface="Cambria Math" panose="02040503050406030204" pitchFamily="18" charset="0"/>
                            <a:ea typeface="Calibri" panose="020F0502020204030204" pitchFamily="34" charset="0"/>
                            <a:cs typeface="Times New Roman" panose="02020603050405020304" pitchFamily="18" charset="0"/>
                          </a:rPr>
                          <m:t>𝜺</m:t>
                        </m:r>
                      </m:e>
                    </m:bar>
                  </m:oMath>
                </a14:m>
                <a:r>
                  <a:rPr lang="es-EC" sz="2400" dirty="0">
                    <a:effectLst/>
                    <a:latin typeface="Arial" panose="020B0604020202020204" pitchFamily="34" charset="0"/>
                    <a:ea typeface="Times New Roman" panose="02020603050405020304" pitchFamily="18" charset="0"/>
                    <a:cs typeface="Times New Roman" panose="02020603050405020304" pitchFamily="18" charset="0"/>
                  </a:rPr>
                  <a:t> </a:t>
                </a:r>
                <a:r>
                  <a:rPr lang="es-EC" sz="2400" dirty="0">
                    <a:latin typeface="Arial" panose="020B0604020202020204" pitchFamily="34" charset="0"/>
                    <a:ea typeface="Times New Roman" panose="02020603050405020304" pitchFamily="18" charset="0"/>
                    <a:cs typeface="Times New Roman" panose="02020603050405020304" pitchFamily="18" charset="0"/>
                  </a:rPr>
                  <a:t>     </a:t>
                </a:r>
                <a:r>
                  <a:rPr lang="es-EC" sz="24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s-EC" sz="2000" dirty="0" smtClean="0">
                    <a:effectLst/>
                    <a:latin typeface="Arial" panose="020B0604020202020204" pitchFamily="34" charset="0"/>
                    <a:ea typeface="Calibri" panose="020F0502020204030204" pitchFamily="34" charset="0"/>
                    <a:cs typeface="Times New Roman" panose="02020603050405020304" pitchFamily="18" charset="0"/>
                  </a:rPr>
                  <a:t>(</a:t>
                </a:r>
                <a:r>
                  <a:rPr lang="es-EC" sz="2000" dirty="0">
                    <a:effectLst/>
                    <a:latin typeface="Arial" panose="020B0604020202020204" pitchFamily="34" charset="0"/>
                    <a:ea typeface="Calibri" panose="020F0502020204030204" pitchFamily="34" charset="0"/>
                    <a:cs typeface="Times New Roman" panose="02020603050405020304" pitchFamily="18" charset="0"/>
                  </a:rPr>
                  <a:t>Ley del material)</a:t>
                </a:r>
              </a:p>
              <a:p>
                <a:pPr algn="just">
                  <a:spcAft>
                    <a:spcPts val="0"/>
                  </a:spcAft>
                </a:pPr>
                <a14:m>
                  <m:oMath xmlns:m="http://schemas.openxmlformats.org/officeDocument/2006/math">
                    <m:r>
                      <a:rPr lang="es-EC" sz="2000" b="1"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s-EC" sz="2000" b="1" i="1">
                            <a:effectLst/>
                            <a:latin typeface="Cambria Math" panose="02040503050406030204" pitchFamily="18" charset="0"/>
                            <a:ea typeface="Calibri" panose="020F0502020204030204" pitchFamily="34" charset="0"/>
                            <a:cs typeface="Times New Roman" panose="02020603050405020304" pitchFamily="18" charset="0"/>
                          </a:rPr>
                        </m:ctrlPr>
                      </m:dPr>
                      <m:e>
                        <m:bar>
                          <m:barPr>
                            <m:ctrlPr>
                              <a:rPr lang="es-EC" sz="20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es-EC" sz="2000" b="1" i="1">
                                <a:effectLst/>
                                <a:latin typeface="Cambria Math" panose="02040503050406030204" pitchFamily="18" charset="0"/>
                                <a:ea typeface="Calibri" panose="020F0502020204030204" pitchFamily="34" charset="0"/>
                                <a:cs typeface="Times New Roman" panose="02020603050405020304" pitchFamily="18" charset="0"/>
                              </a:rPr>
                              <m:t>𝒑</m:t>
                            </m:r>
                          </m:e>
                        </m:bar>
                        <m:r>
                          <a:rPr lang="es-EC" sz="2000" b="1" i="1">
                            <a:effectLst/>
                            <a:latin typeface="Cambria Math" panose="02040503050406030204" pitchFamily="18" charset="0"/>
                            <a:ea typeface="Calibri" panose="020F0502020204030204" pitchFamily="34" charset="0"/>
                            <a:cs typeface="Times New Roman" panose="02020603050405020304" pitchFamily="18" charset="0"/>
                          </a:rPr>
                          <m:t>+</m:t>
                        </m:r>
                        <m:bar>
                          <m:barPr>
                            <m:ctrlPr>
                              <a:rPr lang="es-EC" sz="20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es-EC" sz="2000" b="1" i="1">
                                <a:effectLst/>
                                <a:latin typeface="Cambria Math" panose="02040503050406030204" pitchFamily="18" charset="0"/>
                                <a:ea typeface="Calibri" panose="020F0502020204030204" pitchFamily="34" charset="0"/>
                                <a:cs typeface="Times New Roman" panose="02020603050405020304" pitchFamily="18" charset="0"/>
                              </a:rPr>
                              <m:t>𝒇</m:t>
                            </m:r>
                          </m:e>
                        </m:bar>
                      </m:e>
                    </m:d>
                    <m:r>
                      <a:rPr lang="es-EC" sz="20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C" sz="2000" b="1" i="1">
                            <a:effectLst/>
                            <a:latin typeface="Cambria Math" panose="02040503050406030204" pitchFamily="18" charset="0"/>
                            <a:ea typeface="Calibri" panose="020F0502020204030204" pitchFamily="34" charset="0"/>
                            <a:cs typeface="Times New Roman" panose="02020603050405020304" pitchFamily="18" charset="0"/>
                          </a:rPr>
                        </m:ctrlPr>
                      </m:sSubPr>
                      <m:e>
                        <m:bar>
                          <m:barPr>
                            <m:ctrlPr>
                              <a:rPr lang="es-EC" sz="20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es-EC" sz="2000" b="1" i="1">
                                <a:effectLst/>
                                <a:latin typeface="Cambria Math" panose="02040503050406030204" pitchFamily="18" charset="0"/>
                                <a:ea typeface="Calibri" panose="020F0502020204030204" pitchFamily="34" charset="0"/>
                                <a:cs typeface="Times New Roman" panose="02020603050405020304" pitchFamily="18" charset="0"/>
                              </a:rPr>
                              <m:t>𝑫</m:t>
                            </m:r>
                          </m:e>
                        </m:bar>
                      </m:e>
                      <m:sub>
                        <m:r>
                          <a:rPr lang="es-EC" sz="2000" b="1" i="1">
                            <a:effectLst/>
                            <a:latin typeface="Cambria Math" panose="02040503050406030204" pitchFamily="18" charset="0"/>
                            <a:ea typeface="Calibri" panose="020F0502020204030204" pitchFamily="34" charset="0"/>
                            <a:cs typeface="Times New Roman" panose="02020603050405020304" pitchFamily="18" charset="0"/>
                          </a:rPr>
                          <m:t>𝑮</m:t>
                        </m:r>
                      </m:sub>
                    </m:sSub>
                    <m:r>
                      <a:rPr lang="es-EC" sz="2000" b="1" i="1">
                        <a:effectLst/>
                        <a:latin typeface="Cambria Math" panose="02040503050406030204" pitchFamily="18" charset="0"/>
                        <a:ea typeface="Calibri" panose="020F0502020204030204" pitchFamily="34" charset="0"/>
                        <a:cs typeface="Times New Roman" panose="02020603050405020304" pitchFamily="18" charset="0"/>
                      </a:rPr>
                      <m:t>∙</m:t>
                    </m:r>
                    <m:bar>
                      <m:barPr>
                        <m:ctrlPr>
                          <a:rPr lang="es-EC" sz="20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es-EC" sz="2000" b="1" i="1">
                            <a:effectLst/>
                            <a:latin typeface="Cambria Math" panose="02040503050406030204" pitchFamily="18" charset="0"/>
                            <a:ea typeface="Calibri" panose="020F0502020204030204" pitchFamily="34" charset="0"/>
                            <a:cs typeface="Times New Roman" panose="02020603050405020304" pitchFamily="18" charset="0"/>
                          </a:rPr>
                          <m:t>𝝈</m:t>
                        </m:r>
                      </m:e>
                    </m:bar>
                  </m:oMath>
                </a14:m>
                <a:r>
                  <a:rPr lang="es-EC" sz="2400" dirty="0">
                    <a:effectLst/>
                    <a:latin typeface="Arial" panose="020B0604020202020204" pitchFamily="34" charset="0"/>
                    <a:ea typeface="Times New Roman" panose="02020603050405020304" pitchFamily="18" charset="0"/>
                    <a:cs typeface="Times New Roman" panose="02020603050405020304" pitchFamily="18" charset="0"/>
                  </a:rPr>
                  <a:t> </a:t>
                </a:r>
                <a:r>
                  <a:rPr lang="es-EC" sz="2400" dirty="0">
                    <a:latin typeface="Arial" panose="020B0604020202020204" pitchFamily="34" charset="0"/>
                    <a:ea typeface="Times New Roman" panose="02020603050405020304" pitchFamily="18" charset="0"/>
                    <a:cs typeface="Times New Roman" panose="02020603050405020304" pitchFamily="18" charset="0"/>
                  </a:rPr>
                  <a:t> </a:t>
                </a:r>
                <a:r>
                  <a:rPr lang="es-EC" sz="2400" dirty="0" smtClean="0">
                    <a:latin typeface="Arial" panose="020B0604020202020204" pitchFamily="34" charset="0"/>
                    <a:ea typeface="Times New Roman" panose="02020603050405020304" pitchFamily="18" charset="0"/>
                    <a:cs typeface="Times New Roman" panose="02020603050405020304" pitchFamily="18" charset="0"/>
                  </a:rPr>
                  <a:t>      </a:t>
                </a:r>
                <a:r>
                  <a:rPr lang="es-EC" sz="2000" dirty="0" smtClean="0">
                    <a:effectLst/>
                    <a:latin typeface="Arial" panose="020B0604020202020204" pitchFamily="34" charset="0"/>
                    <a:ea typeface="Calibri" panose="020F0502020204030204" pitchFamily="34" charset="0"/>
                    <a:cs typeface="Times New Roman" panose="02020603050405020304" pitchFamily="18" charset="0"/>
                  </a:rPr>
                  <a:t>(</a:t>
                </a:r>
                <a:r>
                  <a:rPr lang="es-EC" sz="2000" dirty="0">
                    <a:effectLst/>
                    <a:latin typeface="Arial" panose="020B0604020202020204" pitchFamily="34" charset="0"/>
                    <a:ea typeface="Calibri" panose="020F0502020204030204" pitchFamily="34" charset="0"/>
                    <a:cs typeface="Times New Roman" panose="02020603050405020304" pitchFamily="18" charset="0"/>
                  </a:rPr>
                  <a:t>Condiciones de equilibrio dinámico</a:t>
                </a:r>
                <a:r>
                  <a:rPr lang="es-EC" sz="2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523240" y="2436853"/>
                <a:ext cx="7066280" cy="1388650"/>
              </a:xfrm>
              <a:prstGeom prst="rect">
                <a:avLst/>
              </a:prstGeom>
              <a:blipFill rotWithShape="0">
                <a:blip r:embed="rId2"/>
                <a:stretch>
                  <a:fillRect r="-690" b="-131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23240" y="3956148"/>
                <a:ext cx="7503160" cy="2116990"/>
              </a:xfrm>
              <a:prstGeom prst="rect">
                <a:avLst/>
              </a:prstGeom>
            </p:spPr>
            <p:txBody>
              <a:bodyPr wrap="square">
                <a:spAutoFit/>
              </a:bodyPr>
              <a:lstStyle/>
              <a:p>
                <a:pPr algn="just">
                  <a:spcAft>
                    <a:spcPts val="0"/>
                  </a:spcAft>
                </a:pPr>
                <a:r>
                  <a:rPr lang="es-EC" sz="2000" dirty="0" smtClean="0">
                    <a:latin typeface="Arial" panose="020B0604020202020204" pitchFamily="34" charset="0"/>
                    <a:ea typeface="Calibri" panose="020F0502020204030204" pitchFamily="34" charset="0"/>
                    <a:cs typeface="Times New Roman" panose="02020603050405020304" pitchFamily="18" charset="0"/>
                  </a:rPr>
                  <a:t>Donde:</a:t>
                </a:r>
              </a:p>
              <a:p>
                <a:pPr algn="just">
                  <a:spcAft>
                    <a:spcPts val="0"/>
                  </a:spcAft>
                </a:pPr>
                <a14:m>
                  <m:oMath xmlns:m="http://schemas.openxmlformats.org/officeDocument/2006/math">
                    <m:bar>
                      <m:barPr>
                        <m:ctrlPr>
                          <a:rPr lang="es-EC" sz="2000" b="1" i="1">
                            <a:effectLst/>
                            <a:latin typeface="Cambria Math" panose="02040503050406030204" pitchFamily="18" charset="0"/>
                            <a:ea typeface="Times New Roman" panose="02020603050405020304" pitchFamily="18" charset="0"/>
                            <a:cs typeface="Times New Roman" panose="02020603050405020304" pitchFamily="18" charset="0"/>
                          </a:rPr>
                        </m:ctrlPr>
                      </m:barPr>
                      <m:e>
                        <m:r>
                          <a:rPr lang="es-EC" sz="2000" b="1" i="1">
                            <a:effectLst/>
                            <a:latin typeface="Cambria Math" panose="02040503050406030204" pitchFamily="18" charset="0"/>
                            <a:ea typeface="Times New Roman" panose="02020603050405020304" pitchFamily="18" charset="0"/>
                            <a:cs typeface="Times New Roman" panose="02020603050405020304" pitchFamily="18" charset="0"/>
                          </a:rPr>
                          <m:t>𝜺</m:t>
                        </m:r>
                      </m:e>
                    </m:bar>
                  </m:oMath>
                </a14:m>
                <a:r>
                  <a:rPr lang="es-EC" sz="2000" dirty="0" smtClean="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a:t>
                </a:r>
                <a:r>
                  <a:rPr lang="es-EC"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s-EC" sz="2000" dirty="0">
                    <a:effectLst/>
                    <a:latin typeface="Arial" panose="020B0604020202020204" pitchFamily="34" charset="0"/>
                    <a:ea typeface="Calibri" panose="020F0502020204030204" pitchFamily="34" charset="0"/>
                    <a:cs typeface="Times New Roman" panose="02020603050405020304" pitchFamily="18" charset="0"/>
                  </a:rPr>
                  <a:t>Vector de desplazamientos internos</a:t>
                </a:r>
              </a:p>
              <a:p>
                <a:pPr algn="just">
                  <a:spcAft>
                    <a:spcPts val="0"/>
                  </a:spcAft>
                </a:pPr>
                <a14:m>
                  <m:oMath xmlns:m="http://schemas.openxmlformats.org/officeDocument/2006/math">
                    <m:bar>
                      <m:barPr>
                        <m:ctrlPr>
                          <a:rPr lang="es-EC" sz="2000" b="1" i="1">
                            <a:effectLst/>
                            <a:latin typeface="Cambria Math" panose="02040503050406030204" pitchFamily="18" charset="0"/>
                            <a:ea typeface="Times New Roman" panose="02020603050405020304" pitchFamily="18" charset="0"/>
                            <a:cs typeface="Times New Roman" panose="02020603050405020304" pitchFamily="18" charset="0"/>
                          </a:rPr>
                        </m:ctrlPr>
                      </m:barPr>
                      <m:e>
                        <m:r>
                          <a:rPr lang="es-EC" sz="2000" b="1" i="1">
                            <a:effectLst/>
                            <a:latin typeface="Cambria Math" panose="02040503050406030204" pitchFamily="18" charset="0"/>
                            <a:ea typeface="Times New Roman" panose="02020603050405020304" pitchFamily="18" charset="0"/>
                            <a:cs typeface="Times New Roman" panose="02020603050405020304" pitchFamily="18" charset="0"/>
                          </a:rPr>
                          <m:t>𝒖</m:t>
                        </m:r>
                      </m:e>
                    </m:bar>
                  </m:oMath>
                </a14:m>
                <a:r>
                  <a:rPr lang="es-EC" sz="2000" dirty="0" smtClean="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a:t>
                </a:r>
                <a:r>
                  <a:rPr lang="es-EC"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s-EC" sz="2000" dirty="0">
                    <a:effectLst/>
                    <a:latin typeface="Arial" panose="020B0604020202020204" pitchFamily="34" charset="0"/>
                    <a:ea typeface="Calibri" panose="020F0502020204030204" pitchFamily="34" charset="0"/>
                    <a:cs typeface="Times New Roman" panose="02020603050405020304" pitchFamily="18" charset="0"/>
                  </a:rPr>
                  <a:t>Vector de desplazamientos externos</a:t>
                </a:r>
              </a:p>
              <a:p>
                <a:pPr algn="just">
                  <a:spcAft>
                    <a:spcPts val="0"/>
                  </a:spcAft>
                </a:pPr>
                <a14:m>
                  <m:oMath xmlns:m="http://schemas.openxmlformats.org/officeDocument/2006/math">
                    <m:bar>
                      <m:barPr>
                        <m:ctrlPr>
                          <a:rPr lang="es-EC" sz="2000" b="1" i="1">
                            <a:effectLst/>
                            <a:latin typeface="Cambria Math" panose="02040503050406030204" pitchFamily="18" charset="0"/>
                            <a:ea typeface="Times New Roman" panose="02020603050405020304" pitchFamily="18" charset="0"/>
                            <a:cs typeface="Times New Roman" panose="02020603050405020304" pitchFamily="18" charset="0"/>
                          </a:rPr>
                        </m:ctrlPr>
                      </m:barPr>
                      <m:e>
                        <m:r>
                          <a:rPr lang="es-EC" sz="2000" b="1" i="1">
                            <a:effectLst/>
                            <a:latin typeface="Cambria Math" panose="02040503050406030204" pitchFamily="18" charset="0"/>
                            <a:ea typeface="Times New Roman" panose="02020603050405020304" pitchFamily="18" charset="0"/>
                            <a:cs typeface="Times New Roman" panose="02020603050405020304" pitchFamily="18" charset="0"/>
                          </a:rPr>
                          <m:t>𝝈</m:t>
                        </m:r>
                      </m:e>
                    </m:bar>
                  </m:oMath>
                </a14:m>
                <a:r>
                  <a:rPr lang="es-EC" sz="2000" dirty="0" smtClean="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a:t>
                </a:r>
                <a:r>
                  <a:rPr lang="es-EC"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s-EC" sz="2000" dirty="0">
                    <a:effectLst/>
                    <a:latin typeface="Arial" panose="020B0604020202020204" pitchFamily="34" charset="0"/>
                    <a:ea typeface="Calibri" panose="020F0502020204030204" pitchFamily="34" charset="0"/>
                    <a:cs typeface="Times New Roman" panose="02020603050405020304" pitchFamily="18" charset="0"/>
                  </a:rPr>
                  <a:t>Vector de fuerzas internas</a:t>
                </a:r>
              </a:p>
              <a:p>
                <a:pPr algn="just">
                  <a:spcAft>
                    <a:spcPts val="0"/>
                  </a:spcAft>
                </a:pPr>
                <a14:m>
                  <m:oMath xmlns:m="http://schemas.openxmlformats.org/officeDocument/2006/math">
                    <m:bar>
                      <m:barPr>
                        <m:ctrlPr>
                          <a:rPr lang="es-EC" sz="2000" b="1" i="1">
                            <a:effectLst/>
                            <a:latin typeface="Cambria Math" panose="02040503050406030204" pitchFamily="18" charset="0"/>
                            <a:ea typeface="Times New Roman" panose="02020603050405020304" pitchFamily="18" charset="0"/>
                            <a:cs typeface="Times New Roman" panose="02020603050405020304" pitchFamily="18" charset="0"/>
                          </a:rPr>
                        </m:ctrlPr>
                      </m:barPr>
                      <m:e>
                        <m:r>
                          <a:rPr lang="es-EC" sz="2000" b="1" i="1">
                            <a:effectLst/>
                            <a:latin typeface="Cambria Math" panose="02040503050406030204" pitchFamily="18" charset="0"/>
                            <a:ea typeface="Times New Roman" panose="02020603050405020304" pitchFamily="18" charset="0"/>
                            <a:cs typeface="Times New Roman" panose="02020603050405020304" pitchFamily="18" charset="0"/>
                          </a:rPr>
                          <m:t>𝒑</m:t>
                        </m:r>
                      </m:e>
                    </m:bar>
                  </m:oMath>
                </a14:m>
                <a:r>
                  <a:rPr lang="es-EC" sz="2000" dirty="0" smtClean="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a:t>
                </a:r>
                <a:r>
                  <a:rPr lang="es-EC"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s-EC" sz="2000" dirty="0">
                    <a:effectLst/>
                    <a:latin typeface="Arial" panose="020B0604020202020204" pitchFamily="34" charset="0"/>
                    <a:ea typeface="Calibri" panose="020F0502020204030204" pitchFamily="34" charset="0"/>
                    <a:cs typeface="Times New Roman" panose="02020603050405020304" pitchFamily="18" charset="0"/>
                  </a:rPr>
                  <a:t>Vector de fuerzas externas</a:t>
                </a:r>
              </a:p>
              <a:p>
                <a:pPr algn="just">
                  <a:spcAft>
                    <a:spcPts val="0"/>
                  </a:spcAft>
                </a:pPr>
                <a14:m>
                  <m:oMath xmlns:m="http://schemas.openxmlformats.org/officeDocument/2006/math">
                    <m:bar>
                      <m:barPr>
                        <m:ctrlPr>
                          <a:rPr lang="es-EC" sz="2000" b="1" i="1">
                            <a:effectLst/>
                            <a:latin typeface="Cambria Math" panose="02040503050406030204" pitchFamily="18" charset="0"/>
                            <a:ea typeface="Times New Roman" panose="02020603050405020304" pitchFamily="18" charset="0"/>
                            <a:cs typeface="Times New Roman" panose="02020603050405020304" pitchFamily="18" charset="0"/>
                          </a:rPr>
                        </m:ctrlPr>
                      </m:barPr>
                      <m:e>
                        <m:r>
                          <a:rPr lang="es-EC" sz="2000" b="1" i="1">
                            <a:effectLst/>
                            <a:latin typeface="Cambria Math" panose="02040503050406030204" pitchFamily="18" charset="0"/>
                            <a:ea typeface="Times New Roman" panose="02020603050405020304" pitchFamily="18" charset="0"/>
                            <a:cs typeface="Times New Roman" panose="02020603050405020304" pitchFamily="18" charset="0"/>
                          </a:rPr>
                          <m:t>𝒇</m:t>
                        </m:r>
                      </m:e>
                    </m:bar>
                  </m:oMath>
                </a14:m>
                <a:r>
                  <a:rPr lang="es-EC" sz="2000" dirty="0" smtClean="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a:t>
                </a:r>
                <a:r>
                  <a:rPr lang="es-EC"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s-EC" sz="2000" dirty="0">
                    <a:effectLst/>
                    <a:latin typeface="Arial" panose="020B0604020202020204" pitchFamily="34" charset="0"/>
                    <a:ea typeface="Calibri" panose="020F0502020204030204" pitchFamily="34" charset="0"/>
                    <a:cs typeface="Times New Roman" panose="02020603050405020304" pitchFamily="18" charset="0"/>
                  </a:rPr>
                  <a:t>Vector de fuerzas inerciales</a:t>
                </a:r>
              </a:p>
            </p:txBody>
          </p:sp>
        </mc:Choice>
        <mc:Fallback xmlns="">
          <p:sp>
            <p:nvSpPr>
              <p:cNvPr id="7" name="Rectangle 6"/>
              <p:cNvSpPr>
                <a:spLocks noRot="1" noChangeAspect="1" noMove="1" noResize="1" noEditPoints="1" noAdjustHandles="1" noChangeArrowheads="1" noChangeShapeType="1" noTextEdit="1"/>
              </p:cNvSpPr>
              <p:nvPr/>
            </p:nvSpPr>
            <p:spPr>
              <a:xfrm>
                <a:off x="523240" y="3956148"/>
                <a:ext cx="7503160" cy="2116990"/>
              </a:xfrm>
              <a:prstGeom prst="rect">
                <a:avLst/>
              </a:prstGeom>
              <a:blipFill rotWithShape="0">
                <a:blip r:embed="rId3"/>
                <a:stretch>
                  <a:fillRect l="-894" t="-1441" b="-1153"/>
                </a:stretch>
              </a:blipFill>
            </p:spPr>
            <p:txBody>
              <a:bodyPr/>
              <a:lstStyle/>
              <a:p>
                <a:r>
                  <a:rPr lang="es-EC">
                    <a:noFill/>
                  </a:rPr>
                  <a:t> </a:t>
                </a:r>
              </a:p>
            </p:txBody>
          </p:sp>
        </mc:Fallback>
      </mc:AlternateContent>
    </p:spTree>
    <p:extLst>
      <p:ext uri="{BB962C8B-B14F-4D97-AF65-F5344CB8AC3E}">
        <p14:creationId xmlns:p14="http://schemas.microsoft.com/office/powerpoint/2010/main" val="4185816375"/>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525"/>
            <a:ext cx="9252283" cy="556698"/>
          </a:xfrm>
        </p:spPr>
        <p:txBody>
          <a:bodyPr/>
          <a:lstStyle/>
          <a:p>
            <a:r>
              <a:rPr lang="en-US" sz="2800" dirty="0" smtClean="0">
                <a:ln w="22225">
                  <a:solidFill>
                    <a:sysClr val="windowText" lastClr="000000"/>
                  </a:solidFill>
                  <a:prstDash val="solid"/>
                </a:ln>
                <a:solidFill>
                  <a:schemeClr val="bg1">
                    <a:lumMod val="75000"/>
                  </a:schemeClr>
                </a:solidFill>
                <a:effectLst/>
              </a:rPr>
              <a:t>VARIABLES MECÁNICAS Y ECUACIONES BÁSICAS</a:t>
            </a:r>
            <a:endParaRPr lang="en-US" sz="2800" dirty="0">
              <a:ln w="22225">
                <a:solidFill>
                  <a:sysClr val="windowText" lastClr="000000"/>
                </a:solidFill>
                <a:prstDash val="solid"/>
              </a:ln>
              <a:solidFill>
                <a:schemeClr val="bg1">
                  <a:lumMod val="75000"/>
                </a:schemeClr>
              </a:solidFill>
              <a:effectLst/>
            </a:endParaRPr>
          </a:p>
        </p:txBody>
      </p:sp>
      <mc:AlternateContent xmlns:mc="http://schemas.openxmlformats.org/markup-compatibility/2006" xmlns:a14="http://schemas.microsoft.com/office/drawing/2010/main">
        <mc:Choice Requires="a14">
          <p:sp>
            <p:nvSpPr>
              <p:cNvPr id="3" name="Rectangle 2"/>
              <p:cNvSpPr/>
              <p:nvPr/>
            </p:nvSpPr>
            <p:spPr>
              <a:xfrm>
                <a:off x="577381" y="1109543"/>
                <a:ext cx="8097520" cy="3841373"/>
              </a:xfrm>
              <a:prstGeom prst="rect">
                <a:avLst/>
              </a:prstGeom>
            </p:spPr>
            <p:txBody>
              <a:bodyPr wrap="square">
                <a:spAutoFit/>
              </a:bodyPr>
              <a:lstStyle/>
              <a:p>
                <a:pPr algn="just">
                  <a:spcAft>
                    <a:spcPts val="0"/>
                  </a:spcAft>
                </a:pPr>
                <a:r>
                  <a:rPr lang="es-EC" sz="2000" dirty="0">
                    <a:latin typeface="Arial" panose="020B0604020202020204" pitchFamily="34" charset="0"/>
                    <a:ea typeface="Calibri" panose="020F0502020204030204" pitchFamily="34" charset="0"/>
                    <a:cs typeface="Times New Roman" panose="02020603050405020304" pitchFamily="18" charset="0"/>
                  </a:rPr>
                  <a:t>A lo largo de las zonas de frontera las siguientes variables son definidas:</a:t>
                </a:r>
              </a:p>
              <a:p>
                <a:pPr indent="252095" algn="just">
                  <a:spcAft>
                    <a:spcPts val="0"/>
                  </a:spcAft>
                </a:pPr>
                <a:r>
                  <a:rPr lang="es-EC" sz="2000" dirty="0">
                    <a:effectLst/>
                    <a:latin typeface="Arial" panose="020B0604020202020204" pitchFamily="34" charset="0"/>
                    <a:ea typeface="Calibri" panose="020F0502020204030204" pitchFamily="34" charset="0"/>
                    <a:cs typeface="Times New Roman" panose="02020603050405020304" pitchFamily="18" charset="0"/>
                  </a:rPr>
                  <a:t> </a:t>
                </a:r>
                <a:endParaRPr lang="es-EC" sz="2000" dirty="0" smtClean="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14:m>
                  <m:oMath xmlns:m="http://schemas.openxmlformats.org/officeDocument/2006/math">
                    <m:bar>
                      <m:barPr>
                        <m:ctrlPr>
                          <a:rPr lang="es-EC" sz="20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es-EC" sz="2000" b="1" i="1">
                            <a:effectLst/>
                            <a:latin typeface="Cambria Math" panose="02040503050406030204" pitchFamily="18" charset="0"/>
                            <a:ea typeface="Calibri" panose="020F0502020204030204" pitchFamily="34" charset="0"/>
                            <a:cs typeface="Times New Roman" panose="02020603050405020304" pitchFamily="18" charset="0"/>
                          </a:rPr>
                          <m:t>𝒕</m:t>
                        </m:r>
                      </m:e>
                    </m:bar>
                  </m:oMath>
                </a14:m>
                <a:r>
                  <a:rPr lang="es-EC" sz="2000" dirty="0" smtClean="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a:t>
                </a:r>
                <a:r>
                  <a:rPr lang="es-EC" sz="2000" dirty="0">
                    <a:effectLst/>
                    <a:latin typeface="Arial" panose="020B0604020202020204" pitchFamily="34" charset="0"/>
                    <a:ea typeface="Times New Roman" panose="02020603050405020304" pitchFamily="18" charset="0"/>
                    <a:cs typeface="Times New Roman" panose="02020603050405020304" pitchFamily="18" charset="0"/>
                  </a:rPr>
                  <a:t>	     Vector fuerzas de frontera</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14:m>
                  <m:oMath xmlns:m="http://schemas.openxmlformats.org/officeDocument/2006/math">
                    <m:bar>
                      <m:barPr>
                        <m:ctrlPr>
                          <a:rPr lang="es-EC" sz="20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es-EC" sz="2000" b="1" i="1">
                            <a:effectLst/>
                            <a:latin typeface="Cambria Math" panose="02040503050406030204" pitchFamily="18" charset="0"/>
                            <a:ea typeface="Calibri" panose="020F0502020204030204" pitchFamily="34" charset="0"/>
                            <a:cs typeface="Times New Roman" panose="02020603050405020304" pitchFamily="18" charset="0"/>
                          </a:rPr>
                          <m:t>𝒓</m:t>
                        </m:r>
                      </m:e>
                    </m:bar>
                  </m:oMath>
                </a14:m>
                <a:r>
                  <a:rPr lang="es-EC" sz="2000" dirty="0" smtClean="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a:t>
                </a:r>
                <a:r>
                  <a:rPr lang="es-EC"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s-EC" sz="2000" dirty="0">
                    <a:effectLst/>
                    <a:latin typeface="Arial" panose="020B0604020202020204" pitchFamily="34" charset="0"/>
                    <a:ea typeface="Calibri" panose="020F0502020204030204" pitchFamily="34" charset="0"/>
                    <a:cs typeface="Times New Roman" panose="02020603050405020304" pitchFamily="18" charset="0"/>
                  </a:rPr>
                  <a:t>Vector desplazamientos de frontera</a:t>
                </a:r>
              </a:p>
              <a:p>
                <a:pPr indent="252095" algn="just">
                  <a:spcAft>
                    <a:spcPts val="0"/>
                  </a:spcAft>
                </a:pPr>
                <a:r>
                  <a:rPr lang="es-EC" sz="2000" dirty="0">
                    <a:effectLst/>
                    <a:latin typeface="Arial" panose="020B0604020202020204" pitchFamily="34" charset="0"/>
                    <a:ea typeface="Calibri" panose="020F0502020204030204" pitchFamily="34" charset="0"/>
                    <a:cs typeface="Times New Roman" panose="02020603050405020304" pitchFamily="18" charset="0"/>
                  </a:rPr>
                  <a:t> </a:t>
                </a:r>
                <a:endParaRPr lang="es-EC" sz="2000" dirty="0" smtClean="0">
                  <a:effectLst/>
                  <a:latin typeface="Arial" panose="020B0604020202020204" pitchFamily="34" charset="0"/>
                  <a:ea typeface="Calibri" panose="020F0502020204030204" pitchFamily="34" charset="0"/>
                  <a:cs typeface="Times New Roman" panose="02020603050405020304" pitchFamily="18" charset="0"/>
                </a:endParaRPr>
              </a:p>
              <a:p>
                <a:pPr indent="252095" algn="just">
                  <a:spcAft>
                    <a:spcPts val="0"/>
                  </a:spcAft>
                </a:pP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r>
                  <a:rPr lang="es-EC" sz="2000" dirty="0">
                    <a:effectLst/>
                    <a:latin typeface="Arial" panose="020B0604020202020204" pitchFamily="34" charset="0"/>
                    <a:ea typeface="Calibri" panose="020F0502020204030204" pitchFamily="34" charset="0"/>
                    <a:cs typeface="Times New Roman" panose="02020603050405020304" pitchFamily="18" charset="0"/>
                  </a:rPr>
                  <a:t>Además, las restricciones geométricas y estáticas se cumplen en los límites del sistema </a:t>
                </a:r>
                <a:r>
                  <a:rPr lang="es-EC" sz="2000" dirty="0" smtClean="0">
                    <a:effectLst/>
                    <a:latin typeface="Arial" panose="020B0604020202020204" pitchFamily="34" charset="0"/>
                    <a:ea typeface="Calibri" panose="020F0502020204030204" pitchFamily="34" charset="0"/>
                    <a:cs typeface="Times New Roman" panose="02020603050405020304" pitchFamily="18" charset="0"/>
                  </a:rPr>
                  <a:t>mecánico:</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p>
                <a:pPr indent="252095" algn="just">
                  <a:spcAft>
                    <a:spcPts val="0"/>
                  </a:spcAft>
                </a:pPr>
                <a:r>
                  <a:rPr lang="es-EC" sz="20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0"/>
                  </a:spcAft>
                </a:pPr>
                <a14:m>
                  <m:oMath xmlns:m="http://schemas.openxmlformats.org/officeDocument/2006/math">
                    <m:bar>
                      <m:barPr>
                        <m:ctrlPr>
                          <a:rPr lang="es-EC" sz="2000" b="1" i="1">
                            <a:effectLst/>
                            <a:latin typeface="Cambria Math" panose="02040503050406030204" pitchFamily="18" charset="0"/>
                            <a:ea typeface="Times New Roman" panose="02020603050405020304" pitchFamily="18" charset="0"/>
                            <a:cs typeface="Times New Roman" panose="02020603050405020304" pitchFamily="18" charset="0"/>
                          </a:rPr>
                        </m:ctrlPr>
                      </m:barPr>
                      <m:e>
                        <m:r>
                          <a:rPr lang="es-EC" sz="2000" b="1" i="1">
                            <a:effectLst/>
                            <a:latin typeface="Cambria Math" panose="02040503050406030204" pitchFamily="18" charset="0"/>
                            <a:ea typeface="Times New Roman" panose="02020603050405020304" pitchFamily="18" charset="0"/>
                            <a:cs typeface="Times New Roman" panose="02020603050405020304" pitchFamily="18" charset="0"/>
                          </a:rPr>
                          <m:t>𝒓</m:t>
                        </m:r>
                      </m:e>
                    </m:bar>
                    <m:r>
                      <a:rPr lang="es-EC" sz="2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2000" b="1" i="1">
                            <a:effectLst/>
                            <a:latin typeface="Cambria Math" panose="02040503050406030204" pitchFamily="18" charset="0"/>
                            <a:ea typeface="Times New Roman" panose="02020603050405020304" pitchFamily="18" charset="0"/>
                            <a:cs typeface="Times New Roman" panose="02020603050405020304" pitchFamily="18" charset="0"/>
                          </a:rPr>
                        </m:ctrlPr>
                      </m:sSubPr>
                      <m:e>
                        <m:bar>
                          <m:barPr>
                            <m:ctrlPr>
                              <a:rPr lang="es-EC" sz="2000" b="1" i="1">
                                <a:effectLst/>
                                <a:latin typeface="Cambria Math" panose="02040503050406030204" pitchFamily="18" charset="0"/>
                                <a:ea typeface="Times New Roman" panose="02020603050405020304" pitchFamily="18" charset="0"/>
                                <a:cs typeface="Times New Roman" panose="02020603050405020304" pitchFamily="18" charset="0"/>
                              </a:rPr>
                            </m:ctrlPr>
                          </m:barPr>
                          <m:e>
                            <m:r>
                              <a:rPr lang="es-EC" sz="2000" b="1" i="1">
                                <a:effectLst/>
                                <a:latin typeface="Cambria Math" panose="02040503050406030204" pitchFamily="18" charset="0"/>
                                <a:ea typeface="Times New Roman" panose="02020603050405020304" pitchFamily="18" charset="0"/>
                                <a:cs typeface="Times New Roman" panose="02020603050405020304" pitchFamily="18" charset="0"/>
                              </a:rPr>
                              <m:t>𝑹</m:t>
                            </m:r>
                          </m:e>
                        </m:bar>
                      </m:e>
                      <m:sub>
                        <m:r>
                          <a:rPr lang="es-EC" sz="2000" b="1" i="1">
                            <a:effectLst/>
                            <a:latin typeface="Cambria Math" panose="02040503050406030204" pitchFamily="18" charset="0"/>
                            <a:ea typeface="Times New Roman" panose="02020603050405020304" pitchFamily="18" charset="0"/>
                            <a:cs typeface="Times New Roman" panose="02020603050405020304" pitchFamily="18" charset="0"/>
                          </a:rPr>
                          <m:t>𝒓</m:t>
                        </m:r>
                      </m:sub>
                    </m:sSub>
                    <m:r>
                      <a:rPr lang="es-EC" sz="2000" b="1" i="1">
                        <a:effectLst/>
                        <a:latin typeface="Cambria Math" panose="02040503050406030204" pitchFamily="18" charset="0"/>
                        <a:ea typeface="Times New Roman" panose="02020603050405020304" pitchFamily="18" charset="0"/>
                        <a:cs typeface="Times New Roman" panose="02020603050405020304" pitchFamily="18" charset="0"/>
                      </a:rPr>
                      <m:t>∙</m:t>
                    </m:r>
                    <m:bar>
                      <m:barPr>
                        <m:ctrlPr>
                          <a:rPr lang="es-EC" sz="2000" b="1" i="1">
                            <a:effectLst/>
                            <a:latin typeface="Cambria Math" panose="02040503050406030204" pitchFamily="18" charset="0"/>
                            <a:ea typeface="Times New Roman" panose="02020603050405020304" pitchFamily="18" charset="0"/>
                            <a:cs typeface="Times New Roman" panose="02020603050405020304" pitchFamily="18" charset="0"/>
                          </a:rPr>
                        </m:ctrlPr>
                      </m:barPr>
                      <m:e>
                        <m:r>
                          <a:rPr lang="es-EC" sz="2000" b="1" i="1">
                            <a:effectLst/>
                            <a:latin typeface="Cambria Math" panose="02040503050406030204" pitchFamily="18" charset="0"/>
                            <a:ea typeface="Times New Roman" panose="02020603050405020304" pitchFamily="18" charset="0"/>
                            <a:cs typeface="Times New Roman" panose="02020603050405020304" pitchFamily="18" charset="0"/>
                          </a:rPr>
                          <m:t>𝒖</m:t>
                        </m:r>
                      </m:e>
                    </m:bar>
                  </m:oMath>
                </a14:m>
                <a:r>
                  <a:rPr lang="es-EC"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s-EC" sz="2000" dirty="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s-EC"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s-EC" sz="2000" dirty="0">
                    <a:effectLst/>
                    <a:latin typeface="Arial" panose="020B0604020202020204" pitchFamily="34" charset="0"/>
                    <a:ea typeface="Calibri" panose="020F0502020204030204" pitchFamily="34" charset="0"/>
                    <a:cs typeface="Times New Roman" panose="02020603050405020304" pitchFamily="18" charset="0"/>
                  </a:rPr>
                  <a:t>Condición de desplazamientos de frontera</a:t>
                </a:r>
              </a:p>
              <a:p>
                <a14:m>
                  <m:oMath xmlns:m="http://schemas.openxmlformats.org/officeDocument/2006/math">
                    <m:bar>
                      <m:barPr>
                        <m:ctrlPr>
                          <a:rPr lang="es-EC" sz="2000" b="1" i="1">
                            <a:effectLst/>
                            <a:latin typeface="Cambria Math" panose="02040503050406030204" pitchFamily="18" charset="0"/>
                            <a:ea typeface="Times New Roman" panose="02020603050405020304" pitchFamily="18" charset="0"/>
                          </a:rPr>
                        </m:ctrlPr>
                      </m:barPr>
                      <m:e>
                        <m:r>
                          <a:rPr lang="es-EC" sz="2000" b="1" i="1">
                            <a:effectLst/>
                            <a:latin typeface="Cambria Math" panose="02040503050406030204" pitchFamily="18" charset="0"/>
                            <a:ea typeface="Times New Roman" panose="02020603050405020304" pitchFamily="18" charset="0"/>
                            <a:cs typeface="Times New Roman" panose="02020603050405020304" pitchFamily="18" charset="0"/>
                          </a:rPr>
                          <m:t>𝒕</m:t>
                        </m:r>
                      </m:e>
                    </m:bar>
                    <m:r>
                      <a:rPr lang="es-EC" sz="2000" b="1"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s-EC" sz="2000" b="1" i="1">
                            <a:effectLst/>
                            <a:latin typeface="Cambria Math" panose="02040503050406030204" pitchFamily="18" charset="0"/>
                            <a:ea typeface="Times New Roman" panose="02020603050405020304" pitchFamily="18" charset="0"/>
                          </a:rPr>
                        </m:ctrlPr>
                      </m:sSubPr>
                      <m:e>
                        <m:bar>
                          <m:barPr>
                            <m:ctrlPr>
                              <a:rPr lang="es-EC" sz="2000" b="1" i="1">
                                <a:effectLst/>
                                <a:latin typeface="Cambria Math" panose="02040503050406030204" pitchFamily="18" charset="0"/>
                                <a:ea typeface="Times New Roman" panose="02020603050405020304" pitchFamily="18" charset="0"/>
                              </a:rPr>
                            </m:ctrlPr>
                          </m:barPr>
                          <m:e>
                            <m:r>
                              <a:rPr lang="es-EC" sz="2000" b="1" i="1">
                                <a:effectLst/>
                                <a:latin typeface="Cambria Math" panose="02040503050406030204" pitchFamily="18" charset="0"/>
                                <a:ea typeface="Times New Roman" panose="02020603050405020304" pitchFamily="18" charset="0"/>
                                <a:cs typeface="Times New Roman" panose="02020603050405020304" pitchFamily="18" charset="0"/>
                              </a:rPr>
                              <m:t>𝑹</m:t>
                            </m:r>
                          </m:e>
                        </m:bar>
                      </m:e>
                      <m:sub>
                        <m:r>
                          <a:rPr lang="es-EC" sz="2000" b="1" i="1">
                            <a:effectLst/>
                            <a:latin typeface="Cambria Math" panose="02040503050406030204" pitchFamily="18" charset="0"/>
                            <a:ea typeface="Times New Roman" panose="02020603050405020304" pitchFamily="18" charset="0"/>
                            <a:cs typeface="Times New Roman" panose="02020603050405020304" pitchFamily="18" charset="0"/>
                          </a:rPr>
                          <m:t>𝒕</m:t>
                        </m:r>
                      </m:sub>
                    </m:sSub>
                    <m:r>
                      <a:rPr lang="es-EC" sz="2000" b="1" i="1">
                        <a:effectLst/>
                        <a:latin typeface="Cambria Math" panose="02040503050406030204" pitchFamily="18" charset="0"/>
                        <a:ea typeface="Times New Roman" panose="02020603050405020304" pitchFamily="18" charset="0"/>
                        <a:cs typeface="Times New Roman" panose="02020603050405020304" pitchFamily="18" charset="0"/>
                      </a:rPr>
                      <m:t>∙</m:t>
                    </m:r>
                    <m:bar>
                      <m:barPr>
                        <m:ctrlPr>
                          <a:rPr lang="es-EC" sz="2000" b="1" i="1">
                            <a:effectLst/>
                            <a:latin typeface="Cambria Math" panose="02040503050406030204" pitchFamily="18" charset="0"/>
                            <a:ea typeface="Times New Roman" panose="02020603050405020304" pitchFamily="18" charset="0"/>
                          </a:rPr>
                        </m:ctrlPr>
                      </m:barPr>
                      <m:e>
                        <m:r>
                          <a:rPr lang="es-EC" sz="2000" b="1" i="1">
                            <a:effectLst/>
                            <a:latin typeface="Cambria Math" panose="02040503050406030204" pitchFamily="18" charset="0"/>
                            <a:ea typeface="Times New Roman" panose="02020603050405020304" pitchFamily="18" charset="0"/>
                            <a:cs typeface="Times New Roman" panose="02020603050405020304" pitchFamily="18" charset="0"/>
                          </a:rPr>
                          <m:t>𝝈</m:t>
                        </m:r>
                      </m:e>
                    </m:bar>
                  </m:oMath>
                </a14:m>
                <a:r>
                  <a:rPr lang="es-EC"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s-EC" sz="2000" dirty="0">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s-EC" sz="2000" dirty="0">
                    <a:effectLst/>
                    <a:latin typeface="Arial" panose="020B0604020202020204" pitchFamily="34" charset="0"/>
                    <a:ea typeface="Times New Roman" panose="02020603050405020304" pitchFamily="18" charset="0"/>
                    <a:cs typeface="Times New Roman" panose="02020603050405020304" pitchFamily="18" charset="0"/>
                  </a:rPr>
                  <a:t>	</a:t>
                </a:r>
                <a:r>
                  <a:rPr lang="es-EC" sz="2000" dirty="0">
                    <a:effectLst/>
                    <a:latin typeface="Arial" panose="020B0604020202020204" pitchFamily="34" charset="0"/>
                    <a:ea typeface="Calibri" panose="020F0502020204030204" pitchFamily="34" charset="0"/>
                    <a:cs typeface="Times New Roman" panose="02020603050405020304" pitchFamily="18" charset="0"/>
                  </a:rPr>
                  <a:t>Condición de fuerzas de frontera</a:t>
                </a:r>
                <a:endParaRPr lang="es-EC" sz="2000" dirty="0"/>
              </a:p>
            </p:txBody>
          </p:sp>
        </mc:Choice>
        <mc:Fallback xmlns="">
          <p:sp>
            <p:nvSpPr>
              <p:cNvPr id="3" name="Rectangle 2"/>
              <p:cNvSpPr>
                <a:spLocks noRot="1" noChangeAspect="1" noMove="1" noResize="1" noEditPoints="1" noAdjustHandles="1" noChangeArrowheads="1" noChangeShapeType="1" noTextEdit="1"/>
              </p:cNvSpPr>
              <p:nvPr/>
            </p:nvSpPr>
            <p:spPr>
              <a:xfrm>
                <a:off x="577381" y="1109543"/>
                <a:ext cx="8097520" cy="3841373"/>
              </a:xfrm>
              <a:prstGeom prst="rect">
                <a:avLst/>
              </a:prstGeom>
              <a:blipFill rotWithShape="0">
                <a:blip r:embed="rId2"/>
                <a:stretch>
                  <a:fillRect l="-828" t="-635" r="-753" b="-1587"/>
                </a:stretch>
              </a:blipFill>
            </p:spPr>
            <p:txBody>
              <a:bodyPr/>
              <a:lstStyle/>
              <a:p>
                <a:r>
                  <a:rPr lang="es-EC">
                    <a:noFill/>
                  </a:rPr>
                  <a:t> </a:t>
                </a:r>
              </a:p>
            </p:txBody>
          </p:sp>
        </mc:Fallback>
      </mc:AlternateContent>
    </p:spTree>
    <p:extLst>
      <p:ext uri="{BB962C8B-B14F-4D97-AF65-F5344CB8AC3E}">
        <p14:creationId xmlns:p14="http://schemas.microsoft.com/office/powerpoint/2010/main" val="341014256"/>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525"/>
            <a:ext cx="9252283" cy="556698"/>
          </a:xfrm>
        </p:spPr>
        <p:txBody>
          <a:bodyPr/>
          <a:lstStyle/>
          <a:p>
            <a:r>
              <a:rPr lang="en-US" sz="3200" dirty="0" smtClean="0">
                <a:ln w="22225">
                  <a:solidFill>
                    <a:sysClr val="windowText" lastClr="000000"/>
                  </a:solidFill>
                  <a:prstDash val="solid"/>
                </a:ln>
                <a:solidFill>
                  <a:schemeClr val="bg1">
                    <a:lumMod val="75000"/>
                  </a:schemeClr>
                </a:solidFill>
                <a:effectLst/>
              </a:rPr>
              <a:t>EQUILIBRIO EN GEOMETRÍAS COMPLEJAS</a:t>
            </a:r>
            <a:endParaRPr lang="en-US" sz="3200" dirty="0">
              <a:ln w="22225">
                <a:solidFill>
                  <a:sysClr val="windowText" lastClr="000000"/>
                </a:solidFill>
                <a:prstDash val="solid"/>
              </a:ln>
              <a:solidFill>
                <a:schemeClr val="bg1">
                  <a:lumMod val="75000"/>
                </a:schemeClr>
              </a:solidFill>
              <a:effectLst/>
            </a:endParaRPr>
          </a:p>
        </p:txBody>
      </p:sp>
      <mc:AlternateContent xmlns:mc="http://schemas.openxmlformats.org/markup-compatibility/2006" xmlns:a14="http://schemas.microsoft.com/office/drawing/2010/main">
        <mc:Choice Requires="a14">
          <p:sp>
            <p:nvSpPr>
              <p:cNvPr id="4" name="Rectangle 3"/>
              <p:cNvSpPr/>
              <p:nvPr/>
            </p:nvSpPr>
            <p:spPr>
              <a:xfrm>
                <a:off x="3221988" y="1572375"/>
                <a:ext cx="265938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𝛿</m:t>
                      </m:r>
                      <m:r>
                        <a:rPr lang="es-EC" sz="2000" i="1">
                          <a:latin typeface="Cambria Math" panose="02040503050406030204" pitchFamily="18" charset="0"/>
                        </a:rPr>
                        <m:t>𝑊</m:t>
                      </m:r>
                      <m:r>
                        <a:rPr lang="es-EC" sz="2000" i="0">
                          <a:latin typeface="Cambria Math" panose="02040503050406030204" pitchFamily="18" charset="0"/>
                        </a:rPr>
                        <m:t>=</m:t>
                      </m:r>
                      <m:r>
                        <a:rPr lang="es-EC" sz="2000" i="1">
                          <a:latin typeface="Cambria Math" panose="02040503050406030204" pitchFamily="18" charset="0"/>
                        </a:rPr>
                        <m:t>𝛿</m:t>
                      </m:r>
                      <m:sSub>
                        <m:sSubPr>
                          <m:ctrlPr>
                            <a:rPr lang="es-EC" sz="2000" i="1">
                              <a:latin typeface="Cambria Math" panose="02040503050406030204" pitchFamily="18" charset="0"/>
                            </a:rPr>
                          </m:ctrlPr>
                        </m:sSubPr>
                        <m:e>
                          <m:r>
                            <a:rPr lang="es-EC" sz="2000" i="1">
                              <a:latin typeface="Cambria Math" panose="02040503050406030204" pitchFamily="18" charset="0"/>
                            </a:rPr>
                            <m:t>𝑊</m:t>
                          </m:r>
                        </m:e>
                        <m:sub>
                          <m:r>
                            <a:rPr lang="es-EC" sz="2000" i="1">
                              <a:latin typeface="Cambria Math" panose="02040503050406030204" pitchFamily="18" charset="0"/>
                            </a:rPr>
                            <m:t>𝑖</m:t>
                          </m:r>
                        </m:sub>
                      </m:sSub>
                      <m:r>
                        <a:rPr lang="es-EC" sz="2000" i="0">
                          <a:latin typeface="Cambria Math" panose="02040503050406030204" pitchFamily="18" charset="0"/>
                        </a:rPr>
                        <m:t>+</m:t>
                      </m:r>
                      <m:r>
                        <a:rPr lang="es-EC" sz="2000" i="1">
                          <a:latin typeface="Cambria Math" panose="02040503050406030204" pitchFamily="18" charset="0"/>
                        </a:rPr>
                        <m:t>𝛿</m:t>
                      </m:r>
                      <m:sSub>
                        <m:sSubPr>
                          <m:ctrlPr>
                            <a:rPr lang="es-EC" sz="2000" i="1">
                              <a:latin typeface="Cambria Math" panose="02040503050406030204" pitchFamily="18" charset="0"/>
                            </a:rPr>
                          </m:ctrlPr>
                        </m:sSubPr>
                        <m:e>
                          <m:r>
                            <a:rPr lang="es-EC" sz="2000" i="1">
                              <a:latin typeface="Cambria Math" panose="02040503050406030204" pitchFamily="18" charset="0"/>
                            </a:rPr>
                            <m:t>𝑊</m:t>
                          </m:r>
                        </m:e>
                        <m:sub>
                          <m:r>
                            <a:rPr lang="es-EC" sz="2000" i="1">
                              <a:latin typeface="Cambria Math" panose="02040503050406030204" pitchFamily="18" charset="0"/>
                            </a:rPr>
                            <m:t>𝑒</m:t>
                          </m:r>
                        </m:sub>
                      </m:sSub>
                      <m:r>
                        <a:rPr lang="es-EC" sz="2000" i="0">
                          <a:latin typeface="Cambria Math" panose="02040503050406030204" pitchFamily="18" charset="0"/>
                        </a:rPr>
                        <m:t>=0</m:t>
                      </m:r>
                    </m:oMath>
                  </m:oMathPara>
                </a14:m>
                <a:endParaRPr lang="es-EC" sz="2000" dirty="0"/>
              </a:p>
            </p:txBody>
          </p:sp>
        </mc:Choice>
        <mc:Fallback xmlns="">
          <p:sp>
            <p:nvSpPr>
              <p:cNvPr id="4" name="Rectangle 3"/>
              <p:cNvSpPr>
                <a:spLocks noRot="1" noChangeAspect="1" noMove="1" noResize="1" noEditPoints="1" noAdjustHandles="1" noChangeArrowheads="1" noChangeShapeType="1" noTextEdit="1"/>
              </p:cNvSpPr>
              <p:nvPr/>
            </p:nvSpPr>
            <p:spPr>
              <a:xfrm>
                <a:off x="3221988" y="1572375"/>
                <a:ext cx="2659382" cy="400110"/>
              </a:xfrm>
              <a:prstGeom prst="rect">
                <a:avLst/>
              </a:prstGeom>
              <a:blipFill rotWithShape="0">
                <a:blip r:embed="rId2"/>
                <a:stretch>
                  <a:fillRect b="-3030"/>
                </a:stretch>
              </a:blipFill>
            </p:spPr>
            <p:txBody>
              <a:bodyPr/>
              <a:lstStyle/>
              <a:p>
                <a:r>
                  <a:rPr lang="es-EC">
                    <a:noFill/>
                  </a:rPr>
                  <a:t> </a:t>
                </a:r>
              </a:p>
            </p:txBody>
          </p:sp>
        </mc:Fallback>
      </mc:AlternateContent>
      <p:sp>
        <p:nvSpPr>
          <p:cNvPr id="5" name="Rectangle 4"/>
          <p:cNvSpPr/>
          <p:nvPr/>
        </p:nvSpPr>
        <p:spPr>
          <a:xfrm>
            <a:off x="309879" y="768576"/>
            <a:ext cx="8483600" cy="707886"/>
          </a:xfrm>
          <a:prstGeom prst="rect">
            <a:avLst/>
          </a:prstGeom>
        </p:spPr>
        <p:txBody>
          <a:bodyPr wrap="square">
            <a:spAutoFit/>
          </a:bodyPr>
          <a:lstStyle/>
          <a:p>
            <a:pPr algn="just">
              <a:spcAft>
                <a:spcPts val="0"/>
              </a:spcAft>
            </a:pPr>
            <a:r>
              <a:rPr lang="es-EC" sz="2000" dirty="0" smtClean="0">
                <a:latin typeface="Arial" panose="020B0604020202020204" pitchFamily="34" charset="0"/>
                <a:ea typeface="Calibri" panose="020F0502020204030204" pitchFamily="34" charset="0"/>
                <a:cs typeface="Times New Roman" panose="02020603050405020304" pitchFamily="18" charset="0"/>
              </a:rPr>
              <a:t>Un cuerpo deformado está en equilibrio solo si su energía o trabajos virtuales internos y externos debido al desplazamiento virtual son iguales:</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1672436" y="2895842"/>
                <a:ext cx="5927725" cy="8117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limLoc m:val="subSup"/>
                          <m:ctrlPr>
                            <a:rPr lang="es-EC" sz="2000" i="1">
                              <a:latin typeface="Cambria Math" panose="02040503050406030204" pitchFamily="18" charset="0"/>
                            </a:rPr>
                          </m:ctrlPr>
                        </m:naryPr>
                        <m:sub>
                          <m:r>
                            <a:rPr lang="es-EC" sz="2000" i="1">
                              <a:latin typeface="Cambria Math" panose="02040503050406030204" pitchFamily="18" charset="0"/>
                            </a:rPr>
                            <m:t>𝐴</m:t>
                          </m:r>
                        </m:sub>
                        <m:sup/>
                        <m:e>
                          <m:sSup>
                            <m:sSupPr>
                              <m:ctrlPr>
                                <a:rPr lang="es-EC" sz="2000" i="1">
                                  <a:latin typeface="Cambria Math" panose="02040503050406030204" pitchFamily="18" charset="0"/>
                                </a:rPr>
                              </m:ctrlPr>
                            </m:sSupPr>
                            <m:e>
                              <m:bar>
                                <m:barPr>
                                  <m:ctrlPr>
                                    <a:rPr lang="es-EC" sz="2000" i="1">
                                      <a:latin typeface="Cambria Math" panose="02040503050406030204" pitchFamily="18" charset="0"/>
                                    </a:rPr>
                                  </m:ctrlPr>
                                </m:barPr>
                                <m:e>
                                  <m:r>
                                    <a:rPr lang="es-EC" sz="2000" i="1">
                                      <a:latin typeface="Cambria Math" panose="02040503050406030204" pitchFamily="18" charset="0"/>
                                    </a:rPr>
                                    <m:t>𝜎</m:t>
                                  </m:r>
                                </m:e>
                              </m:bar>
                            </m:e>
                            <m:sup>
                              <m:r>
                                <a:rPr lang="es-EC" sz="2000" i="1">
                                  <a:latin typeface="Cambria Math" panose="02040503050406030204" pitchFamily="18" charset="0"/>
                                </a:rPr>
                                <m:t>𝑇</m:t>
                              </m:r>
                            </m:sup>
                          </m:sSup>
                        </m:e>
                      </m:nary>
                      <m:r>
                        <a:rPr lang="es-EC" sz="2000" i="0">
                          <a:latin typeface="Cambria Math" panose="02040503050406030204" pitchFamily="18" charset="0"/>
                        </a:rPr>
                        <m:t>∙</m:t>
                      </m:r>
                      <m:r>
                        <a:rPr lang="es-EC" sz="2000" i="1">
                          <a:latin typeface="Cambria Math" panose="02040503050406030204" pitchFamily="18" charset="0"/>
                        </a:rPr>
                        <m:t>𝛿</m:t>
                      </m:r>
                      <m:bar>
                        <m:barPr>
                          <m:ctrlPr>
                            <a:rPr lang="es-EC" sz="2000" i="1">
                              <a:latin typeface="Cambria Math" panose="02040503050406030204" pitchFamily="18" charset="0"/>
                            </a:rPr>
                          </m:ctrlPr>
                        </m:barPr>
                        <m:e>
                          <m:r>
                            <a:rPr lang="es-EC" sz="2000" i="1">
                              <a:latin typeface="Cambria Math" panose="02040503050406030204" pitchFamily="18" charset="0"/>
                            </a:rPr>
                            <m:t>𝜀</m:t>
                          </m:r>
                        </m:e>
                      </m:bar>
                      <m:r>
                        <a:rPr lang="es-EC" sz="2000" i="0">
                          <a:latin typeface="Cambria Math" panose="02040503050406030204" pitchFamily="18" charset="0"/>
                        </a:rPr>
                        <m:t>∙</m:t>
                      </m:r>
                      <m:r>
                        <a:rPr lang="es-EC" sz="2000" i="1">
                          <a:latin typeface="Cambria Math" panose="02040503050406030204" pitchFamily="18" charset="0"/>
                        </a:rPr>
                        <m:t>𝑑𝐴</m:t>
                      </m:r>
                      <m:r>
                        <a:rPr lang="es-EC" sz="2000" i="0">
                          <a:latin typeface="Cambria Math" panose="02040503050406030204" pitchFamily="18" charset="0"/>
                        </a:rPr>
                        <m:t>=</m:t>
                      </m:r>
                      <m:nary>
                        <m:naryPr>
                          <m:limLoc m:val="subSup"/>
                          <m:ctrlPr>
                            <a:rPr lang="es-EC" sz="2000" i="1">
                              <a:latin typeface="Cambria Math" panose="02040503050406030204" pitchFamily="18" charset="0"/>
                            </a:rPr>
                          </m:ctrlPr>
                        </m:naryPr>
                        <m:sub>
                          <m:r>
                            <a:rPr lang="es-EC" sz="2000" i="1">
                              <a:latin typeface="Cambria Math" panose="02040503050406030204" pitchFamily="18" charset="0"/>
                            </a:rPr>
                            <m:t>𝐴</m:t>
                          </m:r>
                        </m:sub>
                        <m:sup/>
                        <m:e>
                          <m:sSup>
                            <m:sSupPr>
                              <m:ctrlPr>
                                <a:rPr lang="es-EC" sz="2000" i="1">
                                  <a:latin typeface="Cambria Math" panose="02040503050406030204" pitchFamily="18" charset="0"/>
                                </a:rPr>
                              </m:ctrlPr>
                            </m:sSupPr>
                            <m:e>
                              <m:bar>
                                <m:barPr>
                                  <m:ctrlPr>
                                    <a:rPr lang="es-EC" sz="2000" i="1">
                                      <a:latin typeface="Cambria Math" panose="02040503050406030204" pitchFamily="18" charset="0"/>
                                    </a:rPr>
                                  </m:ctrlPr>
                                </m:barPr>
                                <m:e>
                                  <m:r>
                                    <a:rPr lang="es-EC" sz="2000" i="1">
                                      <a:latin typeface="Cambria Math" panose="02040503050406030204" pitchFamily="18" charset="0"/>
                                    </a:rPr>
                                    <m:t>𝑝</m:t>
                                  </m:r>
                                </m:e>
                              </m:bar>
                            </m:e>
                            <m:sup>
                              <m:r>
                                <a:rPr lang="es-EC" sz="2000" i="1">
                                  <a:latin typeface="Cambria Math" panose="02040503050406030204" pitchFamily="18" charset="0"/>
                                </a:rPr>
                                <m:t>𝑇</m:t>
                              </m:r>
                            </m:sup>
                          </m:sSup>
                        </m:e>
                      </m:nary>
                      <m:r>
                        <a:rPr lang="es-EC" sz="2000" i="0">
                          <a:latin typeface="Cambria Math" panose="02040503050406030204" pitchFamily="18" charset="0"/>
                        </a:rPr>
                        <m:t>∙</m:t>
                      </m:r>
                      <m:r>
                        <a:rPr lang="es-EC" sz="2000" i="1">
                          <a:latin typeface="Cambria Math" panose="02040503050406030204" pitchFamily="18" charset="0"/>
                        </a:rPr>
                        <m:t>𝛿</m:t>
                      </m:r>
                      <m:bar>
                        <m:barPr>
                          <m:ctrlPr>
                            <a:rPr lang="es-EC" sz="2000" i="1">
                              <a:latin typeface="Cambria Math" panose="02040503050406030204" pitchFamily="18" charset="0"/>
                            </a:rPr>
                          </m:ctrlPr>
                        </m:barPr>
                        <m:e>
                          <m:r>
                            <a:rPr lang="es-EC" sz="2000" i="1">
                              <a:latin typeface="Cambria Math" panose="02040503050406030204" pitchFamily="18" charset="0"/>
                            </a:rPr>
                            <m:t>𝑢</m:t>
                          </m:r>
                        </m:e>
                      </m:bar>
                      <m:r>
                        <a:rPr lang="es-EC" sz="2000" i="0">
                          <a:latin typeface="Cambria Math" panose="02040503050406030204" pitchFamily="18" charset="0"/>
                        </a:rPr>
                        <m:t>∙</m:t>
                      </m:r>
                      <m:r>
                        <a:rPr lang="es-EC" sz="2000" i="1">
                          <a:latin typeface="Cambria Math" panose="02040503050406030204" pitchFamily="18" charset="0"/>
                        </a:rPr>
                        <m:t>𝑑𝐴</m:t>
                      </m:r>
                      <m:r>
                        <a:rPr lang="es-EC" sz="2000" i="0">
                          <a:latin typeface="Cambria Math" panose="02040503050406030204" pitchFamily="18" charset="0"/>
                        </a:rPr>
                        <m:t>+</m:t>
                      </m:r>
                      <m:nary>
                        <m:naryPr>
                          <m:limLoc m:val="subSup"/>
                          <m:ctrlPr>
                            <a:rPr lang="es-EC" sz="2000" i="1">
                              <a:latin typeface="Cambria Math" panose="02040503050406030204" pitchFamily="18" charset="0"/>
                            </a:rPr>
                          </m:ctrlPr>
                        </m:naryPr>
                        <m:sub>
                          <m:r>
                            <a:rPr lang="es-EC" sz="2000" i="1">
                              <a:latin typeface="Cambria Math" panose="02040503050406030204" pitchFamily="18" charset="0"/>
                            </a:rPr>
                            <m:t>𝑆𝑡</m:t>
                          </m:r>
                        </m:sub>
                        <m:sup/>
                        <m:e>
                          <m:sSup>
                            <m:sSupPr>
                              <m:ctrlPr>
                                <a:rPr lang="es-EC" sz="2000" i="1">
                                  <a:latin typeface="Cambria Math" panose="02040503050406030204" pitchFamily="18" charset="0"/>
                                </a:rPr>
                              </m:ctrlPr>
                            </m:sSupPr>
                            <m:e>
                              <m:bar>
                                <m:barPr>
                                  <m:ctrlPr>
                                    <a:rPr lang="es-EC" sz="2000" i="1">
                                      <a:latin typeface="Cambria Math" panose="02040503050406030204" pitchFamily="18" charset="0"/>
                                    </a:rPr>
                                  </m:ctrlPr>
                                </m:barPr>
                                <m:e>
                                  <m:r>
                                    <a:rPr lang="es-EC" sz="2000" i="1">
                                      <a:latin typeface="Cambria Math" panose="02040503050406030204" pitchFamily="18" charset="0"/>
                                    </a:rPr>
                                    <m:t>𝑡</m:t>
                                  </m:r>
                                </m:e>
                              </m:bar>
                            </m:e>
                            <m:sup>
                              <m:r>
                                <a:rPr lang="es-EC" sz="2000" i="1">
                                  <a:latin typeface="Cambria Math" panose="02040503050406030204" pitchFamily="18" charset="0"/>
                                </a:rPr>
                                <m:t>𝑇</m:t>
                              </m:r>
                            </m:sup>
                          </m:sSup>
                        </m:e>
                      </m:nary>
                      <m:r>
                        <a:rPr lang="es-EC" sz="2000" i="0">
                          <a:latin typeface="Cambria Math" panose="02040503050406030204" pitchFamily="18" charset="0"/>
                        </a:rPr>
                        <m:t>∙</m:t>
                      </m:r>
                      <m:r>
                        <a:rPr lang="es-EC" sz="2000" i="1">
                          <a:latin typeface="Cambria Math" panose="02040503050406030204" pitchFamily="18" charset="0"/>
                        </a:rPr>
                        <m:t>𝛿</m:t>
                      </m:r>
                      <m:bar>
                        <m:barPr>
                          <m:ctrlPr>
                            <a:rPr lang="es-EC" sz="2000" i="1">
                              <a:latin typeface="Cambria Math" panose="02040503050406030204" pitchFamily="18" charset="0"/>
                            </a:rPr>
                          </m:ctrlPr>
                        </m:barPr>
                        <m:e>
                          <m:r>
                            <a:rPr lang="es-EC" sz="2000" i="1">
                              <a:latin typeface="Cambria Math" panose="02040503050406030204" pitchFamily="18" charset="0"/>
                            </a:rPr>
                            <m:t>𝑟</m:t>
                          </m:r>
                        </m:e>
                      </m:bar>
                      <m:r>
                        <a:rPr lang="es-EC" sz="2000" i="0">
                          <a:latin typeface="Cambria Math" panose="02040503050406030204" pitchFamily="18" charset="0"/>
                        </a:rPr>
                        <m:t>∙</m:t>
                      </m:r>
                      <m:r>
                        <a:rPr lang="es-EC" sz="2000" i="1">
                          <a:latin typeface="Cambria Math" panose="02040503050406030204" pitchFamily="18" charset="0"/>
                        </a:rPr>
                        <m:t>𝑑</m:t>
                      </m:r>
                      <m:sSub>
                        <m:sSubPr>
                          <m:ctrlPr>
                            <a:rPr lang="es-EC" sz="2000" i="1">
                              <a:latin typeface="Cambria Math" panose="02040503050406030204" pitchFamily="18" charset="0"/>
                            </a:rPr>
                          </m:ctrlPr>
                        </m:sSubPr>
                        <m:e>
                          <m:r>
                            <a:rPr lang="es-EC" sz="2000" i="1">
                              <a:latin typeface="Cambria Math" panose="02040503050406030204" pitchFamily="18" charset="0"/>
                            </a:rPr>
                            <m:t>𝑆</m:t>
                          </m:r>
                        </m:e>
                        <m:sub>
                          <m:r>
                            <a:rPr lang="es-EC" sz="2000" i="1">
                              <a:latin typeface="Cambria Math" panose="02040503050406030204" pitchFamily="18" charset="0"/>
                            </a:rPr>
                            <m:t>𝑡</m:t>
                          </m:r>
                        </m:sub>
                      </m:sSub>
                      <m:r>
                        <a:rPr lang="es-EC" sz="2000" i="0">
                          <a:latin typeface="Cambria Math" panose="02040503050406030204" pitchFamily="18" charset="0"/>
                        </a:rPr>
                        <m:t> </m:t>
                      </m:r>
                    </m:oMath>
                  </m:oMathPara>
                </a14:m>
                <a:endParaRPr lang="es-EC" sz="2000" dirty="0"/>
              </a:p>
            </p:txBody>
          </p:sp>
        </mc:Choice>
        <mc:Fallback xmlns="">
          <p:sp>
            <p:nvSpPr>
              <p:cNvPr id="6" name="Rectangle 5"/>
              <p:cNvSpPr>
                <a:spLocks noRot="1" noChangeAspect="1" noMove="1" noResize="1" noEditPoints="1" noAdjustHandles="1" noChangeArrowheads="1" noChangeShapeType="1" noTextEdit="1"/>
              </p:cNvSpPr>
              <p:nvPr/>
            </p:nvSpPr>
            <p:spPr>
              <a:xfrm>
                <a:off x="1672436" y="2895842"/>
                <a:ext cx="5927725" cy="811761"/>
              </a:xfrm>
              <a:prstGeom prst="rect">
                <a:avLst/>
              </a:prstGeom>
              <a:blipFill rotWithShape="0">
                <a:blip r:embed="rId3"/>
                <a:stretch>
                  <a:fillRect/>
                </a:stretch>
              </a:blipFill>
            </p:spPr>
            <p:txBody>
              <a:bodyPr/>
              <a:lstStyle/>
              <a:p>
                <a:r>
                  <a:rPr lang="es-EC">
                    <a:noFill/>
                  </a:rPr>
                  <a:t> </a:t>
                </a:r>
              </a:p>
            </p:txBody>
          </p:sp>
        </mc:Fallback>
      </mc:AlternateContent>
      <p:sp>
        <p:nvSpPr>
          <p:cNvPr id="7" name="Rectangle 6"/>
          <p:cNvSpPr/>
          <p:nvPr/>
        </p:nvSpPr>
        <p:spPr>
          <a:xfrm>
            <a:off x="414260" y="2222727"/>
            <a:ext cx="8274837" cy="400110"/>
          </a:xfrm>
          <a:prstGeom prst="rect">
            <a:avLst/>
          </a:prstGeom>
        </p:spPr>
        <p:txBody>
          <a:bodyPr wrap="square">
            <a:spAutoFit/>
          </a:bodyPr>
          <a:lstStyle/>
          <a:p>
            <a:pPr algn="just"/>
            <a:r>
              <a:rPr lang="es-EC" sz="2000" dirty="0" smtClean="0"/>
              <a:t>El principio de </a:t>
            </a:r>
            <a:r>
              <a:rPr lang="es-EC" sz="2000" dirty="0"/>
              <a:t>estructuras formadas por láminas de pared </a:t>
            </a:r>
            <a:r>
              <a:rPr lang="es-EC" sz="2000" dirty="0" smtClean="0"/>
              <a:t>delgada es:</a:t>
            </a:r>
            <a:endParaRPr lang="es-EC" sz="2000" dirty="0"/>
          </a:p>
        </p:txBody>
      </p:sp>
      <p:sp>
        <p:nvSpPr>
          <p:cNvPr id="8" name="Rectangle 7"/>
          <p:cNvSpPr/>
          <p:nvPr/>
        </p:nvSpPr>
        <p:spPr>
          <a:xfrm>
            <a:off x="414260" y="3976701"/>
            <a:ext cx="8006080" cy="1015663"/>
          </a:xfrm>
          <a:prstGeom prst="rect">
            <a:avLst/>
          </a:prstGeom>
        </p:spPr>
        <p:txBody>
          <a:bodyPr wrap="square">
            <a:spAutoFit/>
          </a:bodyPr>
          <a:lstStyle/>
          <a:p>
            <a:pPr algn="just"/>
            <a:r>
              <a:rPr lang="es-EC" sz="2000" dirty="0"/>
              <a:t>En la teoría del equilibrio de estructuras de geometría compleja, son tomadas en cuenta grandes deformaciones, para lo cual la ecuación cinemática básica </a:t>
            </a:r>
            <a:r>
              <a:rPr lang="es-EC" sz="2000" dirty="0" smtClean="0"/>
              <a:t>es:</a:t>
            </a:r>
            <a:endParaRPr lang="es-EC" sz="2000" dirty="0"/>
          </a:p>
        </p:txBody>
      </p:sp>
      <mc:AlternateContent xmlns:mc="http://schemas.openxmlformats.org/markup-compatibility/2006" xmlns:a14="http://schemas.microsoft.com/office/drawing/2010/main">
        <mc:Choice Requires="a14">
          <p:sp>
            <p:nvSpPr>
              <p:cNvPr id="9" name="Rectangle 8"/>
              <p:cNvSpPr/>
              <p:nvPr/>
            </p:nvSpPr>
            <p:spPr>
              <a:xfrm>
                <a:off x="2654603" y="5094059"/>
                <a:ext cx="3963393" cy="6787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𝜀</m:t>
                      </m:r>
                      <m:r>
                        <a:rPr lang="es-EC" sz="2000" i="0">
                          <a:latin typeface="Cambria Math" panose="02040503050406030204" pitchFamily="18" charset="0"/>
                        </a:rPr>
                        <m:t>=</m:t>
                      </m:r>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a:rPr lang="es-EC" sz="2000" i="1">
                                  <a:latin typeface="Cambria Math" panose="02040503050406030204" pitchFamily="18" charset="0"/>
                                </a:rPr>
                                <m:t>𝐷</m:t>
                              </m:r>
                            </m:e>
                          </m:bar>
                        </m:e>
                        <m:sub>
                          <m:r>
                            <a:rPr lang="es-EC" sz="2000" i="1">
                              <a:latin typeface="Cambria Math" panose="02040503050406030204" pitchFamily="18" charset="0"/>
                            </a:rPr>
                            <m:t>𝑘</m:t>
                          </m:r>
                        </m:sub>
                      </m:sSub>
                      <m:r>
                        <a:rPr lang="es-EC" sz="2000" i="0">
                          <a:latin typeface="Cambria Math" panose="02040503050406030204" pitchFamily="18" charset="0"/>
                        </a:rPr>
                        <m:t>∙</m:t>
                      </m:r>
                      <m:bar>
                        <m:barPr>
                          <m:ctrlPr>
                            <a:rPr lang="es-EC" sz="2000" i="1">
                              <a:latin typeface="Cambria Math" panose="02040503050406030204" pitchFamily="18" charset="0"/>
                            </a:rPr>
                          </m:ctrlPr>
                        </m:barPr>
                        <m:e>
                          <m:r>
                            <a:rPr lang="es-EC" sz="2000" i="1">
                              <a:latin typeface="Cambria Math" panose="02040503050406030204" pitchFamily="18" charset="0"/>
                            </a:rPr>
                            <m:t>𝑢</m:t>
                          </m:r>
                        </m:e>
                      </m:bar>
                      <m:r>
                        <a:rPr lang="es-EC" sz="2000" i="0">
                          <a:latin typeface="Cambria Math" panose="02040503050406030204" pitchFamily="18" charset="0"/>
                        </a:rPr>
                        <m:t>=</m:t>
                      </m:r>
                      <m:d>
                        <m:dPr>
                          <m:begChr m:val="["/>
                          <m:endChr m:val="]"/>
                          <m:ctrlPr>
                            <a:rPr lang="es-EC" sz="2000" i="1">
                              <a:latin typeface="Cambria Math" panose="02040503050406030204" pitchFamily="18" charset="0"/>
                            </a:rPr>
                          </m:ctrlPr>
                        </m:dPr>
                        <m:e>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a:rPr lang="es-EC" sz="2000" i="1">
                                      <a:latin typeface="Cambria Math" panose="02040503050406030204" pitchFamily="18" charset="0"/>
                                    </a:rPr>
                                    <m:t>𝐷</m:t>
                                  </m:r>
                                </m:e>
                              </m:bar>
                            </m:e>
                            <m:sub>
                              <m:r>
                                <a:rPr lang="es-EC" sz="2000" i="1">
                                  <a:latin typeface="Cambria Math" panose="02040503050406030204" pitchFamily="18" charset="0"/>
                                </a:rPr>
                                <m:t>𝐾𝐿</m:t>
                              </m:r>
                            </m:sub>
                          </m:sSub>
                          <m:r>
                            <a:rPr lang="es-EC" sz="2000" i="0">
                              <a:latin typeface="Cambria Math" panose="02040503050406030204" pitchFamily="18" charset="0"/>
                            </a:rPr>
                            <m:t>+</m:t>
                          </m:r>
                          <m:f>
                            <m:fPr>
                              <m:ctrlPr>
                                <a:rPr lang="es-EC" sz="2000" i="1">
                                  <a:latin typeface="Cambria Math" panose="02040503050406030204" pitchFamily="18" charset="0"/>
                                </a:rPr>
                              </m:ctrlPr>
                            </m:fPr>
                            <m:num>
                              <m:r>
                                <a:rPr lang="es-EC" sz="2000" i="0">
                                  <a:latin typeface="Cambria Math" panose="02040503050406030204" pitchFamily="18" charset="0"/>
                                </a:rPr>
                                <m:t>1</m:t>
                              </m:r>
                            </m:num>
                            <m:den>
                              <m:r>
                                <a:rPr lang="es-EC" sz="2000" i="0">
                                  <a:latin typeface="Cambria Math" panose="02040503050406030204" pitchFamily="18" charset="0"/>
                                </a:rPr>
                                <m:t>2</m:t>
                              </m:r>
                            </m:den>
                          </m:f>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a:rPr lang="es-EC" sz="2000" i="1">
                                      <a:latin typeface="Cambria Math" panose="02040503050406030204" pitchFamily="18" charset="0"/>
                                    </a:rPr>
                                    <m:t>𝐷</m:t>
                                  </m:r>
                                </m:e>
                              </m:bar>
                            </m:e>
                            <m:sub>
                              <m:r>
                                <a:rPr lang="es-EC" sz="2000" i="1">
                                  <a:latin typeface="Cambria Math" panose="02040503050406030204" pitchFamily="18" charset="0"/>
                                </a:rPr>
                                <m:t>𝐾𝑁</m:t>
                              </m:r>
                            </m:sub>
                          </m:sSub>
                          <m:d>
                            <m:dPr>
                              <m:ctrlPr>
                                <a:rPr lang="es-EC" sz="2000" i="1">
                                  <a:latin typeface="Cambria Math" panose="02040503050406030204" pitchFamily="18" charset="0"/>
                                </a:rPr>
                              </m:ctrlPr>
                            </m:dPr>
                            <m:e>
                              <m:bar>
                                <m:barPr>
                                  <m:ctrlPr>
                                    <a:rPr lang="es-EC" sz="2000" i="1">
                                      <a:latin typeface="Cambria Math" panose="02040503050406030204" pitchFamily="18" charset="0"/>
                                    </a:rPr>
                                  </m:ctrlPr>
                                </m:barPr>
                                <m:e>
                                  <m:r>
                                    <a:rPr lang="es-EC" sz="2000" i="1">
                                      <a:latin typeface="Cambria Math" panose="02040503050406030204" pitchFamily="18" charset="0"/>
                                    </a:rPr>
                                    <m:t>𝑢</m:t>
                                  </m:r>
                                </m:e>
                              </m:bar>
                            </m:e>
                          </m:d>
                        </m:e>
                      </m:d>
                      <m:r>
                        <a:rPr lang="es-EC" sz="2000" i="0">
                          <a:latin typeface="Cambria Math" panose="02040503050406030204" pitchFamily="18" charset="0"/>
                        </a:rPr>
                        <m:t>∙</m:t>
                      </m:r>
                      <m:bar>
                        <m:barPr>
                          <m:ctrlPr>
                            <a:rPr lang="es-EC" sz="2000" i="1">
                              <a:latin typeface="Cambria Math" panose="02040503050406030204" pitchFamily="18" charset="0"/>
                            </a:rPr>
                          </m:ctrlPr>
                        </m:barPr>
                        <m:e>
                          <m:r>
                            <a:rPr lang="es-EC" sz="2000" i="1">
                              <a:latin typeface="Cambria Math" panose="02040503050406030204" pitchFamily="18" charset="0"/>
                            </a:rPr>
                            <m:t>𝑢</m:t>
                          </m:r>
                        </m:e>
                      </m:bar>
                    </m:oMath>
                  </m:oMathPara>
                </a14:m>
                <a:endParaRPr lang="es-EC" sz="2000" dirty="0"/>
              </a:p>
            </p:txBody>
          </p:sp>
        </mc:Choice>
        <mc:Fallback xmlns="">
          <p:sp>
            <p:nvSpPr>
              <p:cNvPr id="9" name="Rectangle 8"/>
              <p:cNvSpPr>
                <a:spLocks noRot="1" noChangeAspect="1" noMove="1" noResize="1" noEditPoints="1" noAdjustHandles="1" noChangeArrowheads="1" noChangeShapeType="1" noTextEdit="1"/>
              </p:cNvSpPr>
              <p:nvPr/>
            </p:nvSpPr>
            <p:spPr>
              <a:xfrm>
                <a:off x="2654603" y="5094059"/>
                <a:ext cx="3963393" cy="678776"/>
              </a:xfrm>
              <a:prstGeom prst="rect">
                <a:avLst/>
              </a:prstGeom>
              <a:blipFill rotWithShape="0">
                <a:blip r:embed="rId4"/>
                <a:stretch>
                  <a:fillRect/>
                </a:stretch>
              </a:blipFill>
            </p:spPr>
            <p:txBody>
              <a:bodyPr/>
              <a:lstStyle/>
              <a:p>
                <a:r>
                  <a:rPr lang="es-EC">
                    <a:noFill/>
                  </a:rPr>
                  <a:t> </a:t>
                </a:r>
              </a:p>
            </p:txBody>
          </p:sp>
        </mc:Fallback>
      </mc:AlternateContent>
      <p:sp>
        <p:nvSpPr>
          <p:cNvPr id="3" name="TextBox 2"/>
          <p:cNvSpPr txBox="1"/>
          <p:nvPr/>
        </p:nvSpPr>
        <p:spPr>
          <a:xfrm>
            <a:off x="7721600" y="3099714"/>
            <a:ext cx="497252" cy="400110"/>
          </a:xfrm>
          <a:prstGeom prst="rect">
            <a:avLst/>
          </a:prstGeom>
          <a:noFill/>
        </p:spPr>
        <p:txBody>
          <a:bodyPr wrap="none" rtlCol="0">
            <a:spAutoFit/>
          </a:bodyPr>
          <a:lstStyle/>
          <a:p>
            <a:r>
              <a:rPr lang="es-EC" sz="2000" dirty="0" smtClean="0"/>
              <a:t>(a)</a:t>
            </a:r>
            <a:endParaRPr lang="es-EC" sz="2000" dirty="0"/>
          </a:p>
        </p:txBody>
      </p:sp>
      <p:sp>
        <p:nvSpPr>
          <p:cNvPr id="10" name="TextBox 9"/>
          <p:cNvSpPr txBox="1"/>
          <p:nvPr/>
        </p:nvSpPr>
        <p:spPr>
          <a:xfrm>
            <a:off x="7721600" y="5233392"/>
            <a:ext cx="497252" cy="400110"/>
          </a:xfrm>
          <a:prstGeom prst="rect">
            <a:avLst/>
          </a:prstGeom>
          <a:noFill/>
        </p:spPr>
        <p:txBody>
          <a:bodyPr wrap="none" rtlCol="0">
            <a:spAutoFit/>
          </a:bodyPr>
          <a:lstStyle/>
          <a:p>
            <a:r>
              <a:rPr lang="es-EC" sz="2000" dirty="0" smtClean="0"/>
              <a:t>(b)</a:t>
            </a:r>
            <a:endParaRPr lang="es-EC" sz="2000" dirty="0"/>
          </a:p>
        </p:txBody>
      </p:sp>
    </p:spTree>
    <p:extLst>
      <p:ext uri="{BB962C8B-B14F-4D97-AF65-F5344CB8AC3E}">
        <p14:creationId xmlns:p14="http://schemas.microsoft.com/office/powerpoint/2010/main" val="2070273429"/>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525"/>
            <a:ext cx="9252283" cy="556698"/>
          </a:xfrm>
        </p:spPr>
        <p:txBody>
          <a:bodyPr/>
          <a:lstStyle/>
          <a:p>
            <a:r>
              <a:rPr lang="en-US" sz="3200" dirty="0" smtClean="0">
                <a:ln w="22225">
                  <a:solidFill>
                    <a:sysClr val="windowText" lastClr="000000"/>
                  </a:solidFill>
                  <a:prstDash val="solid"/>
                </a:ln>
                <a:solidFill>
                  <a:schemeClr val="bg1">
                    <a:lumMod val="75000"/>
                  </a:schemeClr>
                </a:solidFill>
                <a:effectLst/>
              </a:rPr>
              <a:t>EQUILIBRIO EN GEOMETRÍAS COMPLEJAS</a:t>
            </a:r>
            <a:endParaRPr lang="en-US" sz="3200" dirty="0">
              <a:ln w="22225">
                <a:solidFill>
                  <a:sysClr val="windowText" lastClr="000000"/>
                </a:solidFill>
                <a:prstDash val="solid"/>
              </a:ln>
              <a:solidFill>
                <a:schemeClr val="bg1">
                  <a:lumMod val="75000"/>
                </a:schemeClr>
              </a:solidFill>
              <a:effectLst/>
            </a:endParaRPr>
          </a:p>
        </p:txBody>
      </p:sp>
      <mc:AlternateContent xmlns:mc="http://schemas.openxmlformats.org/markup-compatibility/2006" xmlns:a14="http://schemas.microsoft.com/office/drawing/2010/main">
        <mc:Choice Requires="a14">
          <p:sp>
            <p:nvSpPr>
              <p:cNvPr id="5" name="Rectangle 4"/>
              <p:cNvSpPr/>
              <p:nvPr/>
            </p:nvSpPr>
            <p:spPr>
              <a:xfrm>
                <a:off x="309877" y="592129"/>
                <a:ext cx="8483600" cy="1482457"/>
              </a:xfrm>
              <a:prstGeom prst="rect">
                <a:avLst/>
              </a:prstGeom>
            </p:spPr>
            <p:txBody>
              <a:bodyPr wrap="square">
                <a:spAutoFit/>
              </a:bodyPr>
              <a:lstStyle/>
              <a:p>
                <a:pPr algn="just">
                  <a:spcAft>
                    <a:spcPts val="0"/>
                  </a:spcAft>
                </a:pPr>
                <a:r>
                  <a:rPr lang="es-EC" sz="2000" dirty="0"/>
                  <a:t>El operador cinemático </a:t>
                </a:r>
                <a14:m>
                  <m:oMath xmlns:m="http://schemas.openxmlformats.org/officeDocument/2006/math">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a:rPr lang="es-EC" sz="2000" i="1">
                                <a:latin typeface="Cambria Math" panose="02040503050406030204" pitchFamily="18" charset="0"/>
                              </a:rPr>
                              <m:t>𝐷</m:t>
                            </m:r>
                          </m:e>
                        </m:bar>
                      </m:e>
                      <m:sub>
                        <m:r>
                          <a:rPr lang="es-EC" sz="2000" i="1">
                            <a:latin typeface="Cambria Math" panose="02040503050406030204" pitchFamily="18" charset="0"/>
                          </a:rPr>
                          <m:t>𝑘</m:t>
                        </m:r>
                      </m:sub>
                    </m:sSub>
                  </m:oMath>
                </a14:m>
                <a:r>
                  <a:rPr lang="es-EC" sz="2000" dirty="0"/>
                  <a:t> se puede dividir en un operador lineal de deformación independiente </a:t>
                </a:r>
                <a14:m>
                  <m:oMath xmlns:m="http://schemas.openxmlformats.org/officeDocument/2006/math">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a:rPr lang="es-EC" sz="2000" i="1">
                                <a:latin typeface="Cambria Math" panose="02040503050406030204" pitchFamily="18" charset="0"/>
                              </a:rPr>
                              <m:t>𝐷</m:t>
                            </m:r>
                          </m:e>
                        </m:bar>
                      </m:e>
                      <m:sub>
                        <m:r>
                          <a:rPr lang="es-EC" sz="2000" i="1">
                            <a:latin typeface="Cambria Math" panose="02040503050406030204" pitchFamily="18" charset="0"/>
                          </a:rPr>
                          <m:t>𝐾𝐿</m:t>
                        </m:r>
                      </m:sub>
                    </m:sSub>
                  </m:oMath>
                </a14:m>
                <a:r>
                  <a:rPr lang="es-EC" sz="2000" dirty="0"/>
                  <a:t> y un operador dependiente no lineal </a:t>
                </a:r>
                <a14:m>
                  <m:oMath xmlns:m="http://schemas.openxmlformats.org/officeDocument/2006/math">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a:rPr lang="es-EC" sz="2000" i="1">
                                <a:latin typeface="Cambria Math" panose="02040503050406030204" pitchFamily="18" charset="0"/>
                              </a:rPr>
                              <m:t>𝐷</m:t>
                            </m:r>
                          </m:e>
                        </m:bar>
                      </m:e>
                      <m:sub>
                        <m:r>
                          <a:rPr lang="es-EC" sz="2000" i="1">
                            <a:latin typeface="Cambria Math" panose="02040503050406030204" pitchFamily="18" charset="0"/>
                          </a:rPr>
                          <m:t>𝐾𝑁</m:t>
                        </m:r>
                      </m:sub>
                    </m:sSub>
                    <m:r>
                      <a:rPr lang="es-EC" sz="2000" i="1">
                        <a:latin typeface="Cambria Math" panose="02040503050406030204" pitchFamily="18" charset="0"/>
                      </a:rPr>
                      <m:t>(</m:t>
                    </m:r>
                    <m:bar>
                      <m:barPr>
                        <m:ctrlPr>
                          <a:rPr lang="es-EC" sz="2000" i="1">
                            <a:latin typeface="Cambria Math" panose="02040503050406030204" pitchFamily="18" charset="0"/>
                          </a:rPr>
                        </m:ctrlPr>
                      </m:barPr>
                      <m:e>
                        <m:r>
                          <a:rPr lang="es-EC" sz="2000" i="1">
                            <a:latin typeface="Cambria Math" panose="02040503050406030204" pitchFamily="18" charset="0"/>
                          </a:rPr>
                          <m:t>𝑢</m:t>
                        </m:r>
                      </m:e>
                    </m:bar>
                    <m:r>
                      <a:rPr lang="es-EC" sz="2000" i="1">
                        <a:latin typeface="Cambria Math" panose="02040503050406030204" pitchFamily="18" charset="0"/>
                      </a:rPr>
                      <m:t>)</m:t>
                    </m:r>
                  </m:oMath>
                </a14:m>
                <a:r>
                  <a:rPr lang="es-EC" sz="2000" dirty="0"/>
                  <a:t>. La deformación virtual  es obtenida de la anterior ecuación por variación</a:t>
                </a:r>
                <a:r>
                  <a:rPr lang="es-EC" sz="2000" dirty="0" smtClean="0">
                    <a:latin typeface="Arial" panose="020B0604020202020204" pitchFamily="34" charset="0"/>
                    <a:ea typeface="Calibri" panose="020F0502020204030204" pitchFamily="34" charset="0"/>
                    <a:cs typeface="Times New Roman" panose="02020603050405020304" pitchFamily="18" charset="0"/>
                  </a:rPr>
                  <a:t>:</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09877" y="592129"/>
                <a:ext cx="8483600" cy="1482457"/>
              </a:xfrm>
              <a:prstGeom prst="rect">
                <a:avLst/>
              </a:prstGeom>
              <a:blipFill rotWithShape="0">
                <a:blip r:embed="rId2"/>
                <a:stretch>
                  <a:fillRect l="-791" t="-2058" r="-71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2437636" y="1756710"/>
                <a:ext cx="4228081" cy="7532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𝛿</m:t>
                      </m:r>
                      <m:bar>
                        <m:barPr>
                          <m:ctrlPr>
                            <a:rPr lang="es-EC" sz="2000" i="1">
                              <a:latin typeface="Cambria Math" panose="02040503050406030204" pitchFamily="18" charset="0"/>
                            </a:rPr>
                          </m:ctrlPr>
                        </m:barPr>
                        <m:e>
                          <m:r>
                            <a:rPr lang="es-EC" sz="2000" i="1">
                              <a:latin typeface="Cambria Math" panose="02040503050406030204" pitchFamily="18" charset="0"/>
                            </a:rPr>
                            <m:t>𝜀</m:t>
                          </m:r>
                        </m:e>
                      </m:bar>
                      <m:r>
                        <a:rPr lang="es-EC" sz="2000" i="0">
                          <a:latin typeface="Cambria Math" panose="02040503050406030204" pitchFamily="18" charset="0"/>
                        </a:rPr>
                        <m:t>=</m:t>
                      </m:r>
                      <m:f>
                        <m:fPr>
                          <m:ctrlPr>
                            <a:rPr lang="es-EC" sz="2000" i="1">
                              <a:latin typeface="Cambria Math" panose="02040503050406030204" pitchFamily="18" charset="0"/>
                            </a:rPr>
                          </m:ctrlPr>
                        </m:fPr>
                        <m:num>
                          <m:r>
                            <a:rPr lang="es-EC" sz="2000" i="1">
                              <a:latin typeface="Cambria Math" panose="02040503050406030204" pitchFamily="18" charset="0"/>
                            </a:rPr>
                            <m:t>𝑑</m:t>
                          </m:r>
                          <m:bar>
                            <m:barPr>
                              <m:ctrlPr>
                                <a:rPr lang="es-EC" sz="2000" i="1">
                                  <a:latin typeface="Cambria Math" panose="02040503050406030204" pitchFamily="18" charset="0"/>
                                </a:rPr>
                              </m:ctrlPr>
                            </m:barPr>
                            <m:e>
                              <m:r>
                                <a:rPr lang="es-EC" sz="2000" i="1">
                                  <a:latin typeface="Cambria Math" panose="02040503050406030204" pitchFamily="18" charset="0"/>
                                </a:rPr>
                                <m:t>𝜀</m:t>
                              </m:r>
                            </m:e>
                          </m:bar>
                        </m:num>
                        <m:den>
                          <m:r>
                            <a:rPr lang="es-EC" sz="2000" i="1">
                              <a:latin typeface="Cambria Math" panose="02040503050406030204" pitchFamily="18" charset="0"/>
                            </a:rPr>
                            <m:t>𝑑</m:t>
                          </m:r>
                          <m:bar>
                            <m:barPr>
                              <m:ctrlPr>
                                <a:rPr lang="es-EC" sz="2000" i="1">
                                  <a:latin typeface="Cambria Math" panose="02040503050406030204" pitchFamily="18" charset="0"/>
                                </a:rPr>
                              </m:ctrlPr>
                            </m:barPr>
                            <m:e>
                              <m:r>
                                <a:rPr lang="es-EC" sz="2000" i="1">
                                  <a:latin typeface="Cambria Math" panose="02040503050406030204" pitchFamily="18" charset="0"/>
                                </a:rPr>
                                <m:t>𝑢</m:t>
                              </m:r>
                            </m:e>
                          </m:bar>
                        </m:den>
                      </m:f>
                      <m:r>
                        <a:rPr lang="es-EC" sz="2000" i="0">
                          <a:latin typeface="Cambria Math" panose="02040503050406030204" pitchFamily="18" charset="0"/>
                        </a:rPr>
                        <m:t>∙</m:t>
                      </m:r>
                      <m:r>
                        <a:rPr lang="es-EC" sz="2000" i="1">
                          <a:latin typeface="Cambria Math" panose="02040503050406030204" pitchFamily="18" charset="0"/>
                        </a:rPr>
                        <m:t>𝛿</m:t>
                      </m:r>
                      <m:bar>
                        <m:barPr>
                          <m:ctrlPr>
                            <a:rPr lang="es-EC" sz="2000" i="1">
                              <a:latin typeface="Cambria Math" panose="02040503050406030204" pitchFamily="18" charset="0"/>
                            </a:rPr>
                          </m:ctrlPr>
                        </m:barPr>
                        <m:e>
                          <m:r>
                            <a:rPr lang="es-EC" sz="2000" i="1">
                              <a:latin typeface="Cambria Math" panose="02040503050406030204" pitchFamily="18" charset="0"/>
                            </a:rPr>
                            <m:t>𝑢</m:t>
                          </m:r>
                        </m:e>
                      </m:bar>
                      <m:r>
                        <a:rPr lang="es-EC" sz="2000" i="0">
                          <a:latin typeface="Cambria Math" panose="02040503050406030204" pitchFamily="18" charset="0"/>
                        </a:rPr>
                        <m:t>=</m:t>
                      </m:r>
                      <m:d>
                        <m:dPr>
                          <m:begChr m:val="["/>
                          <m:endChr m:val="]"/>
                          <m:ctrlPr>
                            <a:rPr lang="es-EC" sz="2000" i="1">
                              <a:latin typeface="Cambria Math" panose="02040503050406030204" pitchFamily="18" charset="0"/>
                            </a:rPr>
                          </m:ctrlPr>
                        </m:dPr>
                        <m:e>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a:rPr lang="es-EC" sz="2000" i="1">
                                      <a:latin typeface="Cambria Math" panose="02040503050406030204" pitchFamily="18" charset="0"/>
                                    </a:rPr>
                                    <m:t>𝐷</m:t>
                                  </m:r>
                                </m:e>
                              </m:bar>
                            </m:e>
                            <m:sub>
                              <m:r>
                                <a:rPr lang="es-EC" sz="2000" i="1">
                                  <a:latin typeface="Cambria Math" panose="02040503050406030204" pitchFamily="18" charset="0"/>
                                </a:rPr>
                                <m:t>𝐾𝐿</m:t>
                              </m:r>
                            </m:sub>
                          </m:sSub>
                          <m:r>
                            <a:rPr lang="es-EC" sz="2000" i="0">
                              <a:latin typeface="Cambria Math" panose="02040503050406030204" pitchFamily="18" charset="0"/>
                            </a:rPr>
                            <m:t>+</m:t>
                          </m:r>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a:rPr lang="es-EC" sz="2000" i="1">
                                      <a:latin typeface="Cambria Math" panose="02040503050406030204" pitchFamily="18" charset="0"/>
                                    </a:rPr>
                                    <m:t>𝐷</m:t>
                                  </m:r>
                                </m:e>
                              </m:bar>
                            </m:e>
                            <m:sub>
                              <m:r>
                                <a:rPr lang="es-EC" sz="2000" i="1">
                                  <a:latin typeface="Cambria Math" panose="02040503050406030204" pitchFamily="18" charset="0"/>
                                </a:rPr>
                                <m:t>𝐾𝑁</m:t>
                              </m:r>
                            </m:sub>
                          </m:sSub>
                          <m:d>
                            <m:dPr>
                              <m:ctrlPr>
                                <a:rPr lang="es-EC" sz="2000" i="1">
                                  <a:latin typeface="Cambria Math" panose="02040503050406030204" pitchFamily="18" charset="0"/>
                                </a:rPr>
                              </m:ctrlPr>
                            </m:dPr>
                            <m:e>
                              <m:bar>
                                <m:barPr>
                                  <m:ctrlPr>
                                    <a:rPr lang="es-EC" sz="2000" i="1">
                                      <a:latin typeface="Cambria Math" panose="02040503050406030204" pitchFamily="18" charset="0"/>
                                    </a:rPr>
                                  </m:ctrlPr>
                                </m:barPr>
                                <m:e>
                                  <m:r>
                                    <a:rPr lang="es-EC" sz="2000" i="1">
                                      <a:latin typeface="Cambria Math" panose="02040503050406030204" pitchFamily="18" charset="0"/>
                                    </a:rPr>
                                    <m:t>𝑢</m:t>
                                  </m:r>
                                </m:e>
                              </m:bar>
                            </m:e>
                          </m:d>
                        </m:e>
                      </m:d>
                      <m:r>
                        <a:rPr lang="es-EC" sz="2000" i="0">
                          <a:latin typeface="Cambria Math" panose="02040503050406030204" pitchFamily="18" charset="0"/>
                        </a:rPr>
                        <m:t>∙</m:t>
                      </m:r>
                      <m:r>
                        <a:rPr lang="es-EC" sz="2000" i="1">
                          <a:latin typeface="Cambria Math" panose="02040503050406030204" pitchFamily="18" charset="0"/>
                        </a:rPr>
                        <m:t>𝛿</m:t>
                      </m:r>
                      <m:bar>
                        <m:barPr>
                          <m:ctrlPr>
                            <a:rPr lang="es-EC" sz="2000" i="1">
                              <a:latin typeface="Cambria Math" panose="02040503050406030204" pitchFamily="18" charset="0"/>
                            </a:rPr>
                          </m:ctrlPr>
                        </m:barPr>
                        <m:e>
                          <m:r>
                            <a:rPr lang="es-EC" sz="2000" i="1">
                              <a:latin typeface="Cambria Math" panose="02040503050406030204" pitchFamily="18" charset="0"/>
                            </a:rPr>
                            <m:t>𝑢</m:t>
                          </m:r>
                        </m:e>
                      </m:bar>
                    </m:oMath>
                  </m:oMathPara>
                </a14:m>
                <a:endParaRPr lang="es-EC" sz="2000" dirty="0"/>
              </a:p>
            </p:txBody>
          </p:sp>
        </mc:Choice>
        <mc:Fallback xmlns="">
          <p:sp>
            <p:nvSpPr>
              <p:cNvPr id="3" name="Rectangle 2"/>
              <p:cNvSpPr>
                <a:spLocks noRot="1" noChangeAspect="1" noMove="1" noResize="1" noEditPoints="1" noAdjustHandles="1" noChangeArrowheads="1" noChangeShapeType="1" noTextEdit="1"/>
              </p:cNvSpPr>
              <p:nvPr/>
            </p:nvSpPr>
            <p:spPr>
              <a:xfrm>
                <a:off x="2437636" y="1756710"/>
                <a:ext cx="4228081" cy="753283"/>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809421" y="2661335"/>
                <a:ext cx="2573910" cy="4146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bar>
                        <m:barPr>
                          <m:ctrlPr>
                            <a:rPr lang="es-EC" sz="2000" i="1">
                              <a:latin typeface="Cambria Math" panose="02040503050406030204" pitchFamily="18" charset="0"/>
                            </a:rPr>
                          </m:ctrlPr>
                        </m:barPr>
                        <m:e>
                          <m:r>
                            <a:rPr lang="es-EC" sz="2000" i="1">
                              <a:latin typeface="Cambria Math" panose="02040503050406030204" pitchFamily="18" charset="0"/>
                            </a:rPr>
                            <m:t>𝜎</m:t>
                          </m:r>
                        </m:e>
                      </m:bar>
                      <m:r>
                        <a:rPr lang="es-EC" sz="2000" i="0">
                          <a:latin typeface="Cambria Math" panose="02040503050406030204" pitchFamily="18" charset="0"/>
                        </a:rPr>
                        <m:t>=</m:t>
                      </m:r>
                      <m:bar>
                        <m:barPr>
                          <m:ctrlPr>
                            <a:rPr lang="es-EC" sz="2000" i="1">
                              <a:latin typeface="Cambria Math" panose="02040503050406030204" pitchFamily="18" charset="0"/>
                            </a:rPr>
                          </m:ctrlPr>
                        </m:barPr>
                        <m:e>
                          <m:r>
                            <a:rPr lang="es-EC" sz="2000" i="1">
                              <a:latin typeface="Cambria Math" panose="02040503050406030204" pitchFamily="18" charset="0"/>
                            </a:rPr>
                            <m:t>𝐸</m:t>
                          </m:r>
                        </m:e>
                      </m:bar>
                      <m:r>
                        <a:rPr lang="es-EC" sz="2000" i="0">
                          <a:latin typeface="Cambria Math" panose="02040503050406030204" pitchFamily="18" charset="0"/>
                        </a:rPr>
                        <m:t>∙</m:t>
                      </m:r>
                      <m:bar>
                        <m:barPr>
                          <m:ctrlPr>
                            <a:rPr lang="es-EC" sz="2000" i="1">
                              <a:latin typeface="Cambria Math" panose="02040503050406030204" pitchFamily="18" charset="0"/>
                            </a:rPr>
                          </m:ctrlPr>
                        </m:barPr>
                        <m:e>
                          <m:r>
                            <a:rPr lang="es-EC" sz="2000" i="1">
                              <a:latin typeface="Cambria Math" panose="02040503050406030204" pitchFamily="18" charset="0"/>
                            </a:rPr>
                            <m:t>𝜀</m:t>
                          </m:r>
                        </m:e>
                      </m:bar>
                      <m:r>
                        <a:rPr lang="es-EC" sz="2000" i="0">
                          <a:latin typeface="Cambria Math" panose="02040503050406030204" pitchFamily="18" charset="0"/>
                        </a:rPr>
                        <m:t>=</m:t>
                      </m:r>
                      <m:bar>
                        <m:barPr>
                          <m:ctrlPr>
                            <a:rPr lang="es-EC" sz="2000" i="1">
                              <a:latin typeface="Cambria Math" panose="02040503050406030204" pitchFamily="18" charset="0"/>
                            </a:rPr>
                          </m:ctrlPr>
                        </m:barPr>
                        <m:e>
                          <m:r>
                            <a:rPr lang="es-EC" sz="2000" i="1">
                              <a:latin typeface="Cambria Math" panose="02040503050406030204" pitchFamily="18" charset="0"/>
                            </a:rPr>
                            <m:t>𝐸</m:t>
                          </m:r>
                        </m:e>
                      </m:bar>
                      <m:r>
                        <a:rPr lang="es-EC" sz="2000" i="0">
                          <a:latin typeface="Cambria Math" panose="02040503050406030204" pitchFamily="18" charset="0"/>
                        </a:rPr>
                        <m:t>∙</m:t>
                      </m:r>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a:rPr lang="es-EC" sz="2000" i="1">
                                  <a:latin typeface="Cambria Math" panose="02040503050406030204" pitchFamily="18" charset="0"/>
                                </a:rPr>
                                <m:t>𝐷</m:t>
                              </m:r>
                            </m:e>
                          </m:bar>
                        </m:e>
                        <m:sub>
                          <m:r>
                            <a:rPr lang="es-EC" sz="2000" i="1">
                              <a:latin typeface="Cambria Math" panose="02040503050406030204" pitchFamily="18" charset="0"/>
                            </a:rPr>
                            <m:t>𝐾</m:t>
                          </m:r>
                        </m:sub>
                      </m:sSub>
                      <m:r>
                        <a:rPr lang="es-EC" sz="2000" i="0">
                          <a:latin typeface="Cambria Math" panose="02040503050406030204" pitchFamily="18" charset="0"/>
                        </a:rPr>
                        <m:t>∙</m:t>
                      </m:r>
                      <m:bar>
                        <m:barPr>
                          <m:ctrlPr>
                            <a:rPr lang="es-EC" sz="2000" i="1">
                              <a:latin typeface="Cambria Math" panose="02040503050406030204" pitchFamily="18" charset="0"/>
                            </a:rPr>
                          </m:ctrlPr>
                        </m:barPr>
                        <m:e>
                          <m:r>
                            <a:rPr lang="es-EC" sz="2000" i="1">
                              <a:latin typeface="Cambria Math" panose="02040503050406030204" pitchFamily="18" charset="0"/>
                            </a:rPr>
                            <m:t>𝑢</m:t>
                          </m:r>
                        </m:e>
                      </m:bar>
                    </m:oMath>
                  </m:oMathPara>
                </a14:m>
                <a:endParaRPr lang="es-EC" sz="2000" dirty="0"/>
              </a:p>
            </p:txBody>
          </p:sp>
        </mc:Choice>
        <mc:Fallback xmlns="">
          <p:sp>
            <p:nvSpPr>
              <p:cNvPr id="10" name="Rectangle 9"/>
              <p:cNvSpPr>
                <a:spLocks noRot="1" noChangeAspect="1" noMove="1" noResize="1" noEditPoints="1" noAdjustHandles="1" noChangeArrowheads="1" noChangeShapeType="1" noTextEdit="1"/>
              </p:cNvSpPr>
              <p:nvPr/>
            </p:nvSpPr>
            <p:spPr>
              <a:xfrm>
                <a:off x="3809421" y="2661335"/>
                <a:ext cx="2573910" cy="414601"/>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3811879" y="4084395"/>
                <a:ext cx="1628523" cy="4146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𝛿</m:t>
                      </m:r>
                      <m:bar>
                        <m:barPr>
                          <m:ctrlPr>
                            <a:rPr lang="es-EC" sz="2000" i="1">
                              <a:latin typeface="Cambria Math" panose="02040503050406030204" pitchFamily="18" charset="0"/>
                            </a:rPr>
                          </m:ctrlPr>
                        </m:barPr>
                        <m:e>
                          <m:r>
                            <a:rPr lang="es-EC" sz="2000" i="1">
                              <a:latin typeface="Cambria Math" panose="02040503050406030204" pitchFamily="18" charset="0"/>
                            </a:rPr>
                            <m:t>𝑟</m:t>
                          </m:r>
                        </m:e>
                      </m:bar>
                      <m:r>
                        <a:rPr lang="es-EC" sz="2000" i="0">
                          <a:latin typeface="Cambria Math" panose="02040503050406030204" pitchFamily="18" charset="0"/>
                        </a:rPr>
                        <m:t>=</m:t>
                      </m:r>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a:rPr lang="es-EC" sz="2000" i="1">
                                  <a:latin typeface="Cambria Math" panose="02040503050406030204" pitchFamily="18" charset="0"/>
                                </a:rPr>
                                <m:t>𝑅</m:t>
                              </m:r>
                            </m:e>
                          </m:bar>
                        </m:e>
                        <m:sub>
                          <m:r>
                            <a:rPr lang="es-EC" sz="2000" i="1">
                              <a:latin typeface="Cambria Math" panose="02040503050406030204" pitchFamily="18" charset="0"/>
                            </a:rPr>
                            <m:t>𝑟</m:t>
                          </m:r>
                        </m:sub>
                      </m:sSub>
                      <m:r>
                        <a:rPr lang="es-EC" sz="2000" i="0">
                          <a:latin typeface="Cambria Math" panose="02040503050406030204" pitchFamily="18" charset="0"/>
                        </a:rPr>
                        <m:t>∙</m:t>
                      </m:r>
                      <m:r>
                        <a:rPr lang="es-EC" sz="2000" i="1">
                          <a:latin typeface="Cambria Math" panose="02040503050406030204" pitchFamily="18" charset="0"/>
                        </a:rPr>
                        <m:t>𝛿</m:t>
                      </m:r>
                      <m:bar>
                        <m:barPr>
                          <m:ctrlPr>
                            <a:rPr lang="es-EC" sz="2000" i="1">
                              <a:latin typeface="Cambria Math" panose="02040503050406030204" pitchFamily="18" charset="0"/>
                            </a:rPr>
                          </m:ctrlPr>
                        </m:barPr>
                        <m:e>
                          <m:r>
                            <a:rPr lang="es-EC" sz="2000" i="1">
                              <a:latin typeface="Cambria Math" panose="02040503050406030204" pitchFamily="18" charset="0"/>
                            </a:rPr>
                            <m:t>𝑢</m:t>
                          </m:r>
                        </m:e>
                      </m:bar>
                    </m:oMath>
                  </m:oMathPara>
                </a14:m>
                <a:endParaRPr lang="es-EC" sz="2000" dirty="0"/>
              </a:p>
            </p:txBody>
          </p:sp>
        </mc:Choice>
        <mc:Fallback xmlns="">
          <p:sp>
            <p:nvSpPr>
              <p:cNvPr id="11" name="Rectangle 10"/>
              <p:cNvSpPr>
                <a:spLocks noRot="1" noChangeAspect="1" noMove="1" noResize="1" noEditPoints="1" noAdjustHandles="1" noChangeArrowheads="1" noChangeShapeType="1" noTextEdit="1"/>
              </p:cNvSpPr>
              <p:nvPr/>
            </p:nvSpPr>
            <p:spPr>
              <a:xfrm>
                <a:off x="3811879" y="4084395"/>
                <a:ext cx="1628523" cy="414601"/>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28405" y="5059956"/>
                <a:ext cx="8793478" cy="66620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limLoc m:val="subSup"/>
                          <m:ctrlPr>
                            <a:rPr lang="es-EC" sz="1600" i="1">
                              <a:latin typeface="Cambria Math" panose="02040503050406030204" pitchFamily="18" charset="0"/>
                            </a:rPr>
                          </m:ctrlPr>
                        </m:naryPr>
                        <m:sub>
                          <m:r>
                            <a:rPr lang="es-EC" sz="1600" i="1">
                              <a:latin typeface="Cambria Math" panose="02040503050406030204" pitchFamily="18" charset="0"/>
                            </a:rPr>
                            <m:t>𝐴</m:t>
                          </m:r>
                        </m:sub>
                        <m:sup/>
                        <m:e>
                          <m:sSup>
                            <m:sSupPr>
                              <m:ctrlPr>
                                <a:rPr lang="es-EC" sz="1600" i="1">
                                  <a:latin typeface="Cambria Math" panose="02040503050406030204" pitchFamily="18" charset="0"/>
                                </a:rPr>
                              </m:ctrlPr>
                            </m:sSupPr>
                            <m:e>
                              <m:bar>
                                <m:barPr>
                                  <m:ctrlPr>
                                    <a:rPr lang="es-EC" sz="1600" i="1">
                                      <a:latin typeface="Cambria Math" panose="02040503050406030204" pitchFamily="18" charset="0"/>
                                    </a:rPr>
                                  </m:ctrlPr>
                                </m:barPr>
                                <m:e>
                                  <m:r>
                                    <a:rPr lang="es-EC" sz="1600" i="1">
                                      <a:latin typeface="Cambria Math" panose="02040503050406030204" pitchFamily="18" charset="0"/>
                                    </a:rPr>
                                    <m:t>𝑢</m:t>
                                  </m:r>
                                </m:e>
                              </m:bar>
                            </m:e>
                            <m:sup>
                              <m:r>
                                <a:rPr lang="es-EC" sz="1600" i="1">
                                  <a:latin typeface="Cambria Math" panose="02040503050406030204" pitchFamily="18" charset="0"/>
                                </a:rPr>
                                <m:t>𝑇</m:t>
                              </m:r>
                            </m:sup>
                          </m:sSup>
                        </m:e>
                      </m:nary>
                      <m:r>
                        <a:rPr lang="es-EC" sz="1600" i="0">
                          <a:latin typeface="Cambria Math" panose="02040503050406030204" pitchFamily="18" charset="0"/>
                        </a:rPr>
                        <m:t>∙</m:t>
                      </m:r>
                      <m:sSup>
                        <m:sSupPr>
                          <m:ctrlPr>
                            <a:rPr lang="es-EC" sz="1600" i="1">
                              <a:latin typeface="Cambria Math" panose="02040503050406030204" pitchFamily="18" charset="0"/>
                            </a:rPr>
                          </m:ctrlPr>
                        </m:sSupPr>
                        <m:e>
                          <m:d>
                            <m:dPr>
                              <m:begChr m:val="["/>
                              <m:endChr m:val="]"/>
                              <m:ctrlPr>
                                <a:rPr lang="es-EC" sz="1600" i="1">
                                  <a:latin typeface="Cambria Math" panose="02040503050406030204" pitchFamily="18" charset="0"/>
                                </a:rPr>
                              </m:ctrlPr>
                            </m:dPr>
                            <m:e>
                              <m:sSub>
                                <m:sSubPr>
                                  <m:ctrlPr>
                                    <a:rPr lang="es-EC" sz="1600" i="1">
                                      <a:latin typeface="Cambria Math" panose="02040503050406030204" pitchFamily="18" charset="0"/>
                                    </a:rPr>
                                  </m:ctrlPr>
                                </m:sSubPr>
                                <m:e>
                                  <m:bar>
                                    <m:barPr>
                                      <m:ctrlPr>
                                        <a:rPr lang="es-EC" sz="1600" i="1">
                                          <a:latin typeface="Cambria Math" panose="02040503050406030204" pitchFamily="18" charset="0"/>
                                        </a:rPr>
                                      </m:ctrlPr>
                                    </m:barPr>
                                    <m:e>
                                      <m:r>
                                        <a:rPr lang="es-EC" sz="1600" i="1">
                                          <a:latin typeface="Cambria Math" panose="02040503050406030204" pitchFamily="18" charset="0"/>
                                        </a:rPr>
                                        <m:t>𝐷</m:t>
                                      </m:r>
                                    </m:e>
                                  </m:bar>
                                </m:e>
                                <m:sub>
                                  <m:r>
                                    <a:rPr lang="es-EC" sz="1600" i="1">
                                      <a:latin typeface="Cambria Math" panose="02040503050406030204" pitchFamily="18" charset="0"/>
                                    </a:rPr>
                                    <m:t>𝐾𝐿</m:t>
                                  </m:r>
                                </m:sub>
                              </m:sSub>
                              <m:r>
                                <a:rPr lang="es-EC" sz="1600" i="0">
                                  <a:latin typeface="Cambria Math" panose="02040503050406030204" pitchFamily="18" charset="0"/>
                                </a:rPr>
                                <m:t>+</m:t>
                              </m:r>
                              <m:f>
                                <m:fPr>
                                  <m:ctrlPr>
                                    <a:rPr lang="es-EC" sz="1600" i="1">
                                      <a:latin typeface="Cambria Math" panose="02040503050406030204" pitchFamily="18" charset="0"/>
                                    </a:rPr>
                                  </m:ctrlPr>
                                </m:fPr>
                                <m:num>
                                  <m:r>
                                    <a:rPr lang="es-EC" sz="1600" i="0">
                                      <a:latin typeface="Cambria Math" panose="02040503050406030204" pitchFamily="18" charset="0"/>
                                    </a:rPr>
                                    <m:t>1</m:t>
                                  </m:r>
                                </m:num>
                                <m:den>
                                  <m:r>
                                    <a:rPr lang="es-EC" sz="1600" i="0">
                                      <a:latin typeface="Cambria Math" panose="02040503050406030204" pitchFamily="18" charset="0"/>
                                    </a:rPr>
                                    <m:t>2</m:t>
                                  </m:r>
                                </m:den>
                              </m:f>
                              <m:sSub>
                                <m:sSubPr>
                                  <m:ctrlPr>
                                    <a:rPr lang="es-EC" sz="1600" i="1">
                                      <a:latin typeface="Cambria Math" panose="02040503050406030204" pitchFamily="18" charset="0"/>
                                    </a:rPr>
                                  </m:ctrlPr>
                                </m:sSubPr>
                                <m:e>
                                  <m:bar>
                                    <m:barPr>
                                      <m:ctrlPr>
                                        <a:rPr lang="es-EC" sz="1600" i="1">
                                          <a:latin typeface="Cambria Math" panose="02040503050406030204" pitchFamily="18" charset="0"/>
                                        </a:rPr>
                                      </m:ctrlPr>
                                    </m:barPr>
                                    <m:e>
                                      <m:r>
                                        <a:rPr lang="es-EC" sz="1600" i="1">
                                          <a:latin typeface="Cambria Math" panose="02040503050406030204" pitchFamily="18" charset="0"/>
                                        </a:rPr>
                                        <m:t>𝐷</m:t>
                                      </m:r>
                                    </m:e>
                                  </m:bar>
                                </m:e>
                                <m:sub>
                                  <m:r>
                                    <a:rPr lang="es-EC" sz="1600" i="1">
                                      <a:latin typeface="Cambria Math" panose="02040503050406030204" pitchFamily="18" charset="0"/>
                                    </a:rPr>
                                    <m:t>𝐾𝑁</m:t>
                                  </m:r>
                                </m:sub>
                              </m:sSub>
                              <m:d>
                                <m:dPr>
                                  <m:ctrlPr>
                                    <a:rPr lang="es-EC" sz="1600" i="1">
                                      <a:latin typeface="Cambria Math" panose="02040503050406030204" pitchFamily="18" charset="0"/>
                                    </a:rPr>
                                  </m:ctrlPr>
                                </m:dPr>
                                <m:e>
                                  <m:bar>
                                    <m:barPr>
                                      <m:ctrlPr>
                                        <a:rPr lang="es-EC" sz="1600" i="1">
                                          <a:latin typeface="Cambria Math" panose="02040503050406030204" pitchFamily="18" charset="0"/>
                                        </a:rPr>
                                      </m:ctrlPr>
                                    </m:barPr>
                                    <m:e>
                                      <m:r>
                                        <a:rPr lang="es-EC" sz="1600" i="1">
                                          <a:latin typeface="Cambria Math" panose="02040503050406030204" pitchFamily="18" charset="0"/>
                                        </a:rPr>
                                        <m:t>𝑢</m:t>
                                      </m:r>
                                    </m:e>
                                  </m:bar>
                                </m:e>
                              </m:d>
                            </m:e>
                          </m:d>
                        </m:e>
                        <m:sup>
                          <m:r>
                            <a:rPr lang="es-EC" sz="1600" i="1">
                              <a:latin typeface="Cambria Math" panose="02040503050406030204" pitchFamily="18" charset="0"/>
                            </a:rPr>
                            <m:t>𝑇</m:t>
                          </m:r>
                        </m:sup>
                      </m:sSup>
                      <m:r>
                        <a:rPr lang="es-EC" sz="1600" i="0">
                          <a:latin typeface="Cambria Math" panose="02040503050406030204" pitchFamily="18" charset="0"/>
                        </a:rPr>
                        <m:t>∙</m:t>
                      </m:r>
                      <m:bar>
                        <m:barPr>
                          <m:ctrlPr>
                            <a:rPr lang="es-EC" sz="1600" i="1">
                              <a:latin typeface="Cambria Math" panose="02040503050406030204" pitchFamily="18" charset="0"/>
                            </a:rPr>
                          </m:ctrlPr>
                        </m:barPr>
                        <m:e>
                          <m:r>
                            <a:rPr lang="es-EC" sz="1600" i="1">
                              <a:latin typeface="Cambria Math" panose="02040503050406030204" pitchFamily="18" charset="0"/>
                            </a:rPr>
                            <m:t>𝐸</m:t>
                          </m:r>
                        </m:e>
                      </m:bar>
                      <m:r>
                        <a:rPr lang="es-EC" sz="1600" i="0">
                          <a:latin typeface="Cambria Math" panose="02040503050406030204" pitchFamily="18" charset="0"/>
                        </a:rPr>
                        <m:t>∙</m:t>
                      </m:r>
                      <m:d>
                        <m:dPr>
                          <m:begChr m:val="["/>
                          <m:endChr m:val="]"/>
                          <m:ctrlPr>
                            <a:rPr lang="es-EC" sz="1600" i="1">
                              <a:latin typeface="Cambria Math" panose="02040503050406030204" pitchFamily="18" charset="0"/>
                            </a:rPr>
                          </m:ctrlPr>
                        </m:dPr>
                        <m:e>
                          <m:sSub>
                            <m:sSubPr>
                              <m:ctrlPr>
                                <a:rPr lang="es-EC" sz="1600" i="1">
                                  <a:latin typeface="Cambria Math" panose="02040503050406030204" pitchFamily="18" charset="0"/>
                                </a:rPr>
                              </m:ctrlPr>
                            </m:sSubPr>
                            <m:e>
                              <m:bar>
                                <m:barPr>
                                  <m:ctrlPr>
                                    <a:rPr lang="es-EC" sz="1600" i="1">
                                      <a:latin typeface="Cambria Math" panose="02040503050406030204" pitchFamily="18" charset="0"/>
                                    </a:rPr>
                                  </m:ctrlPr>
                                </m:barPr>
                                <m:e>
                                  <m:r>
                                    <a:rPr lang="es-EC" sz="1600" i="1">
                                      <a:latin typeface="Cambria Math" panose="02040503050406030204" pitchFamily="18" charset="0"/>
                                    </a:rPr>
                                    <m:t>𝐷</m:t>
                                  </m:r>
                                </m:e>
                              </m:bar>
                            </m:e>
                            <m:sub>
                              <m:r>
                                <a:rPr lang="es-EC" sz="1600" i="1">
                                  <a:latin typeface="Cambria Math" panose="02040503050406030204" pitchFamily="18" charset="0"/>
                                </a:rPr>
                                <m:t>𝐾𝐿</m:t>
                              </m:r>
                            </m:sub>
                          </m:sSub>
                          <m:r>
                            <a:rPr lang="es-EC" sz="1600" i="0">
                              <a:latin typeface="Cambria Math" panose="02040503050406030204" pitchFamily="18" charset="0"/>
                            </a:rPr>
                            <m:t>+</m:t>
                          </m:r>
                          <m:sSub>
                            <m:sSubPr>
                              <m:ctrlPr>
                                <a:rPr lang="es-EC" sz="1600" i="1">
                                  <a:latin typeface="Cambria Math" panose="02040503050406030204" pitchFamily="18" charset="0"/>
                                </a:rPr>
                              </m:ctrlPr>
                            </m:sSubPr>
                            <m:e>
                              <m:bar>
                                <m:barPr>
                                  <m:ctrlPr>
                                    <a:rPr lang="es-EC" sz="1600" i="1">
                                      <a:latin typeface="Cambria Math" panose="02040503050406030204" pitchFamily="18" charset="0"/>
                                    </a:rPr>
                                  </m:ctrlPr>
                                </m:barPr>
                                <m:e>
                                  <m:r>
                                    <a:rPr lang="es-EC" sz="1600" i="1">
                                      <a:latin typeface="Cambria Math" panose="02040503050406030204" pitchFamily="18" charset="0"/>
                                    </a:rPr>
                                    <m:t>𝐷</m:t>
                                  </m:r>
                                </m:e>
                              </m:bar>
                            </m:e>
                            <m:sub>
                              <m:r>
                                <a:rPr lang="es-EC" sz="1600" i="1">
                                  <a:latin typeface="Cambria Math" panose="02040503050406030204" pitchFamily="18" charset="0"/>
                                </a:rPr>
                                <m:t>𝐾𝑁</m:t>
                              </m:r>
                            </m:sub>
                          </m:sSub>
                          <m:d>
                            <m:dPr>
                              <m:ctrlPr>
                                <a:rPr lang="es-EC" sz="1600" i="1">
                                  <a:latin typeface="Cambria Math" panose="02040503050406030204" pitchFamily="18" charset="0"/>
                                </a:rPr>
                              </m:ctrlPr>
                            </m:dPr>
                            <m:e>
                              <m:bar>
                                <m:barPr>
                                  <m:ctrlPr>
                                    <a:rPr lang="es-EC" sz="1600" i="1">
                                      <a:latin typeface="Cambria Math" panose="02040503050406030204" pitchFamily="18" charset="0"/>
                                    </a:rPr>
                                  </m:ctrlPr>
                                </m:barPr>
                                <m:e>
                                  <m:r>
                                    <a:rPr lang="es-EC" sz="1600" i="1">
                                      <a:latin typeface="Cambria Math" panose="02040503050406030204" pitchFamily="18" charset="0"/>
                                    </a:rPr>
                                    <m:t>𝑢</m:t>
                                  </m:r>
                                </m:e>
                              </m:bar>
                            </m:e>
                          </m:d>
                        </m:e>
                      </m:d>
                      <m:r>
                        <a:rPr lang="es-EC" sz="1600" i="0">
                          <a:latin typeface="Cambria Math" panose="02040503050406030204" pitchFamily="18" charset="0"/>
                        </a:rPr>
                        <m:t>∙</m:t>
                      </m:r>
                      <m:r>
                        <a:rPr lang="es-EC" sz="1600" i="1">
                          <a:latin typeface="Cambria Math" panose="02040503050406030204" pitchFamily="18" charset="0"/>
                        </a:rPr>
                        <m:t>𝛿</m:t>
                      </m:r>
                      <m:bar>
                        <m:barPr>
                          <m:ctrlPr>
                            <a:rPr lang="es-EC" sz="1600" i="1">
                              <a:latin typeface="Cambria Math" panose="02040503050406030204" pitchFamily="18" charset="0"/>
                            </a:rPr>
                          </m:ctrlPr>
                        </m:barPr>
                        <m:e>
                          <m:r>
                            <a:rPr lang="es-EC" sz="1600" i="1">
                              <a:latin typeface="Cambria Math" panose="02040503050406030204" pitchFamily="18" charset="0"/>
                            </a:rPr>
                            <m:t>𝑢</m:t>
                          </m:r>
                        </m:e>
                      </m:bar>
                      <m:r>
                        <a:rPr lang="es-EC" sz="1600" i="0">
                          <a:latin typeface="Cambria Math" panose="02040503050406030204" pitchFamily="18" charset="0"/>
                        </a:rPr>
                        <m:t>∙</m:t>
                      </m:r>
                      <m:r>
                        <a:rPr lang="es-EC" sz="1600" i="1">
                          <a:latin typeface="Cambria Math" panose="02040503050406030204" pitchFamily="18" charset="0"/>
                        </a:rPr>
                        <m:t>𝑑𝐴</m:t>
                      </m:r>
                      <m:r>
                        <a:rPr lang="es-EC" sz="1600" i="0">
                          <a:latin typeface="Cambria Math" panose="02040503050406030204" pitchFamily="18" charset="0"/>
                        </a:rPr>
                        <m:t>=</m:t>
                      </m:r>
                      <m:nary>
                        <m:naryPr>
                          <m:limLoc m:val="subSup"/>
                          <m:ctrlPr>
                            <a:rPr lang="es-EC" sz="1600" i="1">
                              <a:latin typeface="Cambria Math" panose="02040503050406030204" pitchFamily="18" charset="0"/>
                            </a:rPr>
                          </m:ctrlPr>
                        </m:naryPr>
                        <m:sub>
                          <m:r>
                            <a:rPr lang="es-EC" sz="1600" i="1">
                              <a:latin typeface="Cambria Math" panose="02040503050406030204" pitchFamily="18" charset="0"/>
                            </a:rPr>
                            <m:t>𝐴</m:t>
                          </m:r>
                        </m:sub>
                        <m:sup/>
                        <m:e>
                          <m:sSup>
                            <m:sSupPr>
                              <m:ctrlPr>
                                <a:rPr lang="es-EC" sz="1600" i="1">
                                  <a:latin typeface="Cambria Math" panose="02040503050406030204" pitchFamily="18" charset="0"/>
                                </a:rPr>
                              </m:ctrlPr>
                            </m:sSupPr>
                            <m:e>
                              <m:bar>
                                <m:barPr>
                                  <m:ctrlPr>
                                    <a:rPr lang="es-EC" sz="1600" i="1">
                                      <a:latin typeface="Cambria Math" panose="02040503050406030204" pitchFamily="18" charset="0"/>
                                    </a:rPr>
                                  </m:ctrlPr>
                                </m:barPr>
                                <m:e>
                                  <m:r>
                                    <a:rPr lang="es-EC" sz="1600" i="1">
                                      <a:latin typeface="Cambria Math" panose="02040503050406030204" pitchFamily="18" charset="0"/>
                                    </a:rPr>
                                    <m:t>𝑝</m:t>
                                  </m:r>
                                </m:e>
                              </m:bar>
                            </m:e>
                            <m:sup>
                              <m:r>
                                <a:rPr lang="es-EC" sz="1600" i="1">
                                  <a:latin typeface="Cambria Math" panose="02040503050406030204" pitchFamily="18" charset="0"/>
                                </a:rPr>
                                <m:t>𝑇</m:t>
                              </m:r>
                            </m:sup>
                          </m:sSup>
                        </m:e>
                      </m:nary>
                      <m:r>
                        <a:rPr lang="es-EC" sz="1600" i="0">
                          <a:latin typeface="Cambria Math" panose="02040503050406030204" pitchFamily="18" charset="0"/>
                        </a:rPr>
                        <m:t>∙</m:t>
                      </m:r>
                      <m:r>
                        <a:rPr lang="es-EC" sz="1600" i="1">
                          <a:latin typeface="Cambria Math" panose="02040503050406030204" pitchFamily="18" charset="0"/>
                        </a:rPr>
                        <m:t>𝛿</m:t>
                      </m:r>
                      <m:bar>
                        <m:barPr>
                          <m:ctrlPr>
                            <a:rPr lang="es-EC" sz="1600" i="1">
                              <a:latin typeface="Cambria Math" panose="02040503050406030204" pitchFamily="18" charset="0"/>
                            </a:rPr>
                          </m:ctrlPr>
                        </m:barPr>
                        <m:e>
                          <m:r>
                            <a:rPr lang="es-EC" sz="1600" i="1">
                              <a:latin typeface="Cambria Math" panose="02040503050406030204" pitchFamily="18" charset="0"/>
                            </a:rPr>
                            <m:t>𝑢</m:t>
                          </m:r>
                        </m:e>
                      </m:bar>
                      <m:r>
                        <a:rPr lang="es-EC" sz="1600" i="0">
                          <a:latin typeface="Cambria Math" panose="02040503050406030204" pitchFamily="18" charset="0"/>
                        </a:rPr>
                        <m:t>∙</m:t>
                      </m:r>
                      <m:r>
                        <a:rPr lang="es-EC" sz="1600" i="1">
                          <a:latin typeface="Cambria Math" panose="02040503050406030204" pitchFamily="18" charset="0"/>
                        </a:rPr>
                        <m:t>𝑑𝐴</m:t>
                      </m:r>
                      <m:r>
                        <a:rPr lang="es-EC" sz="1600" i="0">
                          <a:latin typeface="Cambria Math" panose="02040503050406030204" pitchFamily="18" charset="0"/>
                        </a:rPr>
                        <m:t>+</m:t>
                      </m:r>
                      <m:nary>
                        <m:naryPr>
                          <m:limLoc m:val="subSup"/>
                          <m:ctrlPr>
                            <a:rPr lang="es-EC" sz="1600" i="1">
                              <a:latin typeface="Cambria Math" panose="02040503050406030204" pitchFamily="18" charset="0"/>
                            </a:rPr>
                          </m:ctrlPr>
                        </m:naryPr>
                        <m:sub>
                          <m:r>
                            <a:rPr lang="es-EC" sz="1600" i="1">
                              <a:latin typeface="Cambria Math" panose="02040503050406030204" pitchFamily="18" charset="0"/>
                            </a:rPr>
                            <m:t>𝐴</m:t>
                          </m:r>
                        </m:sub>
                        <m:sup/>
                        <m:e>
                          <m:sSup>
                            <m:sSupPr>
                              <m:ctrlPr>
                                <a:rPr lang="es-EC" sz="1600" i="1">
                                  <a:latin typeface="Cambria Math" panose="02040503050406030204" pitchFamily="18" charset="0"/>
                                </a:rPr>
                              </m:ctrlPr>
                            </m:sSupPr>
                            <m:e>
                              <m:bar>
                                <m:barPr>
                                  <m:ctrlPr>
                                    <a:rPr lang="es-EC" sz="1600" i="1">
                                      <a:latin typeface="Cambria Math" panose="02040503050406030204" pitchFamily="18" charset="0"/>
                                    </a:rPr>
                                  </m:ctrlPr>
                                </m:barPr>
                                <m:e>
                                  <m:r>
                                    <a:rPr lang="es-EC" sz="1600" i="1">
                                      <a:latin typeface="Cambria Math" panose="02040503050406030204" pitchFamily="18" charset="0"/>
                                    </a:rPr>
                                    <m:t>𝑡</m:t>
                                  </m:r>
                                </m:e>
                              </m:bar>
                            </m:e>
                            <m:sup>
                              <m:r>
                                <a:rPr lang="es-EC" sz="1600" i="1">
                                  <a:latin typeface="Cambria Math" panose="02040503050406030204" pitchFamily="18" charset="0"/>
                                </a:rPr>
                                <m:t>𝑇</m:t>
                              </m:r>
                            </m:sup>
                          </m:sSup>
                        </m:e>
                      </m:nary>
                      <m:r>
                        <a:rPr lang="es-EC" sz="1600" i="0">
                          <a:latin typeface="Cambria Math" panose="02040503050406030204" pitchFamily="18" charset="0"/>
                        </a:rPr>
                        <m:t>∙</m:t>
                      </m:r>
                      <m:sSub>
                        <m:sSubPr>
                          <m:ctrlPr>
                            <a:rPr lang="es-EC" sz="1600" i="1">
                              <a:latin typeface="Cambria Math" panose="02040503050406030204" pitchFamily="18" charset="0"/>
                            </a:rPr>
                          </m:ctrlPr>
                        </m:sSubPr>
                        <m:e>
                          <m:bar>
                            <m:barPr>
                              <m:ctrlPr>
                                <a:rPr lang="es-EC" sz="1600" i="1">
                                  <a:latin typeface="Cambria Math" panose="02040503050406030204" pitchFamily="18" charset="0"/>
                                </a:rPr>
                              </m:ctrlPr>
                            </m:barPr>
                            <m:e>
                              <m:r>
                                <a:rPr lang="es-EC" sz="1600" i="1">
                                  <a:latin typeface="Cambria Math" panose="02040503050406030204" pitchFamily="18" charset="0"/>
                                </a:rPr>
                                <m:t>𝑅</m:t>
                              </m:r>
                            </m:e>
                          </m:bar>
                        </m:e>
                        <m:sub>
                          <m:r>
                            <a:rPr lang="es-EC" sz="1600" i="1">
                              <a:latin typeface="Cambria Math" panose="02040503050406030204" pitchFamily="18" charset="0"/>
                            </a:rPr>
                            <m:t>𝑟</m:t>
                          </m:r>
                        </m:sub>
                      </m:sSub>
                      <m:r>
                        <a:rPr lang="es-EC" sz="1600" i="0">
                          <a:latin typeface="Cambria Math" panose="02040503050406030204" pitchFamily="18" charset="0"/>
                        </a:rPr>
                        <m:t>∙</m:t>
                      </m:r>
                      <m:r>
                        <a:rPr lang="es-EC" sz="1600" i="1">
                          <a:latin typeface="Cambria Math" panose="02040503050406030204" pitchFamily="18" charset="0"/>
                        </a:rPr>
                        <m:t>𝛿</m:t>
                      </m:r>
                      <m:bar>
                        <m:barPr>
                          <m:ctrlPr>
                            <a:rPr lang="es-EC" sz="1600" i="1">
                              <a:latin typeface="Cambria Math" panose="02040503050406030204" pitchFamily="18" charset="0"/>
                            </a:rPr>
                          </m:ctrlPr>
                        </m:barPr>
                        <m:e>
                          <m:r>
                            <a:rPr lang="es-EC" sz="1600" i="1">
                              <a:latin typeface="Cambria Math" panose="02040503050406030204" pitchFamily="18" charset="0"/>
                            </a:rPr>
                            <m:t>𝑢</m:t>
                          </m:r>
                        </m:e>
                      </m:bar>
                      <m:r>
                        <a:rPr lang="es-EC" sz="1600" i="0">
                          <a:latin typeface="Cambria Math" panose="02040503050406030204" pitchFamily="18" charset="0"/>
                        </a:rPr>
                        <m:t>∙</m:t>
                      </m:r>
                      <m:r>
                        <a:rPr lang="es-EC" sz="1600" i="1">
                          <a:latin typeface="Cambria Math" panose="02040503050406030204" pitchFamily="18" charset="0"/>
                        </a:rPr>
                        <m:t>𝑑</m:t>
                      </m:r>
                      <m:sSub>
                        <m:sSubPr>
                          <m:ctrlPr>
                            <a:rPr lang="es-EC" sz="1600" i="1">
                              <a:latin typeface="Cambria Math" panose="02040503050406030204" pitchFamily="18" charset="0"/>
                            </a:rPr>
                          </m:ctrlPr>
                        </m:sSubPr>
                        <m:e>
                          <m:r>
                            <a:rPr lang="es-EC" sz="1600" i="1">
                              <a:latin typeface="Cambria Math" panose="02040503050406030204" pitchFamily="18" charset="0"/>
                            </a:rPr>
                            <m:t>𝑆</m:t>
                          </m:r>
                        </m:e>
                        <m:sub>
                          <m:r>
                            <a:rPr lang="es-EC" sz="1600" i="1">
                              <a:latin typeface="Cambria Math" panose="02040503050406030204" pitchFamily="18" charset="0"/>
                            </a:rPr>
                            <m:t>𝑡</m:t>
                          </m:r>
                        </m:sub>
                      </m:sSub>
                    </m:oMath>
                  </m:oMathPara>
                </a14:m>
                <a:endParaRPr lang="es-EC" sz="1600" dirty="0"/>
              </a:p>
            </p:txBody>
          </p:sp>
        </mc:Choice>
        <mc:Fallback xmlns="">
          <p:sp>
            <p:nvSpPr>
              <p:cNvPr id="12" name="Rectangle 11"/>
              <p:cNvSpPr>
                <a:spLocks noRot="1" noChangeAspect="1" noMove="1" noResize="1" noEditPoints="1" noAdjustHandles="1" noChangeArrowheads="1" noChangeShapeType="1" noTextEdit="1"/>
              </p:cNvSpPr>
              <p:nvPr/>
            </p:nvSpPr>
            <p:spPr>
              <a:xfrm>
                <a:off x="-128405" y="5059956"/>
                <a:ext cx="8793478" cy="666208"/>
              </a:xfrm>
              <a:prstGeom prst="rect">
                <a:avLst/>
              </a:prstGeom>
              <a:blipFill rotWithShape="0">
                <a:blip r:embed="rId6"/>
                <a:stretch>
                  <a:fillRect/>
                </a:stretch>
              </a:blipFill>
            </p:spPr>
            <p:txBody>
              <a:bodyPr/>
              <a:lstStyle/>
              <a:p>
                <a:r>
                  <a:rPr lang="es-EC">
                    <a:noFill/>
                  </a:rPr>
                  <a:t> </a:t>
                </a:r>
              </a:p>
            </p:txBody>
          </p:sp>
        </mc:Fallback>
      </mc:AlternateContent>
      <p:sp>
        <p:nvSpPr>
          <p:cNvPr id="4" name="Rectangle 3"/>
          <p:cNvSpPr/>
          <p:nvPr/>
        </p:nvSpPr>
        <p:spPr>
          <a:xfrm>
            <a:off x="309877" y="2661335"/>
            <a:ext cx="8351521" cy="400110"/>
          </a:xfrm>
          <a:prstGeom prst="rect">
            <a:avLst/>
          </a:prstGeom>
        </p:spPr>
        <p:txBody>
          <a:bodyPr wrap="square">
            <a:spAutoFit/>
          </a:bodyPr>
          <a:lstStyle/>
          <a:p>
            <a:pPr algn="just">
              <a:spcAft>
                <a:spcPts val="0"/>
              </a:spcAft>
            </a:pPr>
            <a:r>
              <a:rPr lang="es-EC" sz="2000" dirty="0"/>
              <a:t>La </a:t>
            </a:r>
            <a:r>
              <a:rPr lang="es-EC" sz="2000" dirty="0" smtClean="0"/>
              <a:t>ley de Hooke establece:</a:t>
            </a:r>
            <a:endParaRPr lang="es-EC" sz="2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309876" y="3227278"/>
                <a:ext cx="8351521" cy="1095108"/>
              </a:xfrm>
              <a:prstGeom prst="rect">
                <a:avLst/>
              </a:prstGeom>
            </p:spPr>
            <p:txBody>
              <a:bodyPr wrap="square">
                <a:spAutoFit/>
              </a:bodyPr>
              <a:lstStyle/>
              <a:p>
                <a:pPr algn="just"/>
                <a:r>
                  <a:rPr lang="es-EC" sz="2000" dirty="0"/>
                  <a:t>Los desplazamientos virtuales en la zona de frontera o de borde </a:t>
                </a:r>
                <a14:m>
                  <m:oMath xmlns:m="http://schemas.openxmlformats.org/officeDocument/2006/math">
                    <m:r>
                      <a:rPr lang="es-EC" sz="2000" i="1">
                        <a:latin typeface="Cambria Math" panose="02040503050406030204" pitchFamily="18" charset="0"/>
                      </a:rPr>
                      <m:t>𝛿</m:t>
                    </m:r>
                    <m:bar>
                      <m:barPr>
                        <m:ctrlPr>
                          <a:rPr lang="es-EC" sz="2000" i="1">
                            <a:latin typeface="Cambria Math" panose="02040503050406030204" pitchFamily="18" charset="0"/>
                          </a:rPr>
                        </m:ctrlPr>
                      </m:barPr>
                      <m:e>
                        <m:r>
                          <a:rPr lang="es-EC" sz="2000" i="1">
                            <a:latin typeface="Cambria Math" panose="02040503050406030204" pitchFamily="18" charset="0"/>
                          </a:rPr>
                          <m:t>𝑟</m:t>
                        </m:r>
                      </m:e>
                    </m:bar>
                  </m:oMath>
                </a14:m>
                <a:r>
                  <a:rPr lang="es-EC" sz="2000" dirty="0"/>
                  <a:t>, son expresados con el operador de frontera </a:t>
                </a:r>
                <a14:m>
                  <m:oMath xmlns:m="http://schemas.openxmlformats.org/officeDocument/2006/math">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a:rPr lang="es-EC" sz="2000" i="1">
                                <a:latin typeface="Cambria Math" panose="02040503050406030204" pitchFamily="18" charset="0"/>
                              </a:rPr>
                              <m:t>𝑅</m:t>
                            </m:r>
                          </m:e>
                        </m:bar>
                      </m:e>
                      <m:sub>
                        <m:r>
                          <a:rPr lang="es-EC" sz="2000" i="1">
                            <a:latin typeface="Cambria Math" panose="02040503050406030204" pitchFamily="18" charset="0"/>
                          </a:rPr>
                          <m:t>𝑟</m:t>
                        </m:r>
                      </m:sub>
                    </m:sSub>
                  </m:oMath>
                </a14:m>
                <a:r>
                  <a:rPr lang="es-EC" sz="2000" dirty="0"/>
                  <a:t> por el campo de distribución de desplazamientos </a:t>
                </a:r>
                <a14:m>
                  <m:oMath xmlns:m="http://schemas.openxmlformats.org/officeDocument/2006/math">
                    <m:r>
                      <a:rPr lang="es-EC" sz="2000" i="1">
                        <a:latin typeface="Cambria Math" panose="02040503050406030204" pitchFamily="18" charset="0"/>
                      </a:rPr>
                      <m:t>𝛿</m:t>
                    </m:r>
                    <m:bar>
                      <m:barPr>
                        <m:ctrlPr>
                          <a:rPr lang="es-EC" sz="2000" i="1">
                            <a:latin typeface="Cambria Math" panose="02040503050406030204" pitchFamily="18" charset="0"/>
                          </a:rPr>
                        </m:ctrlPr>
                      </m:barPr>
                      <m:e>
                        <m:r>
                          <a:rPr lang="es-EC" sz="2000" i="1">
                            <a:latin typeface="Cambria Math" panose="02040503050406030204" pitchFamily="18" charset="0"/>
                          </a:rPr>
                          <m:t>𝑢</m:t>
                        </m:r>
                      </m:e>
                    </m:bar>
                  </m:oMath>
                </a14:m>
                <a:r>
                  <a:rPr lang="es-EC" sz="2000" dirty="0" smtClean="0"/>
                  <a:t>:</a:t>
                </a:r>
                <a:endParaRPr lang="es-EC"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09876" y="3227278"/>
                <a:ext cx="8351521" cy="1095108"/>
              </a:xfrm>
              <a:prstGeom prst="rect">
                <a:avLst/>
              </a:prstGeom>
              <a:blipFill rotWithShape="0">
                <a:blip r:embed="rId7"/>
                <a:stretch>
                  <a:fillRect l="-803" t="-2778" r="-730" b="-7222"/>
                </a:stretch>
              </a:blipFill>
            </p:spPr>
            <p:txBody>
              <a:bodyPr/>
              <a:lstStyle/>
              <a:p>
                <a:r>
                  <a:rPr lang="es-EC">
                    <a:noFill/>
                  </a:rPr>
                  <a:t> </a:t>
                </a:r>
              </a:p>
            </p:txBody>
          </p:sp>
        </mc:Fallback>
      </mc:AlternateContent>
      <p:sp>
        <p:nvSpPr>
          <p:cNvPr id="13" name="TextBox 12"/>
          <p:cNvSpPr txBox="1"/>
          <p:nvPr/>
        </p:nvSpPr>
        <p:spPr>
          <a:xfrm>
            <a:off x="7112000" y="1893304"/>
            <a:ext cx="482824" cy="400110"/>
          </a:xfrm>
          <a:prstGeom prst="rect">
            <a:avLst/>
          </a:prstGeom>
          <a:noFill/>
        </p:spPr>
        <p:txBody>
          <a:bodyPr wrap="none" rtlCol="0">
            <a:spAutoFit/>
          </a:bodyPr>
          <a:lstStyle/>
          <a:p>
            <a:r>
              <a:rPr lang="es-EC" sz="2000" dirty="0" smtClean="0"/>
              <a:t>(c)</a:t>
            </a:r>
            <a:endParaRPr lang="es-EC" sz="2000" dirty="0"/>
          </a:p>
        </p:txBody>
      </p:sp>
      <p:sp>
        <p:nvSpPr>
          <p:cNvPr id="16" name="TextBox 15"/>
          <p:cNvSpPr txBox="1"/>
          <p:nvPr/>
        </p:nvSpPr>
        <p:spPr>
          <a:xfrm>
            <a:off x="7107185" y="2646844"/>
            <a:ext cx="497252" cy="400110"/>
          </a:xfrm>
          <a:prstGeom prst="rect">
            <a:avLst/>
          </a:prstGeom>
          <a:noFill/>
        </p:spPr>
        <p:txBody>
          <a:bodyPr wrap="none" rtlCol="0">
            <a:spAutoFit/>
          </a:bodyPr>
          <a:lstStyle/>
          <a:p>
            <a:r>
              <a:rPr lang="es-EC" sz="2000" dirty="0" smtClean="0"/>
              <a:t>(d)</a:t>
            </a:r>
            <a:endParaRPr lang="es-EC" sz="2000" dirty="0"/>
          </a:p>
        </p:txBody>
      </p:sp>
      <p:sp>
        <p:nvSpPr>
          <p:cNvPr id="17" name="TextBox 16"/>
          <p:cNvSpPr txBox="1"/>
          <p:nvPr/>
        </p:nvSpPr>
        <p:spPr>
          <a:xfrm>
            <a:off x="7097572" y="4084395"/>
            <a:ext cx="497252" cy="400110"/>
          </a:xfrm>
          <a:prstGeom prst="rect">
            <a:avLst/>
          </a:prstGeom>
          <a:noFill/>
        </p:spPr>
        <p:txBody>
          <a:bodyPr wrap="none" rtlCol="0">
            <a:spAutoFit/>
          </a:bodyPr>
          <a:lstStyle/>
          <a:p>
            <a:r>
              <a:rPr lang="es-EC" sz="2000" dirty="0" smtClean="0"/>
              <a:t>(e)</a:t>
            </a:r>
            <a:endParaRPr lang="es-EC" sz="2000" dirty="0"/>
          </a:p>
        </p:txBody>
      </p:sp>
      <p:sp>
        <p:nvSpPr>
          <p:cNvPr id="18" name="Rectangle 17"/>
          <p:cNvSpPr/>
          <p:nvPr/>
        </p:nvSpPr>
        <p:spPr>
          <a:xfrm>
            <a:off x="309876" y="4520586"/>
            <a:ext cx="8351521" cy="400110"/>
          </a:xfrm>
          <a:prstGeom prst="rect">
            <a:avLst/>
          </a:prstGeom>
        </p:spPr>
        <p:txBody>
          <a:bodyPr wrap="square">
            <a:spAutoFit/>
          </a:bodyPr>
          <a:lstStyle/>
          <a:p>
            <a:pPr algn="just">
              <a:spcAft>
                <a:spcPts val="0"/>
              </a:spcAft>
            </a:pPr>
            <a:r>
              <a:rPr lang="es-EC" sz="2000" dirty="0" smtClean="0"/>
              <a:t>Al sustituir (e) y (b) en (a) se obtiene:</a:t>
            </a:r>
            <a:endParaRPr lang="es-EC"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9" name="TextBox 18"/>
          <p:cNvSpPr txBox="1"/>
          <p:nvPr/>
        </p:nvSpPr>
        <p:spPr>
          <a:xfrm>
            <a:off x="8578433" y="5193005"/>
            <a:ext cx="425116" cy="400110"/>
          </a:xfrm>
          <a:prstGeom prst="rect">
            <a:avLst/>
          </a:prstGeom>
          <a:noFill/>
        </p:spPr>
        <p:txBody>
          <a:bodyPr wrap="none" rtlCol="0">
            <a:spAutoFit/>
          </a:bodyPr>
          <a:lstStyle/>
          <a:p>
            <a:r>
              <a:rPr lang="es-EC" sz="2000" dirty="0" smtClean="0"/>
              <a:t>(f)</a:t>
            </a:r>
            <a:endParaRPr lang="es-EC" sz="2000" dirty="0"/>
          </a:p>
        </p:txBody>
      </p:sp>
    </p:spTree>
    <p:extLst>
      <p:ext uri="{BB962C8B-B14F-4D97-AF65-F5344CB8AC3E}">
        <p14:creationId xmlns:p14="http://schemas.microsoft.com/office/powerpoint/2010/main" val="957436552"/>
      </p:ext>
    </p:extLst>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525"/>
            <a:ext cx="9252283" cy="556698"/>
          </a:xfrm>
        </p:spPr>
        <p:txBody>
          <a:bodyPr/>
          <a:lstStyle/>
          <a:p>
            <a:r>
              <a:rPr lang="en-US" sz="3200" dirty="0" smtClean="0">
                <a:ln w="22225">
                  <a:solidFill>
                    <a:sysClr val="windowText" lastClr="000000"/>
                  </a:solidFill>
                  <a:prstDash val="solid"/>
                </a:ln>
                <a:solidFill>
                  <a:schemeClr val="bg1">
                    <a:lumMod val="75000"/>
                  </a:schemeClr>
                </a:solidFill>
                <a:effectLst/>
              </a:rPr>
              <a:t>EQUILIBRIO EN GEOMETRÍAS COMPLEJAS</a:t>
            </a:r>
            <a:endParaRPr lang="en-US" sz="3200" dirty="0">
              <a:ln w="22225">
                <a:solidFill>
                  <a:sysClr val="windowText" lastClr="000000"/>
                </a:solidFill>
                <a:prstDash val="solid"/>
              </a:ln>
              <a:solidFill>
                <a:schemeClr val="bg1">
                  <a:lumMod val="75000"/>
                </a:schemeClr>
              </a:solidFill>
              <a:effectLst/>
            </a:endParaRPr>
          </a:p>
        </p:txBody>
      </p:sp>
      <p:sp>
        <p:nvSpPr>
          <p:cNvPr id="5" name="Rectangle 4"/>
          <p:cNvSpPr/>
          <p:nvPr/>
        </p:nvSpPr>
        <p:spPr>
          <a:xfrm>
            <a:off x="309877" y="592129"/>
            <a:ext cx="8483600" cy="707886"/>
          </a:xfrm>
          <a:prstGeom prst="rect">
            <a:avLst/>
          </a:prstGeom>
        </p:spPr>
        <p:txBody>
          <a:bodyPr wrap="square">
            <a:spAutoFit/>
          </a:bodyPr>
          <a:lstStyle/>
          <a:p>
            <a:pPr algn="just"/>
            <a:r>
              <a:rPr lang="es-EC" sz="2000" dirty="0"/>
              <a:t>El método de elementos finitos es un método de aproximación, por lo cual las deformaciones de los elementos son </a:t>
            </a:r>
            <a:r>
              <a:rPr lang="es-EC" sz="2000" dirty="0" smtClean="0"/>
              <a:t>aproximados:</a:t>
            </a:r>
            <a:endParaRPr lang="es-EC" sz="2000" dirty="0"/>
          </a:p>
        </p:txBody>
      </p:sp>
      <mc:AlternateContent xmlns:mc="http://schemas.openxmlformats.org/markup-compatibility/2006" xmlns:a14="http://schemas.microsoft.com/office/drawing/2010/main">
        <mc:Choice Requires="a14">
          <p:sp>
            <p:nvSpPr>
              <p:cNvPr id="6" name="Rectangle 5"/>
              <p:cNvSpPr/>
              <p:nvPr/>
            </p:nvSpPr>
            <p:spPr>
              <a:xfrm>
                <a:off x="3895279" y="1425221"/>
                <a:ext cx="1274323" cy="414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bar>
                        <m:barPr>
                          <m:ctrlPr>
                            <a:rPr lang="es-EC" sz="2000" i="1">
                              <a:latin typeface="Cambria Math" panose="02040503050406030204" pitchFamily="18" charset="0"/>
                            </a:rPr>
                          </m:ctrlPr>
                        </m:barPr>
                        <m:e>
                          <m:r>
                            <a:rPr lang="es-EC" sz="2000" i="1">
                              <a:latin typeface="Cambria Math" panose="02040503050406030204" pitchFamily="18" charset="0"/>
                            </a:rPr>
                            <m:t>𝑢</m:t>
                          </m:r>
                        </m:e>
                      </m:bar>
                      <m:r>
                        <a:rPr lang="es-EC" sz="2000" i="0">
                          <a:latin typeface="Cambria Math" panose="02040503050406030204" pitchFamily="18" charset="0"/>
                        </a:rPr>
                        <m:t>=</m:t>
                      </m:r>
                      <m:bar>
                        <m:barPr>
                          <m:ctrlPr>
                            <a:rPr lang="es-EC" sz="2000" i="1">
                              <a:latin typeface="Cambria Math" panose="02040503050406030204" pitchFamily="18" charset="0"/>
                            </a:rPr>
                          </m:ctrlPr>
                        </m:barPr>
                        <m:e>
                          <m:r>
                            <a:rPr lang="es-EC" sz="2000" i="1" smtClean="0">
                              <a:latin typeface="Cambria Math" panose="02040503050406030204" pitchFamily="18" charset="0"/>
                              <a:sym typeface="Symbol" panose="05050102010706020507" pitchFamily="18" charset="2"/>
                            </a:rPr>
                            <m:t></m:t>
                          </m:r>
                        </m:e>
                      </m:bar>
                      <m:r>
                        <a:rPr lang="es-EC" sz="2000" i="0">
                          <a:latin typeface="Cambria Math" panose="02040503050406030204" pitchFamily="18" charset="0"/>
                        </a:rPr>
                        <m:t>∙</m:t>
                      </m:r>
                      <m:bar>
                        <m:barPr>
                          <m:ctrlPr>
                            <a:rPr lang="es-EC" sz="2000" i="1">
                              <a:latin typeface="Cambria Math" panose="02040503050406030204" pitchFamily="18" charset="0"/>
                            </a:rPr>
                          </m:ctrlPr>
                        </m:barPr>
                        <m:e>
                          <m:r>
                            <a:rPr lang="es-EC" sz="2000" i="1">
                              <a:latin typeface="Cambria Math" panose="02040503050406030204" pitchFamily="18" charset="0"/>
                            </a:rPr>
                            <m:t>𝑣</m:t>
                          </m:r>
                        </m:e>
                      </m:bar>
                    </m:oMath>
                  </m:oMathPara>
                </a14:m>
                <a:endParaRPr lang="es-EC" sz="2000" dirty="0"/>
              </a:p>
            </p:txBody>
          </p:sp>
        </mc:Choice>
        <mc:Fallback xmlns="">
          <p:sp>
            <p:nvSpPr>
              <p:cNvPr id="6" name="Rectangle 5"/>
              <p:cNvSpPr>
                <a:spLocks noRot="1" noChangeAspect="1" noMove="1" noResize="1" noEditPoints="1" noAdjustHandles="1" noChangeArrowheads="1" noChangeShapeType="1" noTextEdit="1"/>
              </p:cNvSpPr>
              <p:nvPr/>
            </p:nvSpPr>
            <p:spPr>
              <a:xfrm>
                <a:off x="3895279" y="1425221"/>
                <a:ext cx="1274323" cy="414665"/>
              </a:xfrm>
              <a:prstGeom prst="rect">
                <a:avLst/>
              </a:prstGeom>
              <a:blipFill rotWithShape="0">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Rectangle 19"/>
              <p:cNvSpPr/>
              <p:nvPr/>
            </p:nvSpPr>
            <p:spPr>
              <a:xfrm>
                <a:off x="309877" y="2078029"/>
                <a:ext cx="8483600" cy="722442"/>
              </a:xfrm>
              <a:prstGeom prst="rect">
                <a:avLst/>
              </a:prstGeom>
            </p:spPr>
            <p:txBody>
              <a:bodyPr wrap="square">
                <a:spAutoFit/>
              </a:bodyPr>
              <a:lstStyle/>
              <a:p>
                <a:pPr algn="just"/>
                <a:r>
                  <a:rPr lang="es-EC" sz="2000" dirty="0"/>
                  <a:t>Donde </a:t>
                </a:r>
                <a14:m>
                  <m:oMath xmlns:m="http://schemas.openxmlformats.org/officeDocument/2006/math">
                    <m:bar>
                      <m:barPr>
                        <m:ctrlPr>
                          <a:rPr lang="es-EC" sz="2000" i="1">
                            <a:latin typeface="Cambria Math" panose="02040503050406030204" pitchFamily="18" charset="0"/>
                          </a:rPr>
                        </m:ctrlPr>
                      </m:barPr>
                      <m:e>
                        <m:r>
                          <a:rPr lang="es-EC" sz="2000" i="1">
                            <a:latin typeface="Cambria Math" panose="02040503050406030204" pitchFamily="18" charset="0"/>
                            <a:sym typeface="Symbol" panose="05050102010706020507" pitchFamily="18" charset="2"/>
                          </a:rPr>
                          <m:t></m:t>
                        </m:r>
                      </m:e>
                    </m:bar>
                  </m:oMath>
                </a14:m>
                <a:r>
                  <a:rPr lang="es-EC" sz="2000" dirty="0"/>
                  <a:t> es la matriz de la función de forma y </a:t>
                </a:r>
                <a14:m>
                  <m:oMath xmlns:m="http://schemas.openxmlformats.org/officeDocument/2006/math">
                    <m:bar>
                      <m:barPr>
                        <m:ctrlPr>
                          <a:rPr lang="es-EC" sz="2000" i="1">
                            <a:latin typeface="Cambria Math" panose="02040503050406030204" pitchFamily="18" charset="0"/>
                          </a:rPr>
                        </m:ctrlPr>
                      </m:barPr>
                      <m:e>
                        <m:r>
                          <a:rPr lang="es-EC" sz="2000" i="1">
                            <a:latin typeface="Cambria Math" panose="02040503050406030204" pitchFamily="18" charset="0"/>
                          </a:rPr>
                          <m:t>𝑣</m:t>
                        </m:r>
                      </m:e>
                    </m:bar>
                  </m:oMath>
                </a14:m>
                <a:r>
                  <a:rPr lang="es-EC" sz="2000" dirty="0"/>
                  <a:t> representa el desplazamiento virtual del </a:t>
                </a:r>
                <a:r>
                  <a:rPr lang="es-EC" sz="2000" dirty="0" smtClean="0"/>
                  <a:t>nodo.</a:t>
                </a:r>
                <a:endParaRPr lang="es-EC" sz="2000" dirty="0"/>
              </a:p>
            </p:txBody>
          </p:sp>
        </mc:Choice>
        <mc:Fallback xmlns="">
          <p:sp>
            <p:nvSpPr>
              <p:cNvPr id="20" name="Rectangle 19"/>
              <p:cNvSpPr>
                <a:spLocks noRot="1" noChangeAspect="1" noMove="1" noResize="1" noEditPoints="1" noAdjustHandles="1" noChangeArrowheads="1" noChangeShapeType="1" noTextEdit="1"/>
              </p:cNvSpPr>
              <p:nvPr/>
            </p:nvSpPr>
            <p:spPr>
              <a:xfrm>
                <a:off x="309877" y="2078029"/>
                <a:ext cx="8483600" cy="722442"/>
              </a:xfrm>
              <a:prstGeom prst="rect">
                <a:avLst/>
              </a:prstGeom>
              <a:blipFill rotWithShape="0">
                <a:blip r:embed="rId3"/>
                <a:stretch>
                  <a:fillRect l="-791" t="-5085" r="-719" b="-15254"/>
                </a:stretch>
              </a:blipFill>
            </p:spPr>
            <p:txBody>
              <a:bodyPr/>
              <a:lstStyle/>
              <a:p>
                <a:r>
                  <a:rPr lang="es-EC">
                    <a:noFill/>
                  </a:rPr>
                  <a:t> </a:t>
                </a:r>
              </a:p>
            </p:txBody>
          </p:sp>
        </mc:Fallback>
      </mc:AlternateContent>
      <p:sp>
        <p:nvSpPr>
          <p:cNvPr id="8" name="Rectangle 7"/>
          <p:cNvSpPr/>
          <p:nvPr/>
        </p:nvSpPr>
        <p:spPr>
          <a:xfrm>
            <a:off x="309877" y="3105835"/>
            <a:ext cx="8483600" cy="400110"/>
          </a:xfrm>
          <a:prstGeom prst="rect">
            <a:avLst/>
          </a:prstGeom>
        </p:spPr>
        <p:txBody>
          <a:bodyPr wrap="square">
            <a:spAutoFit/>
          </a:bodyPr>
          <a:lstStyle/>
          <a:p>
            <a:pPr algn="just"/>
            <a:r>
              <a:rPr lang="es-EC" sz="2000" dirty="0" smtClean="0"/>
              <a:t>Al introducir </a:t>
            </a:r>
            <a:r>
              <a:rPr lang="es-EC" sz="2000" dirty="0"/>
              <a:t>matrices lineales y no lineales de deformaciones, se </a:t>
            </a:r>
            <a:r>
              <a:rPr lang="es-EC" sz="2000" dirty="0" smtClean="0"/>
              <a:t>tiene:</a:t>
            </a:r>
            <a:endParaRPr lang="es-EC" sz="2000" dirty="0"/>
          </a:p>
        </p:txBody>
      </p:sp>
      <mc:AlternateContent xmlns:mc="http://schemas.openxmlformats.org/markup-compatibility/2006" xmlns:a14="http://schemas.microsoft.com/office/drawing/2010/main">
        <mc:Choice Requires="a14">
          <p:sp>
            <p:nvSpPr>
              <p:cNvPr id="14" name="Rectangle 13"/>
              <p:cNvSpPr/>
              <p:nvPr/>
            </p:nvSpPr>
            <p:spPr>
              <a:xfrm>
                <a:off x="1723032" y="3505945"/>
                <a:ext cx="1678345" cy="4125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a:rPr lang="es-EC" sz="2000" i="1">
                                  <a:latin typeface="Cambria Math" panose="02040503050406030204" pitchFamily="18" charset="0"/>
                                </a:rPr>
                                <m:t>𝐻</m:t>
                              </m:r>
                            </m:e>
                          </m:bar>
                        </m:e>
                        <m:sub>
                          <m:r>
                            <a:rPr lang="es-EC" sz="2000" i="1">
                              <a:latin typeface="Cambria Math" panose="02040503050406030204" pitchFamily="18" charset="0"/>
                            </a:rPr>
                            <m:t>𝐿</m:t>
                          </m:r>
                        </m:sub>
                      </m:sSub>
                      <m:r>
                        <a:rPr lang="es-EC" sz="2000" i="0">
                          <a:latin typeface="Cambria Math" panose="02040503050406030204" pitchFamily="18" charset="0"/>
                        </a:rPr>
                        <m:t>=</m:t>
                      </m:r>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a:rPr lang="es-EC" sz="2000" i="1">
                                  <a:latin typeface="Cambria Math" panose="02040503050406030204" pitchFamily="18" charset="0"/>
                                </a:rPr>
                                <m:t>𝐷</m:t>
                              </m:r>
                            </m:e>
                          </m:bar>
                        </m:e>
                        <m:sub>
                          <m:r>
                            <a:rPr lang="es-EC" sz="2000" i="1">
                              <a:latin typeface="Cambria Math" panose="02040503050406030204" pitchFamily="18" charset="0"/>
                            </a:rPr>
                            <m:t>𝐾𝐿</m:t>
                          </m:r>
                        </m:sub>
                      </m:sSub>
                      <m:r>
                        <a:rPr lang="es-EC" sz="2000" i="0">
                          <a:latin typeface="Cambria Math" panose="02040503050406030204" pitchFamily="18" charset="0"/>
                        </a:rPr>
                        <m:t>∙</m:t>
                      </m:r>
                      <m:bar>
                        <m:barPr>
                          <m:ctrlPr>
                            <a:rPr lang="es-EC" sz="2000" i="1">
                              <a:latin typeface="Cambria Math" panose="02040503050406030204" pitchFamily="18" charset="0"/>
                            </a:rPr>
                          </m:ctrlPr>
                        </m:barPr>
                        <m:e>
                          <m:r>
                            <a:rPr lang="es-EC" sz="2000" i="1" smtClean="0">
                              <a:latin typeface="Cambria Math" panose="02040503050406030204" pitchFamily="18" charset="0"/>
                              <a:sym typeface="Symbol" panose="05050102010706020507" pitchFamily="18" charset="2"/>
                            </a:rPr>
                            <m:t></m:t>
                          </m:r>
                        </m:e>
                      </m:bar>
                    </m:oMath>
                  </m:oMathPara>
                </a14:m>
                <a:endParaRPr lang="es-EC" sz="2000" dirty="0"/>
              </a:p>
            </p:txBody>
          </p:sp>
        </mc:Choice>
        <mc:Fallback xmlns="">
          <p:sp>
            <p:nvSpPr>
              <p:cNvPr id="14" name="Rectangle 13"/>
              <p:cNvSpPr>
                <a:spLocks noRot="1" noChangeAspect="1" noMove="1" noResize="1" noEditPoints="1" noAdjustHandles="1" noChangeArrowheads="1" noChangeShapeType="1" noTextEdit="1"/>
              </p:cNvSpPr>
              <p:nvPr/>
            </p:nvSpPr>
            <p:spPr>
              <a:xfrm>
                <a:off x="1723032" y="3505945"/>
                <a:ext cx="1678345" cy="412549"/>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4853004" y="3505945"/>
                <a:ext cx="3155223" cy="4397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a:rPr lang="es-EC" sz="2000" i="1">
                                  <a:latin typeface="Cambria Math" panose="02040503050406030204" pitchFamily="18" charset="0"/>
                                </a:rPr>
                                <m:t>𝐻</m:t>
                              </m:r>
                            </m:e>
                          </m:bar>
                        </m:e>
                        <m:sub>
                          <m:r>
                            <a:rPr lang="es-EC" sz="2000" i="1">
                              <a:latin typeface="Cambria Math" panose="02040503050406030204" pitchFamily="18" charset="0"/>
                            </a:rPr>
                            <m:t>𝑁</m:t>
                          </m:r>
                        </m:sub>
                      </m:sSub>
                      <m:d>
                        <m:dPr>
                          <m:ctrlPr>
                            <a:rPr lang="es-EC" sz="2000" i="1">
                              <a:latin typeface="Cambria Math" panose="02040503050406030204" pitchFamily="18" charset="0"/>
                            </a:rPr>
                          </m:ctrlPr>
                        </m:dPr>
                        <m:e>
                          <m:bar>
                            <m:barPr>
                              <m:ctrlPr>
                                <a:rPr lang="es-EC" sz="2000" i="1">
                                  <a:latin typeface="Cambria Math" panose="02040503050406030204" pitchFamily="18" charset="0"/>
                                </a:rPr>
                              </m:ctrlPr>
                            </m:barPr>
                            <m:e>
                              <m:r>
                                <a:rPr lang="es-EC" sz="2000" i="1">
                                  <a:latin typeface="Cambria Math" panose="02040503050406030204" pitchFamily="18" charset="0"/>
                                </a:rPr>
                                <m:t>𝑣</m:t>
                              </m:r>
                            </m:e>
                          </m:bar>
                        </m:e>
                      </m:d>
                      <m:r>
                        <a:rPr lang="es-EC" sz="2000" i="0">
                          <a:latin typeface="Cambria Math" panose="02040503050406030204" pitchFamily="18" charset="0"/>
                        </a:rPr>
                        <m:t>=</m:t>
                      </m:r>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a:rPr lang="es-EC" sz="2000" i="1">
                                  <a:latin typeface="Cambria Math" panose="02040503050406030204" pitchFamily="18" charset="0"/>
                                </a:rPr>
                                <m:t>𝐷</m:t>
                              </m:r>
                            </m:e>
                          </m:bar>
                        </m:e>
                        <m:sub>
                          <m:r>
                            <a:rPr lang="es-EC" sz="2000" i="1">
                              <a:latin typeface="Cambria Math" panose="02040503050406030204" pitchFamily="18" charset="0"/>
                            </a:rPr>
                            <m:t>𝐾𝑁</m:t>
                          </m:r>
                        </m:sub>
                      </m:sSub>
                      <m:r>
                        <a:rPr lang="es-EC" sz="2000" i="0">
                          <a:latin typeface="Cambria Math" panose="02040503050406030204" pitchFamily="18" charset="0"/>
                        </a:rPr>
                        <m:t>∙</m:t>
                      </m:r>
                      <m:d>
                        <m:dPr>
                          <m:ctrlPr>
                            <a:rPr lang="es-EC" sz="2000" i="1">
                              <a:latin typeface="Cambria Math" panose="02040503050406030204" pitchFamily="18" charset="0"/>
                            </a:rPr>
                          </m:ctrlPr>
                        </m:dPr>
                        <m:e>
                          <m:bar>
                            <m:barPr>
                              <m:ctrlPr>
                                <a:rPr lang="es-EC" sz="2000" i="1">
                                  <a:latin typeface="Cambria Math" panose="02040503050406030204" pitchFamily="18" charset="0"/>
                                </a:rPr>
                              </m:ctrlPr>
                            </m:barPr>
                            <m:e>
                              <m:r>
                                <a:rPr lang="es-EC" sz="2000" i="1" smtClean="0">
                                  <a:latin typeface="Cambria Math" panose="02040503050406030204" pitchFamily="18" charset="0"/>
                                  <a:sym typeface="Symbol" panose="05050102010706020507" pitchFamily="18" charset="2"/>
                                </a:rPr>
                                <m:t></m:t>
                              </m:r>
                            </m:e>
                          </m:bar>
                          <m:r>
                            <a:rPr lang="es-EC" sz="2000" i="0">
                              <a:latin typeface="Cambria Math" panose="02040503050406030204" pitchFamily="18" charset="0"/>
                            </a:rPr>
                            <m:t>∙</m:t>
                          </m:r>
                          <m:bar>
                            <m:barPr>
                              <m:ctrlPr>
                                <a:rPr lang="es-EC" sz="2000" i="1">
                                  <a:latin typeface="Cambria Math" panose="02040503050406030204" pitchFamily="18" charset="0"/>
                                </a:rPr>
                              </m:ctrlPr>
                            </m:barPr>
                            <m:e>
                              <m:r>
                                <a:rPr lang="es-EC" sz="2000" i="1">
                                  <a:latin typeface="Cambria Math" panose="02040503050406030204" pitchFamily="18" charset="0"/>
                                </a:rPr>
                                <m:t>𝑣</m:t>
                              </m:r>
                            </m:e>
                          </m:bar>
                        </m:e>
                      </m:d>
                      <m:r>
                        <a:rPr lang="es-EC" sz="2000" i="0">
                          <a:latin typeface="Cambria Math" panose="02040503050406030204" pitchFamily="18" charset="0"/>
                        </a:rPr>
                        <m:t>∙</m:t>
                      </m:r>
                      <m:bar>
                        <m:barPr>
                          <m:ctrlPr>
                            <a:rPr lang="es-EC" sz="2000" i="1">
                              <a:latin typeface="Cambria Math" panose="02040503050406030204" pitchFamily="18" charset="0"/>
                            </a:rPr>
                          </m:ctrlPr>
                        </m:barPr>
                        <m:e>
                          <m:r>
                            <a:rPr lang="es-EC" sz="2000" i="1" smtClean="0">
                              <a:latin typeface="Cambria Math" panose="02040503050406030204" pitchFamily="18" charset="0"/>
                              <a:sym typeface="Symbol" panose="05050102010706020507" pitchFamily="18" charset="2"/>
                            </a:rPr>
                            <m:t></m:t>
                          </m:r>
                        </m:e>
                      </m:bar>
                    </m:oMath>
                  </m:oMathPara>
                </a14:m>
                <a:endParaRPr lang="es-EC" sz="2000" dirty="0"/>
              </a:p>
            </p:txBody>
          </p:sp>
        </mc:Choice>
        <mc:Fallback xmlns="">
          <p:sp>
            <p:nvSpPr>
              <p:cNvPr id="15" name="Rectangle 14"/>
              <p:cNvSpPr>
                <a:spLocks noRot="1" noChangeAspect="1" noMove="1" noResize="1" noEditPoints="1" noAdjustHandles="1" noChangeArrowheads="1" noChangeShapeType="1" noTextEdit="1"/>
              </p:cNvSpPr>
              <p:nvPr/>
            </p:nvSpPr>
            <p:spPr>
              <a:xfrm>
                <a:off x="4853004" y="3505945"/>
                <a:ext cx="3155223" cy="439736"/>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290640" y="4145736"/>
                <a:ext cx="8483600" cy="427296"/>
              </a:xfrm>
              <a:prstGeom prst="rect">
                <a:avLst/>
              </a:prstGeom>
            </p:spPr>
            <p:txBody>
              <a:bodyPr wrap="square">
                <a:spAutoFit/>
              </a:bodyPr>
              <a:lstStyle/>
              <a:p>
                <a:pPr algn="just"/>
                <a:r>
                  <a:rPr lang="es-EC" sz="2000" dirty="0"/>
                  <a:t>Simplificando y dividiendo para </a:t>
                </a:r>
                <a14:m>
                  <m:oMath xmlns:m="http://schemas.openxmlformats.org/officeDocument/2006/math">
                    <m:r>
                      <a:rPr lang="en-US" sz="2000" i="1">
                        <a:latin typeface="Cambria Math" panose="02040503050406030204" pitchFamily="18" charset="0"/>
                      </a:rPr>
                      <m:t>𝛿</m:t>
                    </m:r>
                    <m:sSup>
                      <m:sSupPr>
                        <m:ctrlPr>
                          <a:rPr lang="es-EC" sz="2000" i="1">
                            <a:latin typeface="Cambria Math" panose="02040503050406030204" pitchFamily="18" charset="0"/>
                          </a:rPr>
                        </m:ctrlPr>
                      </m:sSupPr>
                      <m:e>
                        <m:bar>
                          <m:barPr>
                            <m:ctrlPr>
                              <a:rPr lang="es-EC" sz="2000" i="1">
                                <a:latin typeface="Cambria Math" panose="02040503050406030204" pitchFamily="18" charset="0"/>
                              </a:rPr>
                            </m:ctrlPr>
                          </m:barPr>
                          <m:e>
                            <m:r>
                              <a:rPr lang="en-US" sz="2000" i="1">
                                <a:latin typeface="Cambria Math" panose="02040503050406030204" pitchFamily="18" charset="0"/>
                              </a:rPr>
                              <m:t>𝑣</m:t>
                            </m:r>
                          </m:e>
                        </m:bar>
                      </m:e>
                      <m:sup>
                        <m:r>
                          <a:rPr lang="en-US" sz="2000" i="1">
                            <a:latin typeface="Cambria Math" panose="02040503050406030204" pitchFamily="18" charset="0"/>
                          </a:rPr>
                          <m:t>𝑇</m:t>
                        </m:r>
                      </m:sup>
                    </m:sSup>
                  </m:oMath>
                </a14:m>
                <a:r>
                  <a:rPr lang="es-EC" sz="2000" dirty="0"/>
                  <a:t>, la ecuación (k) </a:t>
                </a:r>
                <a:r>
                  <a:rPr lang="es-EC" sz="2000" dirty="0" smtClean="0"/>
                  <a:t>resulta:</a:t>
                </a:r>
                <a:endParaRPr lang="es-EC" sz="2000" dirty="0"/>
              </a:p>
            </p:txBody>
          </p:sp>
        </mc:Choice>
        <mc:Fallback xmlns="">
          <p:sp>
            <p:nvSpPr>
              <p:cNvPr id="21" name="Rectangle 20"/>
              <p:cNvSpPr>
                <a:spLocks noRot="1" noChangeAspect="1" noMove="1" noResize="1" noEditPoints="1" noAdjustHandles="1" noChangeArrowheads="1" noChangeShapeType="1" noTextEdit="1"/>
              </p:cNvSpPr>
              <p:nvPr/>
            </p:nvSpPr>
            <p:spPr>
              <a:xfrm>
                <a:off x="290640" y="4145736"/>
                <a:ext cx="8483600" cy="427296"/>
              </a:xfrm>
              <a:prstGeom prst="rect">
                <a:avLst/>
              </a:prstGeom>
              <a:blipFill rotWithShape="0">
                <a:blip r:embed="rId6"/>
                <a:stretch>
                  <a:fillRect l="-791" t="-4286" b="-2142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64202" y="4799897"/>
                <a:ext cx="8464363" cy="667812"/>
              </a:xfrm>
              <a:prstGeom prst="rect">
                <a:avLst/>
              </a:prstGeom>
              <a:ln>
                <a:solidFill>
                  <a:schemeClr val="tx1"/>
                </a:solidFill>
              </a:ln>
            </p:spPr>
            <p:txBody>
              <a:bodyPr wrap="square">
                <a:spAutoFit/>
              </a:bodyPr>
              <a:lstStyle/>
              <a:p>
                <a:pPr/>
                <a14:m>
                  <m:oMathPara xmlns:m="http://schemas.openxmlformats.org/officeDocument/2006/math">
                    <m:oMathParaPr>
                      <m:jc m:val="centerGroup"/>
                    </m:oMathParaPr>
                    <m:oMath xmlns:m="http://schemas.openxmlformats.org/officeDocument/2006/math">
                      <m:nary>
                        <m:naryPr>
                          <m:limLoc m:val="subSup"/>
                          <m:ctrlPr>
                            <a:rPr lang="es-EC" sz="1600" i="1">
                              <a:latin typeface="Cambria Math" panose="02040503050406030204" pitchFamily="18" charset="0"/>
                            </a:rPr>
                          </m:ctrlPr>
                        </m:naryPr>
                        <m:sub>
                          <m:r>
                            <a:rPr lang="es-EC" sz="1600" i="1">
                              <a:latin typeface="Cambria Math" panose="02040503050406030204" pitchFamily="18" charset="0"/>
                            </a:rPr>
                            <m:t>𝐴</m:t>
                          </m:r>
                        </m:sub>
                        <m:sup/>
                        <m:e>
                          <m:sSup>
                            <m:sSupPr>
                              <m:ctrlPr>
                                <a:rPr lang="es-EC" sz="1600" i="1">
                                  <a:latin typeface="Cambria Math" panose="02040503050406030204" pitchFamily="18" charset="0"/>
                                </a:rPr>
                              </m:ctrlPr>
                            </m:sSupPr>
                            <m:e>
                              <m:d>
                                <m:dPr>
                                  <m:begChr m:val="["/>
                                  <m:endChr m:val="]"/>
                                  <m:ctrlPr>
                                    <a:rPr lang="es-EC" sz="1600" i="1">
                                      <a:latin typeface="Cambria Math" panose="02040503050406030204" pitchFamily="18" charset="0"/>
                                    </a:rPr>
                                  </m:ctrlPr>
                                </m:dPr>
                                <m:e>
                                  <m:sSub>
                                    <m:sSubPr>
                                      <m:ctrlPr>
                                        <a:rPr lang="es-EC" sz="1600" i="1">
                                          <a:latin typeface="Cambria Math" panose="02040503050406030204" pitchFamily="18" charset="0"/>
                                        </a:rPr>
                                      </m:ctrlPr>
                                    </m:sSubPr>
                                    <m:e>
                                      <m:bar>
                                        <m:barPr>
                                          <m:ctrlPr>
                                            <a:rPr lang="es-EC" sz="1600" i="1">
                                              <a:latin typeface="Cambria Math" panose="02040503050406030204" pitchFamily="18" charset="0"/>
                                            </a:rPr>
                                          </m:ctrlPr>
                                        </m:barPr>
                                        <m:e>
                                          <m:r>
                                            <a:rPr lang="es-EC" sz="1600" i="1">
                                              <a:latin typeface="Cambria Math" panose="02040503050406030204" pitchFamily="18" charset="0"/>
                                            </a:rPr>
                                            <m:t>𝐻</m:t>
                                          </m:r>
                                        </m:e>
                                      </m:bar>
                                    </m:e>
                                    <m:sub>
                                      <m:r>
                                        <a:rPr lang="es-EC" sz="1600" i="1">
                                          <a:latin typeface="Cambria Math" panose="02040503050406030204" pitchFamily="18" charset="0"/>
                                        </a:rPr>
                                        <m:t>𝐿</m:t>
                                      </m:r>
                                    </m:sub>
                                  </m:sSub>
                                  <m:r>
                                    <a:rPr lang="es-EC" sz="1600" i="0">
                                      <a:latin typeface="Cambria Math" panose="02040503050406030204" pitchFamily="18" charset="0"/>
                                    </a:rPr>
                                    <m:t>+</m:t>
                                  </m:r>
                                  <m:sSub>
                                    <m:sSubPr>
                                      <m:ctrlPr>
                                        <a:rPr lang="es-EC" sz="1600" i="1">
                                          <a:latin typeface="Cambria Math" panose="02040503050406030204" pitchFamily="18" charset="0"/>
                                        </a:rPr>
                                      </m:ctrlPr>
                                    </m:sSubPr>
                                    <m:e>
                                      <m:bar>
                                        <m:barPr>
                                          <m:ctrlPr>
                                            <a:rPr lang="es-EC" sz="1600" i="1">
                                              <a:latin typeface="Cambria Math" panose="02040503050406030204" pitchFamily="18" charset="0"/>
                                            </a:rPr>
                                          </m:ctrlPr>
                                        </m:barPr>
                                        <m:e>
                                          <m:r>
                                            <a:rPr lang="es-EC" sz="1600" i="1">
                                              <a:latin typeface="Cambria Math" panose="02040503050406030204" pitchFamily="18" charset="0"/>
                                            </a:rPr>
                                            <m:t>𝐻</m:t>
                                          </m:r>
                                        </m:e>
                                      </m:bar>
                                    </m:e>
                                    <m:sub>
                                      <m:r>
                                        <a:rPr lang="es-EC" sz="1600" i="1">
                                          <a:latin typeface="Cambria Math" panose="02040503050406030204" pitchFamily="18" charset="0"/>
                                        </a:rPr>
                                        <m:t>𝑁</m:t>
                                      </m:r>
                                    </m:sub>
                                  </m:sSub>
                                  <m:d>
                                    <m:dPr>
                                      <m:ctrlPr>
                                        <a:rPr lang="es-EC" sz="1600" i="1">
                                          <a:latin typeface="Cambria Math" panose="02040503050406030204" pitchFamily="18" charset="0"/>
                                        </a:rPr>
                                      </m:ctrlPr>
                                    </m:dPr>
                                    <m:e>
                                      <m:bar>
                                        <m:barPr>
                                          <m:ctrlPr>
                                            <a:rPr lang="es-EC" sz="1600" i="1">
                                              <a:latin typeface="Cambria Math" panose="02040503050406030204" pitchFamily="18" charset="0"/>
                                            </a:rPr>
                                          </m:ctrlPr>
                                        </m:barPr>
                                        <m:e>
                                          <m:r>
                                            <a:rPr lang="es-EC" sz="1600" i="1">
                                              <a:latin typeface="Cambria Math" panose="02040503050406030204" pitchFamily="18" charset="0"/>
                                            </a:rPr>
                                            <m:t>𝑣</m:t>
                                          </m:r>
                                        </m:e>
                                      </m:bar>
                                    </m:e>
                                  </m:d>
                                </m:e>
                              </m:d>
                            </m:e>
                            <m:sup>
                              <m:r>
                                <a:rPr lang="es-EC" sz="1600" i="1">
                                  <a:latin typeface="Cambria Math" panose="02040503050406030204" pitchFamily="18" charset="0"/>
                                </a:rPr>
                                <m:t>𝑇</m:t>
                              </m:r>
                            </m:sup>
                          </m:sSup>
                          <m:r>
                            <a:rPr lang="es-EC" sz="1600" i="0">
                              <a:latin typeface="Cambria Math" panose="02040503050406030204" pitchFamily="18" charset="0"/>
                            </a:rPr>
                            <m:t>∙</m:t>
                          </m:r>
                          <m:bar>
                            <m:barPr>
                              <m:ctrlPr>
                                <a:rPr lang="es-EC" sz="1600" i="1">
                                  <a:latin typeface="Cambria Math" panose="02040503050406030204" pitchFamily="18" charset="0"/>
                                </a:rPr>
                              </m:ctrlPr>
                            </m:barPr>
                            <m:e>
                              <m:r>
                                <a:rPr lang="es-EC" sz="1600" i="1">
                                  <a:latin typeface="Cambria Math" panose="02040503050406030204" pitchFamily="18" charset="0"/>
                                </a:rPr>
                                <m:t>𝐸</m:t>
                              </m:r>
                            </m:e>
                          </m:bar>
                          <m:r>
                            <a:rPr lang="es-EC" sz="1600" i="0">
                              <a:latin typeface="Cambria Math" panose="02040503050406030204" pitchFamily="18" charset="0"/>
                            </a:rPr>
                            <m:t>∙</m:t>
                          </m:r>
                          <m:sSup>
                            <m:sSupPr>
                              <m:ctrlPr>
                                <a:rPr lang="es-EC" sz="1600" i="1">
                                  <a:latin typeface="Cambria Math" panose="02040503050406030204" pitchFamily="18" charset="0"/>
                                </a:rPr>
                              </m:ctrlPr>
                            </m:sSupPr>
                            <m:e>
                              <m:d>
                                <m:dPr>
                                  <m:begChr m:val="⌊"/>
                                  <m:endChr m:val="⌋"/>
                                  <m:ctrlPr>
                                    <a:rPr lang="es-EC" sz="1600" i="1">
                                      <a:latin typeface="Cambria Math" panose="02040503050406030204" pitchFamily="18" charset="0"/>
                                    </a:rPr>
                                  </m:ctrlPr>
                                </m:dPr>
                                <m:e>
                                  <m:sSub>
                                    <m:sSubPr>
                                      <m:ctrlPr>
                                        <a:rPr lang="es-EC" sz="1600" i="1">
                                          <a:latin typeface="Cambria Math" panose="02040503050406030204" pitchFamily="18" charset="0"/>
                                        </a:rPr>
                                      </m:ctrlPr>
                                    </m:sSubPr>
                                    <m:e>
                                      <m:bar>
                                        <m:barPr>
                                          <m:ctrlPr>
                                            <a:rPr lang="es-EC" sz="1600" i="1">
                                              <a:latin typeface="Cambria Math" panose="02040503050406030204" pitchFamily="18" charset="0"/>
                                            </a:rPr>
                                          </m:ctrlPr>
                                        </m:barPr>
                                        <m:e>
                                          <m:r>
                                            <a:rPr lang="es-EC" sz="1600" i="1">
                                              <a:latin typeface="Cambria Math" panose="02040503050406030204" pitchFamily="18" charset="0"/>
                                            </a:rPr>
                                            <m:t>𝐻</m:t>
                                          </m:r>
                                        </m:e>
                                      </m:bar>
                                    </m:e>
                                    <m:sub>
                                      <m:r>
                                        <a:rPr lang="es-EC" sz="1600" i="1">
                                          <a:latin typeface="Cambria Math" panose="02040503050406030204" pitchFamily="18" charset="0"/>
                                        </a:rPr>
                                        <m:t>𝐿</m:t>
                                      </m:r>
                                    </m:sub>
                                  </m:sSub>
                                  <m:r>
                                    <a:rPr lang="es-EC" sz="1600" i="0">
                                      <a:latin typeface="Cambria Math" panose="02040503050406030204" pitchFamily="18" charset="0"/>
                                    </a:rPr>
                                    <m:t>+</m:t>
                                  </m:r>
                                  <m:f>
                                    <m:fPr>
                                      <m:ctrlPr>
                                        <a:rPr lang="es-EC" sz="1600" i="1">
                                          <a:latin typeface="Cambria Math" panose="02040503050406030204" pitchFamily="18" charset="0"/>
                                        </a:rPr>
                                      </m:ctrlPr>
                                    </m:fPr>
                                    <m:num>
                                      <m:r>
                                        <a:rPr lang="es-EC" sz="1600" i="0">
                                          <a:latin typeface="Cambria Math" panose="02040503050406030204" pitchFamily="18" charset="0"/>
                                        </a:rPr>
                                        <m:t>1</m:t>
                                      </m:r>
                                    </m:num>
                                    <m:den>
                                      <m:r>
                                        <a:rPr lang="es-EC" sz="1600" i="0">
                                          <a:latin typeface="Cambria Math" panose="02040503050406030204" pitchFamily="18" charset="0"/>
                                        </a:rPr>
                                        <m:t>2</m:t>
                                      </m:r>
                                    </m:den>
                                  </m:f>
                                  <m:sSub>
                                    <m:sSubPr>
                                      <m:ctrlPr>
                                        <a:rPr lang="es-EC" sz="1600" i="1">
                                          <a:latin typeface="Cambria Math" panose="02040503050406030204" pitchFamily="18" charset="0"/>
                                        </a:rPr>
                                      </m:ctrlPr>
                                    </m:sSubPr>
                                    <m:e>
                                      <m:bar>
                                        <m:barPr>
                                          <m:ctrlPr>
                                            <a:rPr lang="es-EC" sz="1600" i="1">
                                              <a:latin typeface="Cambria Math" panose="02040503050406030204" pitchFamily="18" charset="0"/>
                                            </a:rPr>
                                          </m:ctrlPr>
                                        </m:barPr>
                                        <m:e>
                                          <m:r>
                                            <a:rPr lang="es-EC" sz="1600" i="1">
                                              <a:latin typeface="Cambria Math" panose="02040503050406030204" pitchFamily="18" charset="0"/>
                                            </a:rPr>
                                            <m:t>𝐻</m:t>
                                          </m:r>
                                        </m:e>
                                      </m:bar>
                                    </m:e>
                                    <m:sub>
                                      <m:r>
                                        <a:rPr lang="es-EC" sz="1600" i="1">
                                          <a:latin typeface="Cambria Math" panose="02040503050406030204" pitchFamily="18" charset="0"/>
                                        </a:rPr>
                                        <m:t>𝑁</m:t>
                                      </m:r>
                                    </m:sub>
                                  </m:sSub>
                                  <m:d>
                                    <m:dPr>
                                      <m:ctrlPr>
                                        <a:rPr lang="es-EC" sz="1600" i="1">
                                          <a:latin typeface="Cambria Math" panose="02040503050406030204" pitchFamily="18" charset="0"/>
                                        </a:rPr>
                                      </m:ctrlPr>
                                    </m:dPr>
                                    <m:e>
                                      <m:bar>
                                        <m:barPr>
                                          <m:ctrlPr>
                                            <a:rPr lang="es-EC" sz="1600" i="1">
                                              <a:latin typeface="Cambria Math" panose="02040503050406030204" pitchFamily="18" charset="0"/>
                                            </a:rPr>
                                          </m:ctrlPr>
                                        </m:barPr>
                                        <m:e>
                                          <m:r>
                                            <a:rPr lang="es-EC" sz="1600" i="1">
                                              <a:latin typeface="Cambria Math" panose="02040503050406030204" pitchFamily="18" charset="0"/>
                                            </a:rPr>
                                            <m:t>𝑣</m:t>
                                          </m:r>
                                        </m:e>
                                      </m:bar>
                                    </m:e>
                                  </m:d>
                                </m:e>
                              </m:d>
                            </m:e>
                            <m:sup>
                              <m:r>
                                <a:rPr lang="es-EC" sz="1600" i="1">
                                  <a:latin typeface="Cambria Math" panose="02040503050406030204" pitchFamily="18" charset="0"/>
                                </a:rPr>
                                <m:t>𝑇</m:t>
                              </m:r>
                            </m:sup>
                          </m:sSup>
                          <m:r>
                            <a:rPr lang="es-EC" sz="1600" i="0">
                              <a:latin typeface="Cambria Math" panose="02040503050406030204" pitchFamily="18" charset="0"/>
                            </a:rPr>
                            <m:t>∙</m:t>
                          </m:r>
                          <m:r>
                            <a:rPr lang="es-EC" sz="1600" i="1">
                              <a:latin typeface="Cambria Math" panose="02040503050406030204" pitchFamily="18" charset="0"/>
                            </a:rPr>
                            <m:t>𝑑𝐴</m:t>
                          </m:r>
                          <m:r>
                            <a:rPr lang="es-EC" sz="1600" i="0">
                              <a:latin typeface="Cambria Math" panose="02040503050406030204" pitchFamily="18" charset="0"/>
                            </a:rPr>
                            <m:t>∙</m:t>
                          </m:r>
                          <m:bar>
                            <m:barPr>
                              <m:ctrlPr>
                                <a:rPr lang="es-EC" sz="1600" i="1">
                                  <a:latin typeface="Cambria Math" panose="02040503050406030204" pitchFamily="18" charset="0"/>
                                </a:rPr>
                              </m:ctrlPr>
                            </m:barPr>
                            <m:e>
                              <m:r>
                                <a:rPr lang="es-EC" sz="1600" i="1">
                                  <a:latin typeface="Cambria Math" panose="02040503050406030204" pitchFamily="18" charset="0"/>
                                </a:rPr>
                                <m:t>𝑣</m:t>
                              </m:r>
                            </m:e>
                          </m:bar>
                          <m:r>
                            <a:rPr lang="es-EC" sz="1600" i="0">
                              <a:latin typeface="Cambria Math" panose="02040503050406030204" pitchFamily="18" charset="0"/>
                            </a:rPr>
                            <m:t>=</m:t>
                          </m:r>
                        </m:e>
                      </m:nary>
                      <m:nary>
                        <m:naryPr>
                          <m:limLoc m:val="subSup"/>
                          <m:ctrlPr>
                            <a:rPr lang="es-EC" sz="1600" i="1">
                              <a:latin typeface="Cambria Math" panose="02040503050406030204" pitchFamily="18" charset="0"/>
                            </a:rPr>
                          </m:ctrlPr>
                        </m:naryPr>
                        <m:sub>
                          <m:r>
                            <a:rPr lang="es-EC" sz="1600" i="1">
                              <a:latin typeface="Cambria Math" panose="02040503050406030204" pitchFamily="18" charset="0"/>
                            </a:rPr>
                            <m:t>𝐴</m:t>
                          </m:r>
                        </m:sub>
                        <m:sup/>
                        <m:e>
                          <m:sSup>
                            <m:sSupPr>
                              <m:ctrlPr>
                                <a:rPr lang="es-EC" sz="1600" i="1">
                                  <a:latin typeface="Cambria Math" panose="02040503050406030204" pitchFamily="18" charset="0"/>
                                </a:rPr>
                              </m:ctrlPr>
                            </m:sSupPr>
                            <m:e>
                              <m:bar>
                                <m:barPr>
                                  <m:ctrlPr>
                                    <a:rPr lang="es-EC" sz="1600" i="1">
                                      <a:latin typeface="Cambria Math" panose="02040503050406030204" pitchFamily="18" charset="0"/>
                                    </a:rPr>
                                  </m:ctrlPr>
                                </m:barPr>
                                <m:e>
                                  <m:r>
                                    <a:rPr lang="es-EC" sz="1600" i="1" smtClean="0">
                                      <a:latin typeface="Cambria Math" panose="02040503050406030204" pitchFamily="18" charset="0"/>
                                      <a:sym typeface="Symbol" panose="05050102010706020507" pitchFamily="18" charset="2"/>
                                    </a:rPr>
                                    <m:t></m:t>
                                  </m:r>
                                </m:e>
                              </m:bar>
                            </m:e>
                            <m:sup>
                              <m:r>
                                <a:rPr lang="es-EC" sz="1600" i="1">
                                  <a:latin typeface="Cambria Math" panose="02040503050406030204" pitchFamily="18" charset="0"/>
                                </a:rPr>
                                <m:t>𝑇</m:t>
                              </m:r>
                            </m:sup>
                          </m:sSup>
                        </m:e>
                      </m:nary>
                      <m:r>
                        <a:rPr lang="es-EC" sz="1600" i="0">
                          <a:latin typeface="Cambria Math" panose="02040503050406030204" pitchFamily="18" charset="0"/>
                        </a:rPr>
                        <m:t>∙</m:t>
                      </m:r>
                      <m:bar>
                        <m:barPr>
                          <m:ctrlPr>
                            <a:rPr lang="es-EC" sz="1600" i="1">
                              <a:latin typeface="Cambria Math" panose="02040503050406030204" pitchFamily="18" charset="0"/>
                            </a:rPr>
                          </m:ctrlPr>
                        </m:barPr>
                        <m:e>
                          <m:r>
                            <a:rPr lang="es-EC" sz="1600" i="1">
                              <a:latin typeface="Cambria Math" panose="02040503050406030204" pitchFamily="18" charset="0"/>
                            </a:rPr>
                            <m:t>𝑝</m:t>
                          </m:r>
                        </m:e>
                      </m:bar>
                      <m:r>
                        <a:rPr lang="es-EC" sz="1600" i="0">
                          <a:latin typeface="Cambria Math" panose="02040503050406030204" pitchFamily="18" charset="0"/>
                        </a:rPr>
                        <m:t>∙</m:t>
                      </m:r>
                      <m:r>
                        <a:rPr lang="es-EC" sz="1600" i="1">
                          <a:latin typeface="Cambria Math" panose="02040503050406030204" pitchFamily="18" charset="0"/>
                        </a:rPr>
                        <m:t>𝑑𝐴</m:t>
                      </m:r>
                      <m:r>
                        <a:rPr lang="es-EC" sz="1600" i="0">
                          <a:latin typeface="Cambria Math" panose="02040503050406030204" pitchFamily="18" charset="0"/>
                        </a:rPr>
                        <m:t>+    </m:t>
                      </m:r>
                      <m:nary>
                        <m:naryPr>
                          <m:limLoc m:val="subSup"/>
                          <m:ctrlPr>
                            <a:rPr lang="es-EC" sz="1600" i="1">
                              <a:latin typeface="Cambria Math" panose="02040503050406030204" pitchFamily="18" charset="0"/>
                            </a:rPr>
                          </m:ctrlPr>
                        </m:naryPr>
                        <m:sub>
                          <m:r>
                            <a:rPr lang="es-EC" sz="1600" i="1">
                              <a:latin typeface="Cambria Math" panose="02040503050406030204" pitchFamily="18" charset="0"/>
                            </a:rPr>
                            <m:t>𝑆𝑡</m:t>
                          </m:r>
                        </m:sub>
                        <m:sup/>
                        <m:e>
                          <m:sSup>
                            <m:sSupPr>
                              <m:ctrlPr>
                                <a:rPr lang="es-EC" sz="1600" i="1">
                                  <a:latin typeface="Cambria Math" panose="02040503050406030204" pitchFamily="18" charset="0"/>
                                </a:rPr>
                              </m:ctrlPr>
                            </m:sSupPr>
                            <m:e>
                              <m:bar>
                                <m:barPr>
                                  <m:ctrlPr>
                                    <a:rPr lang="es-EC" sz="1600" i="1">
                                      <a:latin typeface="Cambria Math" panose="02040503050406030204" pitchFamily="18" charset="0"/>
                                    </a:rPr>
                                  </m:ctrlPr>
                                </m:barPr>
                                <m:e>
                                  <m:r>
                                    <a:rPr lang="es-EC" sz="1600" i="1" smtClean="0">
                                      <a:latin typeface="Cambria Math" panose="02040503050406030204" pitchFamily="18" charset="0"/>
                                      <a:sym typeface="Symbol" panose="05050102010706020507" pitchFamily="18" charset="2"/>
                                    </a:rPr>
                                    <m:t></m:t>
                                  </m:r>
                                </m:e>
                              </m:bar>
                            </m:e>
                            <m:sup>
                              <m:r>
                                <a:rPr lang="es-EC" sz="1600" i="1">
                                  <a:latin typeface="Cambria Math" panose="02040503050406030204" pitchFamily="18" charset="0"/>
                                </a:rPr>
                                <m:t>𝑇</m:t>
                              </m:r>
                            </m:sup>
                          </m:sSup>
                        </m:e>
                      </m:nary>
                      <m:r>
                        <a:rPr lang="es-EC" sz="1600" i="0">
                          <a:latin typeface="Cambria Math" panose="02040503050406030204" pitchFamily="18" charset="0"/>
                        </a:rPr>
                        <m:t>∙</m:t>
                      </m:r>
                      <m:sSup>
                        <m:sSupPr>
                          <m:ctrlPr>
                            <a:rPr lang="es-EC" sz="1600" i="1">
                              <a:latin typeface="Cambria Math" panose="02040503050406030204" pitchFamily="18" charset="0"/>
                            </a:rPr>
                          </m:ctrlPr>
                        </m:sSupPr>
                        <m:e>
                          <m:sSub>
                            <m:sSubPr>
                              <m:ctrlPr>
                                <a:rPr lang="es-EC" sz="1600" i="1">
                                  <a:latin typeface="Cambria Math" panose="02040503050406030204" pitchFamily="18" charset="0"/>
                                </a:rPr>
                              </m:ctrlPr>
                            </m:sSubPr>
                            <m:e>
                              <m:bar>
                                <m:barPr>
                                  <m:ctrlPr>
                                    <a:rPr lang="es-EC" sz="1600" i="1">
                                      <a:latin typeface="Cambria Math" panose="02040503050406030204" pitchFamily="18" charset="0"/>
                                    </a:rPr>
                                  </m:ctrlPr>
                                </m:barPr>
                                <m:e>
                                  <m:r>
                                    <a:rPr lang="es-EC" sz="1600" i="1">
                                      <a:latin typeface="Cambria Math" panose="02040503050406030204" pitchFamily="18" charset="0"/>
                                    </a:rPr>
                                    <m:t>𝑅</m:t>
                                  </m:r>
                                </m:e>
                              </m:bar>
                            </m:e>
                            <m:sub>
                              <m:r>
                                <a:rPr lang="es-EC" sz="1600" i="1">
                                  <a:latin typeface="Cambria Math" panose="02040503050406030204" pitchFamily="18" charset="0"/>
                                </a:rPr>
                                <m:t>𝑟</m:t>
                              </m:r>
                            </m:sub>
                          </m:sSub>
                        </m:e>
                        <m:sup>
                          <m:r>
                            <a:rPr lang="es-EC" sz="1600" i="1">
                              <a:latin typeface="Cambria Math" panose="02040503050406030204" pitchFamily="18" charset="0"/>
                            </a:rPr>
                            <m:t>𝑇</m:t>
                          </m:r>
                        </m:sup>
                      </m:sSup>
                      <m:r>
                        <a:rPr lang="es-EC" sz="1600" i="0">
                          <a:latin typeface="Cambria Math" panose="02040503050406030204" pitchFamily="18" charset="0"/>
                        </a:rPr>
                        <m:t>∙</m:t>
                      </m:r>
                      <m:bar>
                        <m:barPr>
                          <m:ctrlPr>
                            <a:rPr lang="es-EC" sz="1600" i="1">
                              <a:latin typeface="Cambria Math" panose="02040503050406030204" pitchFamily="18" charset="0"/>
                            </a:rPr>
                          </m:ctrlPr>
                        </m:barPr>
                        <m:e>
                          <m:r>
                            <a:rPr lang="es-EC" sz="1600" i="1">
                              <a:latin typeface="Cambria Math" panose="02040503050406030204" pitchFamily="18" charset="0"/>
                            </a:rPr>
                            <m:t>𝑡</m:t>
                          </m:r>
                        </m:e>
                      </m:bar>
                      <m:r>
                        <a:rPr lang="es-EC" sz="1600" i="0">
                          <a:latin typeface="Cambria Math" panose="02040503050406030204" pitchFamily="18" charset="0"/>
                        </a:rPr>
                        <m:t>∙</m:t>
                      </m:r>
                      <m:sSub>
                        <m:sSubPr>
                          <m:ctrlPr>
                            <a:rPr lang="es-EC" sz="1600" i="1">
                              <a:latin typeface="Cambria Math" panose="02040503050406030204" pitchFamily="18" charset="0"/>
                            </a:rPr>
                          </m:ctrlPr>
                        </m:sSubPr>
                        <m:e>
                          <m:r>
                            <a:rPr lang="es-EC" sz="1600" i="1">
                              <a:latin typeface="Cambria Math" panose="02040503050406030204" pitchFamily="18" charset="0"/>
                            </a:rPr>
                            <m:t>𝑑𝑆</m:t>
                          </m:r>
                        </m:e>
                        <m:sub>
                          <m:r>
                            <a:rPr lang="es-EC" sz="1600" i="1">
                              <a:latin typeface="Cambria Math" panose="02040503050406030204" pitchFamily="18" charset="0"/>
                            </a:rPr>
                            <m:t>𝑡</m:t>
                          </m:r>
                        </m:sub>
                      </m:sSub>
                    </m:oMath>
                  </m:oMathPara>
                </a14:m>
                <a:endParaRPr lang="es-EC" sz="1600" dirty="0"/>
              </a:p>
            </p:txBody>
          </p:sp>
        </mc:Choice>
        <mc:Fallback xmlns="">
          <p:sp>
            <p:nvSpPr>
              <p:cNvPr id="22" name="Rectangle 21"/>
              <p:cNvSpPr>
                <a:spLocks noRot="1" noChangeAspect="1" noMove="1" noResize="1" noEditPoints="1" noAdjustHandles="1" noChangeArrowheads="1" noChangeShapeType="1" noTextEdit="1"/>
              </p:cNvSpPr>
              <p:nvPr/>
            </p:nvSpPr>
            <p:spPr>
              <a:xfrm>
                <a:off x="64202" y="4799897"/>
                <a:ext cx="8464363" cy="667812"/>
              </a:xfrm>
              <a:prstGeom prst="rect">
                <a:avLst/>
              </a:prstGeom>
              <a:blipFill rotWithShape="0">
                <a:blip r:embed="rId7"/>
                <a:stretch>
                  <a:fillRect/>
                </a:stretch>
              </a:blipFill>
              <a:ln>
                <a:solidFill>
                  <a:schemeClr val="tx1"/>
                </a:solidFill>
              </a:ln>
            </p:spPr>
            <p:txBody>
              <a:bodyPr/>
              <a:lstStyle/>
              <a:p>
                <a:r>
                  <a:rPr lang="es-EC">
                    <a:noFill/>
                  </a:rPr>
                  <a:t> </a:t>
                </a:r>
              </a:p>
            </p:txBody>
          </p:sp>
        </mc:Fallback>
      </mc:AlternateContent>
      <p:sp>
        <p:nvSpPr>
          <p:cNvPr id="3" name="TextBox 2"/>
          <p:cNvSpPr txBox="1"/>
          <p:nvPr/>
        </p:nvSpPr>
        <p:spPr>
          <a:xfrm>
            <a:off x="8544851" y="4933748"/>
            <a:ext cx="497252" cy="400110"/>
          </a:xfrm>
          <a:prstGeom prst="rect">
            <a:avLst/>
          </a:prstGeom>
          <a:noFill/>
        </p:spPr>
        <p:txBody>
          <a:bodyPr wrap="none" rtlCol="0">
            <a:spAutoFit/>
          </a:bodyPr>
          <a:lstStyle/>
          <a:p>
            <a:r>
              <a:rPr lang="es-EC" sz="2000" dirty="0" smtClean="0"/>
              <a:t>(g)</a:t>
            </a:r>
            <a:endParaRPr lang="es-EC" sz="2000" dirty="0"/>
          </a:p>
        </p:txBody>
      </p:sp>
    </p:spTree>
    <p:extLst>
      <p:ext uri="{BB962C8B-B14F-4D97-AF65-F5344CB8AC3E}">
        <p14:creationId xmlns:p14="http://schemas.microsoft.com/office/powerpoint/2010/main" val="362838428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97242" y="-204536"/>
            <a:ext cx="5269831" cy="971300"/>
          </a:xfrm>
        </p:spPr>
        <p:txBody>
          <a:bodyPr/>
          <a:lstStyle/>
          <a:p>
            <a:r>
              <a:rPr lang="en-US" sz="4800" dirty="0" smtClean="0">
                <a:ln w="22225">
                  <a:solidFill>
                    <a:sysClr val="windowText" lastClr="000000"/>
                  </a:solidFill>
                  <a:prstDash val="solid"/>
                </a:ln>
                <a:solidFill>
                  <a:schemeClr val="bg1">
                    <a:lumMod val="75000"/>
                  </a:schemeClr>
                </a:solidFill>
                <a:effectLst/>
              </a:rPr>
              <a:t>INTRODUCCIÓN</a:t>
            </a:r>
            <a:endParaRPr lang="en-US" sz="4800" dirty="0">
              <a:ln w="22225">
                <a:solidFill>
                  <a:sysClr val="windowText" lastClr="000000"/>
                </a:solidFill>
                <a:prstDash val="solid"/>
              </a:ln>
              <a:solidFill>
                <a:schemeClr val="bg1">
                  <a:lumMod val="75000"/>
                </a:schemeClr>
              </a:solidFill>
              <a:effectLst/>
            </a:endParaRPr>
          </a:p>
        </p:txBody>
      </p:sp>
      <p:sp>
        <p:nvSpPr>
          <p:cNvPr id="3" name="Subtitle 2"/>
          <p:cNvSpPr>
            <a:spLocks noGrp="1"/>
          </p:cNvSpPr>
          <p:nvPr>
            <p:ph type="subTitle" idx="1"/>
          </p:nvPr>
        </p:nvSpPr>
        <p:spPr>
          <a:xfrm>
            <a:off x="517357" y="832937"/>
            <a:ext cx="8229600" cy="2590046"/>
          </a:xfrm>
        </p:spPr>
        <p:txBody>
          <a:bodyPr/>
          <a:lstStyle/>
          <a:p>
            <a:pPr algn="just"/>
            <a:r>
              <a:rPr lang="es-EC" sz="2200" dirty="0">
                <a:solidFill>
                  <a:schemeClr val="tx1"/>
                </a:solidFill>
              </a:rPr>
              <a:t>Los conductos flexibles de acero tienen amplias aplicaciones como elementos estructurales en muchos campos de la ingeniería, debido a que su capacidad de carga es controlada por su resistencia al pandeo producido por imperfecciones geométricas presentes en la misma, dando como resultado diseños altamente eficientes en aplicaciones mecánicas, civiles, aeroespaciales, navales, etc</a:t>
            </a:r>
            <a:r>
              <a:rPr lang="es-EC" sz="2200" dirty="0" smtClean="0">
                <a:solidFill>
                  <a:schemeClr val="tx1"/>
                </a:solidFill>
              </a:rPr>
              <a:t>.</a:t>
            </a:r>
            <a:endParaRPr lang="es-EC" sz="2200" dirty="0">
              <a:solidFill>
                <a:schemeClr val="tx1"/>
              </a:solidFill>
            </a:endParaRPr>
          </a:p>
        </p:txBody>
      </p:sp>
      <p:pic>
        <p:nvPicPr>
          <p:cNvPr id="4" name="Picture 3"/>
          <p:cNvPicPr>
            <a:picLocks noChangeAspect="1"/>
          </p:cNvPicPr>
          <p:nvPr/>
        </p:nvPicPr>
        <p:blipFill>
          <a:blip r:embed="rId2"/>
          <a:stretch>
            <a:fillRect/>
          </a:stretch>
        </p:blipFill>
        <p:spPr>
          <a:xfrm>
            <a:off x="909386" y="3422983"/>
            <a:ext cx="3722771" cy="2365682"/>
          </a:xfrm>
          <a:prstGeom prst="rect">
            <a:avLst/>
          </a:prstGeom>
          <a:ln>
            <a:noFill/>
          </a:ln>
          <a:effectLst>
            <a:softEdge rad="112500"/>
          </a:effectLst>
        </p:spPr>
      </p:pic>
      <p:pic>
        <p:nvPicPr>
          <p:cNvPr id="5" name="Picture 4"/>
          <p:cNvPicPr>
            <a:picLocks noChangeAspect="1"/>
          </p:cNvPicPr>
          <p:nvPr/>
        </p:nvPicPr>
        <p:blipFill>
          <a:blip r:embed="rId3"/>
          <a:stretch>
            <a:fillRect/>
          </a:stretch>
        </p:blipFill>
        <p:spPr>
          <a:xfrm>
            <a:off x="4632157" y="3422983"/>
            <a:ext cx="3722771" cy="2365682"/>
          </a:xfrm>
          <a:prstGeom prst="rect">
            <a:avLst/>
          </a:prstGeom>
          <a:ln>
            <a:noFill/>
          </a:ln>
          <a:effectLst>
            <a:softEdge rad="112500"/>
          </a:effectLst>
        </p:spPr>
      </p:pic>
    </p:spTree>
    <p:extLst>
      <p:ext uri="{BB962C8B-B14F-4D97-AF65-F5344CB8AC3E}">
        <p14:creationId xmlns:p14="http://schemas.microsoft.com/office/powerpoint/2010/main" val="1260949036"/>
      </p:ext>
    </p:extLst>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525"/>
            <a:ext cx="9252283" cy="556698"/>
          </a:xfrm>
        </p:spPr>
        <p:txBody>
          <a:bodyPr/>
          <a:lstStyle/>
          <a:p>
            <a:r>
              <a:rPr lang="en-US" sz="3200" dirty="0" smtClean="0">
                <a:ln w="22225">
                  <a:solidFill>
                    <a:sysClr val="windowText" lastClr="000000"/>
                  </a:solidFill>
                  <a:prstDash val="solid"/>
                </a:ln>
                <a:solidFill>
                  <a:schemeClr val="bg1">
                    <a:lumMod val="75000"/>
                  </a:schemeClr>
                </a:solidFill>
                <a:effectLst/>
              </a:rPr>
              <a:t>EQUILIBRIO EN GEOMETRÍAS COMPLEJAS</a:t>
            </a:r>
            <a:endParaRPr lang="en-US" sz="3200" dirty="0">
              <a:ln w="22225">
                <a:solidFill>
                  <a:sysClr val="windowText" lastClr="000000"/>
                </a:solidFill>
                <a:prstDash val="solid"/>
              </a:ln>
              <a:solidFill>
                <a:schemeClr val="bg1">
                  <a:lumMod val="75000"/>
                </a:schemeClr>
              </a:solidFill>
              <a:effectLst/>
            </a:endParaRPr>
          </a:p>
        </p:txBody>
      </p:sp>
      <p:sp>
        <p:nvSpPr>
          <p:cNvPr id="5" name="Rectangle 4"/>
          <p:cNvSpPr/>
          <p:nvPr/>
        </p:nvSpPr>
        <p:spPr>
          <a:xfrm>
            <a:off x="384341" y="581223"/>
            <a:ext cx="8483600" cy="1631216"/>
          </a:xfrm>
          <a:prstGeom prst="rect">
            <a:avLst/>
          </a:prstGeom>
        </p:spPr>
        <p:txBody>
          <a:bodyPr wrap="square">
            <a:spAutoFit/>
          </a:bodyPr>
          <a:lstStyle/>
          <a:p>
            <a:pPr algn="just"/>
            <a:r>
              <a:rPr lang="es-EC" sz="2000" dirty="0"/>
              <a:t>Esta relación no lineal para el equilibrio del elemento no puede ser resuelta fácilmente, por lo cual se requiere un método de solución numérica. Para esto </a:t>
            </a:r>
            <a:r>
              <a:rPr lang="es-EC" sz="2000" dirty="0" smtClean="0"/>
              <a:t>se incrementan las </a:t>
            </a:r>
            <a:r>
              <a:rPr lang="es-EC" sz="2000" dirty="0"/>
              <a:t>variables de fuerza y </a:t>
            </a:r>
            <a:r>
              <a:rPr lang="es-EC" sz="2000" dirty="0" smtClean="0"/>
              <a:t>deformación, </a:t>
            </a:r>
            <a:r>
              <a:rPr lang="es-EC" sz="2000" dirty="0"/>
              <a:t>es decir éstas son divididas en estados fundamentales que se asumen a encontrar (-) y los incrementos (+)</a:t>
            </a:r>
          </a:p>
        </p:txBody>
      </p:sp>
      <p:pic>
        <p:nvPicPr>
          <p:cNvPr id="11" name="Picture 10"/>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35266" y="2288639"/>
            <a:ext cx="6381750" cy="2355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Rectangle 11"/>
          <p:cNvSpPr/>
          <p:nvPr/>
        </p:nvSpPr>
        <p:spPr>
          <a:xfrm>
            <a:off x="244641" y="4720689"/>
            <a:ext cx="8483600" cy="1323439"/>
          </a:xfrm>
          <a:prstGeom prst="rect">
            <a:avLst/>
          </a:prstGeom>
        </p:spPr>
        <p:txBody>
          <a:bodyPr wrap="square">
            <a:spAutoFit/>
          </a:bodyPr>
          <a:lstStyle/>
          <a:p>
            <a:r>
              <a:rPr lang="es-EC" sz="2000" dirty="0"/>
              <a:t>Donde,</a:t>
            </a:r>
          </a:p>
          <a:p>
            <a:pPr marL="723900" indent="-342900">
              <a:buFont typeface="Arial" panose="020B0604020202020204" pitchFamily="34" charset="0"/>
              <a:buChar char="•"/>
            </a:pPr>
            <a:r>
              <a:rPr lang="es-EC" sz="2000" b="1" dirty="0" smtClean="0"/>
              <a:t>EI</a:t>
            </a:r>
            <a:r>
              <a:rPr lang="es-EC" sz="2000" b="1" dirty="0"/>
              <a:t>	</a:t>
            </a:r>
            <a:r>
              <a:rPr lang="es-EC" sz="2000" dirty="0" smtClean="0">
                <a:sym typeface="Symbol" panose="05050102010706020507" pitchFamily="18" charset="2"/>
              </a:rPr>
              <a:t></a:t>
            </a:r>
            <a:r>
              <a:rPr lang="es-EC" sz="2000" dirty="0"/>
              <a:t>	Estado Inicial</a:t>
            </a:r>
          </a:p>
          <a:p>
            <a:pPr marL="723900" lvl="0" indent="-342900">
              <a:buFont typeface="Arial" panose="020B0604020202020204" pitchFamily="34" charset="0"/>
              <a:buChar char="•"/>
            </a:pPr>
            <a:r>
              <a:rPr lang="es-EC" sz="2000" b="1" dirty="0"/>
              <a:t>EF	</a:t>
            </a:r>
            <a:r>
              <a:rPr lang="es-EC" sz="2000" dirty="0" smtClean="0">
                <a:sym typeface="Symbol" panose="05050102010706020507" pitchFamily="18" charset="2"/>
              </a:rPr>
              <a:t></a:t>
            </a:r>
            <a:r>
              <a:rPr lang="es-EC" sz="2000" dirty="0"/>
              <a:t>	Incremento fundamental</a:t>
            </a:r>
          </a:p>
          <a:p>
            <a:pPr marL="723900" lvl="0" indent="-342900">
              <a:buFont typeface="Arial" panose="020B0604020202020204" pitchFamily="34" charset="0"/>
              <a:buChar char="•"/>
            </a:pPr>
            <a:r>
              <a:rPr lang="es-EC" sz="2000" b="1" dirty="0"/>
              <a:t>EA</a:t>
            </a:r>
            <a:r>
              <a:rPr lang="es-EC" sz="2000" dirty="0"/>
              <a:t> 	</a:t>
            </a:r>
            <a:r>
              <a:rPr lang="es-EC" sz="2000" dirty="0" smtClean="0">
                <a:sym typeface="Symbol" panose="05050102010706020507" pitchFamily="18" charset="2"/>
              </a:rPr>
              <a:t></a:t>
            </a:r>
            <a:r>
              <a:rPr lang="es-EC" sz="2000" dirty="0"/>
              <a:t>	Incremento adyacente</a:t>
            </a:r>
          </a:p>
        </p:txBody>
      </p:sp>
    </p:spTree>
    <p:extLst>
      <p:ext uri="{BB962C8B-B14F-4D97-AF65-F5344CB8AC3E}">
        <p14:creationId xmlns:p14="http://schemas.microsoft.com/office/powerpoint/2010/main" val="1001304122"/>
      </p:ext>
    </p:extLst>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525"/>
            <a:ext cx="9252283" cy="556698"/>
          </a:xfrm>
        </p:spPr>
        <p:txBody>
          <a:bodyPr/>
          <a:lstStyle/>
          <a:p>
            <a:r>
              <a:rPr lang="en-US" sz="3200" dirty="0" smtClean="0">
                <a:ln w="22225">
                  <a:solidFill>
                    <a:sysClr val="windowText" lastClr="000000"/>
                  </a:solidFill>
                  <a:prstDash val="solid"/>
                </a:ln>
                <a:solidFill>
                  <a:schemeClr val="bg1">
                    <a:lumMod val="75000"/>
                  </a:schemeClr>
                </a:solidFill>
                <a:effectLst/>
              </a:rPr>
              <a:t>EQUILIBRIO EN GEOMETRÍAS COMPLEJAS</a:t>
            </a:r>
            <a:endParaRPr lang="en-US" sz="3200" dirty="0">
              <a:ln w="22225">
                <a:solidFill>
                  <a:sysClr val="windowText" lastClr="000000"/>
                </a:solidFill>
                <a:prstDash val="solid"/>
              </a:ln>
              <a:solidFill>
                <a:schemeClr val="bg1">
                  <a:lumMod val="75000"/>
                </a:schemeClr>
              </a:solidFill>
              <a:effectLst/>
            </a:endParaRPr>
          </a:p>
        </p:txBody>
      </p:sp>
      <p:sp>
        <p:nvSpPr>
          <p:cNvPr id="5" name="Rectangle 4"/>
          <p:cNvSpPr/>
          <p:nvPr/>
        </p:nvSpPr>
        <p:spPr>
          <a:xfrm>
            <a:off x="774698" y="3720769"/>
            <a:ext cx="8483600" cy="400110"/>
          </a:xfrm>
          <a:prstGeom prst="rect">
            <a:avLst/>
          </a:prstGeom>
        </p:spPr>
        <p:txBody>
          <a:bodyPr wrap="square">
            <a:spAutoFit/>
          </a:bodyPr>
          <a:lstStyle/>
          <a:p>
            <a:r>
              <a:rPr lang="es-EC" sz="2000" dirty="0"/>
              <a:t>Introduciendo estas relaciones en la ecuación </a:t>
            </a:r>
            <a:r>
              <a:rPr lang="es-EC" sz="2000" dirty="0" smtClean="0"/>
              <a:t>(g), queda:</a:t>
            </a:r>
            <a:endParaRPr lang="es-EC" sz="2000"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660399" y="666868"/>
            <a:ext cx="5129213" cy="2778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a14="http://schemas.microsoft.com/office/drawing/2010/main">
        <mc:Choice Requires="a14">
          <p:sp>
            <p:nvSpPr>
              <p:cNvPr id="6" name="Rectangle 5"/>
              <p:cNvSpPr/>
              <p:nvPr/>
            </p:nvSpPr>
            <p:spPr>
              <a:xfrm>
                <a:off x="6680801" y="1331965"/>
                <a:ext cx="1646092" cy="414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bar>
                        <m:barPr>
                          <m:ctrlPr>
                            <a:rPr lang="es-EC" sz="2000" i="1">
                              <a:latin typeface="Cambria Math" panose="02040503050406030204" pitchFamily="18" charset="0"/>
                            </a:rPr>
                          </m:ctrlPr>
                        </m:barPr>
                        <m:e>
                          <m:r>
                            <a:rPr lang="es-EC" sz="2000" i="1">
                              <a:latin typeface="Cambria Math" panose="02040503050406030204" pitchFamily="18" charset="0"/>
                            </a:rPr>
                            <m:t>𝑣</m:t>
                          </m:r>
                        </m:e>
                      </m:bar>
                      <m:r>
                        <a:rPr lang="es-EC" sz="2000" i="0">
                          <a:latin typeface="Cambria Math" panose="02040503050406030204" pitchFamily="18" charset="0"/>
                        </a:rPr>
                        <m:t>=</m:t>
                      </m:r>
                      <m:sSup>
                        <m:sSupPr>
                          <m:ctrlPr>
                            <a:rPr lang="es-EC" sz="2000" i="1">
                              <a:latin typeface="Cambria Math" panose="02040503050406030204" pitchFamily="18" charset="0"/>
                            </a:rPr>
                          </m:ctrlPr>
                        </m:sSupPr>
                        <m:e>
                          <m:bar>
                            <m:barPr>
                              <m:ctrlPr>
                                <a:rPr lang="es-EC" sz="2000" i="1">
                                  <a:latin typeface="Cambria Math" panose="02040503050406030204" pitchFamily="18" charset="0"/>
                                </a:rPr>
                              </m:ctrlPr>
                            </m:barPr>
                            <m:e>
                              <m:r>
                                <a:rPr lang="es-EC" sz="2000" i="1">
                                  <a:latin typeface="Cambria Math" panose="02040503050406030204" pitchFamily="18" charset="0"/>
                                </a:rPr>
                                <m:t>𝑣</m:t>
                              </m:r>
                            </m:e>
                          </m:bar>
                        </m:e>
                        <m:sup>
                          <m:r>
                            <a:rPr lang="es-EC" sz="2000" i="0">
                              <a:latin typeface="Cambria Math" panose="02040503050406030204" pitchFamily="18" charset="0"/>
                            </a:rPr>
                            <m:t>−</m:t>
                          </m:r>
                        </m:sup>
                      </m:sSup>
                      <m:r>
                        <a:rPr lang="es-EC" sz="2000" i="0">
                          <a:latin typeface="Cambria Math" panose="02040503050406030204" pitchFamily="18" charset="0"/>
                        </a:rPr>
                        <m:t>+</m:t>
                      </m:r>
                      <m:sSup>
                        <m:sSupPr>
                          <m:ctrlPr>
                            <a:rPr lang="es-EC" sz="2000" i="1">
                              <a:latin typeface="Cambria Math" panose="02040503050406030204" pitchFamily="18" charset="0"/>
                            </a:rPr>
                          </m:ctrlPr>
                        </m:sSupPr>
                        <m:e>
                          <m:bar>
                            <m:barPr>
                              <m:ctrlPr>
                                <a:rPr lang="es-EC" sz="2000" i="1">
                                  <a:latin typeface="Cambria Math" panose="02040503050406030204" pitchFamily="18" charset="0"/>
                                </a:rPr>
                              </m:ctrlPr>
                            </m:barPr>
                            <m:e>
                              <m:r>
                                <a:rPr lang="es-EC" sz="2000" i="1">
                                  <a:latin typeface="Cambria Math" panose="02040503050406030204" pitchFamily="18" charset="0"/>
                                </a:rPr>
                                <m:t>𝑣</m:t>
                              </m:r>
                            </m:e>
                          </m:bar>
                        </m:e>
                        <m:sup>
                          <m:r>
                            <a:rPr lang="es-EC" sz="2000" i="0">
                              <a:latin typeface="Cambria Math" panose="02040503050406030204" pitchFamily="18" charset="0"/>
                            </a:rPr>
                            <m:t>+</m:t>
                          </m:r>
                        </m:sup>
                      </m:sSup>
                    </m:oMath>
                  </m:oMathPara>
                </a14:m>
                <a:endParaRPr lang="es-EC" sz="2000" dirty="0"/>
              </a:p>
            </p:txBody>
          </p:sp>
        </mc:Choice>
        <mc:Fallback xmlns="">
          <p:sp>
            <p:nvSpPr>
              <p:cNvPr id="6" name="Rectangle 5"/>
              <p:cNvSpPr>
                <a:spLocks noRot="1" noChangeAspect="1" noMove="1" noResize="1" noEditPoints="1" noAdjustHandles="1" noChangeArrowheads="1" noChangeShapeType="1" noTextEdit="1"/>
              </p:cNvSpPr>
              <p:nvPr/>
            </p:nvSpPr>
            <p:spPr>
              <a:xfrm>
                <a:off x="6680801" y="1331965"/>
                <a:ext cx="1646092" cy="414665"/>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680801" y="1975724"/>
                <a:ext cx="1632626" cy="4664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bar>
                        <m:barPr>
                          <m:ctrlPr>
                            <a:rPr lang="es-EC" sz="2000" i="1">
                              <a:latin typeface="Cambria Math" panose="02040503050406030204" pitchFamily="18" charset="0"/>
                            </a:rPr>
                          </m:ctrlPr>
                        </m:barPr>
                        <m:e>
                          <m:r>
                            <a:rPr lang="es-EC" sz="2000" i="1">
                              <a:latin typeface="Cambria Math" panose="02040503050406030204" pitchFamily="18" charset="0"/>
                            </a:rPr>
                            <m:t>𝑝</m:t>
                          </m:r>
                        </m:e>
                      </m:bar>
                      <m:r>
                        <a:rPr lang="es-EC" sz="2000" i="0">
                          <a:latin typeface="Cambria Math" panose="02040503050406030204" pitchFamily="18" charset="0"/>
                        </a:rPr>
                        <m:t>=</m:t>
                      </m:r>
                      <m:sSup>
                        <m:sSupPr>
                          <m:ctrlPr>
                            <a:rPr lang="es-EC" sz="2000" i="1">
                              <a:latin typeface="Cambria Math" panose="02040503050406030204" pitchFamily="18" charset="0"/>
                            </a:rPr>
                          </m:ctrlPr>
                        </m:sSupPr>
                        <m:e>
                          <m:bar>
                            <m:barPr>
                              <m:ctrlPr>
                                <a:rPr lang="es-EC" sz="2000" i="1">
                                  <a:latin typeface="Cambria Math" panose="02040503050406030204" pitchFamily="18" charset="0"/>
                                </a:rPr>
                              </m:ctrlPr>
                            </m:barPr>
                            <m:e>
                              <m:r>
                                <a:rPr lang="es-EC" sz="2000" i="1">
                                  <a:latin typeface="Cambria Math" panose="02040503050406030204" pitchFamily="18" charset="0"/>
                                </a:rPr>
                                <m:t>𝑝</m:t>
                              </m:r>
                            </m:e>
                          </m:bar>
                        </m:e>
                        <m:sup>
                          <m:r>
                            <a:rPr lang="es-EC" sz="2000" i="0">
                              <a:latin typeface="Cambria Math" panose="02040503050406030204" pitchFamily="18" charset="0"/>
                            </a:rPr>
                            <m:t>−</m:t>
                          </m:r>
                        </m:sup>
                      </m:sSup>
                      <m:r>
                        <a:rPr lang="es-EC" sz="2000" i="0">
                          <a:latin typeface="Cambria Math" panose="02040503050406030204" pitchFamily="18" charset="0"/>
                        </a:rPr>
                        <m:t>+</m:t>
                      </m:r>
                      <m:sSup>
                        <m:sSupPr>
                          <m:ctrlPr>
                            <a:rPr lang="es-EC" sz="2000" i="1">
                              <a:latin typeface="Cambria Math" panose="02040503050406030204" pitchFamily="18" charset="0"/>
                            </a:rPr>
                          </m:ctrlPr>
                        </m:sSupPr>
                        <m:e>
                          <m:bar>
                            <m:barPr>
                              <m:ctrlPr>
                                <a:rPr lang="es-EC" sz="2000" i="1">
                                  <a:latin typeface="Cambria Math" panose="02040503050406030204" pitchFamily="18" charset="0"/>
                                </a:rPr>
                              </m:ctrlPr>
                            </m:barPr>
                            <m:e>
                              <m:r>
                                <a:rPr lang="es-EC" sz="2000" i="1">
                                  <a:latin typeface="Cambria Math" panose="02040503050406030204" pitchFamily="18" charset="0"/>
                                </a:rPr>
                                <m:t>𝑝</m:t>
                              </m:r>
                            </m:e>
                          </m:bar>
                        </m:e>
                        <m:sup>
                          <m:r>
                            <a:rPr lang="es-EC" sz="2000" i="0">
                              <a:latin typeface="Cambria Math" panose="02040503050406030204" pitchFamily="18" charset="0"/>
                            </a:rPr>
                            <m:t>+</m:t>
                          </m:r>
                        </m:sup>
                      </m:sSup>
                    </m:oMath>
                  </m:oMathPara>
                </a14:m>
                <a:endParaRPr lang="es-EC" sz="2000" dirty="0"/>
              </a:p>
            </p:txBody>
          </p:sp>
        </mc:Choice>
        <mc:Fallback xmlns="">
          <p:sp>
            <p:nvSpPr>
              <p:cNvPr id="8" name="Rectangle 7"/>
              <p:cNvSpPr>
                <a:spLocks noRot="1" noChangeAspect="1" noMove="1" noResize="1" noEditPoints="1" noAdjustHandles="1" noChangeArrowheads="1" noChangeShapeType="1" noTextEdit="1"/>
              </p:cNvSpPr>
              <p:nvPr/>
            </p:nvSpPr>
            <p:spPr>
              <a:xfrm>
                <a:off x="6680801" y="1975724"/>
                <a:ext cx="1632626" cy="466410"/>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6739695" y="2717155"/>
                <a:ext cx="1528303" cy="4145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bar>
                        <m:barPr>
                          <m:ctrlPr>
                            <a:rPr lang="es-EC" sz="2000" i="1">
                              <a:latin typeface="Cambria Math" panose="02040503050406030204" pitchFamily="18" charset="0"/>
                            </a:rPr>
                          </m:ctrlPr>
                        </m:barPr>
                        <m:e>
                          <m:r>
                            <a:rPr lang="es-EC" sz="2000" i="1">
                              <a:latin typeface="Cambria Math" panose="02040503050406030204" pitchFamily="18" charset="0"/>
                            </a:rPr>
                            <m:t>𝑡</m:t>
                          </m:r>
                        </m:e>
                      </m:bar>
                      <m:r>
                        <a:rPr lang="es-EC" sz="2000" i="0">
                          <a:latin typeface="Cambria Math" panose="02040503050406030204" pitchFamily="18" charset="0"/>
                        </a:rPr>
                        <m:t>=</m:t>
                      </m:r>
                      <m:sSup>
                        <m:sSupPr>
                          <m:ctrlPr>
                            <a:rPr lang="es-EC" sz="2000" i="1">
                              <a:latin typeface="Cambria Math" panose="02040503050406030204" pitchFamily="18" charset="0"/>
                            </a:rPr>
                          </m:ctrlPr>
                        </m:sSupPr>
                        <m:e>
                          <m:bar>
                            <m:barPr>
                              <m:ctrlPr>
                                <a:rPr lang="es-EC" sz="2000" i="1">
                                  <a:latin typeface="Cambria Math" panose="02040503050406030204" pitchFamily="18" charset="0"/>
                                </a:rPr>
                              </m:ctrlPr>
                            </m:barPr>
                            <m:e>
                              <m:r>
                                <a:rPr lang="es-EC" sz="2000" i="1">
                                  <a:latin typeface="Cambria Math" panose="02040503050406030204" pitchFamily="18" charset="0"/>
                                </a:rPr>
                                <m:t>𝑡</m:t>
                              </m:r>
                            </m:e>
                          </m:bar>
                        </m:e>
                        <m:sup>
                          <m:r>
                            <a:rPr lang="es-EC" sz="2000" i="0">
                              <a:latin typeface="Cambria Math" panose="02040503050406030204" pitchFamily="18" charset="0"/>
                            </a:rPr>
                            <m:t>−</m:t>
                          </m:r>
                        </m:sup>
                      </m:sSup>
                      <m:r>
                        <a:rPr lang="es-EC" sz="2000" i="0">
                          <a:latin typeface="Cambria Math" panose="02040503050406030204" pitchFamily="18" charset="0"/>
                        </a:rPr>
                        <m:t>+</m:t>
                      </m:r>
                      <m:sSup>
                        <m:sSupPr>
                          <m:ctrlPr>
                            <a:rPr lang="es-EC" sz="2000" i="1">
                              <a:latin typeface="Cambria Math" panose="02040503050406030204" pitchFamily="18" charset="0"/>
                            </a:rPr>
                          </m:ctrlPr>
                        </m:sSupPr>
                        <m:e>
                          <m:bar>
                            <m:barPr>
                              <m:ctrlPr>
                                <a:rPr lang="es-EC" sz="2000" i="1">
                                  <a:latin typeface="Cambria Math" panose="02040503050406030204" pitchFamily="18" charset="0"/>
                                </a:rPr>
                              </m:ctrlPr>
                            </m:barPr>
                            <m:e>
                              <m:r>
                                <a:rPr lang="es-EC" sz="2000" i="1">
                                  <a:latin typeface="Cambria Math" panose="02040503050406030204" pitchFamily="18" charset="0"/>
                                </a:rPr>
                                <m:t>𝑡</m:t>
                              </m:r>
                            </m:e>
                          </m:bar>
                        </m:e>
                        <m:sup>
                          <m:r>
                            <a:rPr lang="es-EC" sz="2000" i="0">
                              <a:latin typeface="Cambria Math" panose="02040503050406030204" pitchFamily="18" charset="0"/>
                            </a:rPr>
                            <m:t>+</m:t>
                          </m:r>
                        </m:sup>
                      </m:sSup>
                    </m:oMath>
                  </m:oMathPara>
                </a14:m>
                <a:endParaRPr lang="es-EC" sz="2000" dirty="0"/>
              </a:p>
            </p:txBody>
          </p:sp>
        </mc:Choice>
        <mc:Fallback xmlns="">
          <p:sp>
            <p:nvSpPr>
              <p:cNvPr id="9" name="Rectangle 8"/>
              <p:cNvSpPr>
                <a:spLocks noRot="1" noChangeAspect="1" noMove="1" noResize="1" noEditPoints="1" noAdjustHandles="1" noChangeArrowheads="1" noChangeShapeType="1" noTextEdit="1"/>
              </p:cNvSpPr>
              <p:nvPr/>
            </p:nvSpPr>
            <p:spPr>
              <a:xfrm>
                <a:off x="6739695" y="2717155"/>
                <a:ext cx="1528303" cy="414537"/>
              </a:xfrm>
              <a:prstGeom prst="rect">
                <a:avLst/>
              </a:prstGeom>
              <a:blipFill rotWithShape="0">
                <a:blip r:embed="rId5"/>
                <a:stretch>
                  <a:fillRect/>
                </a:stretch>
              </a:blipFill>
            </p:spPr>
            <p:txBody>
              <a:bodyPr/>
              <a:lstStyle/>
              <a:p>
                <a:r>
                  <a:rPr lang="es-EC">
                    <a:noFill/>
                  </a:rPr>
                  <a:t> </a:t>
                </a:r>
              </a:p>
            </p:txBody>
          </p:sp>
        </mc:Fallback>
      </mc:AlternateContent>
      <p:sp>
        <p:nvSpPr>
          <p:cNvPr id="13" name="Rectangle 12"/>
          <p:cNvSpPr/>
          <p:nvPr/>
        </p:nvSpPr>
        <p:spPr>
          <a:xfrm>
            <a:off x="5963105" y="724279"/>
            <a:ext cx="2363788" cy="400110"/>
          </a:xfrm>
          <a:prstGeom prst="rect">
            <a:avLst/>
          </a:prstGeom>
        </p:spPr>
        <p:txBody>
          <a:bodyPr wrap="square">
            <a:spAutoFit/>
          </a:bodyPr>
          <a:lstStyle/>
          <a:p>
            <a:pPr algn="just"/>
            <a:r>
              <a:rPr lang="es-EC" sz="2000" dirty="0" smtClean="0"/>
              <a:t>Obteniendo:</a:t>
            </a:r>
            <a:endParaRPr lang="es-EC" sz="2000" dirty="0"/>
          </a:p>
        </p:txBody>
      </p:sp>
      <mc:AlternateContent xmlns:mc="http://schemas.openxmlformats.org/markup-compatibility/2006" xmlns:a14="http://schemas.microsoft.com/office/drawing/2010/main">
        <mc:Choice Requires="a14">
          <p:sp>
            <p:nvSpPr>
              <p:cNvPr id="10" name="Rectangle 9"/>
              <p:cNvSpPr/>
              <p:nvPr/>
            </p:nvSpPr>
            <p:spPr>
              <a:xfrm>
                <a:off x="660399" y="4177662"/>
                <a:ext cx="7767327" cy="7378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limLoc m:val="subSup"/>
                          <m:ctrlPr>
                            <a:rPr lang="es-EC" i="1">
                              <a:latin typeface="Cambria Math" panose="02040503050406030204" pitchFamily="18" charset="0"/>
                            </a:rPr>
                          </m:ctrlPr>
                        </m:naryPr>
                        <m:sub>
                          <m:r>
                            <a:rPr lang="es-EC" i="1">
                              <a:latin typeface="Cambria Math" panose="02040503050406030204" pitchFamily="18" charset="0"/>
                            </a:rPr>
                            <m:t>𝐴</m:t>
                          </m:r>
                        </m:sub>
                        <m:sup/>
                        <m:e>
                          <m:sSup>
                            <m:sSupPr>
                              <m:ctrlPr>
                                <a:rPr lang="es-EC" i="1">
                                  <a:latin typeface="Cambria Math" panose="02040503050406030204" pitchFamily="18" charset="0"/>
                                </a:rPr>
                              </m:ctrlPr>
                            </m:sSupPr>
                            <m:e>
                              <m:d>
                                <m:dPr>
                                  <m:begChr m:val="["/>
                                  <m:endChr m:val="]"/>
                                  <m:ctrlPr>
                                    <a:rPr lang="es-EC" i="1">
                                      <a:latin typeface="Cambria Math" panose="02040503050406030204" pitchFamily="18" charset="0"/>
                                    </a:rPr>
                                  </m:ctrlPr>
                                </m:dPr>
                                <m:e>
                                  <m:sSub>
                                    <m:sSubPr>
                                      <m:ctrlPr>
                                        <a:rPr lang="es-EC" i="1">
                                          <a:latin typeface="Cambria Math" panose="02040503050406030204" pitchFamily="18" charset="0"/>
                                        </a:rPr>
                                      </m:ctrlPr>
                                    </m:sSubPr>
                                    <m:e>
                                      <m:bar>
                                        <m:barPr>
                                          <m:ctrlPr>
                                            <a:rPr lang="es-EC" i="1">
                                              <a:latin typeface="Cambria Math" panose="02040503050406030204" pitchFamily="18" charset="0"/>
                                            </a:rPr>
                                          </m:ctrlPr>
                                        </m:barPr>
                                        <m:e>
                                          <m:r>
                                            <a:rPr lang="es-EC" i="1">
                                              <a:latin typeface="Cambria Math" panose="02040503050406030204" pitchFamily="18" charset="0"/>
                                            </a:rPr>
                                            <m:t>𝐻</m:t>
                                          </m:r>
                                        </m:e>
                                      </m:bar>
                                    </m:e>
                                    <m:sub>
                                      <m:r>
                                        <a:rPr lang="es-EC" i="1">
                                          <a:latin typeface="Cambria Math" panose="02040503050406030204" pitchFamily="18" charset="0"/>
                                        </a:rPr>
                                        <m:t>𝐿</m:t>
                                      </m:r>
                                    </m:sub>
                                  </m:sSub>
                                  <m:r>
                                    <a:rPr lang="es-EC" i="0">
                                      <a:latin typeface="Cambria Math" panose="02040503050406030204" pitchFamily="18" charset="0"/>
                                    </a:rPr>
                                    <m:t>+</m:t>
                                  </m:r>
                                  <m:sSub>
                                    <m:sSubPr>
                                      <m:ctrlPr>
                                        <a:rPr lang="es-EC" i="1">
                                          <a:latin typeface="Cambria Math" panose="02040503050406030204" pitchFamily="18" charset="0"/>
                                        </a:rPr>
                                      </m:ctrlPr>
                                    </m:sSubPr>
                                    <m:e>
                                      <m:bar>
                                        <m:barPr>
                                          <m:ctrlPr>
                                            <a:rPr lang="es-EC" i="1">
                                              <a:latin typeface="Cambria Math" panose="02040503050406030204" pitchFamily="18" charset="0"/>
                                            </a:rPr>
                                          </m:ctrlPr>
                                        </m:barPr>
                                        <m:e>
                                          <m:r>
                                            <a:rPr lang="es-EC" i="1">
                                              <a:latin typeface="Cambria Math" panose="02040503050406030204" pitchFamily="18" charset="0"/>
                                            </a:rPr>
                                            <m:t>𝐻</m:t>
                                          </m:r>
                                        </m:e>
                                      </m:bar>
                                    </m:e>
                                    <m:sub>
                                      <m:r>
                                        <a:rPr lang="es-EC" i="1">
                                          <a:latin typeface="Cambria Math" panose="02040503050406030204" pitchFamily="18" charset="0"/>
                                        </a:rPr>
                                        <m:t>𝑁</m:t>
                                      </m:r>
                                    </m:sub>
                                  </m:sSub>
                                  <m:d>
                                    <m:dPr>
                                      <m:ctrlPr>
                                        <a:rPr lang="es-EC" i="1">
                                          <a:latin typeface="Cambria Math" panose="02040503050406030204" pitchFamily="18" charset="0"/>
                                        </a:rPr>
                                      </m:ctrlPr>
                                    </m:dPr>
                                    <m:e>
                                      <m:sSup>
                                        <m:sSupPr>
                                          <m:ctrlPr>
                                            <a:rPr lang="es-EC" i="1">
                                              <a:latin typeface="Cambria Math" panose="02040503050406030204" pitchFamily="18" charset="0"/>
                                            </a:rPr>
                                          </m:ctrlPr>
                                        </m:sSupPr>
                                        <m:e>
                                          <m:bar>
                                            <m:barPr>
                                              <m:ctrlPr>
                                                <a:rPr lang="es-EC" i="1">
                                                  <a:latin typeface="Cambria Math" panose="02040503050406030204" pitchFamily="18" charset="0"/>
                                                </a:rPr>
                                              </m:ctrlPr>
                                            </m:barPr>
                                            <m:e>
                                              <m:r>
                                                <a:rPr lang="es-EC" i="1">
                                                  <a:latin typeface="Cambria Math" panose="02040503050406030204" pitchFamily="18" charset="0"/>
                                                </a:rPr>
                                                <m:t>𝑣</m:t>
                                              </m:r>
                                            </m:e>
                                          </m:bar>
                                        </m:e>
                                        <m:sup>
                                          <m:r>
                                            <a:rPr lang="es-EC" i="0">
                                              <a:latin typeface="Cambria Math" panose="02040503050406030204" pitchFamily="18" charset="0"/>
                                            </a:rPr>
                                            <m:t>−</m:t>
                                          </m:r>
                                        </m:sup>
                                      </m:sSup>
                                      <m:r>
                                        <a:rPr lang="es-EC" i="0">
                                          <a:latin typeface="Cambria Math" panose="02040503050406030204" pitchFamily="18" charset="0"/>
                                        </a:rPr>
                                        <m:t>+</m:t>
                                      </m:r>
                                      <m:sSup>
                                        <m:sSupPr>
                                          <m:ctrlPr>
                                            <a:rPr lang="es-EC" i="1">
                                              <a:latin typeface="Cambria Math" panose="02040503050406030204" pitchFamily="18" charset="0"/>
                                            </a:rPr>
                                          </m:ctrlPr>
                                        </m:sSupPr>
                                        <m:e>
                                          <m:bar>
                                            <m:barPr>
                                              <m:ctrlPr>
                                                <a:rPr lang="es-EC" i="1">
                                                  <a:latin typeface="Cambria Math" panose="02040503050406030204" pitchFamily="18" charset="0"/>
                                                </a:rPr>
                                              </m:ctrlPr>
                                            </m:barPr>
                                            <m:e>
                                              <m:r>
                                                <a:rPr lang="es-EC" i="1">
                                                  <a:latin typeface="Cambria Math" panose="02040503050406030204" pitchFamily="18" charset="0"/>
                                                </a:rPr>
                                                <m:t>𝑣</m:t>
                                              </m:r>
                                            </m:e>
                                          </m:bar>
                                        </m:e>
                                        <m:sup>
                                          <m:r>
                                            <a:rPr lang="es-EC" i="0">
                                              <a:latin typeface="Cambria Math" panose="02040503050406030204" pitchFamily="18" charset="0"/>
                                            </a:rPr>
                                            <m:t>+</m:t>
                                          </m:r>
                                        </m:sup>
                                      </m:sSup>
                                    </m:e>
                                  </m:d>
                                </m:e>
                              </m:d>
                            </m:e>
                            <m:sup>
                              <m:r>
                                <a:rPr lang="es-EC" i="1">
                                  <a:latin typeface="Cambria Math" panose="02040503050406030204" pitchFamily="18" charset="0"/>
                                </a:rPr>
                                <m:t>𝑇</m:t>
                              </m:r>
                            </m:sup>
                          </m:sSup>
                          <m:r>
                            <a:rPr lang="es-EC" i="0">
                              <a:latin typeface="Cambria Math" panose="02040503050406030204" pitchFamily="18" charset="0"/>
                            </a:rPr>
                            <m:t>∙</m:t>
                          </m:r>
                          <m:bar>
                            <m:barPr>
                              <m:ctrlPr>
                                <a:rPr lang="es-EC" i="1">
                                  <a:latin typeface="Cambria Math" panose="02040503050406030204" pitchFamily="18" charset="0"/>
                                </a:rPr>
                              </m:ctrlPr>
                            </m:barPr>
                            <m:e>
                              <m:r>
                                <a:rPr lang="es-EC" i="1">
                                  <a:latin typeface="Cambria Math" panose="02040503050406030204" pitchFamily="18" charset="0"/>
                                </a:rPr>
                                <m:t>𝐸</m:t>
                              </m:r>
                            </m:e>
                          </m:bar>
                          <m:r>
                            <a:rPr lang="es-EC" i="0">
                              <a:latin typeface="Cambria Math" panose="02040503050406030204" pitchFamily="18" charset="0"/>
                            </a:rPr>
                            <m:t>∙</m:t>
                          </m:r>
                          <m:sSup>
                            <m:sSupPr>
                              <m:ctrlPr>
                                <a:rPr lang="es-EC" i="1">
                                  <a:latin typeface="Cambria Math" panose="02040503050406030204" pitchFamily="18" charset="0"/>
                                </a:rPr>
                              </m:ctrlPr>
                            </m:sSupPr>
                            <m:e>
                              <m:d>
                                <m:dPr>
                                  <m:begChr m:val="⌊"/>
                                  <m:endChr m:val="⌋"/>
                                  <m:ctrlPr>
                                    <a:rPr lang="es-EC" i="1">
                                      <a:latin typeface="Cambria Math" panose="02040503050406030204" pitchFamily="18" charset="0"/>
                                    </a:rPr>
                                  </m:ctrlPr>
                                </m:dPr>
                                <m:e>
                                  <m:sSub>
                                    <m:sSubPr>
                                      <m:ctrlPr>
                                        <a:rPr lang="es-EC" i="1">
                                          <a:latin typeface="Cambria Math" panose="02040503050406030204" pitchFamily="18" charset="0"/>
                                        </a:rPr>
                                      </m:ctrlPr>
                                    </m:sSubPr>
                                    <m:e>
                                      <m:bar>
                                        <m:barPr>
                                          <m:ctrlPr>
                                            <a:rPr lang="es-EC" i="1">
                                              <a:latin typeface="Cambria Math" panose="02040503050406030204" pitchFamily="18" charset="0"/>
                                            </a:rPr>
                                          </m:ctrlPr>
                                        </m:barPr>
                                        <m:e>
                                          <m:r>
                                            <a:rPr lang="es-EC" i="1">
                                              <a:latin typeface="Cambria Math" panose="02040503050406030204" pitchFamily="18" charset="0"/>
                                            </a:rPr>
                                            <m:t>𝐻</m:t>
                                          </m:r>
                                        </m:e>
                                      </m:bar>
                                    </m:e>
                                    <m:sub>
                                      <m:r>
                                        <a:rPr lang="es-EC" i="1">
                                          <a:latin typeface="Cambria Math" panose="02040503050406030204" pitchFamily="18" charset="0"/>
                                        </a:rPr>
                                        <m:t>𝐿</m:t>
                                      </m:r>
                                    </m:sub>
                                  </m:sSub>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1</m:t>
                                      </m:r>
                                    </m:num>
                                    <m:den>
                                      <m:r>
                                        <a:rPr lang="es-EC" i="0">
                                          <a:latin typeface="Cambria Math" panose="02040503050406030204" pitchFamily="18" charset="0"/>
                                        </a:rPr>
                                        <m:t>2</m:t>
                                      </m:r>
                                    </m:den>
                                  </m:f>
                                  <m:sSub>
                                    <m:sSubPr>
                                      <m:ctrlPr>
                                        <a:rPr lang="es-EC" i="1">
                                          <a:latin typeface="Cambria Math" panose="02040503050406030204" pitchFamily="18" charset="0"/>
                                        </a:rPr>
                                      </m:ctrlPr>
                                    </m:sSubPr>
                                    <m:e>
                                      <m:bar>
                                        <m:barPr>
                                          <m:ctrlPr>
                                            <a:rPr lang="es-EC" i="1">
                                              <a:latin typeface="Cambria Math" panose="02040503050406030204" pitchFamily="18" charset="0"/>
                                            </a:rPr>
                                          </m:ctrlPr>
                                        </m:barPr>
                                        <m:e>
                                          <m:r>
                                            <a:rPr lang="es-EC" i="1">
                                              <a:latin typeface="Cambria Math" panose="02040503050406030204" pitchFamily="18" charset="0"/>
                                            </a:rPr>
                                            <m:t>𝐻</m:t>
                                          </m:r>
                                        </m:e>
                                      </m:bar>
                                    </m:e>
                                    <m:sub>
                                      <m:r>
                                        <a:rPr lang="es-EC" i="1">
                                          <a:latin typeface="Cambria Math" panose="02040503050406030204" pitchFamily="18" charset="0"/>
                                        </a:rPr>
                                        <m:t>𝑁</m:t>
                                      </m:r>
                                    </m:sub>
                                  </m:sSub>
                                  <m:d>
                                    <m:dPr>
                                      <m:ctrlPr>
                                        <a:rPr lang="es-EC" i="1">
                                          <a:latin typeface="Cambria Math" panose="02040503050406030204" pitchFamily="18" charset="0"/>
                                        </a:rPr>
                                      </m:ctrlPr>
                                    </m:dPr>
                                    <m:e>
                                      <m:sSup>
                                        <m:sSupPr>
                                          <m:ctrlPr>
                                            <a:rPr lang="es-EC" i="1">
                                              <a:latin typeface="Cambria Math" panose="02040503050406030204" pitchFamily="18" charset="0"/>
                                            </a:rPr>
                                          </m:ctrlPr>
                                        </m:sSupPr>
                                        <m:e>
                                          <m:bar>
                                            <m:barPr>
                                              <m:ctrlPr>
                                                <a:rPr lang="es-EC" i="1">
                                                  <a:latin typeface="Cambria Math" panose="02040503050406030204" pitchFamily="18" charset="0"/>
                                                </a:rPr>
                                              </m:ctrlPr>
                                            </m:barPr>
                                            <m:e>
                                              <m:r>
                                                <a:rPr lang="es-EC" i="1">
                                                  <a:latin typeface="Cambria Math" panose="02040503050406030204" pitchFamily="18" charset="0"/>
                                                </a:rPr>
                                                <m:t>𝑣</m:t>
                                              </m:r>
                                            </m:e>
                                          </m:bar>
                                        </m:e>
                                        <m:sup>
                                          <m:r>
                                            <a:rPr lang="es-EC" i="0">
                                              <a:latin typeface="Cambria Math" panose="02040503050406030204" pitchFamily="18" charset="0"/>
                                            </a:rPr>
                                            <m:t>−</m:t>
                                          </m:r>
                                        </m:sup>
                                      </m:sSup>
                                      <m:r>
                                        <a:rPr lang="es-EC" i="0">
                                          <a:latin typeface="Cambria Math" panose="02040503050406030204" pitchFamily="18" charset="0"/>
                                        </a:rPr>
                                        <m:t>+</m:t>
                                      </m:r>
                                      <m:sSup>
                                        <m:sSupPr>
                                          <m:ctrlPr>
                                            <a:rPr lang="es-EC" i="1">
                                              <a:latin typeface="Cambria Math" panose="02040503050406030204" pitchFamily="18" charset="0"/>
                                            </a:rPr>
                                          </m:ctrlPr>
                                        </m:sSupPr>
                                        <m:e>
                                          <m:bar>
                                            <m:barPr>
                                              <m:ctrlPr>
                                                <a:rPr lang="es-EC" i="1">
                                                  <a:latin typeface="Cambria Math" panose="02040503050406030204" pitchFamily="18" charset="0"/>
                                                </a:rPr>
                                              </m:ctrlPr>
                                            </m:barPr>
                                            <m:e>
                                              <m:r>
                                                <a:rPr lang="es-EC" i="1">
                                                  <a:latin typeface="Cambria Math" panose="02040503050406030204" pitchFamily="18" charset="0"/>
                                                </a:rPr>
                                                <m:t>𝑣</m:t>
                                              </m:r>
                                            </m:e>
                                          </m:bar>
                                        </m:e>
                                        <m:sup>
                                          <m:r>
                                            <a:rPr lang="es-EC" i="0">
                                              <a:latin typeface="Cambria Math" panose="02040503050406030204" pitchFamily="18" charset="0"/>
                                            </a:rPr>
                                            <m:t>+</m:t>
                                          </m:r>
                                        </m:sup>
                                      </m:sSup>
                                    </m:e>
                                  </m:d>
                                </m:e>
                              </m:d>
                            </m:e>
                            <m:sup>
                              <m:r>
                                <a:rPr lang="es-EC" i="1">
                                  <a:latin typeface="Cambria Math" panose="02040503050406030204" pitchFamily="18" charset="0"/>
                                </a:rPr>
                                <m:t>𝑇</m:t>
                              </m:r>
                            </m:sup>
                          </m:sSup>
                          <m:r>
                            <a:rPr lang="es-EC" i="0">
                              <a:latin typeface="Cambria Math" panose="02040503050406030204" pitchFamily="18" charset="0"/>
                            </a:rPr>
                            <m:t>∙</m:t>
                          </m:r>
                          <m:r>
                            <a:rPr lang="es-EC" i="1">
                              <a:latin typeface="Cambria Math" panose="02040503050406030204" pitchFamily="18" charset="0"/>
                            </a:rPr>
                            <m:t>𝑑𝐴</m:t>
                          </m:r>
                          <m:r>
                            <a:rPr lang="es-EC" i="0">
                              <a:latin typeface="Cambria Math" panose="02040503050406030204" pitchFamily="18" charset="0"/>
                            </a:rPr>
                            <m:t>∙</m:t>
                          </m:r>
                          <m:d>
                            <m:dPr>
                              <m:ctrlPr>
                                <a:rPr lang="es-EC" i="1">
                                  <a:latin typeface="Cambria Math" panose="02040503050406030204" pitchFamily="18" charset="0"/>
                                </a:rPr>
                              </m:ctrlPr>
                            </m:dPr>
                            <m:e>
                              <m:sSup>
                                <m:sSupPr>
                                  <m:ctrlPr>
                                    <a:rPr lang="es-EC" i="1">
                                      <a:latin typeface="Cambria Math" panose="02040503050406030204" pitchFamily="18" charset="0"/>
                                    </a:rPr>
                                  </m:ctrlPr>
                                </m:sSupPr>
                                <m:e>
                                  <m:bar>
                                    <m:barPr>
                                      <m:ctrlPr>
                                        <a:rPr lang="es-EC" i="1">
                                          <a:latin typeface="Cambria Math" panose="02040503050406030204" pitchFamily="18" charset="0"/>
                                        </a:rPr>
                                      </m:ctrlPr>
                                    </m:barPr>
                                    <m:e>
                                      <m:r>
                                        <a:rPr lang="es-EC" i="1">
                                          <a:latin typeface="Cambria Math" panose="02040503050406030204" pitchFamily="18" charset="0"/>
                                        </a:rPr>
                                        <m:t>𝑣</m:t>
                                      </m:r>
                                    </m:e>
                                  </m:bar>
                                </m:e>
                                <m:sup>
                                  <m:r>
                                    <a:rPr lang="es-EC" i="0">
                                      <a:latin typeface="Cambria Math" panose="02040503050406030204" pitchFamily="18" charset="0"/>
                                    </a:rPr>
                                    <m:t>−</m:t>
                                  </m:r>
                                </m:sup>
                              </m:sSup>
                              <m:r>
                                <a:rPr lang="es-EC" i="0">
                                  <a:latin typeface="Cambria Math" panose="02040503050406030204" pitchFamily="18" charset="0"/>
                                </a:rPr>
                                <m:t>+</m:t>
                              </m:r>
                              <m:sSup>
                                <m:sSupPr>
                                  <m:ctrlPr>
                                    <a:rPr lang="es-EC" i="1">
                                      <a:latin typeface="Cambria Math" panose="02040503050406030204" pitchFamily="18" charset="0"/>
                                    </a:rPr>
                                  </m:ctrlPr>
                                </m:sSupPr>
                                <m:e>
                                  <m:bar>
                                    <m:barPr>
                                      <m:ctrlPr>
                                        <a:rPr lang="es-EC" i="1">
                                          <a:latin typeface="Cambria Math" panose="02040503050406030204" pitchFamily="18" charset="0"/>
                                        </a:rPr>
                                      </m:ctrlPr>
                                    </m:barPr>
                                    <m:e>
                                      <m:r>
                                        <a:rPr lang="es-EC" i="1">
                                          <a:latin typeface="Cambria Math" panose="02040503050406030204" pitchFamily="18" charset="0"/>
                                        </a:rPr>
                                        <m:t>𝑣</m:t>
                                      </m:r>
                                    </m:e>
                                  </m:bar>
                                </m:e>
                                <m:sup>
                                  <m:r>
                                    <a:rPr lang="es-EC" i="0">
                                      <a:latin typeface="Cambria Math" panose="02040503050406030204" pitchFamily="18" charset="0"/>
                                    </a:rPr>
                                    <m:t>+</m:t>
                                  </m:r>
                                </m:sup>
                              </m:sSup>
                            </m:e>
                          </m:d>
                          <m:r>
                            <a:rPr lang="es-EC" i="0">
                              <a:latin typeface="Cambria Math" panose="02040503050406030204" pitchFamily="18" charset="0"/>
                            </a:rPr>
                            <m:t>=</m:t>
                          </m:r>
                        </m:e>
                      </m:nary>
                    </m:oMath>
                  </m:oMathPara>
                </a14:m>
                <a:endParaRPr lang="es-EC" dirty="0"/>
              </a:p>
            </p:txBody>
          </p:sp>
        </mc:Choice>
        <mc:Fallback xmlns="">
          <p:sp>
            <p:nvSpPr>
              <p:cNvPr id="10" name="Rectangle 9"/>
              <p:cNvSpPr>
                <a:spLocks noRot="1" noChangeAspect="1" noMove="1" noResize="1" noEditPoints="1" noAdjustHandles="1" noChangeArrowheads="1" noChangeShapeType="1" noTextEdit="1"/>
              </p:cNvSpPr>
              <p:nvPr/>
            </p:nvSpPr>
            <p:spPr>
              <a:xfrm>
                <a:off x="660399" y="4177662"/>
                <a:ext cx="7767327" cy="737894"/>
              </a:xfrm>
              <a:prstGeom prst="rect">
                <a:avLst/>
              </a:prstGeom>
              <a:blipFill rotWithShape="0">
                <a:blip r:embed="rId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686562" y="4898773"/>
                <a:ext cx="5715000" cy="73969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limLoc m:val="subSup"/>
                          <m:ctrlPr>
                            <a:rPr lang="es-EC" i="1">
                              <a:latin typeface="Cambria Math" panose="02040503050406030204" pitchFamily="18" charset="0"/>
                            </a:rPr>
                          </m:ctrlPr>
                        </m:naryPr>
                        <m:sub>
                          <m:r>
                            <a:rPr lang="es-EC" i="1">
                              <a:latin typeface="Cambria Math" panose="02040503050406030204" pitchFamily="18" charset="0"/>
                            </a:rPr>
                            <m:t>𝐴</m:t>
                          </m:r>
                        </m:sub>
                        <m:sup/>
                        <m:e>
                          <m:sSup>
                            <m:sSupPr>
                              <m:ctrlPr>
                                <a:rPr lang="es-EC" i="1">
                                  <a:latin typeface="Cambria Math" panose="02040503050406030204" pitchFamily="18" charset="0"/>
                                </a:rPr>
                              </m:ctrlPr>
                            </m:sSupPr>
                            <m:e>
                              <m:bar>
                                <m:barPr>
                                  <m:ctrlPr>
                                    <a:rPr lang="es-EC" i="1">
                                      <a:latin typeface="Cambria Math" panose="02040503050406030204" pitchFamily="18" charset="0"/>
                                    </a:rPr>
                                  </m:ctrlPr>
                                </m:barPr>
                                <m:e/>
                              </m:bar>
                            </m:e>
                            <m:sup>
                              <m:r>
                                <a:rPr lang="es-EC" i="1">
                                  <a:latin typeface="Cambria Math" panose="02040503050406030204" pitchFamily="18" charset="0"/>
                                </a:rPr>
                                <m:t>𝑇</m:t>
                              </m:r>
                            </m:sup>
                          </m:sSup>
                        </m:e>
                      </m:nary>
                      <m:r>
                        <a:rPr lang="es-EC" i="0">
                          <a:latin typeface="Cambria Math" panose="02040503050406030204" pitchFamily="18" charset="0"/>
                        </a:rPr>
                        <m:t>∙</m:t>
                      </m:r>
                      <m:d>
                        <m:dPr>
                          <m:ctrlPr>
                            <a:rPr lang="es-EC" i="1">
                              <a:latin typeface="Cambria Math" panose="02040503050406030204" pitchFamily="18" charset="0"/>
                            </a:rPr>
                          </m:ctrlPr>
                        </m:dPr>
                        <m:e>
                          <m:sSup>
                            <m:sSupPr>
                              <m:ctrlPr>
                                <a:rPr lang="es-EC" i="1">
                                  <a:latin typeface="Cambria Math" panose="02040503050406030204" pitchFamily="18" charset="0"/>
                                </a:rPr>
                              </m:ctrlPr>
                            </m:sSupPr>
                            <m:e>
                              <m:bar>
                                <m:barPr>
                                  <m:ctrlPr>
                                    <a:rPr lang="es-EC" i="1">
                                      <a:latin typeface="Cambria Math" panose="02040503050406030204" pitchFamily="18" charset="0"/>
                                    </a:rPr>
                                  </m:ctrlPr>
                                </m:barPr>
                                <m:e>
                                  <m:r>
                                    <a:rPr lang="es-EC" i="1">
                                      <a:latin typeface="Cambria Math" panose="02040503050406030204" pitchFamily="18" charset="0"/>
                                    </a:rPr>
                                    <m:t>𝑝</m:t>
                                  </m:r>
                                </m:e>
                              </m:bar>
                            </m:e>
                            <m:sup>
                              <m:r>
                                <a:rPr lang="es-EC" i="0">
                                  <a:latin typeface="Cambria Math" panose="02040503050406030204" pitchFamily="18" charset="0"/>
                                </a:rPr>
                                <m:t>−</m:t>
                              </m:r>
                            </m:sup>
                          </m:sSup>
                          <m:r>
                            <a:rPr lang="es-EC" i="0">
                              <a:latin typeface="Cambria Math" panose="02040503050406030204" pitchFamily="18" charset="0"/>
                            </a:rPr>
                            <m:t>+</m:t>
                          </m:r>
                          <m:sSup>
                            <m:sSupPr>
                              <m:ctrlPr>
                                <a:rPr lang="es-EC" i="1">
                                  <a:latin typeface="Cambria Math" panose="02040503050406030204" pitchFamily="18" charset="0"/>
                                </a:rPr>
                              </m:ctrlPr>
                            </m:sSupPr>
                            <m:e>
                              <m:bar>
                                <m:barPr>
                                  <m:ctrlPr>
                                    <a:rPr lang="es-EC" i="1">
                                      <a:latin typeface="Cambria Math" panose="02040503050406030204" pitchFamily="18" charset="0"/>
                                    </a:rPr>
                                  </m:ctrlPr>
                                </m:barPr>
                                <m:e>
                                  <m:r>
                                    <a:rPr lang="es-EC" i="1">
                                      <a:latin typeface="Cambria Math" panose="02040503050406030204" pitchFamily="18" charset="0"/>
                                    </a:rPr>
                                    <m:t>𝑝</m:t>
                                  </m:r>
                                </m:e>
                              </m:bar>
                            </m:e>
                            <m:sup>
                              <m:r>
                                <a:rPr lang="es-EC" i="0">
                                  <a:latin typeface="Cambria Math" panose="02040503050406030204" pitchFamily="18" charset="0"/>
                                </a:rPr>
                                <m:t>+</m:t>
                              </m:r>
                            </m:sup>
                          </m:sSup>
                        </m:e>
                      </m:d>
                      <m:r>
                        <a:rPr lang="es-EC" i="0">
                          <a:latin typeface="Cambria Math" panose="02040503050406030204" pitchFamily="18" charset="0"/>
                        </a:rPr>
                        <m:t>∙</m:t>
                      </m:r>
                      <m:r>
                        <a:rPr lang="es-EC" i="1">
                          <a:latin typeface="Cambria Math" panose="02040503050406030204" pitchFamily="18" charset="0"/>
                        </a:rPr>
                        <m:t>𝑑𝐴</m:t>
                      </m:r>
                      <m:r>
                        <a:rPr lang="es-EC" i="0">
                          <a:latin typeface="Cambria Math" panose="02040503050406030204" pitchFamily="18" charset="0"/>
                        </a:rPr>
                        <m:t>+</m:t>
                      </m:r>
                      <m:nary>
                        <m:naryPr>
                          <m:limLoc m:val="subSup"/>
                          <m:ctrlPr>
                            <a:rPr lang="es-EC" i="1">
                              <a:latin typeface="Cambria Math" panose="02040503050406030204" pitchFamily="18" charset="0"/>
                            </a:rPr>
                          </m:ctrlPr>
                        </m:naryPr>
                        <m:sub>
                          <m:r>
                            <a:rPr lang="es-EC" i="1">
                              <a:latin typeface="Cambria Math" panose="02040503050406030204" pitchFamily="18" charset="0"/>
                            </a:rPr>
                            <m:t>𝑆𝑡</m:t>
                          </m:r>
                        </m:sub>
                        <m:sup/>
                        <m:e>
                          <m:sSup>
                            <m:sSupPr>
                              <m:ctrlPr>
                                <a:rPr lang="es-EC" i="1">
                                  <a:latin typeface="Cambria Math" panose="02040503050406030204" pitchFamily="18" charset="0"/>
                                </a:rPr>
                              </m:ctrlPr>
                            </m:sSupPr>
                            <m:e>
                              <m:bar>
                                <m:barPr>
                                  <m:ctrlPr>
                                    <a:rPr lang="es-EC" i="1">
                                      <a:latin typeface="Cambria Math" panose="02040503050406030204" pitchFamily="18" charset="0"/>
                                    </a:rPr>
                                  </m:ctrlPr>
                                </m:barPr>
                                <m:e/>
                              </m:bar>
                            </m:e>
                            <m:sup>
                              <m:r>
                                <a:rPr lang="es-EC" i="1">
                                  <a:latin typeface="Cambria Math" panose="02040503050406030204" pitchFamily="18" charset="0"/>
                                </a:rPr>
                                <m:t>𝑇</m:t>
                              </m:r>
                            </m:sup>
                          </m:sSup>
                        </m:e>
                      </m:nary>
                      <m:r>
                        <a:rPr lang="es-EC" i="0">
                          <a:latin typeface="Cambria Math" panose="02040503050406030204" pitchFamily="18" charset="0"/>
                        </a:rPr>
                        <m:t>∙</m:t>
                      </m:r>
                      <m:sSup>
                        <m:sSupPr>
                          <m:ctrlPr>
                            <a:rPr lang="es-EC" i="1">
                              <a:latin typeface="Cambria Math" panose="02040503050406030204" pitchFamily="18" charset="0"/>
                            </a:rPr>
                          </m:ctrlPr>
                        </m:sSupPr>
                        <m:e>
                          <m:sSub>
                            <m:sSubPr>
                              <m:ctrlPr>
                                <a:rPr lang="es-EC" i="1">
                                  <a:latin typeface="Cambria Math" panose="02040503050406030204" pitchFamily="18" charset="0"/>
                                </a:rPr>
                              </m:ctrlPr>
                            </m:sSubPr>
                            <m:e>
                              <m:bar>
                                <m:barPr>
                                  <m:ctrlPr>
                                    <a:rPr lang="es-EC" i="1">
                                      <a:latin typeface="Cambria Math" panose="02040503050406030204" pitchFamily="18" charset="0"/>
                                    </a:rPr>
                                  </m:ctrlPr>
                                </m:barPr>
                                <m:e>
                                  <m:r>
                                    <a:rPr lang="es-EC" i="1">
                                      <a:latin typeface="Cambria Math" panose="02040503050406030204" pitchFamily="18" charset="0"/>
                                    </a:rPr>
                                    <m:t>𝑅</m:t>
                                  </m:r>
                                </m:e>
                              </m:bar>
                            </m:e>
                            <m:sub>
                              <m:r>
                                <a:rPr lang="es-EC" i="1">
                                  <a:latin typeface="Cambria Math" panose="02040503050406030204" pitchFamily="18" charset="0"/>
                                </a:rPr>
                                <m:t>𝑟</m:t>
                              </m:r>
                            </m:sub>
                          </m:sSub>
                        </m:e>
                        <m:sup>
                          <m:r>
                            <a:rPr lang="es-EC" i="1">
                              <a:latin typeface="Cambria Math" panose="02040503050406030204" pitchFamily="18" charset="0"/>
                            </a:rPr>
                            <m:t>𝑇</m:t>
                          </m:r>
                        </m:sup>
                      </m:sSup>
                      <m:r>
                        <a:rPr lang="es-EC" i="0">
                          <a:latin typeface="Cambria Math" panose="02040503050406030204" pitchFamily="18" charset="0"/>
                        </a:rPr>
                        <m:t>∙</m:t>
                      </m:r>
                      <m:d>
                        <m:dPr>
                          <m:ctrlPr>
                            <a:rPr lang="es-EC" i="1">
                              <a:latin typeface="Cambria Math" panose="02040503050406030204" pitchFamily="18" charset="0"/>
                            </a:rPr>
                          </m:ctrlPr>
                        </m:dPr>
                        <m:e>
                          <m:sSup>
                            <m:sSupPr>
                              <m:ctrlPr>
                                <a:rPr lang="es-EC" i="1">
                                  <a:latin typeface="Cambria Math" panose="02040503050406030204" pitchFamily="18" charset="0"/>
                                </a:rPr>
                              </m:ctrlPr>
                            </m:sSupPr>
                            <m:e>
                              <m:bar>
                                <m:barPr>
                                  <m:ctrlPr>
                                    <a:rPr lang="es-EC" i="1">
                                      <a:latin typeface="Cambria Math" panose="02040503050406030204" pitchFamily="18" charset="0"/>
                                    </a:rPr>
                                  </m:ctrlPr>
                                </m:barPr>
                                <m:e>
                                  <m:r>
                                    <a:rPr lang="es-EC" i="1">
                                      <a:latin typeface="Cambria Math" panose="02040503050406030204" pitchFamily="18" charset="0"/>
                                    </a:rPr>
                                    <m:t>𝑡</m:t>
                                  </m:r>
                                </m:e>
                              </m:bar>
                            </m:e>
                            <m:sup>
                              <m:r>
                                <a:rPr lang="es-EC" i="0">
                                  <a:latin typeface="Cambria Math" panose="02040503050406030204" pitchFamily="18" charset="0"/>
                                </a:rPr>
                                <m:t>−</m:t>
                              </m:r>
                            </m:sup>
                          </m:sSup>
                          <m:r>
                            <a:rPr lang="es-EC" i="0">
                              <a:latin typeface="Cambria Math" panose="02040503050406030204" pitchFamily="18" charset="0"/>
                            </a:rPr>
                            <m:t>+</m:t>
                          </m:r>
                          <m:sSup>
                            <m:sSupPr>
                              <m:ctrlPr>
                                <a:rPr lang="es-EC" i="1">
                                  <a:latin typeface="Cambria Math" panose="02040503050406030204" pitchFamily="18" charset="0"/>
                                </a:rPr>
                              </m:ctrlPr>
                            </m:sSupPr>
                            <m:e>
                              <m:bar>
                                <m:barPr>
                                  <m:ctrlPr>
                                    <a:rPr lang="es-EC" i="1">
                                      <a:latin typeface="Cambria Math" panose="02040503050406030204" pitchFamily="18" charset="0"/>
                                    </a:rPr>
                                  </m:ctrlPr>
                                </m:barPr>
                                <m:e>
                                  <m:r>
                                    <a:rPr lang="es-EC" i="1">
                                      <a:latin typeface="Cambria Math" panose="02040503050406030204" pitchFamily="18" charset="0"/>
                                    </a:rPr>
                                    <m:t>𝑡</m:t>
                                  </m:r>
                                </m:e>
                              </m:bar>
                            </m:e>
                            <m:sup>
                              <m:r>
                                <a:rPr lang="es-EC" i="0">
                                  <a:latin typeface="Cambria Math" panose="02040503050406030204" pitchFamily="18" charset="0"/>
                                </a:rPr>
                                <m:t>+</m:t>
                              </m:r>
                            </m:sup>
                          </m:sSup>
                        </m:e>
                      </m:d>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𝑑𝑆</m:t>
                          </m:r>
                        </m:e>
                        <m:sub>
                          <m:r>
                            <a:rPr lang="es-EC" i="1">
                              <a:latin typeface="Cambria Math" panose="02040503050406030204" pitchFamily="18" charset="0"/>
                            </a:rPr>
                            <m:t>𝑡</m:t>
                          </m:r>
                        </m:sub>
                      </m:sSub>
                    </m:oMath>
                  </m:oMathPara>
                </a14:m>
                <a:endParaRPr lang="es-EC" dirty="0"/>
              </a:p>
            </p:txBody>
          </p:sp>
        </mc:Choice>
        <mc:Fallback xmlns="">
          <p:sp>
            <p:nvSpPr>
              <p:cNvPr id="14" name="Rectangle 13"/>
              <p:cNvSpPr>
                <a:spLocks noRot="1" noChangeAspect="1" noMove="1" noResize="1" noEditPoints="1" noAdjustHandles="1" noChangeArrowheads="1" noChangeShapeType="1" noTextEdit="1"/>
              </p:cNvSpPr>
              <p:nvPr/>
            </p:nvSpPr>
            <p:spPr>
              <a:xfrm>
                <a:off x="1686562" y="4898773"/>
                <a:ext cx="5715000" cy="739690"/>
              </a:xfrm>
              <a:prstGeom prst="rect">
                <a:avLst/>
              </a:prstGeom>
              <a:blipFill rotWithShape="0">
                <a:blip r:embed="rId7"/>
                <a:stretch>
                  <a:fillRect/>
                </a:stretch>
              </a:blipFill>
            </p:spPr>
            <p:txBody>
              <a:bodyPr/>
              <a:lstStyle/>
              <a:p>
                <a:r>
                  <a:rPr lang="es-EC">
                    <a:noFill/>
                  </a:rPr>
                  <a:t> </a:t>
                </a:r>
              </a:p>
            </p:txBody>
          </p:sp>
        </mc:Fallback>
      </mc:AlternateContent>
      <p:sp>
        <p:nvSpPr>
          <p:cNvPr id="15" name="Rectangle 14"/>
          <p:cNvSpPr/>
          <p:nvPr/>
        </p:nvSpPr>
        <p:spPr>
          <a:xfrm>
            <a:off x="660399" y="4120879"/>
            <a:ext cx="7543800" cy="15175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623582265"/>
      </p:ext>
    </p:extLst>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525"/>
            <a:ext cx="9252283" cy="556698"/>
          </a:xfrm>
        </p:spPr>
        <p:txBody>
          <a:bodyPr/>
          <a:lstStyle/>
          <a:p>
            <a:r>
              <a:rPr lang="en-US" sz="3200" dirty="0" smtClean="0">
                <a:ln w="22225">
                  <a:solidFill>
                    <a:sysClr val="windowText" lastClr="000000"/>
                  </a:solidFill>
                  <a:prstDash val="solid"/>
                </a:ln>
                <a:solidFill>
                  <a:schemeClr val="bg1">
                    <a:lumMod val="75000"/>
                  </a:schemeClr>
                </a:solidFill>
                <a:effectLst/>
              </a:rPr>
              <a:t>EQUILIBRIO EN GEOMETRÍAS COMPLEJAS</a:t>
            </a:r>
            <a:endParaRPr lang="en-US" sz="3200" dirty="0">
              <a:ln w="22225">
                <a:solidFill>
                  <a:sysClr val="windowText" lastClr="000000"/>
                </a:solidFill>
                <a:prstDash val="solid"/>
              </a:ln>
              <a:solidFill>
                <a:schemeClr val="bg1">
                  <a:lumMod val="75000"/>
                </a:schemeClr>
              </a:solidFill>
              <a:effectLst/>
            </a:endParaRPr>
          </a:p>
        </p:txBody>
      </p:sp>
      <p:pic>
        <p:nvPicPr>
          <p:cNvPr id="18" name="Picture 17"/>
          <p:cNvPicPr>
            <a:picLocks noChangeAspect="1"/>
          </p:cNvPicPr>
          <p:nvPr/>
        </p:nvPicPr>
        <p:blipFill rotWithShape="1">
          <a:blip r:embed="rId2"/>
          <a:srcRect r="30131"/>
          <a:stretch/>
        </p:blipFill>
        <p:spPr>
          <a:xfrm>
            <a:off x="4330655" y="1473201"/>
            <a:ext cx="4813345" cy="2628899"/>
          </a:xfrm>
          <a:prstGeom prst="rect">
            <a:avLst/>
          </a:prstGeom>
        </p:spPr>
      </p:pic>
      <p:pic>
        <p:nvPicPr>
          <p:cNvPr id="19" name="Picture 18"/>
          <p:cNvPicPr>
            <a:picLocks noChangeAspect="1"/>
          </p:cNvPicPr>
          <p:nvPr/>
        </p:nvPicPr>
        <p:blipFill rotWithShape="1">
          <a:blip r:embed="rId3"/>
          <a:srcRect r="33762"/>
          <a:stretch/>
        </p:blipFill>
        <p:spPr>
          <a:xfrm>
            <a:off x="130410" y="1473201"/>
            <a:ext cx="4603468" cy="4622799"/>
          </a:xfrm>
          <a:prstGeom prst="rect">
            <a:avLst/>
          </a:prstGeom>
        </p:spPr>
      </p:pic>
      <p:sp>
        <p:nvSpPr>
          <p:cNvPr id="20" name="Rectangle 19"/>
          <p:cNvSpPr/>
          <p:nvPr/>
        </p:nvSpPr>
        <p:spPr>
          <a:xfrm>
            <a:off x="492291" y="827157"/>
            <a:ext cx="8267700" cy="400110"/>
          </a:xfrm>
          <a:prstGeom prst="rect">
            <a:avLst/>
          </a:prstGeom>
        </p:spPr>
        <p:txBody>
          <a:bodyPr wrap="square">
            <a:spAutoFit/>
          </a:bodyPr>
          <a:lstStyle/>
          <a:p>
            <a:r>
              <a:rPr lang="es-EC" sz="2000" dirty="0" smtClean="0"/>
              <a:t>Planteando </a:t>
            </a:r>
            <a:r>
              <a:rPr lang="es-EC" sz="2000" dirty="0"/>
              <a:t>las siguientes matrices y vectores de los elementos:</a:t>
            </a:r>
          </a:p>
        </p:txBody>
      </p:sp>
    </p:spTree>
    <p:extLst>
      <p:ext uri="{BB962C8B-B14F-4D97-AF65-F5344CB8AC3E}">
        <p14:creationId xmlns:p14="http://schemas.microsoft.com/office/powerpoint/2010/main" val="1624293113"/>
      </p:ext>
    </p:extLst>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525"/>
            <a:ext cx="9252283" cy="556698"/>
          </a:xfrm>
        </p:spPr>
        <p:txBody>
          <a:bodyPr/>
          <a:lstStyle/>
          <a:p>
            <a:r>
              <a:rPr lang="en-US" sz="3200" dirty="0" smtClean="0">
                <a:ln w="22225">
                  <a:solidFill>
                    <a:sysClr val="windowText" lastClr="000000"/>
                  </a:solidFill>
                  <a:prstDash val="solid"/>
                </a:ln>
                <a:solidFill>
                  <a:schemeClr val="bg1">
                    <a:lumMod val="75000"/>
                  </a:schemeClr>
                </a:solidFill>
                <a:effectLst/>
              </a:rPr>
              <a:t>EQUILIBRIO EN GEOMETRÍAS COMPLEJAS</a:t>
            </a:r>
            <a:endParaRPr lang="en-US" sz="3200" dirty="0">
              <a:ln w="22225">
                <a:solidFill>
                  <a:sysClr val="windowText" lastClr="000000"/>
                </a:solidFill>
                <a:prstDash val="solid"/>
              </a:ln>
              <a:solidFill>
                <a:schemeClr val="bg1">
                  <a:lumMod val="75000"/>
                </a:schemeClr>
              </a:solidFill>
              <a:effectLst/>
            </a:endParaRPr>
          </a:p>
        </p:txBody>
      </p:sp>
      <p:sp>
        <p:nvSpPr>
          <p:cNvPr id="3" name="Rectangle 2"/>
          <p:cNvSpPr/>
          <p:nvPr/>
        </p:nvSpPr>
        <p:spPr>
          <a:xfrm>
            <a:off x="670091" y="859135"/>
            <a:ext cx="7912100" cy="707886"/>
          </a:xfrm>
          <a:prstGeom prst="rect">
            <a:avLst/>
          </a:prstGeom>
        </p:spPr>
        <p:txBody>
          <a:bodyPr wrap="square">
            <a:spAutoFit/>
          </a:bodyPr>
          <a:lstStyle/>
          <a:p>
            <a:pPr algn="just"/>
            <a:r>
              <a:rPr lang="es-EC" sz="2000" dirty="0"/>
              <a:t>Sumando todas las matrices relacionadas, se obtiene la matriz de rigidez tangencial de los </a:t>
            </a:r>
            <a:r>
              <a:rPr lang="es-EC" sz="2000" dirty="0" smtClean="0"/>
              <a:t>elementos:</a:t>
            </a:r>
            <a:endParaRPr lang="es-EC" sz="2000" dirty="0"/>
          </a:p>
        </p:txBody>
      </p:sp>
      <mc:AlternateContent xmlns:mc="http://schemas.openxmlformats.org/markup-compatibility/2006" xmlns:a14="http://schemas.microsoft.com/office/drawing/2010/main">
        <mc:Choice Requires="a14">
          <p:sp>
            <p:nvSpPr>
              <p:cNvPr id="4" name="Rectangle 3"/>
              <p:cNvSpPr/>
              <p:nvPr/>
            </p:nvSpPr>
            <p:spPr>
              <a:xfrm>
                <a:off x="2648163" y="1844933"/>
                <a:ext cx="3955955" cy="4145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a:rPr lang="es-EC" sz="2000" i="1">
                                  <a:latin typeface="Cambria Math" panose="02040503050406030204" pitchFamily="18" charset="0"/>
                                </a:rPr>
                                <m:t>𝑘</m:t>
                              </m:r>
                            </m:e>
                          </m:bar>
                        </m:e>
                        <m:sub>
                          <m:r>
                            <a:rPr lang="es-EC" sz="2000" i="1">
                              <a:latin typeface="Cambria Math" panose="02040503050406030204" pitchFamily="18" charset="0"/>
                            </a:rPr>
                            <m:t>𝑇</m:t>
                          </m:r>
                        </m:sub>
                      </m:sSub>
                      <m:r>
                        <a:rPr lang="es-EC" sz="2000" i="0">
                          <a:latin typeface="Cambria Math" panose="02040503050406030204" pitchFamily="18" charset="0"/>
                        </a:rPr>
                        <m:t>=</m:t>
                      </m:r>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a:rPr lang="es-EC" sz="2000" i="1">
                                  <a:latin typeface="Cambria Math" panose="02040503050406030204" pitchFamily="18" charset="0"/>
                                </a:rPr>
                                <m:t>𝑘</m:t>
                              </m:r>
                            </m:e>
                          </m:bar>
                        </m:e>
                        <m:sub>
                          <m:r>
                            <a:rPr lang="es-EC" sz="2000" i="1">
                              <a:latin typeface="Cambria Math" panose="02040503050406030204" pitchFamily="18" charset="0"/>
                            </a:rPr>
                            <m:t>𝑒</m:t>
                          </m:r>
                        </m:sub>
                      </m:sSub>
                      <m:r>
                        <a:rPr lang="es-EC" sz="2000" i="0">
                          <a:latin typeface="Cambria Math" panose="02040503050406030204" pitchFamily="18" charset="0"/>
                        </a:rPr>
                        <m:t>+</m:t>
                      </m:r>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a:rPr lang="es-EC" sz="2000" i="1">
                                  <a:latin typeface="Cambria Math" panose="02040503050406030204" pitchFamily="18" charset="0"/>
                                </a:rPr>
                                <m:t>𝑘</m:t>
                              </m:r>
                            </m:e>
                          </m:bar>
                        </m:e>
                        <m:sub>
                          <m:r>
                            <a:rPr lang="es-EC" sz="2000" i="1">
                              <a:latin typeface="Cambria Math" panose="02040503050406030204" pitchFamily="18" charset="0"/>
                            </a:rPr>
                            <m:t>𝜎</m:t>
                          </m:r>
                          <m:r>
                            <a:rPr lang="es-EC" sz="2000" i="1">
                              <a:latin typeface="Cambria Math" panose="02040503050406030204" pitchFamily="18" charset="0"/>
                            </a:rPr>
                            <m:t>𝐿</m:t>
                          </m:r>
                        </m:sub>
                      </m:sSub>
                      <m:r>
                        <a:rPr lang="es-EC" sz="2000" i="0">
                          <a:latin typeface="Cambria Math" panose="02040503050406030204" pitchFamily="18" charset="0"/>
                        </a:rPr>
                        <m:t>+</m:t>
                      </m:r>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a:rPr lang="es-EC" sz="2000" i="1">
                                  <a:latin typeface="Cambria Math" panose="02040503050406030204" pitchFamily="18" charset="0"/>
                                </a:rPr>
                                <m:t>𝑘</m:t>
                              </m:r>
                            </m:e>
                          </m:bar>
                        </m:e>
                        <m:sub>
                          <m:r>
                            <a:rPr lang="es-EC" sz="2000" i="1">
                              <a:latin typeface="Cambria Math" panose="02040503050406030204" pitchFamily="18" charset="0"/>
                            </a:rPr>
                            <m:t>𝜎</m:t>
                          </m:r>
                          <m:r>
                            <a:rPr lang="es-EC" sz="2000" i="1">
                              <a:latin typeface="Cambria Math" panose="02040503050406030204" pitchFamily="18" charset="0"/>
                            </a:rPr>
                            <m:t>𝑁</m:t>
                          </m:r>
                        </m:sub>
                      </m:sSub>
                      <m:r>
                        <a:rPr lang="es-EC" sz="2000" i="0">
                          <a:latin typeface="Cambria Math" panose="02040503050406030204" pitchFamily="18" charset="0"/>
                        </a:rPr>
                        <m:t>+</m:t>
                      </m:r>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a:rPr lang="es-EC" sz="2000" i="1">
                                  <a:latin typeface="Cambria Math" panose="02040503050406030204" pitchFamily="18" charset="0"/>
                                </a:rPr>
                                <m:t>𝑘</m:t>
                              </m:r>
                            </m:e>
                          </m:bar>
                        </m:e>
                        <m:sub>
                          <m:r>
                            <a:rPr lang="es-EC" sz="2000" i="1">
                              <a:latin typeface="Cambria Math" panose="02040503050406030204" pitchFamily="18" charset="0"/>
                            </a:rPr>
                            <m:t>𝑢𝐿</m:t>
                          </m:r>
                        </m:sub>
                      </m:sSub>
                      <m:r>
                        <a:rPr lang="es-EC" sz="2000" i="0">
                          <a:latin typeface="Cambria Math" panose="02040503050406030204" pitchFamily="18" charset="0"/>
                        </a:rPr>
                        <m:t>+</m:t>
                      </m:r>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a:rPr lang="es-EC" sz="2000" i="1">
                                  <a:latin typeface="Cambria Math" panose="02040503050406030204" pitchFamily="18" charset="0"/>
                                </a:rPr>
                                <m:t>𝑘</m:t>
                              </m:r>
                            </m:e>
                          </m:bar>
                        </m:e>
                        <m:sub>
                          <m:r>
                            <a:rPr lang="es-EC" sz="2000" i="1">
                              <a:latin typeface="Cambria Math" panose="02040503050406030204" pitchFamily="18" charset="0"/>
                            </a:rPr>
                            <m:t>𝑢𝑁</m:t>
                          </m:r>
                        </m:sub>
                      </m:sSub>
                    </m:oMath>
                  </m:oMathPara>
                </a14:m>
                <a:endParaRPr lang="es-EC" sz="2000" dirty="0"/>
              </a:p>
            </p:txBody>
          </p:sp>
        </mc:Choice>
        <mc:Fallback xmlns="">
          <p:sp>
            <p:nvSpPr>
              <p:cNvPr id="4" name="Rectangle 3"/>
              <p:cNvSpPr>
                <a:spLocks noRot="1" noChangeAspect="1" noMove="1" noResize="1" noEditPoints="1" noAdjustHandles="1" noChangeArrowheads="1" noChangeShapeType="1" noTextEdit="1"/>
              </p:cNvSpPr>
              <p:nvPr/>
            </p:nvSpPr>
            <p:spPr>
              <a:xfrm>
                <a:off x="2648163" y="1844933"/>
                <a:ext cx="3955955" cy="414537"/>
              </a:xfrm>
              <a:prstGeom prst="rect">
                <a:avLst/>
              </a:prstGeom>
              <a:blipFill rotWithShape="0">
                <a:blip r:embed="rId2"/>
                <a:stretch>
                  <a:fillRect/>
                </a:stretch>
              </a:blipFill>
            </p:spPr>
            <p:txBody>
              <a:bodyPr/>
              <a:lstStyle/>
              <a:p>
                <a:r>
                  <a:rPr lang="es-EC">
                    <a:noFill/>
                  </a:rPr>
                  <a:t> </a:t>
                </a:r>
              </a:p>
            </p:txBody>
          </p:sp>
        </mc:Fallback>
      </mc:AlternateContent>
      <p:sp>
        <p:nvSpPr>
          <p:cNvPr id="8" name="Rectangle 7"/>
          <p:cNvSpPr/>
          <p:nvPr/>
        </p:nvSpPr>
        <p:spPr>
          <a:xfrm>
            <a:off x="670090" y="2537382"/>
            <a:ext cx="7912100" cy="707886"/>
          </a:xfrm>
          <a:prstGeom prst="rect">
            <a:avLst/>
          </a:prstGeom>
        </p:spPr>
        <p:txBody>
          <a:bodyPr wrap="square">
            <a:spAutoFit/>
          </a:bodyPr>
          <a:lstStyle/>
          <a:p>
            <a:pPr algn="just"/>
            <a:r>
              <a:rPr lang="es-EC" sz="2000" dirty="0"/>
              <a:t>Con las matrices y vectores introducidos, la relación del equilibrio se puede convertir en la siguiente representación </a:t>
            </a:r>
            <a:r>
              <a:rPr lang="es-EC" sz="2000" dirty="0" smtClean="0"/>
              <a:t>matricial:</a:t>
            </a:r>
            <a:endParaRPr lang="es-EC" sz="2000" dirty="0"/>
          </a:p>
        </p:txBody>
      </p:sp>
      <mc:AlternateContent xmlns:mc="http://schemas.openxmlformats.org/markup-compatibility/2006" xmlns:a14="http://schemas.microsoft.com/office/drawing/2010/main">
        <mc:Choice Requires="a14">
          <p:sp>
            <p:nvSpPr>
              <p:cNvPr id="5" name="Rectangle 4"/>
              <p:cNvSpPr/>
              <p:nvPr/>
            </p:nvSpPr>
            <p:spPr>
              <a:xfrm>
                <a:off x="825500" y="3523180"/>
                <a:ext cx="7756690" cy="49064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m:rPr>
                                  <m:sty m:val="p"/>
                                </m:rPr>
                                <a:rPr lang="es-EC" sz="2000">
                                  <a:latin typeface="Cambria Math" panose="02040503050406030204" pitchFamily="18" charset="0"/>
                                </a:rPr>
                                <m:t>k</m:t>
                              </m:r>
                            </m:e>
                          </m:bar>
                        </m:e>
                        <m:sub>
                          <m:r>
                            <a:rPr lang="es-EC" sz="2000" i="1">
                              <a:latin typeface="Cambria Math" panose="02040503050406030204" pitchFamily="18" charset="0"/>
                            </a:rPr>
                            <m:t>𝑇</m:t>
                          </m:r>
                        </m:sub>
                      </m:sSub>
                      <m:r>
                        <a:rPr lang="es-EC" sz="2000" i="0">
                          <a:latin typeface="Cambria Math" panose="02040503050406030204" pitchFamily="18" charset="0"/>
                        </a:rPr>
                        <m:t>∙</m:t>
                      </m:r>
                      <m:sSup>
                        <m:sSupPr>
                          <m:ctrlPr>
                            <a:rPr lang="es-EC" sz="2000" i="1">
                              <a:latin typeface="Cambria Math" panose="02040503050406030204" pitchFamily="18" charset="0"/>
                            </a:rPr>
                          </m:ctrlPr>
                        </m:sSupPr>
                        <m:e>
                          <m:bar>
                            <m:barPr>
                              <m:ctrlPr>
                                <a:rPr lang="es-EC" sz="2000" i="1">
                                  <a:latin typeface="Cambria Math" panose="02040503050406030204" pitchFamily="18" charset="0"/>
                                </a:rPr>
                              </m:ctrlPr>
                            </m:barPr>
                            <m:e>
                              <m:r>
                                <a:rPr lang="es-EC" sz="2000" i="1">
                                  <a:latin typeface="Cambria Math" panose="02040503050406030204" pitchFamily="18" charset="0"/>
                                </a:rPr>
                                <m:t>𝑣</m:t>
                              </m:r>
                            </m:e>
                          </m:bar>
                        </m:e>
                        <m:sup>
                          <m:r>
                            <a:rPr lang="es-EC" sz="2000" i="0">
                              <a:latin typeface="Cambria Math" panose="02040503050406030204" pitchFamily="18" charset="0"/>
                            </a:rPr>
                            <m:t>+</m:t>
                          </m:r>
                        </m:sup>
                      </m:sSup>
                      <m:r>
                        <a:rPr lang="es-EC" sz="2000" i="0">
                          <a:latin typeface="Cambria Math" panose="02040503050406030204" pitchFamily="18" charset="0"/>
                        </a:rPr>
                        <m:t>=</m:t>
                      </m:r>
                      <m:d>
                        <m:dPr>
                          <m:ctrlPr>
                            <a:rPr lang="es-EC" sz="2000" i="1">
                              <a:latin typeface="Cambria Math" panose="02040503050406030204" pitchFamily="18" charset="0"/>
                            </a:rPr>
                          </m:ctrlPr>
                        </m:dPr>
                        <m:e>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m:rPr>
                                      <m:sty m:val="p"/>
                                    </m:rPr>
                                    <a:rPr lang="es-EC" sz="2000" i="0">
                                      <a:latin typeface="Cambria Math" panose="02040503050406030204" pitchFamily="18" charset="0"/>
                                    </a:rPr>
                                    <m:t>k</m:t>
                                  </m:r>
                                </m:e>
                              </m:bar>
                            </m:e>
                            <m:sub>
                              <m:r>
                                <a:rPr lang="es-EC" sz="2000" i="1">
                                  <a:latin typeface="Cambria Math" panose="02040503050406030204" pitchFamily="18" charset="0"/>
                                </a:rPr>
                                <m:t>𝑒</m:t>
                              </m:r>
                            </m:sub>
                          </m:sSub>
                          <m:r>
                            <a:rPr lang="es-EC" sz="2000" i="0">
                              <a:latin typeface="Cambria Math" panose="02040503050406030204" pitchFamily="18" charset="0"/>
                            </a:rPr>
                            <m:t>+</m:t>
                          </m:r>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m:rPr>
                                      <m:sty m:val="p"/>
                                    </m:rPr>
                                    <a:rPr lang="es-EC" sz="2000" i="0">
                                      <a:latin typeface="Cambria Math" panose="02040503050406030204" pitchFamily="18" charset="0"/>
                                    </a:rPr>
                                    <m:t>k</m:t>
                                  </m:r>
                                </m:e>
                              </m:bar>
                            </m:e>
                            <m:sub>
                              <m:r>
                                <a:rPr lang="es-EC" sz="2000" i="1">
                                  <a:latin typeface="Cambria Math" panose="02040503050406030204" pitchFamily="18" charset="0"/>
                                </a:rPr>
                                <m:t>𝜎</m:t>
                              </m:r>
                              <m:r>
                                <a:rPr lang="es-EC" sz="2000" i="1">
                                  <a:latin typeface="Cambria Math" panose="02040503050406030204" pitchFamily="18" charset="0"/>
                                </a:rPr>
                                <m:t>𝐿</m:t>
                              </m:r>
                            </m:sub>
                          </m:sSub>
                          <m:r>
                            <a:rPr lang="es-EC" sz="2000" i="0">
                              <a:latin typeface="Cambria Math" panose="02040503050406030204" pitchFamily="18" charset="0"/>
                            </a:rPr>
                            <m:t>+</m:t>
                          </m:r>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m:rPr>
                                      <m:sty m:val="p"/>
                                    </m:rPr>
                                    <a:rPr lang="es-EC" sz="2000" i="0">
                                      <a:latin typeface="Cambria Math" panose="02040503050406030204" pitchFamily="18" charset="0"/>
                                    </a:rPr>
                                    <m:t>k</m:t>
                                  </m:r>
                                </m:e>
                              </m:bar>
                            </m:e>
                            <m:sub>
                              <m:r>
                                <a:rPr lang="es-EC" sz="2000" i="1">
                                  <a:latin typeface="Cambria Math" panose="02040503050406030204" pitchFamily="18" charset="0"/>
                                </a:rPr>
                                <m:t>𝜎</m:t>
                              </m:r>
                              <m:r>
                                <a:rPr lang="es-EC" sz="2000" i="1">
                                  <a:latin typeface="Cambria Math" panose="02040503050406030204" pitchFamily="18" charset="0"/>
                                </a:rPr>
                                <m:t>𝑁</m:t>
                              </m:r>
                            </m:sub>
                          </m:sSub>
                          <m:r>
                            <a:rPr lang="es-EC" sz="2000" i="0">
                              <a:latin typeface="Cambria Math" panose="02040503050406030204" pitchFamily="18" charset="0"/>
                            </a:rPr>
                            <m:t>+</m:t>
                          </m:r>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m:rPr>
                                      <m:sty m:val="p"/>
                                    </m:rPr>
                                    <a:rPr lang="es-EC" sz="2000" i="0">
                                      <a:latin typeface="Cambria Math" panose="02040503050406030204" pitchFamily="18" charset="0"/>
                                    </a:rPr>
                                    <m:t>k</m:t>
                                  </m:r>
                                </m:e>
                              </m:bar>
                            </m:e>
                            <m:sub>
                              <m:r>
                                <a:rPr lang="es-EC" sz="2000" i="1">
                                  <a:latin typeface="Cambria Math" panose="02040503050406030204" pitchFamily="18" charset="0"/>
                                </a:rPr>
                                <m:t>𝑢𝐿</m:t>
                              </m:r>
                            </m:sub>
                          </m:sSub>
                          <m:r>
                            <a:rPr lang="es-EC" sz="2000" i="0">
                              <a:latin typeface="Cambria Math" panose="02040503050406030204" pitchFamily="18" charset="0"/>
                            </a:rPr>
                            <m:t>+</m:t>
                          </m:r>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m:rPr>
                                      <m:sty m:val="p"/>
                                    </m:rPr>
                                    <a:rPr lang="es-EC" sz="2000" i="0">
                                      <a:latin typeface="Cambria Math" panose="02040503050406030204" pitchFamily="18" charset="0"/>
                                    </a:rPr>
                                    <m:t>k</m:t>
                                  </m:r>
                                </m:e>
                              </m:bar>
                            </m:e>
                            <m:sub>
                              <m:r>
                                <a:rPr lang="es-EC" sz="2000" i="1">
                                  <a:latin typeface="Cambria Math" panose="02040503050406030204" pitchFamily="18" charset="0"/>
                                </a:rPr>
                                <m:t>𝑢𝑁</m:t>
                              </m:r>
                            </m:sub>
                          </m:sSub>
                        </m:e>
                      </m:d>
                      <m:r>
                        <a:rPr lang="es-EC" sz="2000" i="0">
                          <a:latin typeface="Cambria Math" panose="02040503050406030204" pitchFamily="18" charset="0"/>
                        </a:rPr>
                        <m:t>∙</m:t>
                      </m:r>
                      <m:sSup>
                        <m:sSupPr>
                          <m:ctrlPr>
                            <a:rPr lang="es-EC" sz="2000" i="1">
                              <a:latin typeface="Cambria Math" panose="02040503050406030204" pitchFamily="18" charset="0"/>
                            </a:rPr>
                          </m:ctrlPr>
                        </m:sSupPr>
                        <m:e>
                          <m:bar>
                            <m:barPr>
                              <m:ctrlPr>
                                <a:rPr lang="es-EC" sz="2000" i="1">
                                  <a:latin typeface="Cambria Math" panose="02040503050406030204" pitchFamily="18" charset="0"/>
                                </a:rPr>
                              </m:ctrlPr>
                            </m:barPr>
                            <m:e>
                              <m:r>
                                <a:rPr lang="es-EC" sz="2000" i="1">
                                  <a:latin typeface="Cambria Math" panose="02040503050406030204" pitchFamily="18" charset="0"/>
                                </a:rPr>
                                <m:t>𝑣</m:t>
                              </m:r>
                            </m:e>
                          </m:bar>
                        </m:e>
                        <m:sup>
                          <m:r>
                            <a:rPr lang="es-EC" sz="2000" i="0">
                              <a:latin typeface="Cambria Math" panose="02040503050406030204" pitchFamily="18" charset="0"/>
                            </a:rPr>
                            <m:t>+</m:t>
                          </m:r>
                        </m:sup>
                      </m:sSup>
                      <m:r>
                        <a:rPr lang="es-EC" sz="2000" i="0">
                          <a:latin typeface="Cambria Math" panose="02040503050406030204" pitchFamily="18" charset="0"/>
                        </a:rPr>
                        <m:t>=</m:t>
                      </m:r>
                      <m:bar>
                        <m:barPr>
                          <m:ctrlPr>
                            <a:rPr lang="es-EC" sz="2000" i="1">
                              <a:latin typeface="Cambria Math" panose="02040503050406030204" pitchFamily="18" charset="0"/>
                            </a:rPr>
                          </m:ctrlPr>
                        </m:barPr>
                        <m:e>
                          <m:r>
                            <a:rPr lang="es-EC" sz="2000" i="1">
                              <a:latin typeface="Cambria Math" panose="02040503050406030204" pitchFamily="18" charset="0"/>
                            </a:rPr>
                            <m:t>𝑝</m:t>
                          </m:r>
                        </m:e>
                      </m:bar>
                      <m:r>
                        <a:rPr lang="es-EC" sz="2000" i="0">
                          <a:latin typeface="Cambria Math" panose="02040503050406030204" pitchFamily="18" charset="0"/>
                        </a:rPr>
                        <m:t>−</m:t>
                      </m:r>
                      <m:bar>
                        <m:barPr>
                          <m:ctrlPr>
                            <a:rPr lang="es-EC" sz="2000" i="1">
                              <a:latin typeface="Cambria Math" panose="02040503050406030204" pitchFamily="18" charset="0"/>
                            </a:rPr>
                          </m:ctrlPr>
                        </m:barPr>
                        <m:e>
                          <m:r>
                            <a:rPr lang="es-EC" sz="2000" i="1">
                              <a:latin typeface="Cambria Math" panose="02040503050406030204" pitchFamily="18" charset="0"/>
                            </a:rPr>
                            <m:t>𝑔</m:t>
                          </m:r>
                        </m:e>
                      </m:bar>
                      <m:r>
                        <a:rPr lang="es-EC" sz="2000" i="0">
                          <a:latin typeface="Cambria Math" panose="02040503050406030204" pitchFamily="18" charset="0"/>
                        </a:rPr>
                        <m:t>∙</m:t>
                      </m:r>
                      <m:d>
                        <m:dPr>
                          <m:ctrlPr>
                            <a:rPr lang="es-EC" sz="2000" i="1">
                              <a:latin typeface="Cambria Math" panose="02040503050406030204" pitchFamily="18" charset="0"/>
                            </a:rPr>
                          </m:ctrlPr>
                        </m:dPr>
                        <m:e>
                          <m:sSup>
                            <m:sSupPr>
                              <m:ctrlPr>
                                <a:rPr lang="es-EC" sz="2000" i="1">
                                  <a:latin typeface="Cambria Math" panose="02040503050406030204" pitchFamily="18" charset="0"/>
                                </a:rPr>
                              </m:ctrlPr>
                            </m:sSupPr>
                            <m:e>
                              <m:bar>
                                <m:barPr>
                                  <m:ctrlPr>
                                    <a:rPr lang="es-EC" sz="2000" i="1">
                                      <a:latin typeface="Cambria Math" panose="02040503050406030204" pitchFamily="18" charset="0"/>
                                    </a:rPr>
                                  </m:ctrlPr>
                                </m:barPr>
                                <m:e>
                                  <m:r>
                                    <a:rPr lang="es-EC" sz="2000" i="1">
                                      <a:latin typeface="Cambria Math" panose="02040503050406030204" pitchFamily="18" charset="0"/>
                                    </a:rPr>
                                    <m:t>𝑣</m:t>
                                  </m:r>
                                </m:e>
                              </m:bar>
                            </m:e>
                            <m:sup>
                              <m:r>
                                <a:rPr lang="es-EC" sz="2000" i="0">
                                  <a:latin typeface="Cambria Math" panose="02040503050406030204" pitchFamily="18" charset="0"/>
                                </a:rPr>
                                <m:t>−</m:t>
                              </m:r>
                            </m:sup>
                          </m:sSup>
                        </m:e>
                      </m:d>
                    </m:oMath>
                  </m:oMathPara>
                </a14:m>
                <a:endParaRPr lang="es-EC" sz="2000" dirty="0"/>
              </a:p>
            </p:txBody>
          </p:sp>
        </mc:Choice>
        <mc:Fallback xmlns="">
          <p:sp>
            <p:nvSpPr>
              <p:cNvPr id="5" name="Rectangle 4"/>
              <p:cNvSpPr>
                <a:spLocks noRot="1" noChangeAspect="1" noMove="1" noResize="1" noEditPoints="1" noAdjustHandles="1" noChangeArrowheads="1" noChangeShapeType="1" noTextEdit="1"/>
              </p:cNvSpPr>
              <p:nvPr/>
            </p:nvSpPr>
            <p:spPr>
              <a:xfrm>
                <a:off x="825500" y="3523180"/>
                <a:ext cx="7756690" cy="490647"/>
              </a:xfrm>
              <a:prstGeom prst="rect">
                <a:avLst/>
              </a:prstGeom>
              <a:blipFill rotWithShape="0">
                <a:blip r:embed="rId3"/>
                <a:stretch>
                  <a:fillRect/>
                </a:stretch>
              </a:blipFill>
            </p:spPr>
            <p:txBody>
              <a:bodyPr/>
              <a:lstStyle/>
              <a:p>
                <a:r>
                  <a:rPr lang="es-EC">
                    <a:noFill/>
                  </a:rPr>
                  <a:t> </a:t>
                </a:r>
              </a:p>
            </p:txBody>
          </p:sp>
        </mc:Fallback>
      </mc:AlternateContent>
      <p:sp>
        <p:nvSpPr>
          <p:cNvPr id="6" name="Rectangle 5"/>
          <p:cNvSpPr/>
          <p:nvPr/>
        </p:nvSpPr>
        <p:spPr>
          <a:xfrm>
            <a:off x="670090" y="4215629"/>
            <a:ext cx="7912100" cy="707886"/>
          </a:xfrm>
          <a:prstGeom prst="rect">
            <a:avLst/>
          </a:prstGeom>
        </p:spPr>
        <p:txBody>
          <a:bodyPr wrap="square">
            <a:spAutoFit/>
          </a:bodyPr>
          <a:lstStyle/>
          <a:p>
            <a:r>
              <a:rPr lang="es-EC" sz="2000" dirty="0"/>
              <a:t>Después del análisis de elementos finitos, la relación de la rigidez tangencial del sistema </a:t>
            </a:r>
            <a:r>
              <a:rPr lang="es-EC" sz="2000" dirty="0" smtClean="0"/>
              <a:t>es:</a:t>
            </a:r>
            <a:endParaRPr lang="es-EC" sz="2000" dirty="0"/>
          </a:p>
        </p:txBody>
      </p:sp>
      <mc:AlternateContent xmlns:mc="http://schemas.openxmlformats.org/markup-compatibility/2006" xmlns:a14="http://schemas.microsoft.com/office/drawing/2010/main">
        <mc:Choice Requires="a14">
          <p:sp>
            <p:nvSpPr>
              <p:cNvPr id="7" name="Rectangle 6"/>
              <p:cNvSpPr/>
              <p:nvPr/>
            </p:nvSpPr>
            <p:spPr>
              <a:xfrm>
                <a:off x="781380" y="5201427"/>
                <a:ext cx="7800810" cy="43973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a:rPr lang="es-EC" sz="2000" i="1">
                                  <a:latin typeface="Cambria Math" panose="02040503050406030204" pitchFamily="18" charset="0"/>
                                </a:rPr>
                                <m:t>𝐾</m:t>
                              </m:r>
                            </m:e>
                          </m:bar>
                        </m:e>
                        <m:sub>
                          <m:r>
                            <a:rPr lang="es-EC" sz="2000" i="1">
                              <a:latin typeface="Cambria Math" panose="02040503050406030204" pitchFamily="18" charset="0"/>
                            </a:rPr>
                            <m:t>𝑇</m:t>
                          </m:r>
                        </m:sub>
                      </m:sSub>
                      <m:r>
                        <a:rPr lang="es-EC" sz="2000" i="0">
                          <a:latin typeface="Cambria Math" panose="02040503050406030204" pitchFamily="18" charset="0"/>
                        </a:rPr>
                        <m:t>∙</m:t>
                      </m:r>
                      <m:sSup>
                        <m:sSupPr>
                          <m:ctrlPr>
                            <a:rPr lang="es-EC" sz="2000" i="1">
                              <a:latin typeface="Cambria Math" panose="02040503050406030204" pitchFamily="18" charset="0"/>
                            </a:rPr>
                          </m:ctrlPr>
                        </m:sSupPr>
                        <m:e>
                          <m:bar>
                            <m:barPr>
                              <m:ctrlPr>
                                <a:rPr lang="es-EC" sz="2000" i="1">
                                  <a:latin typeface="Cambria Math" panose="02040503050406030204" pitchFamily="18" charset="0"/>
                                </a:rPr>
                              </m:ctrlPr>
                            </m:barPr>
                            <m:e>
                              <m:r>
                                <a:rPr lang="es-EC" sz="2000" i="1">
                                  <a:latin typeface="Cambria Math" panose="02040503050406030204" pitchFamily="18" charset="0"/>
                                </a:rPr>
                                <m:t>𝑉</m:t>
                              </m:r>
                            </m:e>
                          </m:bar>
                        </m:e>
                        <m:sup>
                          <m:r>
                            <a:rPr lang="es-EC" sz="2000" i="0">
                              <a:latin typeface="Cambria Math" panose="02040503050406030204" pitchFamily="18" charset="0"/>
                            </a:rPr>
                            <m:t>+</m:t>
                          </m:r>
                        </m:sup>
                      </m:sSup>
                      <m:r>
                        <a:rPr lang="es-EC" sz="2000" i="0">
                          <a:latin typeface="Cambria Math" panose="02040503050406030204" pitchFamily="18" charset="0"/>
                        </a:rPr>
                        <m:t>=</m:t>
                      </m:r>
                      <m:d>
                        <m:dPr>
                          <m:ctrlPr>
                            <a:rPr lang="es-EC" sz="2000" i="1">
                              <a:latin typeface="Cambria Math" panose="02040503050406030204" pitchFamily="18" charset="0"/>
                            </a:rPr>
                          </m:ctrlPr>
                        </m:dPr>
                        <m:e>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a:rPr lang="es-EC" sz="2000" i="1">
                                      <a:latin typeface="Cambria Math" panose="02040503050406030204" pitchFamily="18" charset="0"/>
                                    </a:rPr>
                                    <m:t>𝐾</m:t>
                                  </m:r>
                                </m:e>
                              </m:bar>
                            </m:e>
                            <m:sub>
                              <m:r>
                                <a:rPr lang="es-EC" sz="2000" i="1">
                                  <a:latin typeface="Cambria Math" panose="02040503050406030204" pitchFamily="18" charset="0"/>
                                </a:rPr>
                                <m:t>𝑒</m:t>
                              </m:r>
                            </m:sub>
                          </m:sSub>
                          <m:r>
                            <a:rPr lang="es-EC" sz="2000" i="0">
                              <a:latin typeface="Cambria Math" panose="02040503050406030204" pitchFamily="18" charset="0"/>
                            </a:rPr>
                            <m:t>+</m:t>
                          </m:r>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a:rPr lang="es-EC" sz="2000" i="1">
                                      <a:latin typeface="Cambria Math" panose="02040503050406030204" pitchFamily="18" charset="0"/>
                                    </a:rPr>
                                    <m:t>𝐾</m:t>
                                  </m:r>
                                </m:e>
                              </m:bar>
                            </m:e>
                            <m:sub>
                              <m:r>
                                <a:rPr lang="es-EC" sz="2000" i="1">
                                  <a:latin typeface="Cambria Math" panose="02040503050406030204" pitchFamily="18" charset="0"/>
                                </a:rPr>
                                <m:t>𝜎</m:t>
                              </m:r>
                              <m:r>
                                <a:rPr lang="es-EC" sz="2000" i="1">
                                  <a:latin typeface="Cambria Math" panose="02040503050406030204" pitchFamily="18" charset="0"/>
                                </a:rPr>
                                <m:t>𝐿</m:t>
                              </m:r>
                            </m:sub>
                          </m:sSub>
                          <m:r>
                            <a:rPr lang="es-EC" sz="2000" i="0">
                              <a:latin typeface="Cambria Math" panose="02040503050406030204" pitchFamily="18" charset="0"/>
                            </a:rPr>
                            <m:t>+</m:t>
                          </m:r>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a:rPr lang="es-EC" sz="2000" i="1">
                                      <a:latin typeface="Cambria Math" panose="02040503050406030204" pitchFamily="18" charset="0"/>
                                    </a:rPr>
                                    <m:t>𝐾</m:t>
                                  </m:r>
                                </m:e>
                              </m:bar>
                            </m:e>
                            <m:sub>
                              <m:r>
                                <a:rPr lang="es-EC" sz="2000" i="1">
                                  <a:latin typeface="Cambria Math" panose="02040503050406030204" pitchFamily="18" charset="0"/>
                                </a:rPr>
                                <m:t>𝜎</m:t>
                              </m:r>
                              <m:r>
                                <a:rPr lang="es-EC" sz="2000" i="1">
                                  <a:latin typeface="Cambria Math" panose="02040503050406030204" pitchFamily="18" charset="0"/>
                                </a:rPr>
                                <m:t>𝑁</m:t>
                              </m:r>
                            </m:sub>
                          </m:sSub>
                          <m:r>
                            <a:rPr lang="es-EC" sz="2000" i="0">
                              <a:latin typeface="Cambria Math" panose="02040503050406030204" pitchFamily="18" charset="0"/>
                            </a:rPr>
                            <m:t>+</m:t>
                          </m:r>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a:rPr lang="es-EC" sz="2000" i="1">
                                      <a:latin typeface="Cambria Math" panose="02040503050406030204" pitchFamily="18" charset="0"/>
                                    </a:rPr>
                                    <m:t>𝐾</m:t>
                                  </m:r>
                                </m:e>
                              </m:bar>
                            </m:e>
                            <m:sub>
                              <m:r>
                                <a:rPr lang="es-EC" sz="2000" i="1">
                                  <a:latin typeface="Cambria Math" panose="02040503050406030204" pitchFamily="18" charset="0"/>
                                </a:rPr>
                                <m:t>𝑢𝐿</m:t>
                              </m:r>
                            </m:sub>
                          </m:sSub>
                          <m:r>
                            <a:rPr lang="es-EC" sz="2000" i="0">
                              <a:latin typeface="Cambria Math" panose="02040503050406030204" pitchFamily="18" charset="0"/>
                            </a:rPr>
                            <m:t>+</m:t>
                          </m:r>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a:rPr lang="es-EC" sz="2000" i="1">
                                      <a:latin typeface="Cambria Math" panose="02040503050406030204" pitchFamily="18" charset="0"/>
                                    </a:rPr>
                                    <m:t>𝐾</m:t>
                                  </m:r>
                                </m:e>
                              </m:bar>
                            </m:e>
                            <m:sub>
                              <m:r>
                                <a:rPr lang="es-EC" sz="2000" i="1">
                                  <a:latin typeface="Cambria Math" panose="02040503050406030204" pitchFamily="18" charset="0"/>
                                </a:rPr>
                                <m:t>𝑢𝑁</m:t>
                              </m:r>
                            </m:sub>
                          </m:sSub>
                        </m:e>
                      </m:d>
                      <m:r>
                        <a:rPr lang="es-EC" sz="2000" i="0">
                          <a:latin typeface="Cambria Math" panose="02040503050406030204" pitchFamily="18" charset="0"/>
                        </a:rPr>
                        <m:t>∙</m:t>
                      </m:r>
                      <m:sSup>
                        <m:sSupPr>
                          <m:ctrlPr>
                            <a:rPr lang="es-EC" sz="2000" i="1">
                              <a:latin typeface="Cambria Math" panose="02040503050406030204" pitchFamily="18" charset="0"/>
                            </a:rPr>
                          </m:ctrlPr>
                        </m:sSupPr>
                        <m:e>
                          <m:bar>
                            <m:barPr>
                              <m:ctrlPr>
                                <a:rPr lang="es-EC" sz="2000" i="1">
                                  <a:latin typeface="Cambria Math" panose="02040503050406030204" pitchFamily="18" charset="0"/>
                                </a:rPr>
                              </m:ctrlPr>
                            </m:barPr>
                            <m:e>
                              <m:r>
                                <a:rPr lang="es-EC" sz="2000" i="1">
                                  <a:latin typeface="Cambria Math" panose="02040503050406030204" pitchFamily="18" charset="0"/>
                                </a:rPr>
                                <m:t>𝑉</m:t>
                              </m:r>
                            </m:e>
                          </m:bar>
                        </m:e>
                        <m:sup>
                          <m:r>
                            <a:rPr lang="es-EC" sz="2000" i="0">
                              <a:latin typeface="Cambria Math" panose="02040503050406030204" pitchFamily="18" charset="0"/>
                            </a:rPr>
                            <m:t>+</m:t>
                          </m:r>
                        </m:sup>
                      </m:sSup>
                      <m:r>
                        <a:rPr lang="es-EC" sz="2000" i="0">
                          <a:latin typeface="Cambria Math" panose="02040503050406030204" pitchFamily="18" charset="0"/>
                        </a:rPr>
                        <m:t>=</m:t>
                      </m:r>
                      <m:bar>
                        <m:barPr>
                          <m:ctrlPr>
                            <a:rPr lang="es-EC" sz="2000" i="1">
                              <a:latin typeface="Cambria Math" panose="02040503050406030204" pitchFamily="18" charset="0"/>
                            </a:rPr>
                          </m:ctrlPr>
                        </m:barPr>
                        <m:e>
                          <m:r>
                            <a:rPr lang="es-EC" sz="2000" i="1">
                              <a:latin typeface="Cambria Math" panose="02040503050406030204" pitchFamily="18" charset="0"/>
                            </a:rPr>
                            <m:t>𝑃</m:t>
                          </m:r>
                        </m:e>
                      </m:bar>
                      <m:r>
                        <a:rPr lang="es-EC" sz="2000" i="0">
                          <a:latin typeface="Cambria Math" panose="02040503050406030204" pitchFamily="18" charset="0"/>
                        </a:rPr>
                        <m:t>−</m:t>
                      </m:r>
                      <m:bar>
                        <m:barPr>
                          <m:ctrlPr>
                            <a:rPr lang="es-EC" sz="2000" i="1">
                              <a:latin typeface="Cambria Math" panose="02040503050406030204" pitchFamily="18" charset="0"/>
                            </a:rPr>
                          </m:ctrlPr>
                        </m:barPr>
                        <m:e>
                          <m:r>
                            <a:rPr lang="es-EC" sz="2000" i="1">
                              <a:latin typeface="Cambria Math" panose="02040503050406030204" pitchFamily="18" charset="0"/>
                            </a:rPr>
                            <m:t>𝐺</m:t>
                          </m:r>
                        </m:e>
                      </m:bar>
                      <m:r>
                        <a:rPr lang="es-EC" sz="2000" i="0">
                          <a:latin typeface="Cambria Math" panose="02040503050406030204" pitchFamily="18" charset="0"/>
                        </a:rPr>
                        <m:t>∙</m:t>
                      </m:r>
                      <m:d>
                        <m:dPr>
                          <m:ctrlPr>
                            <a:rPr lang="es-EC" sz="2000" i="1">
                              <a:latin typeface="Cambria Math" panose="02040503050406030204" pitchFamily="18" charset="0"/>
                            </a:rPr>
                          </m:ctrlPr>
                        </m:dPr>
                        <m:e>
                          <m:sSup>
                            <m:sSupPr>
                              <m:ctrlPr>
                                <a:rPr lang="es-EC" sz="2000" i="1">
                                  <a:latin typeface="Cambria Math" panose="02040503050406030204" pitchFamily="18" charset="0"/>
                                </a:rPr>
                              </m:ctrlPr>
                            </m:sSupPr>
                            <m:e>
                              <m:bar>
                                <m:barPr>
                                  <m:ctrlPr>
                                    <a:rPr lang="es-EC" sz="2000" i="1">
                                      <a:latin typeface="Cambria Math" panose="02040503050406030204" pitchFamily="18" charset="0"/>
                                    </a:rPr>
                                  </m:ctrlPr>
                                </m:barPr>
                                <m:e>
                                  <m:r>
                                    <a:rPr lang="es-EC" sz="2000" i="1">
                                      <a:latin typeface="Cambria Math" panose="02040503050406030204" pitchFamily="18" charset="0"/>
                                    </a:rPr>
                                    <m:t>𝑉</m:t>
                                  </m:r>
                                </m:e>
                              </m:bar>
                            </m:e>
                            <m:sup>
                              <m:r>
                                <a:rPr lang="es-EC" sz="2000" i="0">
                                  <a:latin typeface="Cambria Math" panose="02040503050406030204" pitchFamily="18" charset="0"/>
                                </a:rPr>
                                <m:t>−</m:t>
                              </m:r>
                            </m:sup>
                          </m:sSup>
                        </m:e>
                      </m:d>
                    </m:oMath>
                  </m:oMathPara>
                </a14:m>
                <a:endParaRPr lang="es-EC" sz="2000" dirty="0"/>
              </a:p>
            </p:txBody>
          </p:sp>
        </mc:Choice>
        <mc:Fallback xmlns="">
          <p:sp>
            <p:nvSpPr>
              <p:cNvPr id="7" name="Rectangle 6"/>
              <p:cNvSpPr>
                <a:spLocks noRot="1" noChangeAspect="1" noMove="1" noResize="1" noEditPoints="1" noAdjustHandles="1" noChangeArrowheads="1" noChangeShapeType="1" noTextEdit="1"/>
              </p:cNvSpPr>
              <p:nvPr/>
            </p:nvSpPr>
            <p:spPr>
              <a:xfrm>
                <a:off x="781380" y="5201427"/>
                <a:ext cx="7800810" cy="439736"/>
              </a:xfrm>
              <a:prstGeom prst="rect">
                <a:avLst/>
              </a:prstGeom>
              <a:blipFill rotWithShape="0">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655038335"/>
      </p:ext>
    </p:extLst>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4525"/>
            <a:ext cx="9252283" cy="556698"/>
          </a:xfrm>
        </p:spPr>
        <p:txBody>
          <a:bodyPr/>
          <a:lstStyle/>
          <a:p>
            <a:r>
              <a:rPr lang="en-US" sz="3200" dirty="0" smtClean="0">
                <a:ln w="22225">
                  <a:solidFill>
                    <a:sysClr val="windowText" lastClr="000000"/>
                  </a:solidFill>
                  <a:prstDash val="solid"/>
                </a:ln>
                <a:solidFill>
                  <a:schemeClr val="bg1">
                    <a:lumMod val="75000"/>
                  </a:schemeClr>
                </a:solidFill>
                <a:effectLst/>
              </a:rPr>
              <a:t>EQUILIBRIO EN GEOMETRÍAS COMPLEJAS</a:t>
            </a:r>
            <a:endParaRPr lang="en-US" sz="3200" dirty="0">
              <a:ln w="22225">
                <a:solidFill>
                  <a:sysClr val="windowText" lastClr="000000"/>
                </a:solidFill>
                <a:prstDash val="solid"/>
              </a:ln>
              <a:solidFill>
                <a:schemeClr val="bg1">
                  <a:lumMod val="75000"/>
                </a:schemeClr>
              </a:solidFill>
              <a:effectLst/>
            </a:endParaRPr>
          </a:p>
        </p:txBody>
      </p:sp>
      <p:sp>
        <p:nvSpPr>
          <p:cNvPr id="3" name="Rectangle 2"/>
          <p:cNvSpPr/>
          <p:nvPr/>
        </p:nvSpPr>
        <p:spPr>
          <a:xfrm>
            <a:off x="558800" y="859135"/>
            <a:ext cx="8023391" cy="1015663"/>
          </a:xfrm>
          <a:prstGeom prst="rect">
            <a:avLst/>
          </a:prstGeom>
        </p:spPr>
        <p:txBody>
          <a:bodyPr wrap="square">
            <a:spAutoFit/>
          </a:bodyPr>
          <a:lstStyle/>
          <a:p>
            <a:pPr algn="just"/>
            <a:r>
              <a:rPr lang="es-EC" sz="2000" dirty="0"/>
              <a:t>Una de las aplicaciones para la resolución de este tipo de problemas es la solución por algoritmos, en la cual la carga se incrementa, es decir se divide en pequeños tramos de carga</a:t>
            </a:r>
            <a:r>
              <a:rPr lang="es-EC" sz="2000" dirty="0" smtClean="0"/>
              <a:t>.</a:t>
            </a:r>
            <a:endParaRPr lang="es-EC" sz="2000" dirty="0"/>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558800" y="2060377"/>
            <a:ext cx="4328235" cy="27656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898962" y="5120601"/>
            <a:ext cx="3647909" cy="369332"/>
          </a:xfrm>
          <a:prstGeom prst="rect">
            <a:avLst/>
          </a:prstGeom>
        </p:spPr>
        <p:txBody>
          <a:bodyPr wrap="square">
            <a:spAutoFit/>
          </a:bodyPr>
          <a:lstStyle/>
          <a:p>
            <a:pPr algn="just"/>
            <a:r>
              <a:rPr lang="es-EC" dirty="0"/>
              <a:t>Algoritmo de Newton-Raphson</a:t>
            </a:r>
          </a:p>
        </p:txBody>
      </p:sp>
      <p:sp>
        <p:nvSpPr>
          <p:cNvPr id="12" name="Rectangle 11"/>
          <p:cNvSpPr/>
          <p:nvPr/>
        </p:nvSpPr>
        <p:spPr>
          <a:xfrm>
            <a:off x="5136522" y="1966605"/>
            <a:ext cx="3677278" cy="1631216"/>
          </a:xfrm>
          <a:prstGeom prst="rect">
            <a:avLst/>
          </a:prstGeom>
        </p:spPr>
        <p:txBody>
          <a:bodyPr wrap="square">
            <a:spAutoFit/>
          </a:bodyPr>
          <a:lstStyle/>
          <a:p>
            <a:pPr algn="just"/>
            <a:r>
              <a:rPr lang="es-EC" sz="2000" dirty="0">
                <a:latin typeface="Arial" panose="020B0604020202020204" pitchFamily="34" charset="0"/>
                <a:ea typeface="Calibri" panose="020F0502020204030204" pitchFamily="34" charset="0"/>
                <a:cs typeface="Times New Roman" panose="02020603050405020304" pitchFamily="18" charset="0"/>
              </a:rPr>
              <a:t>La única matriz del sistema que permanece independiente de los estados de deformación fundamentales, es la matriz de rigidez elástica, </a:t>
            </a:r>
            <a:r>
              <a:rPr lang="es-EC" sz="2000" dirty="0" smtClean="0">
                <a:latin typeface="Arial" panose="020B0604020202020204" pitchFamily="34" charset="0"/>
                <a:ea typeface="Calibri" panose="020F0502020204030204" pitchFamily="34" charset="0"/>
                <a:cs typeface="Times New Roman" panose="02020603050405020304" pitchFamily="18" charset="0"/>
              </a:rPr>
              <a:t>resultando:</a:t>
            </a:r>
            <a:endParaRPr lang="es-EC" sz="2000" dirty="0"/>
          </a:p>
        </p:txBody>
      </p:sp>
      <mc:AlternateContent xmlns:mc="http://schemas.openxmlformats.org/markup-compatibility/2006" xmlns:a14="http://schemas.microsoft.com/office/drawing/2010/main">
        <mc:Choice Requires="a14">
          <p:sp>
            <p:nvSpPr>
              <p:cNvPr id="13" name="Rectangle 12"/>
              <p:cNvSpPr/>
              <p:nvPr/>
            </p:nvSpPr>
            <p:spPr>
              <a:xfrm>
                <a:off x="6272624" y="3597821"/>
                <a:ext cx="1441998" cy="4145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a:rPr lang="es-EC" sz="2000" i="1">
                                  <a:latin typeface="Cambria Math" panose="02040503050406030204" pitchFamily="18" charset="0"/>
                                </a:rPr>
                                <m:t>𝐾</m:t>
                              </m:r>
                            </m:e>
                          </m:bar>
                        </m:e>
                        <m:sub>
                          <m:r>
                            <a:rPr lang="es-EC" sz="2000" i="1">
                              <a:latin typeface="Cambria Math" panose="02040503050406030204" pitchFamily="18" charset="0"/>
                            </a:rPr>
                            <m:t>𝑒</m:t>
                          </m:r>
                        </m:sub>
                      </m:sSub>
                      <m:r>
                        <a:rPr lang="es-EC" sz="2000" i="0">
                          <a:latin typeface="Cambria Math" panose="02040503050406030204" pitchFamily="18" charset="0"/>
                        </a:rPr>
                        <m:t>∙</m:t>
                      </m:r>
                      <m:bar>
                        <m:barPr>
                          <m:ctrlPr>
                            <a:rPr lang="es-EC" sz="2000" i="1">
                              <a:latin typeface="Cambria Math" panose="02040503050406030204" pitchFamily="18" charset="0"/>
                            </a:rPr>
                          </m:ctrlPr>
                        </m:barPr>
                        <m:e>
                          <m:r>
                            <a:rPr lang="es-EC" sz="2000" i="1">
                              <a:latin typeface="Cambria Math" panose="02040503050406030204" pitchFamily="18" charset="0"/>
                            </a:rPr>
                            <m:t>𝑉</m:t>
                          </m:r>
                        </m:e>
                      </m:bar>
                      <m:r>
                        <a:rPr lang="es-EC" sz="2000" i="0">
                          <a:latin typeface="Cambria Math" panose="02040503050406030204" pitchFamily="18" charset="0"/>
                        </a:rPr>
                        <m:t>=</m:t>
                      </m:r>
                      <m:bar>
                        <m:barPr>
                          <m:ctrlPr>
                            <a:rPr lang="es-EC" sz="2000" i="1">
                              <a:latin typeface="Cambria Math" panose="02040503050406030204" pitchFamily="18" charset="0"/>
                            </a:rPr>
                          </m:ctrlPr>
                        </m:barPr>
                        <m:e>
                          <m:r>
                            <a:rPr lang="es-EC" sz="2000" i="1">
                              <a:latin typeface="Cambria Math" panose="02040503050406030204" pitchFamily="18" charset="0"/>
                            </a:rPr>
                            <m:t>𝑃</m:t>
                          </m:r>
                        </m:e>
                      </m:bar>
                      <m:r>
                        <a:rPr lang="es-EC" sz="2000" i="0">
                          <a:latin typeface="Cambria Math" panose="02040503050406030204" pitchFamily="18" charset="0"/>
                        </a:rPr>
                        <m:t> </m:t>
                      </m:r>
                    </m:oMath>
                  </m:oMathPara>
                </a14:m>
                <a:endParaRPr lang="es-EC" sz="2000" dirty="0"/>
              </a:p>
            </p:txBody>
          </p:sp>
        </mc:Choice>
        <mc:Fallback xmlns="">
          <p:sp>
            <p:nvSpPr>
              <p:cNvPr id="13" name="Rectangle 12"/>
              <p:cNvSpPr>
                <a:spLocks noRot="1" noChangeAspect="1" noMove="1" noResize="1" noEditPoints="1" noAdjustHandles="1" noChangeArrowheads="1" noChangeShapeType="1" noTextEdit="1"/>
              </p:cNvSpPr>
              <p:nvPr/>
            </p:nvSpPr>
            <p:spPr>
              <a:xfrm>
                <a:off x="6272624" y="3597821"/>
                <a:ext cx="1441998" cy="414537"/>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5154984" y="4140600"/>
                <a:ext cx="3677278" cy="1685205"/>
              </a:xfrm>
              <a:prstGeom prst="rect">
                <a:avLst/>
              </a:prstGeom>
            </p:spPr>
            <p:txBody>
              <a:bodyPr wrap="square">
                <a:spAutoFit/>
              </a:bodyPr>
              <a:lstStyle/>
              <a:p>
                <a:pPr algn="just"/>
                <a:r>
                  <a:rPr lang="es-EC" sz="2000" dirty="0"/>
                  <a:t>La matriz de rigidez total </a:t>
                </a:r>
                <a14:m>
                  <m:oMath xmlns:m="http://schemas.openxmlformats.org/officeDocument/2006/math">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a:rPr lang="es-EC" sz="2000" i="1">
                                <a:latin typeface="Cambria Math" panose="02040503050406030204" pitchFamily="18" charset="0"/>
                              </a:rPr>
                              <m:t>𝐾</m:t>
                            </m:r>
                          </m:e>
                        </m:bar>
                      </m:e>
                      <m:sub>
                        <m:r>
                          <a:rPr lang="es-EC" sz="2000" i="1">
                            <a:latin typeface="Cambria Math" panose="02040503050406030204" pitchFamily="18" charset="0"/>
                          </a:rPr>
                          <m:t>𝑒</m:t>
                        </m:r>
                      </m:sub>
                    </m:sSub>
                  </m:oMath>
                </a14:m>
                <a:r>
                  <a:rPr lang="es-EC" sz="2000" dirty="0"/>
                  <a:t> es simétrica y definida positiva, por lo que se puede utilizar algoritmos de solución </a:t>
                </a:r>
                <a:r>
                  <a:rPr lang="es-EC" sz="2000" dirty="0" smtClean="0"/>
                  <a:t>eficientes.</a:t>
                </a:r>
                <a:endParaRPr lang="es-EC" sz="2000" dirty="0"/>
              </a:p>
            </p:txBody>
          </p:sp>
        </mc:Choice>
        <mc:Fallback xmlns="">
          <p:sp>
            <p:nvSpPr>
              <p:cNvPr id="15" name="Rectangle 14"/>
              <p:cNvSpPr>
                <a:spLocks noRot="1" noChangeAspect="1" noMove="1" noResize="1" noEditPoints="1" noAdjustHandles="1" noChangeArrowheads="1" noChangeShapeType="1" noTextEdit="1"/>
              </p:cNvSpPr>
              <p:nvPr/>
            </p:nvSpPr>
            <p:spPr>
              <a:xfrm>
                <a:off x="5154984" y="4140600"/>
                <a:ext cx="3677278" cy="1685205"/>
              </a:xfrm>
              <a:prstGeom prst="rect">
                <a:avLst/>
              </a:prstGeom>
              <a:blipFill rotWithShape="0">
                <a:blip r:embed="rId4"/>
                <a:stretch>
                  <a:fillRect l="-1824" t="-1805" r="-1658" b="-5415"/>
                </a:stretch>
              </a:blipFill>
            </p:spPr>
            <p:txBody>
              <a:bodyPr/>
              <a:lstStyle/>
              <a:p>
                <a:r>
                  <a:rPr lang="es-EC">
                    <a:noFill/>
                  </a:rPr>
                  <a:t> </a:t>
                </a:r>
              </a:p>
            </p:txBody>
          </p:sp>
        </mc:Fallback>
      </mc:AlternateContent>
    </p:spTree>
    <p:extLst>
      <p:ext uri="{BB962C8B-B14F-4D97-AF65-F5344CB8AC3E}">
        <p14:creationId xmlns:p14="http://schemas.microsoft.com/office/powerpoint/2010/main" val="3025333129"/>
      </p:ext>
    </p:extLst>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34464"/>
            <a:ext cx="9252283" cy="556698"/>
          </a:xfrm>
        </p:spPr>
        <p:txBody>
          <a:bodyPr/>
          <a:lstStyle/>
          <a:p>
            <a:r>
              <a:rPr lang="en-US" sz="4000" dirty="0" smtClean="0">
                <a:ln w="22225">
                  <a:solidFill>
                    <a:sysClr val="windowText" lastClr="000000"/>
                  </a:solidFill>
                  <a:prstDash val="solid"/>
                </a:ln>
                <a:solidFill>
                  <a:schemeClr val="bg1">
                    <a:lumMod val="75000"/>
                  </a:schemeClr>
                </a:solidFill>
                <a:effectLst/>
              </a:rPr>
              <a:t>ANÁLISIS DE LA ESTABILIDAD</a:t>
            </a:r>
            <a:endParaRPr lang="en-US" sz="4000" dirty="0">
              <a:ln w="22225">
                <a:solidFill>
                  <a:sysClr val="windowText" lastClr="000000"/>
                </a:solidFill>
                <a:prstDash val="solid"/>
              </a:ln>
              <a:solidFill>
                <a:schemeClr val="bg1">
                  <a:lumMod val="75000"/>
                </a:schemeClr>
              </a:solidFill>
              <a:effectLst/>
            </a:endParaRPr>
          </a:p>
        </p:txBody>
      </p:sp>
      <mc:AlternateContent xmlns:mc="http://schemas.openxmlformats.org/markup-compatibility/2006" xmlns:a14="http://schemas.microsoft.com/office/drawing/2010/main">
        <mc:Choice Requires="a14">
          <p:sp>
            <p:nvSpPr>
              <p:cNvPr id="3" name="Rectangle 2"/>
              <p:cNvSpPr/>
              <p:nvPr/>
            </p:nvSpPr>
            <p:spPr>
              <a:xfrm>
                <a:off x="558800" y="859135"/>
                <a:ext cx="8023391" cy="1745991"/>
              </a:xfrm>
              <a:prstGeom prst="rect">
                <a:avLst/>
              </a:prstGeom>
            </p:spPr>
            <p:txBody>
              <a:bodyPr wrap="square">
                <a:spAutoFit/>
              </a:bodyPr>
              <a:lstStyle/>
              <a:p>
                <a:pPr algn="just"/>
                <a:r>
                  <a:rPr lang="es-EC" sz="2000" dirty="0"/>
                  <a:t>Si el vector deformación </a:t>
                </a:r>
                <a14:m>
                  <m:oMath xmlns:m="http://schemas.openxmlformats.org/officeDocument/2006/math">
                    <m:bar>
                      <m:barPr>
                        <m:pos m:val="top"/>
                        <m:ctrlPr>
                          <a:rPr lang="es-EC" sz="2000" i="1">
                            <a:latin typeface="Cambria Math" panose="02040503050406030204" pitchFamily="18" charset="0"/>
                          </a:rPr>
                        </m:ctrlPr>
                      </m:barPr>
                      <m:e>
                        <m:bar>
                          <m:barPr>
                            <m:ctrlPr>
                              <a:rPr lang="es-EC" sz="2000" i="1">
                                <a:latin typeface="Cambria Math" panose="02040503050406030204" pitchFamily="18" charset="0"/>
                              </a:rPr>
                            </m:ctrlPr>
                          </m:barPr>
                          <m:e>
                            <m:r>
                              <a:rPr lang="es-EC" sz="2000" i="1">
                                <a:latin typeface="Cambria Math" panose="02040503050406030204" pitchFamily="18" charset="0"/>
                              </a:rPr>
                              <m:t>𝑉</m:t>
                            </m:r>
                          </m:e>
                        </m:bar>
                      </m:e>
                    </m:bar>
                  </m:oMath>
                </a14:m>
                <a:r>
                  <a:rPr lang="es-EC" sz="2000" dirty="0"/>
                  <a:t> describe un estado de equilibrio balanceado, entonces la ecuación de rigidez tangencial es igual a cero, debido que las cargas externas P y los esfuerzos internos </a:t>
                </a:r>
                <a14:m>
                  <m:oMath xmlns:m="http://schemas.openxmlformats.org/officeDocument/2006/math">
                    <m:bar>
                      <m:barPr>
                        <m:ctrlPr>
                          <a:rPr lang="es-EC" sz="2000" i="1">
                            <a:latin typeface="Cambria Math" panose="02040503050406030204" pitchFamily="18" charset="0"/>
                          </a:rPr>
                        </m:ctrlPr>
                      </m:barPr>
                      <m:e>
                        <m:r>
                          <a:rPr lang="es-EC" sz="2000" i="1">
                            <a:latin typeface="Cambria Math" panose="02040503050406030204" pitchFamily="18" charset="0"/>
                          </a:rPr>
                          <m:t>𝐺</m:t>
                        </m:r>
                      </m:e>
                    </m:bar>
                    <m:d>
                      <m:dPr>
                        <m:ctrlPr>
                          <a:rPr lang="es-EC" sz="2000" i="1">
                            <a:latin typeface="Cambria Math" panose="02040503050406030204" pitchFamily="18" charset="0"/>
                          </a:rPr>
                        </m:ctrlPr>
                      </m:dPr>
                      <m:e>
                        <m:bar>
                          <m:barPr>
                            <m:pos m:val="top"/>
                            <m:ctrlPr>
                              <a:rPr lang="es-EC" sz="2000" i="1">
                                <a:latin typeface="Cambria Math" panose="02040503050406030204" pitchFamily="18" charset="0"/>
                              </a:rPr>
                            </m:ctrlPr>
                          </m:barPr>
                          <m:e>
                            <m:bar>
                              <m:barPr>
                                <m:ctrlPr>
                                  <a:rPr lang="es-EC" sz="2000" i="1">
                                    <a:latin typeface="Cambria Math" panose="02040503050406030204" pitchFamily="18" charset="0"/>
                                  </a:rPr>
                                </m:ctrlPr>
                              </m:barPr>
                              <m:e>
                                <m:r>
                                  <a:rPr lang="es-EC" sz="2000" i="1">
                                    <a:latin typeface="Cambria Math" panose="02040503050406030204" pitchFamily="18" charset="0"/>
                                  </a:rPr>
                                  <m:t>𝑉</m:t>
                                </m:r>
                              </m:e>
                            </m:bar>
                          </m:e>
                        </m:bar>
                      </m:e>
                    </m:d>
                  </m:oMath>
                </a14:m>
                <a:r>
                  <a:rPr lang="es-EC" sz="2000" dirty="0"/>
                  <a:t> están en equilibrio</a:t>
                </a:r>
                <a:r>
                  <a:rPr lang="es-EC" sz="2000" dirty="0" smtClean="0"/>
                  <a:t>. </a:t>
                </a:r>
                <a:r>
                  <a:rPr lang="es-EC" sz="2000" dirty="0"/>
                  <a:t>La condición de equilibrio de acuerdo a la ecuación de rigidez tangencial </a:t>
                </a:r>
                <a:r>
                  <a:rPr lang="es-EC" sz="2000" dirty="0" smtClean="0"/>
                  <a:t>queda:</a:t>
                </a:r>
                <a:endParaRPr lang="es-EC" sz="2000" dirty="0"/>
              </a:p>
            </p:txBody>
          </p:sp>
        </mc:Choice>
        <mc:Fallback xmlns="">
          <p:sp>
            <p:nvSpPr>
              <p:cNvPr id="3" name="Rectangle 2"/>
              <p:cNvSpPr>
                <a:spLocks noRot="1" noChangeAspect="1" noMove="1" noResize="1" noEditPoints="1" noAdjustHandles="1" noChangeArrowheads="1" noChangeShapeType="1" noTextEdit="1"/>
              </p:cNvSpPr>
              <p:nvPr/>
            </p:nvSpPr>
            <p:spPr>
              <a:xfrm>
                <a:off x="558800" y="859135"/>
                <a:ext cx="8023391" cy="1745991"/>
              </a:xfrm>
              <a:prstGeom prst="rect">
                <a:avLst/>
              </a:prstGeom>
              <a:blipFill rotWithShape="0">
                <a:blip r:embed="rId2"/>
                <a:stretch>
                  <a:fillRect l="-836" r="-760" b="-559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800444" y="2883038"/>
                <a:ext cx="3522887" cy="414601"/>
              </a:xfrm>
              <a:prstGeom prst="rect">
                <a:avLst/>
              </a:prstGeom>
            </p:spPr>
            <p:txBody>
              <a:bodyPr wrap="none">
                <a:spAutoFit/>
              </a:bodyPr>
              <a:lstStyle/>
              <a:p>
                <a14:m>
                  <m:oMath xmlns:m="http://schemas.openxmlformats.org/officeDocument/2006/math">
                    <m:sSub>
                      <m:sSubPr>
                        <m:ctrlPr>
                          <a:rPr lang="es-EC" sz="2000" i="1" smtClean="0">
                            <a:latin typeface="Cambria Math" panose="02040503050406030204" pitchFamily="18" charset="0"/>
                          </a:rPr>
                        </m:ctrlPr>
                      </m:sSubPr>
                      <m:e>
                        <m:bar>
                          <m:barPr>
                            <m:ctrlPr>
                              <a:rPr lang="es-EC" sz="2000" i="1">
                                <a:latin typeface="Cambria Math" panose="02040503050406030204" pitchFamily="18" charset="0"/>
                              </a:rPr>
                            </m:ctrlPr>
                          </m:barPr>
                          <m:e>
                            <m:r>
                              <a:rPr lang="es-EC" sz="2000" i="1">
                                <a:latin typeface="Cambria Math" panose="02040503050406030204" pitchFamily="18" charset="0"/>
                              </a:rPr>
                              <m:t>𝐾</m:t>
                            </m:r>
                          </m:e>
                        </m:bar>
                      </m:e>
                      <m:sub>
                        <m:r>
                          <a:rPr lang="es-EC" sz="2000" i="1">
                            <a:latin typeface="Cambria Math" panose="02040503050406030204" pitchFamily="18" charset="0"/>
                          </a:rPr>
                          <m:t>𝑇</m:t>
                        </m:r>
                      </m:sub>
                    </m:sSub>
                    <m:r>
                      <a:rPr lang="es-EC" sz="2000" i="0">
                        <a:latin typeface="Cambria Math" panose="02040503050406030204" pitchFamily="18" charset="0"/>
                      </a:rPr>
                      <m:t>∙</m:t>
                    </m:r>
                    <m:sSup>
                      <m:sSupPr>
                        <m:ctrlPr>
                          <a:rPr lang="es-EC" sz="2000" i="1">
                            <a:latin typeface="Cambria Math" panose="02040503050406030204" pitchFamily="18" charset="0"/>
                          </a:rPr>
                        </m:ctrlPr>
                      </m:sSupPr>
                      <m:e>
                        <m:bar>
                          <m:barPr>
                            <m:ctrlPr>
                              <a:rPr lang="es-EC" sz="2000" i="1">
                                <a:latin typeface="Cambria Math" panose="02040503050406030204" pitchFamily="18" charset="0"/>
                              </a:rPr>
                            </m:ctrlPr>
                          </m:barPr>
                          <m:e>
                            <m:r>
                              <a:rPr lang="es-EC" sz="2000" i="1">
                                <a:latin typeface="Cambria Math" panose="02040503050406030204" pitchFamily="18" charset="0"/>
                              </a:rPr>
                              <m:t>𝑉</m:t>
                            </m:r>
                          </m:e>
                        </m:bar>
                      </m:e>
                      <m:sup>
                        <m:r>
                          <a:rPr lang="es-EC" sz="2000" i="0">
                            <a:latin typeface="Cambria Math" panose="02040503050406030204" pitchFamily="18" charset="0"/>
                          </a:rPr>
                          <m:t>+</m:t>
                        </m:r>
                      </m:sup>
                    </m:sSup>
                    <m:r>
                      <a:rPr lang="es-EC" sz="2000" i="0">
                        <a:latin typeface="Cambria Math" panose="02040503050406030204" pitchFamily="18" charset="0"/>
                      </a:rPr>
                      <m:t>=</m:t>
                    </m:r>
                    <m:bar>
                      <m:barPr>
                        <m:ctrlPr>
                          <a:rPr lang="es-EC" sz="2000" i="1">
                            <a:latin typeface="Cambria Math" panose="02040503050406030204" pitchFamily="18" charset="0"/>
                          </a:rPr>
                        </m:ctrlPr>
                      </m:barPr>
                      <m:e>
                        <m:r>
                          <a:rPr lang="es-EC" sz="2000" i="0">
                            <a:latin typeface="Cambria Math" panose="02040503050406030204" pitchFamily="18" charset="0"/>
                          </a:rPr>
                          <m:t>0</m:t>
                        </m:r>
                        <m:r>
                          <a:rPr lang="es-EC" sz="2000" b="0" i="0" smtClean="0">
                            <a:latin typeface="Cambria Math" panose="02040503050406030204" pitchFamily="18" charset="0"/>
                          </a:rPr>
                          <m:t> </m:t>
                        </m:r>
                      </m:e>
                    </m:bar>
                  </m:oMath>
                </a14:m>
                <a:r>
                  <a:rPr lang="es-EC" sz="2000" dirty="0" smtClean="0"/>
                  <a:t>;                </a:t>
                </a:r>
                <a14:m>
                  <m:oMath xmlns:m="http://schemas.openxmlformats.org/officeDocument/2006/math">
                    <m:sSup>
                      <m:sSupPr>
                        <m:ctrlPr>
                          <a:rPr lang="es-EC" sz="2000" i="1">
                            <a:latin typeface="Cambria Math" panose="02040503050406030204" pitchFamily="18" charset="0"/>
                          </a:rPr>
                        </m:ctrlPr>
                      </m:sSupPr>
                      <m:e>
                        <m:bar>
                          <m:barPr>
                            <m:ctrlPr>
                              <a:rPr lang="es-EC" sz="2000" i="1">
                                <a:latin typeface="Cambria Math" panose="02040503050406030204" pitchFamily="18" charset="0"/>
                              </a:rPr>
                            </m:ctrlPr>
                          </m:barPr>
                          <m:e>
                            <m:r>
                              <a:rPr lang="es-EC" sz="2000" i="1">
                                <a:latin typeface="Cambria Math" panose="02040503050406030204" pitchFamily="18" charset="0"/>
                              </a:rPr>
                              <m:t>𝑉</m:t>
                            </m:r>
                          </m:e>
                        </m:bar>
                      </m:e>
                      <m:sup>
                        <m:r>
                          <a:rPr lang="es-EC" sz="2000">
                            <a:latin typeface="Cambria Math" panose="02040503050406030204" pitchFamily="18" charset="0"/>
                          </a:rPr>
                          <m:t>+</m:t>
                        </m:r>
                      </m:sup>
                    </m:sSup>
                  </m:oMath>
                </a14:m>
                <a:r>
                  <a:rPr lang="es-EC" sz="2000" dirty="0" smtClean="0"/>
                  <a:t> </a:t>
                </a:r>
                <a14:m>
                  <m:oMath xmlns:m="http://schemas.openxmlformats.org/officeDocument/2006/math">
                    <m:r>
                      <a:rPr lang="es-EC" sz="2000" i="1">
                        <a:latin typeface="Cambria Math" panose="02040503050406030204" pitchFamily="18" charset="0"/>
                      </a:rPr>
                      <m:t>≠0</m:t>
                    </m:r>
                  </m:oMath>
                </a14:m>
                <a:endParaRPr lang="es-EC" sz="2000" dirty="0"/>
              </a:p>
            </p:txBody>
          </p:sp>
        </mc:Choice>
        <mc:Fallback xmlns="">
          <p:sp>
            <p:nvSpPr>
              <p:cNvPr id="4" name="Rectangle 3"/>
              <p:cNvSpPr>
                <a:spLocks noRot="1" noChangeAspect="1" noMove="1" noResize="1" noEditPoints="1" noAdjustHandles="1" noChangeArrowheads="1" noChangeShapeType="1" noTextEdit="1"/>
              </p:cNvSpPr>
              <p:nvPr/>
            </p:nvSpPr>
            <p:spPr>
              <a:xfrm>
                <a:off x="3800444" y="2883038"/>
                <a:ext cx="3522887" cy="414601"/>
              </a:xfrm>
              <a:prstGeom prst="rect">
                <a:avLst/>
              </a:prstGeom>
              <a:blipFill rotWithShape="0">
                <a:blip r:embed="rId3"/>
                <a:stretch>
                  <a:fillRect t="-8824" b="-2205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58799" y="3424535"/>
                <a:ext cx="8023391" cy="1122167"/>
              </a:xfrm>
              <a:prstGeom prst="rect">
                <a:avLst/>
              </a:prstGeom>
            </p:spPr>
            <p:txBody>
              <a:bodyPr wrap="square">
                <a:spAutoFit/>
              </a:bodyPr>
              <a:lstStyle/>
              <a:p>
                <a:pPr algn="just"/>
                <a:r>
                  <a:rPr lang="es-EC" sz="2000" dirty="0" smtClean="0"/>
                  <a:t>Si un autovalor de </a:t>
                </a:r>
                <a14:m>
                  <m:oMath xmlns:m="http://schemas.openxmlformats.org/officeDocument/2006/math">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a:rPr lang="es-EC" sz="2000" i="1">
                                <a:latin typeface="Cambria Math" panose="02040503050406030204" pitchFamily="18" charset="0"/>
                              </a:rPr>
                              <m:t>𝐾</m:t>
                            </m:r>
                          </m:e>
                        </m:bar>
                      </m:e>
                      <m:sub>
                        <m:r>
                          <a:rPr lang="es-EC" sz="2000" i="1">
                            <a:latin typeface="Cambria Math" panose="02040503050406030204" pitchFamily="18" charset="0"/>
                          </a:rPr>
                          <m:t>𝑇</m:t>
                        </m:r>
                      </m:sub>
                    </m:sSub>
                  </m:oMath>
                </a14:m>
                <a:r>
                  <a:rPr lang="es-EC" sz="2000" dirty="0"/>
                  <a:t> es igual a cero, su determinante también será cero, dando un punto de inestabilidad</a:t>
                </a:r>
                <a:r>
                  <a:rPr lang="es-EC" sz="2000" dirty="0" smtClean="0"/>
                  <a:t>. </a:t>
                </a:r>
                <a:r>
                  <a:rPr lang="es-EC" sz="2000" dirty="0"/>
                  <a:t>Las matrices de deformación inicial </a:t>
                </a:r>
                <a14:m>
                  <m:oMath xmlns:m="http://schemas.openxmlformats.org/officeDocument/2006/math">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a:rPr lang="es-EC" sz="2000" i="1">
                                <a:latin typeface="Cambria Math" panose="02040503050406030204" pitchFamily="18" charset="0"/>
                              </a:rPr>
                              <m:t>𝐾</m:t>
                            </m:r>
                          </m:e>
                        </m:bar>
                      </m:e>
                      <m:sub>
                        <m:r>
                          <a:rPr lang="es-EC" sz="2000" i="1">
                            <a:latin typeface="Cambria Math" panose="02040503050406030204" pitchFamily="18" charset="0"/>
                          </a:rPr>
                          <m:t>𝑢𝐿</m:t>
                        </m:r>
                      </m:sub>
                    </m:sSub>
                  </m:oMath>
                </a14:m>
                <a:r>
                  <a:rPr lang="es-EC" sz="2000" dirty="0"/>
                  <a:t> y </a:t>
                </a:r>
                <a14:m>
                  <m:oMath xmlns:m="http://schemas.openxmlformats.org/officeDocument/2006/math">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a:rPr lang="es-EC" sz="2000" i="1">
                                <a:latin typeface="Cambria Math" panose="02040503050406030204" pitchFamily="18" charset="0"/>
                              </a:rPr>
                              <m:t>𝐾</m:t>
                            </m:r>
                          </m:e>
                        </m:bar>
                      </m:e>
                      <m:sub>
                        <m:r>
                          <a:rPr lang="es-EC" sz="2000" i="1">
                            <a:latin typeface="Cambria Math" panose="02040503050406030204" pitchFamily="18" charset="0"/>
                          </a:rPr>
                          <m:t>𝑢𝑁</m:t>
                        </m:r>
                      </m:sub>
                    </m:sSub>
                  </m:oMath>
                </a14:m>
                <a:r>
                  <a:rPr lang="es-EC" sz="2000" dirty="0"/>
                  <a:t> son cero para este caso. </a:t>
                </a:r>
              </a:p>
            </p:txBody>
          </p:sp>
        </mc:Choice>
        <mc:Fallback xmlns="">
          <p:sp>
            <p:nvSpPr>
              <p:cNvPr id="11" name="Rectangle 10"/>
              <p:cNvSpPr>
                <a:spLocks noRot="1" noChangeAspect="1" noMove="1" noResize="1" noEditPoints="1" noAdjustHandles="1" noChangeArrowheads="1" noChangeShapeType="1" noTextEdit="1"/>
              </p:cNvSpPr>
              <p:nvPr/>
            </p:nvSpPr>
            <p:spPr>
              <a:xfrm>
                <a:off x="558799" y="3424535"/>
                <a:ext cx="8023391" cy="1122167"/>
              </a:xfrm>
              <a:prstGeom prst="rect">
                <a:avLst/>
              </a:prstGeom>
              <a:blipFill rotWithShape="0">
                <a:blip r:embed="rId4"/>
                <a:stretch>
                  <a:fillRect l="-836" t="-3261" r="-760" b="-380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399939" y="4673598"/>
                <a:ext cx="2452403" cy="4397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C" sz="2000" i="1">
                              <a:latin typeface="Cambria Math" panose="02040503050406030204" pitchFamily="18" charset="0"/>
                            </a:rPr>
                          </m:ctrlPr>
                        </m:dPr>
                        <m:e>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a:rPr lang="es-EC" sz="2000" i="1">
                                      <a:latin typeface="Cambria Math" panose="02040503050406030204" pitchFamily="18" charset="0"/>
                                    </a:rPr>
                                    <m:t>𝐾</m:t>
                                  </m:r>
                                </m:e>
                              </m:bar>
                            </m:e>
                            <m:sub>
                              <m:r>
                                <a:rPr lang="es-EC" sz="2000" i="1">
                                  <a:latin typeface="Cambria Math" panose="02040503050406030204" pitchFamily="18" charset="0"/>
                                </a:rPr>
                                <m:t>𝑒</m:t>
                              </m:r>
                            </m:sub>
                          </m:sSub>
                          <m:r>
                            <a:rPr lang="es-EC" sz="2000" i="0">
                              <a:latin typeface="Cambria Math" panose="02040503050406030204" pitchFamily="18" charset="0"/>
                            </a:rPr>
                            <m:t>+</m:t>
                          </m:r>
                          <m:sSub>
                            <m:sSubPr>
                              <m:ctrlPr>
                                <a:rPr lang="es-EC" sz="2000" i="1">
                                  <a:latin typeface="Cambria Math" panose="02040503050406030204" pitchFamily="18" charset="0"/>
                                </a:rPr>
                              </m:ctrlPr>
                            </m:sSubPr>
                            <m:e>
                              <m:bar>
                                <m:barPr>
                                  <m:ctrlPr>
                                    <a:rPr lang="es-EC" sz="2000" i="1">
                                      <a:latin typeface="Cambria Math" panose="02040503050406030204" pitchFamily="18" charset="0"/>
                                    </a:rPr>
                                  </m:ctrlPr>
                                </m:barPr>
                                <m:e>
                                  <m:r>
                                    <a:rPr lang="es-EC" sz="2000" i="1">
                                      <a:latin typeface="Cambria Math" panose="02040503050406030204" pitchFamily="18" charset="0"/>
                                    </a:rPr>
                                    <m:t>𝐾</m:t>
                                  </m:r>
                                </m:e>
                              </m:bar>
                            </m:e>
                            <m:sub>
                              <m:r>
                                <a:rPr lang="es-EC" sz="2000" i="1">
                                  <a:latin typeface="Cambria Math" panose="02040503050406030204" pitchFamily="18" charset="0"/>
                                </a:rPr>
                                <m:t>𝜎</m:t>
                              </m:r>
                              <m:r>
                                <a:rPr lang="es-EC" sz="2000" i="1">
                                  <a:latin typeface="Cambria Math" panose="02040503050406030204" pitchFamily="18" charset="0"/>
                                </a:rPr>
                                <m:t>𝐿</m:t>
                              </m:r>
                            </m:sub>
                          </m:sSub>
                        </m:e>
                      </m:d>
                      <m:r>
                        <a:rPr lang="es-EC" sz="2000" i="0">
                          <a:latin typeface="Cambria Math" panose="02040503050406030204" pitchFamily="18" charset="0"/>
                        </a:rPr>
                        <m:t>∙</m:t>
                      </m:r>
                      <m:sSup>
                        <m:sSupPr>
                          <m:ctrlPr>
                            <a:rPr lang="es-EC" sz="2000" i="1">
                              <a:latin typeface="Cambria Math" panose="02040503050406030204" pitchFamily="18" charset="0"/>
                            </a:rPr>
                          </m:ctrlPr>
                        </m:sSupPr>
                        <m:e>
                          <m:bar>
                            <m:barPr>
                              <m:ctrlPr>
                                <a:rPr lang="es-EC" sz="2000" i="1">
                                  <a:latin typeface="Cambria Math" panose="02040503050406030204" pitchFamily="18" charset="0"/>
                                </a:rPr>
                              </m:ctrlPr>
                            </m:barPr>
                            <m:e>
                              <m:r>
                                <a:rPr lang="es-EC" sz="2000" i="1">
                                  <a:latin typeface="Cambria Math" panose="02040503050406030204" pitchFamily="18" charset="0"/>
                                </a:rPr>
                                <m:t>𝑉</m:t>
                              </m:r>
                            </m:e>
                          </m:bar>
                        </m:e>
                        <m:sup>
                          <m:r>
                            <a:rPr lang="es-EC" sz="2000" i="0">
                              <a:latin typeface="Cambria Math" panose="02040503050406030204" pitchFamily="18" charset="0"/>
                            </a:rPr>
                            <m:t>+</m:t>
                          </m:r>
                        </m:sup>
                      </m:sSup>
                      <m:r>
                        <a:rPr lang="es-EC" sz="2000" i="0">
                          <a:latin typeface="Cambria Math" panose="02040503050406030204" pitchFamily="18" charset="0"/>
                        </a:rPr>
                        <m:t>=</m:t>
                      </m:r>
                      <m:bar>
                        <m:barPr>
                          <m:ctrlPr>
                            <a:rPr lang="es-EC" sz="2000" i="1">
                              <a:latin typeface="Cambria Math" panose="02040503050406030204" pitchFamily="18" charset="0"/>
                            </a:rPr>
                          </m:ctrlPr>
                        </m:barPr>
                        <m:e>
                          <m:r>
                            <a:rPr lang="es-EC" sz="2000" i="0">
                              <a:latin typeface="Cambria Math" panose="02040503050406030204" pitchFamily="18" charset="0"/>
                            </a:rPr>
                            <m:t>0</m:t>
                          </m:r>
                        </m:e>
                      </m:bar>
                    </m:oMath>
                  </m:oMathPara>
                </a14:m>
                <a:endParaRPr lang="es-EC" sz="2000" dirty="0"/>
              </a:p>
            </p:txBody>
          </p:sp>
        </mc:Choice>
        <mc:Fallback xmlns="">
          <p:sp>
            <p:nvSpPr>
              <p:cNvPr id="5" name="Rectangle 4"/>
              <p:cNvSpPr>
                <a:spLocks noRot="1" noChangeAspect="1" noMove="1" noResize="1" noEditPoints="1" noAdjustHandles="1" noChangeArrowheads="1" noChangeShapeType="1" noTextEdit="1"/>
              </p:cNvSpPr>
              <p:nvPr/>
            </p:nvSpPr>
            <p:spPr>
              <a:xfrm>
                <a:off x="3399939" y="4673598"/>
                <a:ext cx="2452403" cy="439736"/>
              </a:xfrm>
              <a:prstGeom prst="rect">
                <a:avLst/>
              </a:prstGeom>
              <a:blipFill rotWithShape="0">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2892567" y="5298763"/>
                <a:ext cx="3355854" cy="506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s-EC" i="1">
                              <a:latin typeface="Cambria Math" panose="02040503050406030204" pitchFamily="18" charset="0"/>
                            </a:rPr>
                          </m:ctrlPr>
                        </m:dPr>
                        <m:e>
                          <m:sSub>
                            <m:sSubPr>
                              <m:ctrlPr>
                                <a:rPr lang="es-EC" i="1">
                                  <a:latin typeface="Cambria Math" panose="02040503050406030204" pitchFamily="18" charset="0"/>
                                </a:rPr>
                              </m:ctrlPr>
                            </m:sSubPr>
                            <m:e>
                              <m:bar>
                                <m:barPr>
                                  <m:ctrlPr>
                                    <a:rPr lang="es-EC" i="1">
                                      <a:latin typeface="Cambria Math" panose="02040503050406030204" pitchFamily="18" charset="0"/>
                                    </a:rPr>
                                  </m:ctrlPr>
                                </m:barPr>
                                <m:e>
                                  <m:r>
                                    <m:rPr>
                                      <m:sty m:val="p"/>
                                    </m:rPr>
                                    <a:rPr lang="es-EC">
                                      <a:latin typeface="Cambria Math" panose="02040503050406030204" pitchFamily="18" charset="0"/>
                                    </a:rPr>
                                    <m:t>K</m:t>
                                  </m:r>
                                </m:e>
                              </m:bar>
                            </m:e>
                            <m:sub>
                              <m:r>
                                <m:rPr>
                                  <m:sty m:val="p"/>
                                </m:rPr>
                                <a:rPr lang="es-EC" i="0">
                                  <a:latin typeface="Cambria Math" panose="02040503050406030204" pitchFamily="18" charset="0"/>
                                </a:rPr>
                                <m:t>e</m:t>
                              </m:r>
                            </m:sub>
                          </m:sSub>
                          <m:r>
                            <a:rPr lang="es-EC" i="0">
                              <a:latin typeface="Cambria Math" panose="02040503050406030204" pitchFamily="18" charset="0"/>
                            </a:rPr>
                            <m:t>+</m:t>
                          </m:r>
                          <m:sSub>
                            <m:sSubPr>
                              <m:ctrlPr>
                                <a:rPr lang="es-EC" i="1">
                                  <a:latin typeface="Cambria Math" panose="02040503050406030204" pitchFamily="18" charset="0"/>
                                </a:rPr>
                              </m:ctrlPr>
                            </m:sSubPr>
                            <m:e>
                              <m:r>
                                <a:rPr lang="es-EC" i="1" smtClean="0">
                                  <a:latin typeface="Cambria Math" panose="02040503050406030204" pitchFamily="18" charset="0"/>
                                  <a:sym typeface="Symbol" panose="05050102010706020507" pitchFamily="18" charset="2"/>
                                </a:rPr>
                                <m:t></m:t>
                              </m:r>
                            </m:e>
                            <m:sub>
                              <m:r>
                                <m:rPr>
                                  <m:sty m:val="p"/>
                                </m:rPr>
                                <a:rPr lang="es-EC" i="0">
                                  <a:latin typeface="Cambria Math" panose="02040503050406030204" pitchFamily="18" charset="0"/>
                                </a:rPr>
                                <m:t>Kr</m:t>
                              </m:r>
                            </m:sub>
                          </m:sSub>
                          <m:r>
                            <a:rPr lang="es-EC" i="0">
                              <a:latin typeface="Cambria Math" panose="02040503050406030204" pitchFamily="18" charset="0"/>
                            </a:rPr>
                            <m:t>∙</m:t>
                          </m:r>
                          <m:sSub>
                            <m:sSubPr>
                              <m:ctrlPr>
                                <a:rPr lang="es-EC" i="1">
                                  <a:latin typeface="Cambria Math" panose="02040503050406030204" pitchFamily="18" charset="0"/>
                                </a:rPr>
                              </m:ctrlPr>
                            </m:sSubPr>
                            <m:e>
                              <m:bar>
                                <m:barPr>
                                  <m:ctrlPr>
                                    <a:rPr lang="es-EC" i="1">
                                      <a:latin typeface="Cambria Math" panose="02040503050406030204" pitchFamily="18" charset="0"/>
                                    </a:rPr>
                                  </m:ctrlPr>
                                </m:barPr>
                                <m:e>
                                  <m:r>
                                    <m:rPr>
                                      <m:sty m:val="p"/>
                                    </m:rPr>
                                    <a:rPr lang="es-EC" i="0">
                                      <a:latin typeface="Cambria Math" panose="02040503050406030204" pitchFamily="18" charset="0"/>
                                    </a:rPr>
                                    <m:t>K</m:t>
                                  </m:r>
                                </m:e>
                              </m:bar>
                            </m:e>
                            <m:sub>
                              <m:r>
                                <m:rPr>
                                  <m:sty m:val="p"/>
                                </m:rPr>
                                <a:rPr lang="es-EC" i="0">
                                  <a:latin typeface="Cambria Math" panose="02040503050406030204" pitchFamily="18" charset="0"/>
                                </a:rPr>
                                <m:t>σl</m:t>
                              </m:r>
                            </m:sub>
                          </m:sSub>
                          <m:d>
                            <m:dPr>
                              <m:ctrlPr>
                                <a:rPr lang="es-EC" i="1">
                                  <a:latin typeface="Cambria Math" panose="02040503050406030204" pitchFamily="18" charset="0"/>
                                </a:rPr>
                              </m:ctrlPr>
                            </m:dPr>
                            <m:e>
                              <m:sPre>
                                <m:sPrePr>
                                  <m:ctrlPr>
                                    <a:rPr lang="es-EC" i="1">
                                      <a:latin typeface="Cambria Math" panose="02040503050406030204" pitchFamily="18" charset="0"/>
                                    </a:rPr>
                                  </m:ctrlPr>
                                </m:sPrePr>
                                <m:sub/>
                                <m:sup>
                                  <m:r>
                                    <a:rPr lang="es-EC" i="0">
                                      <a:latin typeface="Cambria Math" panose="02040503050406030204" pitchFamily="18" charset="0"/>
                                    </a:rPr>
                                    <m:t>0</m:t>
                                  </m:r>
                                </m:sup>
                                <m:e>
                                  <m:bar>
                                    <m:barPr>
                                      <m:ctrlPr>
                                        <a:rPr lang="es-EC" i="1">
                                          <a:latin typeface="Cambria Math" panose="02040503050406030204" pitchFamily="18" charset="0"/>
                                        </a:rPr>
                                      </m:ctrlPr>
                                    </m:barPr>
                                    <m:e>
                                      <m:r>
                                        <m:rPr>
                                          <m:sty m:val="p"/>
                                        </m:rPr>
                                        <a:rPr lang="es-EC" i="0">
                                          <a:latin typeface="Cambria Math" panose="02040503050406030204" pitchFamily="18" charset="0"/>
                                        </a:rPr>
                                        <m:t>P</m:t>
                                      </m:r>
                                    </m:e>
                                  </m:bar>
                                </m:e>
                              </m:sPre>
                            </m:e>
                          </m:d>
                        </m:e>
                      </m:d>
                      <m:r>
                        <a:rPr lang="es-EC" i="0">
                          <a:latin typeface="Cambria Math" panose="02040503050406030204" pitchFamily="18" charset="0"/>
                        </a:rPr>
                        <m:t>∙</m:t>
                      </m:r>
                      <m:sSup>
                        <m:sSupPr>
                          <m:ctrlPr>
                            <a:rPr lang="es-EC" i="1">
                              <a:latin typeface="Cambria Math" panose="02040503050406030204" pitchFamily="18" charset="0"/>
                            </a:rPr>
                          </m:ctrlPr>
                        </m:sSupPr>
                        <m:e>
                          <m:bar>
                            <m:barPr>
                              <m:ctrlPr>
                                <a:rPr lang="es-EC" i="1">
                                  <a:latin typeface="Cambria Math" panose="02040503050406030204" pitchFamily="18" charset="0"/>
                                </a:rPr>
                              </m:ctrlPr>
                            </m:barPr>
                            <m:e>
                              <m:r>
                                <m:rPr>
                                  <m:sty m:val="p"/>
                                </m:rPr>
                                <a:rPr lang="es-EC" i="0">
                                  <a:latin typeface="Cambria Math" panose="02040503050406030204" pitchFamily="18" charset="0"/>
                                </a:rPr>
                                <m:t>V</m:t>
                              </m:r>
                            </m:e>
                          </m:bar>
                        </m:e>
                        <m:sup>
                          <m:r>
                            <a:rPr lang="es-EC" i="0">
                              <a:latin typeface="Cambria Math" panose="02040503050406030204" pitchFamily="18" charset="0"/>
                            </a:rPr>
                            <m:t>+</m:t>
                          </m:r>
                        </m:sup>
                      </m:sSup>
                      <m:r>
                        <a:rPr lang="es-EC" i="0">
                          <a:latin typeface="Cambria Math" panose="02040503050406030204" pitchFamily="18" charset="0"/>
                        </a:rPr>
                        <m:t>=</m:t>
                      </m:r>
                      <m:bar>
                        <m:barPr>
                          <m:ctrlPr>
                            <a:rPr lang="es-EC" i="1">
                              <a:latin typeface="Cambria Math" panose="02040503050406030204" pitchFamily="18" charset="0"/>
                            </a:rPr>
                          </m:ctrlPr>
                        </m:barPr>
                        <m:e>
                          <m:r>
                            <a:rPr lang="es-EC" i="0">
                              <a:latin typeface="Cambria Math" panose="02040503050406030204" pitchFamily="18" charset="0"/>
                            </a:rPr>
                            <m:t>0</m:t>
                          </m:r>
                        </m:e>
                      </m:bar>
                      <m:r>
                        <a:rPr lang="es-EC" i="0">
                          <a:latin typeface="Cambria Math" panose="02040503050406030204" pitchFamily="18" charset="0"/>
                        </a:rPr>
                        <m:t> </m:t>
                      </m:r>
                    </m:oMath>
                  </m:oMathPara>
                </a14:m>
                <a:endParaRPr lang="es-EC" dirty="0"/>
              </a:p>
            </p:txBody>
          </p:sp>
        </mc:Choice>
        <mc:Fallback xmlns="">
          <p:sp>
            <p:nvSpPr>
              <p:cNvPr id="6" name="Rectangle 5"/>
              <p:cNvSpPr>
                <a:spLocks noRot="1" noChangeAspect="1" noMove="1" noResize="1" noEditPoints="1" noAdjustHandles="1" noChangeArrowheads="1" noChangeShapeType="1" noTextEdit="1"/>
              </p:cNvSpPr>
              <p:nvPr/>
            </p:nvSpPr>
            <p:spPr>
              <a:xfrm>
                <a:off x="2892567" y="5298763"/>
                <a:ext cx="3355854" cy="506870"/>
              </a:xfrm>
              <a:prstGeom prst="rect">
                <a:avLst/>
              </a:prstGeom>
              <a:blipFill rotWithShape="0">
                <a:blip r:embed="rId6"/>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084440709"/>
      </p:ext>
    </p:extLst>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4000" dirty="0" smtClean="0">
                <a:ln w="22225">
                  <a:solidFill>
                    <a:sysClr val="windowText" lastClr="000000"/>
                  </a:solidFill>
                  <a:prstDash val="solid"/>
                </a:ln>
                <a:solidFill>
                  <a:schemeClr val="bg1">
                    <a:lumMod val="75000"/>
                  </a:schemeClr>
                </a:solidFill>
                <a:effectLst/>
              </a:rPr>
              <a:t>PANDEO CON ROBOT STRUCTURAL</a:t>
            </a:r>
            <a:endParaRPr lang="en-US" sz="4000" dirty="0">
              <a:ln w="22225">
                <a:solidFill>
                  <a:sysClr val="windowText" lastClr="000000"/>
                </a:solidFill>
                <a:prstDash val="solid"/>
              </a:ln>
              <a:solidFill>
                <a:schemeClr val="bg1">
                  <a:lumMod val="75000"/>
                </a:schemeClr>
              </a:solidFill>
              <a:effectLst/>
            </a:endParaRPr>
          </a:p>
        </p:txBody>
      </p:sp>
      <p:sp>
        <p:nvSpPr>
          <p:cNvPr id="7" name="TextBox 6"/>
          <p:cNvSpPr txBox="1"/>
          <p:nvPr/>
        </p:nvSpPr>
        <p:spPr>
          <a:xfrm>
            <a:off x="1921851" y="800100"/>
            <a:ext cx="5297284" cy="400110"/>
          </a:xfrm>
          <a:prstGeom prst="rect">
            <a:avLst/>
          </a:prstGeom>
          <a:noFill/>
        </p:spPr>
        <p:txBody>
          <a:bodyPr wrap="none" rtlCol="0">
            <a:spAutoFit/>
          </a:bodyPr>
          <a:lstStyle/>
          <a:p>
            <a:r>
              <a:rPr lang="es-EC" sz="2000" b="1" dirty="0" smtClean="0"/>
              <a:t>PANDEO EN UNA PLACA RECTANGULAR</a:t>
            </a:r>
            <a:endParaRPr lang="es-EC" sz="2000" b="1" dirty="0"/>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4051300" y="1576340"/>
            <a:ext cx="4742635" cy="223393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486751" y="1816142"/>
            <a:ext cx="3272449" cy="1754326"/>
          </a:xfrm>
          <a:prstGeom prst="rect">
            <a:avLst/>
          </a:prstGeom>
        </p:spPr>
        <p:txBody>
          <a:bodyPr wrap="square">
            <a:spAutoFit/>
          </a:bodyPr>
          <a:lstStyle/>
          <a:p>
            <a:pPr marL="285750" indent="-285750">
              <a:buFont typeface="Arial" panose="020B0604020202020204" pitchFamily="34" charset="0"/>
              <a:buChar char="•"/>
            </a:pPr>
            <a:r>
              <a:rPr lang="pt-BR" dirty="0" smtClean="0"/>
              <a:t>Longitud </a:t>
            </a:r>
            <a:r>
              <a:rPr lang="pt-BR" dirty="0"/>
              <a:t>(a): 2 [m].</a:t>
            </a:r>
          </a:p>
          <a:p>
            <a:pPr marL="285750" indent="-285750">
              <a:buFont typeface="Arial" panose="020B0604020202020204" pitchFamily="34" charset="0"/>
              <a:buChar char="•"/>
            </a:pPr>
            <a:r>
              <a:rPr lang="pt-BR" dirty="0" smtClean="0"/>
              <a:t>Ancho </a:t>
            </a:r>
            <a:r>
              <a:rPr lang="pt-BR" dirty="0"/>
              <a:t>(b): 1 [m].</a:t>
            </a:r>
          </a:p>
          <a:p>
            <a:pPr marL="285750" indent="-285750">
              <a:buFont typeface="Arial" panose="020B0604020202020204" pitchFamily="34" charset="0"/>
              <a:buChar char="•"/>
            </a:pPr>
            <a:r>
              <a:rPr lang="pt-BR" dirty="0" smtClean="0"/>
              <a:t>Espesor </a:t>
            </a:r>
            <a:r>
              <a:rPr lang="pt-BR" dirty="0"/>
              <a:t>(h): 3 [mm].</a:t>
            </a:r>
          </a:p>
          <a:p>
            <a:pPr marL="285750" indent="-285750">
              <a:buFont typeface="Arial" panose="020B0604020202020204" pitchFamily="34" charset="0"/>
              <a:buChar char="•"/>
            </a:pPr>
            <a:r>
              <a:rPr lang="pt-BR" dirty="0" smtClean="0"/>
              <a:t>Módulo </a:t>
            </a:r>
            <a:r>
              <a:rPr lang="pt-BR" dirty="0"/>
              <a:t>de Elasticidad (E): 199.95 [GPa].</a:t>
            </a:r>
          </a:p>
          <a:p>
            <a:pPr marL="285750" indent="-285750">
              <a:buFont typeface="Arial" panose="020B0604020202020204" pitchFamily="34" charset="0"/>
              <a:buChar char="•"/>
            </a:pPr>
            <a:r>
              <a:rPr lang="pt-BR" dirty="0" smtClean="0"/>
              <a:t>Número </a:t>
            </a:r>
            <a:r>
              <a:rPr lang="pt-BR" dirty="0"/>
              <a:t>de Poisson </a:t>
            </a:r>
            <a:r>
              <a:rPr lang="pt-BR" dirty="0" smtClean="0"/>
              <a:t>(</a:t>
            </a:r>
            <a:r>
              <a:rPr lang="pt-BR" dirty="0" smtClean="0">
                <a:sym typeface="Symbol" panose="05050102010706020507" pitchFamily="18" charset="2"/>
              </a:rPr>
              <a:t></a:t>
            </a:r>
            <a:r>
              <a:rPr lang="pt-BR" dirty="0" smtClean="0"/>
              <a:t>): </a:t>
            </a:r>
            <a:r>
              <a:rPr lang="pt-BR" dirty="0"/>
              <a:t>0.3</a:t>
            </a:r>
          </a:p>
        </p:txBody>
      </p:sp>
      <mc:AlternateContent xmlns:mc="http://schemas.openxmlformats.org/markup-compatibility/2006" xmlns:a14="http://schemas.microsoft.com/office/drawing/2010/main">
        <mc:Choice Requires="a14">
          <p:sp>
            <p:nvSpPr>
              <p:cNvPr id="12" name="Rectangle 11"/>
              <p:cNvSpPr/>
              <p:nvPr/>
            </p:nvSpPr>
            <p:spPr>
              <a:xfrm>
                <a:off x="1048318" y="4483036"/>
                <a:ext cx="7222149" cy="7645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2000" i="1" smtClean="0">
                              <a:latin typeface="Cambria Math" panose="02040503050406030204" pitchFamily="18" charset="0"/>
                            </a:rPr>
                          </m:ctrlPr>
                        </m:sSubPr>
                        <m:e>
                          <m:r>
                            <a:rPr lang="es-EC" sz="2000" i="1">
                              <a:latin typeface="Cambria Math" panose="02040503050406030204" pitchFamily="18" charset="0"/>
                            </a:rPr>
                            <m:t>𝑞</m:t>
                          </m:r>
                        </m:e>
                        <m:sub>
                          <m:r>
                            <a:rPr lang="es-EC" sz="2000" i="1">
                              <a:latin typeface="Cambria Math" panose="02040503050406030204" pitchFamily="18" charset="0"/>
                            </a:rPr>
                            <m:t>𝑐𝑟</m:t>
                          </m:r>
                        </m:sub>
                      </m:sSub>
                      <m:r>
                        <a:rPr lang="es-EC" sz="2000" i="0">
                          <a:latin typeface="Cambria Math" panose="02040503050406030204" pitchFamily="18" charset="0"/>
                        </a:rPr>
                        <m:t>=</m:t>
                      </m:r>
                      <m:f>
                        <m:fPr>
                          <m:ctrlPr>
                            <a:rPr lang="es-EC" sz="2000" i="1">
                              <a:latin typeface="Cambria Math" panose="02040503050406030204" pitchFamily="18" charset="0"/>
                            </a:rPr>
                          </m:ctrlPr>
                        </m:fPr>
                        <m:num>
                          <m:sSup>
                            <m:sSupPr>
                              <m:ctrlPr>
                                <a:rPr lang="es-EC" sz="2000" i="1">
                                  <a:latin typeface="Cambria Math" panose="02040503050406030204" pitchFamily="18" charset="0"/>
                                </a:rPr>
                              </m:ctrlPr>
                            </m:sSupPr>
                            <m:e>
                              <m:r>
                                <a:rPr lang="es-EC" sz="2000" i="1">
                                  <a:latin typeface="Cambria Math" panose="02040503050406030204" pitchFamily="18" charset="0"/>
                                </a:rPr>
                                <m:t>𝜋</m:t>
                              </m:r>
                            </m:e>
                            <m:sup>
                              <m:r>
                                <a:rPr lang="es-EC" sz="2000" i="0">
                                  <a:latin typeface="Cambria Math" panose="02040503050406030204" pitchFamily="18" charset="0"/>
                                </a:rPr>
                                <m:t>2</m:t>
                              </m:r>
                            </m:sup>
                          </m:sSup>
                          <m:r>
                            <a:rPr lang="es-EC" sz="2000" i="1">
                              <a:latin typeface="Cambria Math" panose="02040503050406030204" pitchFamily="18" charset="0"/>
                            </a:rPr>
                            <m:t>𝐸</m:t>
                          </m:r>
                          <m:sSup>
                            <m:sSupPr>
                              <m:ctrlPr>
                                <a:rPr lang="es-EC" sz="2000" i="1">
                                  <a:latin typeface="Cambria Math" panose="02040503050406030204" pitchFamily="18" charset="0"/>
                                </a:rPr>
                              </m:ctrlPr>
                            </m:sSupPr>
                            <m:e>
                              <m:r>
                                <a:rPr lang="es-EC" sz="2000" i="1">
                                  <a:latin typeface="Cambria Math" panose="02040503050406030204" pitchFamily="18" charset="0"/>
                                </a:rPr>
                                <m:t>h</m:t>
                              </m:r>
                            </m:e>
                            <m:sup>
                              <m:r>
                                <a:rPr lang="es-EC" sz="2000" i="0">
                                  <a:latin typeface="Cambria Math" panose="02040503050406030204" pitchFamily="18" charset="0"/>
                                </a:rPr>
                                <m:t>3</m:t>
                              </m:r>
                            </m:sup>
                          </m:sSup>
                        </m:num>
                        <m:den>
                          <m:d>
                            <m:dPr>
                              <m:begChr m:val=""/>
                              <m:ctrlPr>
                                <a:rPr lang="es-EC" sz="2000" i="1">
                                  <a:latin typeface="Cambria Math" panose="02040503050406030204" pitchFamily="18" charset="0"/>
                                </a:rPr>
                              </m:ctrlPr>
                            </m:dPr>
                            <m:e>
                              <m:sSup>
                                <m:sSupPr>
                                  <m:ctrlPr>
                                    <a:rPr lang="es-EC" sz="2000" i="1">
                                      <a:latin typeface="Cambria Math" panose="02040503050406030204" pitchFamily="18" charset="0"/>
                                    </a:rPr>
                                  </m:ctrlPr>
                                </m:sSupPr>
                                <m:e>
                                  <m:r>
                                    <a:rPr lang="es-EC" sz="2000" i="0">
                                      <a:latin typeface="Cambria Math" panose="02040503050406030204" pitchFamily="18" charset="0"/>
                                    </a:rPr>
                                    <m:t>12</m:t>
                                  </m:r>
                                  <m:r>
                                    <a:rPr lang="es-EC" sz="2000" i="1">
                                      <a:latin typeface="Cambria Math" panose="02040503050406030204" pitchFamily="18" charset="0"/>
                                    </a:rPr>
                                    <m:t>𝑎</m:t>
                                  </m:r>
                                </m:e>
                                <m:sup>
                                  <m:r>
                                    <a:rPr lang="es-EC" sz="2000" i="0">
                                      <a:latin typeface="Cambria Math" panose="02040503050406030204" pitchFamily="18" charset="0"/>
                                    </a:rPr>
                                    <m:t>2</m:t>
                                  </m:r>
                                </m:sup>
                              </m:sSup>
                              <m:r>
                                <a:rPr lang="es-EC" sz="2000" i="0">
                                  <a:latin typeface="Cambria Math" panose="02040503050406030204" pitchFamily="18" charset="0"/>
                                </a:rPr>
                                <m:t>(1−</m:t>
                              </m:r>
                              <m:sSup>
                                <m:sSupPr>
                                  <m:ctrlPr>
                                    <a:rPr lang="es-EC" sz="2000" i="1">
                                      <a:latin typeface="Cambria Math" panose="02040503050406030204" pitchFamily="18" charset="0"/>
                                    </a:rPr>
                                  </m:ctrlPr>
                                </m:sSupPr>
                                <m:e>
                                  <m:r>
                                    <a:rPr lang="es-EC" sz="2000" i="1">
                                      <a:latin typeface="Cambria Math" panose="02040503050406030204" pitchFamily="18" charset="0"/>
                                    </a:rPr>
                                    <m:t>𝑣</m:t>
                                  </m:r>
                                </m:e>
                                <m:sup>
                                  <m:r>
                                    <a:rPr lang="es-EC" sz="2000" i="0">
                                      <a:latin typeface="Cambria Math" panose="02040503050406030204" pitchFamily="18" charset="0"/>
                                    </a:rPr>
                                    <m:t>2</m:t>
                                  </m:r>
                                </m:sup>
                              </m:sSup>
                            </m:e>
                          </m:d>
                        </m:den>
                      </m:f>
                      <m:r>
                        <a:rPr lang="es-EC" sz="2000" i="0">
                          <a:latin typeface="Cambria Math" panose="02040503050406030204" pitchFamily="18" charset="0"/>
                        </a:rPr>
                        <m:t>=</m:t>
                      </m:r>
                      <m:f>
                        <m:fPr>
                          <m:ctrlPr>
                            <a:rPr lang="es-EC" sz="2000" i="1">
                              <a:latin typeface="Cambria Math" panose="02040503050406030204" pitchFamily="18" charset="0"/>
                            </a:rPr>
                          </m:ctrlPr>
                        </m:fPr>
                        <m:num>
                          <m:sSup>
                            <m:sSupPr>
                              <m:ctrlPr>
                                <a:rPr lang="es-EC" sz="2000" i="1">
                                  <a:latin typeface="Cambria Math" panose="02040503050406030204" pitchFamily="18" charset="0"/>
                                </a:rPr>
                              </m:ctrlPr>
                            </m:sSupPr>
                            <m:e>
                              <m:r>
                                <a:rPr lang="es-EC" sz="2000" i="1">
                                  <a:latin typeface="Cambria Math" panose="02040503050406030204" pitchFamily="18" charset="0"/>
                                </a:rPr>
                                <m:t>𝜋</m:t>
                              </m:r>
                            </m:e>
                            <m:sup>
                              <m:r>
                                <a:rPr lang="es-EC" sz="2000" i="0">
                                  <a:latin typeface="Cambria Math" panose="02040503050406030204" pitchFamily="18" charset="0"/>
                                </a:rPr>
                                <m:t>2</m:t>
                              </m:r>
                            </m:sup>
                          </m:sSup>
                          <m:r>
                            <a:rPr lang="es-EC" sz="2000" i="0">
                              <a:latin typeface="Cambria Math" panose="02040503050406030204" pitchFamily="18" charset="0"/>
                            </a:rPr>
                            <m:t>∗1.99∗</m:t>
                          </m:r>
                          <m:sSup>
                            <m:sSupPr>
                              <m:ctrlPr>
                                <a:rPr lang="es-EC" sz="2000" i="1">
                                  <a:latin typeface="Cambria Math" panose="02040503050406030204" pitchFamily="18" charset="0"/>
                                </a:rPr>
                              </m:ctrlPr>
                            </m:sSupPr>
                            <m:e>
                              <m:r>
                                <a:rPr lang="es-EC" sz="2000" i="0">
                                  <a:latin typeface="Cambria Math" panose="02040503050406030204" pitchFamily="18" charset="0"/>
                                </a:rPr>
                                <m:t>10</m:t>
                              </m:r>
                            </m:e>
                            <m:sup>
                              <m:r>
                                <a:rPr lang="es-EC" sz="2000" i="0">
                                  <a:latin typeface="Cambria Math" panose="02040503050406030204" pitchFamily="18" charset="0"/>
                                </a:rPr>
                                <m:t>11</m:t>
                              </m:r>
                            </m:sup>
                          </m:sSup>
                          <m:r>
                            <a:rPr lang="es-EC" sz="2000" i="0">
                              <a:latin typeface="Cambria Math" panose="02040503050406030204" pitchFamily="18" charset="0"/>
                            </a:rPr>
                            <m:t>∗</m:t>
                          </m:r>
                          <m:sSup>
                            <m:sSupPr>
                              <m:ctrlPr>
                                <a:rPr lang="es-EC" sz="2000" i="1">
                                  <a:latin typeface="Cambria Math" panose="02040503050406030204" pitchFamily="18" charset="0"/>
                                </a:rPr>
                              </m:ctrlPr>
                            </m:sSupPr>
                            <m:e>
                              <m:r>
                                <a:rPr lang="es-EC" sz="2000" i="0">
                                  <a:latin typeface="Cambria Math" panose="02040503050406030204" pitchFamily="18" charset="0"/>
                                </a:rPr>
                                <m:t>0.003</m:t>
                              </m:r>
                            </m:e>
                            <m:sup>
                              <m:r>
                                <a:rPr lang="es-EC" sz="2000" i="0">
                                  <a:latin typeface="Cambria Math" panose="02040503050406030204" pitchFamily="18" charset="0"/>
                                </a:rPr>
                                <m:t>3</m:t>
                              </m:r>
                            </m:sup>
                          </m:sSup>
                        </m:num>
                        <m:den>
                          <m:d>
                            <m:dPr>
                              <m:begChr m:val=""/>
                              <m:ctrlPr>
                                <a:rPr lang="es-EC" sz="2000" i="1">
                                  <a:latin typeface="Cambria Math" panose="02040503050406030204" pitchFamily="18" charset="0"/>
                                </a:rPr>
                              </m:ctrlPr>
                            </m:dPr>
                            <m:e>
                              <m:r>
                                <a:rPr lang="es-EC" sz="2000" i="0">
                                  <a:latin typeface="Cambria Math" panose="02040503050406030204" pitchFamily="18" charset="0"/>
                                </a:rPr>
                                <m:t>12∗1∗(1−</m:t>
                              </m:r>
                              <m:sSup>
                                <m:sSupPr>
                                  <m:ctrlPr>
                                    <a:rPr lang="es-EC" sz="2000" i="1">
                                      <a:latin typeface="Cambria Math" panose="02040503050406030204" pitchFamily="18" charset="0"/>
                                    </a:rPr>
                                  </m:ctrlPr>
                                </m:sSupPr>
                                <m:e>
                                  <m:r>
                                    <a:rPr lang="es-EC" sz="2000" i="0">
                                      <a:latin typeface="Cambria Math" panose="02040503050406030204" pitchFamily="18" charset="0"/>
                                    </a:rPr>
                                    <m:t>0.3</m:t>
                                  </m:r>
                                </m:e>
                                <m:sup>
                                  <m:r>
                                    <a:rPr lang="es-EC" sz="2000" i="0">
                                      <a:latin typeface="Cambria Math" panose="02040503050406030204" pitchFamily="18" charset="0"/>
                                    </a:rPr>
                                    <m:t>2</m:t>
                                  </m:r>
                                </m:sup>
                              </m:sSup>
                            </m:e>
                          </m:d>
                        </m:den>
                      </m:f>
                      <m:r>
                        <a:rPr lang="es-EC" sz="2000" i="0">
                          <a:latin typeface="Cambria Math" panose="02040503050406030204" pitchFamily="18" charset="0"/>
                        </a:rPr>
                        <m:t>=1219.9</m:t>
                      </m:r>
                      <m:r>
                        <a:rPr lang="es-EC" sz="2000" b="0" i="0" smtClean="0">
                          <a:latin typeface="Cambria Math" panose="02040503050406030204" pitchFamily="18" charset="0"/>
                        </a:rPr>
                        <m:t> [</m:t>
                      </m:r>
                      <m:r>
                        <m:rPr>
                          <m:sty m:val="p"/>
                        </m:rPr>
                        <a:rPr lang="es-EC" sz="2000" b="0" i="0" smtClean="0">
                          <a:latin typeface="Cambria Math" panose="02040503050406030204" pitchFamily="18" charset="0"/>
                        </a:rPr>
                        <m:t>Pa</m:t>
                      </m:r>
                      <m:r>
                        <a:rPr lang="es-EC" sz="2000" b="0" i="0" smtClean="0">
                          <a:latin typeface="Cambria Math" panose="02040503050406030204" pitchFamily="18" charset="0"/>
                        </a:rPr>
                        <m:t>]</m:t>
                      </m:r>
                    </m:oMath>
                  </m:oMathPara>
                </a14:m>
                <a:endParaRPr lang="es-EC" sz="2000" dirty="0"/>
              </a:p>
            </p:txBody>
          </p:sp>
        </mc:Choice>
        <mc:Fallback xmlns="">
          <p:sp>
            <p:nvSpPr>
              <p:cNvPr id="12" name="Rectangle 11"/>
              <p:cNvSpPr>
                <a:spLocks noRot="1" noChangeAspect="1" noMove="1" noResize="1" noEditPoints="1" noAdjustHandles="1" noChangeArrowheads="1" noChangeShapeType="1" noTextEdit="1"/>
              </p:cNvSpPr>
              <p:nvPr/>
            </p:nvSpPr>
            <p:spPr>
              <a:xfrm>
                <a:off x="1048318" y="4483036"/>
                <a:ext cx="7222149" cy="764505"/>
              </a:xfrm>
              <a:prstGeom prst="rect">
                <a:avLst/>
              </a:prstGeom>
              <a:blipFill rotWithShape="0">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734655786"/>
      </p:ext>
    </p:extLst>
  </p:cSld>
  <p:clrMapOvr>
    <a:masterClrMapping/>
  </p:clrMapOvr>
  <p:transition spd="slow">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4000" dirty="0" smtClean="0">
                <a:ln w="22225">
                  <a:solidFill>
                    <a:sysClr val="windowText" lastClr="000000"/>
                  </a:solidFill>
                  <a:prstDash val="solid"/>
                </a:ln>
                <a:solidFill>
                  <a:schemeClr val="bg1">
                    <a:lumMod val="75000"/>
                  </a:schemeClr>
                </a:solidFill>
                <a:effectLst/>
              </a:rPr>
              <a:t>PANDEO CON ROBOT STRUCTURAL</a:t>
            </a:r>
            <a:endParaRPr lang="en-US" sz="4000" dirty="0">
              <a:ln w="22225">
                <a:solidFill>
                  <a:sysClr val="windowText" lastClr="000000"/>
                </a:solidFill>
                <a:prstDash val="solid"/>
              </a:ln>
              <a:solidFill>
                <a:schemeClr val="bg1">
                  <a:lumMod val="75000"/>
                </a:schemeClr>
              </a:solidFill>
              <a:effectLst/>
            </a:endParaRPr>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670798" y="663772"/>
            <a:ext cx="7799388" cy="4073328"/>
          </a:xfrm>
          <a:prstGeom prst="rect">
            <a:avLst/>
          </a:prstGeom>
          <a:noFill/>
          <a:ln>
            <a:noFill/>
          </a:ln>
        </p:spPr>
      </p:pic>
      <mc:AlternateContent xmlns:mc="http://schemas.openxmlformats.org/markup-compatibility/2006" xmlns:a14="http://schemas.microsoft.com/office/drawing/2010/main">
        <mc:Choice Requires="a14">
          <p:sp>
            <p:nvSpPr>
              <p:cNvPr id="3" name="Rectangle 2"/>
              <p:cNvSpPr/>
              <p:nvPr/>
            </p:nvSpPr>
            <p:spPr>
              <a:xfrm>
                <a:off x="2367741" y="4958514"/>
                <a:ext cx="4405501"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𝜀</m:t>
                      </m:r>
                      <m:r>
                        <a:rPr lang="es-EC" sz="2000" i="0">
                          <a:latin typeface="Cambria Math" panose="02040503050406030204" pitchFamily="18" charset="0"/>
                        </a:rPr>
                        <m:t>=</m:t>
                      </m:r>
                      <m:f>
                        <m:fPr>
                          <m:ctrlPr>
                            <a:rPr lang="es-EC" sz="2000" i="1">
                              <a:latin typeface="Cambria Math" panose="02040503050406030204" pitchFamily="18" charset="0"/>
                            </a:rPr>
                          </m:ctrlPr>
                        </m:fPr>
                        <m:num>
                          <m:r>
                            <a:rPr lang="es-EC" sz="2000" i="0">
                              <a:latin typeface="Cambria Math" panose="02040503050406030204" pitchFamily="18" charset="0"/>
                            </a:rPr>
                            <m:t>1219.9−1219.8</m:t>
                          </m:r>
                        </m:num>
                        <m:den>
                          <m:r>
                            <a:rPr lang="es-EC" sz="2000" i="0">
                              <a:latin typeface="Cambria Math" panose="02040503050406030204" pitchFamily="18" charset="0"/>
                            </a:rPr>
                            <m:t>1.2198</m:t>
                          </m:r>
                        </m:den>
                      </m:f>
                      <m:r>
                        <a:rPr lang="es-EC" sz="2000" i="0">
                          <a:latin typeface="Cambria Math" panose="02040503050406030204" pitchFamily="18" charset="0"/>
                        </a:rPr>
                        <m:t>∗100=0.008%</m:t>
                      </m:r>
                    </m:oMath>
                  </m:oMathPara>
                </a14:m>
                <a:endParaRPr lang="es-EC" sz="2000" dirty="0"/>
              </a:p>
            </p:txBody>
          </p:sp>
        </mc:Choice>
        <mc:Fallback xmlns="">
          <p:sp>
            <p:nvSpPr>
              <p:cNvPr id="3" name="Rectangle 2"/>
              <p:cNvSpPr>
                <a:spLocks noRot="1" noChangeAspect="1" noMove="1" noResize="1" noEditPoints="1" noAdjustHandles="1" noChangeArrowheads="1" noChangeShapeType="1" noTextEdit="1"/>
              </p:cNvSpPr>
              <p:nvPr/>
            </p:nvSpPr>
            <p:spPr>
              <a:xfrm>
                <a:off x="2367741" y="4958514"/>
                <a:ext cx="4405501" cy="670568"/>
              </a:xfrm>
              <a:prstGeom prst="rect">
                <a:avLst/>
              </a:prstGeom>
              <a:blipFill rotWithShape="0">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861348127"/>
      </p:ext>
    </p:extLst>
  </p:cSld>
  <p:clrMapOvr>
    <a:masterClrMapping/>
  </p:clrMapOvr>
  <p:transition spd="slow">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4000" dirty="0" smtClean="0">
                <a:ln w="22225">
                  <a:solidFill>
                    <a:sysClr val="windowText" lastClr="000000"/>
                  </a:solidFill>
                  <a:prstDash val="solid"/>
                </a:ln>
                <a:solidFill>
                  <a:schemeClr val="bg1">
                    <a:lumMod val="75000"/>
                  </a:schemeClr>
                </a:solidFill>
                <a:effectLst/>
              </a:rPr>
              <a:t>PANDEO CON ROBOT STRUCTURAL</a:t>
            </a:r>
            <a:endParaRPr lang="en-US" sz="4000" dirty="0">
              <a:ln w="22225">
                <a:solidFill>
                  <a:sysClr val="windowText" lastClr="000000"/>
                </a:solidFill>
                <a:prstDash val="solid"/>
              </a:ln>
              <a:solidFill>
                <a:schemeClr val="bg1">
                  <a:lumMod val="75000"/>
                </a:schemeClr>
              </a:solidFill>
              <a:effectLst/>
            </a:endParaRPr>
          </a:p>
        </p:txBody>
      </p:sp>
      <p:sp>
        <p:nvSpPr>
          <p:cNvPr id="7" name="TextBox 6"/>
          <p:cNvSpPr txBox="1"/>
          <p:nvPr/>
        </p:nvSpPr>
        <p:spPr>
          <a:xfrm>
            <a:off x="1623015" y="800100"/>
            <a:ext cx="6072753" cy="400110"/>
          </a:xfrm>
          <a:prstGeom prst="rect">
            <a:avLst/>
          </a:prstGeom>
          <a:noFill/>
        </p:spPr>
        <p:txBody>
          <a:bodyPr wrap="none" rtlCol="0">
            <a:spAutoFit/>
          </a:bodyPr>
          <a:lstStyle/>
          <a:p>
            <a:r>
              <a:rPr lang="es-EC" sz="2000" b="1" dirty="0" smtClean="0"/>
              <a:t>ARCO SEMICIRCULAR APOYOS ARTICULADOS</a:t>
            </a:r>
            <a:endParaRPr lang="es-EC" sz="2000" b="1" dirty="0"/>
          </a:p>
        </p:txBody>
      </p:sp>
      <p:sp>
        <p:nvSpPr>
          <p:cNvPr id="8" name="Rectangle 7"/>
          <p:cNvSpPr/>
          <p:nvPr/>
        </p:nvSpPr>
        <p:spPr>
          <a:xfrm>
            <a:off x="486751" y="1816142"/>
            <a:ext cx="3272449" cy="1754326"/>
          </a:xfrm>
          <a:prstGeom prst="rect">
            <a:avLst/>
          </a:prstGeom>
        </p:spPr>
        <p:txBody>
          <a:bodyPr wrap="square">
            <a:spAutoFit/>
          </a:bodyPr>
          <a:lstStyle/>
          <a:p>
            <a:pPr marL="285750" indent="-285750">
              <a:buFont typeface="Arial" panose="020B0604020202020204" pitchFamily="34" charset="0"/>
              <a:buChar char="•"/>
            </a:pPr>
            <a:r>
              <a:rPr lang="pt-BR" dirty="0" smtClean="0"/>
              <a:t>Longitud (L): 1 </a:t>
            </a:r>
            <a:r>
              <a:rPr lang="pt-BR" dirty="0"/>
              <a:t>[m].</a:t>
            </a:r>
          </a:p>
          <a:p>
            <a:pPr marL="285750" indent="-285750">
              <a:buFont typeface="Arial" panose="020B0604020202020204" pitchFamily="34" charset="0"/>
              <a:buChar char="•"/>
            </a:pPr>
            <a:r>
              <a:rPr lang="pt-BR" dirty="0" smtClean="0"/>
              <a:t>Radio (R): 5 </a:t>
            </a:r>
            <a:r>
              <a:rPr lang="pt-BR" dirty="0"/>
              <a:t>[m].</a:t>
            </a:r>
          </a:p>
          <a:p>
            <a:pPr marL="285750" indent="-285750">
              <a:buFont typeface="Arial" panose="020B0604020202020204" pitchFamily="34" charset="0"/>
              <a:buChar char="•"/>
            </a:pPr>
            <a:r>
              <a:rPr lang="pt-BR" dirty="0" smtClean="0"/>
              <a:t>Espesor </a:t>
            </a:r>
            <a:r>
              <a:rPr lang="pt-BR" dirty="0"/>
              <a:t>(h): 3 [mm].</a:t>
            </a:r>
          </a:p>
          <a:p>
            <a:pPr marL="285750" indent="-285750">
              <a:buFont typeface="Arial" panose="020B0604020202020204" pitchFamily="34" charset="0"/>
              <a:buChar char="•"/>
            </a:pPr>
            <a:r>
              <a:rPr lang="pt-BR" dirty="0" smtClean="0"/>
              <a:t>Módulo </a:t>
            </a:r>
            <a:r>
              <a:rPr lang="pt-BR" dirty="0"/>
              <a:t>de Elasticidad (E): 199.95 [GPa].</a:t>
            </a:r>
          </a:p>
          <a:p>
            <a:pPr marL="285750" indent="-285750">
              <a:buFont typeface="Arial" panose="020B0604020202020204" pitchFamily="34" charset="0"/>
              <a:buChar char="•"/>
            </a:pPr>
            <a:r>
              <a:rPr lang="pt-BR" dirty="0" smtClean="0"/>
              <a:t>Número </a:t>
            </a:r>
            <a:r>
              <a:rPr lang="pt-BR" dirty="0"/>
              <a:t>de Poisson </a:t>
            </a:r>
            <a:r>
              <a:rPr lang="pt-BR" dirty="0" smtClean="0"/>
              <a:t>(</a:t>
            </a:r>
            <a:r>
              <a:rPr lang="pt-BR" dirty="0" smtClean="0">
                <a:sym typeface="Symbol" panose="05050102010706020507" pitchFamily="18" charset="2"/>
              </a:rPr>
              <a:t></a:t>
            </a:r>
            <a:r>
              <a:rPr lang="pt-BR" dirty="0" smtClean="0"/>
              <a:t>): </a:t>
            </a:r>
            <a:r>
              <a:rPr lang="pt-BR" dirty="0"/>
              <a:t>0.3</a:t>
            </a:r>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4356725" y="1576340"/>
            <a:ext cx="3988435" cy="2239010"/>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a14="http://schemas.microsoft.com/office/drawing/2010/main">
        <mc:Choice Requires="a14">
          <p:sp>
            <p:nvSpPr>
              <p:cNvPr id="4" name="Rectangle 3"/>
              <p:cNvSpPr/>
              <p:nvPr/>
            </p:nvSpPr>
            <p:spPr>
              <a:xfrm>
                <a:off x="742011" y="4431282"/>
                <a:ext cx="7603149" cy="7645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2000" i="1" smtClean="0">
                              <a:latin typeface="Cambria Math" panose="02040503050406030204" pitchFamily="18" charset="0"/>
                            </a:rPr>
                          </m:ctrlPr>
                        </m:sSubPr>
                        <m:e>
                          <m:r>
                            <a:rPr lang="es-EC" sz="2000" i="1">
                              <a:latin typeface="Cambria Math" panose="02040503050406030204" pitchFamily="18" charset="0"/>
                            </a:rPr>
                            <m:t>𝑞</m:t>
                          </m:r>
                        </m:e>
                        <m:sub>
                          <m:r>
                            <a:rPr lang="es-EC" sz="2000" i="1">
                              <a:latin typeface="Cambria Math" panose="02040503050406030204" pitchFamily="18" charset="0"/>
                            </a:rPr>
                            <m:t>𝑐𝑟</m:t>
                          </m:r>
                        </m:sub>
                      </m:sSub>
                      <m:r>
                        <a:rPr lang="es-EC" sz="2000" i="0">
                          <a:latin typeface="Cambria Math" panose="02040503050406030204" pitchFamily="18" charset="0"/>
                        </a:rPr>
                        <m:t>=</m:t>
                      </m:r>
                      <m:f>
                        <m:fPr>
                          <m:ctrlPr>
                            <a:rPr lang="es-EC" sz="2000" i="1">
                              <a:latin typeface="Cambria Math" panose="02040503050406030204" pitchFamily="18" charset="0"/>
                            </a:rPr>
                          </m:ctrlPr>
                        </m:fPr>
                        <m:num>
                          <m:r>
                            <a:rPr lang="es-EC" sz="2000" i="0">
                              <a:latin typeface="Cambria Math" panose="02040503050406030204" pitchFamily="18" charset="0"/>
                            </a:rPr>
                            <m:t>3</m:t>
                          </m:r>
                          <m:r>
                            <a:rPr lang="es-EC" sz="2000" i="1">
                              <a:latin typeface="Cambria Math" panose="02040503050406030204" pitchFamily="18" charset="0"/>
                            </a:rPr>
                            <m:t>𝐸</m:t>
                          </m:r>
                          <m:sSup>
                            <m:sSupPr>
                              <m:ctrlPr>
                                <a:rPr lang="es-EC" sz="2000" i="1">
                                  <a:latin typeface="Cambria Math" panose="02040503050406030204" pitchFamily="18" charset="0"/>
                                </a:rPr>
                              </m:ctrlPr>
                            </m:sSupPr>
                            <m:e>
                              <m:r>
                                <a:rPr lang="es-EC" sz="2000" i="1">
                                  <a:latin typeface="Cambria Math" panose="02040503050406030204" pitchFamily="18" charset="0"/>
                                </a:rPr>
                                <m:t>h</m:t>
                              </m:r>
                            </m:e>
                            <m:sup>
                              <m:r>
                                <a:rPr lang="es-EC" sz="2000" i="0">
                                  <a:latin typeface="Cambria Math" panose="02040503050406030204" pitchFamily="18" charset="0"/>
                                </a:rPr>
                                <m:t>3</m:t>
                              </m:r>
                            </m:sup>
                          </m:sSup>
                        </m:num>
                        <m:den>
                          <m:sSup>
                            <m:sSupPr>
                              <m:ctrlPr>
                                <a:rPr lang="es-EC" sz="2000" i="1">
                                  <a:latin typeface="Cambria Math" panose="02040503050406030204" pitchFamily="18" charset="0"/>
                                </a:rPr>
                              </m:ctrlPr>
                            </m:sSupPr>
                            <m:e>
                              <m:r>
                                <a:rPr lang="es-EC" sz="2000" i="0">
                                  <a:latin typeface="Cambria Math" panose="02040503050406030204" pitchFamily="18" charset="0"/>
                                </a:rPr>
                                <m:t>12(1−</m:t>
                              </m:r>
                              <m:sSup>
                                <m:sSupPr>
                                  <m:ctrlPr>
                                    <a:rPr lang="es-EC" sz="2000" i="1">
                                      <a:latin typeface="Cambria Math" panose="02040503050406030204" pitchFamily="18" charset="0"/>
                                    </a:rPr>
                                  </m:ctrlPr>
                                </m:sSupPr>
                                <m:e>
                                  <m:r>
                                    <a:rPr lang="es-EC" sz="2000" i="1">
                                      <a:latin typeface="Cambria Math" panose="02040503050406030204" pitchFamily="18" charset="0"/>
                                    </a:rPr>
                                    <m:t>𝑣</m:t>
                                  </m:r>
                                </m:e>
                                <m:sup>
                                  <m:r>
                                    <a:rPr lang="es-EC" sz="2000" i="0">
                                      <a:latin typeface="Cambria Math" panose="02040503050406030204" pitchFamily="18" charset="0"/>
                                    </a:rPr>
                                    <m:t>2</m:t>
                                  </m:r>
                                </m:sup>
                              </m:sSup>
                              <m:r>
                                <a:rPr lang="es-EC" sz="2000" i="0">
                                  <a:latin typeface="Cambria Math" panose="02040503050406030204" pitchFamily="18" charset="0"/>
                                </a:rPr>
                                <m:t>)</m:t>
                              </m:r>
                              <m:r>
                                <a:rPr lang="es-EC" sz="2000" i="1">
                                  <a:latin typeface="Cambria Math" panose="02040503050406030204" pitchFamily="18" charset="0"/>
                                </a:rPr>
                                <m:t>𝑅</m:t>
                              </m:r>
                            </m:e>
                            <m:sup>
                              <m:r>
                                <a:rPr lang="es-EC" sz="2000" i="0">
                                  <a:latin typeface="Cambria Math" panose="02040503050406030204" pitchFamily="18" charset="0"/>
                                </a:rPr>
                                <m:t>3</m:t>
                              </m:r>
                            </m:sup>
                          </m:sSup>
                        </m:den>
                      </m:f>
                      <m:r>
                        <a:rPr lang="es-EC" sz="2000" i="0">
                          <a:latin typeface="Cambria Math" panose="02040503050406030204" pitchFamily="18" charset="0"/>
                        </a:rPr>
                        <m:t>=</m:t>
                      </m:r>
                      <m:f>
                        <m:fPr>
                          <m:ctrlPr>
                            <a:rPr lang="es-EC" sz="2000" i="1">
                              <a:latin typeface="Cambria Math" panose="02040503050406030204" pitchFamily="18" charset="0"/>
                            </a:rPr>
                          </m:ctrlPr>
                        </m:fPr>
                        <m:num>
                          <m:r>
                            <a:rPr lang="es-EC" sz="2000" i="0">
                              <a:latin typeface="Cambria Math" panose="02040503050406030204" pitchFamily="18" charset="0"/>
                            </a:rPr>
                            <m:t>3∗1.99∗</m:t>
                          </m:r>
                          <m:sSup>
                            <m:sSupPr>
                              <m:ctrlPr>
                                <a:rPr lang="es-EC" sz="2000" i="1">
                                  <a:latin typeface="Cambria Math" panose="02040503050406030204" pitchFamily="18" charset="0"/>
                                </a:rPr>
                              </m:ctrlPr>
                            </m:sSupPr>
                            <m:e>
                              <m:r>
                                <a:rPr lang="es-EC" sz="2000" i="0">
                                  <a:latin typeface="Cambria Math" panose="02040503050406030204" pitchFamily="18" charset="0"/>
                                </a:rPr>
                                <m:t>10</m:t>
                              </m:r>
                            </m:e>
                            <m:sup>
                              <m:r>
                                <a:rPr lang="es-EC" sz="2000" i="0">
                                  <a:latin typeface="Cambria Math" panose="02040503050406030204" pitchFamily="18" charset="0"/>
                                </a:rPr>
                                <m:t>11</m:t>
                              </m:r>
                            </m:sup>
                          </m:sSup>
                          <m:r>
                            <a:rPr lang="es-EC" sz="2000" i="0">
                              <a:latin typeface="Cambria Math" panose="02040503050406030204" pitchFamily="18" charset="0"/>
                            </a:rPr>
                            <m:t>∗0.00</m:t>
                          </m:r>
                          <m:sSup>
                            <m:sSupPr>
                              <m:ctrlPr>
                                <a:rPr lang="es-EC" sz="2000" i="1">
                                  <a:latin typeface="Cambria Math" panose="02040503050406030204" pitchFamily="18" charset="0"/>
                                </a:rPr>
                              </m:ctrlPr>
                            </m:sSupPr>
                            <m:e>
                              <m:r>
                                <a:rPr lang="es-EC" sz="2000" i="0">
                                  <a:latin typeface="Cambria Math" panose="02040503050406030204" pitchFamily="18" charset="0"/>
                                </a:rPr>
                                <m:t>3</m:t>
                              </m:r>
                            </m:e>
                            <m:sup>
                              <m:r>
                                <a:rPr lang="es-EC" sz="2000" i="0">
                                  <a:latin typeface="Cambria Math" panose="02040503050406030204" pitchFamily="18" charset="0"/>
                                </a:rPr>
                                <m:t>3</m:t>
                              </m:r>
                            </m:sup>
                          </m:sSup>
                        </m:num>
                        <m:den>
                          <m:r>
                            <a:rPr lang="es-EC" sz="2000" i="0">
                              <a:latin typeface="Cambria Math" panose="02040503050406030204" pitchFamily="18" charset="0"/>
                            </a:rPr>
                            <m:t>12</m:t>
                          </m:r>
                          <m:d>
                            <m:dPr>
                              <m:ctrlPr>
                                <a:rPr lang="es-EC" sz="2000" i="1">
                                  <a:latin typeface="Cambria Math" panose="02040503050406030204" pitchFamily="18" charset="0"/>
                                </a:rPr>
                              </m:ctrlPr>
                            </m:dPr>
                            <m:e>
                              <m:r>
                                <a:rPr lang="es-EC" sz="2000" i="0">
                                  <a:latin typeface="Cambria Math" panose="02040503050406030204" pitchFamily="18" charset="0"/>
                                </a:rPr>
                                <m:t>1−</m:t>
                              </m:r>
                              <m:sSup>
                                <m:sSupPr>
                                  <m:ctrlPr>
                                    <a:rPr lang="es-EC" sz="2000" i="1">
                                      <a:latin typeface="Cambria Math" panose="02040503050406030204" pitchFamily="18" charset="0"/>
                                    </a:rPr>
                                  </m:ctrlPr>
                                </m:sSupPr>
                                <m:e>
                                  <m:r>
                                    <a:rPr lang="es-EC" sz="2000" i="0">
                                      <a:latin typeface="Cambria Math" panose="02040503050406030204" pitchFamily="18" charset="0"/>
                                    </a:rPr>
                                    <m:t>0.3</m:t>
                                  </m:r>
                                </m:e>
                                <m:sup>
                                  <m:r>
                                    <a:rPr lang="es-EC" sz="2000" i="0">
                                      <a:latin typeface="Cambria Math" panose="02040503050406030204" pitchFamily="18" charset="0"/>
                                    </a:rPr>
                                    <m:t>2</m:t>
                                  </m:r>
                                </m:sup>
                              </m:sSup>
                            </m:e>
                          </m:d>
                          <m:sSup>
                            <m:sSupPr>
                              <m:ctrlPr>
                                <a:rPr lang="es-EC" sz="2000" i="1">
                                  <a:latin typeface="Cambria Math" panose="02040503050406030204" pitchFamily="18" charset="0"/>
                                </a:rPr>
                              </m:ctrlPr>
                            </m:sSupPr>
                            <m:e>
                              <m:r>
                                <a:rPr lang="es-EC" sz="2000" i="0">
                                  <a:latin typeface="Cambria Math" panose="02040503050406030204" pitchFamily="18" charset="0"/>
                                </a:rPr>
                                <m:t>5</m:t>
                              </m:r>
                            </m:e>
                            <m:sup>
                              <m:r>
                                <a:rPr lang="es-EC" sz="2000" i="0">
                                  <a:latin typeface="Cambria Math" panose="02040503050406030204" pitchFamily="18" charset="0"/>
                                </a:rPr>
                                <m:t>3</m:t>
                              </m:r>
                            </m:sup>
                          </m:sSup>
                        </m:den>
                      </m:f>
                      <m:r>
                        <a:rPr lang="es-EC" sz="2000" i="0">
                          <a:latin typeface="Cambria Math" panose="02040503050406030204" pitchFamily="18" charset="0"/>
                        </a:rPr>
                        <m:t>=11.88 [</m:t>
                      </m:r>
                      <m:r>
                        <a:rPr lang="es-EC" sz="2000" b="0" i="1" smtClean="0">
                          <a:latin typeface="Cambria Math" panose="02040503050406030204" pitchFamily="18" charset="0"/>
                        </a:rPr>
                        <m:t>𝑃𝑎</m:t>
                      </m:r>
                      <m:r>
                        <a:rPr lang="es-EC" sz="2000" b="0" i="1" smtClean="0">
                          <a:latin typeface="Cambria Math" panose="02040503050406030204" pitchFamily="18" charset="0"/>
                        </a:rPr>
                        <m:t>]</m:t>
                      </m:r>
                    </m:oMath>
                  </m:oMathPara>
                </a14:m>
                <a:endParaRPr lang="es-EC" sz="2000" dirty="0"/>
              </a:p>
            </p:txBody>
          </p:sp>
        </mc:Choice>
        <mc:Fallback xmlns="">
          <p:sp>
            <p:nvSpPr>
              <p:cNvPr id="4" name="Rectangle 3"/>
              <p:cNvSpPr>
                <a:spLocks noRot="1" noChangeAspect="1" noMove="1" noResize="1" noEditPoints="1" noAdjustHandles="1" noChangeArrowheads="1" noChangeShapeType="1" noTextEdit="1"/>
              </p:cNvSpPr>
              <p:nvPr/>
            </p:nvSpPr>
            <p:spPr>
              <a:xfrm>
                <a:off x="742011" y="4431282"/>
                <a:ext cx="7603149" cy="764505"/>
              </a:xfrm>
              <a:prstGeom prst="rect">
                <a:avLst/>
              </a:prstGeom>
              <a:blipFill rotWithShape="0">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331121483"/>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4000" dirty="0" smtClean="0">
                <a:ln w="22225">
                  <a:solidFill>
                    <a:sysClr val="windowText" lastClr="000000"/>
                  </a:solidFill>
                  <a:prstDash val="solid"/>
                </a:ln>
                <a:solidFill>
                  <a:schemeClr val="bg1">
                    <a:lumMod val="75000"/>
                  </a:schemeClr>
                </a:solidFill>
                <a:effectLst/>
              </a:rPr>
              <a:t>PANDEO CON ROBOT STRUCTURAL</a:t>
            </a:r>
            <a:endParaRPr lang="en-US" sz="4000" dirty="0">
              <a:ln w="22225">
                <a:solidFill>
                  <a:sysClr val="windowText" lastClr="000000"/>
                </a:solidFill>
                <a:prstDash val="solid"/>
              </a:ln>
              <a:solidFill>
                <a:schemeClr val="bg1">
                  <a:lumMod val="75000"/>
                </a:schemeClr>
              </a:solidFill>
              <a:effectLst/>
            </a:endParaRPr>
          </a:p>
        </p:txBody>
      </p:sp>
      <p:pic>
        <p:nvPicPr>
          <p:cNvPr id="9" name="Picture 8"/>
          <p:cNvPicPr/>
          <p:nvPr/>
        </p:nvPicPr>
        <p:blipFill rotWithShape="1">
          <a:blip r:embed="rId2">
            <a:extLst>
              <a:ext uri="{28A0092B-C50C-407E-A947-70E740481C1C}">
                <a14:useLocalDpi xmlns:a14="http://schemas.microsoft.com/office/drawing/2010/main" val="0"/>
              </a:ext>
            </a:extLst>
          </a:blip>
          <a:srcRect r="24889" b="28079"/>
          <a:stretch/>
        </p:blipFill>
        <p:spPr bwMode="auto">
          <a:xfrm>
            <a:off x="613292" y="663772"/>
            <a:ext cx="7914401" cy="4060628"/>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3" name="Rectangle 2"/>
              <p:cNvSpPr/>
              <p:nvPr/>
            </p:nvSpPr>
            <p:spPr>
              <a:xfrm>
                <a:off x="2581742" y="5072814"/>
                <a:ext cx="3977499"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𝜀</m:t>
                      </m:r>
                      <m:r>
                        <a:rPr lang="es-EC" sz="2000" i="0">
                          <a:latin typeface="Cambria Math" panose="02040503050406030204" pitchFamily="18" charset="0"/>
                        </a:rPr>
                        <m:t>=</m:t>
                      </m:r>
                      <m:f>
                        <m:fPr>
                          <m:ctrlPr>
                            <a:rPr lang="es-EC" sz="2000" i="1">
                              <a:latin typeface="Cambria Math" panose="02040503050406030204" pitchFamily="18" charset="0"/>
                            </a:rPr>
                          </m:ctrlPr>
                        </m:fPr>
                        <m:num>
                          <m:r>
                            <a:rPr lang="es-EC" sz="2000" i="0">
                              <a:latin typeface="Cambria Math" panose="02040503050406030204" pitchFamily="18" charset="0"/>
                            </a:rPr>
                            <m:t>12.71−11.88</m:t>
                          </m:r>
                        </m:num>
                        <m:den>
                          <m:r>
                            <a:rPr lang="es-EC" sz="2000" i="0">
                              <a:latin typeface="Cambria Math" panose="02040503050406030204" pitchFamily="18" charset="0"/>
                            </a:rPr>
                            <m:t>11.88</m:t>
                          </m:r>
                        </m:den>
                      </m:f>
                      <m:r>
                        <a:rPr lang="es-EC" sz="2000" i="0">
                          <a:latin typeface="Cambria Math" panose="02040503050406030204" pitchFamily="18" charset="0"/>
                        </a:rPr>
                        <m:t>∗100=6.98%</m:t>
                      </m:r>
                    </m:oMath>
                  </m:oMathPara>
                </a14:m>
                <a:endParaRPr lang="es-EC" sz="2000" dirty="0"/>
              </a:p>
            </p:txBody>
          </p:sp>
        </mc:Choice>
        <mc:Fallback xmlns="">
          <p:sp>
            <p:nvSpPr>
              <p:cNvPr id="3" name="Rectangle 2"/>
              <p:cNvSpPr>
                <a:spLocks noRot="1" noChangeAspect="1" noMove="1" noResize="1" noEditPoints="1" noAdjustHandles="1" noChangeArrowheads="1" noChangeShapeType="1" noTextEdit="1"/>
              </p:cNvSpPr>
              <p:nvPr/>
            </p:nvSpPr>
            <p:spPr>
              <a:xfrm>
                <a:off x="2581742" y="5072814"/>
                <a:ext cx="3977499" cy="670568"/>
              </a:xfrm>
              <a:prstGeom prst="rect">
                <a:avLst/>
              </a:prstGeom>
              <a:blipFill rotWithShape="0">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69075023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97242" y="-204536"/>
            <a:ext cx="5269831" cy="971300"/>
          </a:xfrm>
        </p:spPr>
        <p:txBody>
          <a:bodyPr/>
          <a:lstStyle/>
          <a:p>
            <a:r>
              <a:rPr lang="en-US" sz="4800" dirty="0" smtClean="0">
                <a:ln w="22225">
                  <a:solidFill>
                    <a:sysClr val="windowText" lastClr="000000"/>
                  </a:solidFill>
                  <a:prstDash val="solid"/>
                </a:ln>
                <a:solidFill>
                  <a:schemeClr val="bg1">
                    <a:lumMod val="75000"/>
                  </a:schemeClr>
                </a:solidFill>
                <a:effectLst/>
              </a:rPr>
              <a:t>INTRODUCCIÓN</a:t>
            </a:r>
            <a:endParaRPr lang="en-US" sz="4800" dirty="0">
              <a:ln w="22225">
                <a:solidFill>
                  <a:sysClr val="windowText" lastClr="000000"/>
                </a:solidFill>
                <a:prstDash val="solid"/>
              </a:ln>
              <a:solidFill>
                <a:schemeClr val="bg1">
                  <a:lumMod val="75000"/>
                </a:schemeClr>
              </a:solidFill>
              <a:effectLst/>
            </a:endParaRPr>
          </a:p>
        </p:txBody>
      </p:sp>
      <p:sp>
        <p:nvSpPr>
          <p:cNvPr id="3" name="Subtitle 2"/>
          <p:cNvSpPr>
            <a:spLocks noGrp="1"/>
          </p:cNvSpPr>
          <p:nvPr>
            <p:ph type="subTitle" idx="1"/>
          </p:nvPr>
        </p:nvSpPr>
        <p:spPr>
          <a:xfrm>
            <a:off x="637673" y="968044"/>
            <a:ext cx="7988968" cy="2590046"/>
          </a:xfrm>
        </p:spPr>
        <p:txBody>
          <a:bodyPr/>
          <a:lstStyle/>
          <a:p>
            <a:pPr algn="just"/>
            <a:r>
              <a:rPr lang="es-EC" sz="2200" dirty="0">
                <a:solidFill>
                  <a:schemeClr val="tx1"/>
                </a:solidFill>
              </a:rPr>
              <a:t>El proceso de conformado de las láminas delgadas, que conformarán el sistema estructural, es altamente complejo dando vulnerabilidad a la aparición de una gran cantidad de imperfecciones afectando la capacidad de carga de las placas. Por lo cual un pronóstico de una fuerza admisible es de gran importancia, ya que un fallo por pandeo puede ser desastroso.</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8909" y="3251519"/>
            <a:ext cx="3430753" cy="2526632"/>
          </a:xfrm>
          <a:prstGeom prst="rect">
            <a:avLst/>
          </a:prstGeom>
          <a:ln>
            <a:noFill/>
          </a:ln>
          <a:effectLst>
            <a:softEdge rad="112500"/>
          </a:effec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9016" b="16055"/>
          <a:stretch/>
        </p:blipFill>
        <p:spPr>
          <a:xfrm>
            <a:off x="1298156" y="3251519"/>
            <a:ext cx="3430753" cy="2526632"/>
          </a:xfrm>
          <a:prstGeom prst="rect">
            <a:avLst/>
          </a:prstGeom>
          <a:ln>
            <a:noFill/>
          </a:ln>
          <a:effectLst>
            <a:softEdge rad="112500"/>
          </a:effectLst>
        </p:spPr>
      </p:pic>
    </p:spTree>
    <p:extLst>
      <p:ext uri="{BB962C8B-B14F-4D97-AF65-F5344CB8AC3E}">
        <p14:creationId xmlns:p14="http://schemas.microsoft.com/office/powerpoint/2010/main" val="1708025810"/>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4000" dirty="0" smtClean="0">
                <a:ln w="22225">
                  <a:solidFill>
                    <a:sysClr val="windowText" lastClr="000000"/>
                  </a:solidFill>
                  <a:prstDash val="solid"/>
                </a:ln>
                <a:solidFill>
                  <a:schemeClr val="bg1">
                    <a:lumMod val="75000"/>
                  </a:schemeClr>
                </a:solidFill>
                <a:effectLst/>
              </a:rPr>
              <a:t>PANDEO CON ROBOT STRUCTURAL</a:t>
            </a:r>
            <a:endParaRPr lang="en-US" sz="4000" dirty="0">
              <a:ln w="22225">
                <a:solidFill>
                  <a:sysClr val="windowText" lastClr="000000"/>
                </a:solidFill>
                <a:prstDash val="solid"/>
              </a:ln>
              <a:solidFill>
                <a:schemeClr val="bg1">
                  <a:lumMod val="75000"/>
                </a:schemeClr>
              </a:solidFill>
              <a:effectLst/>
            </a:endParaRPr>
          </a:p>
        </p:txBody>
      </p:sp>
      <p:sp>
        <p:nvSpPr>
          <p:cNvPr id="7" name="TextBox 6"/>
          <p:cNvSpPr txBox="1"/>
          <p:nvPr/>
        </p:nvSpPr>
        <p:spPr>
          <a:xfrm>
            <a:off x="1623015" y="800100"/>
            <a:ext cx="6051785" cy="400110"/>
          </a:xfrm>
          <a:prstGeom prst="rect">
            <a:avLst/>
          </a:prstGeom>
          <a:noFill/>
        </p:spPr>
        <p:txBody>
          <a:bodyPr wrap="none" rtlCol="0">
            <a:spAutoFit/>
          </a:bodyPr>
          <a:lstStyle/>
          <a:p>
            <a:r>
              <a:rPr lang="es-EC" sz="2000" b="1" dirty="0" smtClean="0"/>
              <a:t>ARCO SEMICIRCULAR APOYOS EMPOTRADOS</a:t>
            </a:r>
            <a:endParaRPr lang="es-EC" sz="2000" b="1" dirty="0"/>
          </a:p>
        </p:txBody>
      </p:sp>
      <p:sp>
        <p:nvSpPr>
          <p:cNvPr id="8" name="Rectangle 7"/>
          <p:cNvSpPr/>
          <p:nvPr/>
        </p:nvSpPr>
        <p:spPr>
          <a:xfrm>
            <a:off x="486751" y="1816142"/>
            <a:ext cx="3272449" cy="1754326"/>
          </a:xfrm>
          <a:prstGeom prst="rect">
            <a:avLst/>
          </a:prstGeom>
        </p:spPr>
        <p:txBody>
          <a:bodyPr wrap="square">
            <a:spAutoFit/>
          </a:bodyPr>
          <a:lstStyle/>
          <a:p>
            <a:pPr marL="285750" indent="-285750">
              <a:buFont typeface="Arial" panose="020B0604020202020204" pitchFamily="34" charset="0"/>
              <a:buChar char="•"/>
            </a:pPr>
            <a:r>
              <a:rPr lang="pt-BR" dirty="0" smtClean="0"/>
              <a:t>Longitud (L): 1 </a:t>
            </a:r>
            <a:r>
              <a:rPr lang="pt-BR" dirty="0"/>
              <a:t>[m].</a:t>
            </a:r>
          </a:p>
          <a:p>
            <a:pPr marL="285750" indent="-285750">
              <a:buFont typeface="Arial" panose="020B0604020202020204" pitchFamily="34" charset="0"/>
              <a:buChar char="•"/>
            </a:pPr>
            <a:r>
              <a:rPr lang="pt-BR" dirty="0" smtClean="0"/>
              <a:t>Radio (R): 5 </a:t>
            </a:r>
            <a:r>
              <a:rPr lang="pt-BR" dirty="0"/>
              <a:t>[m].</a:t>
            </a:r>
          </a:p>
          <a:p>
            <a:pPr marL="285750" indent="-285750">
              <a:buFont typeface="Arial" panose="020B0604020202020204" pitchFamily="34" charset="0"/>
              <a:buChar char="•"/>
            </a:pPr>
            <a:r>
              <a:rPr lang="pt-BR" dirty="0" smtClean="0"/>
              <a:t>Espesor </a:t>
            </a:r>
            <a:r>
              <a:rPr lang="pt-BR" dirty="0"/>
              <a:t>(h): 3 [mm].</a:t>
            </a:r>
          </a:p>
          <a:p>
            <a:pPr marL="285750" indent="-285750">
              <a:buFont typeface="Arial" panose="020B0604020202020204" pitchFamily="34" charset="0"/>
              <a:buChar char="•"/>
            </a:pPr>
            <a:r>
              <a:rPr lang="pt-BR" dirty="0" smtClean="0"/>
              <a:t>Módulo </a:t>
            </a:r>
            <a:r>
              <a:rPr lang="pt-BR" dirty="0"/>
              <a:t>de Elasticidad (E): 199.95 [GPa].</a:t>
            </a:r>
          </a:p>
          <a:p>
            <a:pPr marL="285750" indent="-285750">
              <a:buFont typeface="Arial" panose="020B0604020202020204" pitchFamily="34" charset="0"/>
              <a:buChar char="•"/>
            </a:pPr>
            <a:r>
              <a:rPr lang="pt-BR" dirty="0" smtClean="0"/>
              <a:t>Número </a:t>
            </a:r>
            <a:r>
              <a:rPr lang="pt-BR" dirty="0"/>
              <a:t>de Poisson </a:t>
            </a:r>
            <a:r>
              <a:rPr lang="pt-BR" dirty="0" smtClean="0"/>
              <a:t>(</a:t>
            </a:r>
            <a:r>
              <a:rPr lang="pt-BR" dirty="0" smtClean="0">
                <a:sym typeface="Symbol" panose="05050102010706020507" pitchFamily="18" charset="2"/>
              </a:rPr>
              <a:t></a:t>
            </a:r>
            <a:r>
              <a:rPr lang="pt-BR" dirty="0" smtClean="0"/>
              <a:t>): </a:t>
            </a:r>
            <a:r>
              <a:rPr lang="pt-BR" dirty="0"/>
              <a:t>0.3</a:t>
            </a:r>
          </a:p>
        </p:txBody>
      </p:sp>
      <mc:AlternateContent xmlns:mc="http://schemas.openxmlformats.org/markup-compatibility/2006" xmlns:a14="http://schemas.microsoft.com/office/drawing/2010/main">
        <mc:Choice Requires="a14">
          <p:sp>
            <p:nvSpPr>
              <p:cNvPr id="5" name="Rectangle 4"/>
              <p:cNvSpPr/>
              <p:nvPr/>
            </p:nvSpPr>
            <p:spPr>
              <a:xfrm>
                <a:off x="486751" y="4502882"/>
                <a:ext cx="8314349" cy="75341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2000" i="1" smtClean="0">
                              <a:latin typeface="Cambria Math" panose="02040503050406030204" pitchFamily="18" charset="0"/>
                            </a:rPr>
                          </m:ctrlPr>
                        </m:sSubPr>
                        <m:e>
                          <m:r>
                            <a:rPr lang="es-EC" sz="2000" i="1">
                              <a:latin typeface="Cambria Math" panose="02040503050406030204" pitchFamily="18" charset="0"/>
                            </a:rPr>
                            <m:t>𝑞</m:t>
                          </m:r>
                        </m:e>
                        <m:sub>
                          <m:r>
                            <a:rPr lang="es-EC" sz="2000" i="1">
                              <a:latin typeface="Cambria Math" panose="02040503050406030204" pitchFamily="18" charset="0"/>
                            </a:rPr>
                            <m:t>𝑐𝑟</m:t>
                          </m:r>
                        </m:sub>
                      </m:sSub>
                      <m:r>
                        <a:rPr lang="es-EC" sz="2000" i="0">
                          <a:latin typeface="Cambria Math" panose="02040503050406030204" pitchFamily="18" charset="0"/>
                        </a:rPr>
                        <m:t>=</m:t>
                      </m:r>
                      <m:f>
                        <m:fPr>
                          <m:ctrlPr>
                            <a:rPr lang="es-EC" sz="2000" i="1">
                              <a:latin typeface="Cambria Math" panose="02040503050406030204" pitchFamily="18" charset="0"/>
                            </a:rPr>
                          </m:ctrlPr>
                        </m:fPr>
                        <m:num>
                          <m:r>
                            <a:rPr lang="es-EC" sz="2000" i="1">
                              <a:latin typeface="Cambria Math" panose="02040503050406030204" pitchFamily="18" charset="0"/>
                            </a:rPr>
                            <m:t>𝐸</m:t>
                          </m:r>
                          <m:sSup>
                            <m:sSupPr>
                              <m:ctrlPr>
                                <a:rPr lang="es-EC" sz="2000" i="1">
                                  <a:latin typeface="Cambria Math" panose="02040503050406030204" pitchFamily="18" charset="0"/>
                                </a:rPr>
                              </m:ctrlPr>
                            </m:sSupPr>
                            <m:e>
                              <m:r>
                                <a:rPr lang="es-EC" sz="2000" i="1">
                                  <a:latin typeface="Cambria Math" panose="02040503050406030204" pitchFamily="18" charset="0"/>
                                </a:rPr>
                                <m:t>h</m:t>
                              </m:r>
                            </m:e>
                            <m:sup>
                              <m:r>
                                <a:rPr lang="es-EC" sz="2000" i="0">
                                  <a:latin typeface="Cambria Math" panose="02040503050406030204" pitchFamily="18" charset="0"/>
                                </a:rPr>
                                <m:t>3</m:t>
                              </m:r>
                            </m:sup>
                          </m:sSup>
                        </m:num>
                        <m:den>
                          <m:r>
                            <a:rPr lang="es-EC" sz="2000" i="0">
                              <a:latin typeface="Cambria Math" panose="02040503050406030204" pitchFamily="18" charset="0"/>
                            </a:rPr>
                            <m:t>12</m:t>
                          </m:r>
                          <m:d>
                            <m:dPr>
                              <m:ctrlPr>
                                <a:rPr lang="es-EC" sz="2000" i="1">
                                  <a:latin typeface="Cambria Math" panose="02040503050406030204" pitchFamily="18" charset="0"/>
                                </a:rPr>
                              </m:ctrlPr>
                            </m:dPr>
                            <m:e>
                              <m:r>
                                <a:rPr lang="es-EC" sz="2000" i="0">
                                  <a:latin typeface="Cambria Math" panose="02040503050406030204" pitchFamily="18" charset="0"/>
                                </a:rPr>
                                <m:t>1−</m:t>
                              </m:r>
                              <m:sSup>
                                <m:sSupPr>
                                  <m:ctrlPr>
                                    <a:rPr lang="es-EC" sz="2000" i="1">
                                      <a:latin typeface="Cambria Math" panose="02040503050406030204" pitchFamily="18" charset="0"/>
                                    </a:rPr>
                                  </m:ctrlPr>
                                </m:sSupPr>
                                <m:e>
                                  <m:r>
                                    <a:rPr lang="es-EC" sz="2000" i="1">
                                      <a:latin typeface="Cambria Math" panose="02040503050406030204" pitchFamily="18" charset="0"/>
                                    </a:rPr>
                                    <m:t>𝑣</m:t>
                                  </m:r>
                                </m:e>
                                <m:sup>
                                  <m:r>
                                    <a:rPr lang="es-EC" sz="2000" i="0">
                                      <a:latin typeface="Cambria Math" panose="02040503050406030204" pitchFamily="18" charset="0"/>
                                    </a:rPr>
                                    <m:t>2</m:t>
                                  </m:r>
                                </m:sup>
                              </m:sSup>
                            </m:e>
                          </m:d>
                          <m:sSup>
                            <m:sSupPr>
                              <m:ctrlPr>
                                <a:rPr lang="es-EC" sz="2000" i="1">
                                  <a:latin typeface="Cambria Math" panose="02040503050406030204" pitchFamily="18" charset="0"/>
                                </a:rPr>
                              </m:ctrlPr>
                            </m:sSupPr>
                            <m:e>
                              <m:r>
                                <a:rPr lang="es-EC" sz="2000" i="1">
                                  <a:latin typeface="Cambria Math" panose="02040503050406030204" pitchFamily="18" charset="0"/>
                                </a:rPr>
                                <m:t>𝑅</m:t>
                              </m:r>
                            </m:e>
                            <m:sup>
                              <m:r>
                                <a:rPr lang="es-EC" sz="2000" i="0">
                                  <a:latin typeface="Cambria Math" panose="02040503050406030204" pitchFamily="18" charset="0"/>
                                </a:rPr>
                                <m:t>3</m:t>
                              </m:r>
                            </m:sup>
                          </m:sSup>
                        </m:den>
                      </m:f>
                      <m:d>
                        <m:dPr>
                          <m:ctrlPr>
                            <a:rPr lang="es-EC" sz="2000" i="1">
                              <a:latin typeface="Cambria Math" panose="02040503050406030204" pitchFamily="18" charset="0"/>
                            </a:rPr>
                          </m:ctrlPr>
                        </m:dPr>
                        <m:e>
                          <m:sSup>
                            <m:sSupPr>
                              <m:ctrlPr>
                                <a:rPr lang="es-EC" sz="2000" i="1">
                                  <a:latin typeface="Cambria Math" panose="02040503050406030204" pitchFamily="18" charset="0"/>
                                </a:rPr>
                              </m:ctrlPr>
                            </m:sSupPr>
                            <m:e>
                              <m:r>
                                <a:rPr lang="es-EC" sz="2000" i="1">
                                  <a:latin typeface="Cambria Math" panose="02040503050406030204" pitchFamily="18" charset="0"/>
                                </a:rPr>
                                <m:t>𝑘</m:t>
                              </m:r>
                            </m:e>
                            <m:sup>
                              <m:r>
                                <a:rPr lang="es-EC" sz="2000" i="0">
                                  <a:latin typeface="Cambria Math" panose="02040503050406030204" pitchFamily="18" charset="0"/>
                                </a:rPr>
                                <m:t>2</m:t>
                              </m:r>
                            </m:sup>
                          </m:sSup>
                          <m:r>
                            <a:rPr lang="es-EC" sz="2000" i="0">
                              <a:latin typeface="Cambria Math" panose="02040503050406030204" pitchFamily="18" charset="0"/>
                            </a:rPr>
                            <m:t>−1</m:t>
                          </m:r>
                        </m:e>
                      </m:d>
                      <m:r>
                        <a:rPr lang="es-EC" sz="2000" i="0">
                          <a:latin typeface="Cambria Math" panose="02040503050406030204" pitchFamily="18" charset="0"/>
                        </a:rPr>
                        <m:t>=</m:t>
                      </m:r>
                      <m:f>
                        <m:fPr>
                          <m:ctrlPr>
                            <a:rPr lang="es-EC" sz="2000" i="1">
                              <a:latin typeface="Cambria Math" panose="02040503050406030204" pitchFamily="18" charset="0"/>
                            </a:rPr>
                          </m:ctrlPr>
                        </m:fPr>
                        <m:num>
                          <m:r>
                            <a:rPr lang="es-EC" sz="2000" i="0">
                              <a:latin typeface="Cambria Math" panose="02040503050406030204" pitchFamily="18" charset="0"/>
                            </a:rPr>
                            <m:t>1.99∗</m:t>
                          </m:r>
                          <m:sSup>
                            <m:sSupPr>
                              <m:ctrlPr>
                                <a:rPr lang="es-EC" sz="2000" i="1">
                                  <a:latin typeface="Cambria Math" panose="02040503050406030204" pitchFamily="18" charset="0"/>
                                </a:rPr>
                              </m:ctrlPr>
                            </m:sSupPr>
                            <m:e>
                              <m:r>
                                <a:rPr lang="es-EC" sz="2000" i="0">
                                  <a:latin typeface="Cambria Math" panose="02040503050406030204" pitchFamily="18" charset="0"/>
                                </a:rPr>
                                <m:t>10</m:t>
                              </m:r>
                            </m:e>
                            <m:sup>
                              <m:r>
                                <a:rPr lang="es-EC" sz="2000" i="0">
                                  <a:latin typeface="Cambria Math" panose="02040503050406030204" pitchFamily="18" charset="0"/>
                                </a:rPr>
                                <m:t>11</m:t>
                              </m:r>
                            </m:sup>
                          </m:sSup>
                          <m:r>
                            <a:rPr lang="es-EC" sz="2000" i="0">
                              <a:latin typeface="Cambria Math" panose="02040503050406030204" pitchFamily="18" charset="0"/>
                            </a:rPr>
                            <m:t>∗0.00</m:t>
                          </m:r>
                          <m:sSup>
                            <m:sSupPr>
                              <m:ctrlPr>
                                <a:rPr lang="es-EC" sz="2000" i="1">
                                  <a:latin typeface="Cambria Math" panose="02040503050406030204" pitchFamily="18" charset="0"/>
                                </a:rPr>
                              </m:ctrlPr>
                            </m:sSupPr>
                            <m:e>
                              <m:r>
                                <a:rPr lang="es-EC" sz="2000" i="0">
                                  <a:latin typeface="Cambria Math" panose="02040503050406030204" pitchFamily="18" charset="0"/>
                                </a:rPr>
                                <m:t>3</m:t>
                              </m:r>
                            </m:e>
                            <m:sup>
                              <m:r>
                                <a:rPr lang="es-EC" sz="2000" i="0">
                                  <a:latin typeface="Cambria Math" panose="02040503050406030204" pitchFamily="18" charset="0"/>
                                </a:rPr>
                                <m:t>3</m:t>
                              </m:r>
                            </m:sup>
                          </m:sSup>
                        </m:num>
                        <m:den>
                          <m:r>
                            <a:rPr lang="es-EC" sz="2000" i="0">
                              <a:latin typeface="Cambria Math" panose="02040503050406030204" pitchFamily="18" charset="0"/>
                            </a:rPr>
                            <m:t>12</m:t>
                          </m:r>
                          <m:d>
                            <m:dPr>
                              <m:ctrlPr>
                                <a:rPr lang="es-EC" sz="2000" i="1">
                                  <a:latin typeface="Cambria Math" panose="02040503050406030204" pitchFamily="18" charset="0"/>
                                </a:rPr>
                              </m:ctrlPr>
                            </m:dPr>
                            <m:e>
                              <m:r>
                                <a:rPr lang="es-EC" sz="2000" i="0">
                                  <a:latin typeface="Cambria Math" panose="02040503050406030204" pitchFamily="18" charset="0"/>
                                </a:rPr>
                                <m:t>1−</m:t>
                              </m:r>
                              <m:sSup>
                                <m:sSupPr>
                                  <m:ctrlPr>
                                    <a:rPr lang="es-EC" sz="2000" i="1">
                                      <a:latin typeface="Cambria Math" panose="02040503050406030204" pitchFamily="18" charset="0"/>
                                    </a:rPr>
                                  </m:ctrlPr>
                                </m:sSupPr>
                                <m:e>
                                  <m:r>
                                    <a:rPr lang="es-EC" sz="2000" i="0">
                                      <a:latin typeface="Cambria Math" panose="02040503050406030204" pitchFamily="18" charset="0"/>
                                    </a:rPr>
                                    <m:t>0.3</m:t>
                                  </m:r>
                                </m:e>
                                <m:sup>
                                  <m:r>
                                    <a:rPr lang="es-EC" sz="2000" i="0">
                                      <a:latin typeface="Cambria Math" panose="02040503050406030204" pitchFamily="18" charset="0"/>
                                    </a:rPr>
                                    <m:t>2</m:t>
                                  </m:r>
                                </m:sup>
                              </m:sSup>
                            </m:e>
                          </m:d>
                          <m:sSup>
                            <m:sSupPr>
                              <m:ctrlPr>
                                <a:rPr lang="es-EC" sz="2000" i="1">
                                  <a:latin typeface="Cambria Math" panose="02040503050406030204" pitchFamily="18" charset="0"/>
                                </a:rPr>
                              </m:ctrlPr>
                            </m:sSupPr>
                            <m:e>
                              <m:r>
                                <a:rPr lang="es-EC" sz="2000" i="0">
                                  <a:latin typeface="Cambria Math" panose="02040503050406030204" pitchFamily="18" charset="0"/>
                                </a:rPr>
                                <m:t>5</m:t>
                              </m:r>
                            </m:e>
                            <m:sup>
                              <m:r>
                                <a:rPr lang="es-EC" sz="2000" i="0">
                                  <a:latin typeface="Cambria Math" panose="02040503050406030204" pitchFamily="18" charset="0"/>
                                </a:rPr>
                                <m:t>3</m:t>
                              </m:r>
                            </m:sup>
                          </m:sSup>
                        </m:den>
                      </m:f>
                      <m:d>
                        <m:dPr>
                          <m:ctrlPr>
                            <a:rPr lang="es-EC" sz="2000" i="1">
                              <a:latin typeface="Cambria Math" panose="02040503050406030204" pitchFamily="18" charset="0"/>
                            </a:rPr>
                          </m:ctrlPr>
                        </m:dPr>
                        <m:e>
                          <m:sSup>
                            <m:sSupPr>
                              <m:ctrlPr>
                                <a:rPr lang="es-EC" sz="2000" i="1">
                                  <a:latin typeface="Cambria Math" panose="02040503050406030204" pitchFamily="18" charset="0"/>
                                </a:rPr>
                              </m:ctrlPr>
                            </m:sSupPr>
                            <m:e>
                              <m:r>
                                <a:rPr lang="es-EC" sz="2000" i="0">
                                  <a:latin typeface="Cambria Math" panose="02040503050406030204" pitchFamily="18" charset="0"/>
                                </a:rPr>
                                <m:t>3</m:t>
                              </m:r>
                            </m:e>
                            <m:sup>
                              <m:r>
                                <a:rPr lang="es-EC" sz="2000" i="0">
                                  <a:latin typeface="Cambria Math" panose="02040503050406030204" pitchFamily="18" charset="0"/>
                                </a:rPr>
                                <m:t>2</m:t>
                              </m:r>
                            </m:sup>
                          </m:sSup>
                          <m:r>
                            <a:rPr lang="es-EC" sz="2000" i="0">
                              <a:latin typeface="Cambria Math" panose="02040503050406030204" pitchFamily="18" charset="0"/>
                            </a:rPr>
                            <m:t>−1</m:t>
                          </m:r>
                        </m:e>
                      </m:d>
                      <m:r>
                        <a:rPr lang="es-EC" sz="2000" i="0">
                          <a:latin typeface="Cambria Math" panose="02040503050406030204" pitchFamily="18" charset="0"/>
                        </a:rPr>
                        <m:t>=31.64</m:t>
                      </m:r>
                      <m:r>
                        <a:rPr lang="es-EC" sz="2000" b="0" i="0" smtClean="0">
                          <a:latin typeface="Cambria Math" panose="02040503050406030204" pitchFamily="18" charset="0"/>
                        </a:rPr>
                        <m:t>[</m:t>
                      </m:r>
                      <m:r>
                        <m:rPr>
                          <m:sty m:val="p"/>
                        </m:rPr>
                        <a:rPr lang="es-EC" sz="2000" b="0" i="0" smtClean="0">
                          <a:latin typeface="Cambria Math" panose="02040503050406030204" pitchFamily="18" charset="0"/>
                        </a:rPr>
                        <m:t>Pa</m:t>
                      </m:r>
                      <m:r>
                        <a:rPr lang="es-EC" sz="2000" b="0" i="0" smtClean="0">
                          <a:latin typeface="Cambria Math" panose="02040503050406030204" pitchFamily="18" charset="0"/>
                        </a:rPr>
                        <m:t>] </m:t>
                      </m:r>
                    </m:oMath>
                  </m:oMathPara>
                </a14:m>
                <a:endParaRPr lang="es-EC" sz="2000" dirty="0"/>
              </a:p>
            </p:txBody>
          </p:sp>
        </mc:Choice>
        <mc:Fallback xmlns="">
          <p:sp>
            <p:nvSpPr>
              <p:cNvPr id="5" name="Rectangle 4"/>
              <p:cNvSpPr>
                <a:spLocks noRot="1" noChangeAspect="1" noMove="1" noResize="1" noEditPoints="1" noAdjustHandles="1" noChangeArrowheads="1" noChangeShapeType="1" noTextEdit="1"/>
              </p:cNvSpPr>
              <p:nvPr/>
            </p:nvSpPr>
            <p:spPr>
              <a:xfrm>
                <a:off x="486751" y="4502882"/>
                <a:ext cx="8314349" cy="753411"/>
              </a:xfrm>
              <a:prstGeom prst="rect">
                <a:avLst/>
              </a:prstGeom>
              <a:blipFill rotWithShape="0">
                <a:blip r:embed="rId2"/>
                <a:stretch>
                  <a:fillRect/>
                </a:stretch>
              </a:blipFill>
            </p:spPr>
            <p:txBody>
              <a:bodyPr/>
              <a:lstStyle/>
              <a:p>
                <a:r>
                  <a:rPr lang="es-EC">
                    <a:noFill/>
                  </a:rPr>
                  <a:t> </a:t>
                </a:r>
              </a:p>
            </p:txBody>
          </p:sp>
        </mc:Fallback>
      </mc:AlternateContent>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3895725" y="1258717"/>
            <a:ext cx="4905375" cy="26492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2642895"/>
      </p:ext>
    </p:extLst>
  </p:cSld>
  <p:clrMapOvr>
    <a:masterClrMapping/>
  </p:clrMapOvr>
  <p:transition spd="slow">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4000" dirty="0" smtClean="0">
                <a:ln w="22225">
                  <a:solidFill>
                    <a:sysClr val="windowText" lastClr="000000"/>
                  </a:solidFill>
                  <a:prstDash val="solid"/>
                </a:ln>
                <a:solidFill>
                  <a:schemeClr val="bg1">
                    <a:lumMod val="75000"/>
                  </a:schemeClr>
                </a:solidFill>
                <a:effectLst/>
              </a:rPr>
              <a:t>PANDEO CON ROBOT STRUCTURAL</a:t>
            </a:r>
            <a:endParaRPr lang="en-US" sz="4000" dirty="0">
              <a:ln w="22225">
                <a:solidFill>
                  <a:sysClr val="windowText" lastClr="000000"/>
                </a:solidFill>
                <a:prstDash val="solid"/>
              </a:ln>
              <a:solidFill>
                <a:schemeClr val="bg1">
                  <a:lumMod val="75000"/>
                </a:schemeClr>
              </a:solidFill>
              <a:effectLst/>
            </a:endParaRPr>
          </a:p>
        </p:txBody>
      </p:sp>
      <p:pic>
        <p:nvPicPr>
          <p:cNvPr id="9" name="Picture 8"/>
          <p:cNvPicPr/>
          <p:nvPr/>
        </p:nvPicPr>
        <p:blipFill rotWithShape="1">
          <a:blip r:embed="rId2">
            <a:extLst>
              <a:ext uri="{28A0092B-C50C-407E-A947-70E740481C1C}">
                <a14:useLocalDpi xmlns:a14="http://schemas.microsoft.com/office/drawing/2010/main" val="0"/>
              </a:ext>
            </a:extLst>
          </a:blip>
          <a:srcRect r="24270" b="27597"/>
          <a:stretch/>
        </p:blipFill>
        <p:spPr bwMode="auto">
          <a:xfrm>
            <a:off x="836216" y="663772"/>
            <a:ext cx="7468553" cy="4187628"/>
          </a:xfrm>
          <a:prstGeom prst="rect">
            <a:avLst/>
          </a:prstGeom>
          <a:noFill/>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3" name="Rectangle 2"/>
              <p:cNvSpPr/>
              <p:nvPr/>
            </p:nvSpPr>
            <p:spPr>
              <a:xfrm>
                <a:off x="2581742" y="5069672"/>
                <a:ext cx="3977499" cy="676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𝜀</m:t>
                      </m:r>
                      <m:r>
                        <a:rPr lang="es-EC" sz="2000" i="0">
                          <a:latin typeface="Cambria Math" panose="02040503050406030204" pitchFamily="18" charset="0"/>
                        </a:rPr>
                        <m:t>=</m:t>
                      </m:r>
                      <m:f>
                        <m:fPr>
                          <m:ctrlPr>
                            <a:rPr lang="es-EC" sz="2000" i="1">
                              <a:latin typeface="Cambria Math" panose="02040503050406030204" pitchFamily="18" charset="0"/>
                            </a:rPr>
                          </m:ctrlPr>
                        </m:fPr>
                        <m:num>
                          <m:r>
                            <a:rPr lang="es-EC" sz="2000" i="0">
                              <a:latin typeface="Cambria Math" panose="02040503050406030204" pitchFamily="18" charset="0"/>
                            </a:rPr>
                            <m:t>35.03−31.64</m:t>
                          </m:r>
                        </m:num>
                        <m:den>
                          <m:r>
                            <a:rPr lang="es-EC" sz="2000" i="0">
                              <a:latin typeface="Cambria Math" panose="02040503050406030204" pitchFamily="18" charset="0"/>
                            </a:rPr>
                            <m:t>31.64</m:t>
                          </m:r>
                        </m:den>
                      </m:f>
                      <m:r>
                        <a:rPr lang="es-EC" sz="2000" i="0">
                          <a:latin typeface="Cambria Math" panose="02040503050406030204" pitchFamily="18" charset="0"/>
                        </a:rPr>
                        <m:t>∗100=10.7%</m:t>
                      </m:r>
                    </m:oMath>
                  </m:oMathPara>
                </a14:m>
                <a:endParaRPr lang="es-EC" sz="2000" dirty="0"/>
              </a:p>
            </p:txBody>
          </p:sp>
        </mc:Choice>
        <mc:Fallback xmlns="">
          <p:sp>
            <p:nvSpPr>
              <p:cNvPr id="3" name="Rectangle 2"/>
              <p:cNvSpPr>
                <a:spLocks noRot="1" noChangeAspect="1" noMove="1" noResize="1" noEditPoints="1" noAdjustHandles="1" noChangeArrowheads="1" noChangeShapeType="1" noTextEdit="1"/>
              </p:cNvSpPr>
              <p:nvPr/>
            </p:nvSpPr>
            <p:spPr>
              <a:xfrm>
                <a:off x="2581742" y="5069672"/>
                <a:ext cx="3977499" cy="676852"/>
              </a:xfrm>
              <a:prstGeom prst="rect">
                <a:avLst/>
              </a:prstGeom>
              <a:blipFill rotWithShape="0">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636461318"/>
      </p:ext>
    </p:extLst>
  </p:cSld>
  <p:clrMapOvr>
    <a:masterClrMapping/>
  </p:clrMapOvr>
  <p:transition spd="slow">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4000" dirty="0" smtClean="0">
                <a:ln w="22225">
                  <a:solidFill>
                    <a:sysClr val="windowText" lastClr="000000"/>
                  </a:solidFill>
                  <a:prstDash val="solid"/>
                </a:ln>
                <a:solidFill>
                  <a:schemeClr val="bg1">
                    <a:lumMod val="75000"/>
                  </a:schemeClr>
                </a:solidFill>
                <a:effectLst/>
              </a:rPr>
              <a:t>PANDEO CON ROBOT STRUCTURAL</a:t>
            </a:r>
            <a:endParaRPr lang="en-US" sz="4000" dirty="0">
              <a:ln w="22225">
                <a:solidFill>
                  <a:sysClr val="windowText" lastClr="000000"/>
                </a:solidFill>
                <a:prstDash val="solid"/>
              </a:ln>
              <a:solidFill>
                <a:schemeClr val="bg1">
                  <a:lumMod val="75000"/>
                </a:schemeClr>
              </a:solidFill>
              <a:effectLst/>
            </a:endParaRPr>
          </a:p>
        </p:txBody>
      </p:sp>
      <p:sp>
        <p:nvSpPr>
          <p:cNvPr id="7" name="TextBox 6"/>
          <p:cNvSpPr txBox="1"/>
          <p:nvPr/>
        </p:nvSpPr>
        <p:spPr>
          <a:xfrm>
            <a:off x="312339" y="839847"/>
            <a:ext cx="4932761" cy="400110"/>
          </a:xfrm>
          <a:prstGeom prst="rect">
            <a:avLst/>
          </a:prstGeom>
          <a:noFill/>
        </p:spPr>
        <p:txBody>
          <a:bodyPr wrap="none" rtlCol="0">
            <a:spAutoFit/>
          </a:bodyPr>
          <a:lstStyle/>
          <a:p>
            <a:r>
              <a:rPr lang="es-EC" sz="2000" b="1" dirty="0" smtClean="0"/>
              <a:t>CILINDRO DE LONGITUD INTERMEDIA</a:t>
            </a:r>
            <a:endParaRPr lang="es-EC" sz="2000" b="1" dirty="0"/>
          </a:p>
        </p:txBody>
      </p:sp>
      <p:sp>
        <p:nvSpPr>
          <p:cNvPr id="8" name="Rectangle 7"/>
          <p:cNvSpPr/>
          <p:nvPr/>
        </p:nvSpPr>
        <p:spPr>
          <a:xfrm>
            <a:off x="486751" y="1349081"/>
            <a:ext cx="3272449" cy="1754326"/>
          </a:xfrm>
          <a:prstGeom prst="rect">
            <a:avLst/>
          </a:prstGeom>
        </p:spPr>
        <p:txBody>
          <a:bodyPr wrap="square">
            <a:spAutoFit/>
          </a:bodyPr>
          <a:lstStyle/>
          <a:p>
            <a:pPr marL="285750" indent="-285750">
              <a:buFont typeface="Arial" panose="020B0604020202020204" pitchFamily="34" charset="0"/>
              <a:buChar char="•"/>
            </a:pPr>
            <a:r>
              <a:rPr lang="pt-BR" dirty="0" smtClean="0"/>
              <a:t>Longitud (L): 10 </a:t>
            </a:r>
            <a:r>
              <a:rPr lang="pt-BR" dirty="0"/>
              <a:t>[m].</a:t>
            </a:r>
          </a:p>
          <a:p>
            <a:pPr marL="285750" indent="-285750">
              <a:buFont typeface="Arial" panose="020B0604020202020204" pitchFamily="34" charset="0"/>
              <a:buChar char="•"/>
            </a:pPr>
            <a:r>
              <a:rPr lang="pt-BR" dirty="0" smtClean="0"/>
              <a:t>Radio (R): 5 </a:t>
            </a:r>
            <a:r>
              <a:rPr lang="pt-BR" dirty="0"/>
              <a:t>[m].</a:t>
            </a:r>
          </a:p>
          <a:p>
            <a:pPr marL="285750" indent="-285750">
              <a:buFont typeface="Arial" panose="020B0604020202020204" pitchFamily="34" charset="0"/>
              <a:buChar char="•"/>
            </a:pPr>
            <a:r>
              <a:rPr lang="pt-BR" dirty="0" smtClean="0"/>
              <a:t>Espesor </a:t>
            </a:r>
            <a:r>
              <a:rPr lang="pt-BR" dirty="0"/>
              <a:t>(h): 3 [mm].</a:t>
            </a:r>
          </a:p>
          <a:p>
            <a:pPr marL="285750" indent="-285750">
              <a:buFont typeface="Arial" panose="020B0604020202020204" pitchFamily="34" charset="0"/>
              <a:buChar char="•"/>
            </a:pPr>
            <a:r>
              <a:rPr lang="pt-BR" dirty="0" smtClean="0"/>
              <a:t>Módulo </a:t>
            </a:r>
            <a:r>
              <a:rPr lang="pt-BR" dirty="0"/>
              <a:t>de Elasticidad (E): 199.95 [GPa].</a:t>
            </a:r>
          </a:p>
          <a:p>
            <a:pPr marL="285750" indent="-285750">
              <a:buFont typeface="Arial" panose="020B0604020202020204" pitchFamily="34" charset="0"/>
              <a:buChar char="•"/>
            </a:pPr>
            <a:r>
              <a:rPr lang="pt-BR" dirty="0" smtClean="0"/>
              <a:t>Número </a:t>
            </a:r>
            <a:r>
              <a:rPr lang="pt-BR" dirty="0"/>
              <a:t>de Poisson </a:t>
            </a:r>
            <a:r>
              <a:rPr lang="pt-BR" dirty="0" smtClean="0"/>
              <a:t>(</a:t>
            </a:r>
            <a:r>
              <a:rPr lang="pt-BR" dirty="0" smtClean="0">
                <a:sym typeface="Symbol" panose="05050102010706020507" pitchFamily="18" charset="2"/>
              </a:rPr>
              <a:t></a:t>
            </a:r>
            <a:r>
              <a:rPr lang="pt-BR" dirty="0" smtClean="0"/>
              <a:t>): </a:t>
            </a:r>
            <a:r>
              <a:rPr lang="pt-BR" dirty="0"/>
              <a:t>0.3</a:t>
            </a:r>
          </a:p>
        </p:txBody>
      </p:sp>
      <p:pic>
        <p:nvPicPr>
          <p:cNvPr id="10" name="Pict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7999" y="822173"/>
            <a:ext cx="2895600" cy="2808141"/>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a14="http://schemas.microsoft.com/office/drawing/2010/main">
        <mc:Choice Requires="a14">
          <p:sp>
            <p:nvSpPr>
              <p:cNvPr id="3" name="Rectangle 2"/>
              <p:cNvSpPr/>
              <p:nvPr/>
            </p:nvSpPr>
            <p:spPr>
              <a:xfrm>
                <a:off x="-425450" y="4030181"/>
                <a:ext cx="4572000" cy="1777794"/>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C" sz="1600" i="1">
                              <a:latin typeface="Cambria Math" panose="02040503050406030204" pitchFamily="18" charset="0"/>
                            </a:rPr>
                          </m:ctrlPr>
                        </m:sSubPr>
                        <m:e>
                          <m:r>
                            <a:rPr lang="es-EC" sz="1600" i="1">
                              <a:latin typeface="Cambria Math" panose="02040503050406030204" pitchFamily="18" charset="0"/>
                            </a:rPr>
                            <m:t>𝑛</m:t>
                          </m:r>
                        </m:e>
                        <m:sub>
                          <m:r>
                            <a:rPr lang="es-EC" sz="1600" i="1">
                              <a:latin typeface="Cambria Math" panose="02040503050406030204" pitchFamily="18" charset="0"/>
                            </a:rPr>
                            <m:t>𝑐𝑟</m:t>
                          </m:r>
                        </m:sub>
                      </m:sSub>
                      <m:r>
                        <a:rPr lang="es-EC" sz="1600" i="0">
                          <a:latin typeface="Cambria Math" panose="02040503050406030204" pitchFamily="18" charset="0"/>
                        </a:rPr>
                        <m:t>=</m:t>
                      </m:r>
                      <m:rad>
                        <m:radPr>
                          <m:degHide m:val="on"/>
                          <m:ctrlPr>
                            <a:rPr lang="es-EC" sz="1600" i="1">
                              <a:latin typeface="Cambria Math" panose="02040503050406030204" pitchFamily="18" charset="0"/>
                            </a:rPr>
                          </m:ctrlPr>
                        </m:radPr>
                        <m:deg/>
                        <m:e>
                          <m:f>
                            <m:fPr>
                              <m:ctrlPr>
                                <a:rPr lang="es-EC" sz="1600" i="1">
                                  <a:latin typeface="Cambria Math" panose="02040503050406030204" pitchFamily="18" charset="0"/>
                                </a:rPr>
                              </m:ctrlPr>
                            </m:fPr>
                            <m:num>
                              <m:r>
                                <a:rPr lang="es-EC" sz="1600" i="1">
                                  <a:latin typeface="Cambria Math" panose="02040503050406030204" pitchFamily="18" charset="0"/>
                                </a:rPr>
                                <m:t>𝜋</m:t>
                              </m:r>
                              <m:r>
                                <a:rPr lang="es-EC" sz="1600" i="1">
                                  <a:latin typeface="Cambria Math" panose="02040503050406030204" pitchFamily="18" charset="0"/>
                                </a:rPr>
                                <m:t>𝑅</m:t>
                              </m:r>
                            </m:num>
                            <m:den>
                              <m:r>
                                <a:rPr lang="es-EC" sz="1600" i="1">
                                  <a:latin typeface="Cambria Math" panose="02040503050406030204" pitchFamily="18" charset="0"/>
                                </a:rPr>
                                <m:t>𝐿</m:t>
                              </m:r>
                            </m:den>
                          </m:f>
                          <m:rad>
                            <m:radPr>
                              <m:ctrlPr>
                                <a:rPr lang="es-EC" sz="1600" i="1">
                                  <a:latin typeface="Cambria Math" panose="02040503050406030204" pitchFamily="18" charset="0"/>
                                </a:rPr>
                              </m:ctrlPr>
                            </m:radPr>
                            <m:deg>
                              <m:r>
                                <a:rPr lang="es-EC" sz="1600" i="0">
                                  <a:latin typeface="Cambria Math" panose="02040503050406030204" pitchFamily="18" charset="0"/>
                                </a:rPr>
                                <m:t>4</m:t>
                              </m:r>
                            </m:deg>
                            <m:e>
                              <m:r>
                                <a:rPr lang="es-EC" sz="1600" i="0">
                                  <a:latin typeface="Cambria Math" panose="02040503050406030204" pitchFamily="18" charset="0"/>
                                </a:rPr>
                                <m:t>36</m:t>
                              </m:r>
                              <m:d>
                                <m:dPr>
                                  <m:ctrlPr>
                                    <a:rPr lang="es-EC" sz="1600" i="1">
                                      <a:latin typeface="Cambria Math" panose="02040503050406030204" pitchFamily="18" charset="0"/>
                                    </a:rPr>
                                  </m:ctrlPr>
                                </m:dPr>
                                <m:e>
                                  <m:r>
                                    <a:rPr lang="es-EC" sz="1600" i="0">
                                      <a:latin typeface="Cambria Math" panose="02040503050406030204" pitchFamily="18" charset="0"/>
                                    </a:rPr>
                                    <m:t>1−</m:t>
                                  </m:r>
                                  <m:sSup>
                                    <m:sSupPr>
                                      <m:ctrlPr>
                                        <a:rPr lang="es-EC" sz="1600" i="1">
                                          <a:latin typeface="Cambria Math" panose="02040503050406030204" pitchFamily="18" charset="0"/>
                                        </a:rPr>
                                      </m:ctrlPr>
                                    </m:sSupPr>
                                    <m:e>
                                      <m:r>
                                        <a:rPr lang="es-EC" sz="1600" i="1">
                                          <a:latin typeface="Cambria Math" panose="02040503050406030204" pitchFamily="18" charset="0"/>
                                        </a:rPr>
                                        <m:t>𝑣</m:t>
                                      </m:r>
                                    </m:e>
                                    <m:sup>
                                      <m:r>
                                        <a:rPr lang="es-EC" sz="1600" i="0">
                                          <a:latin typeface="Cambria Math" panose="02040503050406030204" pitchFamily="18" charset="0"/>
                                        </a:rPr>
                                        <m:t>2</m:t>
                                      </m:r>
                                    </m:sup>
                                  </m:sSup>
                                </m:e>
                              </m:d>
                            </m:e>
                          </m:rad>
                          <m:rad>
                            <m:radPr>
                              <m:degHide m:val="on"/>
                              <m:ctrlPr>
                                <a:rPr lang="es-EC" sz="1600" i="1">
                                  <a:latin typeface="Cambria Math" panose="02040503050406030204" pitchFamily="18" charset="0"/>
                                </a:rPr>
                              </m:ctrlPr>
                            </m:radPr>
                            <m:deg/>
                            <m:e>
                              <m:f>
                                <m:fPr>
                                  <m:ctrlPr>
                                    <a:rPr lang="es-EC" sz="1600" i="1">
                                      <a:latin typeface="Cambria Math" panose="02040503050406030204" pitchFamily="18" charset="0"/>
                                    </a:rPr>
                                  </m:ctrlPr>
                                </m:fPr>
                                <m:num>
                                  <m:r>
                                    <a:rPr lang="es-EC" sz="1600" i="1">
                                      <a:latin typeface="Cambria Math" panose="02040503050406030204" pitchFamily="18" charset="0"/>
                                    </a:rPr>
                                    <m:t>𝑅</m:t>
                                  </m:r>
                                </m:num>
                                <m:den>
                                  <m:r>
                                    <a:rPr lang="es-EC" sz="1600" i="1">
                                      <a:latin typeface="Cambria Math" panose="02040503050406030204" pitchFamily="18" charset="0"/>
                                    </a:rPr>
                                    <m:t>h</m:t>
                                  </m:r>
                                </m:den>
                              </m:f>
                            </m:e>
                          </m:rad>
                        </m:e>
                      </m:rad>
                      <m:r>
                        <a:rPr lang="es-EC" sz="1600" i="0">
                          <a:latin typeface="Cambria Math" panose="02040503050406030204" pitchFamily="18" charset="0"/>
                        </a:rPr>
                        <m:t>=</m:t>
                      </m:r>
                      <m:rad>
                        <m:radPr>
                          <m:degHide m:val="on"/>
                          <m:ctrlPr>
                            <a:rPr lang="es-EC" sz="1600" i="1">
                              <a:latin typeface="Cambria Math" panose="02040503050406030204" pitchFamily="18" charset="0"/>
                            </a:rPr>
                          </m:ctrlPr>
                        </m:radPr>
                        <m:deg/>
                        <m:e>
                          <m:r>
                            <a:rPr lang="es-EC" sz="1600" i="1">
                              <a:latin typeface="Cambria Math" panose="02040503050406030204" pitchFamily="18" charset="0"/>
                            </a:rPr>
                            <m:t>𝜋</m:t>
                          </m:r>
                          <m:r>
                            <a:rPr lang="es-EC" sz="1600" i="0">
                              <a:latin typeface="Cambria Math" panose="02040503050406030204" pitchFamily="18" charset="0"/>
                            </a:rPr>
                            <m:t>∗</m:t>
                          </m:r>
                          <m:f>
                            <m:fPr>
                              <m:ctrlPr>
                                <a:rPr lang="es-EC" sz="1600" i="1">
                                  <a:latin typeface="Cambria Math" panose="02040503050406030204" pitchFamily="18" charset="0"/>
                                </a:rPr>
                              </m:ctrlPr>
                            </m:fPr>
                            <m:num>
                              <m:r>
                                <a:rPr lang="es-EC" sz="1600" i="0">
                                  <a:latin typeface="Cambria Math" panose="02040503050406030204" pitchFamily="18" charset="0"/>
                                </a:rPr>
                                <m:t>5000</m:t>
                              </m:r>
                            </m:num>
                            <m:den>
                              <m:r>
                                <a:rPr lang="es-EC" sz="1600" i="0">
                                  <a:latin typeface="Cambria Math" panose="02040503050406030204" pitchFamily="18" charset="0"/>
                                </a:rPr>
                                <m:t>10000</m:t>
                              </m:r>
                            </m:den>
                          </m:f>
                          <m:r>
                            <a:rPr lang="es-EC" sz="1600" i="0">
                              <a:latin typeface="Cambria Math" panose="02040503050406030204" pitchFamily="18" charset="0"/>
                            </a:rPr>
                            <m:t>∗</m:t>
                          </m:r>
                          <m:rad>
                            <m:radPr>
                              <m:ctrlPr>
                                <a:rPr lang="es-EC" sz="1600" i="1">
                                  <a:latin typeface="Cambria Math" panose="02040503050406030204" pitchFamily="18" charset="0"/>
                                </a:rPr>
                              </m:ctrlPr>
                            </m:radPr>
                            <m:deg>
                              <m:r>
                                <a:rPr lang="es-EC" sz="1600" i="0">
                                  <a:latin typeface="Cambria Math" panose="02040503050406030204" pitchFamily="18" charset="0"/>
                                </a:rPr>
                                <m:t>4</m:t>
                              </m:r>
                            </m:deg>
                            <m:e>
                              <m:d>
                                <m:dPr>
                                  <m:begChr m:val=""/>
                                  <m:ctrlPr>
                                    <a:rPr lang="es-EC" sz="1600" i="1">
                                      <a:latin typeface="Cambria Math" panose="02040503050406030204" pitchFamily="18" charset="0"/>
                                    </a:rPr>
                                  </m:ctrlPr>
                                </m:dPr>
                                <m:e>
                                  <m:r>
                                    <a:rPr lang="es-EC" sz="1600" i="0">
                                      <a:latin typeface="Cambria Math" panose="02040503050406030204" pitchFamily="18" charset="0"/>
                                    </a:rPr>
                                    <m:t>36(1−0</m:t>
                                  </m:r>
                                  <m:sSup>
                                    <m:sSupPr>
                                      <m:ctrlPr>
                                        <a:rPr lang="es-EC" sz="1600" i="1">
                                          <a:latin typeface="Cambria Math" panose="02040503050406030204" pitchFamily="18" charset="0"/>
                                        </a:rPr>
                                      </m:ctrlPr>
                                    </m:sSupPr>
                                    <m:e>
                                      <m:r>
                                        <a:rPr lang="es-EC" sz="1600" i="0">
                                          <a:latin typeface="Cambria Math" panose="02040503050406030204" pitchFamily="18" charset="0"/>
                                        </a:rPr>
                                        <m:t>.3</m:t>
                                      </m:r>
                                    </m:e>
                                    <m:sup>
                                      <m:r>
                                        <a:rPr lang="es-EC" sz="1600" i="0">
                                          <a:latin typeface="Cambria Math" panose="02040503050406030204" pitchFamily="18" charset="0"/>
                                        </a:rPr>
                                        <m:t>2</m:t>
                                      </m:r>
                                    </m:sup>
                                  </m:sSup>
                                </m:e>
                              </m:d>
                            </m:e>
                          </m:rad>
                        </m:e>
                      </m:rad>
                      <m:r>
                        <a:rPr lang="es-EC" sz="1600" i="0">
                          <a:latin typeface="Cambria Math" panose="02040503050406030204" pitchFamily="18" charset="0"/>
                        </a:rPr>
                        <m:t>≈13</m:t>
                      </m:r>
                    </m:oMath>
                  </m:oMathPara>
                </a14:m>
                <a:endParaRPr lang="es-EC" sz="1600" dirty="0"/>
              </a:p>
            </p:txBody>
          </p:sp>
        </mc:Choice>
        <mc:Fallback xmlns="">
          <p:sp>
            <p:nvSpPr>
              <p:cNvPr id="3" name="Rectangle 2"/>
              <p:cNvSpPr>
                <a:spLocks noRot="1" noChangeAspect="1" noMove="1" noResize="1" noEditPoints="1" noAdjustHandles="1" noChangeArrowheads="1" noChangeShapeType="1" noTextEdit="1"/>
              </p:cNvSpPr>
              <p:nvPr/>
            </p:nvSpPr>
            <p:spPr>
              <a:xfrm>
                <a:off x="-425450" y="4030181"/>
                <a:ext cx="4572000" cy="1777794"/>
              </a:xfrm>
              <a:prstGeom prst="rect">
                <a:avLst/>
              </a:prstGeom>
              <a:blipFill rotWithShape="0">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680801" y="3977858"/>
                <a:ext cx="5444149" cy="158107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𝑝</m:t>
                          </m:r>
                        </m:e>
                        <m:sub>
                          <m:r>
                            <a:rPr lang="es-EC" i="1">
                              <a:latin typeface="Cambria Math" panose="02040503050406030204" pitchFamily="18" charset="0"/>
                            </a:rPr>
                            <m:t>𝑛</m:t>
                          </m:r>
                        </m:sub>
                      </m:sSub>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𝐷</m:t>
                          </m:r>
                          <m:sSup>
                            <m:sSupPr>
                              <m:ctrlPr>
                                <a:rPr lang="es-EC" i="1">
                                  <a:latin typeface="Cambria Math" panose="02040503050406030204" pitchFamily="18" charset="0"/>
                                </a:rPr>
                              </m:ctrlPr>
                            </m:sSupPr>
                            <m:e>
                              <m:r>
                                <a:rPr lang="es-EC" i="1">
                                  <a:latin typeface="Cambria Math" panose="02040503050406030204" pitchFamily="18" charset="0"/>
                                </a:rPr>
                                <m:t>𝑛</m:t>
                              </m:r>
                            </m:e>
                            <m:sup>
                              <m:r>
                                <a:rPr lang="es-EC" i="0">
                                  <a:latin typeface="Cambria Math" panose="02040503050406030204" pitchFamily="18" charset="0"/>
                                </a:rPr>
                                <m:t>2</m:t>
                              </m:r>
                            </m:sup>
                          </m:sSup>
                        </m:num>
                        <m:den>
                          <m:sSup>
                            <m:sSupPr>
                              <m:ctrlPr>
                                <a:rPr lang="es-EC" i="1">
                                  <a:latin typeface="Cambria Math" panose="02040503050406030204" pitchFamily="18" charset="0"/>
                                </a:rPr>
                              </m:ctrlPr>
                            </m:sSupPr>
                            <m:e>
                              <m:r>
                                <a:rPr lang="es-EC" i="1">
                                  <a:latin typeface="Cambria Math" panose="02040503050406030204" pitchFamily="18" charset="0"/>
                                </a:rPr>
                                <m:t>𝑅</m:t>
                              </m:r>
                            </m:e>
                            <m:sup>
                              <m:r>
                                <a:rPr lang="es-EC" i="0">
                                  <a:latin typeface="Cambria Math" panose="02040503050406030204" pitchFamily="18" charset="0"/>
                                </a:rPr>
                                <m:t>3</m:t>
                              </m:r>
                            </m:sup>
                          </m:sSup>
                        </m:den>
                      </m:f>
                      <m:sSup>
                        <m:sSupPr>
                          <m:ctrlPr>
                            <a:rPr lang="es-EC" i="1">
                              <a:latin typeface="Cambria Math" panose="02040503050406030204" pitchFamily="18" charset="0"/>
                            </a:rPr>
                          </m:ctrlPr>
                        </m:sSupPr>
                        <m:e>
                          <m:d>
                            <m:dPr>
                              <m:begChr m:val="["/>
                              <m:endChr m:val="]"/>
                              <m:ctrlPr>
                                <a:rPr lang="es-EC" i="1">
                                  <a:latin typeface="Cambria Math" panose="02040503050406030204" pitchFamily="18" charset="0"/>
                                </a:rPr>
                              </m:ctrlPr>
                            </m:dPr>
                            <m:e>
                              <m:r>
                                <a:rPr lang="es-EC" i="0">
                                  <a:latin typeface="Cambria Math" panose="02040503050406030204" pitchFamily="18" charset="0"/>
                                </a:rPr>
                                <m:t>1+</m:t>
                              </m:r>
                              <m:f>
                                <m:fPr>
                                  <m:ctrlPr>
                                    <a:rPr lang="es-EC" i="1">
                                      <a:latin typeface="Cambria Math" panose="02040503050406030204" pitchFamily="18" charset="0"/>
                                    </a:rPr>
                                  </m:ctrlPr>
                                </m:fPr>
                                <m:num>
                                  <m:r>
                                    <a:rPr lang="es-EC" i="0">
                                      <a:latin typeface="Cambria Math" panose="02040503050406030204" pitchFamily="18" charset="0"/>
                                    </a:rPr>
                                    <m:t>1</m:t>
                                  </m:r>
                                </m:num>
                                <m:den>
                                  <m:sSup>
                                    <m:sSupPr>
                                      <m:ctrlPr>
                                        <a:rPr lang="es-EC" i="1">
                                          <a:latin typeface="Cambria Math" panose="02040503050406030204" pitchFamily="18" charset="0"/>
                                        </a:rPr>
                                      </m:ctrlPr>
                                    </m:sSupPr>
                                    <m:e>
                                      <m:r>
                                        <a:rPr lang="es-EC" i="1">
                                          <a:latin typeface="Cambria Math" panose="02040503050406030204" pitchFamily="18" charset="0"/>
                                        </a:rPr>
                                        <m:t>𝑛</m:t>
                                      </m:r>
                                    </m:e>
                                    <m:sup>
                                      <m:r>
                                        <a:rPr lang="es-EC" i="0">
                                          <a:latin typeface="Cambria Math" panose="02040503050406030204" pitchFamily="18" charset="0"/>
                                        </a:rPr>
                                        <m:t>2</m:t>
                                      </m:r>
                                    </m:sup>
                                  </m:sSup>
                                </m:den>
                              </m:f>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1">
                                              <a:latin typeface="Cambria Math" panose="02040503050406030204" pitchFamily="18" charset="0"/>
                                            </a:rPr>
                                            <m:t>𝜋</m:t>
                                          </m:r>
                                          <m:r>
                                            <a:rPr lang="es-EC" i="1">
                                              <a:latin typeface="Cambria Math" panose="02040503050406030204" pitchFamily="18" charset="0"/>
                                            </a:rPr>
                                            <m:t>𝑅</m:t>
                                          </m:r>
                                        </m:num>
                                        <m:den>
                                          <m:r>
                                            <a:rPr lang="es-EC" i="1">
                                              <a:latin typeface="Cambria Math" panose="02040503050406030204" pitchFamily="18" charset="0"/>
                                            </a:rPr>
                                            <m:t>𝐿</m:t>
                                          </m:r>
                                        </m:den>
                                      </m:f>
                                    </m:e>
                                  </m:d>
                                </m:e>
                                <m:sup>
                                  <m:r>
                                    <a:rPr lang="es-EC" i="0">
                                      <a:latin typeface="Cambria Math" panose="02040503050406030204" pitchFamily="18" charset="0"/>
                                    </a:rPr>
                                    <m:t>2</m:t>
                                  </m:r>
                                </m:sup>
                              </m:sSup>
                            </m:e>
                          </m:d>
                        </m:e>
                        <m:sup>
                          <m:r>
                            <a:rPr lang="es-EC" i="0">
                              <a:latin typeface="Cambria Math" panose="02040503050406030204" pitchFamily="18" charset="0"/>
                            </a:rPr>
                            <m:t>2</m:t>
                          </m:r>
                        </m:sup>
                      </m:sSup>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𝐸h</m:t>
                          </m:r>
                        </m:num>
                        <m:den>
                          <m:r>
                            <a:rPr lang="es-EC" i="1">
                              <a:latin typeface="Cambria Math" panose="02040503050406030204" pitchFamily="18" charset="0"/>
                            </a:rPr>
                            <m:t>𝑅</m:t>
                          </m:r>
                        </m:den>
                      </m:f>
                      <m:f>
                        <m:fPr>
                          <m:ctrlPr>
                            <a:rPr lang="es-EC" i="1">
                              <a:latin typeface="Cambria Math" panose="02040503050406030204" pitchFamily="18" charset="0"/>
                            </a:rPr>
                          </m:ctrlPr>
                        </m:fPr>
                        <m:num>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1">
                                          <a:latin typeface="Cambria Math" panose="02040503050406030204" pitchFamily="18" charset="0"/>
                                        </a:rPr>
                                        <m:t>𝜋</m:t>
                                      </m:r>
                                      <m:r>
                                        <a:rPr lang="es-EC" i="1">
                                          <a:latin typeface="Cambria Math" panose="02040503050406030204" pitchFamily="18" charset="0"/>
                                        </a:rPr>
                                        <m:t>𝑅</m:t>
                                      </m:r>
                                    </m:num>
                                    <m:den>
                                      <m:r>
                                        <a:rPr lang="es-EC" i="1">
                                          <a:latin typeface="Cambria Math" panose="02040503050406030204" pitchFamily="18" charset="0"/>
                                        </a:rPr>
                                        <m:t>𝐿</m:t>
                                      </m:r>
                                    </m:den>
                                  </m:f>
                                </m:e>
                              </m:d>
                            </m:e>
                            <m:sup>
                              <m:r>
                                <a:rPr lang="es-EC" i="0">
                                  <a:latin typeface="Cambria Math" panose="02040503050406030204" pitchFamily="18" charset="0"/>
                                </a:rPr>
                                <m:t>4</m:t>
                              </m:r>
                            </m:sup>
                          </m:sSup>
                        </m:num>
                        <m:den>
                          <m:sSup>
                            <m:sSupPr>
                              <m:ctrlPr>
                                <a:rPr lang="es-EC" i="1">
                                  <a:latin typeface="Cambria Math" panose="02040503050406030204" pitchFamily="18" charset="0"/>
                                </a:rPr>
                              </m:ctrlPr>
                            </m:sSupPr>
                            <m:e>
                              <m:r>
                                <a:rPr lang="es-EC" i="1">
                                  <a:latin typeface="Cambria Math" panose="02040503050406030204" pitchFamily="18" charset="0"/>
                                </a:rPr>
                                <m:t>𝑛</m:t>
                              </m:r>
                            </m:e>
                            <m:sup>
                              <m:r>
                                <a:rPr lang="es-EC" i="0">
                                  <a:latin typeface="Cambria Math" panose="02040503050406030204" pitchFamily="18" charset="0"/>
                                </a:rPr>
                                <m:t>6</m:t>
                              </m:r>
                            </m:sup>
                          </m:sSup>
                          <m:sSup>
                            <m:sSupPr>
                              <m:ctrlPr>
                                <a:rPr lang="es-EC" i="1">
                                  <a:latin typeface="Cambria Math" panose="02040503050406030204" pitchFamily="18" charset="0"/>
                                </a:rPr>
                              </m:ctrlPr>
                            </m:sSupPr>
                            <m:e>
                              <m:d>
                                <m:dPr>
                                  <m:begChr m:val="["/>
                                  <m:endChr m:val="]"/>
                                  <m:ctrlPr>
                                    <a:rPr lang="es-EC" i="1">
                                      <a:latin typeface="Cambria Math" panose="02040503050406030204" pitchFamily="18" charset="0"/>
                                    </a:rPr>
                                  </m:ctrlPr>
                                </m:dPr>
                                <m:e>
                                  <m:r>
                                    <a:rPr lang="es-EC" i="0">
                                      <a:latin typeface="Cambria Math" panose="02040503050406030204" pitchFamily="18" charset="0"/>
                                    </a:rPr>
                                    <m:t>1+</m:t>
                                  </m:r>
                                  <m:f>
                                    <m:fPr>
                                      <m:ctrlPr>
                                        <a:rPr lang="es-EC" i="1">
                                          <a:latin typeface="Cambria Math" panose="02040503050406030204" pitchFamily="18" charset="0"/>
                                        </a:rPr>
                                      </m:ctrlPr>
                                    </m:fPr>
                                    <m:num>
                                      <m:r>
                                        <a:rPr lang="es-EC" i="0">
                                          <a:latin typeface="Cambria Math" panose="02040503050406030204" pitchFamily="18" charset="0"/>
                                        </a:rPr>
                                        <m:t>1</m:t>
                                      </m:r>
                                    </m:num>
                                    <m:den>
                                      <m:sSup>
                                        <m:sSupPr>
                                          <m:ctrlPr>
                                            <a:rPr lang="es-EC" i="1">
                                              <a:latin typeface="Cambria Math" panose="02040503050406030204" pitchFamily="18" charset="0"/>
                                            </a:rPr>
                                          </m:ctrlPr>
                                        </m:sSupPr>
                                        <m:e>
                                          <m:r>
                                            <a:rPr lang="es-EC" i="1">
                                              <a:latin typeface="Cambria Math" panose="02040503050406030204" pitchFamily="18" charset="0"/>
                                            </a:rPr>
                                            <m:t>𝑛</m:t>
                                          </m:r>
                                        </m:e>
                                        <m:sup>
                                          <m:r>
                                            <a:rPr lang="es-EC" i="0">
                                              <a:latin typeface="Cambria Math" panose="02040503050406030204" pitchFamily="18" charset="0"/>
                                            </a:rPr>
                                            <m:t>2</m:t>
                                          </m:r>
                                        </m:sup>
                                      </m:sSup>
                                    </m:den>
                                  </m:f>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1">
                                                  <a:latin typeface="Cambria Math" panose="02040503050406030204" pitchFamily="18" charset="0"/>
                                                </a:rPr>
                                                <m:t>𝜋</m:t>
                                              </m:r>
                                              <m:r>
                                                <a:rPr lang="es-EC" i="1">
                                                  <a:latin typeface="Cambria Math" panose="02040503050406030204" pitchFamily="18" charset="0"/>
                                                </a:rPr>
                                                <m:t>𝑅</m:t>
                                              </m:r>
                                            </m:num>
                                            <m:den>
                                              <m:r>
                                                <a:rPr lang="es-EC" i="1">
                                                  <a:latin typeface="Cambria Math" panose="02040503050406030204" pitchFamily="18" charset="0"/>
                                                </a:rPr>
                                                <m:t>𝐿</m:t>
                                              </m:r>
                                            </m:den>
                                          </m:f>
                                        </m:e>
                                      </m:d>
                                    </m:e>
                                    <m:sup>
                                      <m:r>
                                        <a:rPr lang="es-EC" i="0">
                                          <a:latin typeface="Cambria Math" panose="02040503050406030204" pitchFamily="18" charset="0"/>
                                        </a:rPr>
                                        <m:t>2</m:t>
                                      </m:r>
                                    </m:sup>
                                  </m:sSup>
                                </m:e>
                              </m:d>
                            </m:e>
                            <m:sup>
                              <m:r>
                                <a:rPr lang="es-EC" i="0">
                                  <a:latin typeface="Cambria Math" panose="02040503050406030204" pitchFamily="18" charset="0"/>
                                </a:rPr>
                                <m:t>2</m:t>
                              </m:r>
                            </m:sup>
                          </m:sSup>
                        </m:den>
                      </m:f>
                      <m:r>
                        <a:rPr lang="es-EC" i="0">
                          <a:latin typeface="Cambria Math" panose="02040503050406030204" pitchFamily="18" charset="0"/>
                        </a:rPr>
                        <m:t>=835.05</m:t>
                      </m:r>
                      <m:r>
                        <a:rPr lang="es-EC" b="0" i="0" smtClean="0">
                          <a:latin typeface="Cambria Math" panose="02040503050406030204" pitchFamily="18" charset="0"/>
                        </a:rPr>
                        <m:t> [</m:t>
                      </m:r>
                      <m:r>
                        <m:rPr>
                          <m:sty m:val="p"/>
                        </m:rPr>
                        <a:rPr lang="es-EC" b="0" i="0" smtClean="0">
                          <a:latin typeface="Cambria Math" panose="02040503050406030204" pitchFamily="18" charset="0"/>
                        </a:rPr>
                        <m:t>Pa</m:t>
                      </m:r>
                      <m:r>
                        <a:rPr lang="es-EC" b="0" i="0" smtClean="0">
                          <a:latin typeface="Cambria Math" panose="02040503050406030204" pitchFamily="18" charset="0"/>
                        </a:rPr>
                        <m:t>] </m:t>
                      </m:r>
                    </m:oMath>
                  </m:oMathPara>
                </a14:m>
                <a:endParaRPr lang="es-EC" dirty="0"/>
              </a:p>
            </p:txBody>
          </p:sp>
        </mc:Choice>
        <mc:Fallback xmlns="">
          <p:sp>
            <p:nvSpPr>
              <p:cNvPr id="4" name="Rectangle 3"/>
              <p:cNvSpPr>
                <a:spLocks noRot="1" noChangeAspect="1" noMove="1" noResize="1" noEditPoints="1" noAdjustHandles="1" noChangeArrowheads="1" noChangeShapeType="1" noTextEdit="1"/>
              </p:cNvSpPr>
              <p:nvPr/>
            </p:nvSpPr>
            <p:spPr>
              <a:xfrm>
                <a:off x="3680801" y="3977858"/>
                <a:ext cx="5444149" cy="1581074"/>
              </a:xfrm>
              <a:prstGeom prst="rect">
                <a:avLst/>
              </a:prstGeom>
              <a:blipFill rotWithShape="0">
                <a:blip r:embed="rId4"/>
                <a:stretch>
                  <a:fillRect b="-3475"/>
                </a:stretch>
              </a:blipFill>
            </p:spPr>
            <p:txBody>
              <a:bodyPr/>
              <a:lstStyle/>
              <a:p>
                <a:r>
                  <a:rPr lang="es-EC">
                    <a:noFill/>
                  </a:rPr>
                  <a:t> </a:t>
                </a:r>
              </a:p>
            </p:txBody>
          </p:sp>
        </mc:Fallback>
      </mc:AlternateContent>
      <p:cxnSp>
        <p:nvCxnSpPr>
          <p:cNvPr id="11" name="Straight Connector 10"/>
          <p:cNvCxnSpPr/>
          <p:nvPr/>
        </p:nvCxnSpPr>
        <p:spPr>
          <a:xfrm flipV="1">
            <a:off x="3680801" y="3977858"/>
            <a:ext cx="0" cy="169904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60225393"/>
      </p:ext>
    </p:extLst>
  </p:cSld>
  <p:clrMapOvr>
    <a:masterClrMapping/>
  </p:clrMapOvr>
  <p:transition spd="slow">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4000" dirty="0" smtClean="0">
                <a:ln w="22225">
                  <a:solidFill>
                    <a:sysClr val="windowText" lastClr="000000"/>
                  </a:solidFill>
                  <a:prstDash val="solid"/>
                </a:ln>
                <a:solidFill>
                  <a:schemeClr val="bg1">
                    <a:lumMod val="75000"/>
                  </a:schemeClr>
                </a:solidFill>
                <a:effectLst/>
              </a:rPr>
              <a:t>PANDEO CON ROBOT STRUCTURAL</a:t>
            </a:r>
            <a:endParaRPr lang="en-US" sz="4000" dirty="0">
              <a:ln w="22225">
                <a:solidFill>
                  <a:sysClr val="windowText" lastClr="000000"/>
                </a:solidFill>
                <a:prstDash val="solid"/>
              </a:ln>
              <a:solidFill>
                <a:schemeClr val="bg1">
                  <a:lumMod val="75000"/>
                </a:schemeClr>
              </a:solidFill>
              <a:effectLst/>
            </a:endParaRPr>
          </a:p>
        </p:txBody>
      </p:sp>
      <p:pic>
        <p:nvPicPr>
          <p:cNvPr id="9" name="Picture 8"/>
          <p:cNvPicPr/>
          <p:nvPr/>
        </p:nvPicPr>
        <p:blipFill>
          <a:blip r:embed="rId2">
            <a:extLst>
              <a:ext uri="{28A0092B-C50C-407E-A947-70E740481C1C}">
                <a14:useLocalDpi xmlns:a14="http://schemas.microsoft.com/office/drawing/2010/main" val="0"/>
              </a:ext>
            </a:extLst>
          </a:blip>
          <a:srcRect/>
          <a:stretch>
            <a:fillRect/>
          </a:stretch>
        </p:blipFill>
        <p:spPr bwMode="auto">
          <a:xfrm>
            <a:off x="1135062" y="663772"/>
            <a:ext cx="7132638" cy="4454328"/>
          </a:xfrm>
          <a:prstGeom prst="rect">
            <a:avLst/>
          </a:prstGeom>
          <a:noFill/>
          <a:ln>
            <a:noFill/>
          </a:ln>
        </p:spPr>
      </p:pic>
      <mc:AlternateContent xmlns:mc="http://schemas.openxmlformats.org/markup-compatibility/2006" xmlns:a14="http://schemas.microsoft.com/office/drawing/2010/main">
        <mc:Choice Requires="a14">
          <p:sp>
            <p:nvSpPr>
              <p:cNvPr id="5" name="Rectangle 4"/>
              <p:cNvSpPr/>
              <p:nvPr/>
            </p:nvSpPr>
            <p:spPr>
              <a:xfrm>
                <a:off x="2569964" y="5240713"/>
                <a:ext cx="4262834" cy="676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𝜀</m:t>
                      </m:r>
                      <m:r>
                        <a:rPr lang="es-EC" sz="2000" i="0">
                          <a:latin typeface="Cambria Math" panose="02040503050406030204" pitchFamily="18" charset="0"/>
                        </a:rPr>
                        <m:t>=</m:t>
                      </m:r>
                      <m:f>
                        <m:fPr>
                          <m:ctrlPr>
                            <a:rPr lang="es-EC" sz="2000" i="1">
                              <a:latin typeface="Cambria Math" panose="02040503050406030204" pitchFamily="18" charset="0"/>
                            </a:rPr>
                          </m:ctrlPr>
                        </m:fPr>
                        <m:num>
                          <m:r>
                            <a:rPr lang="es-EC" sz="2000" i="0">
                              <a:latin typeface="Cambria Math" panose="02040503050406030204" pitchFamily="18" charset="0"/>
                            </a:rPr>
                            <m:t>835.05−827.14</m:t>
                          </m:r>
                        </m:num>
                        <m:den>
                          <m:r>
                            <a:rPr lang="es-EC" sz="2000" i="0">
                              <a:latin typeface="Cambria Math" panose="02040503050406030204" pitchFamily="18" charset="0"/>
                            </a:rPr>
                            <m:t>835.05</m:t>
                          </m:r>
                        </m:den>
                      </m:f>
                      <m:r>
                        <a:rPr lang="es-EC" sz="2000" i="0">
                          <a:latin typeface="Cambria Math" panose="02040503050406030204" pitchFamily="18" charset="0"/>
                        </a:rPr>
                        <m:t>∗100=0.94%</m:t>
                      </m:r>
                    </m:oMath>
                  </m:oMathPara>
                </a14:m>
                <a:endParaRPr lang="es-EC" sz="2000" dirty="0"/>
              </a:p>
            </p:txBody>
          </p:sp>
        </mc:Choice>
        <mc:Fallback xmlns="">
          <p:sp>
            <p:nvSpPr>
              <p:cNvPr id="5" name="Rectangle 4"/>
              <p:cNvSpPr>
                <a:spLocks noRot="1" noChangeAspect="1" noMove="1" noResize="1" noEditPoints="1" noAdjustHandles="1" noChangeArrowheads="1" noChangeShapeType="1" noTextEdit="1"/>
              </p:cNvSpPr>
              <p:nvPr/>
            </p:nvSpPr>
            <p:spPr>
              <a:xfrm>
                <a:off x="2569964" y="5240713"/>
                <a:ext cx="4262834" cy="676852"/>
              </a:xfrm>
              <a:prstGeom prst="rect">
                <a:avLst/>
              </a:prstGeom>
              <a:blipFill rotWithShape="0">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677376751"/>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4000" dirty="0" smtClean="0">
                <a:ln w="22225">
                  <a:solidFill>
                    <a:sysClr val="windowText" lastClr="000000"/>
                  </a:solidFill>
                  <a:prstDash val="solid"/>
                </a:ln>
                <a:solidFill>
                  <a:schemeClr val="bg1">
                    <a:lumMod val="75000"/>
                  </a:schemeClr>
                </a:solidFill>
                <a:effectLst/>
              </a:rPr>
              <a:t>PANDEO CON ROBOT STRUCTURAL</a:t>
            </a:r>
            <a:endParaRPr lang="en-US" sz="4000" dirty="0">
              <a:ln w="22225">
                <a:solidFill>
                  <a:sysClr val="windowText" lastClr="000000"/>
                </a:solidFill>
                <a:prstDash val="solid"/>
              </a:ln>
              <a:solidFill>
                <a:schemeClr val="bg1">
                  <a:lumMod val="75000"/>
                </a:schemeClr>
              </a:solidFill>
              <a:effectLst/>
            </a:endParaRPr>
          </a:p>
        </p:txBody>
      </p:sp>
      <p:sp>
        <p:nvSpPr>
          <p:cNvPr id="7" name="TextBox 6"/>
          <p:cNvSpPr txBox="1"/>
          <p:nvPr/>
        </p:nvSpPr>
        <p:spPr>
          <a:xfrm>
            <a:off x="312339" y="839847"/>
            <a:ext cx="4091185" cy="400110"/>
          </a:xfrm>
          <a:prstGeom prst="rect">
            <a:avLst/>
          </a:prstGeom>
          <a:noFill/>
        </p:spPr>
        <p:txBody>
          <a:bodyPr wrap="none" rtlCol="0">
            <a:spAutoFit/>
          </a:bodyPr>
          <a:lstStyle/>
          <a:p>
            <a:r>
              <a:rPr lang="es-EC" sz="2000" b="1" dirty="0" smtClean="0"/>
              <a:t>CILINDRO DE GRAN LONGITUD</a:t>
            </a:r>
            <a:endParaRPr lang="es-EC" sz="2000" b="1" dirty="0"/>
          </a:p>
        </p:txBody>
      </p:sp>
      <p:sp>
        <p:nvSpPr>
          <p:cNvPr id="8" name="Rectangle 7"/>
          <p:cNvSpPr/>
          <p:nvPr/>
        </p:nvSpPr>
        <p:spPr>
          <a:xfrm>
            <a:off x="486751" y="1349081"/>
            <a:ext cx="3272449" cy="1754326"/>
          </a:xfrm>
          <a:prstGeom prst="rect">
            <a:avLst/>
          </a:prstGeom>
        </p:spPr>
        <p:txBody>
          <a:bodyPr wrap="square">
            <a:spAutoFit/>
          </a:bodyPr>
          <a:lstStyle/>
          <a:p>
            <a:pPr marL="285750" indent="-285750">
              <a:buFont typeface="Arial" panose="020B0604020202020204" pitchFamily="34" charset="0"/>
              <a:buChar char="•"/>
            </a:pPr>
            <a:r>
              <a:rPr lang="pt-BR" dirty="0" smtClean="0"/>
              <a:t>Longitud (L): 600 </a:t>
            </a:r>
            <a:r>
              <a:rPr lang="pt-BR" dirty="0"/>
              <a:t>[m].</a:t>
            </a:r>
          </a:p>
          <a:p>
            <a:pPr marL="285750" indent="-285750">
              <a:buFont typeface="Arial" panose="020B0604020202020204" pitchFamily="34" charset="0"/>
              <a:buChar char="•"/>
            </a:pPr>
            <a:r>
              <a:rPr lang="pt-BR" dirty="0" smtClean="0"/>
              <a:t>Radio (R): 5 </a:t>
            </a:r>
            <a:r>
              <a:rPr lang="pt-BR" dirty="0"/>
              <a:t>[m].</a:t>
            </a:r>
          </a:p>
          <a:p>
            <a:pPr marL="285750" indent="-285750">
              <a:buFont typeface="Arial" panose="020B0604020202020204" pitchFamily="34" charset="0"/>
              <a:buChar char="•"/>
            </a:pPr>
            <a:r>
              <a:rPr lang="pt-BR" dirty="0" smtClean="0"/>
              <a:t>Espesor </a:t>
            </a:r>
            <a:r>
              <a:rPr lang="pt-BR" dirty="0"/>
              <a:t>(h): 3 [mm].</a:t>
            </a:r>
          </a:p>
          <a:p>
            <a:pPr marL="285750" indent="-285750">
              <a:buFont typeface="Arial" panose="020B0604020202020204" pitchFamily="34" charset="0"/>
              <a:buChar char="•"/>
            </a:pPr>
            <a:r>
              <a:rPr lang="pt-BR" dirty="0" smtClean="0"/>
              <a:t>Módulo </a:t>
            </a:r>
            <a:r>
              <a:rPr lang="pt-BR" dirty="0"/>
              <a:t>de Elasticidad (E): 199.95 [GPa].</a:t>
            </a:r>
          </a:p>
          <a:p>
            <a:pPr marL="285750" indent="-285750">
              <a:buFont typeface="Arial" panose="020B0604020202020204" pitchFamily="34" charset="0"/>
              <a:buChar char="•"/>
            </a:pPr>
            <a:r>
              <a:rPr lang="pt-BR" dirty="0" smtClean="0"/>
              <a:t>Número </a:t>
            </a:r>
            <a:r>
              <a:rPr lang="pt-BR" dirty="0"/>
              <a:t>de Poisson </a:t>
            </a:r>
            <a:r>
              <a:rPr lang="pt-BR" dirty="0" smtClean="0"/>
              <a:t>(</a:t>
            </a:r>
            <a:r>
              <a:rPr lang="pt-BR" dirty="0" smtClean="0">
                <a:sym typeface="Symbol" panose="05050102010706020507" pitchFamily="18" charset="2"/>
              </a:rPr>
              <a:t></a:t>
            </a:r>
            <a:r>
              <a:rPr lang="pt-BR" dirty="0" smtClean="0"/>
              <a:t>): </a:t>
            </a:r>
            <a:r>
              <a:rPr lang="pt-BR" dirty="0"/>
              <a:t>0.3</a:t>
            </a:r>
          </a:p>
        </p:txBody>
      </p:sp>
      <p:pic>
        <p:nvPicPr>
          <p:cNvPr id="10" name="Picture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7999" y="822173"/>
            <a:ext cx="2895600" cy="2808141"/>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a14="http://schemas.microsoft.com/office/drawing/2010/main">
        <mc:Choice Requires="a14">
          <p:sp>
            <p:nvSpPr>
              <p:cNvPr id="6" name="Rectangle 5"/>
              <p:cNvSpPr/>
              <p:nvPr/>
            </p:nvSpPr>
            <p:spPr>
              <a:xfrm>
                <a:off x="486751" y="4112914"/>
                <a:ext cx="8060349" cy="13040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i="1" smtClean="0">
                              <a:latin typeface="Cambria Math" panose="02040503050406030204" pitchFamily="18" charset="0"/>
                            </a:rPr>
                          </m:ctrlPr>
                        </m:sSubPr>
                        <m:e>
                          <m:r>
                            <a:rPr lang="es-EC" i="1">
                              <a:latin typeface="Cambria Math" panose="02040503050406030204" pitchFamily="18" charset="0"/>
                            </a:rPr>
                            <m:t>𝑝</m:t>
                          </m:r>
                        </m:e>
                        <m:sub>
                          <m:r>
                            <a:rPr lang="es-EC" i="1">
                              <a:latin typeface="Cambria Math" panose="02040503050406030204" pitchFamily="18" charset="0"/>
                            </a:rPr>
                            <m:t>𝑛</m:t>
                          </m:r>
                        </m:sub>
                      </m:sSub>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𝐷</m:t>
                          </m:r>
                          <m:sSup>
                            <m:sSupPr>
                              <m:ctrlPr>
                                <a:rPr lang="es-EC" i="1">
                                  <a:latin typeface="Cambria Math" panose="02040503050406030204" pitchFamily="18" charset="0"/>
                                </a:rPr>
                              </m:ctrlPr>
                            </m:sSupPr>
                            <m:e>
                              <m:r>
                                <a:rPr lang="es-EC" i="1">
                                  <a:latin typeface="Cambria Math" panose="02040503050406030204" pitchFamily="18" charset="0"/>
                                </a:rPr>
                                <m:t>𝑛</m:t>
                              </m:r>
                            </m:e>
                            <m:sup>
                              <m:r>
                                <a:rPr lang="es-EC" i="0">
                                  <a:latin typeface="Cambria Math" panose="02040503050406030204" pitchFamily="18" charset="0"/>
                                </a:rPr>
                                <m:t>2</m:t>
                              </m:r>
                            </m:sup>
                          </m:sSup>
                        </m:num>
                        <m:den>
                          <m:sSup>
                            <m:sSupPr>
                              <m:ctrlPr>
                                <a:rPr lang="es-EC" i="1">
                                  <a:latin typeface="Cambria Math" panose="02040503050406030204" pitchFamily="18" charset="0"/>
                                </a:rPr>
                              </m:ctrlPr>
                            </m:sSupPr>
                            <m:e>
                              <m:r>
                                <a:rPr lang="es-EC" i="1">
                                  <a:latin typeface="Cambria Math" panose="02040503050406030204" pitchFamily="18" charset="0"/>
                                </a:rPr>
                                <m:t>𝑅</m:t>
                              </m:r>
                            </m:e>
                            <m:sup>
                              <m:r>
                                <a:rPr lang="es-EC" i="0">
                                  <a:latin typeface="Cambria Math" panose="02040503050406030204" pitchFamily="18" charset="0"/>
                                </a:rPr>
                                <m:t>3</m:t>
                              </m:r>
                            </m:sup>
                          </m:sSup>
                        </m:den>
                      </m:f>
                      <m:sSup>
                        <m:sSupPr>
                          <m:ctrlPr>
                            <a:rPr lang="es-EC" i="1">
                              <a:latin typeface="Cambria Math" panose="02040503050406030204" pitchFamily="18" charset="0"/>
                            </a:rPr>
                          </m:ctrlPr>
                        </m:sSupPr>
                        <m:e>
                          <m:d>
                            <m:dPr>
                              <m:begChr m:val="["/>
                              <m:endChr m:val="]"/>
                              <m:ctrlPr>
                                <a:rPr lang="es-EC" i="1">
                                  <a:latin typeface="Cambria Math" panose="02040503050406030204" pitchFamily="18" charset="0"/>
                                </a:rPr>
                              </m:ctrlPr>
                            </m:dPr>
                            <m:e>
                              <m:r>
                                <a:rPr lang="es-EC" i="0">
                                  <a:latin typeface="Cambria Math" panose="02040503050406030204" pitchFamily="18" charset="0"/>
                                </a:rPr>
                                <m:t>1+</m:t>
                              </m:r>
                              <m:f>
                                <m:fPr>
                                  <m:ctrlPr>
                                    <a:rPr lang="es-EC" i="1">
                                      <a:latin typeface="Cambria Math" panose="02040503050406030204" pitchFamily="18" charset="0"/>
                                    </a:rPr>
                                  </m:ctrlPr>
                                </m:fPr>
                                <m:num>
                                  <m:r>
                                    <a:rPr lang="es-EC" i="0">
                                      <a:latin typeface="Cambria Math" panose="02040503050406030204" pitchFamily="18" charset="0"/>
                                    </a:rPr>
                                    <m:t>1</m:t>
                                  </m:r>
                                </m:num>
                                <m:den>
                                  <m:sSup>
                                    <m:sSupPr>
                                      <m:ctrlPr>
                                        <a:rPr lang="es-EC" i="1">
                                          <a:latin typeface="Cambria Math" panose="02040503050406030204" pitchFamily="18" charset="0"/>
                                        </a:rPr>
                                      </m:ctrlPr>
                                    </m:sSupPr>
                                    <m:e>
                                      <m:r>
                                        <a:rPr lang="es-EC" i="1">
                                          <a:latin typeface="Cambria Math" panose="02040503050406030204" pitchFamily="18" charset="0"/>
                                        </a:rPr>
                                        <m:t>𝑛</m:t>
                                      </m:r>
                                    </m:e>
                                    <m:sup>
                                      <m:r>
                                        <a:rPr lang="es-EC" i="0">
                                          <a:latin typeface="Cambria Math" panose="02040503050406030204" pitchFamily="18" charset="0"/>
                                        </a:rPr>
                                        <m:t>2</m:t>
                                      </m:r>
                                    </m:sup>
                                  </m:sSup>
                                </m:den>
                              </m:f>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1">
                                              <a:latin typeface="Cambria Math" panose="02040503050406030204" pitchFamily="18" charset="0"/>
                                            </a:rPr>
                                            <m:t>𝜋</m:t>
                                          </m:r>
                                          <m:r>
                                            <a:rPr lang="es-EC" i="1">
                                              <a:latin typeface="Cambria Math" panose="02040503050406030204" pitchFamily="18" charset="0"/>
                                            </a:rPr>
                                            <m:t>𝑅</m:t>
                                          </m:r>
                                        </m:num>
                                        <m:den>
                                          <m:r>
                                            <a:rPr lang="es-EC" i="1">
                                              <a:latin typeface="Cambria Math" panose="02040503050406030204" pitchFamily="18" charset="0"/>
                                            </a:rPr>
                                            <m:t>𝐿</m:t>
                                          </m:r>
                                        </m:den>
                                      </m:f>
                                    </m:e>
                                  </m:d>
                                </m:e>
                                <m:sup>
                                  <m:r>
                                    <a:rPr lang="es-EC" i="0">
                                      <a:latin typeface="Cambria Math" panose="02040503050406030204" pitchFamily="18" charset="0"/>
                                    </a:rPr>
                                    <m:t>2</m:t>
                                  </m:r>
                                </m:sup>
                              </m:sSup>
                            </m:e>
                          </m:d>
                        </m:e>
                        <m:sup>
                          <m:r>
                            <a:rPr lang="es-EC" i="0">
                              <a:latin typeface="Cambria Math" panose="02040503050406030204" pitchFamily="18" charset="0"/>
                            </a:rPr>
                            <m:t>2</m:t>
                          </m:r>
                        </m:sup>
                      </m:sSup>
                      <m:r>
                        <a:rPr lang="es-EC" i="0">
                          <a:latin typeface="Cambria Math" panose="02040503050406030204" pitchFamily="18" charset="0"/>
                        </a:rPr>
                        <m:t>+</m:t>
                      </m:r>
                      <m:f>
                        <m:fPr>
                          <m:ctrlPr>
                            <a:rPr lang="es-EC" i="1">
                              <a:latin typeface="Cambria Math" panose="02040503050406030204" pitchFamily="18" charset="0"/>
                            </a:rPr>
                          </m:ctrlPr>
                        </m:fPr>
                        <m:num>
                          <m:r>
                            <a:rPr lang="es-EC" i="1">
                              <a:latin typeface="Cambria Math" panose="02040503050406030204" pitchFamily="18" charset="0"/>
                            </a:rPr>
                            <m:t>𝐸h</m:t>
                          </m:r>
                        </m:num>
                        <m:den>
                          <m:r>
                            <a:rPr lang="es-EC" i="1">
                              <a:latin typeface="Cambria Math" panose="02040503050406030204" pitchFamily="18" charset="0"/>
                            </a:rPr>
                            <m:t>𝑅</m:t>
                          </m:r>
                        </m:den>
                      </m:f>
                      <m:f>
                        <m:fPr>
                          <m:ctrlPr>
                            <a:rPr lang="es-EC" i="1">
                              <a:latin typeface="Cambria Math" panose="02040503050406030204" pitchFamily="18" charset="0"/>
                            </a:rPr>
                          </m:ctrlPr>
                        </m:fPr>
                        <m:num>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1">
                                          <a:latin typeface="Cambria Math" panose="02040503050406030204" pitchFamily="18" charset="0"/>
                                        </a:rPr>
                                        <m:t>𝜋</m:t>
                                      </m:r>
                                      <m:r>
                                        <a:rPr lang="es-EC" i="1">
                                          <a:latin typeface="Cambria Math" panose="02040503050406030204" pitchFamily="18" charset="0"/>
                                        </a:rPr>
                                        <m:t>𝑅</m:t>
                                      </m:r>
                                    </m:num>
                                    <m:den>
                                      <m:r>
                                        <a:rPr lang="es-EC" i="1">
                                          <a:latin typeface="Cambria Math" panose="02040503050406030204" pitchFamily="18" charset="0"/>
                                        </a:rPr>
                                        <m:t>𝐿</m:t>
                                      </m:r>
                                    </m:den>
                                  </m:f>
                                </m:e>
                              </m:d>
                            </m:e>
                            <m:sup>
                              <m:r>
                                <a:rPr lang="es-EC" i="0">
                                  <a:latin typeface="Cambria Math" panose="02040503050406030204" pitchFamily="18" charset="0"/>
                                </a:rPr>
                                <m:t>4</m:t>
                              </m:r>
                            </m:sup>
                          </m:sSup>
                        </m:num>
                        <m:den>
                          <m:sSup>
                            <m:sSupPr>
                              <m:ctrlPr>
                                <a:rPr lang="es-EC" i="1">
                                  <a:latin typeface="Cambria Math" panose="02040503050406030204" pitchFamily="18" charset="0"/>
                                </a:rPr>
                              </m:ctrlPr>
                            </m:sSupPr>
                            <m:e>
                              <m:r>
                                <a:rPr lang="es-EC" i="1">
                                  <a:latin typeface="Cambria Math" panose="02040503050406030204" pitchFamily="18" charset="0"/>
                                </a:rPr>
                                <m:t>𝑛</m:t>
                              </m:r>
                            </m:e>
                            <m:sup>
                              <m:r>
                                <a:rPr lang="es-EC" i="0">
                                  <a:latin typeface="Cambria Math" panose="02040503050406030204" pitchFamily="18" charset="0"/>
                                </a:rPr>
                                <m:t>6</m:t>
                              </m:r>
                            </m:sup>
                          </m:sSup>
                          <m:sSup>
                            <m:sSupPr>
                              <m:ctrlPr>
                                <a:rPr lang="es-EC" i="1">
                                  <a:latin typeface="Cambria Math" panose="02040503050406030204" pitchFamily="18" charset="0"/>
                                </a:rPr>
                              </m:ctrlPr>
                            </m:sSupPr>
                            <m:e>
                              <m:d>
                                <m:dPr>
                                  <m:begChr m:val="["/>
                                  <m:endChr m:val="]"/>
                                  <m:ctrlPr>
                                    <a:rPr lang="es-EC" i="1">
                                      <a:latin typeface="Cambria Math" panose="02040503050406030204" pitchFamily="18" charset="0"/>
                                    </a:rPr>
                                  </m:ctrlPr>
                                </m:dPr>
                                <m:e>
                                  <m:r>
                                    <a:rPr lang="es-EC" i="0">
                                      <a:latin typeface="Cambria Math" panose="02040503050406030204" pitchFamily="18" charset="0"/>
                                    </a:rPr>
                                    <m:t>1+</m:t>
                                  </m:r>
                                  <m:f>
                                    <m:fPr>
                                      <m:ctrlPr>
                                        <a:rPr lang="es-EC" i="1">
                                          <a:latin typeface="Cambria Math" panose="02040503050406030204" pitchFamily="18" charset="0"/>
                                        </a:rPr>
                                      </m:ctrlPr>
                                    </m:fPr>
                                    <m:num>
                                      <m:r>
                                        <a:rPr lang="es-EC" i="0">
                                          <a:latin typeface="Cambria Math" panose="02040503050406030204" pitchFamily="18" charset="0"/>
                                        </a:rPr>
                                        <m:t>1</m:t>
                                      </m:r>
                                    </m:num>
                                    <m:den>
                                      <m:sSup>
                                        <m:sSupPr>
                                          <m:ctrlPr>
                                            <a:rPr lang="es-EC" i="1">
                                              <a:latin typeface="Cambria Math" panose="02040503050406030204" pitchFamily="18" charset="0"/>
                                            </a:rPr>
                                          </m:ctrlPr>
                                        </m:sSupPr>
                                        <m:e>
                                          <m:r>
                                            <a:rPr lang="es-EC" i="1">
                                              <a:latin typeface="Cambria Math" panose="02040503050406030204" pitchFamily="18" charset="0"/>
                                            </a:rPr>
                                            <m:t>𝑛</m:t>
                                          </m:r>
                                        </m:e>
                                        <m:sup>
                                          <m:r>
                                            <a:rPr lang="es-EC" i="0">
                                              <a:latin typeface="Cambria Math" panose="02040503050406030204" pitchFamily="18" charset="0"/>
                                            </a:rPr>
                                            <m:t>2</m:t>
                                          </m:r>
                                        </m:sup>
                                      </m:sSup>
                                    </m:den>
                                  </m:f>
                                  <m:sSup>
                                    <m:sSupPr>
                                      <m:ctrlPr>
                                        <a:rPr lang="es-EC" i="1">
                                          <a:latin typeface="Cambria Math" panose="02040503050406030204" pitchFamily="18" charset="0"/>
                                        </a:rPr>
                                      </m:ctrlPr>
                                    </m:sSupPr>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1">
                                                  <a:latin typeface="Cambria Math" panose="02040503050406030204" pitchFamily="18" charset="0"/>
                                                </a:rPr>
                                                <m:t>𝜋</m:t>
                                              </m:r>
                                              <m:r>
                                                <a:rPr lang="es-EC" i="1">
                                                  <a:latin typeface="Cambria Math" panose="02040503050406030204" pitchFamily="18" charset="0"/>
                                                </a:rPr>
                                                <m:t>𝑅</m:t>
                                              </m:r>
                                            </m:num>
                                            <m:den>
                                              <m:r>
                                                <a:rPr lang="es-EC" i="1">
                                                  <a:latin typeface="Cambria Math" panose="02040503050406030204" pitchFamily="18" charset="0"/>
                                                </a:rPr>
                                                <m:t>𝐿</m:t>
                                              </m:r>
                                            </m:den>
                                          </m:f>
                                        </m:e>
                                      </m:d>
                                    </m:e>
                                    <m:sup>
                                      <m:r>
                                        <a:rPr lang="es-EC" i="0">
                                          <a:latin typeface="Cambria Math" panose="02040503050406030204" pitchFamily="18" charset="0"/>
                                        </a:rPr>
                                        <m:t>2</m:t>
                                      </m:r>
                                    </m:sup>
                                  </m:sSup>
                                </m:e>
                              </m:d>
                            </m:e>
                            <m:sup>
                              <m:r>
                                <a:rPr lang="es-EC" i="0">
                                  <a:latin typeface="Cambria Math" panose="02040503050406030204" pitchFamily="18" charset="0"/>
                                </a:rPr>
                                <m:t>2</m:t>
                              </m:r>
                            </m:sup>
                          </m:sSup>
                        </m:den>
                      </m:f>
                      <m:r>
                        <a:rPr lang="es-EC" i="0">
                          <a:latin typeface="Cambria Math" panose="02040503050406030204" pitchFamily="18" charset="0"/>
                        </a:rPr>
                        <m:t>=16.706 [</m:t>
                      </m:r>
                      <m:r>
                        <a:rPr lang="es-EC" i="1">
                          <a:latin typeface="Cambria Math" panose="02040503050406030204" pitchFamily="18" charset="0"/>
                        </a:rPr>
                        <m:t>𝑃</m:t>
                      </m:r>
                      <m:r>
                        <a:rPr lang="es-EC" b="0" i="1" smtClean="0">
                          <a:latin typeface="Cambria Math" panose="02040503050406030204" pitchFamily="18" charset="0"/>
                        </a:rPr>
                        <m:t>]</m:t>
                      </m:r>
                    </m:oMath>
                  </m:oMathPara>
                </a14:m>
                <a:endParaRPr lang="es-EC" dirty="0"/>
              </a:p>
            </p:txBody>
          </p:sp>
        </mc:Choice>
        <mc:Fallback xmlns="">
          <p:sp>
            <p:nvSpPr>
              <p:cNvPr id="6" name="Rectangle 5"/>
              <p:cNvSpPr>
                <a:spLocks noRot="1" noChangeAspect="1" noMove="1" noResize="1" noEditPoints="1" noAdjustHandles="1" noChangeArrowheads="1" noChangeShapeType="1" noTextEdit="1"/>
              </p:cNvSpPr>
              <p:nvPr/>
            </p:nvSpPr>
            <p:spPr>
              <a:xfrm>
                <a:off x="486751" y="4112914"/>
                <a:ext cx="8060349" cy="1304075"/>
              </a:xfrm>
              <a:prstGeom prst="rect">
                <a:avLst/>
              </a:prstGeom>
              <a:blipFill rotWithShape="0">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4275740834"/>
      </p:ext>
    </p:extLst>
  </p:cSld>
  <p:clrMapOvr>
    <a:masterClrMapping/>
  </p:clrMapOvr>
  <p:transition spd="slow">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4000" dirty="0" smtClean="0">
                <a:ln w="22225">
                  <a:solidFill>
                    <a:sysClr val="windowText" lastClr="000000"/>
                  </a:solidFill>
                  <a:prstDash val="solid"/>
                </a:ln>
                <a:solidFill>
                  <a:schemeClr val="bg1">
                    <a:lumMod val="75000"/>
                  </a:schemeClr>
                </a:solidFill>
                <a:effectLst/>
              </a:rPr>
              <a:t>PANDEO CON ROBOT STRUCTURAL</a:t>
            </a:r>
            <a:endParaRPr lang="en-US" sz="4000" dirty="0">
              <a:ln w="22225">
                <a:solidFill>
                  <a:sysClr val="windowText" lastClr="000000"/>
                </a:solidFill>
                <a:prstDash val="solid"/>
              </a:ln>
              <a:solidFill>
                <a:schemeClr val="bg1">
                  <a:lumMod val="75000"/>
                </a:schemeClr>
              </a:solidFill>
              <a:effectLst/>
            </a:endParaRPr>
          </a:p>
        </p:txBody>
      </p:sp>
      <p:pic>
        <p:nvPicPr>
          <p:cNvPr id="9" name="Picture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698" y="663772"/>
            <a:ext cx="7763589" cy="4530528"/>
          </a:xfrm>
          <a:prstGeom prst="rect">
            <a:avLst/>
          </a:prstGeom>
          <a:noFill/>
          <a:ln>
            <a:noFill/>
          </a:ln>
        </p:spPr>
      </p:pic>
      <mc:AlternateContent xmlns:mc="http://schemas.openxmlformats.org/markup-compatibility/2006" xmlns:a14="http://schemas.microsoft.com/office/drawing/2010/main">
        <mc:Choice Requires="a14">
          <p:sp>
            <p:nvSpPr>
              <p:cNvPr id="3" name="Rectangle 2"/>
              <p:cNvSpPr/>
              <p:nvPr/>
            </p:nvSpPr>
            <p:spPr>
              <a:xfrm>
                <a:off x="2439075" y="5304932"/>
                <a:ext cx="4262834"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𝜀</m:t>
                      </m:r>
                      <m:r>
                        <a:rPr lang="es-EC" sz="2000" i="0">
                          <a:latin typeface="Cambria Math" panose="02040503050406030204" pitchFamily="18" charset="0"/>
                        </a:rPr>
                        <m:t>=</m:t>
                      </m:r>
                      <m:f>
                        <m:fPr>
                          <m:ctrlPr>
                            <a:rPr lang="es-EC" sz="2000" i="1">
                              <a:latin typeface="Cambria Math" panose="02040503050406030204" pitchFamily="18" charset="0"/>
                            </a:rPr>
                          </m:ctrlPr>
                        </m:fPr>
                        <m:num>
                          <m:r>
                            <a:rPr lang="es-EC" sz="2000" i="0">
                              <a:latin typeface="Cambria Math" panose="02040503050406030204" pitchFamily="18" charset="0"/>
                            </a:rPr>
                            <m:t>16.883−16.706</m:t>
                          </m:r>
                        </m:num>
                        <m:den>
                          <m:r>
                            <a:rPr lang="es-EC" sz="2000" i="0">
                              <a:latin typeface="Cambria Math" panose="02040503050406030204" pitchFamily="18" charset="0"/>
                            </a:rPr>
                            <m:t>16.706</m:t>
                          </m:r>
                        </m:den>
                      </m:f>
                      <m:r>
                        <a:rPr lang="es-EC" sz="2000" i="0">
                          <a:latin typeface="Cambria Math" panose="02040503050406030204" pitchFamily="18" charset="0"/>
                        </a:rPr>
                        <m:t>∗100=1.06%</m:t>
                      </m:r>
                    </m:oMath>
                  </m:oMathPara>
                </a14:m>
                <a:endParaRPr lang="es-EC" sz="2000" dirty="0"/>
              </a:p>
            </p:txBody>
          </p:sp>
        </mc:Choice>
        <mc:Fallback xmlns="">
          <p:sp>
            <p:nvSpPr>
              <p:cNvPr id="3" name="Rectangle 2"/>
              <p:cNvSpPr>
                <a:spLocks noRot="1" noChangeAspect="1" noMove="1" noResize="1" noEditPoints="1" noAdjustHandles="1" noChangeArrowheads="1" noChangeShapeType="1" noTextEdit="1"/>
              </p:cNvSpPr>
              <p:nvPr/>
            </p:nvSpPr>
            <p:spPr>
              <a:xfrm>
                <a:off x="2439075" y="5304932"/>
                <a:ext cx="4262834" cy="670568"/>
              </a:xfrm>
              <a:prstGeom prst="rect">
                <a:avLst/>
              </a:prstGeom>
              <a:blipFill rotWithShape="0">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4204775213"/>
      </p:ext>
    </p:extLst>
  </p:cSld>
  <p:clrMapOvr>
    <a:masterClrMapping/>
  </p:clrMapOvr>
  <p:transition spd="slow">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4000" dirty="0" smtClean="0">
                <a:ln w="22225">
                  <a:solidFill>
                    <a:sysClr val="windowText" lastClr="000000"/>
                  </a:solidFill>
                  <a:prstDash val="solid"/>
                </a:ln>
                <a:solidFill>
                  <a:schemeClr val="bg1">
                    <a:lumMod val="75000"/>
                  </a:schemeClr>
                </a:solidFill>
                <a:effectLst/>
              </a:rPr>
              <a:t>COMPARACIÓN DE RESULTADOS</a:t>
            </a:r>
            <a:endParaRPr lang="en-US" sz="4000" dirty="0">
              <a:ln w="22225">
                <a:solidFill>
                  <a:sysClr val="windowText" lastClr="000000"/>
                </a:solidFill>
                <a:prstDash val="solid"/>
              </a:ln>
              <a:solidFill>
                <a:schemeClr val="bg1">
                  <a:lumMod val="75000"/>
                </a:schemeClr>
              </a:solidFill>
              <a:effectLst/>
            </a:endParaRPr>
          </a:p>
        </p:txBody>
      </p:sp>
      <p:sp>
        <p:nvSpPr>
          <p:cNvPr id="4" name="Rectangle 3"/>
          <p:cNvSpPr/>
          <p:nvPr/>
        </p:nvSpPr>
        <p:spPr>
          <a:xfrm>
            <a:off x="616864" y="663772"/>
            <a:ext cx="7907257" cy="400110"/>
          </a:xfrm>
          <a:prstGeom prst="rect">
            <a:avLst/>
          </a:prstGeom>
        </p:spPr>
        <p:txBody>
          <a:bodyPr wrap="square">
            <a:spAutoFit/>
          </a:bodyPr>
          <a:lstStyle/>
          <a:p>
            <a:r>
              <a:rPr lang="es-EC" sz="2000" b="1" dirty="0" smtClean="0"/>
              <a:t>ARCO </a:t>
            </a:r>
            <a:r>
              <a:rPr lang="es-EC" sz="2000" b="1" dirty="0"/>
              <a:t>CON APOYOS </a:t>
            </a:r>
            <a:r>
              <a:rPr lang="es-EC" sz="2000" b="1" dirty="0" smtClean="0"/>
              <a:t>EMPOTRADOS – VARIACIÓN DE ÁNGULO</a:t>
            </a:r>
            <a:endParaRPr lang="es-EC" sz="2000" b="1" dirty="0"/>
          </a:p>
        </p:txBody>
      </p:sp>
      <p:pic>
        <p:nvPicPr>
          <p:cNvPr id="6" name="Picture 5"/>
          <p:cNvPicPr>
            <a:picLocks noChangeAspect="1"/>
          </p:cNvPicPr>
          <p:nvPr/>
        </p:nvPicPr>
        <p:blipFill>
          <a:blip r:embed="rId2"/>
          <a:stretch>
            <a:fillRect/>
          </a:stretch>
        </p:blipFill>
        <p:spPr>
          <a:xfrm>
            <a:off x="2108088" y="1334770"/>
            <a:ext cx="4924807" cy="4348110"/>
          </a:xfrm>
          <a:prstGeom prst="rect">
            <a:avLst/>
          </a:prstGeom>
        </p:spPr>
      </p:pic>
    </p:spTree>
    <p:extLst>
      <p:ext uri="{BB962C8B-B14F-4D97-AF65-F5344CB8AC3E}">
        <p14:creationId xmlns:p14="http://schemas.microsoft.com/office/powerpoint/2010/main" val="491813365"/>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4000" dirty="0" smtClean="0">
                <a:ln w="22225">
                  <a:solidFill>
                    <a:sysClr val="windowText" lastClr="000000"/>
                  </a:solidFill>
                  <a:prstDash val="solid"/>
                </a:ln>
                <a:solidFill>
                  <a:schemeClr val="bg1">
                    <a:lumMod val="75000"/>
                  </a:schemeClr>
                </a:solidFill>
                <a:effectLst/>
              </a:rPr>
              <a:t>COMPARACIÓN DE RESULTADOS</a:t>
            </a:r>
            <a:endParaRPr lang="en-US" sz="4000" dirty="0">
              <a:ln w="22225">
                <a:solidFill>
                  <a:sysClr val="windowText" lastClr="000000"/>
                </a:solidFill>
                <a:prstDash val="solid"/>
              </a:ln>
              <a:solidFill>
                <a:schemeClr val="bg1">
                  <a:lumMod val="75000"/>
                </a:schemeClr>
              </a:solidFill>
              <a:effectLst/>
            </a:endParaRPr>
          </a:p>
        </p:txBody>
      </p:sp>
      <p:sp>
        <p:nvSpPr>
          <p:cNvPr id="4" name="Rectangle 3"/>
          <p:cNvSpPr/>
          <p:nvPr/>
        </p:nvSpPr>
        <p:spPr>
          <a:xfrm>
            <a:off x="616864" y="663772"/>
            <a:ext cx="7907257" cy="400110"/>
          </a:xfrm>
          <a:prstGeom prst="rect">
            <a:avLst/>
          </a:prstGeom>
        </p:spPr>
        <p:txBody>
          <a:bodyPr wrap="square">
            <a:spAutoFit/>
          </a:bodyPr>
          <a:lstStyle/>
          <a:p>
            <a:r>
              <a:rPr lang="es-EC" sz="2000" b="1" dirty="0" smtClean="0"/>
              <a:t>ARCO </a:t>
            </a:r>
            <a:r>
              <a:rPr lang="es-EC" sz="2000" b="1" dirty="0"/>
              <a:t>CON APOYOS </a:t>
            </a:r>
            <a:r>
              <a:rPr lang="es-EC" sz="2000" b="1" dirty="0" smtClean="0"/>
              <a:t>EMPOTRADOS – VARIACIÓN DE ÁNGULO</a:t>
            </a:r>
            <a:endParaRPr lang="es-EC" sz="2000" b="1" dirty="0"/>
          </a:p>
        </p:txBody>
      </p:sp>
      <p:pic>
        <p:nvPicPr>
          <p:cNvPr id="7" name="Picture 6"/>
          <p:cNvPicPr>
            <a:picLocks noChangeAspect="1"/>
          </p:cNvPicPr>
          <p:nvPr/>
        </p:nvPicPr>
        <p:blipFill>
          <a:blip r:embed="rId2"/>
          <a:stretch>
            <a:fillRect/>
          </a:stretch>
        </p:blipFill>
        <p:spPr>
          <a:xfrm>
            <a:off x="992127" y="1346427"/>
            <a:ext cx="7156729" cy="4138930"/>
          </a:xfrm>
          <a:prstGeom prst="rect">
            <a:avLst/>
          </a:prstGeom>
        </p:spPr>
      </p:pic>
    </p:spTree>
    <p:extLst>
      <p:ext uri="{BB962C8B-B14F-4D97-AF65-F5344CB8AC3E}">
        <p14:creationId xmlns:p14="http://schemas.microsoft.com/office/powerpoint/2010/main" val="3655169706"/>
      </p:ext>
    </p:extLst>
  </p:cSld>
  <p:clrMapOvr>
    <a:masterClrMapping/>
  </p:clrMapOvr>
  <p:transition spd="slow">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4000" dirty="0" smtClean="0">
                <a:ln w="22225">
                  <a:solidFill>
                    <a:sysClr val="windowText" lastClr="000000"/>
                  </a:solidFill>
                  <a:prstDash val="solid"/>
                </a:ln>
                <a:solidFill>
                  <a:schemeClr val="bg1">
                    <a:lumMod val="75000"/>
                  </a:schemeClr>
                </a:solidFill>
                <a:effectLst/>
              </a:rPr>
              <a:t>COMPARACIÓN DE RESULTADOS</a:t>
            </a:r>
            <a:endParaRPr lang="en-US" sz="4000" dirty="0">
              <a:ln w="22225">
                <a:solidFill>
                  <a:sysClr val="windowText" lastClr="000000"/>
                </a:solidFill>
                <a:prstDash val="solid"/>
              </a:ln>
              <a:solidFill>
                <a:schemeClr val="bg1">
                  <a:lumMod val="75000"/>
                </a:schemeClr>
              </a:solidFill>
              <a:effectLst/>
            </a:endParaRPr>
          </a:p>
        </p:txBody>
      </p:sp>
      <p:sp>
        <p:nvSpPr>
          <p:cNvPr id="4" name="Rectangle 3"/>
          <p:cNvSpPr/>
          <p:nvPr/>
        </p:nvSpPr>
        <p:spPr>
          <a:xfrm>
            <a:off x="440273" y="663772"/>
            <a:ext cx="8260436" cy="400110"/>
          </a:xfrm>
          <a:prstGeom prst="rect">
            <a:avLst/>
          </a:prstGeom>
        </p:spPr>
        <p:txBody>
          <a:bodyPr wrap="square">
            <a:spAutoFit/>
          </a:bodyPr>
          <a:lstStyle/>
          <a:p>
            <a:r>
              <a:rPr lang="es-EC" sz="2000" b="1" dirty="0" smtClean="0"/>
              <a:t>ARCO </a:t>
            </a:r>
            <a:r>
              <a:rPr lang="es-EC" sz="2000" b="1" dirty="0"/>
              <a:t>CON APOYOS </a:t>
            </a:r>
            <a:r>
              <a:rPr lang="es-EC" sz="2000" b="1" dirty="0" smtClean="0"/>
              <a:t>EMPOTRADOS – VARIACIÓN DEL ESPESOR</a:t>
            </a:r>
            <a:endParaRPr lang="es-EC" sz="2000" b="1" dirty="0"/>
          </a:p>
        </p:txBody>
      </p:sp>
      <p:pic>
        <p:nvPicPr>
          <p:cNvPr id="3" name="Picture 2"/>
          <p:cNvPicPr>
            <a:picLocks noChangeAspect="1"/>
          </p:cNvPicPr>
          <p:nvPr/>
        </p:nvPicPr>
        <p:blipFill>
          <a:blip r:embed="rId2"/>
          <a:stretch>
            <a:fillRect/>
          </a:stretch>
        </p:blipFill>
        <p:spPr>
          <a:xfrm>
            <a:off x="2283529" y="1063882"/>
            <a:ext cx="4573924" cy="4981318"/>
          </a:xfrm>
          <a:prstGeom prst="rect">
            <a:avLst/>
          </a:prstGeom>
        </p:spPr>
      </p:pic>
    </p:spTree>
    <p:extLst>
      <p:ext uri="{BB962C8B-B14F-4D97-AF65-F5344CB8AC3E}">
        <p14:creationId xmlns:p14="http://schemas.microsoft.com/office/powerpoint/2010/main" val="3219690371"/>
      </p:ext>
    </p:extLst>
  </p:cSld>
  <p:clrMapOvr>
    <a:masterClrMapping/>
  </p:clrMapOvr>
  <p:transition spd="slow">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4000" dirty="0" smtClean="0">
                <a:ln w="22225">
                  <a:solidFill>
                    <a:sysClr val="windowText" lastClr="000000"/>
                  </a:solidFill>
                  <a:prstDash val="solid"/>
                </a:ln>
                <a:solidFill>
                  <a:schemeClr val="bg1">
                    <a:lumMod val="75000"/>
                  </a:schemeClr>
                </a:solidFill>
                <a:effectLst/>
              </a:rPr>
              <a:t>COMPARACIÓN DE RESULTADOS</a:t>
            </a:r>
            <a:endParaRPr lang="en-US" sz="4000" dirty="0">
              <a:ln w="22225">
                <a:solidFill>
                  <a:sysClr val="windowText" lastClr="000000"/>
                </a:solidFill>
                <a:prstDash val="solid"/>
              </a:ln>
              <a:solidFill>
                <a:schemeClr val="bg1">
                  <a:lumMod val="75000"/>
                </a:schemeClr>
              </a:solidFill>
              <a:effectLst/>
            </a:endParaRPr>
          </a:p>
        </p:txBody>
      </p:sp>
      <p:sp>
        <p:nvSpPr>
          <p:cNvPr id="4" name="Rectangle 3"/>
          <p:cNvSpPr/>
          <p:nvPr/>
        </p:nvSpPr>
        <p:spPr>
          <a:xfrm>
            <a:off x="440273" y="663772"/>
            <a:ext cx="8260436" cy="400110"/>
          </a:xfrm>
          <a:prstGeom prst="rect">
            <a:avLst/>
          </a:prstGeom>
        </p:spPr>
        <p:txBody>
          <a:bodyPr wrap="square">
            <a:spAutoFit/>
          </a:bodyPr>
          <a:lstStyle/>
          <a:p>
            <a:r>
              <a:rPr lang="es-EC" sz="2000" b="1" dirty="0" smtClean="0"/>
              <a:t>ARCO </a:t>
            </a:r>
            <a:r>
              <a:rPr lang="es-EC" sz="2000" b="1" dirty="0"/>
              <a:t>CON APOYOS </a:t>
            </a:r>
            <a:r>
              <a:rPr lang="es-EC" sz="2000" b="1" dirty="0" smtClean="0"/>
              <a:t>EMPOTRADOS – VARIACIÓN DEL ESPESOR</a:t>
            </a:r>
            <a:endParaRPr lang="es-EC" sz="2000" b="1" dirty="0"/>
          </a:p>
        </p:txBody>
      </p:sp>
      <p:pic>
        <p:nvPicPr>
          <p:cNvPr id="5" name="Picture 4"/>
          <p:cNvPicPr>
            <a:picLocks noChangeAspect="1"/>
          </p:cNvPicPr>
          <p:nvPr/>
        </p:nvPicPr>
        <p:blipFill>
          <a:blip r:embed="rId2"/>
          <a:stretch>
            <a:fillRect/>
          </a:stretch>
        </p:blipFill>
        <p:spPr>
          <a:xfrm>
            <a:off x="742424" y="1461770"/>
            <a:ext cx="7656134" cy="3886735"/>
          </a:xfrm>
          <a:prstGeom prst="rect">
            <a:avLst/>
          </a:prstGeom>
        </p:spPr>
      </p:pic>
    </p:spTree>
    <p:extLst>
      <p:ext uri="{BB962C8B-B14F-4D97-AF65-F5344CB8AC3E}">
        <p14:creationId xmlns:p14="http://schemas.microsoft.com/office/powerpoint/2010/main" val="302762753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97242" y="-204536"/>
            <a:ext cx="5269831" cy="971300"/>
          </a:xfrm>
        </p:spPr>
        <p:txBody>
          <a:bodyPr/>
          <a:lstStyle/>
          <a:p>
            <a:r>
              <a:rPr lang="en-US" sz="4800" dirty="0" smtClean="0">
                <a:ln w="22225">
                  <a:solidFill>
                    <a:sysClr val="windowText" lastClr="000000"/>
                  </a:solidFill>
                  <a:prstDash val="solid"/>
                </a:ln>
                <a:solidFill>
                  <a:schemeClr val="bg1">
                    <a:lumMod val="75000"/>
                  </a:schemeClr>
                </a:solidFill>
                <a:effectLst/>
              </a:rPr>
              <a:t>OBJETIVOS</a:t>
            </a:r>
            <a:endParaRPr lang="en-US" sz="4800" dirty="0">
              <a:ln w="22225">
                <a:solidFill>
                  <a:sysClr val="windowText" lastClr="000000"/>
                </a:solidFill>
                <a:prstDash val="solid"/>
              </a:ln>
              <a:solidFill>
                <a:schemeClr val="bg1">
                  <a:lumMod val="75000"/>
                </a:schemeClr>
              </a:solidFill>
              <a:effectLst/>
            </a:endParaRPr>
          </a:p>
        </p:txBody>
      </p:sp>
      <p:sp>
        <p:nvSpPr>
          <p:cNvPr id="3" name="Subtitle 2"/>
          <p:cNvSpPr>
            <a:spLocks noGrp="1"/>
          </p:cNvSpPr>
          <p:nvPr>
            <p:ph type="subTitle" idx="1"/>
          </p:nvPr>
        </p:nvSpPr>
        <p:spPr>
          <a:xfrm>
            <a:off x="541421" y="766764"/>
            <a:ext cx="7760368" cy="4936206"/>
          </a:xfrm>
        </p:spPr>
        <p:txBody>
          <a:bodyPr/>
          <a:lstStyle/>
          <a:p>
            <a:pPr algn="just"/>
            <a:r>
              <a:rPr lang="es-EC" sz="2200" b="1" dirty="0" smtClean="0">
                <a:solidFill>
                  <a:schemeClr val="tx1"/>
                </a:solidFill>
                <a:effectLst>
                  <a:outerShdw blurRad="38100" dist="38100" dir="2700000" algn="tl">
                    <a:srgbClr val="000000">
                      <a:alpha val="43137"/>
                    </a:srgbClr>
                  </a:outerShdw>
                </a:effectLst>
              </a:rPr>
              <a:t>GENERAL</a:t>
            </a:r>
          </a:p>
          <a:p>
            <a:pPr algn="just"/>
            <a:endParaRPr lang="es-EC" sz="2000" b="1" dirty="0">
              <a:solidFill>
                <a:schemeClr val="tx1"/>
              </a:solidFill>
              <a:effectLst>
                <a:outerShdw blurRad="38100" dist="38100" dir="2700000" algn="tl">
                  <a:srgbClr val="000000">
                    <a:alpha val="43137"/>
                  </a:srgbClr>
                </a:outerShdw>
              </a:effectLst>
            </a:endParaRPr>
          </a:p>
          <a:p>
            <a:pPr algn="just"/>
            <a:r>
              <a:rPr lang="es-EC" sz="2200" dirty="0" smtClean="0">
                <a:solidFill>
                  <a:schemeClr val="tx1"/>
                </a:solidFill>
              </a:rPr>
              <a:t>Analizar </a:t>
            </a:r>
            <a:r>
              <a:rPr lang="es-EC" sz="2200" dirty="0">
                <a:solidFill>
                  <a:schemeClr val="tx1"/>
                </a:solidFill>
              </a:rPr>
              <a:t>la estabilidad en conductos formados por </a:t>
            </a:r>
            <a:r>
              <a:rPr lang="es-EC" sz="2200" dirty="0" smtClean="0">
                <a:solidFill>
                  <a:schemeClr val="tx1"/>
                </a:solidFill>
              </a:rPr>
              <a:t>láminas </a:t>
            </a:r>
            <a:r>
              <a:rPr lang="es-EC" sz="2200" dirty="0">
                <a:solidFill>
                  <a:schemeClr val="tx1"/>
                </a:solidFill>
              </a:rPr>
              <a:t>metálicas de pared delgada sometidas a </a:t>
            </a:r>
            <a:r>
              <a:rPr lang="es-EC" sz="2200" dirty="0" smtClean="0">
                <a:solidFill>
                  <a:schemeClr val="tx1"/>
                </a:solidFill>
              </a:rPr>
              <a:t>cargas </a:t>
            </a:r>
            <a:r>
              <a:rPr lang="es-EC" sz="2200" dirty="0">
                <a:solidFill>
                  <a:schemeClr val="tx1"/>
                </a:solidFill>
              </a:rPr>
              <a:t>de suelo</a:t>
            </a:r>
            <a:r>
              <a:rPr lang="es-EC" sz="2200" dirty="0" smtClean="0">
                <a:solidFill>
                  <a:schemeClr val="tx1"/>
                </a:solidFill>
              </a:rPr>
              <a:t>.</a:t>
            </a:r>
          </a:p>
          <a:p>
            <a:pPr algn="just"/>
            <a:endParaRPr lang="es-EC" sz="1600" dirty="0">
              <a:solidFill>
                <a:schemeClr val="tx1"/>
              </a:solidFill>
            </a:endParaRPr>
          </a:p>
          <a:p>
            <a:pPr algn="just"/>
            <a:r>
              <a:rPr lang="es-EC" sz="2200" b="1" dirty="0" smtClean="0">
                <a:solidFill>
                  <a:schemeClr val="tx1"/>
                </a:solidFill>
                <a:effectLst>
                  <a:outerShdw blurRad="38100" dist="38100" dir="2700000" algn="tl">
                    <a:srgbClr val="000000">
                      <a:alpha val="43137"/>
                    </a:srgbClr>
                  </a:outerShdw>
                </a:effectLst>
              </a:rPr>
              <a:t>ESPECÍFICOS</a:t>
            </a:r>
            <a:endParaRPr lang="es-EC" sz="2200" b="1" dirty="0">
              <a:solidFill>
                <a:schemeClr val="tx1"/>
              </a:solidFill>
              <a:effectLst>
                <a:outerShdw blurRad="38100" dist="38100" dir="2700000" algn="tl">
                  <a:srgbClr val="000000">
                    <a:alpha val="43137"/>
                  </a:srgbClr>
                </a:outerShdw>
              </a:effectLst>
            </a:endParaRPr>
          </a:p>
          <a:p>
            <a:pPr marL="342900" indent="-342900" algn="just">
              <a:buFont typeface="Wingdings" panose="05000000000000000000" pitchFamily="2" charset="2"/>
              <a:buChar char="Ø"/>
            </a:pPr>
            <a:r>
              <a:rPr lang="es-EC" sz="2200" dirty="0" smtClean="0">
                <a:solidFill>
                  <a:schemeClr val="tx1"/>
                </a:solidFill>
              </a:rPr>
              <a:t>Realizar </a:t>
            </a:r>
            <a:r>
              <a:rPr lang="es-EC" sz="2200" dirty="0">
                <a:solidFill>
                  <a:schemeClr val="tx1"/>
                </a:solidFill>
              </a:rPr>
              <a:t>un estudio teórico, que concentre los temas necesarios para apreciar los fundamentos aplicados en el cálculo de estabilidad.</a:t>
            </a:r>
          </a:p>
          <a:p>
            <a:pPr marL="342900" indent="-342900" algn="just">
              <a:buFont typeface="Wingdings" panose="05000000000000000000" pitchFamily="2" charset="2"/>
              <a:buChar char="Ø"/>
            </a:pPr>
            <a:r>
              <a:rPr lang="es-EC" sz="2200" dirty="0" smtClean="0">
                <a:solidFill>
                  <a:schemeClr val="tx1"/>
                </a:solidFill>
              </a:rPr>
              <a:t>Analizar </a:t>
            </a:r>
            <a:r>
              <a:rPr lang="es-EC" sz="2200" dirty="0">
                <a:solidFill>
                  <a:schemeClr val="tx1"/>
                </a:solidFill>
              </a:rPr>
              <a:t>la resistencia al pandeo en conductos formados por láminas metálicas de pared delgada utilizando un software adecuado.</a:t>
            </a:r>
          </a:p>
          <a:p>
            <a:pPr marL="342900" indent="-342900" algn="just">
              <a:buFont typeface="Wingdings" panose="05000000000000000000" pitchFamily="2" charset="2"/>
              <a:buChar char="Ø"/>
            </a:pPr>
            <a:r>
              <a:rPr lang="es-EC" sz="2200" dirty="0" smtClean="0">
                <a:solidFill>
                  <a:schemeClr val="tx1"/>
                </a:solidFill>
              </a:rPr>
              <a:t>Comparar </a:t>
            </a:r>
            <a:r>
              <a:rPr lang="es-EC" sz="2200" dirty="0">
                <a:solidFill>
                  <a:schemeClr val="tx1"/>
                </a:solidFill>
              </a:rPr>
              <a:t>y analizar los resultados entregados por el software.</a:t>
            </a:r>
          </a:p>
        </p:txBody>
      </p:sp>
    </p:spTree>
    <p:extLst>
      <p:ext uri="{BB962C8B-B14F-4D97-AF65-F5344CB8AC3E}">
        <p14:creationId xmlns:p14="http://schemas.microsoft.com/office/powerpoint/2010/main" val="4006707795"/>
      </p:ext>
    </p:extLst>
  </p:cSld>
  <p:clrMapOvr>
    <a:masterClrMapping/>
  </p:clrMapOvr>
  <p:transition spd="slow">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4000" dirty="0" smtClean="0">
                <a:ln w="22225">
                  <a:solidFill>
                    <a:sysClr val="windowText" lastClr="000000"/>
                  </a:solidFill>
                  <a:prstDash val="solid"/>
                </a:ln>
                <a:solidFill>
                  <a:schemeClr val="bg1">
                    <a:lumMod val="75000"/>
                  </a:schemeClr>
                </a:solidFill>
                <a:effectLst/>
              </a:rPr>
              <a:t>COMPARACIÓN DE RESULTADOS</a:t>
            </a:r>
            <a:endParaRPr lang="en-US" sz="4000" dirty="0">
              <a:ln w="22225">
                <a:solidFill>
                  <a:sysClr val="windowText" lastClr="000000"/>
                </a:solidFill>
                <a:prstDash val="solid"/>
              </a:ln>
              <a:solidFill>
                <a:schemeClr val="bg1">
                  <a:lumMod val="75000"/>
                </a:schemeClr>
              </a:solidFill>
              <a:effectLst/>
            </a:endParaRPr>
          </a:p>
        </p:txBody>
      </p:sp>
      <p:sp>
        <p:nvSpPr>
          <p:cNvPr id="4" name="Rectangle 3"/>
          <p:cNvSpPr/>
          <p:nvPr/>
        </p:nvSpPr>
        <p:spPr>
          <a:xfrm>
            <a:off x="440273" y="663772"/>
            <a:ext cx="8260436" cy="400110"/>
          </a:xfrm>
          <a:prstGeom prst="rect">
            <a:avLst/>
          </a:prstGeom>
        </p:spPr>
        <p:txBody>
          <a:bodyPr wrap="square">
            <a:spAutoFit/>
          </a:bodyPr>
          <a:lstStyle/>
          <a:p>
            <a:r>
              <a:rPr lang="es-EC" sz="2000" b="1" dirty="0" smtClean="0"/>
              <a:t>ARCO </a:t>
            </a:r>
            <a:r>
              <a:rPr lang="es-EC" sz="2000" b="1" dirty="0"/>
              <a:t>CON APOYOS </a:t>
            </a:r>
            <a:r>
              <a:rPr lang="es-EC" sz="2000" b="1" dirty="0" smtClean="0"/>
              <a:t>EMPOTRADOS – VARIACIÓN DEL RADIO</a:t>
            </a:r>
            <a:endParaRPr lang="es-EC" sz="2000" b="1" dirty="0"/>
          </a:p>
        </p:txBody>
      </p:sp>
      <p:pic>
        <p:nvPicPr>
          <p:cNvPr id="5" name="Picture 4"/>
          <p:cNvPicPr>
            <a:picLocks noChangeAspect="1"/>
          </p:cNvPicPr>
          <p:nvPr/>
        </p:nvPicPr>
        <p:blipFill>
          <a:blip r:embed="rId2"/>
          <a:stretch>
            <a:fillRect/>
          </a:stretch>
        </p:blipFill>
        <p:spPr>
          <a:xfrm>
            <a:off x="1815384" y="1063882"/>
            <a:ext cx="5510213" cy="4899273"/>
          </a:xfrm>
          <a:prstGeom prst="rect">
            <a:avLst/>
          </a:prstGeom>
        </p:spPr>
      </p:pic>
    </p:spTree>
    <p:extLst>
      <p:ext uri="{BB962C8B-B14F-4D97-AF65-F5344CB8AC3E}">
        <p14:creationId xmlns:p14="http://schemas.microsoft.com/office/powerpoint/2010/main" val="182402720"/>
      </p:ext>
    </p:extLst>
  </p:cSld>
  <p:clrMapOvr>
    <a:masterClrMapping/>
  </p:clrMapOvr>
  <p:transition spd="slow">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4000" dirty="0" smtClean="0">
                <a:ln w="22225">
                  <a:solidFill>
                    <a:sysClr val="windowText" lastClr="000000"/>
                  </a:solidFill>
                  <a:prstDash val="solid"/>
                </a:ln>
                <a:solidFill>
                  <a:schemeClr val="bg1">
                    <a:lumMod val="75000"/>
                  </a:schemeClr>
                </a:solidFill>
                <a:effectLst/>
              </a:rPr>
              <a:t>COMPARACIÓN DE RESULTADOS</a:t>
            </a:r>
            <a:endParaRPr lang="en-US" sz="4000" dirty="0">
              <a:ln w="22225">
                <a:solidFill>
                  <a:sysClr val="windowText" lastClr="000000"/>
                </a:solidFill>
                <a:prstDash val="solid"/>
              </a:ln>
              <a:solidFill>
                <a:schemeClr val="bg1">
                  <a:lumMod val="75000"/>
                </a:schemeClr>
              </a:solidFill>
              <a:effectLst/>
            </a:endParaRPr>
          </a:p>
        </p:txBody>
      </p:sp>
      <p:sp>
        <p:nvSpPr>
          <p:cNvPr id="4" name="Rectangle 3"/>
          <p:cNvSpPr/>
          <p:nvPr/>
        </p:nvSpPr>
        <p:spPr>
          <a:xfrm>
            <a:off x="440273" y="663772"/>
            <a:ext cx="8260436" cy="400110"/>
          </a:xfrm>
          <a:prstGeom prst="rect">
            <a:avLst/>
          </a:prstGeom>
        </p:spPr>
        <p:txBody>
          <a:bodyPr wrap="square">
            <a:spAutoFit/>
          </a:bodyPr>
          <a:lstStyle/>
          <a:p>
            <a:r>
              <a:rPr lang="es-EC" sz="2000" b="1" dirty="0" smtClean="0"/>
              <a:t>ARCO </a:t>
            </a:r>
            <a:r>
              <a:rPr lang="es-EC" sz="2000" b="1" dirty="0"/>
              <a:t>CON APOYOS </a:t>
            </a:r>
            <a:r>
              <a:rPr lang="es-EC" sz="2000" b="1" dirty="0" smtClean="0"/>
              <a:t>EMPOTRADOS – VARIACIÓN DEL RADIO</a:t>
            </a:r>
            <a:endParaRPr lang="es-EC" sz="2000" b="1" dirty="0"/>
          </a:p>
        </p:txBody>
      </p:sp>
      <p:pic>
        <p:nvPicPr>
          <p:cNvPr id="3" name="Picture 2"/>
          <p:cNvPicPr>
            <a:picLocks noChangeAspect="1"/>
          </p:cNvPicPr>
          <p:nvPr/>
        </p:nvPicPr>
        <p:blipFill>
          <a:blip r:embed="rId2"/>
          <a:stretch>
            <a:fillRect/>
          </a:stretch>
        </p:blipFill>
        <p:spPr>
          <a:xfrm>
            <a:off x="860503" y="1346427"/>
            <a:ext cx="7419975" cy="4048541"/>
          </a:xfrm>
          <a:prstGeom prst="rect">
            <a:avLst/>
          </a:prstGeom>
        </p:spPr>
      </p:pic>
    </p:spTree>
    <p:extLst>
      <p:ext uri="{BB962C8B-B14F-4D97-AF65-F5344CB8AC3E}">
        <p14:creationId xmlns:p14="http://schemas.microsoft.com/office/powerpoint/2010/main" val="1388291972"/>
      </p:ext>
    </p:extLst>
  </p:cSld>
  <p:clrMapOvr>
    <a:masterClrMapping/>
  </p:clrMapOvr>
  <p:transition spd="slow">
    <p:wip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4000" dirty="0" smtClean="0">
                <a:ln w="22225">
                  <a:solidFill>
                    <a:sysClr val="windowText" lastClr="000000"/>
                  </a:solidFill>
                  <a:prstDash val="solid"/>
                </a:ln>
                <a:solidFill>
                  <a:schemeClr val="bg1">
                    <a:lumMod val="75000"/>
                  </a:schemeClr>
                </a:solidFill>
                <a:effectLst/>
              </a:rPr>
              <a:t>COMPARACIÓN DE RESULTADOS</a:t>
            </a:r>
            <a:endParaRPr lang="en-US" sz="4000" dirty="0">
              <a:ln w="22225">
                <a:solidFill>
                  <a:sysClr val="windowText" lastClr="000000"/>
                </a:solidFill>
                <a:prstDash val="solid"/>
              </a:ln>
              <a:solidFill>
                <a:schemeClr val="bg1">
                  <a:lumMod val="75000"/>
                </a:schemeClr>
              </a:solidFill>
              <a:effectLst/>
            </a:endParaRPr>
          </a:p>
        </p:txBody>
      </p:sp>
      <p:sp>
        <p:nvSpPr>
          <p:cNvPr id="4" name="Rectangle 3"/>
          <p:cNvSpPr/>
          <p:nvPr/>
        </p:nvSpPr>
        <p:spPr>
          <a:xfrm>
            <a:off x="440273" y="663772"/>
            <a:ext cx="8260436" cy="400110"/>
          </a:xfrm>
          <a:prstGeom prst="rect">
            <a:avLst/>
          </a:prstGeom>
        </p:spPr>
        <p:txBody>
          <a:bodyPr wrap="square">
            <a:spAutoFit/>
          </a:bodyPr>
          <a:lstStyle/>
          <a:p>
            <a:r>
              <a:rPr lang="es-EC" sz="2000" b="1" dirty="0" smtClean="0"/>
              <a:t>ARCO </a:t>
            </a:r>
            <a:r>
              <a:rPr lang="es-EC" sz="2000" b="1" dirty="0"/>
              <a:t>CON APOYOS </a:t>
            </a:r>
            <a:r>
              <a:rPr lang="es-EC" sz="2000" b="1" dirty="0" smtClean="0"/>
              <a:t>EMPOTRADOS – VARIACIÓN DE LONGITUD</a:t>
            </a:r>
            <a:endParaRPr lang="es-EC" sz="2000" b="1" dirty="0"/>
          </a:p>
        </p:txBody>
      </p:sp>
      <p:pic>
        <p:nvPicPr>
          <p:cNvPr id="3" name="Picture 2"/>
          <p:cNvPicPr>
            <a:picLocks noChangeAspect="1"/>
          </p:cNvPicPr>
          <p:nvPr/>
        </p:nvPicPr>
        <p:blipFill>
          <a:blip r:embed="rId2"/>
          <a:stretch>
            <a:fillRect/>
          </a:stretch>
        </p:blipFill>
        <p:spPr>
          <a:xfrm>
            <a:off x="2765503" y="1063882"/>
            <a:ext cx="3609975" cy="4838700"/>
          </a:xfrm>
          <a:prstGeom prst="rect">
            <a:avLst/>
          </a:prstGeom>
        </p:spPr>
      </p:pic>
    </p:spTree>
    <p:extLst>
      <p:ext uri="{BB962C8B-B14F-4D97-AF65-F5344CB8AC3E}">
        <p14:creationId xmlns:p14="http://schemas.microsoft.com/office/powerpoint/2010/main" val="2036612915"/>
      </p:ext>
    </p:extLst>
  </p:cSld>
  <p:clrMapOvr>
    <a:masterClrMapping/>
  </p:clrMapOvr>
  <p:transition spd="slow">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4000" dirty="0" smtClean="0">
                <a:ln w="22225">
                  <a:solidFill>
                    <a:sysClr val="windowText" lastClr="000000"/>
                  </a:solidFill>
                  <a:prstDash val="solid"/>
                </a:ln>
                <a:solidFill>
                  <a:schemeClr val="bg1">
                    <a:lumMod val="75000"/>
                  </a:schemeClr>
                </a:solidFill>
                <a:effectLst/>
              </a:rPr>
              <a:t>COMPARACIÓN DE RESULTADOS</a:t>
            </a:r>
            <a:endParaRPr lang="en-US" sz="4000" dirty="0">
              <a:ln w="22225">
                <a:solidFill>
                  <a:sysClr val="windowText" lastClr="000000"/>
                </a:solidFill>
                <a:prstDash val="solid"/>
              </a:ln>
              <a:solidFill>
                <a:schemeClr val="bg1">
                  <a:lumMod val="75000"/>
                </a:schemeClr>
              </a:solidFill>
              <a:effectLst/>
            </a:endParaRPr>
          </a:p>
        </p:txBody>
      </p:sp>
      <p:sp>
        <p:nvSpPr>
          <p:cNvPr id="4" name="Rectangle 3"/>
          <p:cNvSpPr/>
          <p:nvPr/>
        </p:nvSpPr>
        <p:spPr>
          <a:xfrm>
            <a:off x="440273" y="663772"/>
            <a:ext cx="8260436" cy="400110"/>
          </a:xfrm>
          <a:prstGeom prst="rect">
            <a:avLst/>
          </a:prstGeom>
        </p:spPr>
        <p:txBody>
          <a:bodyPr wrap="square">
            <a:spAutoFit/>
          </a:bodyPr>
          <a:lstStyle/>
          <a:p>
            <a:r>
              <a:rPr lang="es-EC" sz="2000" b="1" dirty="0" smtClean="0"/>
              <a:t>ARCO </a:t>
            </a:r>
            <a:r>
              <a:rPr lang="es-EC" sz="2000" b="1" dirty="0"/>
              <a:t>CON APOYOS </a:t>
            </a:r>
            <a:r>
              <a:rPr lang="es-EC" sz="2000" b="1" dirty="0" smtClean="0"/>
              <a:t>EMPOTRADOS – VARIACIÓN DE LONGITUD</a:t>
            </a:r>
            <a:endParaRPr lang="es-EC" sz="2000" b="1" dirty="0"/>
          </a:p>
        </p:txBody>
      </p:sp>
      <p:pic>
        <p:nvPicPr>
          <p:cNvPr id="5" name="Picture 4"/>
          <p:cNvPicPr>
            <a:picLocks noChangeAspect="1"/>
          </p:cNvPicPr>
          <p:nvPr/>
        </p:nvPicPr>
        <p:blipFill>
          <a:blip r:embed="rId2"/>
          <a:stretch>
            <a:fillRect/>
          </a:stretch>
        </p:blipFill>
        <p:spPr>
          <a:xfrm>
            <a:off x="778959" y="1482724"/>
            <a:ext cx="7583064" cy="3914775"/>
          </a:xfrm>
          <a:prstGeom prst="rect">
            <a:avLst/>
          </a:prstGeom>
        </p:spPr>
      </p:pic>
    </p:spTree>
    <p:extLst>
      <p:ext uri="{BB962C8B-B14F-4D97-AF65-F5344CB8AC3E}">
        <p14:creationId xmlns:p14="http://schemas.microsoft.com/office/powerpoint/2010/main" val="1202261400"/>
      </p:ext>
    </p:extLst>
  </p:cSld>
  <p:clrMapOvr>
    <a:masterClrMapping/>
  </p:clrMapOvr>
  <p:transition spd="slow">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4000" dirty="0" smtClean="0">
                <a:ln w="22225">
                  <a:solidFill>
                    <a:sysClr val="windowText" lastClr="000000"/>
                  </a:solidFill>
                  <a:prstDash val="solid"/>
                </a:ln>
                <a:solidFill>
                  <a:schemeClr val="bg1">
                    <a:lumMod val="75000"/>
                  </a:schemeClr>
                </a:solidFill>
                <a:effectLst/>
              </a:rPr>
              <a:t>TIPOS DE CORRUGACIÓN</a:t>
            </a:r>
            <a:endParaRPr lang="en-US" sz="4000" dirty="0">
              <a:ln w="22225">
                <a:solidFill>
                  <a:sysClr val="windowText" lastClr="000000"/>
                </a:solidFill>
                <a:prstDash val="solid"/>
              </a:ln>
              <a:solidFill>
                <a:schemeClr val="bg1">
                  <a:lumMod val="75000"/>
                </a:schemeClr>
              </a:solidFill>
              <a:effectLst/>
            </a:endParaRPr>
          </a:p>
        </p:txBody>
      </p:sp>
      <p:pic>
        <p:nvPicPr>
          <p:cNvPr id="6" name="Picture 5"/>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1575" r="3138"/>
          <a:stretch/>
        </p:blipFill>
        <p:spPr bwMode="auto">
          <a:xfrm rot="5400000">
            <a:off x="2304037" y="-518122"/>
            <a:ext cx="4532912" cy="68967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3" name="CuadroTexto 2"/>
          <p:cNvSpPr txBox="1"/>
          <p:nvPr/>
        </p:nvSpPr>
        <p:spPr>
          <a:xfrm>
            <a:off x="344385" y="5384050"/>
            <a:ext cx="7908966" cy="369332"/>
          </a:xfrm>
          <a:prstGeom prst="rect">
            <a:avLst/>
          </a:prstGeom>
          <a:noFill/>
        </p:spPr>
        <p:txBody>
          <a:bodyPr wrap="square" rtlCol="0">
            <a:spAutoFit/>
          </a:bodyPr>
          <a:lstStyle/>
          <a:p>
            <a:r>
              <a:rPr lang="en-US" b="1" dirty="0" smtClean="0"/>
              <a:t>TIPO :     P400           P381         P152       P100    P76        P68      P38</a:t>
            </a:r>
            <a:endParaRPr lang="es-EC" b="1" dirty="0"/>
          </a:p>
        </p:txBody>
      </p:sp>
    </p:spTree>
    <p:extLst>
      <p:ext uri="{BB962C8B-B14F-4D97-AF65-F5344CB8AC3E}">
        <p14:creationId xmlns:p14="http://schemas.microsoft.com/office/powerpoint/2010/main" val="258608357"/>
      </p:ext>
    </p:extLst>
  </p:cSld>
  <p:clrMapOvr>
    <a:masterClrMapping/>
  </p:clrMapOvr>
  <p:transition spd="slow">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3600" dirty="0" smtClean="0">
                <a:ln w="22225">
                  <a:solidFill>
                    <a:sysClr val="windowText" lastClr="000000"/>
                  </a:solidFill>
                  <a:prstDash val="solid"/>
                </a:ln>
                <a:solidFill>
                  <a:schemeClr val="bg1">
                    <a:lumMod val="75000"/>
                  </a:schemeClr>
                </a:solidFill>
                <a:effectLst/>
              </a:rPr>
              <a:t>PANDEO EN DUCTOS CORRUGADOS</a:t>
            </a:r>
            <a:endParaRPr lang="en-US" sz="3600" dirty="0">
              <a:ln w="22225">
                <a:solidFill>
                  <a:sysClr val="windowText" lastClr="000000"/>
                </a:solidFill>
                <a:prstDash val="solid"/>
              </a:ln>
              <a:solidFill>
                <a:schemeClr val="bg1">
                  <a:lumMod val="75000"/>
                </a:schemeClr>
              </a:solidFill>
              <a:effectLst/>
            </a:endParaRPr>
          </a:p>
        </p:txBody>
      </p:sp>
      <p:sp>
        <p:nvSpPr>
          <p:cNvPr id="3" name="Rectangle 2"/>
          <p:cNvSpPr/>
          <p:nvPr/>
        </p:nvSpPr>
        <p:spPr>
          <a:xfrm>
            <a:off x="273964" y="943172"/>
            <a:ext cx="8593058" cy="4401205"/>
          </a:xfrm>
          <a:prstGeom prst="rect">
            <a:avLst/>
          </a:prstGeom>
        </p:spPr>
        <p:txBody>
          <a:bodyPr wrap="square">
            <a:spAutoFit/>
          </a:bodyPr>
          <a:lstStyle/>
          <a:p>
            <a:pPr algn="just"/>
            <a:r>
              <a:rPr lang="es-EC" sz="2000" dirty="0"/>
              <a:t>Para el análisis de pandeo en el ducto corrugado tipo arco semicircular se analizan los distintos tipos de corrugas, variando los espesores y diámetros, además de la sección constante para semejar la desviación del cálculo teórico.</a:t>
            </a:r>
          </a:p>
          <a:p>
            <a:pPr algn="just"/>
            <a:endParaRPr lang="es-EC" sz="2000" dirty="0"/>
          </a:p>
          <a:p>
            <a:pPr algn="just"/>
            <a:r>
              <a:rPr lang="es-EC" sz="2000" dirty="0"/>
              <a:t>Para lo cual se han planteado 4 casos variando el diámetro, y dentro de estos los espesores y tipos de corruga, cada uno con su color </a:t>
            </a:r>
            <a:r>
              <a:rPr lang="es-EC" sz="2000" dirty="0" smtClean="0"/>
              <a:t>característico, </a:t>
            </a:r>
            <a:r>
              <a:rPr lang="es-EC" sz="2000" dirty="0"/>
              <a:t>consiguiendo cargas críticas y alturas máximas de </a:t>
            </a:r>
            <a:r>
              <a:rPr lang="es-EC" sz="2000" dirty="0" smtClean="0"/>
              <a:t>relleno, </a:t>
            </a:r>
            <a:r>
              <a:rPr lang="es-EC" sz="2000" dirty="0"/>
              <a:t>los casos son:</a:t>
            </a:r>
          </a:p>
          <a:p>
            <a:pPr algn="just"/>
            <a:endParaRPr lang="es-EC" sz="2000" dirty="0"/>
          </a:p>
          <a:p>
            <a:pPr marL="342900" indent="-342900" algn="just">
              <a:buFont typeface="Arial" panose="020B0604020202020204" pitchFamily="34" charset="0"/>
              <a:buChar char="•"/>
            </a:pPr>
            <a:r>
              <a:rPr lang="es-EC" sz="2000" dirty="0" smtClean="0"/>
              <a:t>CASO </a:t>
            </a:r>
            <a:r>
              <a:rPr lang="es-EC" sz="2000" dirty="0"/>
              <a:t>1: Arco semicircular con 2.5 [m] de radio (ANARANJADO).</a:t>
            </a:r>
          </a:p>
          <a:p>
            <a:pPr marL="342900" indent="-342900" algn="just">
              <a:buFont typeface="Arial" panose="020B0604020202020204" pitchFamily="34" charset="0"/>
              <a:buChar char="•"/>
            </a:pPr>
            <a:r>
              <a:rPr lang="es-EC" sz="2000" dirty="0" smtClean="0"/>
              <a:t>CASO </a:t>
            </a:r>
            <a:r>
              <a:rPr lang="es-EC" sz="2000" dirty="0"/>
              <a:t>2: Arco semicircular con 5 [m] de radio (VERDE).</a:t>
            </a:r>
          </a:p>
          <a:p>
            <a:pPr marL="342900" indent="-342900" algn="just">
              <a:buFont typeface="Arial" panose="020B0604020202020204" pitchFamily="34" charset="0"/>
              <a:buChar char="•"/>
            </a:pPr>
            <a:r>
              <a:rPr lang="es-EC" sz="2000" dirty="0" smtClean="0"/>
              <a:t>CASO </a:t>
            </a:r>
            <a:r>
              <a:rPr lang="es-EC" sz="2000" dirty="0"/>
              <a:t>3: Arco semicircular con 10 [m] de radio (ROJO).</a:t>
            </a:r>
          </a:p>
          <a:p>
            <a:pPr marL="342900" indent="-342900" algn="just">
              <a:buFont typeface="Arial" panose="020B0604020202020204" pitchFamily="34" charset="0"/>
              <a:buChar char="•"/>
            </a:pPr>
            <a:r>
              <a:rPr lang="es-EC" sz="2000" dirty="0" smtClean="0"/>
              <a:t>CASO </a:t>
            </a:r>
            <a:r>
              <a:rPr lang="es-EC" sz="2000" dirty="0"/>
              <a:t>4: Arco semicircular con 15 [m] de radio (AZUL).</a:t>
            </a:r>
          </a:p>
        </p:txBody>
      </p:sp>
    </p:spTree>
    <p:extLst>
      <p:ext uri="{BB962C8B-B14F-4D97-AF65-F5344CB8AC3E}">
        <p14:creationId xmlns:p14="http://schemas.microsoft.com/office/powerpoint/2010/main" val="4111530613"/>
      </p:ext>
    </p:extLst>
  </p:cSld>
  <p:clrMapOvr>
    <a:masterClrMapping/>
  </p:clrMapOvr>
  <p:transition spd="slow">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3600" dirty="0" smtClean="0">
                <a:ln w="22225">
                  <a:solidFill>
                    <a:sysClr val="windowText" lastClr="000000"/>
                  </a:solidFill>
                  <a:prstDash val="solid"/>
                </a:ln>
                <a:solidFill>
                  <a:schemeClr val="bg1">
                    <a:lumMod val="75000"/>
                  </a:schemeClr>
                </a:solidFill>
                <a:effectLst/>
              </a:rPr>
              <a:t>ARCO CORRUGADO – 2.5 m DE RADIO</a:t>
            </a:r>
            <a:endParaRPr lang="en-US" sz="3600" dirty="0">
              <a:ln w="22225">
                <a:solidFill>
                  <a:sysClr val="windowText" lastClr="000000"/>
                </a:solidFill>
                <a:prstDash val="solid"/>
              </a:ln>
              <a:solidFill>
                <a:schemeClr val="bg1">
                  <a:lumMod val="75000"/>
                </a:schemeClr>
              </a:solidFill>
              <a:effectLst/>
            </a:endParaRPr>
          </a:p>
        </p:txBody>
      </p:sp>
      <p:pic>
        <p:nvPicPr>
          <p:cNvPr id="4" name="Picture 3"/>
          <p:cNvPicPr>
            <a:picLocks noChangeAspect="1"/>
          </p:cNvPicPr>
          <p:nvPr/>
        </p:nvPicPr>
        <p:blipFill>
          <a:blip r:embed="rId2"/>
          <a:stretch>
            <a:fillRect/>
          </a:stretch>
        </p:blipFill>
        <p:spPr>
          <a:xfrm>
            <a:off x="572142" y="1763712"/>
            <a:ext cx="7996702" cy="3557588"/>
          </a:xfrm>
          <a:prstGeom prst="rect">
            <a:avLst/>
          </a:prstGeom>
        </p:spPr>
      </p:pic>
      <p:sp>
        <p:nvSpPr>
          <p:cNvPr id="5" name="TextBox 4"/>
          <p:cNvSpPr txBox="1"/>
          <p:nvPr/>
        </p:nvSpPr>
        <p:spPr>
          <a:xfrm>
            <a:off x="2479760" y="889376"/>
            <a:ext cx="4181466" cy="369332"/>
          </a:xfrm>
          <a:prstGeom prst="rect">
            <a:avLst/>
          </a:prstGeom>
          <a:noFill/>
        </p:spPr>
        <p:txBody>
          <a:bodyPr wrap="none" rtlCol="0">
            <a:spAutoFit/>
          </a:bodyPr>
          <a:lstStyle/>
          <a:p>
            <a:r>
              <a:rPr lang="es-EC" dirty="0" smtClean="0"/>
              <a:t>CARGAS CRÍTICAS DE PANDEO [</a:t>
            </a:r>
            <a:r>
              <a:rPr lang="es-EC" dirty="0" err="1" smtClean="0"/>
              <a:t>Pa</a:t>
            </a:r>
            <a:r>
              <a:rPr lang="es-EC" dirty="0" smtClean="0"/>
              <a:t>]</a:t>
            </a:r>
            <a:endParaRPr lang="es-EC" dirty="0"/>
          </a:p>
        </p:txBody>
      </p:sp>
    </p:spTree>
    <p:extLst>
      <p:ext uri="{BB962C8B-B14F-4D97-AF65-F5344CB8AC3E}">
        <p14:creationId xmlns:p14="http://schemas.microsoft.com/office/powerpoint/2010/main" val="3280130712"/>
      </p:ext>
    </p:extLst>
  </p:cSld>
  <p:clrMapOvr>
    <a:masterClrMapping/>
  </p:clrMapOvr>
  <p:transition spd="slow">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3600" dirty="0" smtClean="0">
                <a:ln w="22225">
                  <a:solidFill>
                    <a:sysClr val="windowText" lastClr="000000"/>
                  </a:solidFill>
                  <a:prstDash val="solid"/>
                </a:ln>
                <a:solidFill>
                  <a:schemeClr val="bg1">
                    <a:lumMod val="75000"/>
                  </a:schemeClr>
                </a:solidFill>
                <a:effectLst/>
              </a:rPr>
              <a:t>ARCO CORRUGADO – 2.5 m DE RADIO</a:t>
            </a:r>
            <a:endParaRPr lang="en-US" sz="3600" dirty="0">
              <a:ln w="22225">
                <a:solidFill>
                  <a:sysClr val="windowText" lastClr="000000"/>
                </a:solidFill>
                <a:prstDash val="solid"/>
              </a:ln>
              <a:solidFill>
                <a:schemeClr val="bg1">
                  <a:lumMod val="75000"/>
                </a:schemeClr>
              </a:solidFill>
              <a:effectLst/>
            </a:endParaRPr>
          </a:p>
        </p:txBody>
      </p:sp>
      <p:pic>
        <p:nvPicPr>
          <p:cNvPr id="3" name="Picture 2"/>
          <p:cNvPicPr>
            <a:picLocks noChangeAspect="1"/>
          </p:cNvPicPr>
          <p:nvPr/>
        </p:nvPicPr>
        <p:blipFill>
          <a:blip r:embed="rId2"/>
          <a:stretch>
            <a:fillRect/>
          </a:stretch>
        </p:blipFill>
        <p:spPr>
          <a:xfrm>
            <a:off x="799248" y="862011"/>
            <a:ext cx="7542489" cy="4945655"/>
          </a:xfrm>
          <a:prstGeom prst="rect">
            <a:avLst/>
          </a:prstGeom>
        </p:spPr>
      </p:pic>
    </p:spTree>
    <p:extLst>
      <p:ext uri="{BB962C8B-B14F-4D97-AF65-F5344CB8AC3E}">
        <p14:creationId xmlns:p14="http://schemas.microsoft.com/office/powerpoint/2010/main" val="2032612153"/>
      </p:ext>
    </p:extLst>
  </p:cSld>
  <p:clrMapOvr>
    <a:masterClrMapping/>
  </p:clrMapOvr>
  <p:transition spd="slow">
    <p:wip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3600" dirty="0" smtClean="0">
                <a:ln w="22225">
                  <a:solidFill>
                    <a:sysClr val="windowText" lastClr="000000"/>
                  </a:solidFill>
                  <a:prstDash val="solid"/>
                </a:ln>
                <a:solidFill>
                  <a:schemeClr val="bg1">
                    <a:lumMod val="75000"/>
                  </a:schemeClr>
                </a:solidFill>
                <a:effectLst/>
              </a:rPr>
              <a:t>ARCO CORRUGADO – 2.5 m DE RADIO</a:t>
            </a:r>
            <a:endParaRPr lang="en-US" sz="3600" dirty="0">
              <a:ln w="22225">
                <a:solidFill>
                  <a:sysClr val="windowText" lastClr="000000"/>
                </a:solidFill>
                <a:prstDash val="solid"/>
              </a:ln>
              <a:solidFill>
                <a:schemeClr val="bg1">
                  <a:lumMod val="75000"/>
                </a:schemeClr>
              </a:solidFill>
              <a:effectLst/>
            </a:endParaRPr>
          </a:p>
        </p:txBody>
      </p:sp>
      <p:pic>
        <p:nvPicPr>
          <p:cNvPr id="4" name="Picture 3"/>
          <p:cNvPicPr>
            <a:picLocks noChangeAspect="1"/>
          </p:cNvPicPr>
          <p:nvPr/>
        </p:nvPicPr>
        <p:blipFill>
          <a:blip r:embed="rId2"/>
          <a:stretch>
            <a:fillRect/>
          </a:stretch>
        </p:blipFill>
        <p:spPr>
          <a:xfrm>
            <a:off x="472777" y="816172"/>
            <a:ext cx="8195432" cy="4759128"/>
          </a:xfrm>
          <a:prstGeom prst="rect">
            <a:avLst/>
          </a:prstGeom>
        </p:spPr>
      </p:pic>
    </p:spTree>
    <p:extLst>
      <p:ext uri="{BB962C8B-B14F-4D97-AF65-F5344CB8AC3E}">
        <p14:creationId xmlns:p14="http://schemas.microsoft.com/office/powerpoint/2010/main" val="8288572"/>
      </p:ext>
    </p:extLst>
  </p:cSld>
  <p:clrMapOvr>
    <a:masterClrMapping/>
  </p:clrMapOvr>
  <p:transition spd="slow">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3600" dirty="0" smtClean="0">
                <a:ln w="22225">
                  <a:solidFill>
                    <a:sysClr val="windowText" lastClr="000000"/>
                  </a:solidFill>
                  <a:prstDash val="solid"/>
                </a:ln>
                <a:solidFill>
                  <a:schemeClr val="bg1">
                    <a:lumMod val="75000"/>
                  </a:schemeClr>
                </a:solidFill>
                <a:effectLst/>
              </a:rPr>
              <a:t>ARCO CORRUGADO – 2.5 m DE RADIO</a:t>
            </a:r>
            <a:endParaRPr lang="en-US" sz="3600" dirty="0">
              <a:ln w="22225">
                <a:solidFill>
                  <a:sysClr val="windowText" lastClr="000000"/>
                </a:solidFill>
                <a:prstDash val="solid"/>
              </a:ln>
              <a:solidFill>
                <a:schemeClr val="bg1">
                  <a:lumMod val="75000"/>
                </a:schemeClr>
              </a:solidFill>
              <a:effectLst/>
            </a:endParaRPr>
          </a:p>
        </p:txBody>
      </p:sp>
      <p:sp>
        <p:nvSpPr>
          <p:cNvPr id="5" name="TextBox 4"/>
          <p:cNvSpPr txBox="1"/>
          <p:nvPr/>
        </p:nvSpPr>
        <p:spPr>
          <a:xfrm>
            <a:off x="2543260" y="1895484"/>
            <a:ext cx="4271234" cy="369332"/>
          </a:xfrm>
          <a:prstGeom prst="rect">
            <a:avLst/>
          </a:prstGeom>
          <a:noFill/>
        </p:spPr>
        <p:txBody>
          <a:bodyPr wrap="none" rtlCol="0">
            <a:spAutoFit/>
          </a:bodyPr>
          <a:lstStyle/>
          <a:p>
            <a:r>
              <a:rPr lang="es-EC" dirty="0" smtClean="0"/>
              <a:t>ALTURAS MÁXIMAS DE RELLENO [m]</a:t>
            </a:r>
            <a:endParaRPr lang="es-EC" dirty="0"/>
          </a:p>
        </p:txBody>
      </p:sp>
      <p:pic>
        <p:nvPicPr>
          <p:cNvPr id="3" name="Picture 2"/>
          <p:cNvPicPr>
            <a:picLocks noChangeAspect="1"/>
          </p:cNvPicPr>
          <p:nvPr/>
        </p:nvPicPr>
        <p:blipFill rotWithShape="1">
          <a:blip r:embed="rId2"/>
          <a:srcRect l="1861" b="2121"/>
          <a:stretch/>
        </p:blipFill>
        <p:spPr>
          <a:xfrm>
            <a:off x="609600" y="2543175"/>
            <a:ext cx="8074943" cy="293052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3286901" y="857337"/>
                <a:ext cx="2567177" cy="7947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h</m:t>
                          </m:r>
                        </m:e>
                        <m:sub>
                          <m:r>
                            <a:rPr lang="es-EC" i="1">
                              <a:latin typeface="Cambria Math" panose="02040503050406030204" pitchFamily="18" charset="0"/>
                            </a:rPr>
                            <m:t>𝑚𝑎𝑥</m:t>
                          </m:r>
                          <m:r>
                            <a:rPr lang="es-EC" i="0">
                              <a:latin typeface="Cambria Math" panose="02040503050406030204" pitchFamily="18" charset="0"/>
                            </a:rPr>
                            <m:t>,</m:t>
                          </m:r>
                          <m:r>
                            <a:rPr lang="es-EC" i="1">
                              <a:latin typeface="Cambria Math" panose="02040503050406030204" pitchFamily="18" charset="0"/>
                            </a:rPr>
                            <m:t>𝑟𝑒𝑙𝑙𝑒𝑛𝑜</m:t>
                          </m:r>
                        </m:sub>
                      </m:sSub>
                      <m:r>
                        <a:rPr lang="es-EC" i="0">
                          <a:latin typeface="Cambria Math" panose="02040503050406030204" pitchFamily="18" charset="0"/>
                        </a:rPr>
                        <m:t>=</m:t>
                      </m:r>
                      <m:f>
                        <m:fPr>
                          <m:ctrlPr>
                            <a:rPr lang="es-EC" i="1">
                              <a:latin typeface="Cambria Math" panose="02040503050406030204" pitchFamily="18" charset="0"/>
                            </a:rPr>
                          </m:ctrlPr>
                        </m:fPr>
                        <m:num>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𝑝</m:t>
                                  </m:r>
                                </m:e>
                                <m:sub>
                                  <m:r>
                                    <a:rPr lang="es-EC" i="1">
                                      <a:latin typeface="Cambria Math" panose="02040503050406030204" pitchFamily="18" charset="0"/>
                                    </a:rPr>
                                    <m:t>𝑐𝑟</m:t>
                                  </m:r>
                                </m:sub>
                              </m:sSub>
                            </m:num>
                            <m:den>
                              <m:r>
                                <a:rPr lang="es-EC" i="1">
                                  <a:latin typeface="Cambria Math" panose="02040503050406030204" pitchFamily="18" charset="0"/>
                                </a:rPr>
                                <m:t>𝐾</m:t>
                              </m:r>
                            </m:den>
                          </m:f>
                          <m:r>
                            <a:rPr lang="es-EC" i="0">
                              <a:latin typeface="Cambria Math" panose="02040503050406030204" pitchFamily="18" charset="0"/>
                            </a:rPr>
                            <m:t>−</m:t>
                          </m:r>
                          <m:r>
                            <a:rPr lang="es-EC" i="1">
                              <a:latin typeface="Cambria Math" panose="02040503050406030204" pitchFamily="18" charset="0"/>
                            </a:rPr>
                            <m:t>𝐶𝑉</m:t>
                          </m:r>
                        </m:num>
                        <m:den>
                          <m:sSub>
                            <m:sSubPr>
                              <m:ctrlPr>
                                <a:rPr lang="es-EC" i="1">
                                  <a:latin typeface="Cambria Math" panose="02040503050406030204" pitchFamily="18" charset="0"/>
                                </a:rPr>
                              </m:ctrlPr>
                            </m:sSubPr>
                            <m:e>
                              <m:r>
                                <a:rPr lang="es-EC" i="1">
                                  <a:latin typeface="Cambria Math" panose="02040503050406030204" pitchFamily="18" charset="0"/>
                                </a:rPr>
                                <m:t>𝜌</m:t>
                              </m:r>
                            </m:e>
                            <m:sub>
                              <m:r>
                                <a:rPr lang="es-EC" i="1">
                                  <a:latin typeface="Cambria Math" panose="02040503050406030204" pitchFamily="18" charset="0"/>
                                </a:rPr>
                                <m:t>𝑠𝑢𝑒𝑙𝑜</m:t>
                              </m:r>
                            </m:sub>
                          </m:sSub>
                        </m:den>
                      </m:f>
                    </m:oMath>
                  </m:oMathPara>
                </a14:m>
                <a:endParaRPr lang="es-EC" dirty="0"/>
              </a:p>
            </p:txBody>
          </p:sp>
        </mc:Choice>
        <mc:Fallback xmlns="">
          <p:sp>
            <p:nvSpPr>
              <p:cNvPr id="6" name="Rectangle 5"/>
              <p:cNvSpPr>
                <a:spLocks noRot="1" noChangeAspect="1" noMove="1" noResize="1" noEditPoints="1" noAdjustHandles="1" noChangeArrowheads="1" noChangeShapeType="1" noTextEdit="1"/>
              </p:cNvSpPr>
              <p:nvPr/>
            </p:nvSpPr>
            <p:spPr>
              <a:xfrm>
                <a:off x="3286901" y="857337"/>
                <a:ext cx="2567177" cy="794705"/>
              </a:xfrm>
              <a:prstGeom prst="rect">
                <a:avLst/>
              </a:prstGeom>
              <a:blipFill rotWithShape="0">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263692303"/>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9864" y="-204536"/>
            <a:ext cx="7868652" cy="971300"/>
          </a:xfrm>
        </p:spPr>
        <p:txBody>
          <a:bodyPr/>
          <a:lstStyle/>
          <a:p>
            <a:r>
              <a:rPr lang="en-US" sz="4800" dirty="0" smtClean="0">
                <a:ln w="22225">
                  <a:solidFill>
                    <a:sysClr val="windowText" lastClr="000000"/>
                  </a:solidFill>
                  <a:prstDash val="solid"/>
                </a:ln>
                <a:solidFill>
                  <a:schemeClr val="bg1">
                    <a:lumMod val="75000"/>
                  </a:schemeClr>
                </a:solidFill>
                <a:effectLst/>
              </a:rPr>
              <a:t>FUNDAMENTO TEÓRICO</a:t>
            </a:r>
            <a:endParaRPr lang="en-US" sz="4800" dirty="0">
              <a:ln w="22225">
                <a:solidFill>
                  <a:sysClr val="windowText" lastClr="000000"/>
                </a:solidFill>
                <a:prstDash val="solid"/>
              </a:ln>
              <a:solidFill>
                <a:schemeClr val="bg1">
                  <a:lumMod val="75000"/>
                </a:schemeClr>
              </a:solidFill>
              <a:effectLst/>
            </a:endParaRPr>
          </a:p>
        </p:txBody>
      </p:sp>
      <p:pic>
        <p:nvPicPr>
          <p:cNvPr id="5" name="Picture 4"/>
          <p:cNvPicPr>
            <a:picLocks noChangeAspect="1"/>
          </p:cNvPicPr>
          <p:nvPr/>
        </p:nvPicPr>
        <p:blipFill>
          <a:blip r:embed="rId2"/>
          <a:stretch>
            <a:fillRect/>
          </a:stretch>
        </p:blipFill>
        <p:spPr>
          <a:xfrm>
            <a:off x="3466728" y="1147698"/>
            <a:ext cx="5328355" cy="39476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Subtitle 2"/>
          <p:cNvSpPr>
            <a:spLocks noGrp="1"/>
          </p:cNvSpPr>
          <p:nvPr>
            <p:ph type="subTitle" idx="1"/>
          </p:nvPr>
        </p:nvSpPr>
        <p:spPr>
          <a:xfrm>
            <a:off x="4326181" y="4831638"/>
            <a:ext cx="3609447" cy="967076"/>
          </a:xfrm>
        </p:spPr>
        <p:txBody>
          <a:bodyPr/>
          <a:lstStyle/>
          <a:p>
            <a:pPr algn="just"/>
            <a:endParaRPr lang="es-EC" sz="2000" b="1" dirty="0">
              <a:solidFill>
                <a:schemeClr val="tx1"/>
              </a:solidFill>
              <a:effectLst>
                <a:outerShdw blurRad="38100" dist="38100" dir="2700000" algn="tl">
                  <a:srgbClr val="000000">
                    <a:alpha val="43137"/>
                  </a:srgbClr>
                </a:outerShdw>
              </a:effectLst>
            </a:endParaRPr>
          </a:p>
          <a:p>
            <a:pPr algn="just"/>
            <a:r>
              <a:rPr lang="es-EC" sz="2000" dirty="0" smtClean="0">
                <a:solidFill>
                  <a:schemeClr val="tx1"/>
                </a:solidFill>
              </a:rPr>
              <a:t>Curva Esfuerzo - Deformación</a:t>
            </a:r>
            <a:endParaRPr lang="es-EC" sz="1400" dirty="0">
              <a:solidFill>
                <a:schemeClr val="tx1"/>
              </a:solidFill>
            </a:endParaRPr>
          </a:p>
        </p:txBody>
      </p:sp>
      <p:sp>
        <p:nvSpPr>
          <p:cNvPr id="8" name="Rectangle 7"/>
          <p:cNvSpPr/>
          <p:nvPr/>
        </p:nvSpPr>
        <p:spPr>
          <a:xfrm>
            <a:off x="407604" y="1709105"/>
            <a:ext cx="2770310" cy="769441"/>
          </a:xfrm>
          <a:prstGeom prst="rect">
            <a:avLst/>
          </a:prstGeom>
        </p:spPr>
        <p:txBody>
          <a:bodyPr wrap="none">
            <a:spAutoFit/>
          </a:bodyPr>
          <a:lstStyle/>
          <a:p>
            <a:pPr algn="just"/>
            <a:r>
              <a:rPr lang="es-EC" sz="2200" b="1" dirty="0" smtClean="0">
                <a:effectLst>
                  <a:outerShdw blurRad="38100" dist="38100" dir="2700000" algn="tl">
                    <a:srgbClr val="000000">
                      <a:alpha val="43137"/>
                    </a:srgbClr>
                  </a:outerShdw>
                </a:effectLst>
              </a:rPr>
              <a:t>DEFORMACIONES </a:t>
            </a:r>
          </a:p>
          <a:p>
            <a:pPr algn="ctr"/>
            <a:r>
              <a:rPr lang="es-EC" sz="2200" b="1" dirty="0" smtClean="0">
                <a:effectLst>
                  <a:outerShdw blurRad="38100" dist="38100" dir="2700000" algn="tl">
                    <a:srgbClr val="000000">
                      <a:alpha val="43137"/>
                    </a:srgbClr>
                  </a:outerShdw>
                </a:effectLst>
              </a:rPr>
              <a:t>Y ESFUERZOS</a:t>
            </a:r>
            <a:endParaRPr lang="es-EC" sz="2200" b="1" dirty="0">
              <a:effectLst>
                <a:outerShdw blurRad="38100" dist="38100" dir="2700000" algn="tl">
                  <a:srgbClr val="000000">
                    <a:alpha val="43137"/>
                  </a:srgbClr>
                </a:outerShdw>
              </a:effectLst>
            </a:endParaRPr>
          </a:p>
        </p:txBody>
      </p:sp>
      <p:sp>
        <p:nvSpPr>
          <p:cNvPr id="9" name="Rectangle 8"/>
          <p:cNvSpPr/>
          <p:nvPr/>
        </p:nvSpPr>
        <p:spPr>
          <a:xfrm>
            <a:off x="130797" y="2627927"/>
            <a:ext cx="3203555" cy="430887"/>
          </a:xfrm>
          <a:prstGeom prst="rect">
            <a:avLst/>
          </a:prstGeom>
        </p:spPr>
        <p:txBody>
          <a:bodyPr wrap="square">
            <a:spAutoFit/>
          </a:bodyPr>
          <a:lstStyle/>
          <a:p>
            <a:pPr marL="342900" indent="-342900">
              <a:buFont typeface="Arial" panose="020B0604020202020204" pitchFamily="34" charset="0"/>
              <a:buChar char="•"/>
            </a:pPr>
            <a:r>
              <a:rPr lang="es-EC" sz="2200" dirty="0" smtClean="0"/>
              <a:t>Deformación Elástica</a:t>
            </a:r>
            <a:endParaRPr lang="es-EC" sz="2200" dirty="0"/>
          </a:p>
        </p:txBody>
      </p:sp>
      <p:sp>
        <p:nvSpPr>
          <p:cNvPr id="10" name="Rectangle 9"/>
          <p:cNvSpPr/>
          <p:nvPr/>
        </p:nvSpPr>
        <p:spPr>
          <a:xfrm>
            <a:off x="130797" y="4124265"/>
            <a:ext cx="3203555" cy="430887"/>
          </a:xfrm>
          <a:prstGeom prst="rect">
            <a:avLst/>
          </a:prstGeom>
        </p:spPr>
        <p:txBody>
          <a:bodyPr wrap="square">
            <a:spAutoFit/>
          </a:bodyPr>
          <a:lstStyle/>
          <a:p>
            <a:pPr marL="342900" indent="-342900">
              <a:buFont typeface="Arial" panose="020B0604020202020204" pitchFamily="34" charset="0"/>
              <a:buChar char="•"/>
            </a:pPr>
            <a:r>
              <a:rPr lang="es-EC" sz="2200" dirty="0" smtClean="0"/>
              <a:t>Deformación Plástica</a:t>
            </a:r>
            <a:endParaRPr lang="es-EC" sz="2200" dirty="0"/>
          </a:p>
        </p:txBody>
      </p:sp>
      <mc:AlternateContent xmlns:mc="http://schemas.openxmlformats.org/markup-compatibility/2006" xmlns:a14="http://schemas.microsoft.com/office/drawing/2010/main">
        <mc:Choice Requires="a14">
          <p:sp>
            <p:nvSpPr>
              <p:cNvPr id="11" name="Rectangle 10"/>
              <p:cNvSpPr/>
              <p:nvPr/>
            </p:nvSpPr>
            <p:spPr>
              <a:xfrm>
                <a:off x="981983" y="3237374"/>
                <a:ext cx="150118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sz="2400" i="1">
                          <a:latin typeface="Cambria Math" panose="02040503050406030204" pitchFamily="18" charset="0"/>
                        </a:rPr>
                        <m:t>𝜎</m:t>
                      </m:r>
                      <m:r>
                        <a:rPr lang="es-EC" sz="2400" i="0">
                          <a:latin typeface="Cambria Math" panose="02040503050406030204" pitchFamily="18" charset="0"/>
                        </a:rPr>
                        <m:t>=</m:t>
                      </m:r>
                      <m:r>
                        <a:rPr lang="es-EC" sz="2400" i="1">
                          <a:latin typeface="Cambria Math" panose="02040503050406030204" pitchFamily="18" charset="0"/>
                        </a:rPr>
                        <m:t>𝐸</m:t>
                      </m:r>
                      <m:r>
                        <a:rPr lang="es-EC" sz="2400" i="0">
                          <a:latin typeface="Cambria Math" panose="02040503050406030204" pitchFamily="18" charset="0"/>
                        </a:rPr>
                        <m:t>∙</m:t>
                      </m:r>
                      <m:r>
                        <a:rPr lang="es-EC" sz="2400" i="1">
                          <a:latin typeface="Cambria Math" panose="02040503050406030204" pitchFamily="18" charset="0"/>
                        </a:rPr>
                        <m:t>𝜀</m:t>
                      </m:r>
                      <m:r>
                        <a:rPr lang="es-EC" sz="2400" i="0">
                          <a:latin typeface="Cambria Math" panose="02040503050406030204" pitchFamily="18" charset="0"/>
                        </a:rPr>
                        <m:t> </m:t>
                      </m:r>
                    </m:oMath>
                  </m:oMathPara>
                </a14:m>
                <a:endParaRPr lang="es-EC" sz="2400" dirty="0"/>
              </a:p>
            </p:txBody>
          </p:sp>
        </mc:Choice>
        <mc:Fallback xmlns="">
          <p:sp>
            <p:nvSpPr>
              <p:cNvPr id="11" name="Rectangle 10"/>
              <p:cNvSpPr>
                <a:spLocks noRot="1" noChangeAspect="1" noMove="1" noResize="1" noEditPoints="1" noAdjustHandles="1" noChangeArrowheads="1" noChangeShapeType="1" noTextEdit="1"/>
              </p:cNvSpPr>
              <p:nvPr/>
            </p:nvSpPr>
            <p:spPr>
              <a:xfrm>
                <a:off x="981983" y="3237374"/>
                <a:ext cx="1501180" cy="461665"/>
              </a:xfrm>
              <a:prstGeom prst="rect">
                <a:avLst/>
              </a:prstGeom>
              <a:blipFill rotWithShape="0">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714400703"/>
      </p:ext>
    </p:extLst>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3600" dirty="0" smtClean="0">
                <a:ln w="22225">
                  <a:solidFill>
                    <a:sysClr val="windowText" lastClr="000000"/>
                  </a:solidFill>
                  <a:prstDash val="solid"/>
                </a:ln>
                <a:solidFill>
                  <a:schemeClr val="bg1">
                    <a:lumMod val="75000"/>
                  </a:schemeClr>
                </a:solidFill>
                <a:effectLst/>
              </a:rPr>
              <a:t>ARCO CORRUGADO – 5 m DE RADIO</a:t>
            </a:r>
            <a:endParaRPr lang="en-US" sz="3600" dirty="0">
              <a:ln w="22225">
                <a:solidFill>
                  <a:sysClr val="windowText" lastClr="000000"/>
                </a:solidFill>
                <a:prstDash val="solid"/>
              </a:ln>
              <a:solidFill>
                <a:schemeClr val="bg1">
                  <a:lumMod val="75000"/>
                </a:schemeClr>
              </a:solidFill>
              <a:effectLst/>
            </a:endParaRPr>
          </a:p>
        </p:txBody>
      </p:sp>
      <p:sp>
        <p:nvSpPr>
          <p:cNvPr id="5" name="TextBox 4"/>
          <p:cNvSpPr txBox="1"/>
          <p:nvPr/>
        </p:nvSpPr>
        <p:spPr>
          <a:xfrm>
            <a:off x="2479760" y="889376"/>
            <a:ext cx="4181466" cy="369332"/>
          </a:xfrm>
          <a:prstGeom prst="rect">
            <a:avLst/>
          </a:prstGeom>
          <a:noFill/>
        </p:spPr>
        <p:txBody>
          <a:bodyPr wrap="none" rtlCol="0">
            <a:spAutoFit/>
          </a:bodyPr>
          <a:lstStyle/>
          <a:p>
            <a:r>
              <a:rPr lang="es-EC" dirty="0" smtClean="0"/>
              <a:t>CARGAS CRÍTICAS DE PANDEO [</a:t>
            </a:r>
            <a:r>
              <a:rPr lang="es-EC" dirty="0" err="1" smtClean="0"/>
              <a:t>Pa</a:t>
            </a:r>
            <a:r>
              <a:rPr lang="es-EC" dirty="0" smtClean="0"/>
              <a:t>]</a:t>
            </a:r>
            <a:endParaRPr lang="es-EC" dirty="0"/>
          </a:p>
        </p:txBody>
      </p:sp>
      <p:pic>
        <p:nvPicPr>
          <p:cNvPr id="3" name="Picture 2"/>
          <p:cNvPicPr>
            <a:picLocks noChangeAspect="1"/>
          </p:cNvPicPr>
          <p:nvPr/>
        </p:nvPicPr>
        <p:blipFill>
          <a:blip r:embed="rId2"/>
          <a:stretch>
            <a:fillRect/>
          </a:stretch>
        </p:blipFill>
        <p:spPr>
          <a:xfrm>
            <a:off x="556816" y="1728608"/>
            <a:ext cx="8027354" cy="3792538"/>
          </a:xfrm>
          <a:prstGeom prst="rect">
            <a:avLst/>
          </a:prstGeom>
        </p:spPr>
      </p:pic>
    </p:spTree>
    <p:extLst>
      <p:ext uri="{BB962C8B-B14F-4D97-AF65-F5344CB8AC3E}">
        <p14:creationId xmlns:p14="http://schemas.microsoft.com/office/powerpoint/2010/main" val="483741351"/>
      </p:ext>
    </p:extLst>
  </p:cSld>
  <p:clrMapOvr>
    <a:masterClrMapping/>
  </p:clrMapOvr>
  <p:transition spd="slow">
    <p:wip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3600" dirty="0" smtClean="0">
                <a:ln w="22225">
                  <a:solidFill>
                    <a:sysClr val="windowText" lastClr="000000"/>
                  </a:solidFill>
                  <a:prstDash val="solid"/>
                </a:ln>
                <a:solidFill>
                  <a:schemeClr val="bg1">
                    <a:lumMod val="75000"/>
                  </a:schemeClr>
                </a:solidFill>
                <a:effectLst/>
              </a:rPr>
              <a:t>ARCO CORRUGADO – 5 m DE RADIO</a:t>
            </a:r>
            <a:endParaRPr lang="en-US" sz="3600" dirty="0">
              <a:ln w="22225">
                <a:solidFill>
                  <a:sysClr val="windowText" lastClr="000000"/>
                </a:solidFill>
                <a:prstDash val="solid"/>
              </a:ln>
              <a:solidFill>
                <a:schemeClr val="bg1">
                  <a:lumMod val="75000"/>
                </a:schemeClr>
              </a:solidFill>
              <a:effectLst/>
            </a:endParaRPr>
          </a:p>
        </p:txBody>
      </p:sp>
      <p:pic>
        <p:nvPicPr>
          <p:cNvPr id="6" name="Picture 5"/>
          <p:cNvPicPr>
            <a:picLocks noChangeAspect="1"/>
          </p:cNvPicPr>
          <p:nvPr/>
        </p:nvPicPr>
        <p:blipFill>
          <a:blip r:embed="rId2"/>
          <a:stretch>
            <a:fillRect/>
          </a:stretch>
        </p:blipFill>
        <p:spPr>
          <a:xfrm>
            <a:off x="555624" y="833437"/>
            <a:ext cx="8021045" cy="4868863"/>
          </a:xfrm>
          <a:prstGeom prst="rect">
            <a:avLst/>
          </a:prstGeom>
        </p:spPr>
      </p:pic>
    </p:spTree>
    <p:extLst>
      <p:ext uri="{BB962C8B-B14F-4D97-AF65-F5344CB8AC3E}">
        <p14:creationId xmlns:p14="http://schemas.microsoft.com/office/powerpoint/2010/main" val="3123094482"/>
      </p:ext>
    </p:extLst>
  </p:cSld>
  <p:clrMapOvr>
    <a:masterClrMapping/>
  </p:clrMapOvr>
  <p:transition spd="slow">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3600" dirty="0" smtClean="0">
                <a:ln w="22225">
                  <a:solidFill>
                    <a:sysClr val="windowText" lastClr="000000"/>
                  </a:solidFill>
                  <a:prstDash val="solid"/>
                </a:ln>
                <a:solidFill>
                  <a:schemeClr val="bg1">
                    <a:lumMod val="75000"/>
                  </a:schemeClr>
                </a:solidFill>
                <a:effectLst/>
              </a:rPr>
              <a:t>ARCO CORRUGADO – 5 m DE RADIO</a:t>
            </a:r>
            <a:endParaRPr lang="en-US" sz="3600" dirty="0">
              <a:ln w="22225">
                <a:solidFill>
                  <a:sysClr val="windowText" lastClr="000000"/>
                </a:solidFill>
                <a:prstDash val="solid"/>
              </a:ln>
              <a:solidFill>
                <a:schemeClr val="bg1">
                  <a:lumMod val="75000"/>
                </a:schemeClr>
              </a:solidFill>
              <a:effectLst/>
            </a:endParaRPr>
          </a:p>
        </p:txBody>
      </p:sp>
      <p:pic>
        <p:nvPicPr>
          <p:cNvPr id="4" name="Picture 3"/>
          <p:cNvPicPr>
            <a:picLocks noChangeAspect="1"/>
          </p:cNvPicPr>
          <p:nvPr/>
        </p:nvPicPr>
        <p:blipFill>
          <a:blip r:embed="rId2"/>
          <a:stretch>
            <a:fillRect/>
          </a:stretch>
        </p:blipFill>
        <p:spPr>
          <a:xfrm>
            <a:off x="568324" y="941387"/>
            <a:ext cx="7944682" cy="4646613"/>
          </a:xfrm>
          <a:prstGeom prst="rect">
            <a:avLst/>
          </a:prstGeom>
        </p:spPr>
      </p:pic>
    </p:spTree>
    <p:extLst>
      <p:ext uri="{BB962C8B-B14F-4D97-AF65-F5344CB8AC3E}">
        <p14:creationId xmlns:p14="http://schemas.microsoft.com/office/powerpoint/2010/main" val="7858525"/>
      </p:ext>
    </p:extLst>
  </p:cSld>
  <p:clrMapOvr>
    <a:masterClrMapping/>
  </p:clrMapOvr>
  <p:transition spd="slow">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3600" dirty="0" smtClean="0">
                <a:ln w="22225">
                  <a:solidFill>
                    <a:sysClr val="windowText" lastClr="000000"/>
                  </a:solidFill>
                  <a:prstDash val="solid"/>
                </a:ln>
                <a:solidFill>
                  <a:schemeClr val="bg1">
                    <a:lumMod val="75000"/>
                  </a:schemeClr>
                </a:solidFill>
                <a:effectLst/>
              </a:rPr>
              <a:t>ARCO CORRUGADO – 5 m DE RADIO</a:t>
            </a:r>
            <a:endParaRPr lang="en-US" sz="3600" dirty="0">
              <a:ln w="22225">
                <a:solidFill>
                  <a:sysClr val="windowText" lastClr="000000"/>
                </a:solidFill>
                <a:prstDash val="solid"/>
              </a:ln>
              <a:solidFill>
                <a:schemeClr val="bg1">
                  <a:lumMod val="75000"/>
                </a:schemeClr>
              </a:solidFill>
              <a:effectLst/>
            </a:endParaRPr>
          </a:p>
        </p:txBody>
      </p:sp>
      <p:sp>
        <p:nvSpPr>
          <p:cNvPr id="5" name="TextBox 4"/>
          <p:cNvSpPr txBox="1"/>
          <p:nvPr/>
        </p:nvSpPr>
        <p:spPr>
          <a:xfrm>
            <a:off x="2543260" y="1895484"/>
            <a:ext cx="4271234" cy="369332"/>
          </a:xfrm>
          <a:prstGeom prst="rect">
            <a:avLst/>
          </a:prstGeom>
          <a:noFill/>
        </p:spPr>
        <p:txBody>
          <a:bodyPr wrap="none" rtlCol="0">
            <a:spAutoFit/>
          </a:bodyPr>
          <a:lstStyle/>
          <a:p>
            <a:r>
              <a:rPr lang="es-EC" dirty="0" smtClean="0"/>
              <a:t>ALTURAS MÁXIMAS DE RELLENO [m]</a:t>
            </a:r>
            <a:endParaRPr lang="es-EC" dirty="0"/>
          </a:p>
        </p:txBody>
      </p:sp>
      <mc:AlternateContent xmlns:mc="http://schemas.openxmlformats.org/markup-compatibility/2006" xmlns:a14="http://schemas.microsoft.com/office/drawing/2010/main">
        <mc:Choice Requires="a14">
          <p:sp>
            <p:nvSpPr>
              <p:cNvPr id="6" name="Rectangle 5"/>
              <p:cNvSpPr/>
              <p:nvPr/>
            </p:nvSpPr>
            <p:spPr>
              <a:xfrm>
                <a:off x="3286901" y="857337"/>
                <a:ext cx="2567177" cy="7947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h</m:t>
                          </m:r>
                        </m:e>
                        <m:sub>
                          <m:r>
                            <a:rPr lang="es-EC" i="1">
                              <a:latin typeface="Cambria Math" panose="02040503050406030204" pitchFamily="18" charset="0"/>
                            </a:rPr>
                            <m:t>𝑚𝑎𝑥</m:t>
                          </m:r>
                          <m:r>
                            <a:rPr lang="es-EC" i="0">
                              <a:latin typeface="Cambria Math" panose="02040503050406030204" pitchFamily="18" charset="0"/>
                            </a:rPr>
                            <m:t>,</m:t>
                          </m:r>
                          <m:r>
                            <a:rPr lang="es-EC" i="1">
                              <a:latin typeface="Cambria Math" panose="02040503050406030204" pitchFamily="18" charset="0"/>
                            </a:rPr>
                            <m:t>𝑟𝑒𝑙𝑙𝑒𝑛𝑜</m:t>
                          </m:r>
                        </m:sub>
                      </m:sSub>
                      <m:r>
                        <a:rPr lang="es-EC" i="0">
                          <a:latin typeface="Cambria Math" panose="02040503050406030204" pitchFamily="18" charset="0"/>
                        </a:rPr>
                        <m:t>=</m:t>
                      </m:r>
                      <m:f>
                        <m:fPr>
                          <m:ctrlPr>
                            <a:rPr lang="es-EC" i="1">
                              <a:latin typeface="Cambria Math" panose="02040503050406030204" pitchFamily="18" charset="0"/>
                            </a:rPr>
                          </m:ctrlPr>
                        </m:fPr>
                        <m:num>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𝑝</m:t>
                                  </m:r>
                                </m:e>
                                <m:sub>
                                  <m:r>
                                    <a:rPr lang="es-EC" i="1">
                                      <a:latin typeface="Cambria Math" panose="02040503050406030204" pitchFamily="18" charset="0"/>
                                    </a:rPr>
                                    <m:t>𝑐𝑟</m:t>
                                  </m:r>
                                </m:sub>
                              </m:sSub>
                            </m:num>
                            <m:den>
                              <m:r>
                                <a:rPr lang="es-EC" i="1">
                                  <a:latin typeface="Cambria Math" panose="02040503050406030204" pitchFamily="18" charset="0"/>
                                </a:rPr>
                                <m:t>𝐾</m:t>
                              </m:r>
                            </m:den>
                          </m:f>
                          <m:r>
                            <a:rPr lang="es-EC" i="0">
                              <a:latin typeface="Cambria Math" panose="02040503050406030204" pitchFamily="18" charset="0"/>
                            </a:rPr>
                            <m:t>−</m:t>
                          </m:r>
                          <m:r>
                            <a:rPr lang="es-EC" i="1">
                              <a:latin typeface="Cambria Math" panose="02040503050406030204" pitchFamily="18" charset="0"/>
                            </a:rPr>
                            <m:t>𝐶𝑉</m:t>
                          </m:r>
                        </m:num>
                        <m:den>
                          <m:sSub>
                            <m:sSubPr>
                              <m:ctrlPr>
                                <a:rPr lang="es-EC" i="1">
                                  <a:latin typeface="Cambria Math" panose="02040503050406030204" pitchFamily="18" charset="0"/>
                                </a:rPr>
                              </m:ctrlPr>
                            </m:sSubPr>
                            <m:e>
                              <m:r>
                                <a:rPr lang="es-EC" i="1">
                                  <a:latin typeface="Cambria Math" panose="02040503050406030204" pitchFamily="18" charset="0"/>
                                </a:rPr>
                                <m:t>𝜌</m:t>
                              </m:r>
                            </m:e>
                            <m:sub>
                              <m:r>
                                <a:rPr lang="es-EC" i="1">
                                  <a:latin typeface="Cambria Math" panose="02040503050406030204" pitchFamily="18" charset="0"/>
                                </a:rPr>
                                <m:t>𝑠𝑢𝑒𝑙𝑜</m:t>
                              </m:r>
                            </m:sub>
                          </m:sSub>
                        </m:den>
                      </m:f>
                    </m:oMath>
                  </m:oMathPara>
                </a14:m>
                <a:endParaRPr lang="es-EC" dirty="0"/>
              </a:p>
            </p:txBody>
          </p:sp>
        </mc:Choice>
        <mc:Fallback xmlns="">
          <p:sp>
            <p:nvSpPr>
              <p:cNvPr id="6" name="Rectangle 5"/>
              <p:cNvSpPr>
                <a:spLocks noRot="1" noChangeAspect="1" noMove="1" noResize="1" noEditPoints="1" noAdjustHandles="1" noChangeArrowheads="1" noChangeShapeType="1" noTextEdit="1"/>
              </p:cNvSpPr>
              <p:nvPr/>
            </p:nvSpPr>
            <p:spPr>
              <a:xfrm>
                <a:off x="3286901" y="857337"/>
                <a:ext cx="2567177" cy="794705"/>
              </a:xfrm>
              <a:prstGeom prst="rect">
                <a:avLst/>
              </a:prstGeom>
              <a:blipFill rotWithShape="0">
                <a:blip r:embed="rId2"/>
                <a:stretch>
                  <a:fillRect/>
                </a:stretch>
              </a:blipFill>
            </p:spPr>
            <p:txBody>
              <a:bodyPr/>
              <a:lstStyle/>
              <a:p>
                <a:r>
                  <a:rPr lang="es-EC">
                    <a:noFill/>
                  </a:rPr>
                  <a:t> </a:t>
                </a:r>
              </a:p>
            </p:txBody>
          </p:sp>
        </mc:Fallback>
      </mc:AlternateContent>
      <p:pic>
        <p:nvPicPr>
          <p:cNvPr id="4" name="Picture 3"/>
          <p:cNvPicPr>
            <a:picLocks noChangeAspect="1"/>
          </p:cNvPicPr>
          <p:nvPr/>
        </p:nvPicPr>
        <p:blipFill>
          <a:blip r:embed="rId3"/>
          <a:stretch>
            <a:fillRect/>
          </a:stretch>
        </p:blipFill>
        <p:spPr>
          <a:xfrm>
            <a:off x="764716" y="2508258"/>
            <a:ext cx="7828322" cy="3062288"/>
          </a:xfrm>
          <a:prstGeom prst="rect">
            <a:avLst/>
          </a:prstGeom>
        </p:spPr>
      </p:pic>
    </p:spTree>
    <p:extLst>
      <p:ext uri="{BB962C8B-B14F-4D97-AF65-F5344CB8AC3E}">
        <p14:creationId xmlns:p14="http://schemas.microsoft.com/office/powerpoint/2010/main" val="469382208"/>
      </p:ext>
    </p:extLst>
  </p:cSld>
  <p:clrMapOvr>
    <a:masterClrMapping/>
  </p:clrMapOvr>
  <p:transition spd="slow">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3600" dirty="0" smtClean="0">
                <a:ln w="22225">
                  <a:solidFill>
                    <a:sysClr val="windowText" lastClr="000000"/>
                  </a:solidFill>
                  <a:prstDash val="solid"/>
                </a:ln>
                <a:solidFill>
                  <a:schemeClr val="bg1">
                    <a:lumMod val="75000"/>
                  </a:schemeClr>
                </a:solidFill>
                <a:effectLst/>
              </a:rPr>
              <a:t>ARCO CORRUGADO – 10 m DE RADIO</a:t>
            </a:r>
            <a:endParaRPr lang="en-US" sz="3600" dirty="0">
              <a:ln w="22225">
                <a:solidFill>
                  <a:sysClr val="windowText" lastClr="000000"/>
                </a:solidFill>
                <a:prstDash val="solid"/>
              </a:ln>
              <a:solidFill>
                <a:schemeClr val="bg1">
                  <a:lumMod val="75000"/>
                </a:schemeClr>
              </a:solidFill>
              <a:effectLst/>
            </a:endParaRPr>
          </a:p>
        </p:txBody>
      </p:sp>
      <p:sp>
        <p:nvSpPr>
          <p:cNvPr id="5" name="TextBox 4"/>
          <p:cNvSpPr txBox="1"/>
          <p:nvPr/>
        </p:nvSpPr>
        <p:spPr>
          <a:xfrm>
            <a:off x="2479760" y="889376"/>
            <a:ext cx="4181466" cy="369332"/>
          </a:xfrm>
          <a:prstGeom prst="rect">
            <a:avLst/>
          </a:prstGeom>
          <a:noFill/>
        </p:spPr>
        <p:txBody>
          <a:bodyPr wrap="none" rtlCol="0">
            <a:spAutoFit/>
          </a:bodyPr>
          <a:lstStyle/>
          <a:p>
            <a:r>
              <a:rPr lang="es-EC" dirty="0" smtClean="0"/>
              <a:t>CARGAS CRÍTICAS DE PANDEO [</a:t>
            </a:r>
            <a:r>
              <a:rPr lang="es-EC" dirty="0" err="1" smtClean="0"/>
              <a:t>Pa</a:t>
            </a:r>
            <a:r>
              <a:rPr lang="es-EC" dirty="0" smtClean="0"/>
              <a:t>]</a:t>
            </a:r>
            <a:endParaRPr lang="es-EC" dirty="0"/>
          </a:p>
        </p:txBody>
      </p:sp>
      <p:pic>
        <p:nvPicPr>
          <p:cNvPr id="4" name="Picture 3"/>
          <p:cNvPicPr>
            <a:picLocks noChangeAspect="1"/>
          </p:cNvPicPr>
          <p:nvPr/>
        </p:nvPicPr>
        <p:blipFill>
          <a:blip r:embed="rId2"/>
          <a:stretch>
            <a:fillRect/>
          </a:stretch>
        </p:blipFill>
        <p:spPr>
          <a:xfrm>
            <a:off x="550862" y="1657350"/>
            <a:ext cx="8121071" cy="3676650"/>
          </a:xfrm>
          <a:prstGeom prst="rect">
            <a:avLst/>
          </a:prstGeom>
        </p:spPr>
      </p:pic>
    </p:spTree>
    <p:extLst>
      <p:ext uri="{BB962C8B-B14F-4D97-AF65-F5344CB8AC3E}">
        <p14:creationId xmlns:p14="http://schemas.microsoft.com/office/powerpoint/2010/main" val="3105489565"/>
      </p:ext>
    </p:extLst>
  </p:cSld>
  <p:clrMapOvr>
    <a:masterClrMapping/>
  </p:clrMapOvr>
  <p:transition spd="slow">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3600" dirty="0" smtClean="0">
                <a:ln w="22225">
                  <a:solidFill>
                    <a:sysClr val="windowText" lastClr="000000"/>
                  </a:solidFill>
                  <a:prstDash val="solid"/>
                </a:ln>
                <a:solidFill>
                  <a:schemeClr val="bg1">
                    <a:lumMod val="75000"/>
                  </a:schemeClr>
                </a:solidFill>
                <a:effectLst/>
              </a:rPr>
              <a:t>ARCO CORRUGADO – 10 m DE RADIO</a:t>
            </a:r>
            <a:endParaRPr lang="en-US" sz="3600" dirty="0">
              <a:ln w="22225">
                <a:solidFill>
                  <a:sysClr val="windowText" lastClr="000000"/>
                </a:solidFill>
                <a:prstDash val="solid"/>
              </a:ln>
              <a:solidFill>
                <a:schemeClr val="bg1">
                  <a:lumMod val="75000"/>
                </a:schemeClr>
              </a:solidFill>
              <a:effectLst/>
            </a:endParaRPr>
          </a:p>
        </p:txBody>
      </p:sp>
      <p:pic>
        <p:nvPicPr>
          <p:cNvPr id="3" name="Picture 2"/>
          <p:cNvPicPr>
            <a:picLocks noChangeAspect="1"/>
          </p:cNvPicPr>
          <p:nvPr/>
        </p:nvPicPr>
        <p:blipFill>
          <a:blip r:embed="rId2"/>
          <a:stretch>
            <a:fillRect/>
          </a:stretch>
        </p:blipFill>
        <p:spPr>
          <a:xfrm>
            <a:off x="547687" y="846137"/>
            <a:ext cx="8037513" cy="4816652"/>
          </a:xfrm>
          <a:prstGeom prst="rect">
            <a:avLst/>
          </a:prstGeom>
        </p:spPr>
      </p:pic>
    </p:spTree>
    <p:extLst>
      <p:ext uri="{BB962C8B-B14F-4D97-AF65-F5344CB8AC3E}">
        <p14:creationId xmlns:p14="http://schemas.microsoft.com/office/powerpoint/2010/main" val="4181121561"/>
      </p:ext>
    </p:extLst>
  </p:cSld>
  <p:clrMapOvr>
    <a:masterClrMapping/>
  </p:clrMapOvr>
  <p:transition spd="slow">
    <p:wip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3600" dirty="0" smtClean="0">
                <a:ln w="22225">
                  <a:solidFill>
                    <a:sysClr val="windowText" lastClr="000000"/>
                  </a:solidFill>
                  <a:prstDash val="solid"/>
                </a:ln>
                <a:solidFill>
                  <a:schemeClr val="bg1">
                    <a:lumMod val="75000"/>
                  </a:schemeClr>
                </a:solidFill>
                <a:effectLst/>
              </a:rPr>
              <a:t>ARCO CORRUGADO – 10 m DE RADIO</a:t>
            </a:r>
            <a:endParaRPr lang="en-US" sz="3600" dirty="0">
              <a:ln w="22225">
                <a:solidFill>
                  <a:sysClr val="windowText" lastClr="000000"/>
                </a:solidFill>
                <a:prstDash val="solid"/>
              </a:ln>
              <a:solidFill>
                <a:schemeClr val="bg1">
                  <a:lumMod val="75000"/>
                </a:schemeClr>
              </a:solidFill>
              <a:effectLst/>
            </a:endParaRPr>
          </a:p>
        </p:txBody>
      </p:sp>
      <p:pic>
        <p:nvPicPr>
          <p:cNvPr id="3" name="Picture 2"/>
          <p:cNvPicPr>
            <a:picLocks noChangeAspect="1"/>
          </p:cNvPicPr>
          <p:nvPr/>
        </p:nvPicPr>
        <p:blipFill>
          <a:blip r:embed="rId2"/>
          <a:stretch>
            <a:fillRect/>
          </a:stretch>
        </p:blipFill>
        <p:spPr>
          <a:xfrm>
            <a:off x="505157" y="857250"/>
            <a:ext cx="8130672" cy="4679950"/>
          </a:xfrm>
          <a:prstGeom prst="rect">
            <a:avLst/>
          </a:prstGeom>
        </p:spPr>
      </p:pic>
    </p:spTree>
    <p:extLst>
      <p:ext uri="{BB962C8B-B14F-4D97-AF65-F5344CB8AC3E}">
        <p14:creationId xmlns:p14="http://schemas.microsoft.com/office/powerpoint/2010/main" val="134873929"/>
      </p:ext>
    </p:extLst>
  </p:cSld>
  <p:clrMapOvr>
    <a:masterClrMapping/>
  </p:clrMapOvr>
  <p:transition spd="slow">
    <p:wip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3600" dirty="0" smtClean="0">
                <a:ln w="22225">
                  <a:solidFill>
                    <a:sysClr val="windowText" lastClr="000000"/>
                  </a:solidFill>
                  <a:prstDash val="solid"/>
                </a:ln>
                <a:solidFill>
                  <a:schemeClr val="bg1">
                    <a:lumMod val="75000"/>
                  </a:schemeClr>
                </a:solidFill>
                <a:effectLst/>
              </a:rPr>
              <a:t>ARCO CORRUGADO – 10 m DE RADIO</a:t>
            </a:r>
            <a:endParaRPr lang="en-US" sz="3600" dirty="0">
              <a:ln w="22225">
                <a:solidFill>
                  <a:sysClr val="windowText" lastClr="000000"/>
                </a:solidFill>
                <a:prstDash val="solid"/>
              </a:ln>
              <a:solidFill>
                <a:schemeClr val="bg1">
                  <a:lumMod val="75000"/>
                </a:schemeClr>
              </a:solidFill>
              <a:effectLst/>
            </a:endParaRPr>
          </a:p>
        </p:txBody>
      </p:sp>
      <p:sp>
        <p:nvSpPr>
          <p:cNvPr id="5" name="TextBox 4"/>
          <p:cNvSpPr txBox="1"/>
          <p:nvPr/>
        </p:nvSpPr>
        <p:spPr>
          <a:xfrm>
            <a:off x="2543260" y="1895484"/>
            <a:ext cx="4271234" cy="369332"/>
          </a:xfrm>
          <a:prstGeom prst="rect">
            <a:avLst/>
          </a:prstGeom>
          <a:noFill/>
        </p:spPr>
        <p:txBody>
          <a:bodyPr wrap="none" rtlCol="0">
            <a:spAutoFit/>
          </a:bodyPr>
          <a:lstStyle/>
          <a:p>
            <a:r>
              <a:rPr lang="es-EC" dirty="0" smtClean="0"/>
              <a:t>ALTURAS MÁXIMAS DE RELLENO [m]</a:t>
            </a:r>
            <a:endParaRPr lang="es-EC" dirty="0"/>
          </a:p>
        </p:txBody>
      </p:sp>
      <mc:AlternateContent xmlns:mc="http://schemas.openxmlformats.org/markup-compatibility/2006" xmlns:a14="http://schemas.microsoft.com/office/drawing/2010/main">
        <mc:Choice Requires="a14">
          <p:sp>
            <p:nvSpPr>
              <p:cNvPr id="6" name="Rectangle 5"/>
              <p:cNvSpPr/>
              <p:nvPr/>
            </p:nvSpPr>
            <p:spPr>
              <a:xfrm>
                <a:off x="3286901" y="857337"/>
                <a:ext cx="2567177" cy="7947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h</m:t>
                          </m:r>
                        </m:e>
                        <m:sub>
                          <m:r>
                            <a:rPr lang="es-EC" i="1">
                              <a:latin typeface="Cambria Math" panose="02040503050406030204" pitchFamily="18" charset="0"/>
                            </a:rPr>
                            <m:t>𝑚𝑎𝑥</m:t>
                          </m:r>
                          <m:r>
                            <a:rPr lang="es-EC" i="0">
                              <a:latin typeface="Cambria Math" panose="02040503050406030204" pitchFamily="18" charset="0"/>
                            </a:rPr>
                            <m:t>,</m:t>
                          </m:r>
                          <m:r>
                            <a:rPr lang="es-EC" i="1">
                              <a:latin typeface="Cambria Math" panose="02040503050406030204" pitchFamily="18" charset="0"/>
                            </a:rPr>
                            <m:t>𝑟𝑒𝑙𝑙𝑒𝑛𝑜</m:t>
                          </m:r>
                        </m:sub>
                      </m:sSub>
                      <m:r>
                        <a:rPr lang="es-EC" i="0">
                          <a:latin typeface="Cambria Math" panose="02040503050406030204" pitchFamily="18" charset="0"/>
                        </a:rPr>
                        <m:t>=</m:t>
                      </m:r>
                      <m:f>
                        <m:fPr>
                          <m:ctrlPr>
                            <a:rPr lang="es-EC" i="1">
                              <a:latin typeface="Cambria Math" panose="02040503050406030204" pitchFamily="18" charset="0"/>
                            </a:rPr>
                          </m:ctrlPr>
                        </m:fPr>
                        <m:num>
                          <m:f>
                            <m:fPr>
                              <m:ctrlPr>
                                <a:rPr lang="es-EC" i="1">
                                  <a:latin typeface="Cambria Math" panose="02040503050406030204" pitchFamily="18" charset="0"/>
                                </a:rPr>
                              </m:ctrlPr>
                            </m:fPr>
                            <m:num>
                              <m:sSub>
                                <m:sSubPr>
                                  <m:ctrlPr>
                                    <a:rPr lang="es-EC" i="1">
                                      <a:latin typeface="Cambria Math" panose="02040503050406030204" pitchFamily="18" charset="0"/>
                                    </a:rPr>
                                  </m:ctrlPr>
                                </m:sSubPr>
                                <m:e>
                                  <m:r>
                                    <a:rPr lang="es-EC" i="1">
                                      <a:latin typeface="Cambria Math" panose="02040503050406030204" pitchFamily="18" charset="0"/>
                                    </a:rPr>
                                    <m:t>𝑝</m:t>
                                  </m:r>
                                </m:e>
                                <m:sub>
                                  <m:r>
                                    <a:rPr lang="es-EC" i="1">
                                      <a:latin typeface="Cambria Math" panose="02040503050406030204" pitchFamily="18" charset="0"/>
                                    </a:rPr>
                                    <m:t>𝑐𝑟</m:t>
                                  </m:r>
                                </m:sub>
                              </m:sSub>
                            </m:num>
                            <m:den>
                              <m:r>
                                <a:rPr lang="es-EC" i="1">
                                  <a:latin typeface="Cambria Math" panose="02040503050406030204" pitchFamily="18" charset="0"/>
                                </a:rPr>
                                <m:t>𝐾</m:t>
                              </m:r>
                            </m:den>
                          </m:f>
                          <m:r>
                            <a:rPr lang="es-EC" i="0">
                              <a:latin typeface="Cambria Math" panose="02040503050406030204" pitchFamily="18" charset="0"/>
                            </a:rPr>
                            <m:t>−</m:t>
                          </m:r>
                          <m:r>
                            <a:rPr lang="es-EC" i="1">
                              <a:latin typeface="Cambria Math" panose="02040503050406030204" pitchFamily="18" charset="0"/>
                            </a:rPr>
                            <m:t>𝐶𝑉</m:t>
                          </m:r>
                        </m:num>
                        <m:den>
                          <m:sSub>
                            <m:sSubPr>
                              <m:ctrlPr>
                                <a:rPr lang="es-EC" i="1">
                                  <a:latin typeface="Cambria Math" panose="02040503050406030204" pitchFamily="18" charset="0"/>
                                </a:rPr>
                              </m:ctrlPr>
                            </m:sSubPr>
                            <m:e>
                              <m:r>
                                <a:rPr lang="es-EC" i="1">
                                  <a:latin typeface="Cambria Math" panose="02040503050406030204" pitchFamily="18" charset="0"/>
                                </a:rPr>
                                <m:t>𝜌</m:t>
                              </m:r>
                            </m:e>
                            <m:sub>
                              <m:r>
                                <a:rPr lang="es-EC" i="1">
                                  <a:latin typeface="Cambria Math" panose="02040503050406030204" pitchFamily="18" charset="0"/>
                                </a:rPr>
                                <m:t>𝑠𝑢𝑒𝑙𝑜</m:t>
                              </m:r>
                            </m:sub>
                          </m:sSub>
                        </m:den>
                      </m:f>
                    </m:oMath>
                  </m:oMathPara>
                </a14:m>
                <a:endParaRPr lang="es-EC" dirty="0"/>
              </a:p>
            </p:txBody>
          </p:sp>
        </mc:Choice>
        <mc:Fallback xmlns="">
          <p:sp>
            <p:nvSpPr>
              <p:cNvPr id="6" name="Rectangle 5"/>
              <p:cNvSpPr>
                <a:spLocks noRot="1" noChangeAspect="1" noMove="1" noResize="1" noEditPoints="1" noAdjustHandles="1" noChangeArrowheads="1" noChangeShapeType="1" noTextEdit="1"/>
              </p:cNvSpPr>
              <p:nvPr/>
            </p:nvSpPr>
            <p:spPr>
              <a:xfrm>
                <a:off x="3286901" y="857337"/>
                <a:ext cx="2567177" cy="794705"/>
              </a:xfrm>
              <a:prstGeom prst="rect">
                <a:avLst/>
              </a:prstGeom>
              <a:blipFill rotWithShape="0">
                <a:blip r:embed="rId2"/>
                <a:stretch>
                  <a:fillRect/>
                </a:stretch>
              </a:blipFill>
            </p:spPr>
            <p:txBody>
              <a:bodyPr/>
              <a:lstStyle/>
              <a:p>
                <a:r>
                  <a:rPr lang="es-EC">
                    <a:noFill/>
                  </a:rPr>
                  <a:t> </a:t>
                </a:r>
              </a:p>
            </p:txBody>
          </p:sp>
        </mc:Fallback>
      </mc:AlternateContent>
      <p:pic>
        <p:nvPicPr>
          <p:cNvPr id="3" name="Picture 2"/>
          <p:cNvPicPr>
            <a:picLocks noChangeAspect="1"/>
          </p:cNvPicPr>
          <p:nvPr/>
        </p:nvPicPr>
        <p:blipFill>
          <a:blip r:embed="rId3"/>
          <a:stretch>
            <a:fillRect/>
          </a:stretch>
        </p:blipFill>
        <p:spPr>
          <a:xfrm>
            <a:off x="823219" y="2508258"/>
            <a:ext cx="7494540" cy="3143250"/>
          </a:xfrm>
          <a:prstGeom prst="rect">
            <a:avLst/>
          </a:prstGeom>
        </p:spPr>
      </p:pic>
    </p:spTree>
    <p:extLst>
      <p:ext uri="{BB962C8B-B14F-4D97-AF65-F5344CB8AC3E}">
        <p14:creationId xmlns:p14="http://schemas.microsoft.com/office/powerpoint/2010/main" val="1169421180"/>
      </p:ext>
    </p:extLst>
  </p:cSld>
  <p:clrMapOvr>
    <a:masterClrMapping/>
  </p:clrMapOvr>
  <p:transition spd="slow">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4400" dirty="0" smtClean="0">
                <a:ln w="22225">
                  <a:solidFill>
                    <a:sysClr val="windowText" lastClr="000000"/>
                  </a:solidFill>
                  <a:prstDash val="solid"/>
                </a:ln>
                <a:solidFill>
                  <a:schemeClr val="bg1">
                    <a:lumMod val="75000"/>
                  </a:schemeClr>
                </a:solidFill>
                <a:effectLst/>
              </a:rPr>
              <a:t>CILINDRO CORRUGADO</a:t>
            </a:r>
            <a:endParaRPr lang="en-US" sz="4400" dirty="0">
              <a:ln w="22225">
                <a:solidFill>
                  <a:sysClr val="windowText" lastClr="000000"/>
                </a:solidFill>
                <a:prstDash val="solid"/>
              </a:ln>
              <a:solidFill>
                <a:schemeClr val="bg1">
                  <a:lumMod val="75000"/>
                </a:schemeClr>
              </a:solidFill>
              <a:effectLst/>
            </a:endParaRPr>
          </a:p>
        </p:txBody>
      </p:sp>
      <p:sp>
        <p:nvSpPr>
          <p:cNvPr id="3" name="Rectangle 2"/>
          <p:cNvSpPr/>
          <p:nvPr/>
        </p:nvSpPr>
        <p:spPr>
          <a:xfrm>
            <a:off x="477913" y="598429"/>
            <a:ext cx="8185151" cy="553998"/>
          </a:xfrm>
          <a:prstGeom prst="rect">
            <a:avLst/>
          </a:prstGeom>
        </p:spPr>
        <p:txBody>
          <a:bodyPr wrap="square">
            <a:spAutoFit/>
          </a:bodyPr>
          <a:lstStyle/>
          <a:p>
            <a:pPr lvl="0" algn="just">
              <a:lnSpc>
                <a:spcPct val="150000"/>
              </a:lnSpc>
              <a:spcAft>
                <a:spcPts val="0"/>
              </a:spcAft>
            </a:pPr>
            <a:r>
              <a:rPr lang="es-EC" sz="2000" dirty="0">
                <a:latin typeface="Arial" panose="020B0604020202020204" pitchFamily="34" charset="0"/>
                <a:ea typeface="Calibri" panose="020F0502020204030204" pitchFamily="34" charset="0"/>
                <a:cs typeface="Times New Roman" panose="02020603050405020304" pitchFamily="18" charset="0"/>
              </a:rPr>
              <a:t>Diámetro: 3.0 [</a:t>
            </a:r>
            <a:r>
              <a:rPr lang="es-EC" sz="2000" dirty="0" smtClean="0">
                <a:latin typeface="Arial" panose="020B0604020202020204" pitchFamily="34" charset="0"/>
                <a:ea typeface="Calibri" panose="020F0502020204030204" pitchFamily="34" charset="0"/>
                <a:cs typeface="Times New Roman" panose="02020603050405020304" pitchFamily="18" charset="0"/>
              </a:rPr>
              <a:t>m]   -   Espesor: 2.5 [mm]   -   Tipo </a:t>
            </a:r>
            <a:r>
              <a:rPr lang="es-EC" sz="2000" dirty="0">
                <a:latin typeface="Arial" panose="020B0604020202020204" pitchFamily="34" charset="0"/>
                <a:ea typeface="Calibri" panose="020F0502020204030204" pitchFamily="34" charset="0"/>
                <a:cs typeface="Times New Roman" panose="02020603050405020304" pitchFamily="18" charset="0"/>
              </a:rPr>
              <a:t>de Corruga: P152</a:t>
            </a: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40911" y="1152427"/>
            <a:ext cx="6659153" cy="3386486"/>
          </a:xfrm>
          <a:prstGeom prst="rect">
            <a:avLst/>
          </a:prstGeom>
          <a:noFill/>
          <a:ln>
            <a:noFill/>
          </a:ln>
        </p:spPr>
      </p:pic>
      <mc:AlternateContent xmlns:mc="http://schemas.openxmlformats.org/markup-compatibility/2006">
        <mc:Choice xmlns:a14="http://schemas.microsoft.com/office/drawing/2010/main" Requires="a14">
          <p:sp>
            <p:nvSpPr>
              <p:cNvPr id="6" name="Rectángulo 5"/>
              <p:cNvSpPr/>
              <p:nvPr/>
            </p:nvSpPr>
            <p:spPr>
              <a:xfrm>
                <a:off x="1960884" y="4538913"/>
                <a:ext cx="5219205" cy="890052"/>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s-EC" smtClean="0">
                              <a:latin typeface="Cambria Math" panose="02040503050406030204" pitchFamily="18" charset="0"/>
                            </a:rPr>
                          </m:ctrlPr>
                        </m:sSubPr>
                        <m:e>
                          <m:r>
                            <a:rPr lang="es-EC" i="1">
                              <a:latin typeface="Cambria Math" panose="02040503050406030204" pitchFamily="18" charset="0"/>
                            </a:rPr>
                            <m:t>h</m:t>
                          </m:r>
                        </m:e>
                        <m:sub>
                          <m:r>
                            <a:rPr lang="es-EC" i="1">
                              <a:latin typeface="Cambria Math" panose="02040503050406030204" pitchFamily="18" charset="0"/>
                            </a:rPr>
                            <m:t>𝑚𝑎𝑥</m:t>
                          </m:r>
                          <m:r>
                            <a:rPr lang="es-EC" i="0">
                              <a:latin typeface="Cambria Math" panose="02040503050406030204" pitchFamily="18" charset="0"/>
                            </a:rPr>
                            <m:t>,</m:t>
                          </m:r>
                          <m:r>
                            <a:rPr lang="es-EC" i="1">
                              <a:latin typeface="Cambria Math" panose="02040503050406030204" pitchFamily="18" charset="0"/>
                            </a:rPr>
                            <m:t>𝑟𝑒𝑙𝑙𝑒𝑛𝑜</m:t>
                          </m:r>
                        </m:sub>
                      </m:sSub>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3.21∗</m:t>
                          </m:r>
                          <m:sSup>
                            <m:sSupPr>
                              <m:ctrlPr>
                                <a:rPr lang="es-EC" i="1">
                                  <a:latin typeface="Cambria Math" panose="02040503050406030204" pitchFamily="18" charset="0"/>
                                </a:rPr>
                              </m:ctrlPr>
                            </m:sSupPr>
                            <m:e>
                              <m:r>
                                <a:rPr lang="es-EC" i="0">
                                  <a:latin typeface="Cambria Math" panose="02040503050406030204" pitchFamily="18" charset="0"/>
                                </a:rPr>
                                <m:t>10</m:t>
                              </m:r>
                            </m:e>
                            <m:sup>
                              <m:r>
                                <a:rPr lang="es-EC" i="0">
                                  <a:latin typeface="Cambria Math" panose="02040503050406030204" pitchFamily="18" charset="0"/>
                                </a:rPr>
                                <m:t>5</m:t>
                              </m:r>
                            </m:sup>
                          </m:sSup>
                          <m:r>
                            <a:rPr lang="es-EC" i="0">
                              <a:latin typeface="Cambria Math" panose="02040503050406030204" pitchFamily="18" charset="0"/>
                            </a:rPr>
                            <m:t>[</m:t>
                          </m:r>
                          <m:r>
                            <a:rPr lang="es-EC" i="1">
                              <a:latin typeface="Cambria Math" panose="02040503050406030204" pitchFamily="18" charset="0"/>
                            </a:rPr>
                            <m:t>𝑃𝑎</m:t>
                          </m:r>
                          <m:r>
                            <a:rPr lang="es-EC" i="0">
                              <a:latin typeface="Cambria Math" panose="02040503050406030204" pitchFamily="18" charset="0"/>
                            </a:rPr>
                            <m:t>]−0</m:t>
                          </m:r>
                        </m:num>
                        <m:den>
                          <m:r>
                            <a:rPr lang="es-EC" i="0">
                              <a:latin typeface="Cambria Math" panose="02040503050406030204" pitchFamily="18" charset="0"/>
                            </a:rPr>
                            <m:t>18.85 </m:t>
                          </m:r>
                          <m:d>
                            <m:dPr>
                              <m:begChr m:val="["/>
                              <m:endChr m:val="]"/>
                              <m:ctrlPr>
                                <a:rPr lang="es-EC" i="1">
                                  <a:latin typeface="Cambria Math" panose="02040503050406030204" pitchFamily="18" charset="0"/>
                                </a:rPr>
                              </m:ctrlPr>
                            </m:dPr>
                            <m:e>
                              <m:f>
                                <m:fPr>
                                  <m:ctrlPr>
                                    <a:rPr lang="es-EC" i="1">
                                      <a:latin typeface="Cambria Math" panose="02040503050406030204" pitchFamily="18" charset="0"/>
                                    </a:rPr>
                                  </m:ctrlPr>
                                </m:fPr>
                                <m:num>
                                  <m:r>
                                    <a:rPr lang="es-EC" i="1">
                                      <a:latin typeface="Cambria Math" panose="02040503050406030204" pitchFamily="18" charset="0"/>
                                    </a:rPr>
                                    <m:t>𝐾𝑁</m:t>
                                  </m:r>
                                </m:num>
                                <m:den>
                                  <m:sSup>
                                    <m:sSupPr>
                                      <m:ctrlPr>
                                        <a:rPr lang="es-EC" i="1">
                                          <a:latin typeface="Cambria Math" panose="02040503050406030204" pitchFamily="18" charset="0"/>
                                        </a:rPr>
                                      </m:ctrlPr>
                                    </m:sSupPr>
                                    <m:e>
                                      <m:r>
                                        <a:rPr lang="es-EC" i="1">
                                          <a:latin typeface="Cambria Math" panose="02040503050406030204" pitchFamily="18" charset="0"/>
                                        </a:rPr>
                                        <m:t>𝑚</m:t>
                                      </m:r>
                                    </m:e>
                                    <m:sup>
                                      <m:r>
                                        <a:rPr lang="es-EC" i="0">
                                          <a:latin typeface="Cambria Math" panose="02040503050406030204" pitchFamily="18" charset="0"/>
                                        </a:rPr>
                                        <m:t>3</m:t>
                                      </m:r>
                                    </m:sup>
                                  </m:sSup>
                                </m:den>
                              </m:f>
                            </m:e>
                          </m:d>
                        </m:den>
                      </m:f>
                      <m:r>
                        <a:rPr lang="es-EC" i="0">
                          <a:latin typeface="Cambria Math" panose="02040503050406030204" pitchFamily="18" charset="0"/>
                        </a:rPr>
                        <m:t>∗0.9=15.51[</m:t>
                      </m:r>
                      <m:r>
                        <a:rPr lang="es-EC" i="1">
                          <a:latin typeface="Cambria Math" panose="02040503050406030204" pitchFamily="18" charset="0"/>
                        </a:rPr>
                        <m:t>𝑚</m:t>
                      </m:r>
                      <m:r>
                        <a:rPr lang="en-US" b="0" i="1" smtClean="0">
                          <a:latin typeface="Cambria Math" panose="02040503050406030204" pitchFamily="18" charset="0"/>
                        </a:rPr>
                        <m:t>]</m:t>
                      </m:r>
                    </m:oMath>
                  </m:oMathPara>
                </a14:m>
                <a:endParaRPr lang="es-EC" dirty="0"/>
              </a:p>
            </p:txBody>
          </p:sp>
        </mc:Choice>
        <mc:Fallback>
          <p:sp>
            <p:nvSpPr>
              <p:cNvPr id="6" name="Rectángulo 5"/>
              <p:cNvSpPr>
                <a:spLocks noRot="1" noChangeAspect="1" noMove="1" noResize="1" noEditPoints="1" noAdjustHandles="1" noChangeArrowheads="1" noChangeShapeType="1" noTextEdit="1"/>
              </p:cNvSpPr>
              <p:nvPr/>
            </p:nvSpPr>
            <p:spPr>
              <a:xfrm>
                <a:off x="1960884" y="4538913"/>
                <a:ext cx="5219205" cy="890052"/>
              </a:xfrm>
              <a:prstGeom prst="rect">
                <a:avLst/>
              </a:prstGeom>
              <a:blipFill rotWithShape="0">
                <a:blip r:embed="rId3"/>
                <a:stretch>
                  <a:fillRect/>
                </a:stretch>
              </a:blipFill>
            </p:spPr>
            <p:txBody>
              <a:bodyPr/>
              <a:lstStyle/>
              <a:p>
                <a:r>
                  <a:rPr lang="es-EC">
                    <a:noFill/>
                  </a:rPr>
                  <a:t> </a:t>
                </a:r>
              </a:p>
            </p:txBody>
          </p:sp>
        </mc:Fallback>
      </mc:AlternateContent>
      <p:sp>
        <p:nvSpPr>
          <p:cNvPr id="7" name="Rectángulo 6"/>
          <p:cNvSpPr/>
          <p:nvPr/>
        </p:nvSpPr>
        <p:spPr>
          <a:xfrm>
            <a:off x="477911" y="5454657"/>
            <a:ext cx="8718724" cy="400110"/>
          </a:xfrm>
          <a:prstGeom prst="rect">
            <a:avLst/>
          </a:prstGeom>
        </p:spPr>
        <p:txBody>
          <a:bodyPr wrap="square">
            <a:spAutoFit/>
          </a:bodyPr>
          <a:lstStyle/>
          <a:p>
            <a:r>
              <a:rPr lang="es-EC" sz="2000" dirty="0" smtClean="0"/>
              <a:t>La altura </a:t>
            </a:r>
            <a:r>
              <a:rPr lang="es-EC" sz="2000" dirty="0"/>
              <a:t>de relleno máxima es de 13.53 [m</a:t>
            </a:r>
            <a:r>
              <a:rPr lang="es-EC" sz="2000" dirty="0" smtClean="0"/>
              <a:t>], según catálogo comercial.</a:t>
            </a:r>
            <a:endParaRPr lang="es-EC" sz="2000" dirty="0"/>
          </a:p>
        </p:txBody>
      </p:sp>
    </p:spTree>
    <p:extLst>
      <p:ext uri="{BB962C8B-B14F-4D97-AF65-F5344CB8AC3E}">
        <p14:creationId xmlns:p14="http://schemas.microsoft.com/office/powerpoint/2010/main" val="175840793"/>
      </p:ext>
    </p:extLst>
  </p:cSld>
  <p:clrMapOvr>
    <a:masterClrMapping/>
  </p:clrMapOvr>
  <p:transition spd="slow">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3600" dirty="0" smtClean="0">
                <a:ln w="22225">
                  <a:solidFill>
                    <a:sysClr val="windowText" lastClr="000000"/>
                  </a:solidFill>
                  <a:prstDash val="solid"/>
                </a:ln>
                <a:solidFill>
                  <a:schemeClr val="bg1">
                    <a:lumMod val="75000"/>
                  </a:schemeClr>
                </a:solidFill>
                <a:effectLst/>
              </a:rPr>
              <a:t>CONDUCTO CORRUGADO ABOVEDADO</a:t>
            </a:r>
            <a:endParaRPr lang="en-US" sz="3600" dirty="0">
              <a:ln w="22225">
                <a:solidFill>
                  <a:sysClr val="windowText" lastClr="000000"/>
                </a:solidFill>
                <a:prstDash val="solid"/>
              </a:ln>
              <a:solidFill>
                <a:schemeClr val="bg1">
                  <a:lumMod val="75000"/>
                </a:schemeClr>
              </a:solidFill>
              <a:effectLst/>
            </a:endParaRPr>
          </a:p>
        </p:txBody>
      </p:sp>
      <p:sp>
        <p:nvSpPr>
          <p:cNvPr id="3" name="Rectangle 2"/>
          <p:cNvSpPr/>
          <p:nvPr/>
        </p:nvSpPr>
        <p:spPr>
          <a:xfrm>
            <a:off x="3205432" y="663772"/>
            <a:ext cx="2761028" cy="1938992"/>
          </a:xfrm>
          <a:prstGeom prst="rect">
            <a:avLst/>
          </a:prstGeom>
        </p:spPr>
        <p:txBody>
          <a:bodyPr wrap="square">
            <a:spAutoFit/>
          </a:bodyPr>
          <a:lstStyle/>
          <a:p>
            <a:pPr lvl="0" algn="ctr">
              <a:spcAft>
                <a:spcPts val="0"/>
              </a:spcAft>
            </a:pPr>
            <a:r>
              <a:rPr lang="es-EC" sz="2000" dirty="0" smtClean="0">
                <a:latin typeface="Arial" panose="020B0604020202020204" pitchFamily="34" charset="0"/>
                <a:ea typeface="Calibri" panose="020F0502020204030204" pitchFamily="34" charset="0"/>
                <a:cs typeface="Times New Roman" panose="02020603050405020304" pitchFamily="18" charset="0"/>
              </a:rPr>
              <a:t>Modelo:</a:t>
            </a:r>
            <a:r>
              <a:rPr lang="es-EC" sz="2000" dirty="0" smtClean="0"/>
              <a:t> 20PA3-11</a:t>
            </a:r>
          </a:p>
          <a:p>
            <a:pPr lvl="0" algn="ctr">
              <a:spcAft>
                <a:spcPts val="0"/>
              </a:spcAft>
            </a:pPr>
            <a:r>
              <a:rPr lang="es-EC" sz="2000" dirty="0" smtClean="0">
                <a:latin typeface="Arial" panose="020B0604020202020204" pitchFamily="34" charset="0"/>
                <a:ea typeface="Calibri" panose="020F0502020204030204" pitchFamily="34" charset="0"/>
                <a:cs typeface="Times New Roman" panose="02020603050405020304" pitchFamily="18" charset="0"/>
              </a:rPr>
              <a:t>Luz</a:t>
            </a:r>
            <a:r>
              <a:rPr lang="es-EC" sz="2000" dirty="0">
                <a:latin typeface="Arial" panose="020B0604020202020204" pitchFamily="34" charset="0"/>
                <a:ea typeface="Calibri" panose="020F0502020204030204" pitchFamily="34" charset="0"/>
                <a:cs typeface="Times New Roman" panose="02020603050405020304" pitchFamily="18" charset="0"/>
              </a:rPr>
              <a:t>: </a:t>
            </a:r>
            <a:r>
              <a:rPr lang="es-EC" sz="2000" dirty="0" smtClean="0">
                <a:latin typeface="Arial" panose="020B0604020202020204" pitchFamily="34" charset="0"/>
                <a:ea typeface="Calibri" panose="020F0502020204030204" pitchFamily="34" charset="0"/>
                <a:cs typeface="Times New Roman" panose="02020603050405020304" pitchFamily="18" charset="0"/>
              </a:rPr>
              <a:t>3.32 </a:t>
            </a:r>
            <a:r>
              <a:rPr lang="es-EC" sz="2000" dirty="0">
                <a:latin typeface="Arial" panose="020B0604020202020204" pitchFamily="34" charset="0"/>
                <a:ea typeface="Calibri" panose="020F0502020204030204" pitchFamily="34" charset="0"/>
                <a:cs typeface="Times New Roman" panose="02020603050405020304" pitchFamily="18" charset="0"/>
              </a:rPr>
              <a:t>[m]</a:t>
            </a:r>
          </a:p>
          <a:p>
            <a:pPr lvl="0" algn="ctr">
              <a:spcAft>
                <a:spcPts val="0"/>
              </a:spcAft>
            </a:pPr>
            <a:r>
              <a:rPr lang="es-EC" sz="2000" dirty="0" smtClean="0">
                <a:latin typeface="Arial" panose="020B0604020202020204" pitchFamily="34" charset="0"/>
                <a:ea typeface="Calibri" panose="020F0502020204030204" pitchFamily="34" charset="0"/>
                <a:cs typeface="Times New Roman" panose="02020603050405020304" pitchFamily="18" charset="0"/>
              </a:rPr>
              <a:t>Flecha</a:t>
            </a:r>
            <a:r>
              <a:rPr lang="es-EC" sz="2000" dirty="0">
                <a:latin typeface="Arial" panose="020B0604020202020204" pitchFamily="34" charset="0"/>
                <a:ea typeface="Calibri" panose="020F0502020204030204" pitchFamily="34" charset="0"/>
                <a:cs typeface="Times New Roman" panose="02020603050405020304" pitchFamily="18" charset="0"/>
              </a:rPr>
              <a:t>: 2.19 [m]</a:t>
            </a:r>
          </a:p>
          <a:p>
            <a:pPr lvl="0" algn="ctr">
              <a:spcAft>
                <a:spcPts val="0"/>
              </a:spcAft>
            </a:pPr>
            <a:r>
              <a:rPr lang="es-EC" sz="2000" dirty="0" smtClean="0">
                <a:latin typeface="Arial" panose="020B0604020202020204" pitchFamily="34" charset="0"/>
                <a:ea typeface="Calibri" panose="020F0502020204030204" pitchFamily="34" charset="0"/>
                <a:cs typeface="Times New Roman" panose="02020603050405020304" pitchFamily="18" charset="0"/>
              </a:rPr>
              <a:t>Espesor</a:t>
            </a:r>
            <a:r>
              <a:rPr lang="es-EC" sz="2000" dirty="0">
                <a:latin typeface="Arial" panose="020B0604020202020204" pitchFamily="34" charset="0"/>
                <a:ea typeface="Calibri" panose="020F0502020204030204" pitchFamily="34" charset="0"/>
                <a:cs typeface="Times New Roman" panose="02020603050405020304" pitchFamily="18" charset="0"/>
              </a:rPr>
              <a:t>: 2.5 [mm]</a:t>
            </a:r>
          </a:p>
          <a:p>
            <a:pPr lvl="0" algn="ctr">
              <a:spcAft>
                <a:spcPts val="0"/>
              </a:spcAft>
            </a:pPr>
            <a:r>
              <a:rPr lang="es-EC" sz="2000" dirty="0" smtClean="0">
                <a:latin typeface="Arial" panose="020B0604020202020204" pitchFamily="34" charset="0"/>
                <a:ea typeface="Calibri" panose="020F0502020204030204" pitchFamily="34" charset="0"/>
                <a:cs typeface="Times New Roman" panose="02020603050405020304" pitchFamily="18" charset="0"/>
              </a:rPr>
              <a:t>Tipo </a:t>
            </a:r>
            <a:r>
              <a:rPr lang="es-EC" sz="2000" dirty="0">
                <a:latin typeface="Arial" panose="020B0604020202020204" pitchFamily="34" charset="0"/>
                <a:ea typeface="Calibri" panose="020F0502020204030204" pitchFamily="34" charset="0"/>
                <a:cs typeface="Times New Roman" panose="02020603050405020304" pitchFamily="18" charset="0"/>
              </a:rPr>
              <a:t>de Corruga: P152</a:t>
            </a:r>
          </a:p>
          <a:p>
            <a:pPr lvl="0" algn="just">
              <a:spcAft>
                <a:spcPts val="0"/>
              </a:spcAft>
            </a:pPr>
            <a:endParaRPr lang="es-EC" sz="20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38"/>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987322" y="2537421"/>
            <a:ext cx="5197249" cy="30227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03476528"/>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9864" y="-204536"/>
            <a:ext cx="7868652" cy="971300"/>
          </a:xfrm>
        </p:spPr>
        <p:txBody>
          <a:bodyPr/>
          <a:lstStyle/>
          <a:p>
            <a:r>
              <a:rPr lang="en-US" sz="4800" dirty="0" smtClean="0">
                <a:ln w="22225">
                  <a:solidFill>
                    <a:sysClr val="windowText" lastClr="000000"/>
                  </a:solidFill>
                  <a:prstDash val="solid"/>
                </a:ln>
                <a:solidFill>
                  <a:schemeClr val="bg1">
                    <a:lumMod val="75000"/>
                  </a:schemeClr>
                </a:solidFill>
                <a:effectLst/>
              </a:rPr>
              <a:t>ESFUERZOS</a:t>
            </a:r>
            <a:endParaRPr lang="en-US" sz="4800" dirty="0">
              <a:ln w="22225">
                <a:solidFill>
                  <a:sysClr val="windowText" lastClr="000000"/>
                </a:solidFill>
                <a:prstDash val="solid"/>
              </a:ln>
              <a:solidFill>
                <a:schemeClr val="bg1">
                  <a:lumMod val="75000"/>
                </a:schemeClr>
              </a:solidFill>
              <a:effectLst/>
            </a:endParaRPr>
          </a:p>
        </p:txBody>
      </p:sp>
      <p:pic>
        <p:nvPicPr>
          <p:cNvPr id="4" name="Picture 3"/>
          <p:cNvPicPr>
            <a:picLocks noChangeAspect="1"/>
          </p:cNvPicPr>
          <p:nvPr/>
        </p:nvPicPr>
        <p:blipFill>
          <a:blip r:embed="rId2"/>
          <a:stretch>
            <a:fillRect/>
          </a:stretch>
        </p:blipFill>
        <p:spPr>
          <a:xfrm>
            <a:off x="939341" y="2174457"/>
            <a:ext cx="3742072" cy="1978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stretch>
            <a:fillRect/>
          </a:stretch>
        </p:blipFill>
        <p:spPr>
          <a:xfrm>
            <a:off x="5775936" y="2174457"/>
            <a:ext cx="2314398" cy="1978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a14="http://schemas.microsoft.com/office/drawing/2010/main">
        <mc:Choice Requires="a14">
          <p:sp>
            <p:nvSpPr>
              <p:cNvPr id="12" name="Rectangle 11"/>
              <p:cNvSpPr/>
              <p:nvPr/>
            </p:nvSpPr>
            <p:spPr>
              <a:xfrm>
                <a:off x="2034267" y="4422975"/>
                <a:ext cx="1552220" cy="7837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𝜎</m:t>
                          </m:r>
                        </m:e>
                        <m:sub>
                          <m:r>
                            <a:rPr lang="es-EC" sz="2400" i="1">
                              <a:latin typeface="Cambria Math" panose="02040503050406030204" pitchFamily="18" charset="0"/>
                            </a:rPr>
                            <m:t>𝐻</m:t>
                          </m:r>
                        </m:sub>
                      </m:sSub>
                      <m:r>
                        <a:rPr lang="es-EC" sz="2400" i="0">
                          <a:latin typeface="Cambria Math" panose="02040503050406030204" pitchFamily="18" charset="0"/>
                        </a:rPr>
                        <m:t>=</m:t>
                      </m:r>
                      <m:f>
                        <m:fPr>
                          <m:ctrlPr>
                            <a:rPr lang="es-EC" sz="2400" i="1">
                              <a:latin typeface="Cambria Math" panose="02040503050406030204" pitchFamily="18" charset="0"/>
                            </a:rPr>
                          </m:ctrlPr>
                        </m:fPr>
                        <m:num>
                          <m:r>
                            <a:rPr lang="es-EC" sz="2400" i="1">
                              <a:latin typeface="Cambria Math" panose="02040503050406030204" pitchFamily="18" charset="0"/>
                            </a:rPr>
                            <m:t>𝑝</m:t>
                          </m:r>
                          <m:sSub>
                            <m:sSubPr>
                              <m:ctrlPr>
                                <a:rPr lang="es-EC" sz="2400" i="1">
                                  <a:latin typeface="Cambria Math" panose="02040503050406030204" pitchFamily="18" charset="0"/>
                                </a:rPr>
                              </m:ctrlPr>
                            </m:sSubPr>
                            <m:e>
                              <m:r>
                                <a:rPr lang="es-EC" sz="2400" i="1">
                                  <a:latin typeface="Cambria Math" panose="02040503050406030204" pitchFamily="18" charset="0"/>
                                </a:rPr>
                                <m:t>𝐷</m:t>
                              </m:r>
                            </m:e>
                            <m:sub>
                              <m:r>
                                <a:rPr lang="es-EC" sz="2400" i="1">
                                  <a:latin typeface="Cambria Math" panose="02040503050406030204" pitchFamily="18" charset="0"/>
                                </a:rPr>
                                <m:t>𝑖</m:t>
                              </m:r>
                            </m:sub>
                          </m:sSub>
                        </m:num>
                        <m:den>
                          <m:r>
                            <a:rPr lang="es-EC" sz="2400" i="0">
                              <a:latin typeface="Cambria Math" panose="02040503050406030204" pitchFamily="18" charset="0"/>
                            </a:rPr>
                            <m:t>2</m:t>
                          </m:r>
                          <m:r>
                            <a:rPr lang="es-EC" sz="2400" i="1">
                              <a:latin typeface="Cambria Math" panose="02040503050406030204" pitchFamily="18" charset="0"/>
                            </a:rPr>
                            <m:t>𝑡</m:t>
                          </m:r>
                        </m:den>
                      </m:f>
                      <m:r>
                        <a:rPr lang="es-EC" sz="2400" i="0">
                          <a:latin typeface="Cambria Math" panose="02040503050406030204" pitchFamily="18" charset="0"/>
                        </a:rPr>
                        <m:t> </m:t>
                      </m:r>
                    </m:oMath>
                  </m:oMathPara>
                </a14:m>
                <a:endParaRPr lang="es-EC" sz="2400" dirty="0"/>
              </a:p>
            </p:txBody>
          </p:sp>
        </mc:Choice>
        <mc:Fallback xmlns="">
          <p:sp>
            <p:nvSpPr>
              <p:cNvPr id="12" name="Rectangle 11"/>
              <p:cNvSpPr>
                <a:spLocks noRot="1" noChangeAspect="1" noMove="1" noResize="1" noEditPoints="1" noAdjustHandles="1" noChangeArrowheads="1" noChangeShapeType="1" noTextEdit="1"/>
              </p:cNvSpPr>
              <p:nvPr/>
            </p:nvSpPr>
            <p:spPr>
              <a:xfrm>
                <a:off x="2034267" y="4422975"/>
                <a:ext cx="1552220" cy="783741"/>
              </a:xfrm>
              <a:prstGeom prst="rect">
                <a:avLst/>
              </a:prstGeom>
              <a:blipFill rotWithShape="0">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213130" y="4430360"/>
                <a:ext cx="1440010" cy="7837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𝜎</m:t>
                          </m:r>
                        </m:e>
                        <m:sub>
                          <m:r>
                            <a:rPr lang="es-EC" sz="2400" i="1">
                              <a:latin typeface="Cambria Math" panose="02040503050406030204" pitchFamily="18" charset="0"/>
                            </a:rPr>
                            <m:t>𝐿</m:t>
                          </m:r>
                        </m:sub>
                      </m:sSub>
                      <m:r>
                        <a:rPr lang="es-EC" sz="2400" i="0" smtClean="0">
                          <a:latin typeface="Cambria Math" panose="02040503050406030204" pitchFamily="18" charset="0"/>
                        </a:rPr>
                        <m:t>=</m:t>
                      </m:r>
                      <m:f>
                        <m:fPr>
                          <m:ctrlPr>
                            <a:rPr lang="es-EC" sz="2400" i="1">
                              <a:latin typeface="Cambria Math" panose="02040503050406030204" pitchFamily="18" charset="0"/>
                            </a:rPr>
                          </m:ctrlPr>
                        </m:fPr>
                        <m:num>
                          <m:r>
                            <a:rPr lang="es-EC" sz="2400" i="1">
                              <a:latin typeface="Cambria Math" panose="02040503050406030204" pitchFamily="18" charset="0"/>
                            </a:rPr>
                            <m:t>𝑝</m:t>
                          </m:r>
                          <m:sSub>
                            <m:sSubPr>
                              <m:ctrlPr>
                                <a:rPr lang="es-EC" sz="2400" i="1">
                                  <a:latin typeface="Cambria Math" panose="02040503050406030204" pitchFamily="18" charset="0"/>
                                </a:rPr>
                              </m:ctrlPr>
                            </m:sSubPr>
                            <m:e>
                              <m:r>
                                <a:rPr lang="es-EC" sz="2400" i="1">
                                  <a:latin typeface="Cambria Math" panose="02040503050406030204" pitchFamily="18" charset="0"/>
                                </a:rPr>
                                <m:t>𝐷</m:t>
                              </m:r>
                            </m:e>
                            <m:sub>
                              <m:r>
                                <a:rPr lang="es-EC" sz="2400" i="1">
                                  <a:latin typeface="Cambria Math" panose="02040503050406030204" pitchFamily="18" charset="0"/>
                                </a:rPr>
                                <m:t>𝑖</m:t>
                              </m:r>
                            </m:sub>
                          </m:sSub>
                        </m:num>
                        <m:den>
                          <m:r>
                            <a:rPr lang="es-EC" sz="2400" i="0">
                              <a:latin typeface="Cambria Math" panose="02040503050406030204" pitchFamily="18" charset="0"/>
                            </a:rPr>
                            <m:t>4</m:t>
                          </m:r>
                          <m:r>
                            <a:rPr lang="es-EC" sz="2400" i="1">
                              <a:latin typeface="Cambria Math" panose="02040503050406030204" pitchFamily="18" charset="0"/>
                            </a:rPr>
                            <m:t>𝑡</m:t>
                          </m:r>
                        </m:den>
                      </m:f>
                    </m:oMath>
                  </m:oMathPara>
                </a14:m>
                <a:endParaRPr lang="es-EC" sz="2400" dirty="0"/>
              </a:p>
            </p:txBody>
          </p:sp>
        </mc:Choice>
        <mc:Fallback xmlns="">
          <p:sp>
            <p:nvSpPr>
              <p:cNvPr id="13" name="Rectangle 12"/>
              <p:cNvSpPr>
                <a:spLocks noRot="1" noChangeAspect="1" noMove="1" noResize="1" noEditPoints="1" noAdjustHandles="1" noChangeArrowheads="1" noChangeShapeType="1" noTextEdit="1"/>
              </p:cNvSpPr>
              <p:nvPr/>
            </p:nvSpPr>
            <p:spPr>
              <a:xfrm>
                <a:off x="6213130" y="4430360"/>
                <a:ext cx="1440010" cy="783741"/>
              </a:xfrm>
              <a:prstGeom prst="rect">
                <a:avLst/>
              </a:prstGeom>
              <a:blipFill rotWithShape="0">
                <a:blip r:embed="rId5"/>
                <a:stretch>
                  <a:fillRect/>
                </a:stretch>
              </a:blipFill>
            </p:spPr>
            <p:txBody>
              <a:bodyPr/>
              <a:lstStyle/>
              <a:p>
                <a:r>
                  <a:rPr lang="es-EC">
                    <a:noFill/>
                  </a:rPr>
                  <a:t> </a:t>
                </a:r>
              </a:p>
            </p:txBody>
          </p:sp>
        </mc:Fallback>
      </mc:AlternateContent>
      <p:sp>
        <p:nvSpPr>
          <p:cNvPr id="14" name="Rectangle 13"/>
          <p:cNvSpPr/>
          <p:nvPr/>
        </p:nvSpPr>
        <p:spPr>
          <a:xfrm>
            <a:off x="1164996" y="1134935"/>
            <a:ext cx="3290762" cy="769441"/>
          </a:xfrm>
          <a:prstGeom prst="rect">
            <a:avLst/>
          </a:prstGeom>
        </p:spPr>
        <p:txBody>
          <a:bodyPr wrap="square">
            <a:spAutoFit/>
          </a:bodyPr>
          <a:lstStyle/>
          <a:p>
            <a:pPr algn="ctr"/>
            <a:r>
              <a:rPr lang="es-EC" sz="2200" b="1" dirty="0" smtClean="0">
                <a:effectLst>
                  <a:outerShdw blurRad="38100" dist="38100" dir="2700000" algn="tl">
                    <a:srgbClr val="000000">
                      <a:alpha val="43137"/>
                    </a:srgbClr>
                  </a:outerShdw>
                </a:effectLst>
              </a:rPr>
              <a:t>ESFUERZOS</a:t>
            </a:r>
          </a:p>
          <a:p>
            <a:pPr algn="ctr"/>
            <a:r>
              <a:rPr lang="es-EC" sz="2200" b="1" dirty="0" smtClean="0">
                <a:effectLst>
                  <a:outerShdw blurRad="38100" dist="38100" dir="2700000" algn="tl">
                    <a:srgbClr val="000000">
                      <a:alpha val="43137"/>
                    </a:srgbClr>
                  </a:outerShdw>
                </a:effectLst>
              </a:rPr>
              <a:t>CIRCUNFERENCIALES</a:t>
            </a:r>
            <a:endParaRPr lang="es-EC" sz="2200" b="1" dirty="0">
              <a:effectLst>
                <a:outerShdw blurRad="38100" dist="38100" dir="2700000" algn="tl">
                  <a:srgbClr val="000000">
                    <a:alpha val="43137"/>
                  </a:srgbClr>
                </a:outerShdw>
              </a:effectLst>
            </a:endParaRPr>
          </a:p>
        </p:txBody>
      </p:sp>
      <p:sp>
        <p:nvSpPr>
          <p:cNvPr id="15" name="Rectangle 14"/>
          <p:cNvSpPr/>
          <p:nvPr/>
        </p:nvSpPr>
        <p:spPr>
          <a:xfrm>
            <a:off x="5287754" y="1134935"/>
            <a:ext cx="3290762" cy="769441"/>
          </a:xfrm>
          <a:prstGeom prst="rect">
            <a:avLst/>
          </a:prstGeom>
        </p:spPr>
        <p:txBody>
          <a:bodyPr wrap="square">
            <a:spAutoFit/>
          </a:bodyPr>
          <a:lstStyle/>
          <a:p>
            <a:pPr algn="ctr"/>
            <a:r>
              <a:rPr lang="es-EC" sz="2200" b="1" dirty="0" smtClean="0">
                <a:effectLst>
                  <a:outerShdw blurRad="38100" dist="38100" dir="2700000" algn="tl">
                    <a:srgbClr val="000000">
                      <a:alpha val="43137"/>
                    </a:srgbClr>
                  </a:outerShdw>
                </a:effectLst>
              </a:rPr>
              <a:t>ESFUERZOS</a:t>
            </a:r>
          </a:p>
          <a:p>
            <a:pPr algn="ctr"/>
            <a:r>
              <a:rPr lang="es-EC" sz="2200" b="1" dirty="0" smtClean="0">
                <a:effectLst>
                  <a:outerShdw blurRad="38100" dist="38100" dir="2700000" algn="tl">
                    <a:srgbClr val="000000">
                      <a:alpha val="43137"/>
                    </a:srgbClr>
                  </a:outerShdw>
                </a:effectLst>
              </a:rPr>
              <a:t>LONGITUDINALES</a:t>
            </a:r>
            <a:endParaRPr lang="es-EC" sz="2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97145853"/>
      </p:ext>
    </p:extLst>
  </p:cSld>
  <p:clrMapOvr>
    <a:masterClrMapping/>
  </p:clrMapOvr>
  <p:transition spd="slow">
    <p:wip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3600" dirty="0" smtClean="0">
                <a:ln w="22225">
                  <a:solidFill>
                    <a:sysClr val="windowText" lastClr="000000"/>
                  </a:solidFill>
                  <a:prstDash val="solid"/>
                </a:ln>
                <a:solidFill>
                  <a:schemeClr val="bg1">
                    <a:lumMod val="75000"/>
                  </a:schemeClr>
                </a:solidFill>
                <a:effectLst/>
              </a:rPr>
              <a:t>CONDUCTO CORRUGADO ABOVEDADO</a:t>
            </a:r>
            <a:endParaRPr lang="en-US" sz="3600" dirty="0">
              <a:ln w="22225">
                <a:solidFill>
                  <a:sysClr val="windowText" lastClr="000000"/>
                </a:solidFill>
                <a:prstDash val="solid"/>
              </a:ln>
              <a:solidFill>
                <a:schemeClr val="bg1">
                  <a:lumMod val="75000"/>
                </a:schemeClr>
              </a:solidFill>
              <a:effectLst/>
            </a:endParaRPr>
          </a:p>
        </p:txBody>
      </p:sp>
      <p:pic>
        <p:nvPicPr>
          <p:cNvPr id="5" name="Picture 207"/>
          <p:cNvPicPr/>
          <p:nvPr/>
        </p:nvPicPr>
        <p:blipFill>
          <a:blip r:embed="rId2">
            <a:extLst>
              <a:ext uri="{28A0092B-C50C-407E-A947-70E740481C1C}">
                <a14:useLocalDpi xmlns:a14="http://schemas.microsoft.com/office/drawing/2010/main" val="0"/>
              </a:ext>
            </a:extLst>
          </a:blip>
          <a:srcRect/>
          <a:stretch>
            <a:fillRect/>
          </a:stretch>
        </p:blipFill>
        <p:spPr bwMode="auto">
          <a:xfrm>
            <a:off x="1364244" y="663772"/>
            <a:ext cx="6412498" cy="3741655"/>
          </a:xfrm>
          <a:prstGeom prst="rect">
            <a:avLst/>
          </a:prstGeom>
          <a:noFill/>
          <a:ln>
            <a:noFill/>
          </a:ln>
        </p:spPr>
      </p:pic>
      <mc:AlternateContent xmlns:mc="http://schemas.openxmlformats.org/markup-compatibility/2006">
        <mc:Choice xmlns:a14="http://schemas.microsoft.com/office/drawing/2010/main" Requires="a14">
          <p:sp>
            <p:nvSpPr>
              <p:cNvPr id="6" name="Rectángulo 5"/>
              <p:cNvSpPr/>
              <p:nvPr/>
            </p:nvSpPr>
            <p:spPr>
              <a:xfrm>
                <a:off x="1598693" y="4405427"/>
                <a:ext cx="5943600" cy="890052"/>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b>
                        <m:sSubPr>
                          <m:ctrlPr>
                            <a:rPr lang="es-EC" smtClean="0">
                              <a:latin typeface="Cambria Math" panose="02040503050406030204" pitchFamily="18" charset="0"/>
                            </a:rPr>
                          </m:ctrlPr>
                        </m:sSubPr>
                        <m:e>
                          <m:r>
                            <a:rPr lang="es-EC" i="1">
                              <a:latin typeface="Cambria Math" panose="02040503050406030204" pitchFamily="18" charset="0"/>
                            </a:rPr>
                            <m:t>h</m:t>
                          </m:r>
                        </m:e>
                        <m:sub>
                          <m:r>
                            <a:rPr lang="es-EC" i="1">
                              <a:latin typeface="Cambria Math" panose="02040503050406030204" pitchFamily="18" charset="0"/>
                            </a:rPr>
                            <m:t>𝑚𝑎𝑥</m:t>
                          </m:r>
                          <m:r>
                            <a:rPr lang="es-EC" i="0">
                              <a:latin typeface="Cambria Math" panose="02040503050406030204" pitchFamily="18" charset="0"/>
                            </a:rPr>
                            <m:t>,</m:t>
                          </m:r>
                          <m:r>
                            <a:rPr lang="es-EC" i="1">
                              <a:latin typeface="Cambria Math" panose="02040503050406030204" pitchFamily="18" charset="0"/>
                            </a:rPr>
                            <m:t>𝑟𝑒𝑙𝑙𝑒𝑛𝑜</m:t>
                          </m:r>
                        </m:sub>
                      </m:sSub>
                      <m:r>
                        <a:rPr lang="es-EC" i="0">
                          <a:latin typeface="Cambria Math" panose="02040503050406030204" pitchFamily="18" charset="0"/>
                        </a:rPr>
                        <m:t>=</m:t>
                      </m:r>
                      <m:f>
                        <m:fPr>
                          <m:ctrlPr>
                            <a:rPr lang="es-EC" i="1">
                              <a:latin typeface="Cambria Math" panose="02040503050406030204" pitchFamily="18" charset="0"/>
                            </a:rPr>
                          </m:ctrlPr>
                        </m:fPr>
                        <m:num>
                          <m:r>
                            <a:rPr lang="es-EC" i="0">
                              <a:latin typeface="Cambria Math" panose="02040503050406030204" pitchFamily="18" charset="0"/>
                            </a:rPr>
                            <m:t>6.1748∗</m:t>
                          </m:r>
                          <m:sSup>
                            <m:sSupPr>
                              <m:ctrlPr>
                                <a:rPr lang="es-EC" i="1">
                                  <a:latin typeface="Cambria Math" panose="02040503050406030204" pitchFamily="18" charset="0"/>
                                </a:rPr>
                              </m:ctrlPr>
                            </m:sSupPr>
                            <m:e>
                              <m:r>
                                <a:rPr lang="es-EC" i="0">
                                  <a:latin typeface="Cambria Math" panose="02040503050406030204" pitchFamily="18" charset="0"/>
                                </a:rPr>
                                <m:t>10</m:t>
                              </m:r>
                            </m:e>
                            <m:sup>
                              <m:r>
                                <a:rPr lang="es-EC" i="0">
                                  <a:latin typeface="Cambria Math" panose="02040503050406030204" pitchFamily="18" charset="0"/>
                                </a:rPr>
                                <m:t>5</m:t>
                              </m:r>
                            </m:sup>
                          </m:sSup>
                          <m:r>
                            <a:rPr lang="es-EC" i="0">
                              <a:latin typeface="Cambria Math" panose="02040503050406030204" pitchFamily="18" charset="0"/>
                            </a:rPr>
                            <m:t>[</m:t>
                          </m:r>
                          <m:r>
                            <a:rPr lang="es-EC" i="1">
                              <a:latin typeface="Cambria Math" panose="02040503050406030204" pitchFamily="18" charset="0"/>
                            </a:rPr>
                            <m:t>𝑃𝑎</m:t>
                          </m:r>
                          <m:r>
                            <a:rPr lang="es-EC" i="0">
                              <a:latin typeface="Cambria Math" panose="02040503050406030204" pitchFamily="18" charset="0"/>
                            </a:rPr>
                            <m:t>]−0</m:t>
                          </m:r>
                        </m:num>
                        <m:den>
                          <m:r>
                            <a:rPr lang="es-EC" i="0">
                              <a:latin typeface="Cambria Math" panose="02040503050406030204" pitchFamily="18" charset="0"/>
                            </a:rPr>
                            <m:t>18.85 </m:t>
                          </m:r>
                          <m:d>
                            <m:dPr>
                              <m:begChr m:val="["/>
                              <m:endChr m:val="]"/>
                              <m:ctrlPr>
                                <a:rPr lang="es-EC" i="1">
                                  <a:latin typeface="Cambria Math" panose="02040503050406030204" pitchFamily="18" charset="0"/>
                                </a:rPr>
                              </m:ctrlPr>
                            </m:dPr>
                            <m:e>
                              <m:f>
                                <m:fPr>
                                  <m:ctrlPr>
                                    <a:rPr lang="es-EC" i="1">
                                      <a:latin typeface="Cambria Math" panose="02040503050406030204" pitchFamily="18" charset="0"/>
                                    </a:rPr>
                                  </m:ctrlPr>
                                </m:fPr>
                                <m:num>
                                  <m:r>
                                    <a:rPr lang="es-EC" i="1">
                                      <a:latin typeface="Cambria Math" panose="02040503050406030204" pitchFamily="18" charset="0"/>
                                    </a:rPr>
                                    <m:t>𝐾𝑁</m:t>
                                  </m:r>
                                </m:num>
                                <m:den>
                                  <m:sSup>
                                    <m:sSupPr>
                                      <m:ctrlPr>
                                        <a:rPr lang="es-EC" i="1">
                                          <a:latin typeface="Cambria Math" panose="02040503050406030204" pitchFamily="18" charset="0"/>
                                        </a:rPr>
                                      </m:ctrlPr>
                                    </m:sSupPr>
                                    <m:e>
                                      <m:r>
                                        <a:rPr lang="es-EC" i="1">
                                          <a:latin typeface="Cambria Math" panose="02040503050406030204" pitchFamily="18" charset="0"/>
                                        </a:rPr>
                                        <m:t>𝑚</m:t>
                                      </m:r>
                                    </m:e>
                                    <m:sup>
                                      <m:r>
                                        <a:rPr lang="es-EC" i="0">
                                          <a:latin typeface="Cambria Math" panose="02040503050406030204" pitchFamily="18" charset="0"/>
                                        </a:rPr>
                                        <m:t>3</m:t>
                                      </m:r>
                                    </m:sup>
                                  </m:sSup>
                                </m:den>
                              </m:f>
                            </m:e>
                          </m:d>
                        </m:den>
                      </m:f>
                      <m:r>
                        <a:rPr lang="es-EC" i="0">
                          <a:latin typeface="Cambria Math" panose="02040503050406030204" pitchFamily="18" charset="0"/>
                        </a:rPr>
                        <m:t>=3.28[</m:t>
                      </m:r>
                      <m:r>
                        <a:rPr lang="es-EC" i="1">
                          <a:latin typeface="Cambria Math" panose="02040503050406030204" pitchFamily="18" charset="0"/>
                        </a:rPr>
                        <m:t>𝑚</m:t>
                      </m:r>
                      <m:r>
                        <a:rPr lang="en-US" b="0" i="1" smtClean="0">
                          <a:latin typeface="Cambria Math" panose="02040503050406030204" pitchFamily="18" charset="0"/>
                        </a:rPr>
                        <m:t>]</m:t>
                      </m:r>
                    </m:oMath>
                  </m:oMathPara>
                </a14:m>
                <a:endParaRPr lang="es-EC" dirty="0"/>
              </a:p>
            </p:txBody>
          </p:sp>
        </mc:Choice>
        <mc:Fallback>
          <p:sp>
            <p:nvSpPr>
              <p:cNvPr id="6" name="Rectángulo 5"/>
              <p:cNvSpPr>
                <a:spLocks noRot="1" noChangeAspect="1" noMove="1" noResize="1" noEditPoints="1" noAdjustHandles="1" noChangeArrowheads="1" noChangeShapeType="1" noTextEdit="1"/>
              </p:cNvSpPr>
              <p:nvPr/>
            </p:nvSpPr>
            <p:spPr>
              <a:xfrm>
                <a:off x="1598693" y="4405427"/>
                <a:ext cx="5943600" cy="890052"/>
              </a:xfrm>
              <a:prstGeom prst="rect">
                <a:avLst/>
              </a:prstGeom>
              <a:blipFill rotWithShape="0">
                <a:blip r:embed="rId3"/>
                <a:stretch>
                  <a:fillRect/>
                </a:stretch>
              </a:blipFill>
            </p:spPr>
            <p:txBody>
              <a:bodyPr/>
              <a:lstStyle/>
              <a:p>
                <a:r>
                  <a:rPr lang="es-EC">
                    <a:noFill/>
                  </a:rPr>
                  <a:t> </a:t>
                </a:r>
              </a:p>
            </p:txBody>
          </p:sp>
        </mc:Fallback>
      </mc:AlternateContent>
      <p:sp>
        <p:nvSpPr>
          <p:cNvPr id="9" name="Rectángulo 8"/>
          <p:cNvSpPr/>
          <p:nvPr/>
        </p:nvSpPr>
        <p:spPr>
          <a:xfrm>
            <a:off x="477911" y="5454657"/>
            <a:ext cx="8718724" cy="400110"/>
          </a:xfrm>
          <a:prstGeom prst="rect">
            <a:avLst/>
          </a:prstGeom>
        </p:spPr>
        <p:txBody>
          <a:bodyPr wrap="square">
            <a:spAutoFit/>
          </a:bodyPr>
          <a:lstStyle/>
          <a:p>
            <a:r>
              <a:rPr lang="es-EC" sz="2000" dirty="0" smtClean="0"/>
              <a:t>La altura </a:t>
            </a:r>
            <a:r>
              <a:rPr lang="es-EC" sz="2000" dirty="0"/>
              <a:t>de relleno máxima es de </a:t>
            </a:r>
            <a:r>
              <a:rPr lang="es-EC" sz="2000" dirty="0" smtClean="0"/>
              <a:t>3.79 </a:t>
            </a:r>
            <a:r>
              <a:rPr lang="es-EC" sz="2000" dirty="0"/>
              <a:t>[m</a:t>
            </a:r>
            <a:r>
              <a:rPr lang="es-EC" sz="2000" dirty="0" smtClean="0"/>
              <a:t>], según catálogo comercial.</a:t>
            </a:r>
            <a:endParaRPr lang="es-EC" sz="2000" dirty="0"/>
          </a:p>
        </p:txBody>
      </p:sp>
    </p:spTree>
    <p:extLst>
      <p:ext uri="{BB962C8B-B14F-4D97-AF65-F5344CB8AC3E}">
        <p14:creationId xmlns:p14="http://schemas.microsoft.com/office/powerpoint/2010/main" val="2629352385"/>
      </p:ext>
    </p:extLst>
  </p:cSld>
  <p:clrMapOvr>
    <a:masterClrMapping/>
  </p:clrMapOvr>
  <p:transition spd="slow">
    <p:wip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3600" dirty="0" smtClean="0">
                <a:ln w="22225">
                  <a:solidFill>
                    <a:sysClr val="windowText" lastClr="000000"/>
                  </a:solidFill>
                  <a:prstDash val="solid"/>
                </a:ln>
                <a:solidFill>
                  <a:schemeClr val="bg1">
                    <a:lumMod val="75000"/>
                  </a:schemeClr>
                </a:solidFill>
                <a:effectLst/>
              </a:rPr>
              <a:t>CONCLUSIONES</a:t>
            </a:r>
            <a:endParaRPr lang="en-US" sz="3600" dirty="0">
              <a:ln w="22225">
                <a:solidFill>
                  <a:sysClr val="windowText" lastClr="000000"/>
                </a:solidFill>
                <a:prstDash val="solid"/>
              </a:ln>
              <a:solidFill>
                <a:schemeClr val="bg1">
                  <a:lumMod val="75000"/>
                </a:schemeClr>
              </a:solidFill>
              <a:effectLst/>
            </a:endParaRPr>
          </a:p>
        </p:txBody>
      </p:sp>
      <p:sp>
        <p:nvSpPr>
          <p:cNvPr id="3" name="Rectángulo 2"/>
          <p:cNvSpPr/>
          <p:nvPr/>
        </p:nvSpPr>
        <p:spPr>
          <a:xfrm>
            <a:off x="125261" y="663772"/>
            <a:ext cx="8578822" cy="2431435"/>
          </a:xfrm>
          <a:prstGeom prst="rect">
            <a:avLst/>
          </a:prstGeom>
        </p:spPr>
        <p:txBody>
          <a:bodyPr wrap="square">
            <a:spAutoFit/>
          </a:bodyPr>
          <a:lstStyle/>
          <a:p>
            <a:pPr marL="342900" lvl="0" indent="-342900" algn="just">
              <a:spcAft>
                <a:spcPts val="0"/>
              </a:spcAft>
              <a:buFont typeface="Arial" panose="020B0604020202020204" pitchFamily="34" charset="0"/>
              <a:buChar char="•"/>
            </a:pPr>
            <a:r>
              <a:rPr lang="es-EC" sz="1900" dirty="0">
                <a:latin typeface="Arial" panose="020B0604020202020204" pitchFamily="34" charset="0"/>
                <a:ea typeface="Calibri" panose="020F0502020204030204" pitchFamily="34" charset="0"/>
                <a:cs typeface="Times New Roman" panose="02020603050405020304" pitchFamily="18" charset="0"/>
              </a:rPr>
              <a:t>En este trabajo se desarrolló la teoría necesaria para la comprensión completa del análisis de pandeo en ductos formados por láminas de pared delgada; para placas rectangulares, arcos y cilindros de sección constante e isotrópica, basadas en la teoría de la estabilidad elástica. Estos conceptos fueron utilizados posteriormente para el desarrollo de modelos computacionales, los cuales fueron comparados con soluciones analíticas, para lo cual fueron planteados varios ejemplos que evidencian la precisión de los resultados, deduciendo que la teoría es válida y está vigente.</a:t>
            </a:r>
            <a:endParaRPr lang="es-EC" sz="19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125261" y="3237995"/>
            <a:ext cx="8578821" cy="2723823"/>
          </a:xfrm>
          <a:prstGeom prst="rect">
            <a:avLst/>
          </a:prstGeom>
        </p:spPr>
        <p:txBody>
          <a:bodyPr wrap="square">
            <a:spAutoFit/>
          </a:bodyPr>
          <a:lstStyle/>
          <a:p>
            <a:pPr marL="342900" indent="-342900" algn="just">
              <a:buFont typeface="Arial" panose="020B0604020202020204" pitchFamily="34" charset="0"/>
              <a:buChar char="•"/>
            </a:pPr>
            <a:r>
              <a:rPr lang="es-EC" sz="1900" dirty="0" smtClean="0"/>
              <a:t>La </a:t>
            </a:r>
            <a:r>
              <a:rPr lang="es-EC" sz="1900" dirty="0"/>
              <a:t>resistencia al pandeo depende de muchos factores, como el espesor de la placa, radio de curvatura, la distancia entre sus apoyos, la condición de apoyo, longitud, etc. De todos éstos los que más incidencia tienen son el radio de curvatura y el espesor, ya que tanto como para la fórmula 2-17 y 2-18 estos valores están elevados al cubo, lo cual se evidencia en la divergencia de las gráficas del literal 4.1. Estos errores sin embargo están dentro de un rango aceptable de error, demostrando la confiabilidad del programa Robot </a:t>
            </a:r>
            <a:r>
              <a:rPr lang="es-EC" sz="1900" dirty="0" err="1"/>
              <a:t>Structural</a:t>
            </a:r>
            <a:r>
              <a:rPr lang="es-EC" sz="1900" dirty="0"/>
              <a:t> </a:t>
            </a:r>
            <a:r>
              <a:rPr lang="es-EC" sz="1900" dirty="0" err="1"/>
              <a:t>Analysis</a:t>
            </a:r>
            <a:r>
              <a:rPr lang="es-EC" sz="1900" dirty="0"/>
              <a:t> en el análisis de pandeo en conductos de pared delgada.</a:t>
            </a:r>
          </a:p>
        </p:txBody>
      </p:sp>
    </p:spTree>
    <p:extLst>
      <p:ext uri="{BB962C8B-B14F-4D97-AF65-F5344CB8AC3E}">
        <p14:creationId xmlns:p14="http://schemas.microsoft.com/office/powerpoint/2010/main" val="442822106"/>
      </p:ext>
    </p:extLst>
  </p:cSld>
  <p:clrMapOvr>
    <a:masterClrMapping/>
  </p:clrMapOvr>
  <p:transition spd="slow">
    <p:wip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3600" dirty="0" smtClean="0">
                <a:ln w="22225">
                  <a:solidFill>
                    <a:sysClr val="windowText" lastClr="000000"/>
                  </a:solidFill>
                  <a:prstDash val="solid"/>
                </a:ln>
                <a:solidFill>
                  <a:schemeClr val="bg1">
                    <a:lumMod val="75000"/>
                  </a:schemeClr>
                </a:solidFill>
                <a:effectLst/>
              </a:rPr>
              <a:t>CONCLUSIONES</a:t>
            </a:r>
            <a:endParaRPr lang="en-US" sz="3600" dirty="0">
              <a:ln w="22225">
                <a:solidFill>
                  <a:sysClr val="windowText" lastClr="000000"/>
                </a:solidFill>
                <a:prstDash val="solid"/>
              </a:ln>
              <a:solidFill>
                <a:schemeClr val="bg1">
                  <a:lumMod val="75000"/>
                </a:schemeClr>
              </a:solidFill>
              <a:effectLst/>
            </a:endParaRPr>
          </a:p>
        </p:txBody>
      </p:sp>
      <p:sp>
        <p:nvSpPr>
          <p:cNvPr id="3" name="Rectángulo 2"/>
          <p:cNvSpPr/>
          <p:nvPr/>
        </p:nvSpPr>
        <p:spPr>
          <a:xfrm>
            <a:off x="125260" y="1027554"/>
            <a:ext cx="8578822" cy="1846659"/>
          </a:xfrm>
          <a:prstGeom prst="rect">
            <a:avLst/>
          </a:prstGeom>
        </p:spPr>
        <p:txBody>
          <a:bodyPr wrap="square">
            <a:spAutoFit/>
          </a:bodyPr>
          <a:lstStyle/>
          <a:p>
            <a:pPr marL="342900" lvl="0" indent="-342900" algn="just">
              <a:spcAft>
                <a:spcPts val="0"/>
              </a:spcAft>
              <a:buFont typeface="Arial" panose="020B0604020202020204" pitchFamily="34" charset="0"/>
              <a:buChar char="•"/>
            </a:pPr>
            <a:r>
              <a:rPr lang="es-EC" sz="1900" dirty="0" smtClean="0">
                <a:latin typeface="Arial" panose="020B0604020202020204" pitchFamily="34" charset="0"/>
                <a:ea typeface="Calibri" panose="020F0502020204030204" pitchFamily="34" charset="0"/>
                <a:cs typeface="Times New Roman" panose="02020603050405020304" pitchFamily="18" charset="0"/>
              </a:rPr>
              <a:t>En </a:t>
            </a:r>
            <a:r>
              <a:rPr lang="es-EC" sz="1900" dirty="0">
                <a:latin typeface="Arial" panose="020B0604020202020204" pitchFamily="34" charset="0"/>
                <a:ea typeface="Calibri" panose="020F0502020204030204" pitchFamily="34" charset="0"/>
                <a:cs typeface="Times New Roman" panose="02020603050405020304" pitchFamily="18" charset="0"/>
              </a:rPr>
              <a:t>la obtención de los datos se observó que aumentando el número de elementos (refinamiento de la malla), los resultados tienen una mayor proximidad a la solución analítica, esto es debido a que la interpolación se ajusta de mejor manera a la curva efectiva, pero el error se reduce hasta que no puede disminuir de un cierto valor, llegando a un punto de convergencia que debe ser aceptable.</a:t>
            </a:r>
            <a:endParaRPr lang="es-EC" sz="19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125261" y="3237995"/>
            <a:ext cx="8578821" cy="1846659"/>
          </a:xfrm>
          <a:prstGeom prst="rect">
            <a:avLst/>
          </a:prstGeom>
        </p:spPr>
        <p:txBody>
          <a:bodyPr wrap="square">
            <a:spAutoFit/>
          </a:bodyPr>
          <a:lstStyle/>
          <a:p>
            <a:pPr marL="342900" indent="-342900" algn="just">
              <a:buFont typeface="Arial" panose="020B0604020202020204" pitchFamily="34" charset="0"/>
              <a:buChar char="•"/>
            </a:pPr>
            <a:r>
              <a:rPr lang="es-EC" sz="1900" dirty="0" smtClean="0"/>
              <a:t>Los </a:t>
            </a:r>
            <a:r>
              <a:rPr lang="es-EC" sz="1900" dirty="0"/>
              <a:t>valores obtenidos por el programa divergen, en la mayoría de los casos, debido a que el método de autovalores por el cual resuelve el análisis de la estabilidad el programa, encuentra el punto de bifurcación de la curva de pandeo (figura 2-14), este punto es la proyección de la curva en forma </a:t>
            </a:r>
            <a:r>
              <a:rPr lang="es-EC" sz="1900" dirty="0" err="1"/>
              <a:t>linealizada</a:t>
            </a:r>
            <a:r>
              <a:rPr lang="es-EC" sz="1900" dirty="0"/>
              <a:t>, además que el método de elementos finitos es un método de aproximación aumentando la divergencia de los resultados</a:t>
            </a:r>
          </a:p>
        </p:txBody>
      </p:sp>
    </p:spTree>
    <p:extLst>
      <p:ext uri="{BB962C8B-B14F-4D97-AF65-F5344CB8AC3E}">
        <p14:creationId xmlns:p14="http://schemas.microsoft.com/office/powerpoint/2010/main" val="1269873652"/>
      </p:ext>
    </p:extLst>
  </p:cSld>
  <p:clrMapOvr>
    <a:masterClrMapping/>
  </p:clrMapOvr>
  <p:transition spd="slow">
    <p:wip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648" y="107074"/>
            <a:ext cx="9252283" cy="556698"/>
          </a:xfrm>
        </p:spPr>
        <p:txBody>
          <a:bodyPr/>
          <a:lstStyle/>
          <a:p>
            <a:r>
              <a:rPr lang="en-US" sz="3600" dirty="0" smtClean="0">
                <a:ln w="22225">
                  <a:solidFill>
                    <a:sysClr val="windowText" lastClr="000000"/>
                  </a:solidFill>
                  <a:prstDash val="solid"/>
                </a:ln>
                <a:solidFill>
                  <a:schemeClr val="bg1">
                    <a:lumMod val="75000"/>
                  </a:schemeClr>
                </a:solidFill>
                <a:effectLst/>
              </a:rPr>
              <a:t>RECOMENDACIONES</a:t>
            </a:r>
            <a:endParaRPr lang="en-US" sz="3600" dirty="0">
              <a:ln w="22225">
                <a:solidFill>
                  <a:sysClr val="windowText" lastClr="000000"/>
                </a:solidFill>
                <a:prstDash val="solid"/>
              </a:ln>
              <a:solidFill>
                <a:schemeClr val="bg1">
                  <a:lumMod val="75000"/>
                </a:schemeClr>
              </a:solidFill>
              <a:effectLst/>
            </a:endParaRPr>
          </a:p>
        </p:txBody>
      </p:sp>
      <p:sp>
        <p:nvSpPr>
          <p:cNvPr id="3" name="Rectángulo 2"/>
          <p:cNvSpPr/>
          <p:nvPr/>
        </p:nvSpPr>
        <p:spPr>
          <a:xfrm>
            <a:off x="125261" y="764508"/>
            <a:ext cx="8578822" cy="1554272"/>
          </a:xfrm>
          <a:prstGeom prst="rect">
            <a:avLst/>
          </a:prstGeom>
        </p:spPr>
        <p:txBody>
          <a:bodyPr wrap="square">
            <a:spAutoFit/>
          </a:bodyPr>
          <a:lstStyle/>
          <a:p>
            <a:pPr marL="342900" lvl="0" indent="-342900" algn="just">
              <a:spcAft>
                <a:spcPts val="0"/>
              </a:spcAft>
              <a:buFont typeface="Arial" panose="020B0604020202020204" pitchFamily="34" charset="0"/>
              <a:buChar char="•"/>
            </a:pPr>
            <a:r>
              <a:rPr lang="es-EC" sz="1900" dirty="0" smtClean="0">
                <a:latin typeface="Arial" panose="020B0604020202020204" pitchFamily="34" charset="0"/>
                <a:ea typeface="Calibri" panose="020F0502020204030204" pitchFamily="34" charset="0"/>
                <a:cs typeface="Times New Roman" panose="02020603050405020304" pitchFamily="18" charset="0"/>
              </a:rPr>
              <a:t>Se </a:t>
            </a:r>
            <a:r>
              <a:rPr lang="es-EC" sz="1900" dirty="0">
                <a:latin typeface="Arial" panose="020B0604020202020204" pitchFamily="34" charset="0"/>
                <a:ea typeface="Calibri" panose="020F0502020204030204" pitchFamily="34" charset="0"/>
                <a:cs typeface="Times New Roman" panose="02020603050405020304" pitchFamily="18" charset="0"/>
              </a:rPr>
              <a:t>recomienda a futuro realizar un proyecto de investigación en el cual se comparen los datos calculados en este trabajo con modelos reales, ya que estos evidenciarán valores fehacientes de presión del suelo, para mejorar los factores de seguridad utilizados actualmente, alcanzando espesores y secciones de corruga menores, disminuyendo el peso de la estructura.</a:t>
            </a:r>
            <a:endParaRPr lang="es-EC" sz="19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Rectángulo 3"/>
          <p:cNvSpPr/>
          <p:nvPr/>
        </p:nvSpPr>
        <p:spPr>
          <a:xfrm>
            <a:off x="125262" y="2419516"/>
            <a:ext cx="8578821" cy="2139047"/>
          </a:xfrm>
          <a:prstGeom prst="rect">
            <a:avLst/>
          </a:prstGeom>
        </p:spPr>
        <p:txBody>
          <a:bodyPr wrap="square">
            <a:spAutoFit/>
          </a:bodyPr>
          <a:lstStyle/>
          <a:p>
            <a:pPr marL="342900" indent="-342900" algn="just">
              <a:buFont typeface="Arial" panose="020B0604020202020204" pitchFamily="34" charset="0"/>
              <a:buChar char="•"/>
            </a:pPr>
            <a:r>
              <a:rPr lang="es-EC" sz="1900" dirty="0" smtClean="0"/>
              <a:t>Es </a:t>
            </a:r>
            <a:r>
              <a:rPr lang="es-EC" sz="1900" dirty="0"/>
              <a:t>recomendable además realizar el estudio geotécnico a profundidad desde el punto de vista de la ingeniería civil, ya que en el presente trabajo se enfocó únicamente a la estructura metálica, y como el suelo induce cargas sobre éste, ya que el comportamiento del suelo y sus propiedades de cohesión pueden afectar drásticamente el nivel de suelo de relleno propuesto, además que pueden surgir recomendaciones de compactación diferentes a las listadas en tablas.</a:t>
            </a:r>
          </a:p>
        </p:txBody>
      </p:sp>
      <p:sp>
        <p:nvSpPr>
          <p:cNvPr id="6" name="Rectángulo 5"/>
          <p:cNvSpPr/>
          <p:nvPr/>
        </p:nvSpPr>
        <p:spPr>
          <a:xfrm>
            <a:off x="125261" y="4659299"/>
            <a:ext cx="8404964" cy="1200329"/>
          </a:xfrm>
          <a:prstGeom prst="rect">
            <a:avLst/>
          </a:prstGeom>
        </p:spPr>
        <p:txBody>
          <a:bodyPr wrap="square">
            <a:spAutoFit/>
          </a:bodyPr>
          <a:lstStyle/>
          <a:p>
            <a:pPr marL="285750" indent="-285750" algn="just">
              <a:buFont typeface="Arial" panose="020B0604020202020204" pitchFamily="34" charset="0"/>
              <a:buChar char="•"/>
            </a:pPr>
            <a:r>
              <a:rPr lang="es-EC" dirty="0" smtClean="0"/>
              <a:t>También </a:t>
            </a:r>
            <a:r>
              <a:rPr lang="es-EC" dirty="0"/>
              <a:t>sería de gran ayuda para el constructor, como para el fabricante, el estudio comparativo entre costos, tiempo de fabricación e impacto ambiental con respecto a ductos de hormigón y plásticos, ya que este tipo de ducto metálico es en su totalidad reutilizable.</a:t>
            </a:r>
          </a:p>
        </p:txBody>
      </p:sp>
    </p:spTree>
    <p:extLst>
      <p:ext uri="{BB962C8B-B14F-4D97-AF65-F5344CB8AC3E}">
        <p14:creationId xmlns:p14="http://schemas.microsoft.com/office/powerpoint/2010/main" val="297491616"/>
      </p:ext>
    </p:extLst>
  </p:cSld>
  <p:clrMapOvr>
    <a:masterClrMapping/>
  </p:clrMapOvr>
  <p:transition spd="slow">
    <p:wip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5A5A5A"/>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155526" y="1448040"/>
            <a:ext cx="6858000" cy="2387600"/>
          </a:xfrm>
        </p:spPr>
        <p:txBody>
          <a:bodyPr/>
          <a:lstStyle/>
          <a:p>
            <a:r>
              <a:rPr lang="en-US" dirty="0" smtClean="0"/>
              <a:t>GRACIAS</a:t>
            </a:r>
            <a:endParaRPr lang="es-EC" dirty="0"/>
          </a:p>
        </p:txBody>
      </p:sp>
    </p:spTree>
    <p:extLst>
      <p:ext uri="{BB962C8B-B14F-4D97-AF65-F5344CB8AC3E}">
        <p14:creationId xmlns:p14="http://schemas.microsoft.com/office/powerpoint/2010/main" val="2729473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6000">
              <a:srgbClr val="A0B989">
                <a:alpha val="90000"/>
                <a:lumMod val="97000"/>
                <a:lumOff val="3000"/>
              </a:srgbClr>
            </a:gs>
            <a:gs pos="54000">
              <a:schemeClr val="accent3">
                <a:lumMod val="97000"/>
                <a:lumOff val="3000"/>
              </a:schemeClr>
            </a:gs>
            <a:gs pos="100000">
              <a:schemeClr val="accent3">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9864" y="-204536"/>
            <a:ext cx="7868652" cy="971300"/>
          </a:xfrm>
        </p:spPr>
        <p:txBody>
          <a:bodyPr/>
          <a:lstStyle/>
          <a:p>
            <a:r>
              <a:rPr lang="en-US" sz="4800" dirty="0" smtClean="0">
                <a:ln w="22225">
                  <a:solidFill>
                    <a:sysClr val="windowText" lastClr="000000"/>
                  </a:solidFill>
                  <a:prstDash val="solid"/>
                </a:ln>
                <a:solidFill>
                  <a:schemeClr val="bg1">
                    <a:lumMod val="75000"/>
                  </a:schemeClr>
                </a:solidFill>
                <a:effectLst/>
              </a:rPr>
              <a:t>DEFORMACIONES</a:t>
            </a:r>
            <a:endParaRPr lang="en-US" sz="4800" dirty="0">
              <a:ln w="22225">
                <a:solidFill>
                  <a:sysClr val="windowText" lastClr="000000"/>
                </a:solidFill>
                <a:prstDash val="solid"/>
              </a:ln>
              <a:solidFill>
                <a:schemeClr val="bg1">
                  <a:lumMod val="75000"/>
                </a:schemeClr>
              </a:solidFill>
              <a:effectLst/>
            </a:endParaRPr>
          </a:p>
        </p:txBody>
      </p:sp>
      <p:sp>
        <p:nvSpPr>
          <p:cNvPr id="10" name="Rectangle 9"/>
          <p:cNvSpPr/>
          <p:nvPr/>
        </p:nvSpPr>
        <p:spPr>
          <a:xfrm>
            <a:off x="4957010" y="1131091"/>
            <a:ext cx="3729790" cy="430887"/>
          </a:xfrm>
          <a:prstGeom prst="rect">
            <a:avLst/>
          </a:prstGeom>
        </p:spPr>
        <p:txBody>
          <a:bodyPr wrap="square">
            <a:spAutoFit/>
          </a:bodyPr>
          <a:lstStyle/>
          <a:p>
            <a:pPr marL="342900" indent="-342900">
              <a:buFont typeface="Arial" panose="020B0604020202020204" pitchFamily="34" charset="0"/>
              <a:buChar char="•"/>
            </a:pPr>
            <a:r>
              <a:rPr lang="es-EC" sz="2200" dirty="0" smtClean="0"/>
              <a:t>Deformación Longitudinal</a:t>
            </a:r>
            <a:endParaRPr lang="es-EC" sz="2200" dirty="0"/>
          </a:p>
        </p:txBody>
      </p:sp>
      <mc:AlternateContent xmlns:mc="http://schemas.openxmlformats.org/markup-compatibility/2006" xmlns:a14="http://schemas.microsoft.com/office/drawing/2010/main">
        <mc:Choice Requires="a14">
          <p:sp>
            <p:nvSpPr>
              <p:cNvPr id="7" name="Rectangle 6"/>
              <p:cNvSpPr/>
              <p:nvPr/>
            </p:nvSpPr>
            <p:spPr>
              <a:xfrm>
                <a:off x="5465540" y="1561978"/>
                <a:ext cx="2712730"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400" i="1">
                              <a:latin typeface="Cambria Math" panose="02040503050406030204" pitchFamily="18" charset="0"/>
                            </a:rPr>
                          </m:ctrlPr>
                        </m:sSubPr>
                        <m:e>
                          <m:r>
                            <a:rPr lang="es-EC" sz="2400" i="1">
                              <a:latin typeface="Cambria Math" panose="02040503050406030204" pitchFamily="18" charset="0"/>
                            </a:rPr>
                            <m:t>𝜀</m:t>
                          </m:r>
                        </m:e>
                        <m:sub>
                          <m:r>
                            <a:rPr lang="es-EC" sz="2400" i="1">
                              <a:latin typeface="Cambria Math" panose="02040503050406030204" pitchFamily="18" charset="0"/>
                            </a:rPr>
                            <m:t>𝐿</m:t>
                          </m:r>
                        </m:sub>
                      </m:sSub>
                      <m:r>
                        <a:rPr lang="es-EC" sz="2400" i="0">
                          <a:latin typeface="Cambria Math" panose="02040503050406030204" pitchFamily="18" charset="0"/>
                        </a:rPr>
                        <m:t>=</m:t>
                      </m:r>
                      <m:f>
                        <m:fPr>
                          <m:ctrlPr>
                            <a:rPr lang="es-EC" sz="2400" i="1">
                              <a:latin typeface="Cambria Math" panose="02040503050406030204" pitchFamily="18" charset="0"/>
                            </a:rPr>
                          </m:ctrlPr>
                        </m:fPr>
                        <m:num>
                          <m:r>
                            <a:rPr lang="es-EC" sz="2400" i="0">
                              <a:latin typeface="Cambria Math" panose="02040503050406030204" pitchFamily="18" charset="0"/>
                            </a:rPr>
                            <m:t>1</m:t>
                          </m:r>
                        </m:num>
                        <m:den>
                          <m:r>
                            <a:rPr lang="es-EC" sz="2400" i="1">
                              <a:latin typeface="Cambria Math" panose="02040503050406030204" pitchFamily="18" charset="0"/>
                            </a:rPr>
                            <m:t>𝐸</m:t>
                          </m:r>
                        </m:den>
                      </m:f>
                      <m:d>
                        <m:dPr>
                          <m:ctrlPr>
                            <a:rPr lang="es-EC" sz="2400" i="1">
                              <a:latin typeface="Cambria Math" panose="02040503050406030204" pitchFamily="18" charset="0"/>
                            </a:rPr>
                          </m:ctrlPr>
                        </m:dPr>
                        <m:e>
                          <m:sSub>
                            <m:sSubPr>
                              <m:ctrlPr>
                                <a:rPr lang="es-EC" sz="2400" i="1">
                                  <a:latin typeface="Cambria Math" panose="02040503050406030204" pitchFamily="18" charset="0"/>
                                </a:rPr>
                              </m:ctrlPr>
                            </m:sSubPr>
                            <m:e>
                              <m:r>
                                <a:rPr lang="es-EC" sz="2400" i="1">
                                  <a:latin typeface="Cambria Math" panose="02040503050406030204" pitchFamily="18" charset="0"/>
                                </a:rPr>
                                <m:t>𝜎</m:t>
                              </m:r>
                            </m:e>
                            <m:sub>
                              <m:r>
                                <a:rPr lang="es-EC" sz="2400" i="1">
                                  <a:latin typeface="Cambria Math" panose="02040503050406030204" pitchFamily="18" charset="0"/>
                                </a:rPr>
                                <m:t>𝐿</m:t>
                              </m:r>
                            </m:sub>
                          </m:sSub>
                          <m:r>
                            <a:rPr lang="es-EC" sz="2400" i="0">
                              <a:latin typeface="Cambria Math" panose="02040503050406030204" pitchFamily="18" charset="0"/>
                            </a:rPr>
                            <m:t>−</m:t>
                          </m:r>
                          <m:r>
                            <a:rPr lang="es-EC" sz="2400" i="1">
                              <a:latin typeface="Cambria Math" panose="02040503050406030204" pitchFamily="18" charset="0"/>
                            </a:rPr>
                            <m:t>𝑣</m:t>
                          </m:r>
                          <m:sSub>
                            <m:sSubPr>
                              <m:ctrlPr>
                                <a:rPr lang="es-EC" sz="2400" i="1">
                                  <a:latin typeface="Cambria Math" panose="02040503050406030204" pitchFamily="18" charset="0"/>
                                </a:rPr>
                              </m:ctrlPr>
                            </m:sSubPr>
                            <m:e>
                              <m:r>
                                <a:rPr lang="es-EC" sz="2400" i="1">
                                  <a:latin typeface="Cambria Math" panose="02040503050406030204" pitchFamily="18" charset="0"/>
                                </a:rPr>
                                <m:t>𝜎</m:t>
                              </m:r>
                            </m:e>
                            <m:sub>
                              <m:r>
                                <a:rPr lang="es-EC" sz="2400" i="1">
                                  <a:latin typeface="Cambria Math" panose="02040503050406030204" pitchFamily="18" charset="0"/>
                                </a:rPr>
                                <m:t>𝐻</m:t>
                              </m:r>
                            </m:sub>
                          </m:sSub>
                        </m:e>
                      </m:d>
                      <m:r>
                        <a:rPr lang="es-EC" sz="2400" i="0">
                          <a:latin typeface="Cambria Math" panose="02040503050406030204" pitchFamily="18" charset="0"/>
                        </a:rPr>
                        <m:t> </m:t>
                      </m:r>
                    </m:oMath>
                  </m:oMathPara>
                </a14:m>
                <a:endParaRPr lang="es-EC" sz="2400" dirty="0"/>
              </a:p>
            </p:txBody>
          </p:sp>
        </mc:Choice>
        <mc:Fallback xmlns="">
          <p:sp>
            <p:nvSpPr>
              <p:cNvPr id="7" name="Rectangle 6"/>
              <p:cNvSpPr>
                <a:spLocks noRot="1" noChangeAspect="1" noMove="1" noResize="1" noEditPoints="1" noAdjustHandles="1" noChangeArrowheads="1" noChangeShapeType="1" noTextEdit="1"/>
              </p:cNvSpPr>
              <p:nvPr/>
            </p:nvSpPr>
            <p:spPr>
              <a:xfrm>
                <a:off x="5465540" y="1561978"/>
                <a:ext cx="2712730" cy="783804"/>
              </a:xfrm>
              <a:prstGeom prst="rect">
                <a:avLst/>
              </a:prstGeom>
              <a:blipFill rotWithShape="0">
                <a:blip r:embed="rId3"/>
                <a:stretch>
                  <a:fillRect/>
                </a:stretch>
              </a:blipFill>
            </p:spPr>
            <p:txBody>
              <a:bodyPr/>
              <a:lstStyle/>
              <a:p>
                <a:r>
                  <a:rPr lang="es-EC">
                    <a:noFill/>
                  </a:rPr>
                  <a:t> </a:t>
                </a:r>
              </a:p>
            </p:txBody>
          </p:sp>
        </mc:Fallback>
      </mc:AlternateContent>
      <p:sp>
        <p:nvSpPr>
          <p:cNvPr id="16" name="Rectangle 15"/>
          <p:cNvSpPr/>
          <p:nvPr/>
        </p:nvSpPr>
        <p:spPr>
          <a:xfrm>
            <a:off x="4957010" y="2561225"/>
            <a:ext cx="4186990" cy="430887"/>
          </a:xfrm>
          <a:prstGeom prst="rect">
            <a:avLst/>
          </a:prstGeom>
        </p:spPr>
        <p:txBody>
          <a:bodyPr wrap="square">
            <a:spAutoFit/>
          </a:bodyPr>
          <a:lstStyle/>
          <a:p>
            <a:pPr marL="342900" indent="-342900">
              <a:buFont typeface="Arial" panose="020B0604020202020204" pitchFamily="34" charset="0"/>
              <a:buChar char="•"/>
            </a:pPr>
            <a:r>
              <a:rPr lang="es-EC" sz="2200" dirty="0" smtClean="0"/>
              <a:t>Deformación Circunferencial</a:t>
            </a:r>
            <a:endParaRPr lang="es-EC" sz="2200" dirty="0"/>
          </a:p>
        </p:txBody>
      </p:sp>
      <mc:AlternateContent xmlns:mc="http://schemas.openxmlformats.org/markup-compatibility/2006" xmlns:a14="http://schemas.microsoft.com/office/drawing/2010/main">
        <mc:Choice Requires="a14">
          <p:sp>
            <p:nvSpPr>
              <p:cNvPr id="8" name="Rectangle 7"/>
              <p:cNvSpPr/>
              <p:nvPr/>
            </p:nvSpPr>
            <p:spPr>
              <a:xfrm>
                <a:off x="5465540" y="2992112"/>
                <a:ext cx="2719783"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400" i="1" smtClean="0">
                              <a:latin typeface="Cambria Math" panose="02040503050406030204" pitchFamily="18" charset="0"/>
                            </a:rPr>
                          </m:ctrlPr>
                        </m:sSubPr>
                        <m:e>
                          <m:r>
                            <a:rPr lang="es-EC" sz="2400" i="1">
                              <a:latin typeface="Cambria Math" panose="02040503050406030204" pitchFamily="18" charset="0"/>
                            </a:rPr>
                            <m:t>𝜀</m:t>
                          </m:r>
                        </m:e>
                        <m:sub>
                          <m:r>
                            <a:rPr lang="es-EC" sz="2400" i="1">
                              <a:latin typeface="Cambria Math" panose="02040503050406030204" pitchFamily="18" charset="0"/>
                            </a:rPr>
                            <m:t>𝐶</m:t>
                          </m:r>
                        </m:sub>
                      </m:sSub>
                      <m:r>
                        <a:rPr lang="es-EC" sz="2400" i="0">
                          <a:latin typeface="Cambria Math" panose="02040503050406030204" pitchFamily="18" charset="0"/>
                        </a:rPr>
                        <m:t>=</m:t>
                      </m:r>
                      <m:f>
                        <m:fPr>
                          <m:ctrlPr>
                            <a:rPr lang="es-EC" sz="2400" i="1">
                              <a:latin typeface="Cambria Math" panose="02040503050406030204" pitchFamily="18" charset="0"/>
                            </a:rPr>
                          </m:ctrlPr>
                        </m:fPr>
                        <m:num>
                          <m:r>
                            <a:rPr lang="es-EC" sz="2400" i="0">
                              <a:latin typeface="Cambria Math" panose="02040503050406030204" pitchFamily="18" charset="0"/>
                            </a:rPr>
                            <m:t>1</m:t>
                          </m:r>
                        </m:num>
                        <m:den>
                          <m:r>
                            <a:rPr lang="es-EC" sz="2400" i="1">
                              <a:latin typeface="Cambria Math" panose="02040503050406030204" pitchFamily="18" charset="0"/>
                            </a:rPr>
                            <m:t>𝐸</m:t>
                          </m:r>
                        </m:den>
                      </m:f>
                      <m:d>
                        <m:dPr>
                          <m:ctrlPr>
                            <a:rPr lang="es-EC" sz="2400" i="1">
                              <a:latin typeface="Cambria Math" panose="02040503050406030204" pitchFamily="18" charset="0"/>
                            </a:rPr>
                          </m:ctrlPr>
                        </m:dPr>
                        <m:e>
                          <m:sSub>
                            <m:sSubPr>
                              <m:ctrlPr>
                                <a:rPr lang="es-EC" sz="2400" i="1">
                                  <a:latin typeface="Cambria Math" panose="02040503050406030204" pitchFamily="18" charset="0"/>
                                </a:rPr>
                              </m:ctrlPr>
                            </m:sSubPr>
                            <m:e>
                              <m:r>
                                <a:rPr lang="es-EC" sz="2400" i="1">
                                  <a:latin typeface="Cambria Math" panose="02040503050406030204" pitchFamily="18" charset="0"/>
                                </a:rPr>
                                <m:t>𝜎</m:t>
                              </m:r>
                            </m:e>
                            <m:sub>
                              <m:r>
                                <a:rPr lang="es-EC" sz="2400" b="0" i="1" smtClean="0">
                                  <a:latin typeface="Cambria Math" panose="02040503050406030204" pitchFamily="18" charset="0"/>
                                </a:rPr>
                                <m:t>𝐻</m:t>
                              </m:r>
                            </m:sub>
                          </m:sSub>
                          <m:r>
                            <a:rPr lang="es-EC" sz="2400" i="0">
                              <a:latin typeface="Cambria Math" panose="02040503050406030204" pitchFamily="18" charset="0"/>
                            </a:rPr>
                            <m:t>−</m:t>
                          </m:r>
                          <m:r>
                            <a:rPr lang="es-EC" sz="2400" i="1">
                              <a:latin typeface="Cambria Math" panose="02040503050406030204" pitchFamily="18" charset="0"/>
                            </a:rPr>
                            <m:t>𝑣</m:t>
                          </m:r>
                          <m:sSub>
                            <m:sSubPr>
                              <m:ctrlPr>
                                <a:rPr lang="es-EC" sz="2400" i="1">
                                  <a:latin typeface="Cambria Math" panose="02040503050406030204" pitchFamily="18" charset="0"/>
                                </a:rPr>
                              </m:ctrlPr>
                            </m:sSubPr>
                            <m:e>
                              <m:r>
                                <a:rPr lang="es-EC" sz="2400" i="1">
                                  <a:latin typeface="Cambria Math" panose="02040503050406030204" pitchFamily="18" charset="0"/>
                                </a:rPr>
                                <m:t>𝜎</m:t>
                              </m:r>
                            </m:e>
                            <m:sub>
                              <m:r>
                                <a:rPr lang="es-EC" sz="2400" i="1">
                                  <a:latin typeface="Cambria Math" panose="02040503050406030204" pitchFamily="18" charset="0"/>
                                </a:rPr>
                                <m:t>𝐿</m:t>
                              </m:r>
                            </m:sub>
                          </m:sSub>
                        </m:e>
                      </m:d>
                    </m:oMath>
                  </m:oMathPara>
                </a14:m>
                <a:endParaRPr lang="es-EC" sz="2400" dirty="0"/>
              </a:p>
            </p:txBody>
          </p:sp>
        </mc:Choice>
        <mc:Fallback xmlns="">
          <p:sp>
            <p:nvSpPr>
              <p:cNvPr id="8" name="Rectangle 7"/>
              <p:cNvSpPr>
                <a:spLocks noRot="1" noChangeAspect="1" noMove="1" noResize="1" noEditPoints="1" noAdjustHandles="1" noChangeArrowheads="1" noChangeShapeType="1" noTextEdit="1"/>
              </p:cNvSpPr>
              <p:nvPr/>
            </p:nvSpPr>
            <p:spPr>
              <a:xfrm>
                <a:off x="5465540" y="2992112"/>
                <a:ext cx="2719783" cy="783804"/>
              </a:xfrm>
              <a:prstGeom prst="rect">
                <a:avLst/>
              </a:prstGeom>
              <a:blipFill rotWithShape="0">
                <a:blip r:embed="rId4"/>
                <a:stretch>
                  <a:fillRect/>
                </a:stretch>
              </a:blipFill>
            </p:spPr>
            <p:txBody>
              <a:bodyPr/>
              <a:lstStyle/>
              <a:p>
                <a:r>
                  <a:rPr lang="es-EC">
                    <a:noFill/>
                  </a:rPr>
                  <a:t> </a:t>
                </a:r>
              </a:p>
            </p:txBody>
          </p:sp>
        </mc:Fallback>
      </mc:AlternateContent>
      <p:sp>
        <p:nvSpPr>
          <p:cNvPr id="17" name="Rectangle 16"/>
          <p:cNvSpPr/>
          <p:nvPr/>
        </p:nvSpPr>
        <p:spPr>
          <a:xfrm>
            <a:off x="4957010" y="3828431"/>
            <a:ext cx="4186990" cy="430887"/>
          </a:xfrm>
          <a:prstGeom prst="rect">
            <a:avLst/>
          </a:prstGeom>
        </p:spPr>
        <p:txBody>
          <a:bodyPr wrap="square">
            <a:spAutoFit/>
          </a:bodyPr>
          <a:lstStyle/>
          <a:p>
            <a:pPr marL="342900" indent="-342900">
              <a:buFont typeface="Arial" panose="020B0604020202020204" pitchFamily="34" charset="0"/>
              <a:buChar char="•"/>
            </a:pPr>
            <a:r>
              <a:rPr lang="es-EC" sz="2200" dirty="0" smtClean="0"/>
              <a:t>Deformación Volumétrica</a:t>
            </a:r>
            <a:endParaRPr lang="es-EC" sz="2200" dirty="0"/>
          </a:p>
        </p:txBody>
      </p:sp>
      <mc:AlternateContent xmlns:mc="http://schemas.openxmlformats.org/markup-compatibility/2006">
        <mc:Choice xmlns:a14="http://schemas.microsoft.com/office/drawing/2010/main" Requires="a14">
          <p:sp>
            <p:nvSpPr>
              <p:cNvPr id="9" name="Rectangle 8"/>
              <p:cNvSpPr/>
              <p:nvPr/>
            </p:nvSpPr>
            <p:spPr>
              <a:xfrm>
                <a:off x="5465540" y="4372428"/>
                <a:ext cx="2721194" cy="7935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400" i="1" smtClean="0">
                              <a:latin typeface="Cambria Math" panose="02040503050406030204" pitchFamily="18" charset="0"/>
                            </a:rPr>
                          </m:ctrlPr>
                        </m:sSubPr>
                        <m:e>
                          <m:r>
                            <a:rPr lang="es-EC" sz="2400" i="1">
                              <a:latin typeface="Cambria Math" panose="02040503050406030204" pitchFamily="18" charset="0"/>
                            </a:rPr>
                            <m:t>𝜀</m:t>
                          </m:r>
                        </m:e>
                        <m:sub>
                          <m:r>
                            <a:rPr lang="es-EC" sz="2400" i="1">
                              <a:latin typeface="Cambria Math" panose="02040503050406030204" pitchFamily="18" charset="0"/>
                            </a:rPr>
                            <m:t>𝑉</m:t>
                          </m:r>
                        </m:sub>
                      </m:sSub>
                      <m:r>
                        <a:rPr lang="es-EC" sz="2400" i="0">
                          <a:latin typeface="Cambria Math" panose="02040503050406030204" pitchFamily="18" charset="0"/>
                        </a:rPr>
                        <m:t>=</m:t>
                      </m:r>
                      <m:f>
                        <m:fPr>
                          <m:ctrlPr>
                            <a:rPr lang="es-EC" sz="2400" i="1">
                              <a:latin typeface="Cambria Math" panose="02040503050406030204" pitchFamily="18" charset="0"/>
                            </a:rPr>
                          </m:ctrlPr>
                        </m:fPr>
                        <m:num>
                          <m:r>
                            <m:rPr>
                              <m:sty m:val="p"/>
                            </m:rPr>
                            <a:rPr lang="es-EC" sz="2400" i="0">
                              <a:latin typeface="Cambria Math" panose="02040503050406030204" pitchFamily="18" charset="0"/>
                            </a:rPr>
                            <m:t>p</m:t>
                          </m:r>
                          <m:r>
                            <m:rPr>
                              <m:sty m:val="p"/>
                            </m:rPr>
                            <a:rPr lang="en-US" sz="2400" b="0" i="0" smtClean="0">
                              <a:latin typeface="Cambria Math" panose="02040503050406030204" pitchFamily="18" charset="0"/>
                            </a:rPr>
                            <m:t>d</m:t>
                          </m:r>
                        </m:num>
                        <m:den>
                          <m:r>
                            <a:rPr lang="es-EC" sz="2400" i="0">
                              <a:latin typeface="Cambria Math" panose="02040503050406030204" pitchFamily="18" charset="0"/>
                            </a:rPr>
                            <m:t>4</m:t>
                          </m:r>
                          <m:r>
                            <a:rPr lang="es-EC" sz="2400" i="1">
                              <a:latin typeface="Cambria Math" panose="02040503050406030204" pitchFamily="18" charset="0"/>
                            </a:rPr>
                            <m:t>𝑡𝐸</m:t>
                          </m:r>
                        </m:den>
                      </m:f>
                      <m:d>
                        <m:dPr>
                          <m:ctrlPr>
                            <a:rPr lang="es-EC" sz="2400" i="1">
                              <a:latin typeface="Cambria Math" panose="02040503050406030204" pitchFamily="18" charset="0"/>
                            </a:rPr>
                          </m:ctrlPr>
                        </m:dPr>
                        <m:e>
                          <m:r>
                            <a:rPr lang="es-EC" sz="2400" i="0">
                              <a:latin typeface="Cambria Math" panose="02040503050406030204" pitchFamily="18" charset="0"/>
                            </a:rPr>
                            <m:t>5−4</m:t>
                          </m:r>
                          <m:r>
                            <a:rPr lang="es-EC" sz="2400" i="1">
                              <a:latin typeface="Cambria Math" panose="02040503050406030204" pitchFamily="18" charset="0"/>
                            </a:rPr>
                            <m:t>𝑣</m:t>
                          </m:r>
                        </m:e>
                      </m:d>
                      <m:r>
                        <a:rPr lang="es-EC" sz="2400" i="0">
                          <a:latin typeface="Cambria Math" panose="02040503050406030204" pitchFamily="18" charset="0"/>
                        </a:rPr>
                        <m:t> </m:t>
                      </m:r>
                    </m:oMath>
                  </m:oMathPara>
                </a14:m>
                <a:endParaRPr lang="es-EC" sz="2400" dirty="0"/>
              </a:p>
            </p:txBody>
          </p:sp>
        </mc:Choice>
        <mc:Fallback>
          <p:sp>
            <p:nvSpPr>
              <p:cNvPr id="9" name="Rectangle 8"/>
              <p:cNvSpPr>
                <a:spLocks noRot="1" noChangeAspect="1" noMove="1" noResize="1" noEditPoints="1" noAdjustHandles="1" noChangeArrowheads="1" noChangeShapeType="1" noTextEdit="1"/>
              </p:cNvSpPr>
              <p:nvPr/>
            </p:nvSpPr>
            <p:spPr>
              <a:xfrm>
                <a:off x="5465540" y="4372428"/>
                <a:ext cx="2721194" cy="793551"/>
              </a:xfrm>
              <a:prstGeom prst="rect">
                <a:avLst/>
              </a:prstGeom>
              <a:blipFill rotWithShape="0">
                <a:blip r:embed="rId5"/>
                <a:stretch>
                  <a:fillRect/>
                </a:stretch>
              </a:blipFill>
            </p:spPr>
            <p:txBody>
              <a:bodyPr/>
              <a:lstStyle/>
              <a:p>
                <a:r>
                  <a:rPr lang="es-EC">
                    <a:noFill/>
                  </a:rPr>
                  <a:t> </a:t>
                </a:r>
              </a:p>
            </p:txBody>
          </p:sp>
        </mc:Fallback>
      </mc:AlternateContent>
      <p:sp>
        <p:nvSpPr>
          <p:cNvPr id="18" name="Subtitle 2"/>
          <p:cNvSpPr>
            <a:spLocks noGrp="1"/>
          </p:cNvSpPr>
          <p:nvPr>
            <p:ph type="subTitle" idx="1"/>
          </p:nvPr>
        </p:nvSpPr>
        <p:spPr>
          <a:xfrm>
            <a:off x="1398114" y="4465705"/>
            <a:ext cx="2508947" cy="967076"/>
          </a:xfrm>
        </p:spPr>
        <p:txBody>
          <a:bodyPr/>
          <a:lstStyle/>
          <a:p>
            <a:endParaRPr lang="es-EC" sz="2000" b="1" dirty="0">
              <a:solidFill>
                <a:schemeClr val="tx1"/>
              </a:solidFill>
              <a:effectLst>
                <a:outerShdw blurRad="38100" dist="38100" dir="2700000" algn="tl">
                  <a:srgbClr val="000000">
                    <a:alpha val="43137"/>
                  </a:srgbClr>
                </a:outerShdw>
              </a:effectLst>
            </a:endParaRPr>
          </a:p>
          <a:p>
            <a:r>
              <a:rPr lang="es-EC" sz="2000" dirty="0" smtClean="0">
                <a:solidFill>
                  <a:schemeClr val="tx1"/>
                </a:solidFill>
              </a:rPr>
              <a:t>Tensiones en la pared del cilindro</a:t>
            </a:r>
            <a:endParaRPr lang="es-EC" sz="1400" dirty="0">
              <a:solidFill>
                <a:schemeClr val="tx1"/>
              </a:solidFill>
            </a:endParaRPr>
          </a:p>
        </p:txBody>
      </p:sp>
      <p:pic>
        <p:nvPicPr>
          <p:cNvPr id="11" name="Imagen 1"/>
          <p:cNvPicPr/>
          <p:nvPr/>
        </p:nvPicPr>
        <p:blipFill>
          <a:blip r:embed="rId6">
            <a:extLst>
              <a:ext uri="{28A0092B-C50C-407E-A947-70E740481C1C}">
                <a14:useLocalDpi xmlns:a14="http://schemas.microsoft.com/office/drawing/2010/main" val="0"/>
              </a:ext>
            </a:extLst>
          </a:blip>
          <a:srcRect/>
          <a:stretch>
            <a:fillRect/>
          </a:stretch>
        </p:blipFill>
        <p:spPr bwMode="auto">
          <a:xfrm>
            <a:off x="709864" y="1131091"/>
            <a:ext cx="4018547" cy="34965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8864574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ema1">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Tema1</Template>
  <TotalTime>1212</TotalTime>
  <Words>3683</Words>
  <Application>Microsoft Office PowerPoint</Application>
  <PresentationFormat>Presentación en pantalla (4:3)</PresentationFormat>
  <Paragraphs>389</Paragraphs>
  <Slides>84</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84</vt:i4>
      </vt:variant>
    </vt:vector>
  </HeadingPairs>
  <TitlesOfParts>
    <vt:vector size="92" baseType="lpstr">
      <vt:lpstr>Arial</vt:lpstr>
      <vt:lpstr>Calibri</vt:lpstr>
      <vt:lpstr>Cambria Math</vt:lpstr>
      <vt:lpstr>Symbol</vt:lpstr>
      <vt:lpstr>Times New Roman</vt:lpstr>
      <vt:lpstr>Wingdings</vt:lpstr>
      <vt:lpstr>Tema1</vt:lpstr>
      <vt:lpstr>CorelDRAW</vt:lpstr>
      <vt:lpstr>Presentación de PowerPoint</vt:lpstr>
      <vt:lpstr>ANTECEDENTES</vt:lpstr>
      <vt:lpstr>ANTECEDENTES</vt:lpstr>
      <vt:lpstr>INTRODUCCIÓN</vt:lpstr>
      <vt:lpstr>INTRODUCCIÓN</vt:lpstr>
      <vt:lpstr>OBJETIVOS</vt:lpstr>
      <vt:lpstr>FUNDAMENTO TEÓRICO</vt:lpstr>
      <vt:lpstr>ESFUERZOS</vt:lpstr>
      <vt:lpstr>DEFORMACIONES</vt:lpstr>
      <vt:lpstr>EQUILIBRIO - LÁMINA RECTANGULAR</vt:lpstr>
      <vt:lpstr>EQUILIBRIO - LÁMINA RECTANGULAR</vt:lpstr>
      <vt:lpstr>EQUILIBRIO - LÁMINA RECTANGULAR</vt:lpstr>
      <vt:lpstr>EQUILIBRIO - ARCO</vt:lpstr>
      <vt:lpstr>EQUILIBRIO - ARCO</vt:lpstr>
      <vt:lpstr>PANDEO</vt:lpstr>
      <vt:lpstr>EQUILIBRIO</vt:lpstr>
      <vt:lpstr>PANDEO – LÁMINA RECTANGULAR DELGADA</vt:lpstr>
      <vt:lpstr>PANDEO – LÁMINA RECTANGULAR DELGADA</vt:lpstr>
      <vt:lpstr>ESTADO LÍMITE</vt:lpstr>
      <vt:lpstr>ESTADO LÍMITE</vt:lpstr>
      <vt:lpstr>PANDEO – ARCO CON APOYOS ARTICULADOS</vt:lpstr>
      <vt:lpstr>PANDEO – ARCO CON APOYOS EMPOTRADOS</vt:lpstr>
      <vt:lpstr>PANDEO – CILINDRO SIMPLEMENTE SOPORTADO</vt:lpstr>
      <vt:lpstr>PANDEO – CILINDRO SIMPLEMENTE SOPORTADO</vt:lpstr>
      <vt:lpstr>PANDEO – CILINDRO SIMPLEMENTE SOPORTADO</vt:lpstr>
      <vt:lpstr>ESTADOS DE CARGAS</vt:lpstr>
      <vt:lpstr>CARGAS MUERTAS</vt:lpstr>
      <vt:lpstr>CARGAS VIVAS</vt:lpstr>
      <vt:lpstr>CARGAS VIVAS</vt:lpstr>
      <vt:lpstr>CARGAS VIVAS</vt:lpstr>
      <vt:lpstr>CARGAS VIVAS</vt:lpstr>
      <vt:lpstr>EFECTO DE ARCO</vt:lpstr>
      <vt:lpstr>TEORÍA DE ARCO</vt:lpstr>
      <vt:lpstr>ANÁLISIS POR ELEMENTOS FINITOS</vt:lpstr>
      <vt:lpstr>VARIABLES MECÁNICAS Y ECUACIONES BÁSICAS</vt:lpstr>
      <vt:lpstr>VARIABLES MECÁNICAS Y ECUACIONES BÁSICAS</vt:lpstr>
      <vt:lpstr>EQUILIBRIO EN GEOMETRÍAS COMPLEJAS</vt:lpstr>
      <vt:lpstr>EQUILIBRIO EN GEOMETRÍAS COMPLEJAS</vt:lpstr>
      <vt:lpstr>EQUILIBRIO EN GEOMETRÍAS COMPLEJAS</vt:lpstr>
      <vt:lpstr>EQUILIBRIO EN GEOMETRÍAS COMPLEJAS</vt:lpstr>
      <vt:lpstr>EQUILIBRIO EN GEOMETRÍAS COMPLEJAS</vt:lpstr>
      <vt:lpstr>EQUILIBRIO EN GEOMETRÍAS COMPLEJAS</vt:lpstr>
      <vt:lpstr>EQUILIBRIO EN GEOMETRÍAS COMPLEJAS</vt:lpstr>
      <vt:lpstr>EQUILIBRIO EN GEOMETRÍAS COMPLEJAS</vt:lpstr>
      <vt:lpstr>ANÁLISIS DE LA ESTABILIDAD</vt:lpstr>
      <vt:lpstr>PANDEO CON ROBOT STRUCTURAL</vt:lpstr>
      <vt:lpstr>PANDEO CON ROBOT STRUCTURAL</vt:lpstr>
      <vt:lpstr>PANDEO CON ROBOT STRUCTURAL</vt:lpstr>
      <vt:lpstr>PANDEO CON ROBOT STRUCTURAL</vt:lpstr>
      <vt:lpstr>PANDEO CON ROBOT STRUCTURAL</vt:lpstr>
      <vt:lpstr>PANDEO CON ROBOT STRUCTURAL</vt:lpstr>
      <vt:lpstr>PANDEO CON ROBOT STRUCTURAL</vt:lpstr>
      <vt:lpstr>PANDEO CON ROBOT STRUCTURAL</vt:lpstr>
      <vt:lpstr>PANDEO CON ROBOT STRUCTURAL</vt:lpstr>
      <vt:lpstr>PANDEO CON ROBOT STRUCTURAL</vt:lpstr>
      <vt:lpstr>COMPARACIÓN DE RESULTADOS</vt:lpstr>
      <vt:lpstr>COMPARACIÓN DE RESULTADOS</vt:lpstr>
      <vt:lpstr>COMPARACIÓN DE RESULTADOS</vt:lpstr>
      <vt:lpstr>COMPARACIÓN DE RESULTADOS</vt:lpstr>
      <vt:lpstr>COMPARACIÓN DE RESULTADOS</vt:lpstr>
      <vt:lpstr>COMPARACIÓN DE RESULTADOS</vt:lpstr>
      <vt:lpstr>COMPARACIÓN DE RESULTADOS</vt:lpstr>
      <vt:lpstr>COMPARACIÓN DE RESULTADOS</vt:lpstr>
      <vt:lpstr>TIPOS DE CORRUGACIÓN</vt:lpstr>
      <vt:lpstr>PANDEO EN DUCTOS CORRUGADOS</vt:lpstr>
      <vt:lpstr>ARCO CORRUGADO – 2.5 m DE RADIO</vt:lpstr>
      <vt:lpstr>ARCO CORRUGADO – 2.5 m DE RADIO</vt:lpstr>
      <vt:lpstr>ARCO CORRUGADO – 2.5 m DE RADIO</vt:lpstr>
      <vt:lpstr>ARCO CORRUGADO – 2.5 m DE RADIO</vt:lpstr>
      <vt:lpstr>ARCO CORRUGADO – 5 m DE RADIO</vt:lpstr>
      <vt:lpstr>ARCO CORRUGADO – 5 m DE RADIO</vt:lpstr>
      <vt:lpstr>ARCO CORRUGADO – 5 m DE RADIO</vt:lpstr>
      <vt:lpstr>ARCO CORRUGADO – 5 m DE RADIO</vt:lpstr>
      <vt:lpstr>ARCO CORRUGADO – 10 m DE RADIO</vt:lpstr>
      <vt:lpstr>ARCO CORRUGADO – 10 m DE RADIO</vt:lpstr>
      <vt:lpstr>ARCO CORRUGADO – 10 m DE RADIO</vt:lpstr>
      <vt:lpstr>ARCO CORRUGADO – 10 m DE RADIO</vt:lpstr>
      <vt:lpstr>CILINDRO CORRUGADO</vt:lpstr>
      <vt:lpstr>CONDUCTO CORRUGADO ABOVEDADO</vt:lpstr>
      <vt:lpstr>CONDUCTO CORRUGADO ABOVEDADO</vt:lpstr>
      <vt:lpstr>CONCLUSIONES</vt:lpstr>
      <vt:lpstr>CONCLUSIONES</vt:lpstr>
      <vt:lpstr>RECOMENDACIONES</vt:lpstr>
      <vt:lpstr>GRACIAS</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Alberto Moreno Cardenas</dc:creator>
  <cp:lastModifiedBy>Danilo Espinosa</cp:lastModifiedBy>
  <cp:revision>84</cp:revision>
  <dcterms:created xsi:type="dcterms:W3CDTF">2015-03-03T20:14:26Z</dcterms:created>
  <dcterms:modified xsi:type="dcterms:W3CDTF">2015-04-09T04:27:34Z</dcterms:modified>
</cp:coreProperties>
</file>