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864" r:id="rId1"/>
  </p:sldMasterIdLst>
  <p:notesMasterIdLst>
    <p:notesMasterId r:id="rId61"/>
  </p:notesMasterIdLst>
  <p:sldIdLst>
    <p:sldId id="256" r:id="rId2"/>
    <p:sldId id="257" r:id="rId3"/>
    <p:sldId id="258" r:id="rId4"/>
    <p:sldId id="259" r:id="rId5"/>
    <p:sldId id="263" r:id="rId6"/>
    <p:sldId id="260" r:id="rId7"/>
    <p:sldId id="261" r:id="rId8"/>
    <p:sldId id="262" r:id="rId9"/>
    <p:sldId id="310" r:id="rId10"/>
    <p:sldId id="264" r:id="rId11"/>
    <p:sldId id="265" r:id="rId12"/>
    <p:sldId id="266" r:id="rId13"/>
    <p:sldId id="267" r:id="rId14"/>
    <p:sldId id="268" r:id="rId15"/>
    <p:sldId id="270" r:id="rId16"/>
    <p:sldId id="269" r:id="rId17"/>
    <p:sldId id="271" r:id="rId18"/>
    <p:sldId id="311" r:id="rId19"/>
    <p:sldId id="272" r:id="rId20"/>
    <p:sldId id="273" r:id="rId21"/>
    <p:sldId id="312" r:id="rId22"/>
    <p:sldId id="274" r:id="rId23"/>
    <p:sldId id="275" r:id="rId24"/>
    <p:sldId id="277" r:id="rId25"/>
    <p:sldId id="278" r:id="rId26"/>
    <p:sldId id="276" r:id="rId27"/>
    <p:sldId id="279" r:id="rId28"/>
    <p:sldId id="313" r:id="rId29"/>
    <p:sldId id="280" r:id="rId30"/>
    <p:sldId id="281" r:id="rId31"/>
    <p:sldId id="283" r:id="rId32"/>
    <p:sldId id="282" r:id="rId33"/>
    <p:sldId id="284" r:id="rId34"/>
    <p:sldId id="285" r:id="rId35"/>
    <p:sldId id="314" r:id="rId36"/>
    <p:sldId id="287" r:id="rId37"/>
    <p:sldId id="317" r:id="rId38"/>
    <p:sldId id="286" r:id="rId39"/>
    <p:sldId id="288" r:id="rId40"/>
    <p:sldId id="292" r:id="rId41"/>
    <p:sldId id="289" r:id="rId42"/>
    <p:sldId id="290" r:id="rId43"/>
    <p:sldId id="291" r:id="rId44"/>
    <p:sldId id="293" r:id="rId45"/>
    <p:sldId id="315" r:id="rId46"/>
    <p:sldId id="294" r:id="rId47"/>
    <p:sldId id="295" r:id="rId48"/>
    <p:sldId id="299" r:id="rId49"/>
    <p:sldId id="300" r:id="rId50"/>
    <p:sldId id="318" r:id="rId51"/>
    <p:sldId id="304" r:id="rId52"/>
    <p:sldId id="301" r:id="rId53"/>
    <p:sldId id="302" r:id="rId54"/>
    <p:sldId id="309" r:id="rId55"/>
    <p:sldId id="308" r:id="rId56"/>
    <p:sldId id="307" r:id="rId57"/>
    <p:sldId id="306" r:id="rId58"/>
    <p:sldId id="305" r:id="rId59"/>
    <p:sldId id="316" r:id="rId6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36" autoAdjust="0"/>
    <p:restoredTop sz="94660"/>
  </p:normalViewPr>
  <p:slideViewPr>
    <p:cSldViewPr>
      <p:cViewPr>
        <p:scale>
          <a:sx n="70" d="100"/>
          <a:sy n="70" d="100"/>
        </p:scale>
        <p:origin x="-1338" y="-1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ata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ata7.xml.rels><?xml version="1.0" encoding="UTF-8" standalone="yes"?>
<Relationships xmlns="http://schemas.openxmlformats.org/package/2006/relationships"><Relationship Id="rId1" Type="http://schemas.openxmlformats.org/officeDocument/2006/relationships/image" Target="../media/image40.png"/></Relationships>
</file>

<file path=ppt/diagrams/_rels/data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iagrams/_rels/data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rawing7.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iagrams/_rels/drawing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6D8A0-5E52-4CC9-ACBD-C8E7F6E321D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7F191C2B-DAAB-4AC7-9CCA-6499D3E92052}">
      <dgm:prSet phldrT="[Texto]" custT="1">
        <dgm:style>
          <a:lnRef idx="1">
            <a:schemeClr val="accent6"/>
          </a:lnRef>
          <a:fillRef idx="2">
            <a:schemeClr val="accent6"/>
          </a:fillRef>
          <a:effectRef idx="1">
            <a:schemeClr val="accent6"/>
          </a:effectRef>
          <a:fontRef idx="minor">
            <a:schemeClr val="dk1"/>
          </a:fontRef>
        </dgm:style>
      </dgm:prSet>
      <dgm:spPr>
        <a:ln/>
      </dgm:spPr>
      <dgm:t>
        <a:bodyPr/>
        <a:lstStyle/>
        <a:p>
          <a:pPr algn="just"/>
          <a:r>
            <a:rPr kumimoji="0" lang="es-EC" sz="2000" kern="1200" dirty="0" smtClean="0">
              <a:solidFill>
                <a:schemeClr val="tx2"/>
              </a:solidFill>
              <a:latin typeface="+mj-lt"/>
              <a:ea typeface="+mj-ea"/>
              <a:cs typeface="+mj-cs"/>
            </a:rPr>
            <a:t>Alta demanda de hospitales en Área de medicina crítica, escases camas en UCI, pacientes con tiempos de estadía largos. Necesidad de formación de profesionales. </a:t>
          </a:r>
          <a:endParaRPr kumimoji="0" lang="es-ES" sz="2000" kern="1200" dirty="0">
            <a:solidFill>
              <a:schemeClr val="tx2"/>
            </a:solidFill>
            <a:latin typeface="+mj-lt"/>
            <a:ea typeface="+mj-ea"/>
            <a:cs typeface="+mj-cs"/>
          </a:endParaRPr>
        </a:p>
      </dgm:t>
    </dgm:pt>
    <dgm:pt modelId="{5F079498-235F-4D06-96DA-FF1AE478D3F3}" type="parTrans" cxnId="{E88FB792-CDE3-449C-A0FA-F5DC13344D63}">
      <dgm:prSet/>
      <dgm:spPr/>
      <dgm:t>
        <a:bodyPr/>
        <a:lstStyle/>
        <a:p>
          <a:endParaRPr lang="es-ES"/>
        </a:p>
      </dgm:t>
    </dgm:pt>
    <dgm:pt modelId="{C475B7FA-3C69-4085-B82A-FE2BCA3F6E98}" type="sibTrans" cxnId="{E88FB792-CDE3-449C-A0FA-F5DC13344D63}">
      <dgm:prSet/>
      <dgm:spPr/>
      <dgm:t>
        <a:bodyPr/>
        <a:lstStyle/>
        <a:p>
          <a:endParaRPr lang="es-ES"/>
        </a:p>
      </dgm:t>
    </dgm:pt>
    <dgm:pt modelId="{682A1109-1676-4749-AB37-E3E00B0A67F4}">
      <dgm:prSet phldrT="[Texto]" custT="1">
        <dgm:style>
          <a:lnRef idx="1">
            <a:schemeClr val="accent6"/>
          </a:lnRef>
          <a:fillRef idx="2">
            <a:schemeClr val="accent6"/>
          </a:fillRef>
          <a:effectRef idx="1">
            <a:schemeClr val="accent6"/>
          </a:effectRef>
          <a:fontRef idx="minor">
            <a:schemeClr val="dk1"/>
          </a:fontRef>
        </dgm:style>
      </dgm:prSet>
      <dgm:spPr>
        <a:ln/>
      </dgm:spPr>
      <dgm:t>
        <a:bodyPr/>
        <a:lstStyle/>
        <a:p>
          <a:pPr algn="just"/>
          <a:r>
            <a:rPr kumimoji="0" lang="es-EC" sz="2000" kern="1200" dirty="0" smtClean="0">
              <a:solidFill>
                <a:schemeClr val="tx2"/>
              </a:solidFill>
              <a:latin typeface="+mj-lt"/>
              <a:ea typeface="+mj-ea"/>
              <a:cs typeface="+mj-cs"/>
            </a:rPr>
            <a:t>Mecatrónica en la medicina, nuevas tecnologías , investigación de nuevos procedimientos y protocolos. </a:t>
          </a:r>
          <a:endParaRPr kumimoji="0" lang="es-ES" sz="2000" kern="1200" dirty="0">
            <a:solidFill>
              <a:schemeClr val="tx2"/>
            </a:solidFill>
            <a:latin typeface="+mj-lt"/>
            <a:ea typeface="+mj-ea"/>
            <a:cs typeface="+mj-cs"/>
          </a:endParaRPr>
        </a:p>
      </dgm:t>
    </dgm:pt>
    <dgm:pt modelId="{4169758A-D9F3-48C2-A336-D315022C0DCC}" type="parTrans" cxnId="{3D8B0C09-2FEF-44C8-AFC3-55AF22B8CE89}">
      <dgm:prSet/>
      <dgm:spPr/>
      <dgm:t>
        <a:bodyPr/>
        <a:lstStyle/>
        <a:p>
          <a:endParaRPr lang="es-ES"/>
        </a:p>
      </dgm:t>
    </dgm:pt>
    <dgm:pt modelId="{B63F0BC5-7D77-4CC6-82E9-0D881B9E9C67}" type="sibTrans" cxnId="{3D8B0C09-2FEF-44C8-AFC3-55AF22B8CE89}">
      <dgm:prSet/>
      <dgm:spPr/>
      <dgm:t>
        <a:bodyPr/>
        <a:lstStyle/>
        <a:p>
          <a:endParaRPr lang="es-ES"/>
        </a:p>
      </dgm:t>
    </dgm:pt>
    <dgm:pt modelId="{08467C08-883D-4E0E-9245-148F21D8E8A1}">
      <dgm:prSet phldrT="[Texto]" custT="1">
        <dgm:style>
          <a:lnRef idx="1">
            <a:schemeClr val="accent6"/>
          </a:lnRef>
          <a:fillRef idx="2">
            <a:schemeClr val="accent6"/>
          </a:fillRef>
          <a:effectRef idx="1">
            <a:schemeClr val="accent6"/>
          </a:effectRef>
          <a:fontRef idx="minor">
            <a:schemeClr val="dk1"/>
          </a:fontRef>
        </dgm:style>
      </dgm:prSet>
      <dgm:spPr>
        <a:ln/>
      </dgm:spPr>
      <dgm:t>
        <a:bodyPr/>
        <a:lstStyle/>
        <a:p>
          <a:pPr algn="just"/>
          <a:r>
            <a:rPr kumimoji="0" lang="es-EC" sz="1800" kern="1200" dirty="0" smtClean="0">
              <a:solidFill>
                <a:schemeClr val="tx2"/>
              </a:solidFill>
              <a:latin typeface="+mj-lt"/>
              <a:ea typeface="+mj-ea"/>
              <a:cs typeface="+mj-cs"/>
            </a:rPr>
            <a:t>Necesidad de métodos didácticos para la formación de profesionales de la salud. Requerimiento de equipos para comprobar el correcto funcionamiento de Equipos ventilatorios. </a:t>
          </a:r>
          <a:endParaRPr kumimoji="0" lang="es-ES" sz="1800" kern="1200" dirty="0">
            <a:solidFill>
              <a:schemeClr val="tx2"/>
            </a:solidFill>
            <a:latin typeface="+mj-lt"/>
            <a:ea typeface="+mj-ea"/>
            <a:cs typeface="+mj-cs"/>
          </a:endParaRPr>
        </a:p>
      </dgm:t>
    </dgm:pt>
    <dgm:pt modelId="{E2E1D8B7-971E-484E-BF77-FD22774475BD}" type="parTrans" cxnId="{30D2B866-BC81-431C-B2C2-94CB546115BE}">
      <dgm:prSet/>
      <dgm:spPr/>
      <dgm:t>
        <a:bodyPr/>
        <a:lstStyle/>
        <a:p>
          <a:endParaRPr lang="es-ES"/>
        </a:p>
      </dgm:t>
    </dgm:pt>
    <dgm:pt modelId="{697CC13F-604C-4611-BECC-8CBEE20581ED}" type="sibTrans" cxnId="{30D2B866-BC81-431C-B2C2-94CB546115BE}">
      <dgm:prSet/>
      <dgm:spPr/>
      <dgm:t>
        <a:bodyPr/>
        <a:lstStyle/>
        <a:p>
          <a:endParaRPr lang="es-ES"/>
        </a:p>
      </dgm:t>
    </dgm:pt>
    <dgm:pt modelId="{3AC7958D-580A-49F7-A9DC-4BCBFD124BDF}" type="pres">
      <dgm:prSet presAssocID="{BB86D8A0-5E52-4CC9-ACBD-C8E7F6E321DC}" presName="Name0" presStyleCnt="0">
        <dgm:presLayoutVars>
          <dgm:chMax val="7"/>
          <dgm:chPref val="7"/>
          <dgm:dir/>
        </dgm:presLayoutVars>
      </dgm:prSet>
      <dgm:spPr/>
      <dgm:t>
        <a:bodyPr/>
        <a:lstStyle/>
        <a:p>
          <a:endParaRPr lang="es-ES"/>
        </a:p>
      </dgm:t>
    </dgm:pt>
    <dgm:pt modelId="{9CE3AE78-D291-40D6-86D2-A685B217E243}" type="pres">
      <dgm:prSet presAssocID="{BB86D8A0-5E52-4CC9-ACBD-C8E7F6E321DC}" presName="Name1" presStyleCnt="0"/>
      <dgm:spPr/>
    </dgm:pt>
    <dgm:pt modelId="{0B7D5DC4-4D80-450F-87DA-DA0FC24D2A17}" type="pres">
      <dgm:prSet presAssocID="{BB86D8A0-5E52-4CC9-ACBD-C8E7F6E321DC}" presName="cycle" presStyleCnt="0"/>
      <dgm:spPr/>
    </dgm:pt>
    <dgm:pt modelId="{B84C54CA-D3B5-431F-865F-98EC254E1CDB}" type="pres">
      <dgm:prSet presAssocID="{BB86D8A0-5E52-4CC9-ACBD-C8E7F6E321DC}" presName="srcNode" presStyleLbl="node1" presStyleIdx="0" presStyleCnt="3"/>
      <dgm:spPr/>
    </dgm:pt>
    <dgm:pt modelId="{61E33858-2481-4CD3-8DBF-6510E4AFCB74}" type="pres">
      <dgm:prSet presAssocID="{BB86D8A0-5E52-4CC9-ACBD-C8E7F6E321DC}" presName="conn" presStyleLbl="parChTrans1D2" presStyleIdx="0" presStyleCnt="1"/>
      <dgm:spPr/>
      <dgm:t>
        <a:bodyPr/>
        <a:lstStyle/>
        <a:p>
          <a:endParaRPr lang="es-ES"/>
        </a:p>
      </dgm:t>
    </dgm:pt>
    <dgm:pt modelId="{0578FBFA-D425-4A19-936A-A513D8145932}" type="pres">
      <dgm:prSet presAssocID="{BB86D8A0-5E52-4CC9-ACBD-C8E7F6E321DC}" presName="extraNode" presStyleLbl="node1" presStyleIdx="0" presStyleCnt="3"/>
      <dgm:spPr/>
    </dgm:pt>
    <dgm:pt modelId="{9D2D2F06-75DF-4FB9-9B3D-446BF50D3FCE}" type="pres">
      <dgm:prSet presAssocID="{BB86D8A0-5E52-4CC9-ACBD-C8E7F6E321DC}" presName="dstNode" presStyleLbl="node1" presStyleIdx="0" presStyleCnt="3"/>
      <dgm:spPr/>
    </dgm:pt>
    <dgm:pt modelId="{C3FAD51C-FA6F-478C-B2A8-DD9B820C10C8}" type="pres">
      <dgm:prSet presAssocID="{7F191C2B-DAAB-4AC7-9CCA-6499D3E92052}" presName="text_1" presStyleLbl="node1" presStyleIdx="0" presStyleCnt="3" custLinFactNeighborX="541" custLinFactNeighborY="-1851">
        <dgm:presLayoutVars>
          <dgm:bulletEnabled val="1"/>
        </dgm:presLayoutVars>
      </dgm:prSet>
      <dgm:spPr/>
      <dgm:t>
        <a:bodyPr/>
        <a:lstStyle/>
        <a:p>
          <a:endParaRPr lang="es-ES"/>
        </a:p>
      </dgm:t>
    </dgm:pt>
    <dgm:pt modelId="{B2AE8079-5E93-436D-B64B-5B44C10B27B2}" type="pres">
      <dgm:prSet presAssocID="{7F191C2B-DAAB-4AC7-9CCA-6499D3E92052}" presName="accent_1" presStyleCnt="0"/>
      <dgm:spPr/>
    </dgm:pt>
    <dgm:pt modelId="{EC6CDAE0-273B-4A15-A2F4-255383F2BFD9}" type="pres">
      <dgm:prSet presAssocID="{7F191C2B-DAAB-4AC7-9CCA-6499D3E92052}" presName="accentRepeatNode" presStyleLbl="solidFgAcc1" presStyleIdx="0" presStyleCnt="3" custScaleX="107227" custScaleY="109635"/>
      <dgm:spPr>
        <a:blipFill rotWithShape="0">
          <a:blip xmlns:r="http://schemas.openxmlformats.org/officeDocument/2006/relationships" r:embed="rId1"/>
          <a:stretch>
            <a:fillRect/>
          </a:stretch>
        </a:blipFill>
      </dgm:spPr>
    </dgm:pt>
    <dgm:pt modelId="{34C4E1BE-2D1F-46C1-BC98-72AAA57F3BD3}" type="pres">
      <dgm:prSet presAssocID="{682A1109-1676-4749-AB37-E3E00B0A67F4}" presName="text_2" presStyleLbl="node1" presStyleIdx="1" presStyleCnt="3">
        <dgm:presLayoutVars>
          <dgm:bulletEnabled val="1"/>
        </dgm:presLayoutVars>
      </dgm:prSet>
      <dgm:spPr/>
      <dgm:t>
        <a:bodyPr/>
        <a:lstStyle/>
        <a:p>
          <a:endParaRPr lang="es-ES"/>
        </a:p>
      </dgm:t>
    </dgm:pt>
    <dgm:pt modelId="{8DB3D7C2-FC9D-43AE-98C6-2A0F2355D97B}" type="pres">
      <dgm:prSet presAssocID="{682A1109-1676-4749-AB37-E3E00B0A67F4}" presName="accent_2" presStyleCnt="0"/>
      <dgm:spPr/>
    </dgm:pt>
    <dgm:pt modelId="{E7A6985D-1E46-424E-8E65-14C3634B54CD}" type="pres">
      <dgm:prSet presAssocID="{682A1109-1676-4749-AB37-E3E00B0A67F4}" presName="accentRepeatNode" presStyleLbl="solidFgAcc1" presStyleIdx="1" presStyleCnt="3"/>
      <dgm:spPr>
        <a:blipFill rotWithShape="0">
          <a:blip xmlns:r="http://schemas.openxmlformats.org/officeDocument/2006/relationships" r:embed="rId2"/>
          <a:stretch>
            <a:fillRect/>
          </a:stretch>
        </a:blipFill>
      </dgm:spPr>
    </dgm:pt>
    <dgm:pt modelId="{62ED2604-E41B-4FC6-BF49-129CC6993091}" type="pres">
      <dgm:prSet presAssocID="{08467C08-883D-4E0E-9245-148F21D8E8A1}" presName="text_3" presStyleLbl="node1" presStyleIdx="2" presStyleCnt="3">
        <dgm:presLayoutVars>
          <dgm:bulletEnabled val="1"/>
        </dgm:presLayoutVars>
      </dgm:prSet>
      <dgm:spPr/>
      <dgm:t>
        <a:bodyPr/>
        <a:lstStyle/>
        <a:p>
          <a:endParaRPr lang="es-ES"/>
        </a:p>
      </dgm:t>
    </dgm:pt>
    <dgm:pt modelId="{989917A7-AB8D-402C-9B09-A119DC23D74A}" type="pres">
      <dgm:prSet presAssocID="{08467C08-883D-4E0E-9245-148F21D8E8A1}" presName="accent_3" presStyleCnt="0"/>
      <dgm:spPr/>
    </dgm:pt>
    <dgm:pt modelId="{E2030F5D-6381-44AA-A3B0-16D9AC30C199}" type="pres">
      <dgm:prSet presAssocID="{08467C08-883D-4E0E-9245-148F21D8E8A1}" presName="accentRepeatNode" presStyleLbl="solidFgAcc1" presStyleIdx="2" presStyleCnt="3"/>
      <dgm:spPr>
        <a:blipFill rotWithShape="0">
          <a:blip xmlns:r="http://schemas.openxmlformats.org/officeDocument/2006/relationships" r:embed="rId3"/>
          <a:stretch>
            <a:fillRect/>
          </a:stretch>
        </a:blipFill>
      </dgm:spPr>
    </dgm:pt>
  </dgm:ptLst>
  <dgm:cxnLst>
    <dgm:cxn modelId="{E88FB792-CDE3-449C-A0FA-F5DC13344D63}" srcId="{BB86D8A0-5E52-4CC9-ACBD-C8E7F6E321DC}" destId="{7F191C2B-DAAB-4AC7-9CCA-6499D3E92052}" srcOrd="0" destOrd="0" parTransId="{5F079498-235F-4D06-96DA-FF1AE478D3F3}" sibTransId="{C475B7FA-3C69-4085-B82A-FE2BCA3F6E98}"/>
    <dgm:cxn modelId="{3D1DB182-12B5-468E-88A2-B7E9D8399008}" type="presOf" srcId="{7F191C2B-DAAB-4AC7-9CCA-6499D3E92052}" destId="{C3FAD51C-FA6F-478C-B2A8-DD9B820C10C8}" srcOrd="0" destOrd="0" presId="urn:microsoft.com/office/officeart/2008/layout/VerticalCurvedList"/>
    <dgm:cxn modelId="{3D8B0C09-2FEF-44C8-AFC3-55AF22B8CE89}" srcId="{BB86D8A0-5E52-4CC9-ACBD-C8E7F6E321DC}" destId="{682A1109-1676-4749-AB37-E3E00B0A67F4}" srcOrd="1" destOrd="0" parTransId="{4169758A-D9F3-48C2-A336-D315022C0DCC}" sibTransId="{B63F0BC5-7D77-4CC6-82E9-0D881B9E9C67}"/>
    <dgm:cxn modelId="{FBE82505-8C15-406A-AD90-193541B3FE07}" type="presOf" srcId="{BB86D8A0-5E52-4CC9-ACBD-C8E7F6E321DC}" destId="{3AC7958D-580A-49F7-A9DC-4BCBFD124BDF}" srcOrd="0" destOrd="0" presId="urn:microsoft.com/office/officeart/2008/layout/VerticalCurvedList"/>
    <dgm:cxn modelId="{30D2B866-BC81-431C-B2C2-94CB546115BE}" srcId="{BB86D8A0-5E52-4CC9-ACBD-C8E7F6E321DC}" destId="{08467C08-883D-4E0E-9245-148F21D8E8A1}" srcOrd="2" destOrd="0" parTransId="{E2E1D8B7-971E-484E-BF77-FD22774475BD}" sibTransId="{697CC13F-604C-4611-BECC-8CBEE20581ED}"/>
    <dgm:cxn modelId="{969A27B1-6D8E-4C1E-8A6B-2DEEE63171A8}" type="presOf" srcId="{08467C08-883D-4E0E-9245-148F21D8E8A1}" destId="{62ED2604-E41B-4FC6-BF49-129CC6993091}" srcOrd="0" destOrd="0" presId="urn:microsoft.com/office/officeart/2008/layout/VerticalCurvedList"/>
    <dgm:cxn modelId="{75C21AC9-83D9-4038-8FAE-D70576C0FD67}" type="presOf" srcId="{682A1109-1676-4749-AB37-E3E00B0A67F4}" destId="{34C4E1BE-2D1F-46C1-BC98-72AAA57F3BD3}" srcOrd="0" destOrd="0" presId="urn:microsoft.com/office/officeart/2008/layout/VerticalCurvedList"/>
    <dgm:cxn modelId="{60FA077A-B126-472A-A605-9C983639062D}" type="presOf" srcId="{C475B7FA-3C69-4085-B82A-FE2BCA3F6E98}" destId="{61E33858-2481-4CD3-8DBF-6510E4AFCB74}" srcOrd="0" destOrd="0" presId="urn:microsoft.com/office/officeart/2008/layout/VerticalCurvedList"/>
    <dgm:cxn modelId="{0C5E0A20-3014-4D18-9771-17D6D90007CC}" type="presParOf" srcId="{3AC7958D-580A-49F7-A9DC-4BCBFD124BDF}" destId="{9CE3AE78-D291-40D6-86D2-A685B217E243}" srcOrd="0" destOrd="0" presId="urn:microsoft.com/office/officeart/2008/layout/VerticalCurvedList"/>
    <dgm:cxn modelId="{44637373-2D5C-4200-97F8-014F34B5FC2E}" type="presParOf" srcId="{9CE3AE78-D291-40D6-86D2-A685B217E243}" destId="{0B7D5DC4-4D80-450F-87DA-DA0FC24D2A17}" srcOrd="0" destOrd="0" presId="urn:microsoft.com/office/officeart/2008/layout/VerticalCurvedList"/>
    <dgm:cxn modelId="{1CFD0EC5-CEE0-4741-A852-9970ACA21C77}" type="presParOf" srcId="{0B7D5DC4-4D80-450F-87DA-DA0FC24D2A17}" destId="{B84C54CA-D3B5-431F-865F-98EC254E1CDB}" srcOrd="0" destOrd="0" presId="urn:microsoft.com/office/officeart/2008/layout/VerticalCurvedList"/>
    <dgm:cxn modelId="{24C004A0-6178-4FA8-B0C3-556711447072}" type="presParOf" srcId="{0B7D5DC4-4D80-450F-87DA-DA0FC24D2A17}" destId="{61E33858-2481-4CD3-8DBF-6510E4AFCB74}" srcOrd="1" destOrd="0" presId="urn:microsoft.com/office/officeart/2008/layout/VerticalCurvedList"/>
    <dgm:cxn modelId="{865AA0AE-719E-42B6-9B1A-1857B2EBA059}" type="presParOf" srcId="{0B7D5DC4-4D80-450F-87DA-DA0FC24D2A17}" destId="{0578FBFA-D425-4A19-936A-A513D8145932}" srcOrd="2" destOrd="0" presId="urn:microsoft.com/office/officeart/2008/layout/VerticalCurvedList"/>
    <dgm:cxn modelId="{6DFB19D3-B311-45E8-B691-1A03FEBC7E31}" type="presParOf" srcId="{0B7D5DC4-4D80-450F-87DA-DA0FC24D2A17}" destId="{9D2D2F06-75DF-4FB9-9B3D-446BF50D3FCE}" srcOrd="3" destOrd="0" presId="urn:microsoft.com/office/officeart/2008/layout/VerticalCurvedList"/>
    <dgm:cxn modelId="{F1713921-D6A8-44C7-BD2A-50BE3D789C9E}" type="presParOf" srcId="{9CE3AE78-D291-40D6-86D2-A685B217E243}" destId="{C3FAD51C-FA6F-478C-B2A8-DD9B820C10C8}" srcOrd="1" destOrd="0" presId="urn:microsoft.com/office/officeart/2008/layout/VerticalCurvedList"/>
    <dgm:cxn modelId="{62507996-C20E-44A9-A324-11B44CE0EBBB}" type="presParOf" srcId="{9CE3AE78-D291-40D6-86D2-A685B217E243}" destId="{B2AE8079-5E93-436D-B64B-5B44C10B27B2}" srcOrd="2" destOrd="0" presId="urn:microsoft.com/office/officeart/2008/layout/VerticalCurvedList"/>
    <dgm:cxn modelId="{CC3D55BD-570D-4E7B-AE46-CF2D170DC825}" type="presParOf" srcId="{B2AE8079-5E93-436D-B64B-5B44C10B27B2}" destId="{EC6CDAE0-273B-4A15-A2F4-255383F2BFD9}" srcOrd="0" destOrd="0" presId="urn:microsoft.com/office/officeart/2008/layout/VerticalCurvedList"/>
    <dgm:cxn modelId="{ED87FCC4-D4EA-48A1-94DF-6B510B6F937D}" type="presParOf" srcId="{9CE3AE78-D291-40D6-86D2-A685B217E243}" destId="{34C4E1BE-2D1F-46C1-BC98-72AAA57F3BD3}" srcOrd="3" destOrd="0" presId="urn:microsoft.com/office/officeart/2008/layout/VerticalCurvedList"/>
    <dgm:cxn modelId="{91D9480C-DD86-4C20-9968-C99421764184}" type="presParOf" srcId="{9CE3AE78-D291-40D6-86D2-A685B217E243}" destId="{8DB3D7C2-FC9D-43AE-98C6-2A0F2355D97B}" srcOrd="4" destOrd="0" presId="urn:microsoft.com/office/officeart/2008/layout/VerticalCurvedList"/>
    <dgm:cxn modelId="{5B7EEF82-3229-4AE9-8D20-29BDB5E3C22B}" type="presParOf" srcId="{8DB3D7C2-FC9D-43AE-98C6-2A0F2355D97B}" destId="{E7A6985D-1E46-424E-8E65-14C3634B54CD}" srcOrd="0" destOrd="0" presId="urn:microsoft.com/office/officeart/2008/layout/VerticalCurvedList"/>
    <dgm:cxn modelId="{BC3C28F3-BA5D-420B-BE16-423B297436B3}" type="presParOf" srcId="{9CE3AE78-D291-40D6-86D2-A685B217E243}" destId="{62ED2604-E41B-4FC6-BF49-129CC6993091}" srcOrd="5" destOrd="0" presId="urn:microsoft.com/office/officeart/2008/layout/VerticalCurvedList"/>
    <dgm:cxn modelId="{D9342EA4-3B2E-4600-8C9F-C58EC370EA28}" type="presParOf" srcId="{9CE3AE78-D291-40D6-86D2-A685B217E243}" destId="{989917A7-AB8D-402C-9B09-A119DC23D74A}" srcOrd="6" destOrd="0" presId="urn:microsoft.com/office/officeart/2008/layout/VerticalCurvedList"/>
    <dgm:cxn modelId="{5D73C489-B5C9-46BE-942D-ED34DF10B5C0}" type="presParOf" srcId="{989917A7-AB8D-402C-9B09-A119DC23D74A}" destId="{E2030F5D-6381-44AA-A3B0-16D9AC30C19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2169B8-C854-453F-9B9F-79AB6009F2D8}" type="doc">
      <dgm:prSet loTypeId="urn:microsoft.com/office/officeart/2005/8/layout/pList2" loCatId="picture" qsTypeId="urn:microsoft.com/office/officeart/2005/8/quickstyle/3d3" qsCatId="3D" csTypeId="urn:microsoft.com/office/officeart/2005/8/colors/colorful1" csCatId="colorful" phldr="1"/>
      <dgm:spPr/>
    </dgm:pt>
    <dgm:pt modelId="{9AC2F636-33DD-4D3E-B78B-5CF3CC739D1A}">
      <dgm:prSet phldrT="[Texto]" custT="1"/>
      <dgm:spPr/>
      <dgm:t>
        <a:bodyPr/>
        <a:lstStyle/>
        <a:p>
          <a:r>
            <a:rPr lang="es-EC" sz="2000" dirty="0" smtClean="0"/>
            <a:t>SERVOMOTOR</a:t>
          </a:r>
          <a:endParaRPr lang="es-ES" sz="2000" dirty="0"/>
        </a:p>
      </dgm:t>
    </dgm:pt>
    <dgm:pt modelId="{43726CC9-3B73-4743-9F80-02D0D471411F}" type="parTrans" cxnId="{409F4CB2-5707-4811-8545-2D81C42EC7D3}">
      <dgm:prSet/>
      <dgm:spPr/>
      <dgm:t>
        <a:bodyPr/>
        <a:lstStyle/>
        <a:p>
          <a:endParaRPr lang="es-ES"/>
        </a:p>
      </dgm:t>
    </dgm:pt>
    <dgm:pt modelId="{6389C5A5-8174-4F1F-A5C4-654AA67D63E9}" type="sibTrans" cxnId="{409F4CB2-5707-4811-8545-2D81C42EC7D3}">
      <dgm:prSet/>
      <dgm:spPr/>
      <dgm:t>
        <a:bodyPr/>
        <a:lstStyle/>
        <a:p>
          <a:endParaRPr lang="es-ES"/>
        </a:p>
      </dgm:t>
    </dgm:pt>
    <dgm:pt modelId="{F0E0868E-0D33-4BCD-BF00-6931426B76DC}">
      <dgm:prSet phldrT="[Texto]" custT="1"/>
      <dgm:spPr/>
      <dgm:t>
        <a:bodyPr/>
        <a:lstStyle/>
        <a:p>
          <a:r>
            <a:rPr lang="es-EC" sz="1800" dirty="0" smtClean="0"/>
            <a:t>PWM </a:t>
          </a:r>
        </a:p>
        <a:p>
          <a:r>
            <a:rPr lang="es-EC" sz="1800" dirty="0" smtClean="0"/>
            <a:t>0,5 A 2,5 ms</a:t>
          </a:r>
        </a:p>
        <a:p>
          <a:r>
            <a:rPr lang="es-EC" sz="1800" dirty="0" smtClean="0"/>
            <a:t>50 Hz</a:t>
          </a:r>
          <a:endParaRPr lang="es-ES" sz="1800" dirty="0"/>
        </a:p>
      </dgm:t>
    </dgm:pt>
    <dgm:pt modelId="{F30C21A9-427A-4BF3-A883-E27B2AE800D8}" type="parTrans" cxnId="{EF04B935-1F2E-4BEA-AC5A-859436BBFE42}">
      <dgm:prSet/>
      <dgm:spPr/>
      <dgm:t>
        <a:bodyPr/>
        <a:lstStyle/>
        <a:p>
          <a:endParaRPr lang="es-ES"/>
        </a:p>
      </dgm:t>
    </dgm:pt>
    <dgm:pt modelId="{C048EF2A-1E43-4708-8C91-F841027CA383}" type="sibTrans" cxnId="{EF04B935-1F2E-4BEA-AC5A-859436BBFE42}">
      <dgm:prSet/>
      <dgm:spPr/>
      <dgm:t>
        <a:bodyPr/>
        <a:lstStyle/>
        <a:p>
          <a:endParaRPr lang="es-ES"/>
        </a:p>
      </dgm:t>
    </dgm:pt>
    <dgm:pt modelId="{1F8AB7A2-705C-4C69-94EA-22E1AF8CBA4C}">
      <dgm:prSet phldrT="[Texto]" custT="1"/>
      <dgm:spPr/>
      <dgm:t>
        <a:bodyPr/>
        <a:lstStyle/>
        <a:p>
          <a:r>
            <a:rPr lang="es-EC" sz="2400" dirty="0" smtClean="0"/>
            <a:t>PUENTE H</a:t>
          </a:r>
          <a:endParaRPr lang="es-ES" sz="2400" dirty="0"/>
        </a:p>
      </dgm:t>
    </dgm:pt>
    <dgm:pt modelId="{2943D239-E0DF-4C54-A19D-E7C6AFE17072}" type="parTrans" cxnId="{3A878C29-9E82-47CF-BC3C-19CE532DD558}">
      <dgm:prSet/>
      <dgm:spPr/>
      <dgm:t>
        <a:bodyPr/>
        <a:lstStyle/>
        <a:p>
          <a:endParaRPr lang="es-ES"/>
        </a:p>
      </dgm:t>
    </dgm:pt>
    <dgm:pt modelId="{BCF440EB-821C-44F8-857E-2589042C08B5}" type="sibTrans" cxnId="{3A878C29-9E82-47CF-BC3C-19CE532DD558}">
      <dgm:prSet/>
      <dgm:spPr/>
      <dgm:t>
        <a:bodyPr/>
        <a:lstStyle/>
        <a:p>
          <a:endParaRPr lang="es-ES"/>
        </a:p>
      </dgm:t>
    </dgm:pt>
    <dgm:pt modelId="{22D6E9A6-B17A-4187-A802-963EAD49E7FA}" type="pres">
      <dgm:prSet presAssocID="{2E2169B8-C854-453F-9B9F-79AB6009F2D8}" presName="Name0" presStyleCnt="0">
        <dgm:presLayoutVars>
          <dgm:dir/>
          <dgm:resizeHandles val="exact"/>
        </dgm:presLayoutVars>
      </dgm:prSet>
      <dgm:spPr/>
    </dgm:pt>
    <dgm:pt modelId="{5C528001-47FC-473D-8419-314533CCBCA4}" type="pres">
      <dgm:prSet presAssocID="{2E2169B8-C854-453F-9B9F-79AB6009F2D8}" presName="bkgdShp" presStyleLbl="alignAccFollowNode1" presStyleIdx="0" presStyleCnt="1" custScaleY="154543" custLinFactNeighborY="17823"/>
      <dgm:spPr/>
    </dgm:pt>
    <dgm:pt modelId="{0F34B8B2-E3B2-4B14-A836-99FE9CBB25A8}" type="pres">
      <dgm:prSet presAssocID="{2E2169B8-C854-453F-9B9F-79AB6009F2D8}" presName="linComp" presStyleCnt="0"/>
      <dgm:spPr/>
    </dgm:pt>
    <dgm:pt modelId="{6EBD37F0-295B-40DC-A853-9B7E44DAD1E3}" type="pres">
      <dgm:prSet presAssocID="{9AC2F636-33DD-4D3E-B78B-5CF3CC739D1A}" presName="compNode" presStyleCnt="0"/>
      <dgm:spPr/>
    </dgm:pt>
    <dgm:pt modelId="{516848C0-DD00-4A3A-9E29-232BBEA17672}" type="pres">
      <dgm:prSet presAssocID="{9AC2F636-33DD-4D3E-B78B-5CF3CC739D1A}" presName="node" presStyleLbl="node1" presStyleIdx="0" presStyleCnt="3" custScaleY="43416" custLinFactNeighborX="222" custLinFactNeighborY="-2120">
        <dgm:presLayoutVars>
          <dgm:bulletEnabled val="1"/>
        </dgm:presLayoutVars>
      </dgm:prSet>
      <dgm:spPr/>
      <dgm:t>
        <a:bodyPr/>
        <a:lstStyle/>
        <a:p>
          <a:endParaRPr lang="es-ES"/>
        </a:p>
      </dgm:t>
    </dgm:pt>
    <dgm:pt modelId="{F4985062-3241-42A9-9C6D-8EC319872870}" type="pres">
      <dgm:prSet presAssocID="{9AC2F636-33DD-4D3E-B78B-5CF3CC739D1A}" presName="invisiNode" presStyleLbl="node1" presStyleIdx="0" presStyleCnt="3"/>
      <dgm:spPr/>
    </dgm:pt>
    <dgm:pt modelId="{4933F8C9-26E6-4775-B8A1-0CBE5D03E85F}" type="pres">
      <dgm:prSet presAssocID="{9AC2F636-33DD-4D3E-B78B-5CF3CC739D1A}" presName="imagNode" presStyleLbl="fgImgPlace1" presStyleIdx="0" presStyleCnt="3" custScaleY="151969"/>
      <dgm:spPr>
        <a:blipFill rotWithShape="1">
          <a:blip xmlns:r="http://schemas.openxmlformats.org/officeDocument/2006/relationships" r:embed="rId1"/>
          <a:stretch>
            <a:fillRect/>
          </a:stretch>
        </a:blipFill>
      </dgm:spPr>
    </dgm:pt>
    <dgm:pt modelId="{0DDAEC3B-0158-4844-BDC2-D4D7AB719400}" type="pres">
      <dgm:prSet presAssocID="{6389C5A5-8174-4F1F-A5C4-654AA67D63E9}" presName="sibTrans" presStyleLbl="sibTrans2D1" presStyleIdx="0" presStyleCnt="0"/>
      <dgm:spPr/>
      <dgm:t>
        <a:bodyPr/>
        <a:lstStyle/>
        <a:p>
          <a:endParaRPr lang="es-ES"/>
        </a:p>
      </dgm:t>
    </dgm:pt>
    <dgm:pt modelId="{D915FE4F-58F9-4AEC-9A6C-AD07996C4A8F}" type="pres">
      <dgm:prSet presAssocID="{F0E0868E-0D33-4BCD-BF00-6931426B76DC}" presName="compNode" presStyleCnt="0"/>
      <dgm:spPr/>
    </dgm:pt>
    <dgm:pt modelId="{B6641814-2C6E-4FFC-8D7B-0FBBB072E42C}" type="pres">
      <dgm:prSet presAssocID="{F0E0868E-0D33-4BCD-BF00-6931426B76DC}" presName="node" presStyleLbl="node1" presStyleIdx="1" presStyleCnt="3" custScaleY="42807">
        <dgm:presLayoutVars>
          <dgm:bulletEnabled val="1"/>
        </dgm:presLayoutVars>
      </dgm:prSet>
      <dgm:spPr/>
      <dgm:t>
        <a:bodyPr/>
        <a:lstStyle/>
        <a:p>
          <a:endParaRPr lang="es-ES"/>
        </a:p>
      </dgm:t>
    </dgm:pt>
    <dgm:pt modelId="{7CE3D8C7-7376-46D2-A5C9-61801B2993D0}" type="pres">
      <dgm:prSet presAssocID="{F0E0868E-0D33-4BCD-BF00-6931426B76DC}" presName="invisiNode" presStyleLbl="node1" presStyleIdx="1" presStyleCnt="3"/>
      <dgm:spPr/>
    </dgm:pt>
    <dgm:pt modelId="{664F1557-B783-4FB3-8FBB-05FCF63BA32B}" type="pres">
      <dgm:prSet presAssocID="{F0E0868E-0D33-4BCD-BF00-6931426B76DC}" presName="imagNode" presStyleLbl="fgImgPlace1" presStyleIdx="1" presStyleCnt="3" custScaleY="87034"/>
      <dgm:spPr>
        <a:blipFill rotWithShape="1">
          <a:blip xmlns:r="http://schemas.openxmlformats.org/officeDocument/2006/relationships" r:embed="rId2"/>
          <a:stretch>
            <a:fillRect/>
          </a:stretch>
        </a:blipFill>
      </dgm:spPr>
    </dgm:pt>
    <dgm:pt modelId="{2B3A8A9C-F579-44FC-AC45-809954D542AC}" type="pres">
      <dgm:prSet presAssocID="{C048EF2A-1E43-4708-8C91-F841027CA383}" presName="sibTrans" presStyleLbl="sibTrans2D1" presStyleIdx="0" presStyleCnt="0"/>
      <dgm:spPr/>
      <dgm:t>
        <a:bodyPr/>
        <a:lstStyle/>
        <a:p>
          <a:endParaRPr lang="es-ES"/>
        </a:p>
      </dgm:t>
    </dgm:pt>
    <dgm:pt modelId="{1DDEA7B1-40AE-427F-A2C9-B84E8413824D}" type="pres">
      <dgm:prSet presAssocID="{1F8AB7A2-705C-4C69-94EA-22E1AF8CBA4C}" presName="compNode" presStyleCnt="0"/>
      <dgm:spPr/>
    </dgm:pt>
    <dgm:pt modelId="{805634A8-F52E-4562-97A3-DA8F655C81AF}" type="pres">
      <dgm:prSet presAssocID="{1F8AB7A2-705C-4C69-94EA-22E1AF8CBA4C}" presName="node" presStyleLbl="node1" presStyleIdx="2" presStyleCnt="3" custScaleY="43159">
        <dgm:presLayoutVars>
          <dgm:bulletEnabled val="1"/>
        </dgm:presLayoutVars>
      </dgm:prSet>
      <dgm:spPr/>
      <dgm:t>
        <a:bodyPr/>
        <a:lstStyle/>
        <a:p>
          <a:endParaRPr lang="es-ES"/>
        </a:p>
      </dgm:t>
    </dgm:pt>
    <dgm:pt modelId="{8136E9D0-3692-4BFA-BF5A-DAB99B9E6370}" type="pres">
      <dgm:prSet presAssocID="{1F8AB7A2-705C-4C69-94EA-22E1AF8CBA4C}" presName="invisiNode" presStyleLbl="node1" presStyleIdx="2" presStyleCnt="3"/>
      <dgm:spPr/>
    </dgm:pt>
    <dgm:pt modelId="{64B3A184-EED0-49D9-A805-C936B3E86728}" type="pres">
      <dgm:prSet presAssocID="{1F8AB7A2-705C-4C69-94EA-22E1AF8CBA4C}" presName="imagNode" presStyleLbl="fgImgPlace1" presStyleIdx="2" presStyleCnt="3" custScaleX="59902" custScaleY="116101"/>
      <dgm:spPr>
        <a:blipFill rotWithShape="1">
          <a:blip xmlns:r="http://schemas.openxmlformats.org/officeDocument/2006/relationships" r:embed="rId3"/>
          <a:stretch>
            <a:fillRect/>
          </a:stretch>
        </a:blipFill>
      </dgm:spPr>
    </dgm:pt>
  </dgm:ptLst>
  <dgm:cxnLst>
    <dgm:cxn modelId="{6428AE4B-C870-4A2A-83E9-9F4C513E37FD}" type="presOf" srcId="{6389C5A5-8174-4F1F-A5C4-654AA67D63E9}" destId="{0DDAEC3B-0158-4844-BDC2-D4D7AB719400}" srcOrd="0" destOrd="0" presId="urn:microsoft.com/office/officeart/2005/8/layout/pList2"/>
    <dgm:cxn modelId="{316F1391-6637-48A9-B67B-CBDC98BE6410}" type="presOf" srcId="{F0E0868E-0D33-4BCD-BF00-6931426B76DC}" destId="{B6641814-2C6E-4FFC-8D7B-0FBBB072E42C}" srcOrd="0" destOrd="0" presId="urn:microsoft.com/office/officeart/2005/8/layout/pList2"/>
    <dgm:cxn modelId="{EF04B935-1F2E-4BEA-AC5A-859436BBFE42}" srcId="{2E2169B8-C854-453F-9B9F-79AB6009F2D8}" destId="{F0E0868E-0D33-4BCD-BF00-6931426B76DC}" srcOrd="1" destOrd="0" parTransId="{F30C21A9-427A-4BF3-A883-E27B2AE800D8}" sibTransId="{C048EF2A-1E43-4708-8C91-F841027CA383}"/>
    <dgm:cxn modelId="{409F4CB2-5707-4811-8545-2D81C42EC7D3}" srcId="{2E2169B8-C854-453F-9B9F-79AB6009F2D8}" destId="{9AC2F636-33DD-4D3E-B78B-5CF3CC739D1A}" srcOrd="0" destOrd="0" parTransId="{43726CC9-3B73-4743-9F80-02D0D471411F}" sibTransId="{6389C5A5-8174-4F1F-A5C4-654AA67D63E9}"/>
    <dgm:cxn modelId="{B170545E-C7F3-419E-AFC7-235E70186CE1}" type="presOf" srcId="{2E2169B8-C854-453F-9B9F-79AB6009F2D8}" destId="{22D6E9A6-B17A-4187-A802-963EAD49E7FA}" srcOrd="0" destOrd="0" presId="urn:microsoft.com/office/officeart/2005/8/layout/pList2"/>
    <dgm:cxn modelId="{3A878C29-9E82-47CF-BC3C-19CE532DD558}" srcId="{2E2169B8-C854-453F-9B9F-79AB6009F2D8}" destId="{1F8AB7A2-705C-4C69-94EA-22E1AF8CBA4C}" srcOrd="2" destOrd="0" parTransId="{2943D239-E0DF-4C54-A19D-E7C6AFE17072}" sibTransId="{BCF440EB-821C-44F8-857E-2589042C08B5}"/>
    <dgm:cxn modelId="{3313BF02-03AC-41FA-87AE-E06F85EDB623}" type="presOf" srcId="{1F8AB7A2-705C-4C69-94EA-22E1AF8CBA4C}" destId="{805634A8-F52E-4562-97A3-DA8F655C81AF}" srcOrd="0" destOrd="0" presId="urn:microsoft.com/office/officeart/2005/8/layout/pList2"/>
    <dgm:cxn modelId="{5DE8A36A-2BD2-498C-B1B1-E9FD2AF52B0D}" type="presOf" srcId="{9AC2F636-33DD-4D3E-B78B-5CF3CC739D1A}" destId="{516848C0-DD00-4A3A-9E29-232BBEA17672}" srcOrd="0" destOrd="0" presId="urn:microsoft.com/office/officeart/2005/8/layout/pList2"/>
    <dgm:cxn modelId="{9A9EABAB-5707-4BF8-86D6-51C76D87C644}" type="presOf" srcId="{C048EF2A-1E43-4708-8C91-F841027CA383}" destId="{2B3A8A9C-F579-44FC-AC45-809954D542AC}" srcOrd="0" destOrd="0" presId="urn:microsoft.com/office/officeart/2005/8/layout/pList2"/>
    <dgm:cxn modelId="{87B7BBB3-8AC2-48C0-96E6-84B46D6AF894}" type="presParOf" srcId="{22D6E9A6-B17A-4187-A802-963EAD49E7FA}" destId="{5C528001-47FC-473D-8419-314533CCBCA4}" srcOrd="0" destOrd="0" presId="urn:microsoft.com/office/officeart/2005/8/layout/pList2"/>
    <dgm:cxn modelId="{726AC156-6FB7-4B54-934F-29F0166F6746}" type="presParOf" srcId="{22D6E9A6-B17A-4187-A802-963EAD49E7FA}" destId="{0F34B8B2-E3B2-4B14-A836-99FE9CBB25A8}" srcOrd="1" destOrd="0" presId="urn:microsoft.com/office/officeart/2005/8/layout/pList2"/>
    <dgm:cxn modelId="{7B2553A1-ECEC-46CE-BF65-C755E187AA98}" type="presParOf" srcId="{0F34B8B2-E3B2-4B14-A836-99FE9CBB25A8}" destId="{6EBD37F0-295B-40DC-A853-9B7E44DAD1E3}" srcOrd="0" destOrd="0" presId="urn:microsoft.com/office/officeart/2005/8/layout/pList2"/>
    <dgm:cxn modelId="{5615777C-1676-4D0D-A9E4-5B87A8D71D8E}" type="presParOf" srcId="{6EBD37F0-295B-40DC-A853-9B7E44DAD1E3}" destId="{516848C0-DD00-4A3A-9E29-232BBEA17672}" srcOrd="0" destOrd="0" presId="urn:microsoft.com/office/officeart/2005/8/layout/pList2"/>
    <dgm:cxn modelId="{9E2E441E-F9C4-400C-A1BF-F0AFB995C0A7}" type="presParOf" srcId="{6EBD37F0-295B-40DC-A853-9B7E44DAD1E3}" destId="{F4985062-3241-42A9-9C6D-8EC319872870}" srcOrd="1" destOrd="0" presId="urn:microsoft.com/office/officeart/2005/8/layout/pList2"/>
    <dgm:cxn modelId="{048E1A8A-AACC-4BD6-AB4A-6AEA40C5A00C}" type="presParOf" srcId="{6EBD37F0-295B-40DC-A853-9B7E44DAD1E3}" destId="{4933F8C9-26E6-4775-B8A1-0CBE5D03E85F}" srcOrd="2" destOrd="0" presId="urn:microsoft.com/office/officeart/2005/8/layout/pList2"/>
    <dgm:cxn modelId="{CB209346-3874-4791-97C6-57D6679E2E51}" type="presParOf" srcId="{0F34B8B2-E3B2-4B14-A836-99FE9CBB25A8}" destId="{0DDAEC3B-0158-4844-BDC2-D4D7AB719400}" srcOrd="1" destOrd="0" presId="urn:microsoft.com/office/officeart/2005/8/layout/pList2"/>
    <dgm:cxn modelId="{70A604B1-6047-4E75-9590-24B372B7D70F}" type="presParOf" srcId="{0F34B8B2-E3B2-4B14-A836-99FE9CBB25A8}" destId="{D915FE4F-58F9-4AEC-9A6C-AD07996C4A8F}" srcOrd="2" destOrd="0" presId="urn:microsoft.com/office/officeart/2005/8/layout/pList2"/>
    <dgm:cxn modelId="{4B2FAA12-6E7B-451B-89D4-1D427C43521F}" type="presParOf" srcId="{D915FE4F-58F9-4AEC-9A6C-AD07996C4A8F}" destId="{B6641814-2C6E-4FFC-8D7B-0FBBB072E42C}" srcOrd="0" destOrd="0" presId="urn:microsoft.com/office/officeart/2005/8/layout/pList2"/>
    <dgm:cxn modelId="{C7098BF5-69AE-4B1D-A3F2-540E04F62A08}" type="presParOf" srcId="{D915FE4F-58F9-4AEC-9A6C-AD07996C4A8F}" destId="{7CE3D8C7-7376-46D2-A5C9-61801B2993D0}" srcOrd="1" destOrd="0" presId="urn:microsoft.com/office/officeart/2005/8/layout/pList2"/>
    <dgm:cxn modelId="{74438773-F6EB-4646-A051-8078423D4428}" type="presParOf" srcId="{D915FE4F-58F9-4AEC-9A6C-AD07996C4A8F}" destId="{664F1557-B783-4FB3-8FBB-05FCF63BA32B}" srcOrd="2" destOrd="0" presId="urn:microsoft.com/office/officeart/2005/8/layout/pList2"/>
    <dgm:cxn modelId="{4F284783-AAA0-472C-9BE2-0D237FC8BC78}" type="presParOf" srcId="{0F34B8B2-E3B2-4B14-A836-99FE9CBB25A8}" destId="{2B3A8A9C-F579-44FC-AC45-809954D542AC}" srcOrd="3" destOrd="0" presId="urn:microsoft.com/office/officeart/2005/8/layout/pList2"/>
    <dgm:cxn modelId="{44434F3C-9936-4AFD-9EE1-CD4D7C00EB2D}" type="presParOf" srcId="{0F34B8B2-E3B2-4B14-A836-99FE9CBB25A8}" destId="{1DDEA7B1-40AE-427F-A2C9-B84E8413824D}" srcOrd="4" destOrd="0" presId="urn:microsoft.com/office/officeart/2005/8/layout/pList2"/>
    <dgm:cxn modelId="{B3837961-3E83-410B-9DAF-E2EC625BB897}" type="presParOf" srcId="{1DDEA7B1-40AE-427F-A2C9-B84E8413824D}" destId="{805634A8-F52E-4562-97A3-DA8F655C81AF}" srcOrd="0" destOrd="0" presId="urn:microsoft.com/office/officeart/2005/8/layout/pList2"/>
    <dgm:cxn modelId="{171694A7-90B8-413C-B6E2-CD1F91A906E2}" type="presParOf" srcId="{1DDEA7B1-40AE-427F-A2C9-B84E8413824D}" destId="{8136E9D0-3692-4BFA-BF5A-DAB99B9E6370}" srcOrd="1" destOrd="0" presId="urn:microsoft.com/office/officeart/2005/8/layout/pList2"/>
    <dgm:cxn modelId="{4901C738-60CF-41D4-90F7-1C4E19E334E5}" type="presParOf" srcId="{1DDEA7B1-40AE-427F-A2C9-B84E8413824D}" destId="{64B3A184-EED0-49D9-A805-C936B3E86728}"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30F7E4-9A6B-4A76-B30E-C2551CE0C51E}" type="doc">
      <dgm:prSet loTypeId="urn:microsoft.com/office/officeart/2005/8/layout/hList7" loCatId="list" qsTypeId="urn:microsoft.com/office/officeart/2005/8/quickstyle/simple5" qsCatId="simple" csTypeId="urn:microsoft.com/office/officeart/2005/8/colors/accent2_3" csCatId="accent2" phldr="1"/>
      <dgm:spPr/>
    </dgm:pt>
    <dgm:pt modelId="{F5E73D58-095A-4967-A787-07169298BDAA}">
      <dgm:prSet phldrT="[Texto]"/>
      <dgm:spPr/>
      <dgm:t>
        <a:bodyPr/>
        <a:lstStyle/>
        <a:p>
          <a:pPr algn="just"/>
          <a:r>
            <a:rPr lang="es-ES" dirty="0" smtClean="0"/>
            <a:t>Recolectar información sobre las condiciones pulmonares más frecuentes.</a:t>
          </a:r>
          <a:endParaRPr lang="es-ES" dirty="0"/>
        </a:p>
      </dgm:t>
    </dgm:pt>
    <dgm:pt modelId="{375720B5-A2CD-4F5E-986F-DCA2B7E1B057}" type="parTrans" cxnId="{C92ABF23-D6E5-4A35-8FAB-177D1380F6EE}">
      <dgm:prSet/>
      <dgm:spPr/>
      <dgm:t>
        <a:bodyPr/>
        <a:lstStyle/>
        <a:p>
          <a:endParaRPr lang="es-ES"/>
        </a:p>
      </dgm:t>
    </dgm:pt>
    <dgm:pt modelId="{ECB781E6-EE19-4C4D-84C2-DEA5A37EFE0C}" type="sibTrans" cxnId="{C92ABF23-D6E5-4A35-8FAB-177D1380F6EE}">
      <dgm:prSet/>
      <dgm:spPr/>
      <dgm:t>
        <a:bodyPr/>
        <a:lstStyle/>
        <a:p>
          <a:endParaRPr lang="es-ES"/>
        </a:p>
      </dgm:t>
    </dgm:pt>
    <dgm:pt modelId="{1B8D799E-8929-43A5-91EA-ADEF1EA6B283}">
      <dgm:prSet phldrT="[Texto]"/>
      <dgm:spPr/>
      <dgm:t>
        <a:bodyPr/>
        <a:lstStyle/>
        <a:p>
          <a:pPr algn="just"/>
          <a:r>
            <a:rPr lang="es-ES" dirty="0" smtClean="0"/>
            <a:t>Obtener los parámetros de mecánica del pulmón correspondientes a las deficiencias pulmonares más frecuentes. </a:t>
          </a:r>
          <a:endParaRPr lang="es-ES" dirty="0"/>
        </a:p>
      </dgm:t>
    </dgm:pt>
    <dgm:pt modelId="{AF1275EA-6ED2-42A7-95EF-85A01E61C488}" type="parTrans" cxnId="{C7F3207F-85FD-4340-A723-AA3FA977F7DE}">
      <dgm:prSet/>
      <dgm:spPr/>
      <dgm:t>
        <a:bodyPr/>
        <a:lstStyle/>
        <a:p>
          <a:endParaRPr lang="es-ES"/>
        </a:p>
      </dgm:t>
    </dgm:pt>
    <dgm:pt modelId="{1735FEFB-1426-410D-A879-9A3A3F994006}" type="sibTrans" cxnId="{C7F3207F-85FD-4340-A723-AA3FA977F7DE}">
      <dgm:prSet/>
      <dgm:spPr/>
      <dgm:t>
        <a:bodyPr/>
        <a:lstStyle/>
        <a:p>
          <a:endParaRPr lang="es-ES"/>
        </a:p>
      </dgm:t>
    </dgm:pt>
    <dgm:pt modelId="{FF6FF796-3A35-4394-BA7D-CD2926DD8FD7}">
      <dgm:prSet phldrT="[Texto]"/>
      <dgm:spPr/>
      <dgm:t>
        <a:bodyPr/>
        <a:lstStyle/>
        <a:p>
          <a:pPr algn="just"/>
          <a:r>
            <a:rPr lang="es-ES" dirty="0" smtClean="0"/>
            <a:t>Dimensionar los mecanismos eficientemente, para simular las deficiencias pulmonares lo más reales posible.</a:t>
          </a:r>
          <a:endParaRPr lang="es-ES" dirty="0"/>
        </a:p>
      </dgm:t>
    </dgm:pt>
    <dgm:pt modelId="{F940FD69-660D-4439-9707-28D7018A9C2D}" type="parTrans" cxnId="{503D042F-A9F5-4247-A29A-BC5C5A8EC729}">
      <dgm:prSet/>
      <dgm:spPr/>
      <dgm:t>
        <a:bodyPr/>
        <a:lstStyle/>
        <a:p>
          <a:endParaRPr lang="es-ES"/>
        </a:p>
      </dgm:t>
    </dgm:pt>
    <dgm:pt modelId="{5CCCC3AF-28EB-476E-A559-FBE783468BA7}" type="sibTrans" cxnId="{503D042F-A9F5-4247-A29A-BC5C5A8EC729}">
      <dgm:prSet/>
      <dgm:spPr/>
      <dgm:t>
        <a:bodyPr/>
        <a:lstStyle/>
        <a:p>
          <a:endParaRPr lang="es-ES"/>
        </a:p>
      </dgm:t>
    </dgm:pt>
    <dgm:pt modelId="{9D19502B-D0BD-41F8-8AC7-21D22A79D780}" type="pres">
      <dgm:prSet presAssocID="{2930F7E4-9A6B-4A76-B30E-C2551CE0C51E}" presName="Name0" presStyleCnt="0">
        <dgm:presLayoutVars>
          <dgm:dir/>
          <dgm:resizeHandles val="exact"/>
        </dgm:presLayoutVars>
      </dgm:prSet>
      <dgm:spPr/>
    </dgm:pt>
    <dgm:pt modelId="{077CAD9B-0727-4826-B617-79D1229E067F}" type="pres">
      <dgm:prSet presAssocID="{2930F7E4-9A6B-4A76-B30E-C2551CE0C51E}" presName="fgShape" presStyleLbl="fgShp" presStyleIdx="0" presStyleCnt="1"/>
      <dgm:spPr/>
    </dgm:pt>
    <dgm:pt modelId="{F0EA7339-B772-48BA-94EE-29E7AE50837F}" type="pres">
      <dgm:prSet presAssocID="{2930F7E4-9A6B-4A76-B30E-C2551CE0C51E}" presName="linComp" presStyleCnt="0"/>
      <dgm:spPr/>
    </dgm:pt>
    <dgm:pt modelId="{7AC10B84-9D4D-4ED2-902B-F138D4305B6D}" type="pres">
      <dgm:prSet presAssocID="{F5E73D58-095A-4967-A787-07169298BDAA}" presName="compNode" presStyleCnt="0"/>
      <dgm:spPr/>
    </dgm:pt>
    <dgm:pt modelId="{87633202-8F59-478C-AD0F-9E1DD822DC86}" type="pres">
      <dgm:prSet presAssocID="{F5E73D58-095A-4967-A787-07169298BDAA}" presName="bkgdShape" presStyleLbl="node1" presStyleIdx="0" presStyleCnt="3"/>
      <dgm:spPr/>
      <dgm:t>
        <a:bodyPr/>
        <a:lstStyle/>
        <a:p>
          <a:endParaRPr lang="es-ES"/>
        </a:p>
      </dgm:t>
    </dgm:pt>
    <dgm:pt modelId="{43335AAB-5589-4CC3-9338-5FC4F32D4D2D}" type="pres">
      <dgm:prSet presAssocID="{F5E73D58-095A-4967-A787-07169298BDAA}" presName="nodeTx" presStyleLbl="node1" presStyleIdx="0" presStyleCnt="3">
        <dgm:presLayoutVars>
          <dgm:bulletEnabled val="1"/>
        </dgm:presLayoutVars>
      </dgm:prSet>
      <dgm:spPr/>
      <dgm:t>
        <a:bodyPr/>
        <a:lstStyle/>
        <a:p>
          <a:endParaRPr lang="es-ES"/>
        </a:p>
      </dgm:t>
    </dgm:pt>
    <dgm:pt modelId="{8FEC45D4-D364-41C1-BE7F-8AD4949E9EB8}" type="pres">
      <dgm:prSet presAssocID="{F5E73D58-095A-4967-A787-07169298BDAA}" presName="invisiNode" presStyleLbl="node1" presStyleIdx="0" presStyleCnt="3"/>
      <dgm:spPr/>
    </dgm:pt>
    <dgm:pt modelId="{EDA5CDEB-0973-4DD4-9D47-DC5F04687191}" type="pres">
      <dgm:prSet presAssocID="{F5E73D58-095A-4967-A787-07169298BDAA}" presName="imagNode" presStyleLbl="fgImgPlace1" presStyleIdx="0" presStyleCnt="3"/>
      <dgm:spPr>
        <a:blipFill rotWithShape="1">
          <a:blip xmlns:r="http://schemas.openxmlformats.org/officeDocument/2006/relationships" r:embed="rId1"/>
          <a:stretch>
            <a:fillRect/>
          </a:stretch>
        </a:blipFill>
      </dgm:spPr>
    </dgm:pt>
    <dgm:pt modelId="{3F4EC1C3-0865-4D79-AD8B-1E6FD51D4269}" type="pres">
      <dgm:prSet presAssocID="{ECB781E6-EE19-4C4D-84C2-DEA5A37EFE0C}" presName="sibTrans" presStyleLbl="sibTrans2D1" presStyleIdx="0" presStyleCnt="0"/>
      <dgm:spPr/>
      <dgm:t>
        <a:bodyPr/>
        <a:lstStyle/>
        <a:p>
          <a:endParaRPr lang="es-ES"/>
        </a:p>
      </dgm:t>
    </dgm:pt>
    <dgm:pt modelId="{31F643A3-39CA-4FCB-A4F9-51C8A2C7826F}" type="pres">
      <dgm:prSet presAssocID="{1B8D799E-8929-43A5-91EA-ADEF1EA6B283}" presName="compNode" presStyleCnt="0"/>
      <dgm:spPr/>
    </dgm:pt>
    <dgm:pt modelId="{220FE8E8-4014-43DC-92F6-E5D2BC78EC0A}" type="pres">
      <dgm:prSet presAssocID="{1B8D799E-8929-43A5-91EA-ADEF1EA6B283}" presName="bkgdShape" presStyleLbl="node1" presStyleIdx="1" presStyleCnt="3"/>
      <dgm:spPr/>
      <dgm:t>
        <a:bodyPr/>
        <a:lstStyle/>
        <a:p>
          <a:endParaRPr lang="es-ES"/>
        </a:p>
      </dgm:t>
    </dgm:pt>
    <dgm:pt modelId="{4FDDCF02-907A-4FC5-A93F-E823201C6426}" type="pres">
      <dgm:prSet presAssocID="{1B8D799E-8929-43A5-91EA-ADEF1EA6B283}" presName="nodeTx" presStyleLbl="node1" presStyleIdx="1" presStyleCnt="3">
        <dgm:presLayoutVars>
          <dgm:bulletEnabled val="1"/>
        </dgm:presLayoutVars>
      </dgm:prSet>
      <dgm:spPr/>
      <dgm:t>
        <a:bodyPr/>
        <a:lstStyle/>
        <a:p>
          <a:endParaRPr lang="es-ES"/>
        </a:p>
      </dgm:t>
    </dgm:pt>
    <dgm:pt modelId="{639331AC-B089-4790-AFC7-7C9AD82BFFC9}" type="pres">
      <dgm:prSet presAssocID="{1B8D799E-8929-43A5-91EA-ADEF1EA6B283}" presName="invisiNode" presStyleLbl="node1" presStyleIdx="1" presStyleCnt="3"/>
      <dgm:spPr/>
    </dgm:pt>
    <dgm:pt modelId="{94303CB3-9117-4449-95A1-D2D69E669947}" type="pres">
      <dgm:prSet presAssocID="{1B8D799E-8929-43A5-91EA-ADEF1EA6B283}" presName="imagNode" presStyleLbl="fgImgPlace1" presStyleIdx="1" presStyleCnt="3"/>
      <dgm:spPr>
        <a:blipFill rotWithShape="1">
          <a:blip xmlns:r="http://schemas.openxmlformats.org/officeDocument/2006/relationships" r:embed="rId2"/>
          <a:stretch>
            <a:fillRect/>
          </a:stretch>
        </a:blipFill>
      </dgm:spPr>
    </dgm:pt>
    <dgm:pt modelId="{8B206F39-CCED-4C80-A3C3-16E751349AC7}" type="pres">
      <dgm:prSet presAssocID="{1735FEFB-1426-410D-A879-9A3A3F994006}" presName="sibTrans" presStyleLbl="sibTrans2D1" presStyleIdx="0" presStyleCnt="0"/>
      <dgm:spPr/>
      <dgm:t>
        <a:bodyPr/>
        <a:lstStyle/>
        <a:p>
          <a:endParaRPr lang="es-ES"/>
        </a:p>
      </dgm:t>
    </dgm:pt>
    <dgm:pt modelId="{9FF76364-AB65-4C63-853E-313A9BDAE7D4}" type="pres">
      <dgm:prSet presAssocID="{FF6FF796-3A35-4394-BA7D-CD2926DD8FD7}" presName="compNode" presStyleCnt="0"/>
      <dgm:spPr/>
    </dgm:pt>
    <dgm:pt modelId="{816CAD7F-A500-4852-87CA-E1B36072C4A2}" type="pres">
      <dgm:prSet presAssocID="{FF6FF796-3A35-4394-BA7D-CD2926DD8FD7}" presName="bkgdShape" presStyleLbl="node1" presStyleIdx="2" presStyleCnt="3"/>
      <dgm:spPr/>
      <dgm:t>
        <a:bodyPr/>
        <a:lstStyle/>
        <a:p>
          <a:endParaRPr lang="es-ES"/>
        </a:p>
      </dgm:t>
    </dgm:pt>
    <dgm:pt modelId="{DED96040-8FFD-4DEF-A3A3-67EADD267C96}" type="pres">
      <dgm:prSet presAssocID="{FF6FF796-3A35-4394-BA7D-CD2926DD8FD7}" presName="nodeTx" presStyleLbl="node1" presStyleIdx="2" presStyleCnt="3">
        <dgm:presLayoutVars>
          <dgm:bulletEnabled val="1"/>
        </dgm:presLayoutVars>
      </dgm:prSet>
      <dgm:spPr/>
      <dgm:t>
        <a:bodyPr/>
        <a:lstStyle/>
        <a:p>
          <a:endParaRPr lang="es-ES"/>
        </a:p>
      </dgm:t>
    </dgm:pt>
    <dgm:pt modelId="{9DFE2608-28BA-4E10-8526-1028502E6D54}" type="pres">
      <dgm:prSet presAssocID="{FF6FF796-3A35-4394-BA7D-CD2926DD8FD7}" presName="invisiNode" presStyleLbl="node1" presStyleIdx="2" presStyleCnt="3"/>
      <dgm:spPr/>
    </dgm:pt>
    <dgm:pt modelId="{A6104611-39F1-4707-93C8-64CE72BE9FA2}" type="pres">
      <dgm:prSet presAssocID="{FF6FF796-3A35-4394-BA7D-CD2926DD8FD7}" presName="imagNode" presStyleLbl="fgImgPlace1" presStyleIdx="2" presStyleCnt="3"/>
      <dgm:spPr>
        <a:blipFill rotWithShape="1">
          <a:blip xmlns:r="http://schemas.openxmlformats.org/officeDocument/2006/relationships" r:embed="rId3"/>
          <a:stretch>
            <a:fillRect/>
          </a:stretch>
        </a:blipFill>
      </dgm:spPr>
    </dgm:pt>
  </dgm:ptLst>
  <dgm:cxnLst>
    <dgm:cxn modelId="{D492B38A-53EE-43E7-98BC-AC3839FA3440}" type="presOf" srcId="{2930F7E4-9A6B-4A76-B30E-C2551CE0C51E}" destId="{9D19502B-D0BD-41F8-8AC7-21D22A79D780}" srcOrd="0" destOrd="0" presId="urn:microsoft.com/office/officeart/2005/8/layout/hList7"/>
    <dgm:cxn modelId="{C7F3207F-85FD-4340-A723-AA3FA977F7DE}" srcId="{2930F7E4-9A6B-4A76-B30E-C2551CE0C51E}" destId="{1B8D799E-8929-43A5-91EA-ADEF1EA6B283}" srcOrd="1" destOrd="0" parTransId="{AF1275EA-6ED2-42A7-95EF-85A01E61C488}" sibTransId="{1735FEFB-1426-410D-A879-9A3A3F994006}"/>
    <dgm:cxn modelId="{F6B0A83A-59F4-486C-B39C-050093F608F5}" type="presOf" srcId="{FF6FF796-3A35-4394-BA7D-CD2926DD8FD7}" destId="{816CAD7F-A500-4852-87CA-E1B36072C4A2}" srcOrd="0" destOrd="0" presId="urn:microsoft.com/office/officeart/2005/8/layout/hList7"/>
    <dgm:cxn modelId="{BD3B3139-944D-4C56-B82A-3CAA2BD8B596}" type="presOf" srcId="{1B8D799E-8929-43A5-91EA-ADEF1EA6B283}" destId="{4FDDCF02-907A-4FC5-A93F-E823201C6426}" srcOrd="1" destOrd="0" presId="urn:microsoft.com/office/officeart/2005/8/layout/hList7"/>
    <dgm:cxn modelId="{5E476B62-3322-4C14-8B4B-E050AC1D3C0A}" type="presOf" srcId="{F5E73D58-095A-4967-A787-07169298BDAA}" destId="{43335AAB-5589-4CC3-9338-5FC4F32D4D2D}" srcOrd="1" destOrd="0" presId="urn:microsoft.com/office/officeart/2005/8/layout/hList7"/>
    <dgm:cxn modelId="{C92ABF23-D6E5-4A35-8FAB-177D1380F6EE}" srcId="{2930F7E4-9A6B-4A76-B30E-C2551CE0C51E}" destId="{F5E73D58-095A-4967-A787-07169298BDAA}" srcOrd="0" destOrd="0" parTransId="{375720B5-A2CD-4F5E-986F-DCA2B7E1B057}" sibTransId="{ECB781E6-EE19-4C4D-84C2-DEA5A37EFE0C}"/>
    <dgm:cxn modelId="{9C7DB817-2FEE-445D-827C-1F75C9F3224A}" type="presOf" srcId="{ECB781E6-EE19-4C4D-84C2-DEA5A37EFE0C}" destId="{3F4EC1C3-0865-4D79-AD8B-1E6FD51D4269}" srcOrd="0" destOrd="0" presId="urn:microsoft.com/office/officeart/2005/8/layout/hList7"/>
    <dgm:cxn modelId="{503D042F-A9F5-4247-A29A-BC5C5A8EC729}" srcId="{2930F7E4-9A6B-4A76-B30E-C2551CE0C51E}" destId="{FF6FF796-3A35-4394-BA7D-CD2926DD8FD7}" srcOrd="2" destOrd="0" parTransId="{F940FD69-660D-4439-9707-28D7018A9C2D}" sibTransId="{5CCCC3AF-28EB-476E-A559-FBE783468BA7}"/>
    <dgm:cxn modelId="{E5062139-658A-4D00-87E5-DB38CCC327A8}" type="presOf" srcId="{F5E73D58-095A-4967-A787-07169298BDAA}" destId="{87633202-8F59-478C-AD0F-9E1DD822DC86}" srcOrd="0" destOrd="0" presId="urn:microsoft.com/office/officeart/2005/8/layout/hList7"/>
    <dgm:cxn modelId="{44F8CFDB-2CCE-407B-9EF9-0EDBA7C22B08}" type="presOf" srcId="{FF6FF796-3A35-4394-BA7D-CD2926DD8FD7}" destId="{DED96040-8FFD-4DEF-A3A3-67EADD267C96}" srcOrd="1" destOrd="0" presId="urn:microsoft.com/office/officeart/2005/8/layout/hList7"/>
    <dgm:cxn modelId="{283EF0F7-AB98-45C5-8ED9-744506B892C6}" type="presOf" srcId="{1B8D799E-8929-43A5-91EA-ADEF1EA6B283}" destId="{220FE8E8-4014-43DC-92F6-E5D2BC78EC0A}" srcOrd="0" destOrd="0" presId="urn:microsoft.com/office/officeart/2005/8/layout/hList7"/>
    <dgm:cxn modelId="{E0884B6A-00DE-41B1-A94A-194BB637E030}" type="presOf" srcId="{1735FEFB-1426-410D-A879-9A3A3F994006}" destId="{8B206F39-CCED-4C80-A3C3-16E751349AC7}" srcOrd="0" destOrd="0" presId="urn:microsoft.com/office/officeart/2005/8/layout/hList7"/>
    <dgm:cxn modelId="{746AB953-99CC-409A-9699-862CBA1DB887}" type="presParOf" srcId="{9D19502B-D0BD-41F8-8AC7-21D22A79D780}" destId="{077CAD9B-0727-4826-B617-79D1229E067F}" srcOrd="0" destOrd="0" presId="urn:microsoft.com/office/officeart/2005/8/layout/hList7"/>
    <dgm:cxn modelId="{0BDFD297-3B88-4A83-9934-6048CE616928}" type="presParOf" srcId="{9D19502B-D0BD-41F8-8AC7-21D22A79D780}" destId="{F0EA7339-B772-48BA-94EE-29E7AE50837F}" srcOrd="1" destOrd="0" presId="urn:microsoft.com/office/officeart/2005/8/layout/hList7"/>
    <dgm:cxn modelId="{986C51C6-2FBD-4570-B8FA-A1DCF9038556}" type="presParOf" srcId="{F0EA7339-B772-48BA-94EE-29E7AE50837F}" destId="{7AC10B84-9D4D-4ED2-902B-F138D4305B6D}" srcOrd="0" destOrd="0" presId="urn:microsoft.com/office/officeart/2005/8/layout/hList7"/>
    <dgm:cxn modelId="{4F49F33F-6294-4D7D-9801-8DE5C7B78403}" type="presParOf" srcId="{7AC10B84-9D4D-4ED2-902B-F138D4305B6D}" destId="{87633202-8F59-478C-AD0F-9E1DD822DC86}" srcOrd="0" destOrd="0" presId="urn:microsoft.com/office/officeart/2005/8/layout/hList7"/>
    <dgm:cxn modelId="{190E90DB-D208-4EAD-BA0B-F83537829BC0}" type="presParOf" srcId="{7AC10B84-9D4D-4ED2-902B-F138D4305B6D}" destId="{43335AAB-5589-4CC3-9338-5FC4F32D4D2D}" srcOrd="1" destOrd="0" presId="urn:microsoft.com/office/officeart/2005/8/layout/hList7"/>
    <dgm:cxn modelId="{E0A7BB7E-AA41-4D83-8543-CF1134681B37}" type="presParOf" srcId="{7AC10B84-9D4D-4ED2-902B-F138D4305B6D}" destId="{8FEC45D4-D364-41C1-BE7F-8AD4949E9EB8}" srcOrd="2" destOrd="0" presId="urn:microsoft.com/office/officeart/2005/8/layout/hList7"/>
    <dgm:cxn modelId="{4253B95B-4F02-45CF-BBC5-C8230A28165B}" type="presParOf" srcId="{7AC10B84-9D4D-4ED2-902B-F138D4305B6D}" destId="{EDA5CDEB-0973-4DD4-9D47-DC5F04687191}" srcOrd="3" destOrd="0" presId="urn:microsoft.com/office/officeart/2005/8/layout/hList7"/>
    <dgm:cxn modelId="{892B1570-7F29-4CE2-8BC7-DC07557E5F83}" type="presParOf" srcId="{F0EA7339-B772-48BA-94EE-29E7AE50837F}" destId="{3F4EC1C3-0865-4D79-AD8B-1E6FD51D4269}" srcOrd="1" destOrd="0" presId="urn:microsoft.com/office/officeart/2005/8/layout/hList7"/>
    <dgm:cxn modelId="{E3E9F316-9730-44A2-B626-023B705DFBD8}" type="presParOf" srcId="{F0EA7339-B772-48BA-94EE-29E7AE50837F}" destId="{31F643A3-39CA-4FCB-A4F9-51C8A2C7826F}" srcOrd="2" destOrd="0" presId="urn:microsoft.com/office/officeart/2005/8/layout/hList7"/>
    <dgm:cxn modelId="{D8066864-2274-43A1-A837-B910ABB60DEC}" type="presParOf" srcId="{31F643A3-39CA-4FCB-A4F9-51C8A2C7826F}" destId="{220FE8E8-4014-43DC-92F6-E5D2BC78EC0A}" srcOrd="0" destOrd="0" presId="urn:microsoft.com/office/officeart/2005/8/layout/hList7"/>
    <dgm:cxn modelId="{8461ABDD-41B5-4012-9A47-91328CE610A6}" type="presParOf" srcId="{31F643A3-39CA-4FCB-A4F9-51C8A2C7826F}" destId="{4FDDCF02-907A-4FC5-A93F-E823201C6426}" srcOrd="1" destOrd="0" presId="urn:microsoft.com/office/officeart/2005/8/layout/hList7"/>
    <dgm:cxn modelId="{4DA81388-AA61-47C8-B44A-B8E2545CEA9E}" type="presParOf" srcId="{31F643A3-39CA-4FCB-A4F9-51C8A2C7826F}" destId="{639331AC-B089-4790-AFC7-7C9AD82BFFC9}" srcOrd="2" destOrd="0" presId="urn:microsoft.com/office/officeart/2005/8/layout/hList7"/>
    <dgm:cxn modelId="{1B1B4959-4585-4710-AA26-F577611C0BD1}" type="presParOf" srcId="{31F643A3-39CA-4FCB-A4F9-51C8A2C7826F}" destId="{94303CB3-9117-4449-95A1-D2D69E669947}" srcOrd="3" destOrd="0" presId="urn:microsoft.com/office/officeart/2005/8/layout/hList7"/>
    <dgm:cxn modelId="{D17764F4-4A17-4299-AC0F-991F67D4C415}" type="presParOf" srcId="{F0EA7339-B772-48BA-94EE-29E7AE50837F}" destId="{8B206F39-CCED-4C80-A3C3-16E751349AC7}" srcOrd="3" destOrd="0" presId="urn:microsoft.com/office/officeart/2005/8/layout/hList7"/>
    <dgm:cxn modelId="{978AA67B-7FFD-4DA0-84A7-D50EC4DF48A2}" type="presParOf" srcId="{F0EA7339-B772-48BA-94EE-29E7AE50837F}" destId="{9FF76364-AB65-4C63-853E-313A9BDAE7D4}" srcOrd="4" destOrd="0" presId="urn:microsoft.com/office/officeart/2005/8/layout/hList7"/>
    <dgm:cxn modelId="{99BA5250-B754-444F-86B8-7C1894149B28}" type="presParOf" srcId="{9FF76364-AB65-4C63-853E-313A9BDAE7D4}" destId="{816CAD7F-A500-4852-87CA-E1B36072C4A2}" srcOrd="0" destOrd="0" presId="urn:microsoft.com/office/officeart/2005/8/layout/hList7"/>
    <dgm:cxn modelId="{9DA099F9-616E-4DF4-99C8-131407973754}" type="presParOf" srcId="{9FF76364-AB65-4C63-853E-313A9BDAE7D4}" destId="{DED96040-8FFD-4DEF-A3A3-67EADD267C96}" srcOrd="1" destOrd="0" presId="urn:microsoft.com/office/officeart/2005/8/layout/hList7"/>
    <dgm:cxn modelId="{D40E7DF3-BB0E-4259-8502-1B8CEA0A7C0E}" type="presParOf" srcId="{9FF76364-AB65-4C63-853E-313A9BDAE7D4}" destId="{9DFE2608-28BA-4E10-8526-1028502E6D54}" srcOrd="2" destOrd="0" presId="urn:microsoft.com/office/officeart/2005/8/layout/hList7"/>
    <dgm:cxn modelId="{2F04BE19-59A2-44A2-97EC-F2FD5FBE6C6C}" type="presParOf" srcId="{9FF76364-AB65-4C63-853E-313A9BDAE7D4}" destId="{A6104611-39F1-4707-93C8-64CE72BE9FA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683EE4-DE1D-4EC3-818E-523016251029}" type="doc">
      <dgm:prSet loTypeId="urn:microsoft.com/office/officeart/2005/8/layout/hList7" loCatId="list" qsTypeId="urn:microsoft.com/office/officeart/2005/8/quickstyle/simple5" qsCatId="simple" csTypeId="urn:microsoft.com/office/officeart/2005/8/colors/accent2_4" csCatId="accent2" phldr="1"/>
      <dgm:spPr/>
    </dgm:pt>
    <dgm:pt modelId="{6D055C6F-C369-40C8-9982-DA54CA9E20EB}">
      <dgm:prSet phldrT="[Texto]"/>
      <dgm:spPr/>
      <dgm:t>
        <a:bodyPr/>
        <a:lstStyle/>
        <a:p>
          <a:r>
            <a:rPr lang="es-ES" dirty="0" smtClean="0"/>
            <a:t>Controlar el sistema de tal manera que la distensibilidad del pulmón y la resistencia en sus vías respiratorias sean las deseadas según la complicación pulmonar a simular.</a:t>
          </a:r>
          <a:endParaRPr lang="es-ES" dirty="0"/>
        </a:p>
      </dgm:t>
    </dgm:pt>
    <dgm:pt modelId="{B4C7E07A-78B6-48CD-8A3D-53132D97C8A8}" type="parTrans" cxnId="{DB9EA020-5F69-447C-8ED6-8F119E3347B8}">
      <dgm:prSet/>
      <dgm:spPr/>
      <dgm:t>
        <a:bodyPr/>
        <a:lstStyle/>
        <a:p>
          <a:endParaRPr lang="es-ES"/>
        </a:p>
      </dgm:t>
    </dgm:pt>
    <dgm:pt modelId="{A1C6CDF7-FF18-4E2E-937A-7C40B3079905}" type="sibTrans" cxnId="{DB9EA020-5F69-447C-8ED6-8F119E3347B8}">
      <dgm:prSet/>
      <dgm:spPr/>
      <dgm:t>
        <a:bodyPr/>
        <a:lstStyle/>
        <a:p>
          <a:endParaRPr lang="es-ES"/>
        </a:p>
      </dgm:t>
    </dgm:pt>
    <dgm:pt modelId="{39AAA389-A6D4-4474-9ACD-481C484C899B}">
      <dgm:prSet phldrT="[Texto]"/>
      <dgm:spPr/>
      <dgm:t>
        <a:bodyPr/>
        <a:lstStyle/>
        <a:p>
          <a:r>
            <a:rPr lang="es-ES" dirty="0" smtClean="0"/>
            <a:t>Brindar al usuario una interfaz amigable de fácil manipulación, que permita visualizar los parámetros seleccionados.</a:t>
          </a:r>
          <a:endParaRPr lang="es-ES" dirty="0"/>
        </a:p>
      </dgm:t>
    </dgm:pt>
    <dgm:pt modelId="{180F302F-8F3A-4980-99A1-C79946BCD7D8}" type="parTrans" cxnId="{2750F884-1C8F-4720-B82B-F3724015E02A}">
      <dgm:prSet/>
      <dgm:spPr/>
      <dgm:t>
        <a:bodyPr/>
        <a:lstStyle/>
        <a:p>
          <a:endParaRPr lang="es-ES"/>
        </a:p>
      </dgm:t>
    </dgm:pt>
    <dgm:pt modelId="{10636357-1DF0-4B74-847D-FE7DD6E5AC6B}" type="sibTrans" cxnId="{2750F884-1C8F-4720-B82B-F3724015E02A}">
      <dgm:prSet/>
      <dgm:spPr/>
      <dgm:t>
        <a:bodyPr/>
        <a:lstStyle/>
        <a:p>
          <a:endParaRPr lang="es-ES"/>
        </a:p>
      </dgm:t>
    </dgm:pt>
    <dgm:pt modelId="{D45141CE-8CD0-48DC-A83D-110D45433CA9}">
      <dgm:prSet phldrT="[Texto]"/>
      <dgm:spPr/>
      <dgm:t>
        <a:bodyPr/>
        <a:lstStyle/>
        <a:p>
          <a:r>
            <a:rPr lang="es-ES" dirty="0" smtClean="0"/>
            <a:t>Realizar las pruebas necesarias para verificar el buen funcionamiento del equipo.</a:t>
          </a:r>
          <a:endParaRPr lang="es-ES" dirty="0"/>
        </a:p>
      </dgm:t>
    </dgm:pt>
    <dgm:pt modelId="{458A30DB-975E-4D4F-AC78-1806191A0278}" type="parTrans" cxnId="{D87CF9D9-7ED5-49A8-8B00-BD8D2FA443E9}">
      <dgm:prSet/>
      <dgm:spPr/>
      <dgm:t>
        <a:bodyPr/>
        <a:lstStyle/>
        <a:p>
          <a:endParaRPr lang="es-ES"/>
        </a:p>
      </dgm:t>
    </dgm:pt>
    <dgm:pt modelId="{2E50198E-87E5-4D5F-A961-6806E6E7AB63}" type="sibTrans" cxnId="{D87CF9D9-7ED5-49A8-8B00-BD8D2FA443E9}">
      <dgm:prSet/>
      <dgm:spPr/>
      <dgm:t>
        <a:bodyPr/>
        <a:lstStyle/>
        <a:p>
          <a:endParaRPr lang="es-ES"/>
        </a:p>
      </dgm:t>
    </dgm:pt>
    <dgm:pt modelId="{544DE6EF-B7AF-4C83-AD1D-9BF5C3726C11}" type="pres">
      <dgm:prSet presAssocID="{2B683EE4-DE1D-4EC3-818E-523016251029}" presName="Name0" presStyleCnt="0">
        <dgm:presLayoutVars>
          <dgm:dir/>
          <dgm:resizeHandles val="exact"/>
        </dgm:presLayoutVars>
      </dgm:prSet>
      <dgm:spPr/>
    </dgm:pt>
    <dgm:pt modelId="{E6AE7E6C-AD5F-4E8E-8371-47EA80A9394C}" type="pres">
      <dgm:prSet presAssocID="{2B683EE4-DE1D-4EC3-818E-523016251029}" presName="fgShape" presStyleLbl="fgShp" presStyleIdx="0" presStyleCnt="1"/>
      <dgm:spPr/>
    </dgm:pt>
    <dgm:pt modelId="{524F544B-6B94-4548-9D21-24FB8247D387}" type="pres">
      <dgm:prSet presAssocID="{2B683EE4-DE1D-4EC3-818E-523016251029}" presName="linComp" presStyleCnt="0"/>
      <dgm:spPr/>
    </dgm:pt>
    <dgm:pt modelId="{8E14B8E7-B58C-4B90-93F3-B2010DCED27D}" type="pres">
      <dgm:prSet presAssocID="{6D055C6F-C369-40C8-9982-DA54CA9E20EB}" presName="compNode" presStyleCnt="0"/>
      <dgm:spPr/>
    </dgm:pt>
    <dgm:pt modelId="{AC30E361-9859-4A46-A1AA-219FE3308152}" type="pres">
      <dgm:prSet presAssocID="{6D055C6F-C369-40C8-9982-DA54CA9E20EB}" presName="bkgdShape" presStyleLbl="node1" presStyleIdx="0" presStyleCnt="3"/>
      <dgm:spPr/>
      <dgm:t>
        <a:bodyPr/>
        <a:lstStyle/>
        <a:p>
          <a:endParaRPr lang="es-ES"/>
        </a:p>
      </dgm:t>
    </dgm:pt>
    <dgm:pt modelId="{83FB9731-7ECD-4FED-B4E9-BFAB7F963A8C}" type="pres">
      <dgm:prSet presAssocID="{6D055C6F-C369-40C8-9982-DA54CA9E20EB}" presName="nodeTx" presStyleLbl="node1" presStyleIdx="0" presStyleCnt="3">
        <dgm:presLayoutVars>
          <dgm:bulletEnabled val="1"/>
        </dgm:presLayoutVars>
      </dgm:prSet>
      <dgm:spPr/>
      <dgm:t>
        <a:bodyPr/>
        <a:lstStyle/>
        <a:p>
          <a:endParaRPr lang="es-ES"/>
        </a:p>
      </dgm:t>
    </dgm:pt>
    <dgm:pt modelId="{75F88941-8A88-401A-A0A2-463F864FFF8A}" type="pres">
      <dgm:prSet presAssocID="{6D055C6F-C369-40C8-9982-DA54CA9E20EB}" presName="invisiNode" presStyleLbl="node1" presStyleIdx="0" presStyleCnt="3"/>
      <dgm:spPr/>
    </dgm:pt>
    <dgm:pt modelId="{5D65E270-38A7-4986-926F-620B275A285E}" type="pres">
      <dgm:prSet presAssocID="{6D055C6F-C369-40C8-9982-DA54CA9E20EB}" presName="imagNode" presStyleLbl="fgImgPlace1" presStyleIdx="0" presStyleCnt="3"/>
      <dgm:spPr>
        <a:blipFill rotWithShape="1">
          <a:blip xmlns:r="http://schemas.openxmlformats.org/officeDocument/2006/relationships" r:embed="rId1"/>
          <a:stretch>
            <a:fillRect/>
          </a:stretch>
        </a:blipFill>
      </dgm:spPr>
    </dgm:pt>
    <dgm:pt modelId="{CD8672DB-BBCD-44B1-A695-AD825A6066F6}" type="pres">
      <dgm:prSet presAssocID="{A1C6CDF7-FF18-4E2E-937A-7C40B3079905}" presName="sibTrans" presStyleLbl="sibTrans2D1" presStyleIdx="0" presStyleCnt="0"/>
      <dgm:spPr/>
      <dgm:t>
        <a:bodyPr/>
        <a:lstStyle/>
        <a:p>
          <a:endParaRPr lang="es-ES"/>
        </a:p>
      </dgm:t>
    </dgm:pt>
    <dgm:pt modelId="{F32CCC91-110A-4353-9198-EDCAF9D6FC96}" type="pres">
      <dgm:prSet presAssocID="{39AAA389-A6D4-4474-9ACD-481C484C899B}" presName="compNode" presStyleCnt="0"/>
      <dgm:spPr/>
    </dgm:pt>
    <dgm:pt modelId="{B98FC01E-2C97-4D2A-ADEE-EB6A0A2D674A}" type="pres">
      <dgm:prSet presAssocID="{39AAA389-A6D4-4474-9ACD-481C484C899B}" presName="bkgdShape" presStyleLbl="node1" presStyleIdx="1" presStyleCnt="3"/>
      <dgm:spPr/>
      <dgm:t>
        <a:bodyPr/>
        <a:lstStyle/>
        <a:p>
          <a:endParaRPr lang="es-ES"/>
        </a:p>
      </dgm:t>
    </dgm:pt>
    <dgm:pt modelId="{5F9FDBAA-9A46-4AE2-AD09-98B3D1F09218}" type="pres">
      <dgm:prSet presAssocID="{39AAA389-A6D4-4474-9ACD-481C484C899B}" presName="nodeTx" presStyleLbl="node1" presStyleIdx="1" presStyleCnt="3">
        <dgm:presLayoutVars>
          <dgm:bulletEnabled val="1"/>
        </dgm:presLayoutVars>
      </dgm:prSet>
      <dgm:spPr/>
      <dgm:t>
        <a:bodyPr/>
        <a:lstStyle/>
        <a:p>
          <a:endParaRPr lang="es-ES"/>
        </a:p>
      </dgm:t>
    </dgm:pt>
    <dgm:pt modelId="{F356DA0E-2FBF-4FD7-8DD0-9F616E5F4559}" type="pres">
      <dgm:prSet presAssocID="{39AAA389-A6D4-4474-9ACD-481C484C899B}" presName="invisiNode" presStyleLbl="node1" presStyleIdx="1" presStyleCnt="3"/>
      <dgm:spPr/>
    </dgm:pt>
    <dgm:pt modelId="{B4490191-CB07-4508-AF67-03B061D9D54C}" type="pres">
      <dgm:prSet presAssocID="{39AAA389-A6D4-4474-9ACD-481C484C899B}" presName="imagNode" presStyleLbl="fgImgPlace1" presStyleIdx="1" presStyleCnt="3"/>
      <dgm:spPr>
        <a:blipFill rotWithShape="1">
          <a:blip xmlns:r="http://schemas.openxmlformats.org/officeDocument/2006/relationships" r:embed="rId2"/>
          <a:stretch>
            <a:fillRect/>
          </a:stretch>
        </a:blipFill>
      </dgm:spPr>
    </dgm:pt>
    <dgm:pt modelId="{6A5741CD-1044-46D7-BA5F-A88EBBC8F944}" type="pres">
      <dgm:prSet presAssocID="{10636357-1DF0-4B74-847D-FE7DD6E5AC6B}" presName="sibTrans" presStyleLbl="sibTrans2D1" presStyleIdx="0" presStyleCnt="0"/>
      <dgm:spPr/>
      <dgm:t>
        <a:bodyPr/>
        <a:lstStyle/>
        <a:p>
          <a:endParaRPr lang="es-ES"/>
        </a:p>
      </dgm:t>
    </dgm:pt>
    <dgm:pt modelId="{220A0A70-ABAC-4912-84DC-B8FB579D0ECA}" type="pres">
      <dgm:prSet presAssocID="{D45141CE-8CD0-48DC-A83D-110D45433CA9}" presName="compNode" presStyleCnt="0"/>
      <dgm:spPr/>
    </dgm:pt>
    <dgm:pt modelId="{33A6E4D6-5BCA-4572-89B8-E318A8E094C4}" type="pres">
      <dgm:prSet presAssocID="{D45141CE-8CD0-48DC-A83D-110D45433CA9}" presName="bkgdShape" presStyleLbl="node1" presStyleIdx="2" presStyleCnt="3"/>
      <dgm:spPr/>
      <dgm:t>
        <a:bodyPr/>
        <a:lstStyle/>
        <a:p>
          <a:endParaRPr lang="es-ES"/>
        </a:p>
      </dgm:t>
    </dgm:pt>
    <dgm:pt modelId="{DA131E8E-88A6-4102-A458-9D2577A189EE}" type="pres">
      <dgm:prSet presAssocID="{D45141CE-8CD0-48DC-A83D-110D45433CA9}" presName="nodeTx" presStyleLbl="node1" presStyleIdx="2" presStyleCnt="3">
        <dgm:presLayoutVars>
          <dgm:bulletEnabled val="1"/>
        </dgm:presLayoutVars>
      </dgm:prSet>
      <dgm:spPr/>
      <dgm:t>
        <a:bodyPr/>
        <a:lstStyle/>
        <a:p>
          <a:endParaRPr lang="es-ES"/>
        </a:p>
      </dgm:t>
    </dgm:pt>
    <dgm:pt modelId="{90E6ED0A-C2F5-4BBB-A64A-2F306FF9F052}" type="pres">
      <dgm:prSet presAssocID="{D45141CE-8CD0-48DC-A83D-110D45433CA9}" presName="invisiNode" presStyleLbl="node1" presStyleIdx="2" presStyleCnt="3"/>
      <dgm:spPr/>
    </dgm:pt>
    <dgm:pt modelId="{82E6FB3C-8D46-4C16-AE89-7246F9BA5A51}" type="pres">
      <dgm:prSet presAssocID="{D45141CE-8CD0-48DC-A83D-110D45433CA9}" presName="imagNode" presStyleLbl="fgImgPlace1" presStyleIdx="2" presStyleCnt="3"/>
      <dgm:spPr>
        <a:blipFill rotWithShape="1">
          <a:blip xmlns:r="http://schemas.openxmlformats.org/officeDocument/2006/relationships" r:embed="rId3"/>
          <a:stretch>
            <a:fillRect/>
          </a:stretch>
        </a:blipFill>
      </dgm:spPr>
    </dgm:pt>
  </dgm:ptLst>
  <dgm:cxnLst>
    <dgm:cxn modelId="{48457F06-22F2-4B53-B4C9-B8CE4F431EE3}" type="presOf" srcId="{39AAA389-A6D4-4474-9ACD-481C484C899B}" destId="{5F9FDBAA-9A46-4AE2-AD09-98B3D1F09218}" srcOrd="1" destOrd="0" presId="urn:microsoft.com/office/officeart/2005/8/layout/hList7"/>
    <dgm:cxn modelId="{DB9EA020-5F69-447C-8ED6-8F119E3347B8}" srcId="{2B683EE4-DE1D-4EC3-818E-523016251029}" destId="{6D055C6F-C369-40C8-9982-DA54CA9E20EB}" srcOrd="0" destOrd="0" parTransId="{B4C7E07A-78B6-48CD-8A3D-53132D97C8A8}" sibTransId="{A1C6CDF7-FF18-4E2E-937A-7C40B3079905}"/>
    <dgm:cxn modelId="{DC0D0130-6030-480D-AF80-6C23C10265F2}" type="presOf" srcId="{6D055C6F-C369-40C8-9982-DA54CA9E20EB}" destId="{83FB9731-7ECD-4FED-B4E9-BFAB7F963A8C}" srcOrd="1" destOrd="0" presId="urn:microsoft.com/office/officeart/2005/8/layout/hList7"/>
    <dgm:cxn modelId="{B4B01A1F-0D8D-44AE-8ACF-5B14D4097A6F}" type="presOf" srcId="{A1C6CDF7-FF18-4E2E-937A-7C40B3079905}" destId="{CD8672DB-BBCD-44B1-A695-AD825A6066F6}" srcOrd="0" destOrd="0" presId="urn:microsoft.com/office/officeart/2005/8/layout/hList7"/>
    <dgm:cxn modelId="{21B431B0-B2CE-4F6E-9953-FC13C6018972}" type="presOf" srcId="{2B683EE4-DE1D-4EC3-818E-523016251029}" destId="{544DE6EF-B7AF-4C83-AD1D-9BF5C3726C11}" srcOrd="0" destOrd="0" presId="urn:microsoft.com/office/officeart/2005/8/layout/hList7"/>
    <dgm:cxn modelId="{A91A45A0-E7CF-446A-93FC-9E505D912A4E}" type="presOf" srcId="{6D055C6F-C369-40C8-9982-DA54CA9E20EB}" destId="{AC30E361-9859-4A46-A1AA-219FE3308152}" srcOrd="0" destOrd="0" presId="urn:microsoft.com/office/officeart/2005/8/layout/hList7"/>
    <dgm:cxn modelId="{D3907BDD-6825-46D3-AAA1-9741F81FF1E9}" type="presOf" srcId="{39AAA389-A6D4-4474-9ACD-481C484C899B}" destId="{B98FC01E-2C97-4D2A-ADEE-EB6A0A2D674A}" srcOrd="0" destOrd="0" presId="urn:microsoft.com/office/officeart/2005/8/layout/hList7"/>
    <dgm:cxn modelId="{2750F884-1C8F-4720-B82B-F3724015E02A}" srcId="{2B683EE4-DE1D-4EC3-818E-523016251029}" destId="{39AAA389-A6D4-4474-9ACD-481C484C899B}" srcOrd="1" destOrd="0" parTransId="{180F302F-8F3A-4980-99A1-C79946BCD7D8}" sibTransId="{10636357-1DF0-4B74-847D-FE7DD6E5AC6B}"/>
    <dgm:cxn modelId="{39538FE6-357C-47ED-BF6F-DCF8747CF8B9}" type="presOf" srcId="{D45141CE-8CD0-48DC-A83D-110D45433CA9}" destId="{33A6E4D6-5BCA-4572-89B8-E318A8E094C4}" srcOrd="0" destOrd="0" presId="urn:microsoft.com/office/officeart/2005/8/layout/hList7"/>
    <dgm:cxn modelId="{D87CF9D9-7ED5-49A8-8B00-BD8D2FA443E9}" srcId="{2B683EE4-DE1D-4EC3-818E-523016251029}" destId="{D45141CE-8CD0-48DC-A83D-110D45433CA9}" srcOrd="2" destOrd="0" parTransId="{458A30DB-975E-4D4F-AC78-1806191A0278}" sibTransId="{2E50198E-87E5-4D5F-A961-6806E6E7AB63}"/>
    <dgm:cxn modelId="{F84E26C5-1221-4B3D-8854-EA02D36C3C80}" type="presOf" srcId="{10636357-1DF0-4B74-847D-FE7DD6E5AC6B}" destId="{6A5741CD-1044-46D7-BA5F-A88EBBC8F944}" srcOrd="0" destOrd="0" presId="urn:microsoft.com/office/officeart/2005/8/layout/hList7"/>
    <dgm:cxn modelId="{27ED9B67-D0C0-4B48-86E5-A8187B5BEAA0}" type="presOf" srcId="{D45141CE-8CD0-48DC-A83D-110D45433CA9}" destId="{DA131E8E-88A6-4102-A458-9D2577A189EE}" srcOrd="1" destOrd="0" presId="urn:microsoft.com/office/officeart/2005/8/layout/hList7"/>
    <dgm:cxn modelId="{AFCA475B-0AC6-41B6-BAEA-A82191426178}" type="presParOf" srcId="{544DE6EF-B7AF-4C83-AD1D-9BF5C3726C11}" destId="{E6AE7E6C-AD5F-4E8E-8371-47EA80A9394C}" srcOrd="0" destOrd="0" presId="urn:microsoft.com/office/officeart/2005/8/layout/hList7"/>
    <dgm:cxn modelId="{2EB99B65-EAA0-4D01-AB06-8E36EC705875}" type="presParOf" srcId="{544DE6EF-B7AF-4C83-AD1D-9BF5C3726C11}" destId="{524F544B-6B94-4548-9D21-24FB8247D387}" srcOrd="1" destOrd="0" presId="urn:microsoft.com/office/officeart/2005/8/layout/hList7"/>
    <dgm:cxn modelId="{C48D52F2-3267-47D9-B3A9-C4FE6E4BC12A}" type="presParOf" srcId="{524F544B-6B94-4548-9D21-24FB8247D387}" destId="{8E14B8E7-B58C-4B90-93F3-B2010DCED27D}" srcOrd="0" destOrd="0" presId="urn:microsoft.com/office/officeart/2005/8/layout/hList7"/>
    <dgm:cxn modelId="{DD497EEA-42B9-434D-9523-EFE0872FD705}" type="presParOf" srcId="{8E14B8E7-B58C-4B90-93F3-B2010DCED27D}" destId="{AC30E361-9859-4A46-A1AA-219FE3308152}" srcOrd="0" destOrd="0" presId="urn:microsoft.com/office/officeart/2005/8/layout/hList7"/>
    <dgm:cxn modelId="{3673B249-7C2F-4A6E-89C8-39BD34D74219}" type="presParOf" srcId="{8E14B8E7-B58C-4B90-93F3-B2010DCED27D}" destId="{83FB9731-7ECD-4FED-B4E9-BFAB7F963A8C}" srcOrd="1" destOrd="0" presId="urn:microsoft.com/office/officeart/2005/8/layout/hList7"/>
    <dgm:cxn modelId="{5265FCC5-E315-4EE8-84D0-D4C3483BAC6C}" type="presParOf" srcId="{8E14B8E7-B58C-4B90-93F3-B2010DCED27D}" destId="{75F88941-8A88-401A-A0A2-463F864FFF8A}" srcOrd="2" destOrd="0" presId="urn:microsoft.com/office/officeart/2005/8/layout/hList7"/>
    <dgm:cxn modelId="{EA456F65-08D9-4EA5-B2E7-39A592FAFCD1}" type="presParOf" srcId="{8E14B8E7-B58C-4B90-93F3-B2010DCED27D}" destId="{5D65E270-38A7-4986-926F-620B275A285E}" srcOrd="3" destOrd="0" presId="urn:microsoft.com/office/officeart/2005/8/layout/hList7"/>
    <dgm:cxn modelId="{0490C68C-7DA8-4704-BD14-FCA2AD5BE9E8}" type="presParOf" srcId="{524F544B-6B94-4548-9D21-24FB8247D387}" destId="{CD8672DB-BBCD-44B1-A695-AD825A6066F6}" srcOrd="1" destOrd="0" presId="urn:microsoft.com/office/officeart/2005/8/layout/hList7"/>
    <dgm:cxn modelId="{BC003024-512C-4662-A837-19186D7936ED}" type="presParOf" srcId="{524F544B-6B94-4548-9D21-24FB8247D387}" destId="{F32CCC91-110A-4353-9198-EDCAF9D6FC96}" srcOrd="2" destOrd="0" presId="urn:microsoft.com/office/officeart/2005/8/layout/hList7"/>
    <dgm:cxn modelId="{F43C4DFF-1A7D-4BA9-A5E0-68F893105340}" type="presParOf" srcId="{F32CCC91-110A-4353-9198-EDCAF9D6FC96}" destId="{B98FC01E-2C97-4D2A-ADEE-EB6A0A2D674A}" srcOrd="0" destOrd="0" presId="urn:microsoft.com/office/officeart/2005/8/layout/hList7"/>
    <dgm:cxn modelId="{724DCE72-217E-4CCC-BD27-FA7F01D92E88}" type="presParOf" srcId="{F32CCC91-110A-4353-9198-EDCAF9D6FC96}" destId="{5F9FDBAA-9A46-4AE2-AD09-98B3D1F09218}" srcOrd="1" destOrd="0" presId="urn:microsoft.com/office/officeart/2005/8/layout/hList7"/>
    <dgm:cxn modelId="{B94636CA-5DBD-4E35-80F1-512FA0E001F2}" type="presParOf" srcId="{F32CCC91-110A-4353-9198-EDCAF9D6FC96}" destId="{F356DA0E-2FBF-4FD7-8DD0-9F616E5F4559}" srcOrd="2" destOrd="0" presId="urn:microsoft.com/office/officeart/2005/8/layout/hList7"/>
    <dgm:cxn modelId="{943EFA37-3602-4951-BF42-03821C15DC97}" type="presParOf" srcId="{F32CCC91-110A-4353-9198-EDCAF9D6FC96}" destId="{B4490191-CB07-4508-AF67-03B061D9D54C}" srcOrd="3" destOrd="0" presId="urn:microsoft.com/office/officeart/2005/8/layout/hList7"/>
    <dgm:cxn modelId="{EDC10602-ACF8-4C6B-8E60-165F2E44E9C1}" type="presParOf" srcId="{524F544B-6B94-4548-9D21-24FB8247D387}" destId="{6A5741CD-1044-46D7-BA5F-A88EBBC8F944}" srcOrd="3" destOrd="0" presId="urn:microsoft.com/office/officeart/2005/8/layout/hList7"/>
    <dgm:cxn modelId="{0B68E9D0-2523-4E44-8DF1-1110E4E4FADD}" type="presParOf" srcId="{524F544B-6B94-4548-9D21-24FB8247D387}" destId="{220A0A70-ABAC-4912-84DC-B8FB579D0ECA}" srcOrd="4" destOrd="0" presId="urn:microsoft.com/office/officeart/2005/8/layout/hList7"/>
    <dgm:cxn modelId="{7B3D017C-0CB2-4D0C-86E2-EECB01C3B487}" type="presParOf" srcId="{220A0A70-ABAC-4912-84DC-B8FB579D0ECA}" destId="{33A6E4D6-5BCA-4572-89B8-E318A8E094C4}" srcOrd="0" destOrd="0" presId="urn:microsoft.com/office/officeart/2005/8/layout/hList7"/>
    <dgm:cxn modelId="{0DFE12B4-0D2D-42F2-84F7-26E5AE1E81C4}" type="presParOf" srcId="{220A0A70-ABAC-4912-84DC-B8FB579D0ECA}" destId="{DA131E8E-88A6-4102-A458-9D2577A189EE}" srcOrd="1" destOrd="0" presId="urn:microsoft.com/office/officeart/2005/8/layout/hList7"/>
    <dgm:cxn modelId="{0A3C9917-3B1A-4807-A8CF-E259525DADA8}" type="presParOf" srcId="{220A0A70-ABAC-4912-84DC-B8FB579D0ECA}" destId="{90E6ED0A-C2F5-4BBB-A64A-2F306FF9F052}" srcOrd="2" destOrd="0" presId="urn:microsoft.com/office/officeart/2005/8/layout/hList7"/>
    <dgm:cxn modelId="{C03035AA-5239-4FF6-98F2-D19AD42D9AE1}" type="presParOf" srcId="{220A0A70-ABAC-4912-84DC-B8FB579D0ECA}" destId="{82E6FB3C-8D46-4C16-AE89-7246F9BA5A5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F18C6E-5BD0-41DF-87A8-8C50709E5292}" type="doc">
      <dgm:prSet loTypeId="urn:microsoft.com/office/officeart/2005/8/layout/vList4" loCatId="picture" qsTypeId="urn:microsoft.com/office/officeart/2005/8/quickstyle/simple1" qsCatId="simple" csTypeId="urn:microsoft.com/office/officeart/2005/8/colors/accent2_5" csCatId="accent2" phldr="1"/>
      <dgm:spPr/>
      <dgm:t>
        <a:bodyPr/>
        <a:lstStyle/>
        <a:p>
          <a:endParaRPr lang="es-ES"/>
        </a:p>
      </dgm:t>
    </dgm:pt>
    <dgm:pt modelId="{44DFE7B3-B87D-473D-88E4-E3C2E6AFB127}">
      <dgm:prSet phldrT="[Texto]"/>
      <dgm:spPr/>
      <dgm:t>
        <a:bodyPr/>
        <a:lstStyle/>
        <a:p>
          <a:r>
            <a:rPr lang="es-ES" dirty="0" smtClean="0"/>
            <a:t>Fortalecer la aplicación de la Terapia Ventilatoria en el Ecuador y comprobar el funcionamiento de los ventiladores mecánicos, para el personal biomédico .</a:t>
          </a:r>
          <a:endParaRPr lang="es-ES" dirty="0"/>
        </a:p>
      </dgm:t>
    </dgm:pt>
    <dgm:pt modelId="{7ECF0AF0-8726-4FE2-A563-5BBA71510E0F}" type="parTrans" cxnId="{7E9927CD-13FD-445F-BA48-8A8917609B37}">
      <dgm:prSet/>
      <dgm:spPr/>
      <dgm:t>
        <a:bodyPr/>
        <a:lstStyle/>
        <a:p>
          <a:endParaRPr lang="es-ES"/>
        </a:p>
      </dgm:t>
    </dgm:pt>
    <dgm:pt modelId="{A2C079F8-697E-4462-9A3D-1AA96D614051}" type="sibTrans" cxnId="{7E9927CD-13FD-445F-BA48-8A8917609B37}">
      <dgm:prSet/>
      <dgm:spPr/>
      <dgm:t>
        <a:bodyPr/>
        <a:lstStyle/>
        <a:p>
          <a:endParaRPr lang="es-ES"/>
        </a:p>
      </dgm:t>
    </dgm:pt>
    <dgm:pt modelId="{4B6F9135-6D07-4D59-A313-B3E6464B0569}">
      <dgm:prSet phldrT="[Texto]"/>
      <dgm:spPr/>
      <dgm:t>
        <a:bodyPr/>
        <a:lstStyle/>
        <a:p>
          <a:r>
            <a:rPr lang="es-ES" dirty="0" smtClean="0"/>
            <a:t>Corto Plazo</a:t>
          </a:r>
          <a:endParaRPr lang="es-ES" dirty="0"/>
        </a:p>
      </dgm:t>
    </dgm:pt>
    <dgm:pt modelId="{595A9429-8994-4875-9C30-CCD1B7ECE0E3}" type="parTrans" cxnId="{F4E80AF4-DFF2-47EE-9489-70372C06C4AC}">
      <dgm:prSet/>
      <dgm:spPr/>
      <dgm:t>
        <a:bodyPr/>
        <a:lstStyle/>
        <a:p>
          <a:endParaRPr lang="es-ES"/>
        </a:p>
      </dgm:t>
    </dgm:pt>
    <dgm:pt modelId="{DA282AD3-ADD5-4D11-82E3-8F104CC9008E}" type="sibTrans" cxnId="{F4E80AF4-DFF2-47EE-9489-70372C06C4AC}">
      <dgm:prSet/>
      <dgm:spPr/>
      <dgm:t>
        <a:bodyPr/>
        <a:lstStyle/>
        <a:p>
          <a:endParaRPr lang="es-ES"/>
        </a:p>
      </dgm:t>
    </dgm:pt>
    <dgm:pt modelId="{0107381C-4DC0-4B25-A318-954F435AC52B}">
      <dgm:prSet phldrT="[Texto]"/>
      <dgm:spPr/>
      <dgm:t>
        <a:bodyPr/>
        <a:lstStyle/>
        <a:p>
          <a:r>
            <a:rPr lang="es-ES" dirty="0" smtClean="0"/>
            <a:t>Verificación del buen funcionamiento de los Ventiladores mecánicos de la marca Dräger.</a:t>
          </a:r>
          <a:endParaRPr lang="es-ES" dirty="0"/>
        </a:p>
      </dgm:t>
    </dgm:pt>
    <dgm:pt modelId="{E583A983-DC4B-4623-947C-984E6DDB4C87}" type="parTrans" cxnId="{53C8A32E-9F16-4576-BFE7-8D3B209D4E27}">
      <dgm:prSet/>
      <dgm:spPr/>
      <dgm:t>
        <a:bodyPr/>
        <a:lstStyle/>
        <a:p>
          <a:endParaRPr lang="es-ES"/>
        </a:p>
      </dgm:t>
    </dgm:pt>
    <dgm:pt modelId="{438E035A-5681-415E-B769-B03075D42CB8}" type="sibTrans" cxnId="{53C8A32E-9F16-4576-BFE7-8D3B209D4E27}">
      <dgm:prSet/>
      <dgm:spPr/>
      <dgm:t>
        <a:bodyPr/>
        <a:lstStyle/>
        <a:p>
          <a:endParaRPr lang="es-ES"/>
        </a:p>
      </dgm:t>
    </dgm:pt>
    <dgm:pt modelId="{97C2178F-5273-4CBF-9964-9C7B27436745}">
      <dgm:prSet phldrT="[Texto]"/>
      <dgm:spPr/>
      <dgm:t>
        <a:bodyPr/>
        <a:lstStyle/>
        <a:p>
          <a:r>
            <a:rPr lang="es-ES" dirty="0" smtClean="0"/>
            <a:t>Desarrollo de talleres y congresos de Ventilación Mecánica en pacientes adultos.</a:t>
          </a:r>
          <a:endParaRPr lang="es-ES" dirty="0"/>
        </a:p>
      </dgm:t>
    </dgm:pt>
    <dgm:pt modelId="{79BA4D44-BEA7-438B-AC26-4C2E6B2202F4}" type="parTrans" cxnId="{EC32F179-7B26-4C27-9EE6-345D4DD3FA8D}">
      <dgm:prSet/>
      <dgm:spPr/>
      <dgm:t>
        <a:bodyPr/>
        <a:lstStyle/>
        <a:p>
          <a:endParaRPr lang="es-ES"/>
        </a:p>
      </dgm:t>
    </dgm:pt>
    <dgm:pt modelId="{770B6FB6-08EF-4CEE-8543-EA9439A95199}" type="sibTrans" cxnId="{EC32F179-7B26-4C27-9EE6-345D4DD3FA8D}">
      <dgm:prSet/>
      <dgm:spPr/>
      <dgm:t>
        <a:bodyPr/>
        <a:lstStyle/>
        <a:p>
          <a:endParaRPr lang="es-ES"/>
        </a:p>
      </dgm:t>
    </dgm:pt>
    <dgm:pt modelId="{508D3720-C729-490B-9EFF-ABDA15E2D508}">
      <dgm:prSet phldrT="[Texto]"/>
      <dgm:spPr/>
      <dgm:t>
        <a:bodyPr/>
        <a:lstStyle/>
        <a:p>
          <a:r>
            <a:rPr lang="es-EC" dirty="0" smtClean="0"/>
            <a:t>Largo Plazo</a:t>
          </a:r>
          <a:endParaRPr lang="es-ES" dirty="0"/>
        </a:p>
      </dgm:t>
    </dgm:pt>
    <dgm:pt modelId="{A31AE676-D4F9-4F06-8DA8-FB642C7E6899}" type="parTrans" cxnId="{4B77237F-B64C-447B-90F8-390EE53EE719}">
      <dgm:prSet/>
      <dgm:spPr/>
      <dgm:t>
        <a:bodyPr/>
        <a:lstStyle/>
        <a:p>
          <a:endParaRPr lang="es-ES"/>
        </a:p>
      </dgm:t>
    </dgm:pt>
    <dgm:pt modelId="{26D81934-2890-43E4-BB8D-EFE2D499C929}" type="sibTrans" cxnId="{4B77237F-B64C-447B-90F8-390EE53EE719}">
      <dgm:prSet/>
      <dgm:spPr/>
      <dgm:t>
        <a:bodyPr/>
        <a:lstStyle/>
        <a:p>
          <a:endParaRPr lang="es-ES"/>
        </a:p>
      </dgm:t>
    </dgm:pt>
    <dgm:pt modelId="{99B1FECE-1F69-433C-B747-EB2E4DBF509F}">
      <dgm:prSet phldrT="[Texto]"/>
      <dgm:spPr/>
      <dgm:t>
        <a:bodyPr/>
        <a:lstStyle/>
        <a:p>
          <a:r>
            <a:rPr lang="es-EC" dirty="0" smtClean="0"/>
            <a:t>Aplicación en Universidades a Nivel nacional, en la enseñanza  de Terápia Ventilatoria.</a:t>
          </a:r>
          <a:endParaRPr lang="es-ES" dirty="0"/>
        </a:p>
      </dgm:t>
    </dgm:pt>
    <dgm:pt modelId="{134ED9DC-69AB-426C-B506-09F0A319CEC7}" type="parTrans" cxnId="{6175ACC3-9FC0-46E9-AC36-243F2C6B624F}">
      <dgm:prSet/>
      <dgm:spPr/>
      <dgm:t>
        <a:bodyPr/>
        <a:lstStyle/>
        <a:p>
          <a:endParaRPr lang="es-ES"/>
        </a:p>
      </dgm:t>
    </dgm:pt>
    <dgm:pt modelId="{DE5690D6-D4BB-44F3-B467-301AEF21B1D8}" type="sibTrans" cxnId="{6175ACC3-9FC0-46E9-AC36-243F2C6B624F}">
      <dgm:prSet/>
      <dgm:spPr/>
      <dgm:t>
        <a:bodyPr/>
        <a:lstStyle/>
        <a:p>
          <a:endParaRPr lang="es-ES"/>
        </a:p>
      </dgm:t>
    </dgm:pt>
    <dgm:pt modelId="{3BCA850F-1B5E-4B04-ADC0-05CFD2691FD3}">
      <dgm:prSet phldrT="[Texto]"/>
      <dgm:spPr/>
      <dgm:t>
        <a:bodyPr/>
        <a:lstStyle/>
        <a:p>
          <a:r>
            <a:rPr lang="es-EC" dirty="0" smtClean="0"/>
            <a:t>Inicio en la fabricación nacional de tecnología enfocada a la medicina. </a:t>
          </a:r>
          <a:endParaRPr lang="es-ES" dirty="0"/>
        </a:p>
      </dgm:t>
    </dgm:pt>
    <dgm:pt modelId="{E13AF5C7-C4F0-4DF5-B7E6-BF9F492FE416}" type="parTrans" cxnId="{18767142-320E-41E4-B458-BC85500B4472}">
      <dgm:prSet/>
      <dgm:spPr/>
      <dgm:t>
        <a:bodyPr/>
        <a:lstStyle/>
        <a:p>
          <a:endParaRPr lang="es-ES"/>
        </a:p>
      </dgm:t>
    </dgm:pt>
    <dgm:pt modelId="{4EE3FF8D-030D-49D2-B2E7-E9B897EAD510}" type="sibTrans" cxnId="{18767142-320E-41E4-B458-BC85500B4472}">
      <dgm:prSet/>
      <dgm:spPr/>
      <dgm:t>
        <a:bodyPr/>
        <a:lstStyle/>
        <a:p>
          <a:endParaRPr lang="es-ES"/>
        </a:p>
      </dgm:t>
    </dgm:pt>
    <dgm:pt modelId="{2B17FC72-70D2-40B1-872C-074797862C7F}">
      <dgm:prSet phldrT="[Texto]"/>
      <dgm:spPr/>
      <dgm:t>
        <a:bodyPr/>
        <a:lstStyle/>
        <a:p>
          <a:r>
            <a:rPr lang="es-EC" dirty="0" smtClean="0"/>
            <a:t>Desarrollar un simulador  de condiciones pulmonares capaz de realizar variaciones en Resistencia de 3 a 80 mbar/ml y Compliance de 50 a 10 mbar / L/s.</a:t>
          </a:r>
          <a:endParaRPr lang="es-ES" dirty="0"/>
        </a:p>
      </dgm:t>
    </dgm:pt>
    <dgm:pt modelId="{BAE2A9E4-E36B-4F2C-AF46-605C78B9AD99}" type="parTrans" cxnId="{127D1081-0006-4D88-BD78-A105656BB55E}">
      <dgm:prSet/>
      <dgm:spPr/>
      <dgm:t>
        <a:bodyPr/>
        <a:lstStyle/>
        <a:p>
          <a:endParaRPr lang="es-ES"/>
        </a:p>
      </dgm:t>
    </dgm:pt>
    <dgm:pt modelId="{D3A988AB-5EBF-4A0B-B7A2-0124A0F7F31C}" type="sibTrans" cxnId="{127D1081-0006-4D88-BD78-A105656BB55E}">
      <dgm:prSet/>
      <dgm:spPr/>
      <dgm:t>
        <a:bodyPr/>
        <a:lstStyle/>
        <a:p>
          <a:endParaRPr lang="es-ES"/>
        </a:p>
      </dgm:t>
    </dgm:pt>
    <dgm:pt modelId="{A9C5DB08-DB36-40AD-80A3-13290A046571}">
      <dgm:prSet phldrT="[Texto]"/>
      <dgm:spPr/>
      <dgm:t>
        <a:bodyPr/>
        <a:lstStyle/>
        <a:p>
          <a:r>
            <a:rPr lang="es-EC" dirty="0" smtClean="0"/>
            <a:t>Fabricación de equipos para realizar comprobaciones en ventiladores. </a:t>
          </a:r>
          <a:endParaRPr lang="es-ES" dirty="0"/>
        </a:p>
      </dgm:t>
    </dgm:pt>
    <dgm:pt modelId="{C0996228-319E-452C-AC17-2137D843E20F}" type="parTrans" cxnId="{76C41E03-F302-42B6-AFB4-AC2962C690B0}">
      <dgm:prSet/>
      <dgm:spPr/>
      <dgm:t>
        <a:bodyPr/>
        <a:lstStyle/>
        <a:p>
          <a:endParaRPr lang="es-ES"/>
        </a:p>
      </dgm:t>
    </dgm:pt>
    <dgm:pt modelId="{D9D2801D-FCF5-4A66-87B2-C9603E6FFF5D}" type="sibTrans" cxnId="{76C41E03-F302-42B6-AFB4-AC2962C690B0}">
      <dgm:prSet/>
      <dgm:spPr/>
      <dgm:t>
        <a:bodyPr/>
        <a:lstStyle/>
        <a:p>
          <a:endParaRPr lang="es-ES"/>
        </a:p>
      </dgm:t>
    </dgm:pt>
    <dgm:pt modelId="{3086FE3D-82AF-4A79-9B9F-C638B1F1BDA8}" type="pres">
      <dgm:prSet presAssocID="{06F18C6E-5BD0-41DF-87A8-8C50709E5292}" presName="linear" presStyleCnt="0">
        <dgm:presLayoutVars>
          <dgm:dir/>
          <dgm:resizeHandles val="exact"/>
        </dgm:presLayoutVars>
      </dgm:prSet>
      <dgm:spPr/>
      <dgm:t>
        <a:bodyPr/>
        <a:lstStyle/>
        <a:p>
          <a:endParaRPr lang="es-ES"/>
        </a:p>
      </dgm:t>
    </dgm:pt>
    <dgm:pt modelId="{547FCA31-7A17-42D5-B4A3-EB595B59738B}" type="pres">
      <dgm:prSet presAssocID="{44DFE7B3-B87D-473D-88E4-E3C2E6AFB127}" presName="comp" presStyleCnt="0"/>
      <dgm:spPr/>
    </dgm:pt>
    <dgm:pt modelId="{F532F052-ADE2-443C-AC85-BE5584372718}" type="pres">
      <dgm:prSet presAssocID="{44DFE7B3-B87D-473D-88E4-E3C2E6AFB127}" presName="box" presStyleLbl="node1" presStyleIdx="0" presStyleCnt="3"/>
      <dgm:spPr/>
      <dgm:t>
        <a:bodyPr/>
        <a:lstStyle/>
        <a:p>
          <a:endParaRPr lang="es-ES"/>
        </a:p>
      </dgm:t>
    </dgm:pt>
    <dgm:pt modelId="{5E76DB99-7836-444F-BCE7-C690E652BC7C}" type="pres">
      <dgm:prSet presAssocID="{44DFE7B3-B87D-473D-88E4-E3C2E6AFB127}" presName="img" presStyleLbl="fgImgPlace1" presStyleIdx="0" presStyleCnt="3"/>
      <dgm:spPr>
        <a:blipFill rotWithShape="1">
          <a:blip xmlns:r="http://schemas.openxmlformats.org/officeDocument/2006/relationships" r:embed="rId1"/>
          <a:stretch>
            <a:fillRect/>
          </a:stretch>
        </a:blipFill>
      </dgm:spPr>
    </dgm:pt>
    <dgm:pt modelId="{20310E7E-EBA0-4F21-B2A9-A90B77837FC2}" type="pres">
      <dgm:prSet presAssocID="{44DFE7B3-B87D-473D-88E4-E3C2E6AFB127}" presName="text" presStyleLbl="node1" presStyleIdx="0" presStyleCnt="3">
        <dgm:presLayoutVars>
          <dgm:bulletEnabled val="1"/>
        </dgm:presLayoutVars>
      </dgm:prSet>
      <dgm:spPr/>
      <dgm:t>
        <a:bodyPr/>
        <a:lstStyle/>
        <a:p>
          <a:endParaRPr lang="es-ES"/>
        </a:p>
      </dgm:t>
    </dgm:pt>
    <dgm:pt modelId="{B5E04690-6B38-4D1C-9E11-D97D91CD2373}" type="pres">
      <dgm:prSet presAssocID="{A2C079F8-697E-4462-9A3D-1AA96D614051}" presName="spacer" presStyleCnt="0"/>
      <dgm:spPr/>
    </dgm:pt>
    <dgm:pt modelId="{D15580FA-D69F-4B1A-BA4D-8684096FBD74}" type="pres">
      <dgm:prSet presAssocID="{4B6F9135-6D07-4D59-A313-B3E6464B0569}" presName="comp" presStyleCnt="0"/>
      <dgm:spPr/>
    </dgm:pt>
    <dgm:pt modelId="{F4C871C1-B262-4E61-9ACE-CBAD26CF85FA}" type="pres">
      <dgm:prSet presAssocID="{4B6F9135-6D07-4D59-A313-B3E6464B0569}" presName="box" presStyleLbl="node1" presStyleIdx="1" presStyleCnt="3"/>
      <dgm:spPr/>
      <dgm:t>
        <a:bodyPr/>
        <a:lstStyle/>
        <a:p>
          <a:endParaRPr lang="es-ES"/>
        </a:p>
      </dgm:t>
    </dgm:pt>
    <dgm:pt modelId="{439D4C2B-6912-4C85-A75D-BB38B337230F}" type="pres">
      <dgm:prSet presAssocID="{4B6F9135-6D07-4D59-A313-B3E6464B0569}" presName="img" presStyleLbl="fgImgPlace1" presStyleIdx="1" presStyleCnt="3"/>
      <dgm:spPr>
        <a:blipFill rotWithShape="1">
          <a:blip xmlns:r="http://schemas.openxmlformats.org/officeDocument/2006/relationships" r:embed="rId2"/>
          <a:stretch>
            <a:fillRect/>
          </a:stretch>
        </a:blipFill>
      </dgm:spPr>
    </dgm:pt>
    <dgm:pt modelId="{F49B9C68-D665-452C-8005-EDED0EAA312B}" type="pres">
      <dgm:prSet presAssocID="{4B6F9135-6D07-4D59-A313-B3E6464B0569}" presName="text" presStyleLbl="node1" presStyleIdx="1" presStyleCnt="3">
        <dgm:presLayoutVars>
          <dgm:bulletEnabled val="1"/>
        </dgm:presLayoutVars>
      </dgm:prSet>
      <dgm:spPr/>
      <dgm:t>
        <a:bodyPr/>
        <a:lstStyle/>
        <a:p>
          <a:endParaRPr lang="es-ES"/>
        </a:p>
      </dgm:t>
    </dgm:pt>
    <dgm:pt modelId="{C0EA9E80-BB67-43EC-B381-E49A02CAD993}" type="pres">
      <dgm:prSet presAssocID="{DA282AD3-ADD5-4D11-82E3-8F104CC9008E}" presName="spacer" presStyleCnt="0"/>
      <dgm:spPr/>
    </dgm:pt>
    <dgm:pt modelId="{96C6FA11-95D0-435C-8848-47E1A75DF006}" type="pres">
      <dgm:prSet presAssocID="{508D3720-C729-490B-9EFF-ABDA15E2D508}" presName="comp" presStyleCnt="0"/>
      <dgm:spPr/>
    </dgm:pt>
    <dgm:pt modelId="{43FAAF94-4931-48E6-827A-115D2EBC5D65}" type="pres">
      <dgm:prSet presAssocID="{508D3720-C729-490B-9EFF-ABDA15E2D508}" presName="box" presStyleLbl="node1" presStyleIdx="2" presStyleCnt="3"/>
      <dgm:spPr/>
      <dgm:t>
        <a:bodyPr/>
        <a:lstStyle/>
        <a:p>
          <a:endParaRPr lang="es-ES"/>
        </a:p>
      </dgm:t>
    </dgm:pt>
    <dgm:pt modelId="{B3F365AF-FBA5-468E-BB89-5A7B4616C635}" type="pres">
      <dgm:prSet presAssocID="{508D3720-C729-490B-9EFF-ABDA15E2D508}" presName="img" presStyleLbl="fgImgPlace1" presStyleIdx="2" presStyleCnt="3"/>
      <dgm:spPr>
        <a:blipFill rotWithShape="1">
          <a:blip xmlns:r="http://schemas.openxmlformats.org/officeDocument/2006/relationships" r:embed="rId3"/>
          <a:stretch>
            <a:fillRect/>
          </a:stretch>
        </a:blipFill>
      </dgm:spPr>
    </dgm:pt>
    <dgm:pt modelId="{32A615AD-D542-4BEF-B77B-C1D64293FCF5}" type="pres">
      <dgm:prSet presAssocID="{508D3720-C729-490B-9EFF-ABDA15E2D508}" presName="text" presStyleLbl="node1" presStyleIdx="2" presStyleCnt="3">
        <dgm:presLayoutVars>
          <dgm:bulletEnabled val="1"/>
        </dgm:presLayoutVars>
      </dgm:prSet>
      <dgm:spPr/>
      <dgm:t>
        <a:bodyPr/>
        <a:lstStyle/>
        <a:p>
          <a:endParaRPr lang="es-ES"/>
        </a:p>
      </dgm:t>
    </dgm:pt>
  </dgm:ptLst>
  <dgm:cxnLst>
    <dgm:cxn modelId="{42858835-B269-4AD5-A5B2-1B568EFC70FF}" type="presOf" srcId="{508D3720-C729-490B-9EFF-ABDA15E2D508}" destId="{43FAAF94-4931-48E6-827A-115D2EBC5D65}" srcOrd="0" destOrd="0" presId="urn:microsoft.com/office/officeart/2005/8/layout/vList4"/>
    <dgm:cxn modelId="{CBBCE47F-82C6-48F4-8D11-0B524D6B8218}" type="presOf" srcId="{0107381C-4DC0-4B25-A318-954F435AC52B}" destId="{F4C871C1-B262-4E61-9ACE-CBAD26CF85FA}" srcOrd="0" destOrd="1" presId="urn:microsoft.com/office/officeart/2005/8/layout/vList4"/>
    <dgm:cxn modelId="{A3C43A7C-AEEF-4F8A-8C78-2A18844E0FD4}" type="presOf" srcId="{2B17FC72-70D2-40B1-872C-074797862C7F}" destId="{F4C871C1-B262-4E61-9ACE-CBAD26CF85FA}" srcOrd="0" destOrd="3" presId="urn:microsoft.com/office/officeart/2005/8/layout/vList4"/>
    <dgm:cxn modelId="{FBD5B0B4-3AC2-4F41-99A1-CF8E83C1F79C}" type="presOf" srcId="{99B1FECE-1F69-433C-B747-EB2E4DBF509F}" destId="{43FAAF94-4931-48E6-827A-115D2EBC5D65}" srcOrd="0" destOrd="1" presId="urn:microsoft.com/office/officeart/2005/8/layout/vList4"/>
    <dgm:cxn modelId="{83048059-17A5-4702-855B-4A06BD5D215C}" type="presOf" srcId="{2B17FC72-70D2-40B1-872C-074797862C7F}" destId="{F49B9C68-D665-452C-8005-EDED0EAA312B}" srcOrd="1" destOrd="3" presId="urn:microsoft.com/office/officeart/2005/8/layout/vList4"/>
    <dgm:cxn modelId="{226D0C58-B383-4141-98B8-225AEB3DA4AF}" type="presOf" srcId="{97C2178F-5273-4CBF-9964-9C7B27436745}" destId="{F49B9C68-D665-452C-8005-EDED0EAA312B}" srcOrd="1" destOrd="2" presId="urn:microsoft.com/office/officeart/2005/8/layout/vList4"/>
    <dgm:cxn modelId="{EC32F179-7B26-4C27-9EE6-345D4DD3FA8D}" srcId="{4B6F9135-6D07-4D59-A313-B3E6464B0569}" destId="{97C2178F-5273-4CBF-9964-9C7B27436745}" srcOrd="1" destOrd="0" parTransId="{79BA4D44-BEA7-438B-AC26-4C2E6B2202F4}" sibTransId="{770B6FB6-08EF-4CEE-8543-EA9439A95199}"/>
    <dgm:cxn modelId="{52E3F3F9-83CD-414C-8CBF-A44BD624CAED}" type="presOf" srcId="{4B6F9135-6D07-4D59-A313-B3E6464B0569}" destId="{F49B9C68-D665-452C-8005-EDED0EAA312B}" srcOrd="1" destOrd="0" presId="urn:microsoft.com/office/officeart/2005/8/layout/vList4"/>
    <dgm:cxn modelId="{6175ACC3-9FC0-46E9-AC36-243F2C6B624F}" srcId="{508D3720-C729-490B-9EFF-ABDA15E2D508}" destId="{99B1FECE-1F69-433C-B747-EB2E4DBF509F}" srcOrd="0" destOrd="0" parTransId="{134ED9DC-69AB-426C-B506-09F0A319CEC7}" sibTransId="{DE5690D6-D4BB-44F3-B467-301AEF21B1D8}"/>
    <dgm:cxn modelId="{F4E80AF4-DFF2-47EE-9489-70372C06C4AC}" srcId="{06F18C6E-5BD0-41DF-87A8-8C50709E5292}" destId="{4B6F9135-6D07-4D59-A313-B3E6464B0569}" srcOrd="1" destOrd="0" parTransId="{595A9429-8994-4875-9C30-CCD1B7ECE0E3}" sibTransId="{DA282AD3-ADD5-4D11-82E3-8F104CC9008E}"/>
    <dgm:cxn modelId="{4B77237F-B64C-447B-90F8-390EE53EE719}" srcId="{06F18C6E-5BD0-41DF-87A8-8C50709E5292}" destId="{508D3720-C729-490B-9EFF-ABDA15E2D508}" srcOrd="2" destOrd="0" parTransId="{A31AE676-D4F9-4F06-8DA8-FB642C7E6899}" sibTransId="{26D81934-2890-43E4-BB8D-EFE2D499C929}"/>
    <dgm:cxn modelId="{AC8B87CF-9230-4CE0-9430-2A4554732EC3}" type="presOf" srcId="{3BCA850F-1B5E-4B04-ADC0-05CFD2691FD3}" destId="{32A615AD-D542-4BEF-B77B-C1D64293FCF5}" srcOrd="1" destOrd="2" presId="urn:microsoft.com/office/officeart/2005/8/layout/vList4"/>
    <dgm:cxn modelId="{127D1081-0006-4D88-BD78-A105656BB55E}" srcId="{4B6F9135-6D07-4D59-A313-B3E6464B0569}" destId="{2B17FC72-70D2-40B1-872C-074797862C7F}" srcOrd="2" destOrd="0" parTransId="{BAE2A9E4-E36B-4F2C-AF46-605C78B9AD99}" sibTransId="{D3A988AB-5EBF-4A0B-B7A2-0124A0F7F31C}"/>
    <dgm:cxn modelId="{16FB754C-468D-4044-A113-7E6DEFB3646B}" type="presOf" srcId="{0107381C-4DC0-4B25-A318-954F435AC52B}" destId="{F49B9C68-D665-452C-8005-EDED0EAA312B}" srcOrd="1" destOrd="1" presId="urn:microsoft.com/office/officeart/2005/8/layout/vList4"/>
    <dgm:cxn modelId="{EB59EA7E-7219-4FC2-9039-A1B13A6A4D43}" type="presOf" srcId="{A9C5DB08-DB36-40AD-80A3-13290A046571}" destId="{43FAAF94-4931-48E6-827A-115D2EBC5D65}" srcOrd="0" destOrd="3" presId="urn:microsoft.com/office/officeart/2005/8/layout/vList4"/>
    <dgm:cxn modelId="{01BE4131-645C-46F6-8F23-D0D5354B7701}" type="presOf" srcId="{4B6F9135-6D07-4D59-A313-B3E6464B0569}" destId="{F4C871C1-B262-4E61-9ACE-CBAD26CF85FA}" srcOrd="0" destOrd="0" presId="urn:microsoft.com/office/officeart/2005/8/layout/vList4"/>
    <dgm:cxn modelId="{53C8A32E-9F16-4576-BFE7-8D3B209D4E27}" srcId="{4B6F9135-6D07-4D59-A313-B3E6464B0569}" destId="{0107381C-4DC0-4B25-A318-954F435AC52B}" srcOrd="0" destOrd="0" parTransId="{E583A983-DC4B-4623-947C-984E6DDB4C87}" sibTransId="{438E035A-5681-415E-B769-B03075D42CB8}"/>
    <dgm:cxn modelId="{AA915C87-1F66-4C4E-96AC-BEF42E99139C}" type="presOf" srcId="{508D3720-C729-490B-9EFF-ABDA15E2D508}" destId="{32A615AD-D542-4BEF-B77B-C1D64293FCF5}" srcOrd="1" destOrd="0" presId="urn:microsoft.com/office/officeart/2005/8/layout/vList4"/>
    <dgm:cxn modelId="{31FCD7BD-1D50-4146-AF24-F0D8C2CD3C99}" type="presOf" srcId="{99B1FECE-1F69-433C-B747-EB2E4DBF509F}" destId="{32A615AD-D542-4BEF-B77B-C1D64293FCF5}" srcOrd="1" destOrd="1" presId="urn:microsoft.com/office/officeart/2005/8/layout/vList4"/>
    <dgm:cxn modelId="{7E9927CD-13FD-445F-BA48-8A8917609B37}" srcId="{06F18C6E-5BD0-41DF-87A8-8C50709E5292}" destId="{44DFE7B3-B87D-473D-88E4-E3C2E6AFB127}" srcOrd="0" destOrd="0" parTransId="{7ECF0AF0-8726-4FE2-A563-5BBA71510E0F}" sibTransId="{A2C079F8-697E-4462-9A3D-1AA96D614051}"/>
    <dgm:cxn modelId="{44B08636-AF63-40ED-9F8A-47943AC01162}" type="presOf" srcId="{44DFE7B3-B87D-473D-88E4-E3C2E6AFB127}" destId="{20310E7E-EBA0-4F21-B2A9-A90B77837FC2}" srcOrd="1" destOrd="0" presId="urn:microsoft.com/office/officeart/2005/8/layout/vList4"/>
    <dgm:cxn modelId="{1C06314A-83D1-4035-BF77-F80FFD51A2FE}" type="presOf" srcId="{06F18C6E-5BD0-41DF-87A8-8C50709E5292}" destId="{3086FE3D-82AF-4A79-9B9F-C638B1F1BDA8}" srcOrd="0" destOrd="0" presId="urn:microsoft.com/office/officeart/2005/8/layout/vList4"/>
    <dgm:cxn modelId="{18767142-320E-41E4-B458-BC85500B4472}" srcId="{508D3720-C729-490B-9EFF-ABDA15E2D508}" destId="{3BCA850F-1B5E-4B04-ADC0-05CFD2691FD3}" srcOrd="1" destOrd="0" parTransId="{E13AF5C7-C4F0-4DF5-B7E6-BF9F492FE416}" sibTransId="{4EE3FF8D-030D-49D2-B2E7-E9B897EAD510}"/>
    <dgm:cxn modelId="{88F06F02-8E7A-4242-8CB9-F1EE887BB3C4}" type="presOf" srcId="{3BCA850F-1B5E-4B04-ADC0-05CFD2691FD3}" destId="{43FAAF94-4931-48E6-827A-115D2EBC5D65}" srcOrd="0" destOrd="2" presId="urn:microsoft.com/office/officeart/2005/8/layout/vList4"/>
    <dgm:cxn modelId="{D3D19925-3E64-4CE7-A8FB-210E8810D1EB}" type="presOf" srcId="{97C2178F-5273-4CBF-9964-9C7B27436745}" destId="{F4C871C1-B262-4E61-9ACE-CBAD26CF85FA}" srcOrd="0" destOrd="2" presId="urn:microsoft.com/office/officeart/2005/8/layout/vList4"/>
    <dgm:cxn modelId="{86157B47-7CF3-4263-834F-F7F15B64F322}" type="presOf" srcId="{44DFE7B3-B87D-473D-88E4-E3C2E6AFB127}" destId="{F532F052-ADE2-443C-AC85-BE5584372718}" srcOrd="0" destOrd="0" presId="urn:microsoft.com/office/officeart/2005/8/layout/vList4"/>
    <dgm:cxn modelId="{76C41E03-F302-42B6-AFB4-AC2962C690B0}" srcId="{508D3720-C729-490B-9EFF-ABDA15E2D508}" destId="{A9C5DB08-DB36-40AD-80A3-13290A046571}" srcOrd="2" destOrd="0" parTransId="{C0996228-319E-452C-AC17-2137D843E20F}" sibTransId="{D9D2801D-FCF5-4A66-87B2-C9603E6FFF5D}"/>
    <dgm:cxn modelId="{319A0D66-7FDF-43E3-8C44-671DF7A03B9F}" type="presOf" srcId="{A9C5DB08-DB36-40AD-80A3-13290A046571}" destId="{32A615AD-D542-4BEF-B77B-C1D64293FCF5}" srcOrd="1" destOrd="3" presId="urn:microsoft.com/office/officeart/2005/8/layout/vList4"/>
    <dgm:cxn modelId="{B682BFFE-FACE-4456-BBCA-6188EE323372}" type="presParOf" srcId="{3086FE3D-82AF-4A79-9B9F-C638B1F1BDA8}" destId="{547FCA31-7A17-42D5-B4A3-EB595B59738B}" srcOrd="0" destOrd="0" presId="urn:microsoft.com/office/officeart/2005/8/layout/vList4"/>
    <dgm:cxn modelId="{3CD09FDD-D038-4369-8935-196796297E24}" type="presParOf" srcId="{547FCA31-7A17-42D5-B4A3-EB595B59738B}" destId="{F532F052-ADE2-443C-AC85-BE5584372718}" srcOrd="0" destOrd="0" presId="urn:microsoft.com/office/officeart/2005/8/layout/vList4"/>
    <dgm:cxn modelId="{48698DF4-AC3F-4238-8703-ED274EBD537E}" type="presParOf" srcId="{547FCA31-7A17-42D5-B4A3-EB595B59738B}" destId="{5E76DB99-7836-444F-BCE7-C690E652BC7C}" srcOrd="1" destOrd="0" presId="urn:microsoft.com/office/officeart/2005/8/layout/vList4"/>
    <dgm:cxn modelId="{EE740B0A-4AA1-4B30-8535-9BDCA590FDEC}" type="presParOf" srcId="{547FCA31-7A17-42D5-B4A3-EB595B59738B}" destId="{20310E7E-EBA0-4F21-B2A9-A90B77837FC2}" srcOrd="2" destOrd="0" presId="urn:microsoft.com/office/officeart/2005/8/layout/vList4"/>
    <dgm:cxn modelId="{82C62AD4-28DE-4EB1-9401-07D1BA4B54E7}" type="presParOf" srcId="{3086FE3D-82AF-4A79-9B9F-C638B1F1BDA8}" destId="{B5E04690-6B38-4D1C-9E11-D97D91CD2373}" srcOrd="1" destOrd="0" presId="urn:microsoft.com/office/officeart/2005/8/layout/vList4"/>
    <dgm:cxn modelId="{A0BC22DF-3B2E-4BDB-AD2F-98FAD1B62709}" type="presParOf" srcId="{3086FE3D-82AF-4A79-9B9F-C638B1F1BDA8}" destId="{D15580FA-D69F-4B1A-BA4D-8684096FBD74}" srcOrd="2" destOrd="0" presId="urn:microsoft.com/office/officeart/2005/8/layout/vList4"/>
    <dgm:cxn modelId="{29C41489-1A22-4894-AFD0-51A3D5C0B8F0}" type="presParOf" srcId="{D15580FA-D69F-4B1A-BA4D-8684096FBD74}" destId="{F4C871C1-B262-4E61-9ACE-CBAD26CF85FA}" srcOrd="0" destOrd="0" presId="urn:microsoft.com/office/officeart/2005/8/layout/vList4"/>
    <dgm:cxn modelId="{11B05277-F4E9-4168-8A28-F122BCA97B8B}" type="presParOf" srcId="{D15580FA-D69F-4B1A-BA4D-8684096FBD74}" destId="{439D4C2B-6912-4C85-A75D-BB38B337230F}" srcOrd="1" destOrd="0" presId="urn:microsoft.com/office/officeart/2005/8/layout/vList4"/>
    <dgm:cxn modelId="{8636AA86-E84B-49B6-BF77-C8B7DAEADEEC}" type="presParOf" srcId="{D15580FA-D69F-4B1A-BA4D-8684096FBD74}" destId="{F49B9C68-D665-452C-8005-EDED0EAA312B}" srcOrd="2" destOrd="0" presId="urn:microsoft.com/office/officeart/2005/8/layout/vList4"/>
    <dgm:cxn modelId="{15BA2077-2E3B-43FC-A59D-18CDC8CF681C}" type="presParOf" srcId="{3086FE3D-82AF-4A79-9B9F-C638B1F1BDA8}" destId="{C0EA9E80-BB67-43EC-B381-E49A02CAD993}" srcOrd="3" destOrd="0" presId="urn:microsoft.com/office/officeart/2005/8/layout/vList4"/>
    <dgm:cxn modelId="{EEF4BB85-ED09-449C-A56A-1ED85433EE3E}" type="presParOf" srcId="{3086FE3D-82AF-4A79-9B9F-C638B1F1BDA8}" destId="{96C6FA11-95D0-435C-8848-47E1A75DF006}" srcOrd="4" destOrd="0" presId="urn:microsoft.com/office/officeart/2005/8/layout/vList4"/>
    <dgm:cxn modelId="{08D27622-BB3E-4E2C-846A-0F2F1BCE3D05}" type="presParOf" srcId="{96C6FA11-95D0-435C-8848-47E1A75DF006}" destId="{43FAAF94-4931-48E6-827A-115D2EBC5D65}" srcOrd="0" destOrd="0" presId="urn:microsoft.com/office/officeart/2005/8/layout/vList4"/>
    <dgm:cxn modelId="{341D03B9-C510-46C1-8029-DAD59B1B59B6}" type="presParOf" srcId="{96C6FA11-95D0-435C-8848-47E1A75DF006}" destId="{B3F365AF-FBA5-468E-BB89-5A7B4616C635}" srcOrd="1" destOrd="0" presId="urn:microsoft.com/office/officeart/2005/8/layout/vList4"/>
    <dgm:cxn modelId="{448866BB-BBC5-421B-8D41-E166553D8DDE}" type="presParOf" srcId="{96C6FA11-95D0-435C-8848-47E1A75DF006}" destId="{32A615AD-D542-4BEF-B77B-C1D64293FCF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35ACF9-E9CB-4BEF-B14C-43C7D5778B05}" type="doc">
      <dgm:prSet loTypeId="urn:microsoft.com/office/officeart/2005/8/layout/chevron1" loCatId="process" qsTypeId="urn:microsoft.com/office/officeart/2005/8/quickstyle/3d2" qsCatId="3D" csTypeId="urn:microsoft.com/office/officeart/2005/8/colors/accent1_1" csCatId="accent1" phldr="1"/>
      <dgm:spPr/>
      <dgm:t>
        <a:bodyPr/>
        <a:lstStyle/>
        <a:p>
          <a:endParaRPr lang="es-ES"/>
        </a:p>
      </dgm:t>
    </dgm:pt>
    <dgm:pt modelId="{D7346C73-ABA6-4560-A37B-EA2E58485141}">
      <dgm:prSet phldrT="[Texto]" custT="1"/>
      <dgm:spPr/>
      <dgm:t>
        <a:bodyPr/>
        <a:lstStyle/>
        <a:p>
          <a:r>
            <a:rPr lang="es-EC" sz="1200" dirty="0" smtClean="0"/>
            <a:t>Nariz</a:t>
          </a:r>
          <a:endParaRPr lang="es-ES" sz="1200" dirty="0"/>
        </a:p>
      </dgm:t>
    </dgm:pt>
    <dgm:pt modelId="{EBDAD7F9-1278-410E-B072-AC83B91286EE}" type="parTrans" cxnId="{C690E8F6-6367-4842-85FF-157E7AA34BFB}">
      <dgm:prSet/>
      <dgm:spPr/>
      <dgm:t>
        <a:bodyPr/>
        <a:lstStyle/>
        <a:p>
          <a:endParaRPr lang="es-ES"/>
        </a:p>
      </dgm:t>
    </dgm:pt>
    <dgm:pt modelId="{1B1C37F0-FECA-4AF1-B11F-8C05030F3512}" type="sibTrans" cxnId="{C690E8F6-6367-4842-85FF-157E7AA34BFB}">
      <dgm:prSet/>
      <dgm:spPr/>
      <dgm:t>
        <a:bodyPr/>
        <a:lstStyle/>
        <a:p>
          <a:endParaRPr lang="es-ES"/>
        </a:p>
      </dgm:t>
    </dgm:pt>
    <dgm:pt modelId="{2263A7CA-D86C-4609-8522-E3FE8BF91014}">
      <dgm:prSet phldrT="[Texto]" custT="1"/>
      <dgm:spPr/>
      <dgm:t>
        <a:bodyPr/>
        <a:lstStyle/>
        <a:p>
          <a:r>
            <a:rPr lang="es-EC" sz="1200" dirty="0" smtClean="0"/>
            <a:t>Senos Paranasales</a:t>
          </a:r>
          <a:endParaRPr lang="es-ES" sz="1200" dirty="0"/>
        </a:p>
      </dgm:t>
    </dgm:pt>
    <dgm:pt modelId="{8EEE8404-CEF3-4B29-B57D-942310D94898}" type="parTrans" cxnId="{E7552FCC-EBCC-4D1B-880D-B862A7350EB9}">
      <dgm:prSet/>
      <dgm:spPr/>
      <dgm:t>
        <a:bodyPr/>
        <a:lstStyle/>
        <a:p>
          <a:endParaRPr lang="es-ES"/>
        </a:p>
      </dgm:t>
    </dgm:pt>
    <dgm:pt modelId="{B73CFB3D-19DB-4D18-B64D-B416F3479FE4}" type="sibTrans" cxnId="{E7552FCC-EBCC-4D1B-880D-B862A7350EB9}">
      <dgm:prSet/>
      <dgm:spPr/>
      <dgm:t>
        <a:bodyPr/>
        <a:lstStyle/>
        <a:p>
          <a:endParaRPr lang="es-ES"/>
        </a:p>
      </dgm:t>
    </dgm:pt>
    <dgm:pt modelId="{3795AB1C-22D9-4081-A809-8E0F8B6DA9CA}">
      <dgm:prSet phldrT="[Texto]" custT="1"/>
      <dgm:spPr/>
      <dgm:t>
        <a:bodyPr/>
        <a:lstStyle/>
        <a:p>
          <a:r>
            <a:rPr lang="es-EC" sz="1200" dirty="0" smtClean="0"/>
            <a:t>Laringe</a:t>
          </a:r>
          <a:endParaRPr lang="es-ES" sz="1200" dirty="0"/>
        </a:p>
      </dgm:t>
    </dgm:pt>
    <dgm:pt modelId="{2685BE62-5938-4081-894B-DE4F1FCE44BF}" type="parTrans" cxnId="{EC385DBC-7824-495A-832D-FCF69F0D621B}">
      <dgm:prSet/>
      <dgm:spPr/>
      <dgm:t>
        <a:bodyPr/>
        <a:lstStyle/>
        <a:p>
          <a:endParaRPr lang="es-ES"/>
        </a:p>
      </dgm:t>
    </dgm:pt>
    <dgm:pt modelId="{3593286E-23CB-45B3-ABD2-C54BC7160AEC}" type="sibTrans" cxnId="{EC385DBC-7824-495A-832D-FCF69F0D621B}">
      <dgm:prSet/>
      <dgm:spPr/>
      <dgm:t>
        <a:bodyPr/>
        <a:lstStyle/>
        <a:p>
          <a:endParaRPr lang="es-ES"/>
        </a:p>
      </dgm:t>
    </dgm:pt>
    <dgm:pt modelId="{83A2ECBA-184A-45D3-9110-AAE909F5BF3C}">
      <dgm:prSet custT="1"/>
      <dgm:spPr/>
      <dgm:t>
        <a:bodyPr/>
        <a:lstStyle/>
        <a:p>
          <a:r>
            <a:rPr lang="es-EC" sz="1200" dirty="0" smtClean="0"/>
            <a:t>Cuerdas vocales</a:t>
          </a:r>
          <a:endParaRPr lang="es-ES" sz="1200" dirty="0"/>
        </a:p>
      </dgm:t>
    </dgm:pt>
    <dgm:pt modelId="{6A1A12CF-34EB-40B0-A994-3554697DA5D3}" type="parTrans" cxnId="{D1231630-05CB-4A0F-A300-C23406D9DA51}">
      <dgm:prSet/>
      <dgm:spPr/>
      <dgm:t>
        <a:bodyPr/>
        <a:lstStyle/>
        <a:p>
          <a:endParaRPr lang="es-ES"/>
        </a:p>
      </dgm:t>
    </dgm:pt>
    <dgm:pt modelId="{A0D20796-6F21-44BB-B950-9686F06B0885}" type="sibTrans" cxnId="{D1231630-05CB-4A0F-A300-C23406D9DA51}">
      <dgm:prSet/>
      <dgm:spPr/>
      <dgm:t>
        <a:bodyPr/>
        <a:lstStyle/>
        <a:p>
          <a:endParaRPr lang="es-ES"/>
        </a:p>
      </dgm:t>
    </dgm:pt>
    <dgm:pt modelId="{EB6B3E07-96FD-4CBE-A934-8C9540A60C0C}" type="pres">
      <dgm:prSet presAssocID="{EE35ACF9-E9CB-4BEF-B14C-43C7D5778B05}" presName="Name0" presStyleCnt="0">
        <dgm:presLayoutVars>
          <dgm:dir/>
          <dgm:animLvl val="lvl"/>
          <dgm:resizeHandles val="exact"/>
        </dgm:presLayoutVars>
      </dgm:prSet>
      <dgm:spPr/>
      <dgm:t>
        <a:bodyPr/>
        <a:lstStyle/>
        <a:p>
          <a:endParaRPr lang="es-ES"/>
        </a:p>
      </dgm:t>
    </dgm:pt>
    <dgm:pt modelId="{4E4BC5F5-9932-4D99-A198-93C84DE07EA9}" type="pres">
      <dgm:prSet presAssocID="{D7346C73-ABA6-4560-A37B-EA2E58485141}" presName="parTxOnly" presStyleLbl="node1" presStyleIdx="0" presStyleCnt="4" custScaleX="76713">
        <dgm:presLayoutVars>
          <dgm:chMax val="0"/>
          <dgm:chPref val="0"/>
          <dgm:bulletEnabled val="1"/>
        </dgm:presLayoutVars>
      </dgm:prSet>
      <dgm:spPr/>
      <dgm:t>
        <a:bodyPr/>
        <a:lstStyle/>
        <a:p>
          <a:endParaRPr lang="es-ES"/>
        </a:p>
      </dgm:t>
    </dgm:pt>
    <dgm:pt modelId="{8BC08DFD-DC9F-4450-8336-8D6EB9AE29D4}" type="pres">
      <dgm:prSet presAssocID="{1B1C37F0-FECA-4AF1-B11F-8C05030F3512}" presName="parTxOnlySpace" presStyleCnt="0"/>
      <dgm:spPr/>
    </dgm:pt>
    <dgm:pt modelId="{AF80474A-B4EF-4100-AC9D-DCFD353E8458}" type="pres">
      <dgm:prSet presAssocID="{2263A7CA-D86C-4609-8522-E3FE8BF91014}" presName="parTxOnly" presStyleLbl="node1" presStyleIdx="1" presStyleCnt="4" custScaleX="76164">
        <dgm:presLayoutVars>
          <dgm:chMax val="0"/>
          <dgm:chPref val="0"/>
          <dgm:bulletEnabled val="1"/>
        </dgm:presLayoutVars>
      </dgm:prSet>
      <dgm:spPr/>
      <dgm:t>
        <a:bodyPr/>
        <a:lstStyle/>
        <a:p>
          <a:endParaRPr lang="es-ES"/>
        </a:p>
      </dgm:t>
    </dgm:pt>
    <dgm:pt modelId="{213A2110-088D-448C-B3C2-5F6A41F23A1E}" type="pres">
      <dgm:prSet presAssocID="{B73CFB3D-19DB-4D18-B64D-B416F3479FE4}" presName="parTxOnlySpace" presStyleCnt="0"/>
      <dgm:spPr/>
    </dgm:pt>
    <dgm:pt modelId="{2049F388-8DCF-437A-8DBC-EE17458CE1AD}" type="pres">
      <dgm:prSet presAssocID="{3795AB1C-22D9-4081-A809-8E0F8B6DA9CA}" presName="parTxOnly" presStyleLbl="node1" presStyleIdx="2" presStyleCnt="4" custScaleX="69403">
        <dgm:presLayoutVars>
          <dgm:chMax val="0"/>
          <dgm:chPref val="0"/>
          <dgm:bulletEnabled val="1"/>
        </dgm:presLayoutVars>
      </dgm:prSet>
      <dgm:spPr/>
      <dgm:t>
        <a:bodyPr/>
        <a:lstStyle/>
        <a:p>
          <a:endParaRPr lang="es-ES"/>
        </a:p>
      </dgm:t>
    </dgm:pt>
    <dgm:pt modelId="{A1365572-4856-401F-92BC-02D1D901A0C4}" type="pres">
      <dgm:prSet presAssocID="{3593286E-23CB-45B3-ABD2-C54BC7160AEC}" presName="parTxOnlySpace" presStyleCnt="0"/>
      <dgm:spPr/>
    </dgm:pt>
    <dgm:pt modelId="{1D890847-2167-49A9-A5C7-96158BAED291}" type="pres">
      <dgm:prSet presAssocID="{83A2ECBA-184A-45D3-9110-AAE909F5BF3C}" presName="parTxOnly" presStyleLbl="node1" presStyleIdx="3" presStyleCnt="4" custScaleX="70818">
        <dgm:presLayoutVars>
          <dgm:chMax val="0"/>
          <dgm:chPref val="0"/>
          <dgm:bulletEnabled val="1"/>
        </dgm:presLayoutVars>
      </dgm:prSet>
      <dgm:spPr/>
      <dgm:t>
        <a:bodyPr/>
        <a:lstStyle/>
        <a:p>
          <a:endParaRPr lang="es-ES"/>
        </a:p>
      </dgm:t>
    </dgm:pt>
  </dgm:ptLst>
  <dgm:cxnLst>
    <dgm:cxn modelId="{5D15D857-090C-4F51-9EA7-548D71269E59}" type="presOf" srcId="{83A2ECBA-184A-45D3-9110-AAE909F5BF3C}" destId="{1D890847-2167-49A9-A5C7-96158BAED291}" srcOrd="0" destOrd="0" presId="urn:microsoft.com/office/officeart/2005/8/layout/chevron1"/>
    <dgm:cxn modelId="{8AF31B3E-4BCC-44C4-B024-573E552B70B5}" type="presOf" srcId="{D7346C73-ABA6-4560-A37B-EA2E58485141}" destId="{4E4BC5F5-9932-4D99-A198-93C84DE07EA9}" srcOrd="0" destOrd="0" presId="urn:microsoft.com/office/officeart/2005/8/layout/chevron1"/>
    <dgm:cxn modelId="{C690E8F6-6367-4842-85FF-157E7AA34BFB}" srcId="{EE35ACF9-E9CB-4BEF-B14C-43C7D5778B05}" destId="{D7346C73-ABA6-4560-A37B-EA2E58485141}" srcOrd="0" destOrd="0" parTransId="{EBDAD7F9-1278-410E-B072-AC83B91286EE}" sibTransId="{1B1C37F0-FECA-4AF1-B11F-8C05030F3512}"/>
    <dgm:cxn modelId="{D1231630-05CB-4A0F-A300-C23406D9DA51}" srcId="{EE35ACF9-E9CB-4BEF-B14C-43C7D5778B05}" destId="{83A2ECBA-184A-45D3-9110-AAE909F5BF3C}" srcOrd="3" destOrd="0" parTransId="{6A1A12CF-34EB-40B0-A994-3554697DA5D3}" sibTransId="{A0D20796-6F21-44BB-B950-9686F06B0885}"/>
    <dgm:cxn modelId="{23333731-9624-4C0A-AF9B-3A736271F7DD}" type="presOf" srcId="{2263A7CA-D86C-4609-8522-E3FE8BF91014}" destId="{AF80474A-B4EF-4100-AC9D-DCFD353E8458}" srcOrd="0" destOrd="0" presId="urn:microsoft.com/office/officeart/2005/8/layout/chevron1"/>
    <dgm:cxn modelId="{53C303BE-E571-4566-B806-A55F96CEE146}" type="presOf" srcId="{3795AB1C-22D9-4081-A809-8E0F8B6DA9CA}" destId="{2049F388-8DCF-437A-8DBC-EE17458CE1AD}" srcOrd="0" destOrd="0" presId="urn:microsoft.com/office/officeart/2005/8/layout/chevron1"/>
    <dgm:cxn modelId="{EC385DBC-7824-495A-832D-FCF69F0D621B}" srcId="{EE35ACF9-E9CB-4BEF-B14C-43C7D5778B05}" destId="{3795AB1C-22D9-4081-A809-8E0F8B6DA9CA}" srcOrd="2" destOrd="0" parTransId="{2685BE62-5938-4081-894B-DE4F1FCE44BF}" sibTransId="{3593286E-23CB-45B3-ABD2-C54BC7160AEC}"/>
    <dgm:cxn modelId="{E7552FCC-EBCC-4D1B-880D-B862A7350EB9}" srcId="{EE35ACF9-E9CB-4BEF-B14C-43C7D5778B05}" destId="{2263A7CA-D86C-4609-8522-E3FE8BF91014}" srcOrd="1" destOrd="0" parTransId="{8EEE8404-CEF3-4B29-B57D-942310D94898}" sibTransId="{B73CFB3D-19DB-4D18-B64D-B416F3479FE4}"/>
    <dgm:cxn modelId="{E4C25F6C-DC8D-4F08-A420-6446DE62872B}" type="presOf" srcId="{EE35ACF9-E9CB-4BEF-B14C-43C7D5778B05}" destId="{EB6B3E07-96FD-4CBE-A934-8C9540A60C0C}" srcOrd="0" destOrd="0" presId="urn:microsoft.com/office/officeart/2005/8/layout/chevron1"/>
    <dgm:cxn modelId="{1AFBB19D-7290-4E4A-8CD7-0886CF4C45C3}" type="presParOf" srcId="{EB6B3E07-96FD-4CBE-A934-8C9540A60C0C}" destId="{4E4BC5F5-9932-4D99-A198-93C84DE07EA9}" srcOrd="0" destOrd="0" presId="urn:microsoft.com/office/officeart/2005/8/layout/chevron1"/>
    <dgm:cxn modelId="{DC76B03B-D442-4EC6-99A4-A8C0EC874CC9}" type="presParOf" srcId="{EB6B3E07-96FD-4CBE-A934-8C9540A60C0C}" destId="{8BC08DFD-DC9F-4450-8336-8D6EB9AE29D4}" srcOrd="1" destOrd="0" presId="urn:microsoft.com/office/officeart/2005/8/layout/chevron1"/>
    <dgm:cxn modelId="{CDE6ABDC-6330-48D3-98B5-00F454C502F3}" type="presParOf" srcId="{EB6B3E07-96FD-4CBE-A934-8C9540A60C0C}" destId="{AF80474A-B4EF-4100-AC9D-DCFD353E8458}" srcOrd="2" destOrd="0" presId="urn:microsoft.com/office/officeart/2005/8/layout/chevron1"/>
    <dgm:cxn modelId="{98CE178E-D251-4867-8BD7-F230F229BD41}" type="presParOf" srcId="{EB6B3E07-96FD-4CBE-A934-8C9540A60C0C}" destId="{213A2110-088D-448C-B3C2-5F6A41F23A1E}" srcOrd="3" destOrd="0" presId="urn:microsoft.com/office/officeart/2005/8/layout/chevron1"/>
    <dgm:cxn modelId="{7B9489E8-841A-4F2F-8BE9-2E4B9DA3E37C}" type="presParOf" srcId="{EB6B3E07-96FD-4CBE-A934-8C9540A60C0C}" destId="{2049F388-8DCF-437A-8DBC-EE17458CE1AD}" srcOrd="4" destOrd="0" presId="urn:microsoft.com/office/officeart/2005/8/layout/chevron1"/>
    <dgm:cxn modelId="{496C4E31-105B-4BEB-87DA-ACBAF98A3856}" type="presParOf" srcId="{EB6B3E07-96FD-4CBE-A934-8C9540A60C0C}" destId="{A1365572-4856-401F-92BC-02D1D901A0C4}" srcOrd="5" destOrd="0" presId="urn:microsoft.com/office/officeart/2005/8/layout/chevron1"/>
    <dgm:cxn modelId="{E1AD1668-B1A5-4962-96A1-831DBDCBEA0D}" type="presParOf" srcId="{EB6B3E07-96FD-4CBE-A934-8C9540A60C0C}" destId="{1D890847-2167-49A9-A5C7-96158BAED291}"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1F5F77-19EE-41ED-9491-6E2458AA841A}"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lang="es-ES"/>
        </a:p>
      </dgm:t>
    </dgm:pt>
    <dgm:pt modelId="{1040D4D4-E89F-4F17-BCBB-25356ECB68CA}">
      <dgm:prSet phldrT="[Texto]"/>
      <dgm:spPr/>
      <dgm:t>
        <a:bodyPr/>
        <a:lstStyle/>
        <a:p>
          <a:r>
            <a:rPr lang="es-EC" dirty="0" smtClean="0"/>
            <a:t>Tráquea</a:t>
          </a:r>
          <a:endParaRPr lang="es-ES" dirty="0"/>
        </a:p>
      </dgm:t>
    </dgm:pt>
    <dgm:pt modelId="{90042D2A-C35A-4126-B05E-33D519B76664}" type="parTrans" cxnId="{5109FCD4-EFCC-41A3-8F57-D99F92731780}">
      <dgm:prSet/>
      <dgm:spPr/>
      <dgm:t>
        <a:bodyPr/>
        <a:lstStyle/>
        <a:p>
          <a:endParaRPr lang="es-ES"/>
        </a:p>
      </dgm:t>
    </dgm:pt>
    <dgm:pt modelId="{6C65CEFB-0723-4CE0-9D90-8EBCA81C8ED1}" type="sibTrans" cxnId="{5109FCD4-EFCC-41A3-8F57-D99F92731780}">
      <dgm:prSet/>
      <dgm:spPr/>
      <dgm:t>
        <a:bodyPr/>
        <a:lstStyle/>
        <a:p>
          <a:endParaRPr lang="es-ES"/>
        </a:p>
      </dgm:t>
    </dgm:pt>
    <dgm:pt modelId="{AB14DD5A-C6C8-4F6B-B9CA-3D8F9D0DC112}">
      <dgm:prSet phldrT="[Texto]"/>
      <dgm:spPr/>
      <dgm:t>
        <a:bodyPr/>
        <a:lstStyle/>
        <a:p>
          <a:r>
            <a:rPr lang="es-EC" dirty="0" smtClean="0"/>
            <a:t>Ancho cubierto de mucosa, ciliado se encuentra bifurcado</a:t>
          </a:r>
          <a:endParaRPr lang="es-ES" dirty="0"/>
        </a:p>
      </dgm:t>
    </dgm:pt>
    <dgm:pt modelId="{E53964D5-4651-4979-827F-4DC444A94DF8}" type="parTrans" cxnId="{D4D5E36C-7B34-4D64-AE0F-01D02F9CA1F0}">
      <dgm:prSet/>
      <dgm:spPr/>
      <dgm:t>
        <a:bodyPr/>
        <a:lstStyle/>
        <a:p>
          <a:endParaRPr lang="es-ES"/>
        </a:p>
      </dgm:t>
    </dgm:pt>
    <dgm:pt modelId="{A4D0C686-06AD-46A2-9459-9618952E6DAF}" type="sibTrans" cxnId="{D4D5E36C-7B34-4D64-AE0F-01D02F9CA1F0}">
      <dgm:prSet/>
      <dgm:spPr/>
      <dgm:t>
        <a:bodyPr/>
        <a:lstStyle/>
        <a:p>
          <a:endParaRPr lang="es-ES"/>
        </a:p>
      </dgm:t>
    </dgm:pt>
    <dgm:pt modelId="{5912548D-C92B-4D37-8DCF-B683DF20C4DE}">
      <dgm:prSet phldrT="[Texto]"/>
      <dgm:spPr/>
      <dgm:t>
        <a:bodyPr/>
        <a:lstStyle/>
        <a:p>
          <a:r>
            <a:rPr lang="es-EC" dirty="0" smtClean="0"/>
            <a:t>Bronquio Derecho</a:t>
          </a:r>
          <a:endParaRPr lang="es-ES" dirty="0"/>
        </a:p>
      </dgm:t>
    </dgm:pt>
    <dgm:pt modelId="{1BF468DB-34E2-4268-91D7-9E69EFEEF046}" type="parTrans" cxnId="{7ADE6874-1704-4798-859B-35AF532D8E98}">
      <dgm:prSet/>
      <dgm:spPr/>
      <dgm:t>
        <a:bodyPr/>
        <a:lstStyle/>
        <a:p>
          <a:endParaRPr lang="es-ES"/>
        </a:p>
      </dgm:t>
    </dgm:pt>
    <dgm:pt modelId="{3E2F1F4C-7F1B-4EE4-B84D-C66721D723DB}" type="sibTrans" cxnId="{7ADE6874-1704-4798-859B-35AF532D8E98}">
      <dgm:prSet/>
      <dgm:spPr/>
      <dgm:t>
        <a:bodyPr/>
        <a:lstStyle/>
        <a:p>
          <a:endParaRPr lang="es-ES"/>
        </a:p>
      </dgm:t>
    </dgm:pt>
    <dgm:pt modelId="{C63AB0A8-59C5-47F4-9D56-6508B69FEFE3}">
      <dgm:prSet phldrT="[Texto]"/>
      <dgm:spPr/>
      <dgm:t>
        <a:bodyPr/>
        <a:lstStyle/>
        <a:p>
          <a:r>
            <a:rPr lang="es-EC" dirty="0" smtClean="0"/>
            <a:t>Mas corto, ancho y vertical. </a:t>
          </a:r>
          <a:endParaRPr lang="es-ES" dirty="0"/>
        </a:p>
      </dgm:t>
    </dgm:pt>
    <dgm:pt modelId="{A7E2B0EF-6183-45C9-AFCB-A9A888705661}" type="parTrans" cxnId="{1CB15696-1706-44B1-A6A0-96DFE9B36A35}">
      <dgm:prSet/>
      <dgm:spPr/>
      <dgm:t>
        <a:bodyPr/>
        <a:lstStyle/>
        <a:p>
          <a:endParaRPr lang="es-ES"/>
        </a:p>
      </dgm:t>
    </dgm:pt>
    <dgm:pt modelId="{21217A96-8A21-40A5-AC2C-333520A56234}" type="sibTrans" cxnId="{1CB15696-1706-44B1-A6A0-96DFE9B36A35}">
      <dgm:prSet/>
      <dgm:spPr/>
      <dgm:t>
        <a:bodyPr/>
        <a:lstStyle/>
        <a:p>
          <a:endParaRPr lang="es-ES"/>
        </a:p>
      </dgm:t>
    </dgm:pt>
    <dgm:pt modelId="{EE9144A6-A90D-4D5A-AFA8-B7F54EC97C54}">
      <dgm:prSet phldrT="[Texto]"/>
      <dgm:spPr/>
      <dgm:t>
        <a:bodyPr/>
        <a:lstStyle/>
        <a:p>
          <a:r>
            <a:rPr lang="es-EC" dirty="0" smtClean="0"/>
            <a:t>Bronquio Izquierdo</a:t>
          </a:r>
          <a:endParaRPr lang="es-ES" dirty="0"/>
        </a:p>
      </dgm:t>
    </dgm:pt>
    <dgm:pt modelId="{1F0978BA-D4A7-4210-84C0-FD4D21C9B265}" type="parTrans" cxnId="{EFE446BC-8036-467D-B38C-7F02D07F3C8D}">
      <dgm:prSet/>
      <dgm:spPr/>
      <dgm:t>
        <a:bodyPr/>
        <a:lstStyle/>
        <a:p>
          <a:endParaRPr lang="es-ES"/>
        </a:p>
      </dgm:t>
    </dgm:pt>
    <dgm:pt modelId="{73B1DF42-74EB-4149-A14B-5D41E8DD4E69}" type="sibTrans" cxnId="{EFE446BC-8036-467D-B38C-7F02D07F3C8D}">
      <dgm:prSet/>
      <dgm:spPr/>
      <dgm:t>
        <a:bodyPr/>
        <a:lstStyle/>
        <a:p>
          <a:endParaRPr lang="es-ES"/>
        </a:p>
      </dgm:t>
    </dgm:pt>
    <dgm:pt modelId="{8AC23DF3-34A2-4FD1-A3C9-D3351317A338}">
      <dgm:prSet phldrT="[Texto]"/>
      <dgm:spPr/>
      <dgm:t>
        <a:bodyPr/>
        <a:lstStyle/>
        <a:p>
          <a:r>
            <a:rPr lang="es-EC" dirty="0" smtClean="0"/>
            <a:t>Circula por el inferior del arco de la aorta.</a:t>
          </a:r>
          <a:endParaRPr lang="es-ES" dirty="0"/>
        </a:p>
      </dgm:t>
    </dgm:pt>
    <dgm:pt modelId="{836DBD1D-E994-4C63-820E-AEAA2585C4E3}" type="parTrans" cxnId="{572F1A05-7070-4DAB-81DC-39C2D6547014}">
      <dgm:prSet/>
      <dgm:spPr/>
      <dgm:t>
        <a:bodyPr/>
        <a:lstStyle/>
        <a:p>
          <a:endParaRPr lang="es-ES"/>
        </a:p>
      </dgm:t>
    </dgm:pt>
    <dgm:pt modelId="{9DCFF6C5-1973-46FC-A247-F1AA42A32B42}" type="sibTrans" cxnId="{572F1A05-7070-4DAB-81DC-39C2D6547014}">
      <dgm:prSet/>
      <dgm:spPr/>
      <dgm:t>
        <a:bodyPr/>
        <a:lstStyle/>
        <a:p>
          <a:endParaRPr lang="es-ES"/>
        </a:p>
      </dgm:t>
    </dgm:pt>
    <dgm:pt modelId="{01B51908-2104-4E99-A185-C1578D277600}">
      <dgm:prSet phldrT="[Texto]"/>
      <dgm:spPr/>
      <dgm:t>
        <a:bodyPr/>
        <a:lstStyle/>
        <a:p>
          <a:r>
            <a:rPr lang="es-EC" dirty="0" smtClean="0"/>
            <a:t>Bronquios Secundarios</a:t>
          </a:r>
          <a:endParaRPr lang="es-ES" dirty="0"/>
        </a:p>
      </dgm:t>
    </dgm:pt>
    <dgm:pt modelId="{DD3748D5-7CF4-4B14-81D9-BC68EE74133D}" type="parTrans" cxnId="{DB2E495A-75DA-4574-9C4A-E4A876F7578E}">
      <dgm:prSet/>
      <dgm:spPr/>
      <dgm:t>
        <a:bodyPr/>
        <a:lstStyle/>
        <a:p>
          <a:endParaRPr lang="es-ES"/>
        </a:p>
      </dgm:t>
    </dgm:pt>
    <dgm:pt modelId="{350B1B65-B642-444E-8215-28825CEB1246}" type="sibTrans" cxnId="{DB2E495A-75DA-4574-9C4A-E4A876F7578E}">
      <dgm:prSet/>
      <dgm:spPr/>
      <dgm:t>
        <a:bodyPr/>
        <a:lstStyle/>
        <a:p>
          <a:endParaRPr lang="es-ES"/>
        </a:p>
      </dgm:t>
    </dgm:pt>
    <dgm:pt modelId="{655886F8-B0DE-4284-88FD-11495A694A9B}">
      <dgm:prSet phldrT="[Texto]"/>
      <dgm:spPr/>
      <dgm:t>
        <a:bodyPr/>
        <a:lstStyle/>
        <a:p>
          <a:r>
            <a:rPr lang="es-EC" dirty="0" smtClean="0"/>
            <a:t>División de los bronquios dos al izquierdo y tres al derecho. </a:t>
          </a:r>
          <a:endParaRPr lang="es-ES" dirty="0"/>
        </a:p>
      </dgm:t>
    </dgm:pt>
    <dgm:pt modelId="{FB702DF1-3B3D-4A9F-BFF2-480BAB0AEBFA}" type="parTrans" cxnId="{4D660DCC-51F3-4813-A857-442C4C59109C}">
      <dgm:prSet/>
      <dgm:spPr/>
      <dgm:t>
        <a:bodyPr/>
        <a:lstStyle/>
        <a:p>
          <a:endParaRPr lang="es-ES"/>
        </a:p>
      </dgm:t>
    </dgm:pt>
    <dgm:pt modelId="{E37D5836-16AC-4244-945B-9A86593384A7}" type="sibTrans" cxnId="{4D660DCC-51F3-4813-A857-442C4C59109C}">
      <dgm:prSet/>
      <dgm:spPr/>
      <dgm:t>
        <a:bodyPr/>
        <a:lstStyle/>
        <a:p>
          <a:endParaRPr lang="es-ES"/>
        </a:p>
      </dgm:t>
    </dgm:pt>
    <dgm:pt modelId="{4A88AACB-8AC4-4EC0-94F9-E480A806DBAA}" type="pres">
      <dgm:prSet presAssocID="{2A1F5F77-19EE-41ED-9491-6E2458AA841A}" presName="linearFlow" presStyleCnt="0">
        <dgm:presLayoutVars>
          <dgm:dir/>
          <dgm:animLvl val="lvl"/>
          <dgm:resizeHandles val="exact"/>
        </dgm:presLayoutVars>
      </dgm:prSet>
      <dgm:spPr/>
      <dgm:t>
        <a:bodyPr/>
        <a:lstStyle/>
        <a:p>
          <a:endParaRPr lang="es-ES"/>
        </a:p>
      </dgm:t>
    </dgm:pt>
    <dgm:pt modelId="{4E6314AB-449C-4E4B-8D7C-02C2BE3EA0EB}" type="pres">
      <dgm:prSet presAssocID="{1040D4D4-E89F-4F17-BCBB-25356ECB68CA}" presName="composite" presStyleCnt="0"/>
      <dgm:spPr/>
    </dgm:pt>
    <dgm:pt modelId="{59858EB5-2008-4736-99C0-F415CD227ADF}" type="pres">
      <dgm:prSet presAssocID="{1040D4D4-E89F-4F17-BCBB-25356ECB68CA}" presName="parentText" presStyleLbl="alignNode1" presStyleIdx="0" presStyleCnt="4">
        <dgm:presLayoutVars>
          <dgm:chMax val="1"/>
          <dgm:bulletEnabled val="1"/>
        </dgm:presLayoutVars>
      </dgm:prSet>
      <dgm:spPr/>
      <dgm:t>
        <a:bodyPr/>
        <a:lstStyle/>
        <a:p>
          <a:endParaRPr lang="es-ES"/>
        </a:p>
      </dgm:t>
    </dgm:pt>
    <dgm:pt modelId="{AF23795D-67C9-4CC0-ADEB-94A5992446CA}" type="pres">
      <dgm:prSet presAssocID="{1040D4D4-E89F-4F17-BCBB-25356ECB68CA}" presName="descendantText" presStyleLbl="alignAcc1" presStyleIdx="0" presStyleCnt="4">
        <dgm:presLayoutVars>
          <dgm:bulletEnabled val="1"/>
        </dgm:presLayoutVars>
      </dgm:prSet>
      <dgm:spPr/>
      <dgm:t>
        <a:bodyPr/>
        <a:lstStyle/>
        <a:p>
          <a:endParaRPr lang="es-ES"/>
        </a:p>
      </dgm:t>
    </dgm:pt>
    <dgm:pt modelId="{EF90BBF0-2BBE-475A-8DC5-EF4F963FFA22}" type="pres">
      <dgm:prSet presAssocID="{6C65CEFB-0723-4CE0-9D90-8EBCA81C8ED1}" presName="sp" presStyleCnt="0"/>
      <dgm:spPr/>
    </dgm:pt>
    <dgm:pt modelId="{464734D6-0900-4B85-87F3-40A05DEC167D}" type="pres">
      <dgm:prSet presAssocID="{5912548D-C92B-4D37-8DCF-B683DF20C4DE}" presName="composite" presStyleCnt="0"/>
      <dgm:spPr/>
    </dgm:pt>
    <dgm:pt modelId="{F94AE82F-1B1A-429E-8837-A71F437DA72A}" type="pres">
      <dgm:prSet presAssocID="{5912548D-C92B-4D37-8DCF-B683DF20C4DE}" presName="parentText" presStyleLbl="alignNode1" presStyleIdx="1" presStyleCnt="4">
        <dgm:presLayoutVars>
          <dgm:chMax val="1"/>
          <dgm:bulletEnabled val="1"/>
        </dgm:presLayoutVars>
      </dgm:prSet>
      <dgm:spPr/>
      <dgm:t>
        <a:bodyPr/>
        <a:lstStyle/>
        <a:p>
          <a:endParaRPr lang="es-ES"/>
        </a:p>
      </dgm:t>
    </dgm:pt>
    <dgm:pt modelId="{A711D569-3C45-41D3-A678-6B2A036BD91F}" type="pres">
      <dgm:prSet presAssocID="{5912548D-C92B-4D37-8DCF-B683DF20C4DE}" presName="descendantText" presStyleLbl="alignAcc1" presStyleIdx="1" presStyleCnt="4">
        <dgm:presLayoutVars>
          <dgm:bulletEnabled val="1"/>
        </dgm:presLayoutVars>
      </dgm:prSet>
      <dgm:spPr/>
      <dgm:t>
        <a:bodyPr/>
        <a:lstStyle/>
        <a:p>
          <a:endParaRPr lang="es-ES"/>
        </a:p>
      </dgm:t>
    </dgm:pt>
    <dgm:pt modelId="{D11D92DB-6C8D-4E19-AD3F-AA181FC6B55A}" type="pres">
      <dgm:prSet presAssocID="{3E2F1F4C-7F1B-4EE4-B84D-C66721D723DB}" presName="sp" presStyleCnt="0"/>
      <dgm:spPr/>
    </dgm:pt>
    <dgm:pt modelId="{EE6CCE87-5623-4ADF-BB2D-6FBB15C638A3}" type="pres">
      <dgm:prSet presAssocID="{EE9144A6-A90D-4D5A-AFA8-B7F54EC97C54}" presName="composite" presStyleCnt="0"/>
      <dgm:spPr/>
    </dgm:pt>
    <dgm:pt modelId="{ECBDB332-0721-44A8-BF06-8AA90D5BFCAB}" type="pres">
      <dgm:prSet presAssocID="{EE9144A6-A90D-4D5A-AFA8-B7F54EC97C54}" presName="parentText" presStyleLbl="alignNode1" presStyleIdx="2" presStyleCnt="4">
        <dgm:presLayoutVars>
          <dgm:chMax val="1"/>
          <dgm:bulletEnabled val="1"/>
        </dgm:presLayoutVars>
      </dgm:prSet>
      <dgm:spPr/>
      <dgm:t>
        <a:bodyPr/>
        <a:lstStyle/>
        <a:p>
          <a:endParaRPr lang="es-ES"/>
        </a:p>
      </dgm:t>
    </dgm:pt>
    <dgm:pt modelId="{651869C5-DF96-418B-9495-FAFBBA8E5B29}" type="pres">
      <dgm:prSet presAssocID="{EE9144A6-A90D-4D5A-AFA8-B7F54EC97C54}" presName="descendantText" presStyleLbl="alignAcc1" presStyleIdx="2" presStyleCnt="4">
        <dgm:presLayoutVars>
          <dgm:bulletEnabled val="1"/>
        </dgm:presLayoutVars>
      </dgm:prSet>
      <dgm:spPr/>
      <dgm:t>
        <a:bodyPr/>
        <a:lstStyle/>
        <a:p>
          <a:endParaRPr lang="es-ES"/>
        </a:p>
      </dgm:t>
    </dgm:pt>
    <dgm:pt modelId="{D6512E93-218B-4468-81AE-F7123FE0B1B6}" type="pres">
      <dgm:prSet presAssocID="{73B1DF42-74EB-4149-A14B-5D41E8DD4E69}" presName="sp" presStyleCnt="0"/>
      <dgm:spPr/>
    </dgm:pt>
    <dgm:pt modelId="{343DA962-FD7D-4C54-81A9-6CF3F2310220}" type="pres">
      <dgm:prSet presAssocID="{01B51908-2104-4E99-A185-C1578D277600}" presName="composite" presStyleCnt="0"/>
      <dgm:spPr/>
    </dgm:pt>
    <dgm:pt modelId="{FCA9C18C-F539-4D82-9541-8899A0ACB8ED}" type="pres">
      <dgm:prSet presAssocID="{01B51908-2104-4E99-A185-C1578D277600}" presName="parentText" presStyleLbl="alignNode1" presStyleIdx="3" presStyleCnt="4">
        <dgm:presLayoutVars>
          <dgm:chMax val="1"/>
          <dgm:bulletEnabled val="1"/>
        </dgm:presLayoutVars>
      </dgm:prSet>
      <dgm:spPr/>
      <dgm:t>
        <a:bodyPr/>
        <a:lstStyle/>
        <a:p>
          <a:endParaRPr lang="es-ES"/>
        </a:p>
      </dgm:t>
    </dgm:pt>
    <dgm:pt modelId="{AD528152-42C6-4965-8E88-D87544D5D540}" type="pres">
      <dgm:prSet presAssocID="{01B51908-2104-4E99-A185-C1578D277600}" presName="descendantText" presStyleLbl="alignAcc1" presStyleIdx="3" presStyleCnt="4">
        <dgm:presLayoutVars>
          <dgm:bulletEnabled val="1"/>
        </dgm:presLayoutVars>
      </dgm:prSet>
      <dgm:spPr/>
      <dgm:t>
        <a:bodyPr/>
        <a:lstStyle/>
        <a:p>
          <a:endParaRPr lang="es-ES"/>
        </a:p>
      </dgm:t>
    </dgm:pt>
  </dgm:ptLst>
  <dgm:cxnLst>
    <dgm:cxn modelId="{D4D5E36C-7B34-4D64-AE0F-01D02F9CA1F0}" srcId="{1040D4D4-E89F-4F17-BCBB-25356ECB68CA}" destId="{AB14DD5A-C6C8-4F6B-B9CA-3D8F9D0DC112}" srcOrd="0" destOrd="0" parTransId="{E53964D5-4651-4979-827F-4DC444A94DF8}" sibTransId="{A4D0C686-06AD-46A2-9459-9618952E6DAF}"/>
    <dgm:cxn modelId="{4C083AD7-CC22-4CFE-A16A-5AAFBCE38825}" type="presOf" srcId="{AB14DD5A-C6C8-4F6B-B9CA-3D8F9D0DC112}" destId="{AF23795D-67C9-4CC0-ADEB-94A5992446CA}" srcOrd="0" destOrd="0" presId="urn:microsoft.com/office/officeart/2005/8/layout/chevron2"/>
    <dgm:cxn modelId="{2AC7E091-90E8-4021-81B5-2D106B9254C4}" type="presOf" srcId="{C63AB0A8-59C5-47F4-9D56-6508B69FEFE3}" destId="{A711D569-3C45-41D3-A678-6B2A036BD91F}" srcOrd="0" destOrd="0" presId="urn:microsoft.com/office/officeart/2005/8/layout/chevron2"/>
    <dgm:cxn modelId="{162962FB-B27C-497B-8ACB-5941F497ABB4}" type="presOf" srcId="{655886F8-B0DE-4284-88FD-11495A694A9B}" destId="{AD528152-42C6-4965-8E88-D87544D5D540}" srcOrd="0" destOrd="0" presId="urn:microsoft.com/office/officeart/2005/8/layout/chevron2"/>
    <dgm:cxn modelId="{7BE67307-2B45-4A76-A345-3BBCF393CF22}" type="presOf" srcId="{EE9144A6-A90D-4D5A-AFA8-B7F54EC97C54}" destId="{ECBDB332-0721-44A8-BF06-8AA90D5BFCAB}" srcOrd="0" destOrd="0" presId="urn:microsoft.com/office/officeart/2005/8/layout/chevron2"/>
    <dgm:cxn modelId="{DB2E495A-75DA-4574-9C4A-E4A876F7578E}" srcId="{2A1F5F77-19EE-41ED-9491-6E2458AA841A}" destId="{01B51908-2104-4E99-A185-C1578D277600}" srcOrd="3" destOrd="0" parTransId="{DD3748D5-7CF4-4B14-81D9-BC68EE74133D}" sibTransId="{350B1B65-B642-444E-8215-28825CEB1246}"/>
    <dgm:cxn modelId="{92CC9DED-F1FB-49EC-BE62-0E2F0346CC6E}" type="presOf" srcId="{5912548D-C92B-4D37-8DCF-B683DF20C4DE}" destId="{F94AE82F-1B1A-429E-8837-A71F437DA72A}" srcOrd="0" destOrd="0" presId="urn:microsoft.com/office/officeart/2005/8/layout/chevron2"/>
    <dgm:cxn modelId="{4D660DCC-51F3-4813-A857-442C4C59109C}" srcId="{01B51908-2104-4E99-A185-C1578D277600}" destId="{655886F8-B0DE-4284-88FD-11495A694A9B}" srcOrd="0" destOrd="0" parTransId="{FB702DF1-3B3D-4A9F-BFF2-480BAB0AEBFA}" sibTransId="{E37D5836-16AC-4244-945B-9A86593384A7}"/>
    <dgm:cxn modelId="{B32C4464-69E9-4655-8E9B-16FD36ED5273}" type="presOf" srcId="{8AC23DF3-34A2-4FD1-A3C9-D3351317A338}" destId="{651869C5-DF96-418B-9495-FAFBBA8E5B29}" srcOrd="0" destOrd="0" presId="urn:microsoft.com/office/officeart/2005/8/layout/chevron2"/>
    <dgm:cxn modelId="{B18E4E7A-1411-4094-A099-40332B427E51}" type="presOf" srcId="{1040D4D4-E89F-4F17-BCBB-25356ECB68CA}" destId="{59858EB5-2008-4736-99C0-F415CD227ADF}" srcOrd="0" destOrd="0" presId="urn:microsoft.com/office/officeart/2005/8/layout/chevron2"/>
    <dgm:cxn modelId="{E17CA5CF-BA87-4AEF-9E43-AF014ED64653}" type="presOf" srcId="{01B51908-2104-4E99-A185-C1578D277600}" destId="{FCA9C18C-F539-4D82-9541-8899A0ACB8ED}" srcOrd="0" destOrd="0" presId="urn:microsoft.com/office/officeart/2005/8/layout/chevron2"/>
    <dgm:cxn modelId="{1CB15696-1706-44B1-A6A0-96DFE9B36A35}" srcId="{5912548D-C92B-4D37-8DCF-B683DF20C4DE}" destId="{C63AB0A8-59C5-47F4-9D56-6508B69FEFE3}" srcOrd="0" destOrd="0" parTransId="{A7E2B0EF-6183-45C9-AFCB-A9A888705661}" sibTransId="{21217A96-8A21-40A5-AC2C-333520A56234}"/>
    <dgm:cxn modelId="{7ADE6874-1704-4798-859B-35AF532D8E98}" srcId="{2A1F5F77-19EE-41ED-9491-6E2458AA841A}" destId="{5912548D-C92B-4D37-8DCF-B683DF20C4DE}" srcOrd="1" destOrd="0" parTransId="{1BF468DB-34E2-4268-91D7-9E69EFEEF046}" sibTransId="{3E2F1F4C-7F1B-4EE4-B84D-C66721D723DB}"/>
    <dgm:cxn modelId="{EFE446BC-8036-467D-B38C-7F02D07F3C8D}" srcId="{2A1F5F77-19EE-41ED-9491-6E2458AA841A}" destId="{EE9144A6-A90D-4D5A-AFA8-B7F54EC97C54}" srcOrd="2" destOrd="0" parTransId="{1F0978BA-D4A7-4210-84C0-FD4D21C9B265}" sibTransId="{73B1DF42-74EB-4149-A14B-5D41E8DD4E69}"/>
    <dgm:cxn modelId="{5109FCD4-EFCC-41A3-8F57-D99F92731780}" srcId="{2A1F5F77-19EE-41ED-9491-6E2458AA841A}" destId="{1040D4D4-E89F-4F17-BCBB-25356ECB68CA}" srcOrd="0" destOrd="0" parTransId="{90042D2A-C35A-4126-B05E-33D519B76664}" sibTransId="{6C65CEFB-0723-4CE0-9D90-8EBCA81C8ED1}"/>
    <dgm:cxn modelId="{572F1A05-7070-4DAB-81DC-39C2D6547014}" srcId="{EE9144A6-A90D-4D5A-AFA8-B7F54EC97C54}" destId="{8AC23DF3-34A2-4FD1-A3C9-D3351317A338}" srcOrd="0" destOrd="0" parTransId="{836DBD1D-E994-4C63-820E-AEAA2585C4E3}" sibTransId="{9DCFF6C5-1973-46FC-A247-F1AA42A32B42}"/>
    <dgm:cxn modelId="{59B49E99-1D51-4C13-B23C-11339E7DD912}" type="presOf" srcId="{2A1F5F77-19EE-41ED-9491-6E2458AA841A}" destId="{4A88AACB-8AC4-4EC0-94F9-E480A806DBAA}" srcOrd="0" destOrd="0" presId="urn:microsoft.com/office/officeart/2005/8/layout/chevron2"/>
    <dgm:cxn modelId="{004E9E99-2607-4CF9-A5B7-F5BD946CFF15}" type="presParOf" srcId="{4A88AACB-8AC4-4EC0-94F9-E480A806DBAA}" destId="{4E6314AB-449C-4E4B-8D7C-02C2BE3EA0EB}" srcOrd="0" destOrd="0" presId="urn:microsoft.com/office/officeart/2005/8/layout/chevron2"/>
    <dgm:cxn modelId="{E631AD03-AD62-4951-BFB2-F661487D6C71}" type="presParOf" srcId="{4E6314AB-449C-4E4B-8D7C-02C2BE3EA0EB}" destId="{59858EB5-2008-4736-99C0-F415CD227ADF}" srcOrd="0" destOrd="0" presId="urn:microsoft.com/office/officeart/2005/8/layout/chevron2"/>
    <dgm:cxn modelId="{D1D3EAA2-1D87-40CE-AEA5-8CF1B2CD8F86}" type="presParOf" srcId="{4E6314AB-449C-4E4B-8D7C-02C2BE3EA0EB}" destId="{AF23795D-67C9-4CC0-ADEB-94A5992446CA}" srcOrd="1" destOrd="0" presId="urn:microsoft.com/office/officeart/2005/8/layout/chevron2"/>
    <dgm:cxn modelId="{58A29305-0F3F-49CE-86E2-F8B0EF738DD1}" type="presParOf" srcId="{4A88AACB-8AC4-4EC0-94F9-E480A806DBAA}" destId="{EF90BBF0-2BBE-475A-8DC5-EF4F963FFA22}" srcOrd="1" destOrd="0" presId="urn:microsoft.com/office/officeart/2005/8/layout/chevron2"/>
    <dgm:cxn modelId="{BCC64D44-A95D-45E2-8690-636156DA3E69}" type="presParOf" srcId="{4A88AACB-8AC4-4EC0-94F9-E480A806DBAA}" destId="{464734D6-0900-4B85-87F3-40A05DEC167D}" srcOrd="2" destOrd="0" presId="urn:microsoft.com/office/officeart/2005/8/layout/chevron2"/>
    <dgm:cxn modelId="{91E09CF4-4863-4D39-ABA2-F3A2376966B5}" type="presParOf" srcId="{464734D6-0900-4B85-87F3-40A05DEC167D}" destId="{F94AE82F-1B1A-429E-8837-A71F437DA72A}" srcOrd="0" destOrd="0" presId="urn:microsoft.com/office/officeart/2005/8/layout/chevron2"/>
    <dgm:cxn modelId="{DC2C5A5A-78BF-43CD-B1A4-64B5F156CE57}" type="presParOf" srcId="{464734D6-0900-4B85-87F3-40A05DEC167D}" destId="{A711D569-3C45-41D3-A678-6B2A036BD91F}" srcOrd="1" destOrd="0" presId="urn:microsoft.com/office/officeart/2005/8/layout/chevron2"/>
    <dgm:cxn modelId="{1E627A6B-E128-4072-AD1F-C2F27088B880}" type="presParOf" srcId="{4A88AACB-8AC4-4EC0-94F9-E480A806DBAA}" destId="{D11D92DB-6C8D-4E19-AD3F-AA181FC6B55A}" srcOrd="3" destOrd="0" presId="urn:microsoft.com/office/officeart/2005/8/layout/chevron2"/>
    <dgm:cxn modelId="{514AD6D5-6891-4F60-B584-E93D5CB85B20}" type="presParOf" srcId="{4A88AACB-8AC4-4EC0-94F9-E480A806DBAA}" destId="{EE6CCE87-5623-4ADF-BB2D-6FBB15C638A3}" srcOrd="4" destOrd="0" presId="urn:microsoft.com/office/officeart/2005/8/layout/chevron2"/>
    <dgm:cxn modelId="{EB550EAD-0662-4B0D-8512-307242267F43}" type="presParOf" srcId="{EE6CCE87-5623-4ADF-BB2D-6FBB15C638A3}" destId="{ECBDB332-0721-44A8-BF06-8AA90D5BFCAB}" srcOrd="0" destOrd="0" presId="urn:microsoft.com/office/officeart/2005/8/layout/chevron2"/>
    <dgm:cxn modelId="{ECADCEA5-042C-4642-9874-2979880C8711}" type="presParOf" srcId="{EE6CCE87-5623-4ADF-BB2D-6FBB15C638A3}" destId="{651869C5-DF96-418B-9495-FAFBBA8E5B29}" srcOrd="1" destOrd="0" presId="urn:microsoft.com/office/officeart/2005/8/layout/chevron2"/>
    <dgm:cxn modelId="{A373E214-87D6-405C-8A40-5728D51B63B7}" type="presParOf" srcId="{4A88AACB-8AC4-4EC0-94F9-E480A806DBAA}" destId="{D6512E93-218B-4468-81AE-F7123FE0B1B6}" srcOrd="5" destOrd="0" presId="urn:microsoft.com/office/officeart/2005/8/layout/chevron2"/>
    <dgm:cxn modelId="{D7B877C4-22E0-4FEC-AB66-B74C51896E68}" type="presParOf" srcId="{4A88AACB-8AC4-4EC0-94F9-E480A806DBAA}" destId="{343DA962-FD7D-4C54-81A9-6CF3F2310220}" srcOrd="6" destOrd="0" presId="urn:microsoft.com/office/officeart/2005/8/layout/chevron2"/>
    <dgm:cxn modelId="{66567AF2-FA1B-4C1A-956F-3B4C43CB567B}" type="presParOf" srcId="{343DA962-FD7D-4C54-81A9-6CF3F2310220}" destId="{FCA9C18C-F539-4D82-9541-8899A0ACB8ED}" srcOrd="0" destOrd="0" presId="urn:microsoft.com/office/officeart/2005/8/layout/chevron2"/>
    <dgm:cxn modelId="{453FEA3B-7907-46C8-8450-7D3AAC07AF5D}" type="presParOf" srcId="{343DA962-FD7D-4C54-81A9-6CF3F2310220}" destId="{AD528152-42C6-4965-8E88-D87544D5D54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BB0DA8-EA74-4819-B0F0-4ABF41D223C6}" type="doc">
      <dgm:prSet loTypeId="urn:microsoft.com/office/officeart/2009/3/layout/SnapshotPictureList" loCatId="picture" qsTypeId="urn:microsoft.com/office/officeart/2005/8/quickstyle/3d3" qsCatId="3D" csTypeId="urn:microsoft.com/office/officeart/2005/8/colors/accent2_5" csCatId="accent2" phldr="1"/>
      <dgm:spPr/>
      <dgm:t>
        <a:bodyPr/>
        <a:lstStyle/>
        <a:p>
          <a:endParaRPr lang="es-ES"/>
        </a:p>
      </dgm:t>
    </dgm:pt>
    <dgm:pt modelId="{FC1FD852-1D69-494E-8469-3F2B7E568DE8}">
      <dgm:prSet phldrT="[Texto]"/>
      <dgm:spPr/>
      <dgm:t>
        <a:bodyPr/>
        <a:lstStyle/>
        <a:p>
          <a:r>
            <a:rPr lang="es-EC" b="1" dirty="0" smtClean="0"/>
            <a:t>SOPORTE ESTRUCTURAL</a:t>
          </a:r>
          <a:endParaRPr lang="es-ES" b="1" dirty="0"/>
        </a:p>
      </dgm:t>
    </dgm:pt>
    <dgm:pt modelId="{B07C92CE-BB59-4419-A256-EDB3F3B2AFBE}" type="parTrans" cxnId="{7DD96C9B-689E-4E9E-B103-DEA4F9492799}">
      <dgm:prSet/>
      <dgm:spPr/>
      <dgm:t>
        <a:bodyPr/>
        <a:lstStyle/>
        <a:p>
          <a:endParaRPr lang="es-ES"/>
        </a:p>
      </dgm:t>
    </dgm:pt>
    <dgm:pt modelId="{6B93EB8D-B158-46FA-A9BC-33490CFA489F}" type="sibTrans" cxnId="{7DD96C9B-689E-4E9E-B103-DEA4F9492799}">
      <dgm:prSet/>
      <dgm:spPr/>
      <dgm:t>
        <a:bodyPr/>
        <a:lstStyle/>
        <a:p>
          <a:endParaRPr lang="es-ES"/>
        </a:p>
      </dgm:t>
    </dgm:pt>
    <dgm:pt modelId="{42D0E80B-782C-4609-B99D-5BE816936F1E}">
      <dgm:prSet phldrT="[Texto]"/>
      <dgm:spPr/>
      <dgm:t>
        <a:bodyPr/>
        <a:lstStyle/>
        <a:p>
          <a:pPr algn="just"/>
          <a:r>
            <a:rPr lang="es-ES" b="1" i="1" dirty="0" smtClean="0">
              <a:solidFill>
                <a:schemeClr val="accent6">
                  <a:lumMod val="75000"/>
                </a:schemeClr>
              </a:solidFill>
            </a:rPr>
            <a:t>- Optimización de recursos,</a:t>
          </a:r>
        </a:p>
        <a:p>
          <a:pPr algn="just"/>
          <a:r>
            <a:rPr lang="es-ES" b="1" i="1" dirty="0" smtClean="0">
              <a:solidFill>
                <a:schemeClr val="accent6">
                  <a:lumMod val="75000"/>
                </a:schemeClr>
              </a:solidFill>
            </a:rPr>
            <a:t>- Apariencia agradable</a:t>
          </a:r>
        </a:p>
        <a:p>
          <a:pPr algn="just"/>
          <a:r>
            <a:rPr lang="es-ES" b="1" i="1" dirty="0" smtClean="0">
              <a:solidFill>
                <a:schemeClr val="accent6">
                  <a:lumMod val="75000"/>
                </a:schemeClr>
              </a:solidFill>
            </a:rPr>
            <a:t>- Visibilidad del funcionamiento de los pulmones. </a:t>
          </a:r>
        </a:p>
        <a:p>
          <a:pPr algn="just"/>
          <a:r>
            <a:rPr lang="es-ES" b="1" i="1" dirty="0" smtClean="0">
              <a:solidFill>
                <a:schemeClr val="accent6">
                  <a:lumMod val="75000"/>
                </a:schemeClr>
              </a:solidFill>
            </a:rPr>
            <a:t>- Disponibilidad de materiales en el mercado. </a:t>
          </a:r>
        </a:p>
        <a:p>
          <a:pPr algn="just"/>
          <a:r>
            <a:rPr lang="es-EC" b="1" i="1" dirty="0" smtClean="0">
              <a:solidFill>
                <a:schemeClr val="accent6">
                  <a:lumMod val="75000"/>
                </a:schemeClr>
              </a:solidFill>
            </a:rPr>
            <a:t>- Empleo método de Ashby empleando el software CES </a:t>
          </a:r>
          <a:r>
            <a:rPr lang="es-EC" b="1" i="1" dirty="0" err="1" smtClean="0">
              <a:solidFill>
                <a:schemeClr val="accent6">
                  <a:lumMod val="75000"/>
                </a:schemeClr>
              </a:solidFill>
            </a:rPr>
            <a:t>Edupack</a:t>
          </a:r>
          <a:r>
            <a:rPr lang="es-EC" b="1" i="1" dirty="0" smtClean="0">
              <a:solidFill>
                <a:schemeClr val="accent6">
                  <a:lumMod val="75000"/>
                </a:schemeClr>
              </a:solidFill>
            </a:rPr>
            <a:t> </a:t>
          </a:r>
        </a:p>
        <a:p>
          <a:pPr algn="l"/>
          <a:endParaRPr lang="es-ES" b="1" i="1" dirty="0">
            <a:solidFill>
              <a:schemeClr val="accent6">
                <a:lumMod val="75000"/>
              </a:schemeClr>
            </a:solidFill>
          </a:endParaRPr>
        </a:p>
      </dgm:t>
    </dgm:pt>
    <dgm:pt modelId="{C5E3A736-FDDF-4B68-B6A9-573B074852ED}" type="parTrans" cxnId="{49EEC470-713F-4ED7-8371-C0636A9179EA}">
      <dgm:prSet/>
      <dgm:spPr/>
      <dgm:t>
        <a:bodyPr/>
        <a:lstStyle/>
        <a:p>
          <a:endParaRPr lang="es-ES"/>
        </a:p>
      </dgm:t>
    </dgm:pt>
    <dgm:pt modelId="{93E5D906-EEDC-4234-91AC-56CF19F87ADB}" type="sibTrans" cxnId="{49EEC470-713F-4ED7-8371-C0636A9179EA}">
      <dgm:prSet/>
      <dgm:spPr/>
      <dgm:t>
        <a:bodyPr/>
        <a:lstStyle/>
        <a:p>
          <a:endParaRPr lang="es-ES"/>
        </a:p>
      </dgm:t>
    </dgm:pt>
    <dgm:pt modelId="{07E98C95-8543-4E7F-A196-799F0970DE6F}" type="pres">
      <dgm:prSet presAssocID="{23BB0DA8-EA74-4819-B0F0-4ABF41D223C6}" presName="Name0" presStyleCnt="0">
        <dgm:presLayoutVars>
          <dgm:chMax/>
          <dgm:chPref/>
          <dgm:dir/>
          <dgm:animLvl val="lvl"/>
        </dgm:presLayoutVars>
      </dgm:prSet>
      <dgm:spPr/>
      <dgm:t>
        <a:bodyPr/>
        <a:lstStyle/>
        <a:p>
          <a:endParaRPr lang="es-ES"/>
        </a:p>
      </dgm:t>
    </dgm:pt>
    <dgm:pt modelId="{ADFD1422-FD09-4605-B99B-D8742587E7E3}" type="pres">
      <dgm:prSet presAssocID="{FC1FD852-1D69-494E-8469-3F2B7E568DE8}" presName="composite" presStyleCnt="0"/>
      <dgm:spPr/>
    </dgm:pt>
    <dgm:pt modelId="{1E43829F-DEF4-43D1-B21A-A13EF61152C4}" type="pres">
      <dgm:prSet presAssocID="{FC1FD852-1D69-494E-8469-3F2B7E568DE8}" presName="ParentAccentShape" presStyleLbl="trBgShp" presStyleIdx="0" presStyleCnt="2" custScaleX="77036" custScaleY="127202" custLinFactNeighborX="-4521"/>
      <dgm:spPr/>
    </dgm:pt>
    <dgm:pt modelId="{E61265DF-67F2-448E-ABB7-8FDF28A4A3ED}" type="pres">
      <dgm:prSet presAssocID="{FC1FD852-1D69-494E-8469-3F2B7E568DE8}" presName="ParentText" presStyleLbl="revTx" presStyleIdx="0" presStyleCnt="2" custLinFactY="34314" custLinFactNeighborX="3974" custLinFactNeighborY="100000">
        <dgm:presLayoutVars>
          <dgm:chMax val="1"/>
          <dgm:chPref val="1"/>
          <dgm:bulletEnabled val="1"/>
        </dgm:presLayoutVars>
      </dgm:prSet>
      <dgm:spPr/>
      <dgm:t>
        <a:bodyPr/>
        <a:lstStyle/>
        <a:p>
          <a:endParaRPr lang="es-ES"/>
        </a:p>
      </dgm:t>
    </dgm:pt>
    <dgm:pt modelId="{65ACBC31-8CD4-4694-932B-ADE70B7FCB49}" type="pres">
      <dgm:prSet presAssocID="{FC1FD852-1D69-494E-8469-3F2B7E568DE8}" presName="ChildText" presStyleLbl="revTx" presStyleIdx="1" presStyleCnt="2" custScaleX="183830" custLinFactNeighborX="20612" custLinFactNeighborY="-5733">
        <dgm:presLayoutVars>
          <dgm:chMax val="0"/>
          <dgm:chPref val="0"/>
        </dgm:presLayoutVars>
      </dgm:prSet>
      <dgm:spPr/>
      <dgm:t>
        <a:bodyPr/>
        <a:lstStyle/>
        <a:p>
          <a:endParaRPr lang="es-ES"/>
        </a:p>
      </dgm:t>
    </dgm:pt>
    <dgm:pt modelId="{13B15DC9-5849-42E8-965E-4EC2E057F5D1}" type="pres">
      <dgm:prSet presAssocID="{FC1FD852-1D69-494E-8469-3F2B7E568DE8}" presName="ChildAccentShape" presStyleLbl="trBgShp" presStyleIdx="1" presStyleCnt="2" custScaleX="46586" custScaleY="141595" custLinFactX="477579" custLinFactNeighborX="500000" custLinFactNeighborY="70"/>
      <dgm:spPr/>
    </dgm:pt>
    <dgm:pt modelId="{A4C36A19-A13A-47CA-A34D-B4CBCD0C2438}" type="pres">
      <dgm:prSet presAssocID="{FC1FD852-1D69-494E-8469-3F2B7E568DE8}" presName="Image" presStyleLbl="alignImgPlace1" presStyleIdx="0" presStyleCnt="1" custScaleX="76185" custScaleY="133632" custLinFactNeighborX="-707" custLinFactNeighborY="-5211"/>
      <dgm:spPr>
        <a:blipFill rotWithShape="1">
          <a:blip xmlns:r="http://schemas.openxmlformats.org/officeDocument/2006/relationships" r:embed="rId1"/>
          <a:stretch>
            <a:fillRect/>
          </a:stretch>
        </a:blipFill>
      </dgm:spPr>
    </dgm:pt>
  </dgm:ptLst>
  <dgm:cxnLst>
    <dgm:cxn modelId="{E89F4AF7-B11A-440A-8ECC-C84C56BF3E7F}" type="presOf" srcId="{FC1FD852-1D69-494E-8469-3F2B7E568DE8}" destId="{E61265DF-67F2-448E-ABB7-8FDF28A4A3ED}" srcOrd="0" destOrd="0" presId="urn:microsoft.com/office/officeart/2009/3/layout/SnapshotPictureList"/>
    <dgm:cxn modelId="{9688F1A9-3FB2-4E23-A340-50F03BDCAD18}" type="presOf" srcId="{23BB0DA8-EA74-4819-B0F0-4ABF41D223C6}" destId="{07E98C95-8543-4E7F-A196-799F0970DE6F}" srcOrd="0" destOrd="0" presId="urn:microsoft.com/office/officeart/2009/3/layout/SnapshotPictureList"/>
    <dgm:cxn modelId="{49EEC470-713F-4ED7-8371-C0636A9179EA}" srcId="{FC1FD852-1D69-494E-8469-3F2B7E568DE8}" destId="{42D0E80B-782C-4609-B99D-5BE816936F1E}" srcOrd="0" destOrd="0" parTransId="{C5E3A736-FDDF-4B68-B6A9-573B074852ED}" sibTransId="{93E5D906-EEDC-4234-91AC-56CF19F87ADB}"/>
    <dgm:cxn modelId="{7DD96C9B-689E-4E9E-B103-DEA4F9492799}" srcId="{23BB0DA8-EA74-4819-B0F0-4ABF41D223C6}" destId="{FC1FD852-1D69-494E-8469-3F2B7E568DE8}" srcOrd="0" destOrd="0" parTransId="{B07C92CE-BB59-4419-A256-EDB3F3B2AFBE}" sibTransId="{6B93EB8D-B158-46FA-A9BC-33490CFA489F}"/>
    <dgm:cxn modelId="{50813E9B-805A-4029-B6B0-89A18F07A52A}" type="presOf" srcId="{42D0E80B-782C-4609-B99D-5BE816936F1E}" destId="{65ACBC31-8CD4-4694-932B-ADE70B7FCB49}" srcOrd="0" destOrd="0" presId="urn:microsoft.com/office/officeart/2009/3/layout/SnapshotPictureList"/>
    <dgm:cxn modelId="{953D503E-66C2-41D4-8375-4DE90614688F}" type="presParOf" srcId="{07E98C95-8543-4E7F-A196-799F0970DE6F}" destId="{ADFD1422-FD09-4605-B99B-D8742587E7E3}" srcOrd="0" destOrd="0" presId="urn:microsoft.com/office/officeart/2009/3/layout/SnapshotPictureList"/>
    <dgm:cxn modelId="{2F06A3D8-A631-4947-9E96-3E2E8D76A9FB}" type="presParOf" srcId="{ADFD1422-FD09-4605-B99B-D8742587E7E3}" destId="{1E43829F-DEF4-43D1-B21A-A13EF61152C4}" srcOrd="0" destOrd="0" presId="urn:microsoft.com/office/officeart/2009/3/layout/SnapshotPictureList"/>
    <dgm:cxn modelId="{A049481B-5AAF-48A6-9B61-497CBD6C947A}" type="presParOf" srcId="{ADFD1422-FD09-4605-B99B-D8742587E7E3}" destId="{E61265DF-67F2-448E-ABB7-8FDF28A4A3ED}" srcOrd="1" destOrd="0" presId="urn:microsoft.com/office/officeart/2009/3/layout/SnapshotPictureList"/>
    <dgm:cxn modelId="{6588172C-4F58-4C7C-89DA-9519A4BC1F6D}" type="presParOf" srcId="{ADFD1422-FD09-4605-B99B-D8742587E7E3}" destId="{65ACBC31-8CD4-4694-932B-ADE70B7FCB49}" srcOrd="2" destOrd="0" presId="urn:microsoft.com/office/officeart/2009/3/layout/SnapshotPictureList"/>
    <dgm:cxn modelId="{9014773A-439A-40CB-8B3A-9024AC253E76}" type="presParOf" srcId="{ADFD1422-FD09-4605-B99B-D8742587E7E3}" destId="{13B15DC9-5849-42E8-965E-4EC2E057F5D1}" srcOrd="3" destOrd="0" presId="urn:microsoft.com/office/officeart/2009/3/layout/SnapshotPictureList"/>
    <dgm:cxn modelId="{58092852-4B29-491C-88B1-B03B69577D00}" type="presParOf" srcId="{ADFD1422-FD09-4605-B99B-D8742587E7E3}" destId="{A4C36A19-A13A-47CA-A34D-B4CBCD0C2438}"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2169B8-C854-453F-9B9F-79AB6009F2D8}" type="doc">
      <dgm:prSet loTypeId="urn:microsoft.com/office/officeart/2005/8/layout/pList2" loCatId="picture" qsTypeId="urn:microsoft.com/office/officeart/2005/8/quickstyle/3d3" qsCatId="3D" csTypeId="urn:microsoft.com/office/officeart/2005/8/colors/colorful1" csCatId="colorful" phldr="1"/>
      <dgm:spPr/>
    </dgm:pt>
    <dgm:pt modelId="{9AC2F636-33DD-4D3E-B78B-5CF3CC739D1A}">
      <dgm:prSet phldrT="[Texto]" custT="1"/>
      <dgm:spPr/>
      <dgm:t>
        <a:bodyPr/>
        <a:lstStyle/>
        <a:p>
          <a:r>
            <a:rPr lang="es-EC" sz="2400" dirty="0" smtClean="0"/>
            <a:t>Válvula de Control Proporcional</a:t>
          </a:r>
          <a:endParaRPr lang="es-ES" sz="2400" dirty="0"/>
        </a:p>
      </dgm:t>
    </dgm:pt>
    <dgm:pt modelId="{43726CC9-3B73-4743-9F80-02D0D471411F}" type="parTrans" cxnId="{409F4CB2-5707-4811-8545-2D81C42EC7D3}">
      <dgm:prSet/>
      <dgm:spPr/>
      <dgm:t>
        <a:bodyPr/>
        <a:lstStyle/>
        <a:p>
          <a:endParaRPr lang="es-ES"/>
        </a:p>
      </dgm:t>
    </dgm:pt>
    <dgm:pt modelId="{6389C5A5-8174-4F1F-A5C4-654AA67D63E9}" type="sibTrans" cxnId="{409F4CB2-5707-4811-8545-2D81C42EC7D3}">
      <dgm:prSet/>
      <dgm:spPr/>
      <dgm:t>
        <a:bodyPr/>
        <a:lstStyle/>
        <a:p>
          <a:endParaRPr lang="es-ES"/>
        </a:p>
      </dgm:t>
    </dgm:pt>
    <dgm:pt modelId="{F0E0868E-0D33-4BCD-BF00-6931426B76DC}">
      <dgm:prSet phldrT="[Texto]" custT="1"/>
      <dgm:spPr/>
      <dgm:t>
        <a:bodyPr/>
        <a:lstStyle/>
        <a:p>
          <a:r>
            <a:rPr lang="es-EC" sz="2400" dirty="0" smtClean="0"/>
            <a:t>24 VAC</a:t>
          </a:r>
        </a:p>
        <a:p>
          <a:r>
            <a:rPr lang="es-EC" sz="2400" dirty="0" smtClean="0"/>
            <a:t>2-10 VDC</a:t>
          </a:r>
          <a:endParaRPr lang="es-ES" sz="2400" dirty="0"/>
        </a:p>
      </dgm:t>
    </dgm:pt>
    <dgm:pt modelId="{F30C21A9-427A-4BF3-A883-E27B2AE800D8}" type="parTrans" cxnId="{EF04B935-1F2E-4BEA-AC5A-859436BBFE42}">
      <dgm:prSet/>
      <dgm:spPr/>
      <dgm:t>
        <a:bodyPr/>
        <a:lstStyle/>
        <a:p>
          <a:endParaRPr lang="es-ES"/>
        </a:p>
      </dgm:t>
    </dgm:pt>
    <dgm:pt modelId="{C048EF2A-1E43-4708-8C91-F841027CA383}" type="sibTrans" cxnId="{EF04B935-1F2E-4BEA-AC5A-859436BBFE42}">
      <dgm:prSet/>
      <dgm:spPr/>
      <dgm:t>
        <a:bodyPr/>
        <a:lstStyle/>
        <a:p>
          <a:endParaRPr lang="es-ES"/>
        </a:p>
      </dgm:t>
    </dgm:pt>
    <dgm:pt modelId="{1F8AB7A2-705C-4C69-94EA-22E1AF8CBA4C}">
      <dgm:prSet phldrT="[Texto]" custT="1"/>
      <dgm:spPr/>
      <dgm:t>
        <a:bodyPr/>
        <a:lstStyle/>
        <a:p>
          <a:r>
            <a:rPr lang="es-EC" sz="2400" dirty="0" smtClean="0"/>
            <a:t>LM358 </a:t>
          </a:r>
          <a:endParaRPr lang="es-ES" sz="2400" dirty="0"/>
        </a:p>
      </dgm:t>
    </dgm:pt>
    <dgm:pt modelId="{2943D239-E0DF-4C54-A19D-E7C6AFE17072}" type="parTrans" cxnId="{3A878C29-9E82-47CF-BC3C-19CE532DD558}">
      <dgm:prSet/>
      <dgm:spPr/>
      <dgm:t>
        <a:bodyPr/>
        <a:lstStyle/>
        <a:p>
          <a:endParaRPr lang="es-ES"/>
        </a:p>
      </dgm:t>
    </dgm:pt>
    <dgm:pt modelId="{BCF440EB-821C-44F8-857E-2589042C08B5}" type="sibTrans" cxnId="{3A878C29-9E82-47CF-BC3C-19CE532DD558}">
      <dgm:prSet/>
      <dgm:spPr/>
      <dgm:t>
        <a:bodyPr/>
        <a:lstStyle/>
        <a:p>
          <a:endParaRPr lang="es-ES"/>
        </a:p>
      </dgm:t>
    </dgm:pt>
    <dgm:pt modelId="{22D6E9A6-B17A-4187-A802-963EAD49E7FA}" type="pres">
      <dgm:prSet presAssocID="{2E2169B8-C854-453F-9B9F-79AB6009F2D8}" presName="Name0" presStyleCnt="0">
        <dgm:presLayoutVars>
          <dgm:dir/>
          <dgm:resizeHandles val="exact"/>
        </dgm:presLayoutVars>
      </dgm:prSet>
      <dgm:spPr/>
    </dgm:pt>
    <dgm:pt modelId="{5C528001-47FC-473D-8419-314533CCBCA4}" type="pres">
      <dgm:prSet presAssocID="{2E2169B8-C854-453F-9B9F-79AB6009F2D8}" presName="bkgdShp" presStyleLbl="alignAccFollowNode1" presStyleIdx="0" presStyleCnt="1" custScaleY="154543" custLinFactNeighborX="451" custLinFactNeighborY="17823"/>
      <dgm:spPr/>
    </dgm:pt>
    <dgm:pt modelId="{0F34B8B2-E3B2-4B14-A836-99FE9CBB25A8}" type="pres">
      <dgm:prSet presAssocID="{2E2169B8-C854-453F-9B9F-79AB6009F2D8}" presName="linComp" presStyleCnt="0"/>
      <dgm:spPr/>
    </dgm:pt>
    <dgm:pt modelId="{6EBD37F0-295B-40DC-A853-9B7E44DAD1E3}" type="pres">
      <dgm:prSet presAssocID="{9AC2F636-33DD-4D3E-B78B-5CF3CC739D1A}" presName="compNode" presStyleCnt="0"/>
      <dgm:spPr/>
    </dgm:pt>
    <dgm:pt modelId="{516848C0-DD00-4A3A-9E29-232BBEA17672}" type="pres">
      <dgm:prSet presAssocID="{9AC2F636-33DD-4D3E-B78B-5CF3CC739D1A}" presName="node" presStyleLbl="node1" presStyleIdx="0" presStyleCnt="3" custScaleY="43416">
        <dgm:presLayoutVars>
          <dgm:bulletEnabled val="1"/>
        </dgm:presLayoutVars>
      </dgm:prSet>
      <dgm:spPr/>
      <dgm:t>
        <a:bodyPr/>
        <a:lstStyle/>
        <a:p>
          <a:endParaRPr lang="es-ES"/>
        </a:p>
      </dgm:t>
    </dgm:pt>
    <dgm:pt modelId="{F4985062-3241-42A9-9C6D-8EC319872870}" type="pres">
      <dgm:prSet presAssocID="{9AC2F636-33DD-4D3E-B78B-5CF3CC739D1A}" presName="invisiNode" presStyleLbl="node1" presStyleIdx="0" presStyleCnt="3"/>
      <dgm:spPr/>
    </dgm:pt>
    <dgm:pt modelId="{4933F8C9-26E6-4775-B8A1-0CBE5D03E85F}" type="pres">
      <dgm:prSet presAssocID="{9AC2F636-33DD-4D3E-B78B-5CF3CC739D1A}" presName="imagNode" presStyleLbl="fgImgPlace1" presStyleIdx="0" presStyleCnt="3" custScaleY="151969"/>
      <dgm:spPr>
        <a:blipFill rotWithShape="1">
          <a:blip xmlns:r="http://schemas.openxmlformats.org/officeDocument/2006/relationships" r:embed="rId1"/>
          <a:stretch>
            <a:fillRect/>
          </a:stretch>
        </a:blipFill>
      </dgm:spPr>
    </dgm:pt>
    <dgm:pt modelId="{0DDAEC3B-0158-4844-BDC2-D4D7AB719400}" type="pres">
      <dgm:prSet presAssocID="{6389C5A5-8174-4F1F-A5C4-654AA67D63E9}" presName="sibTrans" presStyleLbl="sibTrans2D1" presStyleIdx="0" presStyleCnt="0"/>
      <dgm:spPr/>
      <dgm:t>
        <a:bodyPr/>
        <a:lstStyle/>
        <a:p>
          <a:endParaRPr lang="es-ES"/>
        </a:p>
      </dgm:t>
    </dgm:pt>
    <dgm:pt modelId="{D915FE4F-58F9-4AEC-9A6C-AD07996C4A8F}" type="pres">
      <dgm:prSet presAssocID="{F0E0868E-0D33-4BCD-BF00-6931426B76DC}" presName="compNode" presStyleCnt="0"/>
      <dgm:spPr/>
    </dgm:pt>
    <dgm:pt modelId="{B6641814-2C6E-4FFC-8D7B-0FBBB072E42C}" type="pres">
      <dgm:prSet presAssocID="{F0E0868E-0D33-4BCD-BF00-6931426B76DC}" presName="node" presStyleLbl="node1" presStyleIdx="1" presStyleCnt="3" custScaleY="42807">
        <dgm:presLayoutVars>
          <dgm:bulletEnabled val="1"/>
        </dgm:presLayoutVars>
      </dgm:prSet>
      <dgm:spPr/>
      <dgm:t>
        <a:bodyPr/>
        <a:lstStyle/>
        <a:p>
          <a:endParaRPr lang="es-ES"/>
        </a:p>
      </dgm:t>
    </dgm:pt>
    <dgm:pt modelId="{7CE3D8C7-7376-46D2-A5C9-61801B2993D0}" type="pres">
      <dgm:prSet presAssocID="{F0E0868E-0D33-4BCD-BF00-6931426B76DC}" presName="invisiNode" presStyleLbl="node1" presStyleIdx="1" presStyleCnt="3"/>
      <dgm:spPr/>
    </dgm:pt>
    <dgm:pt modelId="{664F1557-B783-4FB3-8FBB-05FCF63BA32B}" type="pres">
      <dgm:prSet presAssocID="{F0E0868E-0D33-4BCD-BF00-6931426B76DC}" presName="imagNode" presStyleLbl="fgImgPlace1" presStyleIdx="1" presStyleCnt="3" custScaleY="145564"/>
      <dgm:spPr>
        <a:blipFill rotWithShape="1">
          <a:blip xmlns:r="http://schemas.openxmlformats.org/officeDocument/2006/relationships" r:embed="rId2"/>
          <a:stretch>
            <a:fillRect/>
          </a:stretch>
        </a:blipFill>
      </dgm:spPr>
    </dgm:pt>
    <dgm:pt modelId="{2B3A8A9C-F579-44FC-AC45-809954D542AC}" type="pres">
      <dgm:prSet presAssocID="{C048EF2A-1E43-4708-8C91-F841027CA383}" presName="sibTrans" presStyleLbl="sibTrans2D1" presStyleIdx="0" presStyleCnt="0"/>
      <dgm:spPr/>
      <dgm:t>
        <a:bodyPr/>
        <a:lstStyle/>
        <a:p>
          <a:endParaRPr lang="es-ES"/>
        </a:p>
      </dgm:t>
    </dgm:pt>
    <dgm:pt modelId="{1DDEA7B1-40AE-427F-A2C9-B84E8413824D}" type="pres">
      <dgm:prSet presAssocID="{1F8AB7A2-705C-4C69-94EA-22E1AF8CBA4C}" presName="compNode" presStyleCnt="0"/>
      <dgm:spPr/>
    </dgm:pt>
    <dgm:pt modelId="{805634A8-F52E-4562-97A3-DA8F655C81AF}" type="pres">
      <dgm:prSet presAssocID="{1F8AB7A2-705C-4C69-94EA-22E1AF8CBA4C}" presName="node" presStyleLbl="node1" presStyleIdx="2" presStyleCnt="3" custScaleY="43159">
        <dgm:presLayoutVars>
          <dgm:bulletEnabled val="1"/>
        </dgm:presLayoutVars>
      </dgm:prSet>
      <dgm:spPr/>
      <dgm:t>
        <a:bodyPr/>
        <a:lstStyle/>
        <a:p>
          <a:endParaRPr lang="es-ES"/>
        </a:p>
      </dgm:t>
    </dgm:pt>
    <dgm:pt modelId="{8136E9D0-3692-4BFA-BF5A-DAB99B9E6370}" type="pres">
      <dgm:prSet presAssocID="{1F8AB7A2-705C-4C69-94EA-22E1AF8CBA4C}" presName="invisiNode" presStyleLbl="node1" presStyleIdx="2" presStyleCnt="3"/>
      <dgm:spPr/>
    </dgm:pt>
    <dgm:pt modelId="{64B3A184-EED0-49D9-A805-C936B3E86728}" type="pres">
      <dgm:prSet presAssocID="{1F8AB7A2-705C-4C69-94EA-22E1AF8CBA4C}" presName="imagNode" presStyleLbl="fgImgPlace1" presStyleIdx="2" presStyleCnt="3" custScaleY="144874"/>
      <dgm:spPr>
        <a:blipFill rotWithShape="1">
          <a:blip xmlns:r="http://schemas.openxmlformats.org/officeDocument/2006/relationships" r:embed="rId3"/>
          <a:stretch>
            <a:fillRect/>
          </a:stretch>
        </a:blipFill>
      </dgm:spPr>
    </dgm:pt>
  </dgm:ptLst>
  <dgm:cxnLst>
    <dgm:cxn modelId="{A7EF2B27-30A3-4E11-B95B-ECA92154BCA6}" type="presOf" srcId="{6389C5A5-8174-4F1F-A5C4-654AA67D63E9}" destId="{0DDAEC3B-0158-4844-BDC2-D4D7AB719400}" srcOrd="0" destOrd="0" presId="urn:microsoft.com/office/officeart/2005/8/layout/pList2"/>
    <dgm:cxn modelId="{3A878C29-9E82-47CF-BC3C-19CE532DD558}" srcId="{2E2169B8-C854-453F-9B9F-79AB6009F2D8}" destId="{1F8AB7A2-705C-4C69-94EA-22E1AF8CBA4C}" srcOrd="2" destOrd="0" parTransId="{2943D239-E0DF-4C54-A19D-E7C6AFE17072}" sibTransId="{BCF440EB-821C-44F8-857E-2589042C08B5}"/>
    <dgm:cxn modelId="{409F4CB2-5707-4811-8545-2D81C42EC7D3}" srcId="{2E2169B8-C854-453F-9B9F-79AB6009F2D8}" destId="{9AC2F636-33DD-4D3E-B78B-5CF3CC739D1A}" srcOrd="0" destOrd="0" parTransId="{43726CC9-3B73-4743-9F80-02D0D471411F}" sibTransId="{6389C5A5-8174-4F1F-A5C4-654AA67D63E9}"/>
    <dgm:cxn modelId="{F9EF6767-FE40-478B-AB37-EDE2096A57CE}" type="presOf" srcId="{1F8AB7A2-705C-4C69-94EA-22E1AF8CBA4C}" destId="{805634A8-F52E-4562-97A3-DA8F655C81AF}" srcOrd="0" destOrd="0" presId="urn:microsoft.com/office/officeart/2005/8/layout/pList2"/>
    <dgm:cxn modelId="{EF04B935-1F2E-4BEA-AC5A-859436BBFE42}" srcId="{2E2169B8-C854-453F-9B9F-79AB6009F2D8}" destId="{F0E0868E-0D33-4BCD-BF00-6931426B76DC}" srcOrd="1" destOrd="0" parTransId="{F30C21A9-427A-4BF3-A883-E27B2AE800D8}" sibTransId="{C048EF2A-1E43-4708-8C91-F841027CA383}"/>
    <dgm:cxn modelId="{0A03AF8F-4CA1-4B62-80DA-BADDE7689486}" type="presOf" srcId="{F0E0868E-0D33-4BCD-BF00-6931426B76DC}" destId="{B6641814-2C6E-4FFC-8D7B-0FBBB072E42C}" srcOrd="0" destOrd="0" presId="urn:microsoft.com/office/officeart/2005/8/layout/pList2"/>
    <dgm:cxn modelId="{969442AA-7A90-40B8-AFCC-1774B231405F}" type="presOf" srcId="{9AC2F636-33DD-4D3E-B78B-5CF3CC739D1A}" destId="{516848C0-DD00-4A3A-9E29-232BBEA17672}" srcOrd="0" destOrd="0" presId="urn:microsoft.com/office/officeart/2005/8/layout/pList2"/>
    <dgm:cxn modelId="{D9CD692F-64CF-4620-83B4-74022E370FBA}" type="presOf" srcId="{2E2169B8-C854-453F-9B9F-79AB6009F2D8}" destId="{22D6E9A6-B17A-4187-A802-963EAD49E7FA}" srcOrd="0" destOrd="0" presId="urn:microsoft.com/office/officeart/2005/8/layout/pList2"/>
    <dgm:cxn modelId="{6C3AC29E-FBFC-4BD4-9611-4924984D6471}" type="presOf" srcId="{C048EF2A-1E43-4708-8C91-F841027CA383}" destId="{2B3A8A9C-F579-44FC-AC45-809954D542AC}" srcOrd="0" destOrd="0" presId="urn:microsoft.com/office/officeart/2005/8/layout/pList2"/>
    <dgm:cxn modelId="{41ED979D-86CC-4D6F-B36B-1EC43E390913}" type="presParOf" srcId="{22D6E9A6-B17A-4187-A802-963EAD49E7FA}" destId="{5C528001-47FC-473D-8419-314533CCBCA4}" srcOrd="0" destOrd="0" presId="urn:microsoft.com/office/officeart/2005/8/layout/pList2"/>
    <dgm:cxn modelId="{CFC18797-08F7-4E7A-B1B2-3DD0DD414B87}" type="presParOf" srcId="{22D6E9A6-B17A-4187-A802-963EAD49E7FA}" destId="{0F34B8B2-E3B2-4B14-A836-99FE9CBB25A8}" srcOrd="1" destOrd="0" presId="urn:microsoft.com/office/officeart/2005/8/layout/pList2"/>
    <dgm:cxn modelId="{E642DE12-36AE-4056-A9AE-68B1110B2A35}" type="presParOf" srcId="{0F34B8B2-E3B2-4B14-A836-99FE9CBB25A8}" destId="{6EBD37F0-295B-40DC-A853-9B7E44DAD1E3}" srcOrd="0" destOrd="0" presId="urn:microsoft.com/office/officeart/2005/8/layout/pList2"/>
    <dgm:cxn modelId="{1CB4ACD0-22E3-45F5-B5A2-E718A4CFA2E2}" type="presParOf" srcId="{6EBD37F0-295B-40DC-A853-9B7E44DAD1E3}" destId="{516848C0-DD00-4A3A-9E29-232BBEA17672}" srcOrd="0" destOrd="0" presId="urn:microsoft.com/office/officeart/2005/8/layout/pList2"/>
    <dgm:cxn modelId="{4331859D-9539-4E60-9110-3D0F4175E731}" type="presParOf" srcId="{6EBD37F0-295B-40DC-A853-9B7E44DAD1E3}" destId="{F4985062-3241-42A9-9C6D-8EC319872870}" srcOrd="1" destOrd="0" presId="urn:microsoft.com/office/officeart/2005/8/layout/pList2"/>
    <dgm:cxn modelId="{4AEDF7CF-C87D-4586-A186-6670863AAABC}" type="presParOf" srcId="{6EBD37F0-295B-40DC-A853-9B7E44DAD1E3}" destId="{4933F8C9-26E6-4775-B8A1-0CBE5D03E85F}" srcOrd="2" destOrd="0" presId="urn:microsoft.com/office/officeart/2005/8/layout/pList2"/>
    <dgm:cxn modelId="{254727AE-C880-4F02-9CE5-4EF527C4957A}" type="presParOf" srcId="{0F34B8B2-E3B2-4B14-A836-99FE9CBB25A8}" destId="{0DDAEC3B-0158-4844-BDC2-D4D7AB719400}" srcOrd="1" destOrd="0" presId="urn:microsoft.com/office/officeart/2005/8/layout/pList2"/>
    <dgm:cxn modelId="{CFCD93BD-8831-47EA-8328-6BAE5DABCC14}" type="presParOf" srcId="{0F34B8B2-E3B2-4B14-A836-99FE9CBB25A8}" destId="{D915FE4F-58F9-4AEC-9A6C-AD07996C4A8F}" srcOrd="2" destOrd="0" presId="urn:microsoft.com/office/officeart/2005/8/layout/pList2"/>
    <dgm:cxn modelId="{503DE41E-E1AA-48BB-8E35-F5B554109AD0}" type="presParOf" srcId="{D915FE4F-58F9-4AEC-9A6C-AD07996C4A8F}" destId="{B6641814-2C6E-4FFC-8D7B-0FBBB072E42C}" srcOrd="0" destOrd="0" presId="urn:microsoft.com/office/officeart/2005/8/layout/pList2"/>
    <dgm:cxn modelId="{A1EACCAC-391D-44DA-BD4E-1ECA764CF4C6}" type="presParOf" srcId="{D915FE4F-58F9-4AEC-9A6C-AD07996C4A8F}" destId="{7CE3D8C7-7376-46D2-A5C9-61801B2993D0}" srcOrd="1" destOrd="0" presId="urn:microsoft.com/office/officeart/2005/8/layout/pList2"/>
    <dgm:cxn modelId="{12399CD7-93E6-4EAE-814F-A32D398C724B}" type="presParOf" srcId="{D915FE4F-58F9-4AEC-9A6C-AD07996C4A8F}" destId="{664F1557-B783-4FB3-8FBB-05FCF63BA32B}" srcOrd="2" destOrd="0" presId="urn:microsoft.com/office/officeart/2005/8/layout/pList2"/>
    <dgm:cxn modelId="{24006B5E-8A47-42D0-960B-8BA33978F053}" type="presParOf" srcId="{0F34B8B2-E3B2-4B14-A836-99FE9CBB25A8}" destId="{2B3A8A9C-F579-44FC-AC45-809954D542AC}" srcOrd="3" destOrd="0" presId="urn:microsoft.com/office/officeart/2005/8/layout/pList2"/>
    <dgm:cxn modelId="{DF761D27-A821-452D-AD29-490D4F6397C9}" type="presParOf" srcId="{0F34B8B2-E3B2-4B14-A836-99FE9CBB25A8}" destId="{1DDEA7B1-40AE-427F-A2C9-B84E8413824D}" srcOrd="4" destOrd="0" presId="urn:microsoft.com/office/officeart/2005/8/layout/pList2"/>
    <dgm:cxn modelId="{FB7DE894-2DB8-45A8-98F7-B045B0EBF8A3}" type="presParOf" srcId="{1DDEA7B1-40AE-427F-A2C9-B84E8413824D}" destId="{805634A8-F52E-4562-97A3-DA8F655C81AF}" srcOrd="0" destOrd="0" presId="urn:microsoft.com/office/officeart/2005/8/layout/pList2"/>
    <dgm:cxn modelId="{5966AE2E-5BBD-44CF-BB1F-58AA34A632C3}" type="presParOf" srcId="{1DDEA7B1-40AE-427F-A2C9-B84E8413824D}" destId="{8136E9D0-3692-4BFA-BF5A-DAB99B9E6370}" srcOrd="1" destOrd="0" presId="urn:microsoft.com/office/officeart/2005/8/layout/pList2"/>
    <dgm:cxn modelId="{03A6A208-5358-471B-9FBD-35B43554DFD4}" type="presParOf" srcId="{1DDEA7B1-40AE-427F-A2C9-B84E8413824D}" destId="{64B3A184-EED0-49D9-A805-C936B3E86728}"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E2169B8-C854-453F-9B9F-79AB6009F2D8}" type="doc">
      <dgm:prSet loTypeId="urn:microsoft.com/office/officeart/2005/8/layout/pList2" loCatId="picture" qsTypeId="urn:microsoft.com/office/officeart/2005/8/quickstyle/3d3" qsCatId="3D" csTypeId="urn:microsoft.com/office/officeart/2005/8/colors/colorful1" csCatId="colorful" phldr="1"/>
      <dgm:spPr/>
    </dgm:pt>
    <dgm:pt modelId="{9AC2F636-33DD-4D3E-B78B-5CF3CC739D1A}">
      <dgm:prSet phldrT="[Texto]" custT="1"/>
      <dgm:spPr/>
      <dgm:t>
        <a:bodyPr/>
        <a:lstStyle/>
        <a:p>
          <a:r>
            <a:rPr lang="es-EC" sz="2400" dirty="0" smtClean="0"/>
            <a:t>Actuador Lineal</a:t>
          </a:r>
          <a:endParaRPr lang="es-ES" sz="2400" dirty="0"/>
        </a:p>
      </dgm:t>
    </dgm:pt>
    <dgm:pt modelId="{43726CC9-3B73-4743-9F80-02D0D471411F}" type="parTrans" cxnId="{409F4CB2-5707-4811-8545-2D81C42EC7D3}">
      <dgm:prSet/>
      <dgm:spPr/>
      <dgm:t>
        <a:bodyPr/>
        <a:lstStyle/>
        <a:p>
          <a:endParaRPr lang="es-ES"/>
        </a:p>
      </dgm:t>
    </dgm:pt>
    <dgm:pt modelId="{6389C5A5-8174-4F1F-A5C4-654AA67D63E9}" type="sibTrans" cxnId="{409F4CB2-5707-4811-8545-2D81C42EC7D3}">
      <dgm:prSet/>
      <dgm:spPr/>
      <dgm:t>
        <a:bodyPr/>
        <a:lstStyle/>
        <a:p>
          <a:endParaRPr lang="es-ES"/>
        </a:p>
      </dgm:t>
    </dgm:pt>
    <dgm:pt modelId="{F0E0868E-0D33-4BCD-BF00-6931426B76DC}">
      <dgm:prSet phldrT="[Texto]" custT="1"/>
      <dgm:spPr/>
      <dgm:t>
        <a:bodyPr/>
        <a:lstStyle/>
        <a:p>
          <a:r>
            <a:rPr lang="es-EC" sz="2400" dirty="0" smtClean="0"/>
            <a:t>12VDC / 3,5A</a:t>
          </a:r>
        </a:p>
        <a:p>
          <a:r>
            <a:rPr lang="es-EC" sz="2400" dirty="0" smtClean="0"/>
            <a:t>2-10 VDC</a:t>
          </a:r>
          <a:endParaRPr lang="es-ES" sz="2400" dirty="0"/>
        </a:p>
      </dgm:t>
    </dgm:pt>
    <dgm:pt modelId="{F30C21A9-427A-4BF3-A883-E27B2AE800D8}" type="parTrans" cxnId="{EF04B935-1F2E-4BEA-AC5A-859436BBFE42}">
      <dgm:prSet/>
      <dgm:spPr/>
      <dgm:t>
        <a:bodyPr/>
        <a:lstStyle/>
        <a:p>
          <a:endParaRPr lang="es-ES"/>
        </a:p>
      </dgm:t>
    </dgm:pt>
    <dgm:pt modelId="{C048EF2A-1E43-4708-8C91-F841027CA383}" type="sibTrans" cxnId="{EF04B935-1F2E-4BEA-AC5A-859436BBFE42}">
      <dgm:prSet/>
      <dgm:spPr/>
      <dgm:t>
        <a:bodyPr/>
        <a:lstStyle/>
        <a:p>
          <a:endParaRPr lang="es-ES"/>
        </a:p>
      </dgm:t>
    </dgm:pt>
    <dgm:pt modelId="{1F8AB7A2-705C-4C69-94EA-22E1AF8CBA4C}">
      <dgm:prSet phldrT="[Texto]" custT="1"/>
      <dgm:spPr/>
      <dgm:t>
        <a:bodyPr/>
        <a:lstStyle/>
        <a:p>
          <a:r>
            <a:rPr lang="es-EC" sz="2400" dirty="0" smtClean="0"/>
            <a:t>PUENTE H</a:t>
          </a:r>
          <a:endParaRPr lang="es-ES" sz="2400" dirty="0"/>
        </a:p>
      </dgm:t>
    </dgm:pt>
    <dgm:pt modelId="{2943D239-E0DF-4C54-A19D-E7C6AFE17072}" type="parTrans" cxnId="{3A878C29-9E82-47CF-BC3C-19CE532DD558}">
      <dgm:prSet/>
      <dgm:spPr/>
      <dgm:t>
        <a:bodyPr/>
        <a:lstStyle/>
        <a:p>
          <a:endParaRPr lang="es-ES"/>
        </a:p>
      </dgm:t>
    </dgm:pt>
    <dgm:pt modelId="{BCF440EB-821C-44F8-857E-2589042C08B5}" type="sibTrans" cxnId="{3A878C29-9E82-47CF-BC3C-19CE532DD558}">
      <dgm:prSet/>
      <dgm:spPr/>
      <dgm:t>
        <a:bodyPr/>
        <a:lstStyle/>
        <a:p>
          <a:endParaRPr lang="es-ES"/>
        </a:p>
      </dgm:t>
    </dgm:pt>
    <dgm:pt modelId="{22D6E9A6-B17A-4187-A802-963EAD49E7FA}" type="pres">
      <dgm:prSet presAssocID="{2E2169B8-C854-453F-9B9F-79AB6009F2D8}" presName="Name0" presStyleCnt="0">
        <dgm:presLayoutVars>
          <dgm:dir/>
          <dgm:resizeHandles val="exact"/>
        </dgm:presLayoutVars>
      </dgm:prSet>
      <dgm:spPr/>
    </dgm:pt>
    <dgm:pt modelId="{5C528001-47FC-473D-8419-314533CCBCA4}" type="pres">
      <dgm:prSet presAssocID="{2E2169B8-C854-453F-9B9F-79AB6009F2D8}" presName="bkgdShp" presStyleLbl="alignAccFollowNode1" presStyleIdx="0" presStyleCnt="1" custScaleY="154543" custLinFactNeighborY="17823"/>
      <dgm:spPr/>
    </dgm:pt>
    <dgm:pt modelId="{0F34B8B2-E3B2-4B14-A836-99FE9CBB25A8}" type="pres">
      <dgm:prSet presAssocID="{2E2169B8-C854-453F-9B9F-79AB6009F2D8}" presName="linComp" presStyleCnt="0"/>
      <dgm:spPr/>
    </dgm:pt>
    <dgm:pt modelId="{6EBD37F0-295B-40DC-A853-9B7E44DAD1E3}" type="pres">
      <dgm:prSet presAssocID="{9AC2F636-33DD-4D3E-B78B-5CF3CC739D1A}" presName="compNode" presStyleCnt="0"/>
      <dgm:spPr/>
    </dgm:pt>
    <dgm:pt modelId="{516848C0-DD00-4A3A-9E29-232BBEA17672}" type="pres">
      <dgm:prSet presAssocID="{9AC2F636-33DD-4D3E-B78B-5CF3CC739D1A}" presName="node" presStyleLbl="node1" presStyleIdx="0" presStyleCnt="3" custScaleY="43416" custLinFactNeighborX="-2669" custLinFactNeighborY="-2120">
        <dgm:presLayoutVars>
          <dgm:bulletEnabled val="1"/>
        </dgm:presLayoutVars>
      </dgm:prSet>
      <dgm:spPr/>
      <dgm:t>
        <a:bodyPr/>
        <a:lstStyle/>
        <a:p>
          <a:endParaRPr lang="es-ES"/>
        </a:p>
      </dgm:t>
    </dgm:pt>
    <dgm:pt modelId="{F4985062-3241-42A9-9C6D-8EC319872870}" type="pres">
      <dgm:prSet presAssocID="{9AC2F636-33DD-4D3E-B78B-5CF3CC739D1A}" presName="invisiNode" presStyleLbl="node1" presStyleIdx="0" presStyleCnt="3"/>
      <dgm:spPr/>
    </dgm:pt>
    <dgm:pt modelId="{4933F8C9-26E6-4775-B8A1-0CBE5D03E85F}" type="pres">
      <dgm:prSet presAssocID="{9AC2F636-33DD-4D3E-B78B-5CF3CC739D1A}" presName="imagNode" presStyleLbl="fgImgPlace1" presStyleIdx="0" presStyleCnt="3" custScaleY="151969"/>
      <dgm:spPr>
        <a:blipFill rotWithShape="1">
          <a:blip xmlns:r="http://schemas.openxmlformats.org/officeDocument/2006/relationships" r:embed="rId1"/>
          <a:stretch>
            <a:fillRect/>
          </a:stretch>
        </a:blipFill>
      </dgm:spPr>
    </dgm:pt>
    <dgm:pt modelId="{0DDAEC3B-0158-4844-BDC2-D4D7AB719400}" type="pres">
      <dgm:prSet presAssocID="{6389C5A5-8174-4F1F-A5C4-654AA67D63E9}" presName="sibTrans" presStyleLbl="sibTrans2D1" presStyleIdx="0" presStyleCnt="0"/>
      <dgm:spPr/>
      <dgm:t>
        <a:bodyPr/>
        <a:lstStyle/>
        <a:p>
          <a:endParaRPr lang="es-ES"/>
        </a:p>
      </dgm:t>
    </dgm:pt>
    <dgm:pt modelId="{D915FE4F-58F9-4AEC-9A6C-AD07996C4A8F}" type="pres">
      <dgm:prSet presAssocID="{F0E0868E-0D33-4BCD-BF00-6931426B76DC}" presName="compNode" presStyleCnt="0"/>
      <dgm:spPr/>
    </dgm:pt>
    <dgm:pt modelId="{B6641814-2C6E-4FFC-8D7B-0FBBB072E42C}" type="pres">
      <dgm:prSet presAssocID="{F0E0868E-0D33-4BCD-BF00-6931426B76DC}" presName="node" presStyleLbl="node1" presStyleIdx="1" presStyleCnt="3" custScaleY="42807">
        <dgm:presLayoutVars>
          <dgm:bulletEnabled val="1"/>
        </dgm:presLayoutVars>
      </dgm:prSet>
      <dgm:spPr/>
      <dgm:t>
        <a:bodyPr/>
        <a:lstStyle/>
        <a:p>
          <a:endParaRPr lang="es-ES"/>
        </a:p>
      </dgm:t>
    </dgm:pt>
    <dgm:pt modelId="{7CE3D8C7-7376-46D2-A5C9-61801B2993D0}" type="pres">
      <dgm:prSet presAssocID="{F0E0868E-0D33-4BCD-BF00-6931426B76DC}" presName="invisiNode" presStyleLbl="node1" presStyleIdx="1" presStyleCnt="3"/>
      <dgm:spPr/>
    </dgm:pt>
    <dgm:pt modelId="{664F1557-B783-4FB3-8FBB-05FCF63BA32B}" type="pres">
      <dgm:prSet presAssocID="{F0E0868E-0D33-4BCD-BF00-6931426B76DC}" presName="imagNode" presStyleLbl="fgImgPlace1" presStyleIdx="1" presStyleCnt="3" custScaleY="87034"/>
      <dgm:spPr>
        <a:blipFill rotWithShape="1">
          <a:blip xmlns:r="http://schemas.openxmlformats.org/officeDocument/2006/relationships" r:embed="rId2"/>
          <a:stretch>
            <a:fillRect/>
          </a:stretch>
        </a:blipFill>
      </dgm:spPr>
    </dgm:pt>
    <dgm:pt modelId="{2B3A8A9C-F579-44FC-AC45-809954D542AC}" type="pres">
      <dgm:prSet presAssocID="{C048EF2A-1E43-4708-8C91-F841027CA383}" presName="sibTrans" presStyleLbl="sibTrans2D1" presStyleIdx="0" presStyleCnt="0"/>
      <dgm:spPr/>
      <dgm:t>
        <a:bodyPr/>
        <a:lstStyle/>
        <a:p>
          <a:endParaRPr lang="es-ES"/>
        </a:p>
      </dgm:t>
    </dgm:pt>
    <dgm:pt modelId="{1DDEA7B1-40AE-427F-A2C9-B84E8413824D}" type="pres">
      <dgm:prSet presAssocID="{1F8AB7A2-705C-4C69-94EA-22E1AF8CBA4C}" presName="compNode" presStyleCnt="0"/>
      <dgm:spPr/>
    </dgm:pt>
    <dgm:pt modelId="{805634A8-F52E-4562-97A3-DA8F655C81AF}" type="pres">
      <dgm:prSet presAssocID="{1F8AB7A2-705C-4C69-94EA-22E1AF8CBA4C}" presName="node" presStyleLbl="node1" presStyleIdx="2" presStyleCnt="3" custScaleY="43159">
        <dgm:presLayoutVars>
          <dgm:bulletEnabled val="1"/>
        </dgm:presLayoutVars>
      </dgm:prSet>
      <dgm:spPr/>
      <dgm:t>
        <a:bodyPr/>
        <a:lstStyle/>
        <a:p>
          <a:endParaRPr lang="es-ES"/>
        </a:p>
      </dgm:t>
    </dgm:pt>
    <dgm:pt modelId="{8136E9D0-3692-4BFA-BF5A-DAB99B9E6370}" type="pres">
      <dgm:prSet presAssocID="{1F8AB7A2-705C-4C69-94EA-22E1AF8CBA4C}" presName="invisiNode" presStyleLbl="node1" presStyleIdx="2" presStyleCnt="3"/>
      <dgm:spPr/>
    </dgm:pt>
    <dgm:pt modelId="{64B3A184-EED0-49D9-A805-C936B3E86728}" type="pres">
      <dgm:prSet presAssocID="{1F8AB7A2-705C-4C69-94EA-22E1AF8CBA4C}" presName="imagNode" presStyleLbl="fgImgPlace1" presStyleIdx="2" presStyleCnt="3" custScaleY="144874"/>
      <dgm:spPr>
        <a:blipFill rotWithShape="1">
          <a:blip xmlns:r="http://schemas.openxmlformats.org/officeDocument/2006/relationships" r:embed="rId3"/>
          <a:stretch>
            <a:fillRect/>
          </a:stretch>
        </a:blipFill>
      </dgm:spPr>
    </dgm:pt>
  </dgm:ptLst>
  <dgm:cxnLst>
    <dgm:cxn modelId="{99CAA6D4-D646-45CC-BC84-5F8A0D541DDA}" type="presOf" srcId="{2E2169B8-C854-453F-9B9F-79AB6009F2D8}" destId="{22D6E9A6-B17A-4187-A802-963EAD49E7FA}" srcOrd="0" destOrd="0" presId="urn:microsoft.com/office/officeart/2005/8/layout/pList2"/>
    <dgm:cxn modelId="{4AA18ED4-CDF0-4276-9074-D8BBA9B782BC}" type="presOf" srcId="{9AC2F636-33DD-4D3E-B78B-5CF3CC739D1A}" destId="{516848C0-DD00-4A3A-9E29-232BBEA17672}" srcOrd="0" destOrd="0" presId="urn:microsoft.com/office/officeart/2005/8/layout/pList2"/>
    <dgm:cxn modelId="{409F4CB2-5707-4811-8545-2D81C42EC7D3}" srcId="{2E2169B8-C854-453F-9B9F-79AB6009F2D8}" destId="{9AC2F636-33DD-4D3E-B78B-5CF3CC739D1A}" srcOrd="0" destOrd="0" parTransId="{43726CC9-3B73-4743-9F80-02D0D471411F}" sibTransId="{6389C5A5-8174-4F1F-A5C4-654AA67D63E9}"/>
    <dgm:cxn modelId="{327D9F67-5074-4DEB-9DDD-0AF79433CF85}" type="presOf" srcId="{C048EF2A-1E43-4708-8C91-F841027CA383}" destId="{2B3A8A9C-F579-44FC-AC45-809954D542AC}" srcOrd="0" destOrd="0" presId="urn:microsoft.com/office/officeart/2005/8/layout/pList2"/>
    <dgm:cxn modelId="{A073C8AA-16AD-40F9-8F3B-76E1BB25EC78}" type="presOf" srcId="{1F8AB7A2-705C-4C69-94EA-22E1AF8CBA4C}" destId="{805634A8-F52E-4562-97A3-DA8F655C81AF}" srcOrd="0" destOrd="0" presId="urn:microsoft.com/office/officeart/2005/8/layout/pList2"/>
    <dgm:cxn modelId="{EF04B935-1F2E-4BEA-AC5A-859436BBFE42}" srcId="{2E2169B8-C854-453F-9B9F-79AB6009F2D8}" destId="{F0E0868E-0D33-4BCD-BF00-6931426B76DC}" srcOrd="1" destOrd="0" parTransId="{F30C21A9-427A-4BF3-A883-E27B2AE800D8}" sibTransId="{C048EF2A-1E43-4708-8C91-F841027CA383}"/>
    <dgm:cxn modelId="{3A878C29-9E82-47CF-BC3C-19CE532DD558}" srcId="{2E2169B8-C854-453F-9B9F-79AB6009F2D8}" destId="{1F8AB7A2-705C-4C69-94EA-22E1AF8CBA4C}" srcOrd="2" destOrd="0" parTransId="{2943D239-E0DF-4C54-A19D-E7C6AFE17072}" sibTransId="{BCF440EB-821C-44F8-857E-2589042C08B5}"/>
    <dgm:cxn modelId="{10B963FD-7B85-41F6-B1A8-1358FDD01B6E}" type="presOf" srcId="{6389C5A5-8174-4F1F-A5C4-654AA67D63E9}" destId="{0DDAEC3B-0158-4844-BDC2-D4D7AB719400}" srcOrd="0" destOrd="0" presId="urn:microsoft.com/office/officeart/2005/8/layout/pList2"/>
    <dgm:cxn modelId="{17BB23AB-5F5D-4D0C-9E17-E5B4438300D5}" type="presOf" srcId="{F0E0868E-0D33-4BCD-BF00-6931426B76DC}" destId="{B6641814-2C6E-4FFC-8D7B-0FBBB072E42C}" srcOrd="0" destOrd="0" presId="urn:microsoft.com/office/officeart/2005/8/layout/pList2"/>
    <dgm:cxn modelId="{093BDC8B-EF02-4A7C-9DD6-A4C5B04C8152}" type="presParOf" srcId="{22D6E9A6-B17A-4187-A802-963EAD49E7FA}" destId="{5C528001-47FC-473D-8419-314533CCBCA4}" srcOrd="0" destOrd="0" presId="urn:microsoft.com/office/officeart/2005/8/layout/pList2"/>
    <dgm:cxn modelId="{6CF27248-B445-4537-B18C-8C38028B76D5}" type="presParOf" srcId="{22D6E9A6-B17A-4187-A802-963EAD49E7FA}" destId="{0F34B8B2-E3B2-4B14-A836-99FE9CBB25A8}" srcOrd="1" destOrd="0" presId="urn:microsoft.com/office/officeart/2005/8/layout/pList2"/>
    <dgm:cxn modelId="{ECD65195-CE81-44A8-A683-F8512DDE3E4B}" type="presParOf" srcId="{0F34B8B2-E3B2-4B14-A836-99FE9CBB25A8}" destId="{6EBD37F0-295B-40DC-A853-9B7E44DAD1E3}" srcOrd="0" destOrd="0" presId="urn:microsoft.com/office/officeart/2005/8/layout/pList2"/>
    <dgm:cxn modelId="{B6D19236-0D7E-4B51-A031-45BBA84DE0E8}" type="presParOf" srcId="{6EBD37F0-295B-40DC-A853-9B7E44DAD1E3}" destId="{516848C0-DD00-4A3A-9E29-232BBEA17672}" srcOrd="0" destOrd="0" presId="urn:microsoft.com/office/officeart/2005/8/layout/pList2"/>
    <dgm:cxn modelId="{9E04E898-01AC-4948-ACE7-FD8FB06A30FA}" type="presParOf" srcId="{6EBD37F0-295B-40DC-A853-9B7E44DAD1E3}" destId="{F4985062-3241-42A9-9C6D-8EC319872870}" srcOrd="1" destOrd="0" presId="urn:microsoft.com/office/officeart/2005/8/layout/pList2"/>
    <dgm:cxn modelId="{F30DDA22-2071-4118-A42F-F30FBD4821B9}" type="presParOf" srcId="{6EBD37F0-295B-40DC-A853-9B7E44DAD1E3}" destId="{4933F8C9-26E6-4775-B8A1-0CBE5D03E85F}" srcOrd="2" destOrd="0" presId="urn:microsoft.com/office/officeart/2005/8/layout/pList2"/>
    <dgm:cxn modelId="{EA578289-F998-4D92-8A8E-6E837680495B}" type="presParOf" srcId="{0F34B8B2-E3B2-4B14-A836-99FE9CBB25A8}" destId="{0DDAEC3B-0158-4844-BDC2-D4D7AB719400}" srcOrd="1" destOrd="0" presId="urn:microsoft.com/office/officeart/2005/8/layout/pList2"/>
    <dgm:cxn modelId="{9737A429-1DB8-4026-A831-AC70856A655B}" type="presParOf" srcId="{0F34B8B2-E3B2-4B14-A836-99FE9CBB25A8}" destId="{D915FE4F-58F9-4AEC-9A6C-AD07996C4A8F}" srcOrd="2" destOrd="0" presId="urn:microsoft.com/office/officeart/2005/8/layout/pList2"/>
    <dgm:cxn modelId="{96BA4CA5-A82A-4F46-92FA-907CBD38256C}" type="presParOf" srcId="{D915FE4F-58F9-4AEC-9A6C-AD07996C4A8F}" destId="{B6641814-2C6E-4FFC-8D7B-0FBBB072E42C}" srcOrd="0" destOrd="0" presId="urn:microsoft.com/office/officeart/2005/8/layout/pList2"/>
    <dgm:cxn modelId="{C09E1D22-9C4B-46E3-9E00-F04159320F24}" type="presParOf" srcId="{D915FE4F-58F9-4AEC-9A6C-AD07996C4A8F}" destId="{7CE3D8C7-7376-46D2-A5C9-61801B2993D0}" srcOrd="1" destOrd="0" presId="urn:microsoft.com/office/officeart/2005/8/layout/pList2"/>
    <dgm:cxn modelId="{9F0A7222-6015-4B82-8829-EB5B8A35597F}" type="presParOf" srcId="{D915FE4F-58F9-4AEC-9A6C-AD07996C4A8F}" destId="{664F1557-B783-4FB3-8FBB-05FCF63BA32B}" srcOrd="2" destOrd="0" presId="urn:microsoft.com/office/officeart/2005/8/layout/pList2"/>
    <dgm:cxn modelId="{F26DEF48-C025-4959-A6C6-6AA563179425}" type="presParOf" srcId="{0F34B8B2-E3B2-4B14-A836-99FE9CBB25A8}" destId="{2B3A8A9C-F579-44FC-AC45-809954D542AC}" srcOrd="3" destOrd="0" presId="urn:microsoft.com/office/officeart/2005/8/layout/pList2"/>
    <dgm:cxn modelId="{5A5D7CD3-216F-4579-AA16-7F95BCEC04EA}" type="presParOf" srcId="{0F34B8B2-E3B2-4B14-A836-99FE9CBB25A8}" destId="{1DDEA7B1-40AE-427F-A2C9-B84E8413824D}" srcOrd="4" destOrd="0" presId="urn:microsoft.com/office/officeart/2005/8/layout/pList2"/>
    <dgm:cxn modelId="{C3DFE5AA-A1E7-4E47-BCC8-1307DAB81922}" type="presParOf" srcId="{1DDEA7B1-40AE-427F-A2C9-B84E8413824D}" destId="{805634A8-F52E-4562-97A3-DA8F655C81AF}" srcOrd="0" destOrd="0" presId="urn:microsoft.com/office/officeart/2005/8/layout/pList2"/>
    <dgm:cxn modelId="{1D754390-8859-4C1C-90AB-02E9BCC6B3D6}" type="presParOf" srcId="{1DDEA7B1-40AE-427F-A2C9-B84E8413824D}" destId="{8136E9D0-3692-4BFA-BF5A-DAB99B9E6370}" srcOrd="1" destOrd="0" presId="urn:microsoft.com/office/officeart/2005/8/layout/pList2"/>
    <dgm:cxn modelId="{494487F4-552C-405D-ACEF-B97BE10DB5E9}" type="presParOf" srcId="{1DDEA7B1-40AE-427F-A2C9-B84E8413824D}" destId="{64B3A184-EED0-49D9-A805-C936B3E86728}"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33858-2481-4CD3-8DBF-6510E4AFCB74}">
      <dsp:nvSpPr>
        <dsp:cNvPr id="0" name=""/>
        <dsp:cNvSpPr/>
      </dsp:nvSpPr>
      <dsp:spPr>
        <a:xfrm>
          <a:off x="-5052201" y="-777088"/>
          <a:ext cx="6040736" cy="6040736"/>
        </a:xfrm>
        <a:prstGeom prst="blockArc">
          <a:avLst>
            <a:gd name="adj1" fmla="val 18900000"/>
            <a:gd name="adj2" fmla="val 2700000"/>
            <a:gd name="adj3" fmla="val 358"/>
          </a:avLst>
        </a:pr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FAD51C-FA6F-478C-B2A8-DD9B820C10C8}">
      <dsp:nvSpPr>
        <dsp:cNvPr id="0" name=""/>
        <dsp:cNvSpPr/>
      </dsp:nvSpPr>
      <dsp:spPr>
        <a:xfrm>
          <a:off x="684649" y="432046"/>
          <a:ext cx="7703774" cy="897312"/>
        </a:xfrm>
        <a:prstGeom prst="rect">
          <a:avLst/>
        </a:prstGeom>
        <a:gradFill rotWithShape="1">
          <a:gsLst>
            <a:gs pos="0">
              <a:schemeClr val="accent6">
                <a:tint val="1000"/>
                <a:satMod val="255000"/>
              </a:schemeClr>
            </a:gs>
            <a:gs pos="55000">
              <a:schemeClr val="accent6">
                <a:tint val="12000"/>
                <a:satMod val="255000"/>
              </a:schemeClr>
            </a:gs>
            <a:gs pos="100000">
              <a:schemeClr val="accent6">
                <a:tint val="45000"/>
                <a:satMod val="250000"/>
              </a:schemeClr>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712241" tIns="50800" rIns="50800" bIns="50800" numCol="1" spcCol="1270" anchor="ctr" anchorCtr="0">
          <a:noAutofit/>
        </a:bodyPr>
        <a:lstStyle/>
        <a:p>
          <a:pPr lvl="0" algn="just" defTabSz="889000">
            <a:lnSpc>
              <a:spcPct val="90000"/>
            </a:lnSpc>
            <a:spcBef>
              <a:spcPct val="0"/>
            </a:spcBef>
            <a:spcAft>
              <a:spcPct val="35000"/>
            </a:spcAft>
          </a:pPr>
          <a:r>
            <a:rPr kumimoji="0" lang="es-EC" sz="2000" kern="1200" dirty="0" smtClean="0">
              <a:solidFill>
                <a:schemeClr val="tx2"/>
              </a:solidFill>
              <a:latin typeface="+mj-lt"/>
              <a:ea typeface="+mj-ea"/>
              <a:cs typeface="+mj-cs"/>
            </a:rPr>
            <a:t>Alta demanda de hospitales en Área de medicina crítica, escases camas en UCI, pacientes con tiempos de estadía largos. Necesidad de formación de profesionales. </a:t>
          </a:r>
          <a:endParaRPr kumimoji="0" lang="es-ES" sz="2000" kern="1200" dirty="0">
            <a:solidFill>
              <a:schemeClr val="tx2"/>
            </a:solidFill>
            <a:latin typeface="+mj-lt"/>
            <a:ea typeface="+mj-ea"/>
            <a:cs typeface="+mj-cs"/>
          </a:endParaRPr>
        </a:p>
      </dsp:txBody>
      <dsp:txXfrm>
        <a:off x="684649" y="432046"/>
        <a:ext cx="7703774" cy="897312"/>
      </dsp:txXfrm>
    </dsp:sp>
    <dsp:sp modelId="{EC6CDAE0-273B-4A15-A2F4-255383F2BFD9}">
      <dsp:nvSpPr>
        <dsp:cNvPr id="0" name=""/>
        <dsp:cNvSpPr/>
      </dsp:nvSpPr>
      <dsp:spPr>
        <a:xfrm>
          <a:off x="41649" y="282456"/>
          <a:ext cx="1202700" cy="1229710"/>
        </a:xfrm>
        <a:prstGeom prst="ellipse">
          <a:avLst/>
        </a:prstGeom>
        <a:blipFill rotWithShape="0">
          <a:blip xmlns:r="http://schemas.openxmlformats.org/officeDocument/2006/relationships" r:embed="rId1"/>
          <a:stretch>
            <a:fillRect/>
          </a:stretch>
        </a:blip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C4E1BE-2D1F-46C1-BC98-72AAA57F3BD3}">
      <dsp:nvSpPr>
        <dsp:cNvPr id="0" name=""/>
        <dsp:cNvSpPr/>
      </dsp:nvSpPr>
      <dsp:spPr>
        <a:xfrm>
          <a:off x="969172" y="1794624"/>
          <a:ext cx="7377602" cy="897312"/>
        </a:xfrm>
        <a:prstGeom prst="rect">
          <a:avLst/>
        </a:prstGeom>
        <a:gradFill rotWithShape="1">
          <a:gsLst>
            <a:gs pos="0">
              <a:schemeClr val="accent6">
                <a:tint val="1000"/>
                <a:satMod val="255000"/>
              </a:schemeClr>
            </a:gs>
            <a:gs pos="55000">
              <a:schemeClr val="accent6">
                <a:tint val="12000"/>
                <a:satMod val="255000"/>
              </a:schemeClr>
            </a:gs>
            <a:gs pos="100000">
              <a:schemeClr val="accent6">
                <a:tint val="45000"/>
                <a:satMod val="250000"/>
              </a:schemeClr>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712241" tIns="50800" rIns="50800" bIns="50800" numCol="1" spcCol="1270" anchor="ctr" anchorCtr="0">
          <a:noAutofit/>
        </a:bodyPr>
        <a:lstStyle/>
        <a:p>
          <a:pPr lvl="0" algn="just" defTabSz="889000">
            <a:lnSpc>
              <a:spcPct val="90000"/>
            </a:lnSpc>
            <a:spcBef>
              <a:spcPct val="0"/>
            </a:spcBef>
            <a:spcAft>
              <a:spcPct val="35000"/>
            </a:spcAft>
          </a:pPr>
          <a:r>
            <a:rPr kumimoji="0" lang="es-EC" sz="2000" kern="1200" dirty="0" smtClean="0">
              <a:solidFill>
                <a:schemeClr val="tx2"/>
              </a:solidFill>
              <a:latin typeface="+mj-lt"/>
              <a:ea typeface="+mj-ea"/>
              <a:cs typeface="+mj-cs"/>
            </a:rPr>
            <a:t>Mecatrónica en la medicina, nuevas tecnologías , investigación de nuevos procedimientos y protocolos. </a:t>
          </a:r>
          <a:endParaRPr kumimoji="0" lang="es-ES" sz="2000" kern="1200" dirty="0">
            <a:solidFill>
              <a:schemeClr val="tx2"/>
            </a:solidFill>
            <a:latin typeface="+mj-lt"/>
            <a:ea typeface="+mj-ea"/>
            <a:cs typeface="+mj-cs"/>
          </a:endParaRPr>
        </a:p>
      </dsp:txBody>
      <dsp:txXfrm>
        <a:off x="969172" y="1794624"/>
        <a:ext cx="7377602" cy="897312"/>
      </dsp:txXfrm>
    </dsp:sp>
    <dsp:sp modelId="{E7A6985D-1E46-424E-8E65-14C3634B54CD}">
      <dsp:nvSpPr>
        <dsp:cNvPr id="0" name=""/>
        <dsp:cNvSpPr/>
      </dsp:nvSpPr>
      <dsp:spPr>
        <a:xfrm>
          <a:off x="408352" y="1682460"/>
          <a:ext cx="1121640" cy="1121640"/>
        </a:xfrm>
        <a:prstGeom prst="ellipse">
          <a:avLst/>
        </a:prstGeom>
        <a:blipFill rotWithShape="0">
          <a:blip xmlns:r="http://schemas.openxmlformats.org/officeDocument/2006/relationships" r:embed="rId2"/>
          <a:stretch>
            <a:fillRect/>
          </a:stretch>
        </a:blip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ED2604-E41B-4FC6-BF49-129CC6993091}">
      <dsp:nvSpPr>
        <dsp:cNvPr id="0" name=""/>
        <dsp:cNvSpPr/>
      </dsp:nvSpPr>
      <dsp:spPr>
        <a:xfrm>
          <a:off x="642999" y="3140592"/>
          <a:ext cx="7703774" cy="897312"/>
        </a:xfrm>
        <a:prstGeom prst="rect">
          <a:avLst/>
        </a:prstGeom>
        <a:gradFill rotWithShape="1">
          <a:gsLst>
            <a:gs pos="0">
              <a:schemeClr val="accent6">
                <a:tint val="1000"/>
                <a:satMod val="255000"/>
              </a:schemeClr>
            </a:gs>
            <a:gs pos="55000">
              <a:schemeClr val="accent6">
                <a:tint val="12000"/>
                <a:satMod val="255000"/>
              </a:schemeClr>
            </a:gs>
            <a:gs pos="100000">
              <a:schemeClr val="accent6">
                <a:tint val="45000"/>
                <a:satMod val="250000"/>
              </a:schemeClr>
            </a:gs>
          </a:gsLst>
          <a:path path="circle">
            <a:fillToRect l="-40000" t="-90000" r="140000" b="190000"/>
          </a:path>
        </a:gradFill>
        <a:ln w="9525" cap="flat" cmpd="sng" algn="ctr">
          <a:solidFill>
            <a:schemeClr val="accent6"/>
          </a:solidFill>
          <a:prstDash val="solid"/>
        </a:ln>
        <a:effectLst>
          <a:outerShdw blurRad="51500" dist="25400" dir="5400000" rotWithShape="0">
            <a:srgbClr val="000000">
              <a:alpha val="4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712241" tIns="45720" rIns="45720" bIns="45720" numCol="1" spcCol="1270" anchor="ctr" anchorCtr="0">
          <a:noAutofit/>
        </a:bodyPr>
        <a:lstStyle/>
        <a:p>
          <a:pPr lvl="0" algn="just" defTabSz="800100">
            <a:lnSpc>
              <a:spcPct val="90000"/>
            </a:lnSpc>
            <a:spcBef>
              <a:spcPct val="0"/>
            </a:spcBef>
            <a:spcAft>
              <a:spcPct val="35000"/>
            </a:spcAft>
          </a:pPr>
          <a:r>
            <a:rPr kumimoji="0" lang="es-EC" sz="1800" kern="1200" dirty="0" smtClean="0">
              <a:solidFill>
                <a:schemeClr val="tx2"/>
              </a:solidFill>
              <a:latin typeface="+mj-lt"/>
              <a:ea typeface="+mj-ea"/>
              <a:cs typeface="+mj-cs"/>
            </a:rPr>
            <a:t>Necesidad de métodos didácticos para la formación de profesionales de la salud. Requerimiento de equipos para comprobar el correcto funcionamiento de Equipos ventilatorios. </a:t>
          </a:r>
          <a:endParaRPr kumimoji="0" lang="es-ES" sz="1800" kern="1200" dirty="0">
            <a:solidFill>
              <a:schemeClr val="tx2"/>
            </a:solidFill>
            <a:latin typeface="+mj-lt"/>
            <a:ea typeface="+mj-ea"/>
            <a:cs typeface="+mj-cs"/>
          </a:endParaRPr>
        </a:p>
      </dsp:txBody>
      <dsp:txXfrm>
        <a:off x="642999" y="3140592"/>
        <a:ext cx="7703774" cy="897312"/>
      </dsp:txXfrm>
    </dsp:sp>
    <dsp:sp modelId="{E2030F5D-6381-44AA-A3B0-16D9AC30C199}">
      <dsp:nvSpPr>
        <dsp:cNvPr id="0" name=""/>
        <dsp:cNvSpPr/>
      </dsp:nvSpPr>
      <dsp:spPr>
        <a:xfrm>
          <a:off x="82179" y="3028428"/>
          <a:ext cx="1121640" cy="1121640"/>
        </a:xfrm>
        <a:prstGeom prst="ellipse">
          <a:avLst/>
        </a:prstGeom>
        <a:blipFill rotWithShape="0">
          <a:blip xmlns:r="http://schemas.openxmlformats.org/officeDocument/2006/relationships" r:embed="rId3"/>
          <a:stretch>
            <a:fillRect/>
          </a:stretch>
        </a:blip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28001-47FC-473D-8419-314533CCBCA4}">
      <dsp:nvSpPr>
        <dsp:cNvPr id="0" name=""/>
        <dsp:cNvSpPr/>
      </dsp:nvSpPr>
      <dsp:spPr>
        <a:xfrm>
          <a:off x="0" y="233458"/>
          <a:ext cx="8100392" cy="3164436"/>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4933F8C9-26E6-4775-B8A1-0CBE5D03E85F}">
      <dsp:nvSpPr>
        <dsp:cNvPr id="0" name=""/>
        <dsp:cNvSpPr/>
      </dsp:nvSpPr>
      <dsp:spPr>
        <a:xfrm>
          <a:off x="243011" y="722367"/>
          <a:ext cx="2379490" cy="2281935"/>
        </a:xfrm>
        <a:prstGeom prst="roundRect">
          <a:avLst>
            <a:gd name="adj" fmla="val 10000"/>
          </a:avLst>
        </a:prstGeom>
        <a:blipFill rotWithShape="1">
          <a:blip xmlns:r="http://schemas.openxmlformats.org/officeDocument/2006/relationships" r:embed="rId1"/>
          <a:stretch>
            <a:fillRect/>
          </a:stretch>
        </a:blip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16848C0-DD00-4A3A-9E29-232BBEA17672}">
      <dsp:nvSpPr>
        <dsp:cNvPr id="0" name=""/>
        <dsp:cNvSpPr/>
      </dsp:nvSpPr>
      <dsp:spPr>
        <a:xfrm rot="10800000">
          <a:off x="248294" y="3542129"/>
          <a:ext cx="2379490" cy="1086543"/>
        </a:xfrm>
        <a:prstGeom prst="round2SameRect">
          <a:avLst>
            <a:gd name="adj1" fmla="val 10500"/>
            <a:gd name="adj2" fmla="val 0"/>
          </a:avLst>
        </a:prstGeom>
        <a:solidFill>
          <a:schemeClr val="accent2">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C" sz="2000" kern="1200" dirty="0" smtClean="0"/>
            <a:t>SERVOMOTOR</a:t>
          </a:r>
          <a:endParaRPr lang="es-ES" sz="2000" kern="1200" dirty="0"/>
        </a:p>
      </dsp:txBody>
      <dsp:txXfrm rot="10800000">
        <a:off x="281709" y="3542129"/>
        <a:ext cx="2312660" cy="1053128"/>
      </dsp:txXfrm>
    </dsp:sp>
    <dsp:sp modelId="{664F1557-B783-4FB3-8FBB-05FCF63BA32B}">
      <dsp:nvSpPr>
        <dsp:cNvPr id="0" name=""/>
        <dsp:cNvSpPr/>
      </dsp:nvSpPr>
      <dsp:spPr>
        <a:xfrm>
          <a:off x="2860450" y="1155121"/>
          <a:ext cx="2379490" cy="1306885"/>
        </a:xfrm>
        <a:prstGeom prst="roundRect">
          <a:avLst>
            <a:gd name="adj" fmla="val 10000"/>
          </a:avLst>
        </a:prstGeom>
        <a:blipFill rotWithShape="1">
          <a:blip xmlns:r="http://schemas.openxmlformats.org/officeDocument/2006/relationships" r:embed="rId2"/>
          <a:stretch>
            <a:fillRect/>
          </a:stretch>
        </a:blip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6641814-2C6E-4FFC-8D7B-0FBBB072E42C}">
      <dsp:nvSpPr>
        <dsp:cNvPr id="0" name=""/>
        <dsp:cNvSpPr/>
      </dsp:nvSpPr>
      <dsp:spPr>
        <a:xfrm rot="10800000">
          <a:off x="2860450" y="3548034"/>
          <a:ext cx="2379490" cy="1071302"/>
        </a:xfrm>
        <a:prstGeom prst="round2SameRect">
          <a:avLst>
            <a:gd name="adj1" fmla="val 10500"/>
            <a:gd name="adj2" fmla="val 0"/>
          </a:avLst>
        </a:prstGeom>
        <a:solidFill>
          <a:schemeClr val="accent3">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C" sz="1800" kern="1200" dirty="0" smtClean="0"/>
            <a:t>PWM </a:t>
          </a:r>
        </a:p>
        <a:p>
          <a:pPr lvl="0" algn="ctr" defTabSz="800100">
            <a:lnSpc>
              <a:spcPct val="90000"/>
            </a:lnSpc>
            <a:spcBef>
              <a:spcPct val="0"/>
            </a:spcBef>
            <a:spcAft>
              <a:spcPct val="35000"/>
            </a:spcAft>
          </a:pPr>
          <a:r>
            <a:rPr lang="es-EC" sz="1800" kern="1200" dirty="0" smtClean="0"/>
            <a:t>0,5 A 2,5 ms</a:t>
          </a:r>
        </a:p>
        <a:p>
          <a:pPr lvl="0" algn="ctr" defTabSz="800100">
            <a:lnSpc>
              <a:spcPct val="90000"/>
            </a:lnSpc>
            <a:spcBef>
              <a:spcPct val="0"/>
            </a:spcBef>
            <a:spcAft>
              <a:spcPct val="35000"/>
            </a:spcAft>
          </a:pPr>
          <a:r>
            <a:rPr lang="es-EC" sz="1800" kern="1200" dirty="0" smtClean="0"/>
            <a:t>50 Hz</a:t>
          </a:r>
          <a:endParaRPr lang="es-ES" sz="1800" kern="1200" dirty="0"/>
        </a:p>
      </dsp:txBody>
      <dsp:txXfrm rot="10800000">
        <a:off x="2893396" y="3548034"/>
        <a:ext cx="2313598" cy="1038356"/>
      </dsp:txXfrm>
    </dsp:sp>
    <dsp:sp modelId="{64B3A184-EED0-49D9-A805-C936B3E86728}">
      <dsp:nvSpPr>
        <dsp:cNvPr id="0" name=""/>
        <dsp:cNvSpPr/>
      </dsp:nvSpPr>
      <dsp:spPr>
        <a:xfrm>
          <a:off x="5954954" y="934687"/>
          <a:ext cx="1425362" cy="1743349"/>
        </a:xfrm>
        <a:prstGeom prst="roundRect">
          <a:avLst>
            <a:gd name="adj" fmla="val 10000"/>
          </a:avLst>
        </a:prstGeom>
        <a:blipFill rotWithShape="1">
          <a:blip xmlns:r="http://schemas.openxmlformats.org/officeDocument/2006/relationships" r:embed="rId3"/>
          <a:stretch>
            <a:fillRect/>
          </a:stretch>
        </a:blip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05634A8-F52E-4562-97A3-DA8F655C81AF}">
      <dsp:nvSpPr>
        <dsp:cNvPr id="0" name=""/>
        <dsp:cNvSpPr/>
      </dsp:nvSpPr>
      <dsp:spPr>
        <a:xfrm rot="10800000">
          <a:off x="5477890" y="3541427"/>
          <a:ext cx="2379490" cy="1080111"/>
        </a:xfrm>
        <a:prstGeom prst="round2SameRect">
          <a:avLst>
            <a:gd name="adj1" fmla="val 10500"/>
            <a:gd name="adj2" fmla="val 0"/>
          </a:avLst>
        </a:prstGeom>
        <a:solidFill>
          <a:schemeClr val="accent4">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C" sz="2400" kern="1200" dirty="0" smtClean="0"/>
            <a:t>PUENTE H</a:t>
          </a:r>
          <a:endParaRPr lang="es-ES" sz="2400" kern="1200" dirty="0"/>
        </a:p>
      </dsp:txBody>
      <dsp:txXfrm rot="10800000">
        <a:off x="5511107" y="3541427"/>
        <a:ext cx="2313056" cy="1046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33202-8F59-478C-AD0F-9E1DD822DC86}">
      <dsp:nvSpPr>
        <dsp:cNvPr id="0" name=""/>
        <dsp:cNvSpPr/>
      </dsp:nvSpPr>
      <dsp:spPr>
        <a:xfrm>
          <a:off x="1608" y="0"/>
          <a:ext cx="2502843" cy="4624288"/>
        </a:xfrm>
        <a:prstGeom prst="roundRect">
          <a:avLst>
            <a:gd name="adj" fmla="val 10000"/>
          </a:avLst>
        </a:prstGeom>
        <a:gradFill rotWithShape="0">
          <a:gsLst>
            <a:gs pos="0">
              <a:schemeClr val="accent2">
                <a:shade val="80000"/>
                <a:hueOff val="0"/>
                <a:satOff val="0"/>
                <a:lumOff val="0"/>
                <a:alphaOff val="0"/>
                <a:tint val="43000"/>
                <a:satMod val="165000"/>
              </a:schemeClr>
            </a:gs>
            <a:gs pos="55000">
              <a:schemeClr val="accent2">
                <a:shade val="80000"/>
                <a:hueOff val="0"/>
                <a:satOff val="0"/>
                <a:lumOff val="0"/>
                <a:alphaOff val="0"/>
                <a:tint val="83000"/>
                <a:satMod val="155000"/>
              </a:schemeClr>
            </a:gs>
            <a:gs pos="100000">
              <a:schemeClr val="accent2">
                <a:shade val="80000"/>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shade val="80000"/>
              <a:hueOff val="0"/>
              <a:satOff val="0"/>
              <a:lumOff val="0"/>
              <a:alphaOff val="0"/>
              <a:satMod val="115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0904" tIns="120904" rIns="120904" bIns="120904" numCol="1" spcCol="1270" anchor="ctr" anchorCtr="0">
          <a:noAutofit/>
        </a:bodyPr>
        <a:lstStyle/>
        <a:p>
          <a:pPr lvl="0" algn="just" defTabSz="755650">
            <a:lnSpc>
              <a:spcPct val="90000"/>
            </a:lnSpc>
            <a:spcBef>
              <a:spcPct val="0"/>
            </a:spcBef>
            <a:spcAft>
              <a:spcPct val="35000"/>
            </a:spcAft>
          </a:pPr>
          <a:r>
            <a:rPr lang="es-ES" sz="1700" kern="1200" dirty="0" smtClean="0"/>
            <a:t>Recolectar información sobre las condiciones pulmonares más frecuentes.</a:t>
          </a:r>
          <a:endParaRPr lang="es-ES" sz="1700" kern="1200" dirty="0"/>
        </a:p>
      </dsp:txBody>
      <dsp:txXfrm>
        <a:off x="1608" y="1849715"/>
        <a:ext cx="2502843" cy="1849715"/>
      </dsp:txXfrm>
    </dsp:sp>
    <dsp:sp modelId="{EDA5CDEB-0973-4DD4-9D47-DC5F04687191}">
      <dsp:nvSpPr>
        <dsp:cNvPr id="0" name=""/>
        <dsp:cNvSpPr/>
      </dsp:nvSpPr>
      <dsp:spPr>
        <a:xfrm>
          <a:off x="483086" y="277457"/>
          <a:ext cx="1539887" cy="1539887"/>
        </a:xfrm>
        <a:prstGeom prst="ellipse">
          <a:avLst/>
        </a:prstGeom>
        <a:blipFill rotWithShape="1">
          <a:blip xmlns:r="http://schemas.openxmlformats.org/officeDocument/2006/relationships" r:embed="rId1"/>
          <a:stretch>
            <a:fillRect/>
          </a:stretch>
        </a:blip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tint val="50000"/>
              <a:hueOff val="0"/>
              <a:satOff val="0"/>
              <a:lumOff val="0"/>
              <a:alphaOff val="0"/>
              <a:satMod val="115000"/>
            </a:schemeClr>
          </a:contourClr>
        </a:sp3d>
      </dsp:spPr>
      <dsp:style>
        <a:lnRef idx="0">
          <a:scrgbClr r="0" g="0" b="0"/>
        </a:lnRef>
        <a:fillRef idx="1">
          <a:scrgbClr r="0" g="0" b="0"/>
        </a:fillRef>
        <a:effectRef idx="3">
          <a:scrgbClr r="0" g="0" b="0"/>
        </a:effectRef>
        <a:fontRef idx="minor"/>
      </dsp:style>
    </dsp:sp>
    <dsp:sp modelId="{220FE8E8-4014-43DC-92F6-E5D2BC78EC0A}">
      <dsp:nvSpPr>
        <dsp:cNvPr id="0" name=""/>
        <dsp:cNvSpPr/>
      </dsp:nvSpPr>
      <dsp:spPr>
        <a:xfrm>
          <a:off x="2579538" y="0"/>
          <a:ext cx="2502843" cy="4624288"/>
        </a:xfrm>
        <a:prstGeom prst="roundRect">
          <a:avLst>
            <a:gd name="adj" fmla="val 10000"/>
          </a:avLst>
        </a:prstGeom>
        <a:gradFill rotWithShape="0">
          <a:gsLst>
            <a:gs pos="0">
              <a:schemeClr val="accent2">
                <a:shade val="80000"/>
                <a:hueOff val="44393"/>
                <a:satOff val="-9753"/>
                <a:lumOff val="15552"/>
                <a:alphaOff val="0"/>
                <a:tint val="43000"/>
                <a:satMod val="165000"/>
              </a:schemeClr>
            </a:gs>
            <a:gs pos="55000">
              <a:schemeClr val="accent2">
                <a:shade val="80000"/>
                <a:hueOff val="44393"/>
                <a:satOff val="-9753"/>
                <a:lumOff val="15552"/>
                <a:alphaOff val="0"/>
                <a:tint val="83000"/>
                <a:satMod val="155000"/>
              </a:schemeClr>
            </a:gs>
            <a:gs pos="100000">
              <a:schemeClr val="accent2">
                <a:shade val="80000"/>
                <a:hueOff val="44393"/>
                <a:satOff val="-9753"/>
                <a:lumOff val="15552"/>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shade val="80000"/>
              <a:hueOff val="44393"/>
              <a:satOff val="-9753"/>
              <a:lumOff val="15552"/>
              <a:alphaOff val="0"/>
              <a:satMod val="115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0904" tIns="120904" rIns="120904" bIns="120904" numCol="1" spcCol="1270" anchor="ctr" anchorCtr="0">
          <a:noAutofit/>
        </a:bodyPr>
        <a:lstStyle/>
        <a:p>
          <a:pPr lvl="0" algn="just" defTabSz="755650">
            <a:lnSpc>
              <a:spcPct val="90000"/>
            </a:lnSpc>
            <a:spcBef>
              <a:spcPct val="0"/>
            </a:spcBef>
            <a:spcAft>
              <a:spcPct val="35000"/>
            </a:spcAft>
          </a:pPr>
          <a:r>
            <a:rPr lang="es-ES" sz="1700" kern="1200" dirty="0" smtClean="0"/>
            <a:t>Obtener los parámetros de mecánica del pulmón correspondientes a las deficiencias pulmonares más frecuentes. </a:t>
          </a:r>
          <a:endParaRPr lang="es-ES" sz="1700" kern="1200" dirty="0"/>
        </a:p>
      </dsp:txBody>
      <dsp:txXfrm>
        <a:off x="2579538" y="1849715"/>
        <a:ext cx="2502843" cy="1849715"/>
      </dsp:txXfrm>
    </dsp:sp>
    <dsp:sp modelId="{94303CB3-9117-4449-95A1-D2D69E669947}">
      <dsp:nvSpPr>
        <dsp:cNvPr id="0" name=""/>
        <dsp:cNvSpPr/>
      </dsp:nvSpPr>
      <dsp:spPr>
        <a:xfrm>
          <a:off x="3061016" y="277457"/>
          <a:ext cx="1539887" cy="1539887"/>
        </a:xfrm>
        <a:prstGeom prst="ellipse">
          <a:avLst/>
        </a:prstGeom>
        <a:blipFill rotWithShape="1">
          <a:blip xmlns:r="http://schemas.openxmlformats.org/officeDocument/2006/relationships" r:embed="rId2"/>
          <a:stretch>
            <a:fillRect/>
          </a:stretch>
        </a:blip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tint val="50000"/>
              <a:hueOff val="6403"/>
              <a:satOff val="-692"/>
              <a:lumOff val="6980"/>
              <a:alphaOff val="0"/>
              <a:satMod val="115000"/>
            </a:schemeClr>
          </a:contourClr>
        </a:sp3d>
      </dsp:spPr>
      <dsp:style>
        <a:lnRef idx="0">
          <a:scrgbClr r="0" g="0" b="0"/>
        </a:lnRef>
        <a:fillRef idx="1">
          <a:scrgbClr r="0" g="0" b="0"/>
        </a:fillRef>
        <a:effectRef idx="3">
          <a:scrgbClr r="0" g="0" b="0"/>
        </a:effectRef>
        <a:fontRef idx="minor"/>
      </dsp:style>
    </dsp:sp>
    <dsp:sp modelId="{816CAD7F-A500-4852-87CA-E1B36072C4A2}">
      <dsp:nvSpPr>
        <dsp:cNvPr id="0" name=""/>
        <dsp:cNvSpPr/>
      </dsp:nvSpPr>
      <dsp:spPr>
        <a:xfrm>
          <a:off x="5157467" y="0"/>
          <a:ext cx="2502843" cy="4624288"/>
        </a:xfrm>
        <a:prstGeom prst="roundRect">
          <a:avLst>
            <a:gd name="adj" fmla="val 10000"/>
          </a:avLst>
        </a:prstGeom>
        <a:gradFill rotWithShape="0">
          <a:gsLst>
            <a:gs pos="0">
              <a:schemeClr val="accent2">
                <a:shade val="80000"/>
                <a:hueOff val="88785"/>
                <a:satOff val="-19505"/>
                <a:lumOff val="31104"/>
                <a:alphaOff val="0"/>
                <a:tint val="43000"/>
                <a:satMod val="165000"/>
              </a:schemeClr>
            </a:gs>
            <a:gs pos="55000">
              <a:schemeClr val="accent2">
                <a:shade val="80000"/>
                <a:hueOff val="88785"/>
                <a:satOff val="-19505"/>
                <a:lumOff val="31104"/>
                <a:alphaOff val="0"/>
                <a:tint val="83000"/>
                <a:satMod val="155000"/>
              </a:schemeClr>
            </a:gs>
            <a:gs pos="100000">
              <a:schemeClr val="accent2">
                <a:shade val="80000"/>
                <a:hueOff val="88785"/>
                <a:satOff val="-19505"/>
                <a:lumOff val="31104"/>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shade val="80000"/>
              <a:hueOff val="88785"/>
              <a:satOff val="-19505"/>
              <a:lumOff val="31104"/>
              <a:alphaOff val="0"/>
              <a:satMod val="115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0904" tIns="120904" rIns="120904" bIns="120904" numCol="1" spcCol="1270" anchor="ctr" anchorCtr="0">
          <a:noAutofit/>
        </a:bodyPr>
        <a:lstStyle/>
        <a:p>
          <a:pPr lvl="0" algn="just" defTabSz="755650">
            <a:lnSpc>
              <a:spcPct val="90000"/>
            </a:lnSpc>
            <a:spcBef>
              <a:spcPct val="0"/>
            </a:spcBef>
            <a:spcAft>
              <a:spcPct val="35000"/>
            </a:spcAft>
          </a:pPr>
          <a:r>
            <a:rPr lang="es-ES" sz="1700" kern="1200" dirty="0" smtClean="0"/>
            <a:t>Dimensionar los mecanismos eficientemente, para simular las deficiencias pulmonares lo más reales posible.</a:t>
          </a:r>
          <a:endParaRPr lang="es-ES" sz="1700" kern="1200" dirty="0"/>
        </a:p>
      </dsp:txBody>
      <dsp:txXfrm>
        <a:off x="5157467" y="1849715"/>
        <a:ext cx="2502843" cy="1849715"/>
      </dsp:txXfrm>
    </dsp:sp>
    <dsp:sp modelId="{A6104611-39F1-4707-93C8-64CE72BE9FA2}">
      <dsp:nvSpPr>
        <dsp:cNvPr id="0" name=""/>
        <dsp:cNvSpPr/>
      </dsp:nvSpPr>
      <dsp:spPr>
        <a:xfrm>
          <a:off x="5638945" y="277457"/>
          <a:ext cx="1539887" cy="1539887"/>
        </a:xfrm>
        <a:prstGeom prst="ellipse">
          <a:avLst/>
        </a:prstGeom>
        <a:blipFill rotWithShape="1">
          <a:blip xmlns:r="http://schemas.openxmlformats.org/officeDocument/2006/relationships" r:embed="rId3"/>
          <a:stretch>
            <a:fillRect/>
          </a:stretch>
        </a:blip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tint val="50000"/>
              <a:hueOff val="12805"/>
              <a:satOff val="-1384"/>
              <a:lumOff val="13959"/>
              <a:alphaOff val="0"/>
              <a:satMod val="115000"/>
            </a:schemeClr>
          </a:contourClr>
        </a:sp3d>
      </dsp:spPr>
      <dsp:style>
        <a:lnRef idx="0">
          <a:scrgbClr r="0" g="0" b="0"/>
        </a:lnRef>
        <a:fillRef idx="1">
          <a:scrgbClr r="0" g="0" b="0"/>
        </a:fillRef>
        <a:effectRef idx="3">
          <a:scrgbClr r="0" g="0" b="0"/>
        </a:effectRef>
        <a:fontRef idx="minor"/>
      </dsp:style>
    </dsp:sp>
    <dsp:sp modelId="{077CAD9B-0727-4826-B617-79D1229E067F}">
      <dsp:nvSpPr>
        <dsp:cNvPr id="0" name=""/>
        <dsp:cNvSpPr/>
      </dsp:nvSpPr>
      <dsp:spPr>
        <a:xfrm>
          <a:off x="306476" y="3699430"/>
          <a:ext cx="7048966" cy="693643"/>
        </a:xfrm>
        <a:prstGeom prst="leftRightArrow">
          <a:avLst/>
        </a:prstGeom>
        <a:gradFill rotWithShape="0">
          <a:gsLst>
            <a:gs pos="0">
              <a:schemeClr val="accent2">
                <a:tint val="40000"/>
                <a:hueOff val="0"/>
                <a:satOff val="0"/>
                <a:lumOff val="0"/>
                <a:alphaOff val="0"/>
                <a:tint val="43000"/>
                <a:satMod val="165000"/>
              </a:schemeClr>
            </a:gs>
            <a:gs pos="55000">
              <a:schemeClr val="accent2">
                <a:tint val="40000"/>
                <a:hueOff val="0"/>
                <a:satOff val="0"/>
                <a:lumOff val="0"/>
                <a:alphaOff val="0"/>
                <a:tint val="83000"/>
                <a:satMod val="155000"/>
              </a:schemeClr>
            </a:gs>
            <a:gs pos="100000">
              <a:schemeClr val="accent2">
                <a:tint val="40000"/>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tint val="40000"/>
              <a:hueOff val="0"/>
              <a:satOff val="0"/>
              <a:lumOff val="0"/>
              <a:alphaOff val="0"/>
              <a:satMod val="115000"/>
            </a:schemeClr>
          </a:contourClr>
        </a:sp3d>
      </dsp:spPr>
      <dsp:style>
        <a:lnRef idx="0">
          <a:scrgbClr r="0" g="0" b="0"/>
        </a:lnRef>
        <a:fillRef idx="3">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0E361-9859-4A46-A1AA-219FE3308152}">
      <dsp:nvSpPr>
        <dsp:cNvPr id="0" name=""/>
        <dsp:cNvSpPr/>
      </dsp:nvSpPr>
      <dsp:spPr>
        <a:xfrm>
          <a:off x="1612" y="0"/>
          <a:ext cx="2508807" cy="4536504"/>
        </a:xfrm>
        <a:prstGeom prst="roundRect">
          <a:avLst>
            <a:gd name="adj" fmla="val 10000"/>
          </a:avLst>
        </a:prstGeom>
        <a:gradFill rotWithShape="0">
          <a:gsLst>
            <a:gs pos="0">
              <a:schemeClr val="accent2">
                <a:shade val="50000"/>
                <a:hueOff val="0"/>
                <a:satOff val="0"/>
                <a:lumOff val="0"/>
                <a:alphaOff val="0"/>
                <a:tint val="43000"/>
                <a:satMod val="165000"/>
              </a:schemeClr>
            </a:gs>
            <a:gs pos="55000">
              <a:schemeClr val="accent2">
                <a:shade val="50000"/>
                <a:hueOff val="0"/>
                <a:satOff val="0"/>
                <a:lumOff val="0"/>
                <a:alphaOff val="0"/>
                <a:tint val="83000"/>
                <a:satMod val="155000"/>
              </a:schemeClr>
            </a:gs>
            <a:gs pos="100000">
              <a:schemeClr val="accent2">
                <a:shade val="50000"/>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shade val="50000"/>
              <a:hueOff val="0"/>
              <a:satOff val="0"/>
              <a:lumOff val="0"/>
              <a:alphaOff val="0"/>
              <a:satMod val="115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kern="1200" dirty="0" smtClean="0"/>
            <a:t>Controlar el sistema de tal manera que la distensibilidad del pulmón y la resistencia en sus vías respiratorias sean las deseadas según la complicación pulmonar a simular.</a:t>
          </a:r>
          <a:endParaRPr lang="es-ES" sz="1500" kern="1200" dirty="0"/>
        </a:p>
      </dsp:txBody>
      <dsp:txXfrm>
        <a:off x="1612" y="1814601"/>
        <a:ext cx="2508807" cy="1814601"/>
      </dsp:txXfrm>
    </dsp:sp>
    <dsp:sp modelId="{5D65E270-38A7-4986-926F-620B275A285E}">
      <dsp:nvSpPr>
        <dsp:cNvPr id="0" name=""/>
        <dsp:cNvSpPr/>
      </dsp:nvSpPr>
      <dsp:spPr>
        <a:xfrm>
          <a:off x="500688" y="272190"/>
          <a:ext cx="1510655" cy="1510655"/>
        </a:xfrm>
        <a:prstGeom prst="ellipse">
          <a:avLst/>
        </a:prstGeom>
        <a:blipFill rotWithShape="1">
          <a:blip xmlns:r="http://schemas.openxmlformats.org/officeDocument/2006/relationships" r:embed="rId1"/>
          <a:stretch>
            <a:fillRect/>
          </a:stretch>
        </a:blip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tint val="50000"/>
              <a:hueOff val="0"/>
              <a:satOff val="0"/>
              <a:lumOff val="0"/>
              <a:alphaOff val="0"/>
              <a:satMod val="115000"/>
            </a:schemeClr>
          </a:contourClr>
        </a:sp3d>
      </dsp:spPr>
      <dsp:style>
        <a:lnRef idx="0">
          <a:scrgbClr r="0" g="0" b="0"/>
        </a:lnRef>
        <a:fillRef idx="1">
          <a:scrgbClr r="0" g="0" b="0"/>
        </a:fillRef>
        <a:effectRef idx="3">
          <a:scrgbClr r="0" g="0" b="0"/>
        </a:effectRef>
        <a:fontRef idx="minor"/>
      </dsp:style>
    </dsp:sp>
    <dsp:sp modelId="{B98FC01E-2C97-4D2A-ADEE-EB6A0A2D674A}">
      <dsp:nvSpPr>
        <dsp:cNvPr id="0" name=""/>
        <dsp:cNvSpPr/>
      </dsp:nvSpPr>
      <dsp:spPr>
        <a:xfrm>
          <a:off x="2585684" y="0"/>
          <a:ext cx="2508807" cy="4536504"/>
        </a:xfrm>
        <a:prstGeom prst="roundRect">
          <a:avLst>
            <a:gd name="adj" fmla="val 10000"/>
          </a:avLst>
        </a:prstGeom>
        <a:gradFill rotWithShape="0">
          <a:gsLst>
            <a:gs pos="0">
              <a:schemeClr val="accent2">
                <a:shade val="50000"/>
                <a:hueOff val="71927"/>
                <a:satOff val="-15057"/>
                <a:lumOff val="35025"/>
                <a:alphaOff val="0"/>
                <a:tint val="43000"/>
                <a:satMod val="165000"/>
              </a:schemeClr>
            </a:gs>
            <a:gs pos="55000">
              <a:schemeClr val="accent2">
                <a:shade val="50000"/>
                <a:hueOff val="71927"/>
                <a:satOff val="-15057"/>
                <a:lumOff val="35025"/>
                <a:alphaOff val="0"/>
                <a:tint val="83000"/>
                <a:satMod val="155000"/>
              </a:schemeClr>
            </a:gs>
            <a:gs pos="100000">
              <a:schemeClr val="accent2">
                <a:shade val="50000"/>
                <a:hueOff val="71927"/>
                <a:satOff val="-15057"/>
                <a:lumOff val="35025"/>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shade val="50000"/>
              <a:hueOff val="71927"/>
              <a:satOff val="-15057"/>
              <a:lumOff val="35025"/>
              <a:alphaOff val="0"/>
              <a:satMod val="115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kern="1200" dirty="0" smtClean="0"/>
            <a:t>Brindar al usuario una interfaz amigable de fácil manipulación, que permita visualizar los parámetros seleccionados.</a:t>
          </a:r>
          <a:endParaRPr lang="es-ES" sz="1500" kern="1200" dirty="0"/>
        </a:p>
      </dsp:txBody>
      <dsp:txXfrm>
        <a:off x="2585684" y="1814601"/>
        <a:ext cx="2508807" cy="1814601"/>
      </dsp:txXfrm>
    </dsp:sp>
    <dsp:sp modelId="{B4490191-CB07-4508-AF67-03B061D9D54C}">
      <dsp:nvSpPr>
        <dsp:cNvPr id="0" name=""/>
        <dsp:cNvSpPr/>
      </dsp:nvSpPr>
      <dsp:spPr>
        <a:xfrm>
          <a:off x="3084760" y="272190"/>
          <a:ext cx="1510655" cy="1510655"/>
        </a:xfrm>
        <a:prstGeom prst="ellipse">
          <a:avLst/>
        </a:prstGeom>
        <a:blipFill rotWithShape="1">
          <a:blip xmlns:r="http://schemas.openxmlformats.org/officeDocument/2006/relationships" r:embed="rId2"/>
          <a:stretch>
            <a:fillRect/>
          </a:stretch>
        </a:blip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tint val="50000"/>
              <a:hueOff val="-1558"/>
              <a:satOff val="164"/>
              <a:lumOff val="-1337"/>
              <a:alphaOff val="0"/>
              <a:satMod val="115000"/>
            </a:schemeClr>
          </a:contourClr>
        </a:sp3d>
      </dsp:spPr>
      <dsp:style>
        <a:lnRef idx="0">
          <a:scrgbClr r="0" g="0" b="0"/>
        </a:lnRef>
        <a:fillRef idx="1">
          <a:scrgbClr r="0" g="0" b="0"/>
        </a:fillRef>
        <a:effectRef idx="3">
          <a:scrgbClr r="0" g="0" b="0"/>
        </a:effectRef>
        <a:fontRef idx="minor"/>
      </dsp:style>
    </dsp:sp>
    <dsp:sp modelId="{33A6E4D6-5BCA-4572-89B8-E318A8E094C4}">
      <dsp:nvSpPr>
        <dsp:cNvPr id="0" name=""/>
        <dsp:cNvSpPr/>
      </dsp:nvSpPr>
      <dsp:spPr>
        <a:xfrm>
          <a:off x="5169755" y="0"/>
          <a:ext cx="2508807" cy="4536504"/>
        </a:xfrm>
        <a:prstGeom prst="roundRect">
          <a:avLst>
            <a:gd name="adj" fmla="val 10000"/>
          </a:avLst>
        </a:prstGeom>
        <a:gradFill rotWithShape="0">
          <a:gsLst>
            <a:gs pos="0">
              <a:schemeClr val="accent2">
                <a:shade val="50000"/>
                <a:hueOff val="71927"/>
                <a:satOff val="-15057"/>
                <a:lumOff val="35025"/>
                <a:alphaOff val="0"/>
                <a:tint val="43000"/>
                <a:satMod val="165000"/>
              </a:schemeClr>
            </a:gs>
            <a:gs pos="55000">
              <a:schemeClr val="accent2">
                <a:shade val="50000"/>
                <a:hueOff val="71927"/>
                <a:satOff val="-15057"/>
                <a:lumOff val="35025"/>
                <a:alphaOff val="0"/>
                <a:tint val="83000"/>
                <a:satMod val="155000"/>
              </a:schemeClr>
            </a:gs>
            <a:gs pos="100000">
              <a:schemeClr val="accent2">
                <a:shade val="50000"/>
                <a:hueOff val="71927"/>
                <a:satOff val="-15057"/>
                <a:lumOff val="35025"/>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shade val="50000"/>
              <a:hueOff val="71927"/>
              <a:satOff val="-15057"/>
              <a:lumOff val="35025"/>
              <a:alphaOff val="0"/>
              <a:satMod val="115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kern="1200" dirty="0" smtClean="0"/>
            <a:t>Realizar las pruebas necesarias para verificar el buen funcionamiento del equipo.</a:t>
          </a:r>
          <a:endParaRPr lang="es-ES" sz="1500" kern="1200" dirty="0"/>
        </a:p>
      </dsp:txBody>
      <dsp:txXfrm>
        <a:off x="5169755" y="1814601"/>
        <a:ext cx="2508807" cy="1814601"/>
      </dsp:txXfrm>
    </dsp:sp>
    <dsp:sp modelId="{82E6FB3C-8D46-4C16-AE89-7246F9BA5A51}">
      <dsp:nvSpPr>
        <dsp:cNvPr id="0" name=""/>
        <dsp:cNvSpPr/>
      </dsp:nvSpPr>
      <dsp:spPr>
        <a:xfrm>
          <a:off x="5668831" y="272190"/>
          <a:ext cx="1510655" cy="1510655"/>
        </a:xfrm>
        <a:prstGeom prst="ellipse">
          <a:avLst/>
        </a:prstGeom>
        <a:blipFill rotWithShape="1">
          <a:blip xmlns:r="http://schemas.openxmlformats.org/officeDocument/2006/relationships" r:embed="rId3"/>
          <a:stretch>
            <a:fillRect/>
          </a:stretch>
        </a:blip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tint val="50000"/>
              <a:hueOff val="-3116"/>
              <a:satOff val="328"/>
              <a:lumOff val="-2675"/>
              <a:alphaOff val="0"/>
              <a:satMod val="115000"/>
            </a:schemeClr>
          </a:contourClr>
        </a:sp3d>
      </dsp:spPr>
      <dsp:style>
        <a:lnRef idx="0">
          <a:scrgbClr r="0" g="0" b="0"/>
        </a:lnRef>
        <a:fillRef idx="1">
          <a:scrgbClr r="0" g="0" b="0"/>
        </a:fillRef>
        <a:effectRef idx="3">
          <a:scrgbClr r="0" g="0" b="0"/>
        </a:effectRef>
        <a:fontRef idx="minor"/>
      </dsp:style>
    </dsp:sp>
    <dsp:sp modelId="{E6AE7E6C-AD5F-4E8E-8371-47EA80A9394C}">
      <dsp:nvSpPr>
        <dsp:cNvPr id="0" name=""/>
        <dsp:cNvSpPr/>
      </dsp:nvSpPr>
      <dsp:spPr>
        <a:xfrm>
          <a:off x="307207" y="3629203"/>
          <a:ext cx="7065761" cy="680475"/>
        </a:xfrm>
        <a:prstGeom prst="leftRightArrow">
          <a:avLst/>
        </a:prstGeom>
        <a:gradFill rotWithShape="0">
          <a:gsLst>
            <a:gs pos="0">
              <a:schemeClr val="accent2">
                <a:tint val="55000"/>
                <a:hueOff val="0"/>
                <a:satOff val="0"/>
                <a:lumOff val="0"/>
                <a:alphaOff val="0"/>
                <a:tint val="43000"/>
                <a:satMod val="165000"/>
              </a:schemeClr>
            </a:gs>
            <a:gs pos="55000">
              <a:schemeClr val="accent2">
                <a:tint val="55000"/>
                <a:hueOff val="0"/>
                <a:satOff val="0"/>
                <a:lumOff val="0"/>
                <a:alphaOff val="0"/>
                <a:tint val="83000"/>
                <a:satMod val="155000"/>
              </a:schemeClr>
            </a:gs>
            <a:gs pos="100000">
              <a:schemeClr val="accent2">
                <a:tint val="55000"/>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accent2">
              <a:tint val="55000"/>
              <a:hueOff val="0"/>
              <a:satOff val="0"/>
              <a:lumOff val="0"/>
              <a:alphaOff val="0"/>
              <a:satMod val="115000"/>
            </a:schemeClr>
          </a:contourClr>
        </a:sp3d>
      </dsp:spPr>
      <dsp:style>
        <a:lnRef idx="0">
          <a:scrgbClr r="0" g="0" b="0"/>
        </a:lnRef>
        <a:fillRef idx="3">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2F052-ADE2-443C-AC85-BE5584372718}">
      <dsp:nvSpPr>
        <dsp:cNvPr id="0" name=""/>
        <dsp:cNvSpPr/>
      </dsp:nvSpPr>
      <dsp:spPr>
        <a:xfrm>
          <a:off x="0" y="0"/>
          <a:ext cx="8136904" cy="1269999"/>
        </a:xfrm>
        <a:prstGeom prst="roundRect">
          <a:avLst>
            <a:gd name="adj" fmla="val 10000"/>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Fortalecer la aplicación de la Terapia Ventilatoria en el Ecuador y comprobar el funcionamiento de los ventiladores mecánicos, para el personal biomédico .</a:t>
          </a:r>
          <a:endParaRPr lang="es-ES" sz="1600" kern="1200" dirty="0"/>
        </a:p>
      </dsp:txBody>
      <dsp:txXfrm>
        <a:off x="1754380" y="0"/>
        <a:ext cx="6382523" cy="1269999"/>
      </dsp:txXfrm>
    </dsp:sp>
    <dsp:sp modelId="{5E76DB99-7836-444F-BCE7-C690E652BC7C}">
      <dsp:nvSpPr>
        <dsp:cNvPr id="0" name=""/>
        <dsp:cNvSpPr/>
      </dsp:nvSpPr>
      <dsp:spPr>
        <a:xfrm>
          <a:off x="126999" y="126999"/>
          <a:ext cx="1627380" cy="1015999"/>
        </a:xfrm>
        <a:prstGeom prst="roundRect">
          <a:avLst>
            <a:gd name="adj" fmla="val 10000"/>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C871C1-B262-4E61-9ACE-CBAD26CF85FA}">
      <dsp:nvSpPr>
        <dsp:cNvPr id="0" name=""/>
        <dsp:cNvSpPr/>
      </dsp:nvSpPr>
      <dsp:spPr>
        <a:xfrm>
          <a:off x="0" y="1396999"/>
          <a:ext cx="8136904" cy="1269999"/>
        </a:xfrm>
        <a:prstGeom prst="roundRect">
          <a:avLst>
            <a:gd name="adj" fmla="val 10000"/>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kern="1200" dirty="0" smtClean="0"/>
            <a:t>Corto Plazo</a:t>
          </a:r>
          <a:endParaRPr lang="es-ES" sz="1600" kern="1200" dirty="0"/>
        </a:p>
        <a:p>
          <a:pPr marL="114300" lvl="1" indent="-114300" algn="l" defTabSz="533400">
            <a:lnSpc>
              <a:spcPct val="90000"/>
            </a:lnSpc>
            <a:spcBef>
              <a:spcPct val="0"/>
            </a:spcBef>
            <a:spcAft>
              <a:spcPct val="15000"/>
            </a:spcAft>
            <a:buChar char="••"/>
          </a:pPr>
          <a:r>
            <a:rPr lang="es-ES" sz="1200" kern="1200" dirty="0" smtClean="0"/>
            <a:t>Verificación del buen funcionamiento de los Ventiladores mecánicos de la marca Dräger.</a:t>
          </a:r>
          <a:endParaRPr lang="es-ES" sz="1200" kern="1200" dirty="0"/>
        </a:p>
        <a:p>
          <a:pPr marL="114300" lvl="1" indent="-114300" algn="l" defTabSz="533400">
            <a:lnSpc>
              <a:spcPct val="90000"/>
            </a:lnSpc>
            <a:spcBef>
              <a:spcPct val="0"/>
            </a:spcBef>
            <a:spcAft>
              <a:spcPct val="15000"/>
            </a:spcAft>
            <a:buChar char="••"/>
          </a:pPr>
          <a:r>
            <a:rPr lang="es-ES" sz="1200" kern="1200" dirty="0" smtClean="0"/>
            <a:t>Desarrollo de talleres y congresos de Ventilación Mecánica en pacientes adultos.</a:t>
          </a:r>
          <a:endParaRPr lang="es-ES" sz="1200" kern="1200" dirty="0"/>
        </a:p>
        <a:p>
          <a:pPr marL="114300" lvl="1" indent="-114300" algn="l" defTabSz="533400">
            <a:lnSpc>
              <a:spcPct val="90000"/>
            </a:lnSpc>
            <a:spcBef>
              <a:spcPct val="0"/>
            </a:spcBef>
            <a:spcAft>
              <a:spcPct val="15000"/>
            </a:spcAft>
            <a:buChar char="••"/>
          </a:pPr>
          <a:r>
            <a:rPr lang="es-EC" sz="1200" kern="1200" dirty="0" smtClean="0"/>
            <a:t>Desarrollar un simulador  de condiciones pulmonares capaz de realizar variaciones en Resistencia de 3 a 80 mbar/ml y Compliance de 50 a 10 mbar / L/s.</a:t>
          </a:r>
          <a:endParaRPr lang="es-ES" sz="1200" kern="1200" dirty="0"/>
        </a:p>
      </dsp:txBody>
      <dsp:txXfrm>
        <a:off x="1754380" y="1396999"/>
        <a:ext cx="6382523" cy="1269999"/>
      </dsp:txXfrm>
    </dsp:sp>
    <dsp:sp modelId="{439D4C2B-6912-4C85-A75D-BB38B337230F}">
      <dsp:nvSpPr>
        <dsp:cNvPr id="0" name=""/>
        <dsp:cNvSpPr/>
      </dsp:nvSpPr>
      <dsp:spPr>
        <a:xfrm>
          <a:off x="126999" y="1523999"/>
          <a:ext cx="1627380" cy="1015999"/>
        </a:xfrm>
        <a:prstGeom prst="roundRect">
          <a:avLst>
            <a:gd name="adj" fmla="val 10000"/>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FAAF94-4931-48E6-827A-115D2EBC5D65}">
      <dsp:nvSpPr>
        <dsp:cNvPr id="0" name=""/>
        <dsp:cNvSpPr/>
      </dsp:nvSpPr>
      <dsp:spPr>
        <a:xfrm>
          <a:off x="0" y="2793999"/>
          <a:ext cx="8136904" cy="1269999"/>
        </a:xfrm>
        <a:prstGeom prst="roundRect">
          <a:avLst>
            <a:gd name="adj" fmla="val 10000"/>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Largo Plazo</a:t>
          </a:r>
          <a:endParaRPr lang="es-ES" sz="1600" kern="1200" dirty="0"/>
        </a:p>
        <a:p>
          <a:pPr marL="114300" lvl="1" indent="-114300" algn="l" defTabSz="533400">
            <a:lnSpc>
              <a:spcPct val="90000"/>
            </a:lnSpc>
            <a:spcBef>
              <a:spcPct val="0"/>
            </a:spcBef>
            <a:spcAft>
              <a:spcPct val="15000"/>
            </a:spcAft>
            <a:buChar char="••"/>
          </a:pPr>
          <a:r>
            <a:rPr lang="es-EC" sz="1200" kern="1200" dirty="0" smtClean="0"/>
            <a:t>Aplicación en Universidades a Nivel nacional, en la enseñanza  de Terápia Ventilatoria.</a:t>
          </a:r>
          <a:endParaRPr lang="es-ES" sz="1200" kern="1200" dirty="0"/>
        </a:p>
        <a:p>
          <a:pPr marL="114300" lvl="1" indent="-114300" algn="l" defTabSz="533400">
            <a:lnSpc>
              <a:spcPct val="90000"/>
            </a:lnSpc>
            <a:spcBef>
              <a:spcPct val="0"/>
            </a:spcBef>
            <a:spcAft>
              <a:spcPct val="15000"/>
            </a:spcAft>
            <a:buChar char="••"/>
          </a:pPr>
          <a:r>
            <a:rPr lang="es-EC" sz="1200" kern="1200" dirty="0" smtClean="0"/>
            <a:t>Inicio en la fabricación nacional de tecnología enfocada a la medicina. </a:t>
          </a:r>
          <a:endParaRPr lang="es-ES" sz="1200" kern="1200" dirty="0"/>
        </a:p>
        <a:p>
          <a:pPr marL="114300" lvl="1" indent="-114300" algn="l" defTabSz="533400">
            <a:lnSpc>
              <a:spcPct val="90000"/>
            </a:lnSpc>
            <a:spcBef>
              <a:spcPct val="0"/>
            </a:spcBef>
            <a:spcAft>
              <a:spcPct val="15000"/>
            </a:spcAft>
            <a:buChar char="••"/>
          </a:pPr>
          <a:r>
            <a:rPr lang="es-EC" sz="1200" kern="1200" dirty="0" smtClean="0"/>
            <a:t>Fabricación de equipos para realizar comprobaciones en ventiladores. </a:t>
          </a:r>
          <a:endParaRPr lang="es-ES" sz="1200" kern="1200" dirty="0"/>
        </a:p>
      </dsp:txBody>
      <dsp:txXfrm>
        <a:off x="1754380" y="2793999"/>
        <a:ext cx="6382523" cy="1269999"/>
      </dsp:txXfrm>
    </dsp:sp>
    <dsp:sp modelId="{B3F365AF-FBA5-468E-BB89-5A7B4616C635}">
      <dsp:nvSpPr>
        <dsp:cNvPr id="0" name=""/>
        <dsp:cNvSpPr/>
      </dsp:nvSpPr>
      <dsp:spPr>
        <a:xfrm>
          <a:off x="126999" y="2920999"/>
          <a:ext cx="1627380" cy="1015999"/>
        </a:xfrm>
        <a:prstGeom prst="roundRect">
          <a:avLst>
            <a:gd name="adj" fmla="val 10000"/>
          </a:avLst>
        </a:prstGeom>
        <a:blipFill rotWithShape="1">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BC5F5-9932-4D99-A198-93C84DE07EA9}">
      <dsp:nvSpPr>
        <dsp:cNvPr id="0" name=""/>
        <dsp:cNvSpPr/>
      </dsp:nvSpPr>
      <dsp:spPr>
        <a:xfrm>
          <a:off x="1794" y="0"/>
          <a:ext cx="1951561" cy="796228"/>
        </a:xfrm>
        <a:prstGeom prst="chevron">
          <a:avLst/>
        </a:prstGeom>
        <a:gradFill rotWithShape="0">
          <a:gsLst>
            <a:gs pos="0">
              <a:schemeClr val="lt1">
                <a:hueOff val="0"/>
                <a:satOff val="0"/>
                <a:lumOff val="0"/>
                <a:alphaOff val="0"/>
                <a:tint val="43000"/>
                <a:satMod val="165000"/>
              </a:schemeClr>
            </a:gs>
            <a:gs pos="55000">
              <a:schemeClr val="lt1">
                <a:hueOff val="0"/>
                <a:satOff val="0"/>
                <a:lumOff val="0"/>
                <a:alphaOff val="0"/>
                <a:tint val="83000"/>
                <a:satMod val="155000"/>
              </a:schemeClr>
            </a:gs>
            <a:gs pos="100000">
              <a:schemeClr val="l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EC" sz="1200" kern="1200" dirty="0" smtClean="0"/>
            <a:t>Nariz</a:t>
          </a:r>
          <a:endParaRPr lang="es-ES" sz="1200" kern="1200" dirty="0"/>
        </a:p>
      </dsp:txBody>
      <dsp:txXfrm>
        <a:off x="399908" y="0"/>
        <a:ext cx="1155333" cy="796228"/>
      </dsp:txXfrm>
    </dsp:sp>
    <dsp:sp modelId="{AF80474A-B4EF-4100-AC9D-DCFD353E8458}">
      <dsp:nvSpPr>
        <dsp:cNvPr id="0" name=""/>
        <dsp:cNvSpPr/>
      </dsp:nvSpPr>
      <dsp:spPr>
        <a:xfrm>
          <a:off x="1698958" y="0"/>
          <a:ext cx="1937595" cy="796228"/>
        </a:xfrm>
        <a:prstGeom prst="chevron">
          <a:avLst/>
        </a:prstGeom>
        <a:gradFill rotWithShape="0">
          <a:gsLst>
            <a:gs pos="0">
              <a:schemeClr val="lt1">
                <a:hueOff val="0"/>
                <a:satOff val="0"/>
                <a:lumOff val="0"/>
                <a:alphaOff val="0"/>
                <a:tint val="43000"/>
                <a:satMod val="165000"/>
              </a:schemeClr>
            </a:gs>
            <a:gs pos="55000">
              <a:schemeClr val="lt1">
                <a:hueOff val="0"/>
                <a:satOff val="0"/>
                <a:lumOff val="0"/>
                <a:alphaOff val="0"/>
                <a:tint val="83000"/>
                <a:satMod val="155000"/>
              </a:schemeClr>
            </a:gs>
            <a:gs pos="100000">
              <a:schemeClr val="l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EC" sz="1200" kern="1200" dirty="0" smtClean="0"/>
            <a:t>Senos Paranasales</a:t>
          </a:r>
          <a:endParaRPr lang="es-ES" sz="1200" kern="1200" dirty="0"/>
        </a:p>
      </dsp:txBody>
      <dsp:txXfrm>
        <a:off x="2097072" y="0"/>
        <a:ext cx="1141367" cy="796228"/>
      </dsp:txXfrm>
    </dsp:sp>
    <dsp:sp modelId="{2049F388-8DCF-437A-8DBC-EE17458CE1AD}">
      <dsp:nvSpPr>
        <dsp:cNvPr id="0" name=""/>
        <dsp:cNvSpPr/>
      </dsp:nvSpPr>
      <dsp:spPr>
        <a:xfrm>
          <a:off x="3382156" y="0"/>
          <a:ext cx="1765597" cy="796228"/>
        </a:xfrm>
        <a:prstGeom prst="chevron">
          <a:avLst/>
        </a:prstGeom>
        <a:gradFill rotWithShape="0">
          <a:gsLst>
            <a:gs pos="0">
              <a:schemeClr val="lt1">
                <a:hueOff val="0"/>
                <a:satOff val="0"/>
                <a:lumOff val="0"/>
                <a:alphaOff val="0"/>
                <a:tint val="43000"/>
                <a:satMod val="165000"/>
              </a:schemeClr>
            </a:gs>
            <a:gs pos="55000">
              <a:schemeClr val="lt1">
                <a:hueOff val="0"/>
                <a:satOff val="0"/>
                <a:lumOff val="0"/>
                <a:alphaOff val="0"/>
                <a:tint val="83000"/>
                <a:satMod val="155000"/>
              </a:schemeClr>
            </a:gs>
            <a:gs pos="100000">
              <a:schemeClr val="l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EC" sz="1200" kern="1200" dirty="0" smtClean="0"/>
            <a:t>Laringe</a:t>
          </a:r>
          <a:endParaRPr lang="es-ES" sz="1200" kern="1200" dirty="0"/>
        </a:p>
      </dsp:txBody>
      <dsp:txXfrm>
        <a:off x="3780270" y="0"/>
        <a:ext cx="969369" cy="796228"/>
      </dsp:txXfrm>
    </dsp:sp>
    <dsp:sp modelId="{1D890847-2167-49A9-A5C7-96158BAED291}">
      <dsp:nvSpPr>
        <dsp:cNvPr id="0" name=""/>
        <dsp:cNvSpPr/>
      </dsp:nvSpPr>
      <dsp:spPr>
        <a:xfrm>
          <a:off x="4893355" y="0"/>
          <a:ext cx="1801594" cy="796228"/>
        </a:xfrm>
        <a:prstGeom prst="chevron">
          <a:avLst/>
        </a:prstGeom>
        <a:gradFill rotWithShape="0">
          <a:gsLst>
            <a:gs pos="0">
              <a:schemeClr val="lt1">
                <a:hueOff val="0"/>
                <a:satOff val="0"/>
                <a:lumOff val="0"/>
                <a:alphaOff val="0"/>
                <a:tint val="43000"/>
                <a:satMod val="165000"/>
              </a:schemeClr>
            </a:gs>
            <a:gs pos="55000">
              <a:schemeClr val="lt1">
                <a:hueOff val="0"/>
                <a:satOff val="0"/>
                <a:lumOff val="0"/>
                <a:alphaOff val="0"/>
                <a:tint val="83000"/>
                <a:satMod val="155000"/>
              </a:schemeClr>
            </a:gs>
            <a:gs pos="100000">
              <a:schemeClr val="l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s-EC" sz="1200" kern="1200" dirty="0" smtClean="0"/>
            <a:t>Cuerdas vocales</a:t>
          </a:r>
          <a:endParaRPr lang="es-ES" sz="1200" kern="1200" dirty="0"/>
        </a:p>
      </dsp:txBody>
      <dsp:txXfrm>
        <a:off x="5291469" y="0"/>
        <a:ext cx="1005366" cy="7962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58EB5-2008-4736-99C0-F415CD227ADF}">
      <dsp:nvSpPr>
        <dsp:cNvPr id="0" name=""/>
        <dsp:cNvSpPr/>
      </dsp:nvSpPr>
      <dsp:spPr>
        <a:xfrm rot="5400000">
          <a:off x="-184381" y="186157"/>
          <a:ext cx="1229212" cy="860448"/>
        </a:xfrm>
        <a:prstGeom prst="chevron">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Tráquea</a:t>
          </a:r>
          <a:endParaRPr lang="es-ES" sz="1200" kern="1200" dirty="0"/>
        </a:p>
      </dsp:txBody>
      <dsp:txXfrm rot="-5400000">
        <a:off x="1" y="431999"/>
        <a:ext cx="860448" cy="368764"/>
      </dsp:txXfrm>
    </dsp:sp>
    <dsp:sp modelId="{AF23795D-67C9-4CC0-ADEB-94A5992446CA}">
      <dsp:nvSpPr>
        <dsp:cNvPr id="0" name=""/>
        <dsp:cNvSpPr/>
      </dsp:nvSpPr>
      <dsp:spPr>
        <a:xfrm rot="5400000">
          <a:off x="2156739" y="-1294514"/>
          <a:ext cx="798988" cy="3391569"/>
        </a:xfrm>
        <a:prstGeom prst="round2Same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Ancho cubierto de mucosa, ciliado se encuentra bifurcado</a:t>
          </a:r>
          <a:endParaRPr lang="es-ES" sz="1800" kern="1200" dirty="0"/>
        </a:p>
      </dsp:txBody>
      <dsp:txXfrm rot="-5400000">
        <a:off x="860449" y="40779"/>
        <a:ext cx="3352566" cy="720982"/>
      </dsp:txXfrm>
    </dsp:sp>
    <dsp:sp modelId="{F94AE82F-1B1A-429E-8837-A71F437DA72A}">
      <dsp:nvSpPr>
        <dsp:cNvPr id="0" name=""/>
        <dsp:cNvSpPr/>
      </dsp:nvSpPr>
      <dsp:spPr>
        <a:xfrm rot="5400000">
          <a:off x="-184381" y="1268372"/>
          <a:ext cx="1229212" cy="860448"/>
        </a:xfrm>
        <a:prstGeom prst="chevron">
          <a:avLst/>
        </a:prstGeom>
        <a:solidFill>
          <a:schemeClr val="accent3">
            <a:hueOff val="-5513091"/>
            <a:satOff val="8941"/>
            <a:lumOff val="66"/>
            <a:alphaOff val="0"/>
          </a:schemeClr>
        </a:solidFill>
        <a:ln w="19050" cap="flat" cmpd="sng" algn="ctr">
          <a:solidFill>
            <a:schemeClr val="accent3">
              <a:hueOff val="-5513091"/>
              <a:satOff val="8941"/>
              <a:lumOff val="6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Bronquio Derecho</a:t>
          </a:r>
          <a:endParaRPr lang="es-ES" sz="1200" kern="1200" dirty="0"/>
        </a:p>
      </dsp:txBody>
      <dsp:txXfrm rot="-5400000">
        <a:off x="1" y="1514214"/>
        <a:ext cx="860448" cy="368764"/>
      </dsp:txXfrm>
    </dsp:sp>
    <dsp:sp modelId="{A711D569-3C45-41D3-A678-6B2A036BD91F}">
      <dsp:nvSpPr>
        <dsp:cNvPr id="0" name=""/>
        <dsp:cNvSpPr/>
      </dsp:nvSpPr>
      <dsp:spPr>
        <a:xfrm rot="5400000">
          <a:off x="2156739" y="-212299"/>
          <a:ext cx="798988" cy="3391569"/>
        </a:xfrm>
        <a:prstGeom prst="round2SameRect">
          <a:avLst/>
        </a:prstGeom>
        <a:solidFill>
          <a:schemeClr val="lt1">
            <a:alpha val="90000"/>
            <a:hueOff val="0"/>
            <a:satOff val="0"/>
            <a:lumOff val="0"/>
            <a:alphaOff val="0"/>
          </a:schemeClr>
        </a:solidFill>
        <a:ln w="19050" cap="flat" cmpd="sng" algn="ctr">
          <a:solidFill>
            <a:schemeClr val="accent3">
              <a:hueOff val="-5513091"/>
              <a:satOff val="8941"/>
              <a:lumOff val="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Mas corto, ancho y vertical. </a:t>
          </a:r>
          <a:endParaRPr lang="es-ES" sz="1800" kern="1200" dirty="0"/>
        </a:p>
      </dsp:txBody>
      <dsp:txXfrm rot="-5400000">
        <a:off x="860449" y="1122994"/>
        <a:ext cx="3352566" cy="720982"/>
      </dsp:txXfrm>
    </dsp:sp>
    <dsp:sp modelId="{ECBDB332-0721-44A8-BF06-8AA90D5BFCAB}">
      <dsp:nvSpPr>
        <dsp:cNvPr id="0" name=""/>
        <dsp:cNvSpPr/>
      </dsp:nvSpPr>
      <dsp:spPr>
        <a:xfrm rot="5400000">
          <a:off x="-184381" y="2350587"/>
          <a:ext cx="1229212" cy="860448"/>
        </a:xfrm>
        <a:prstGeom prst="chevron">
          <a:avLst/>
        </a:prstGeom>
        <a:solidFill>
          <a:schemeClr val="accent3">
            <a:hueOff val="-11026182"/>
            <a:satOff val="17881"/>
            <a:lumOff val="131"/>
            <a:alphaOff val="0"/>
          </a:schemeClr>
        </a:solidFill>
        <a:ln w="19050" cap="flat" cmpd="sng" algn="ctr">
          <a:solidFill>
            <a:schemeClr val="accent3">
              <a:hueOff val="-11026182"/>
              <a:satOff val="17881"/>
              <a:lumOff val="1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Bronquio Izquierdo</a:t>
          </a:r>
          <a:endParaRPr lang="es-ES" sz="1200" kern="1200" dirty="0"/>
        </a:p>
      </dsp:txBody>
      <dsp:txXfrm rot="-5400000">
        <a:off x="1" y="2596429"/>
        <a:ext cx="860448" cy="368764"/>
      </dsp:txXfrm>
    </dsp:sp>
    <dsp:sp modelId="{651869C5-DF96-418B-9495-FAFBBA8E5B29}">
      <dsp:nvSpPr>
        <dsp:cNvPr id="0" name=""/>
        <dsp:cNvSpPr/>
      </dsp:nvSpPr>
      <dsp:spPr>
        <a:xfrm rot="5400000">
          <a:off x="2156739" y="869915"/>
          <a:ext cx="798988" cy="3391569"/>
        </a:xfrm>
        <a:prstGeom prst="round2SameRect">
          <a:avLst/>
        </a:prstGeom>
        <a:solidFill>
          <a:schemeClr val="lt1">
            <a:alpha val="90000"/>
            <a:hueOff val="0"/>
            <a:satOff val="0"/>
            <a:lumOff val="0"/>
            <a:alphaOff val="0"/>
          </a:schemeClr>
        </a:solidFill>
        <a:ln w="19050" cap="flat" cmpd="sng" algn="ctr">
          <a:solidFill>
            <a:schemeClr val="accent3">
              <a:hueOff val="-11026182"/>
              <a:satOff val="17881"/>
              <a:lumOff val="1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Circula por el inferior del arco de la aorta.</a:t>
          </a:r>
          <a:endParaRPr lang="es-ES" sz="1800" kern="1200" dirty="0"/>
        </a:p>
      </dsp:txBody>
      <dsp:txXfrm rot="-5400000">
        <a:off x="860449" y="2205209"/>
        <a:ext cx="3352566" cy="720982"/>
      </dsp:txXfrm>
    </dsp:sp>
    <dsp:sp modelId="{FCA9C18C-F539-4D82-9541-8899A0ACB8ED}">
      <dsp:nvSpPr>
        <dsp:cNvPr id="0" name=""/>
        <dsp:cNvSpPr/>
      </dsp:nvSpPr>
      <dsp:spPr>
        <a:xfrm rot="5400000">
          <a:off x="-184381" y="3432802"/>
          <a:ext cx="1229212" cy="860448"/>
        </a:xfrm>
        <a:prstGeom prst="chevron">
          <a:avLst/>
        </a:prstGeom>
        <a:solidFill>
          <a:schemeClr val="accent3">
            <a:hueOff val="-16539272"/>
            <a:satOff val="26822"/>
            <a:lumOff val="197"/>
            <a:alphaOff val="0"/>
          </a:schemeClr>
        </a:solidFill>
        <a:ln w="19050" cap="flat" cmpd="sng" algn="ctr">
          <a:solidFill>
            <a:schemeClr val="accent3">
              <a:hueOff val="-16539272"/>
              <a:satOff val="26822"/>
              <a:lumOff val="19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Bronquios Secundarios</a:t>
          </a:r>
          <a:endParaRPr lang="es-ES" sz="1200" kern="1200" dirty="0"/>
        </a:p>
      </dsp:txBody>
      <dsp:txXfrm rot="-5400000">
        <a:off x="1" y="3678644"/>
        <a:ext cx="860448" cy="368764"/>
      </dsp:txXfrm>
    </dsp:sp>
    <dsp:sp modelId="{AD528152-42C6-4965-8E88-D87544D5D540}">
      <dsp:nvSpPr>
        <dsp:cNvPr id="0" name=""/>
        <dsp:cNvSpPr/>
      </dsp:nvSpPr>
      <dsp:spPr>
        <a:xfrm rot="5400000">
          <a:off x="2156739" y="1952129"/>
          <a:ext cx="798988" cy="3391569"/>
        </a:xfrm>
        <a:prstGeom prst="round2SameRect">
          <a:avLst/>
        </a:prstGeom>
        <a:solidFill>
          <a:schemeClr val="lt1">
            <a:alpha val="90000"/>
            <a:hueOff val="0"/>
            <a:satOff val="0"/>
            <a:lumOff val="0"/>
            <a:alphaOff val="0"/>
          </a:schemeClr>
        </a:solidFill>
        <a:ln w="19050" cap="flat" cmpd="sng" algn="ctr">
          <a:solidFill>
            <a:schemeClr val="accent3">
              <a:hueOff val="-16539272"/>
              <a:satOff val="26822"/>
              <a:lumOff val="1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División de los bronquios dos al izquierdo y tres al derecho. </a:t>
          </a:r>
          <a:endParaRPr lang="es-ES" sz="1800" kern="1200" dirty="0"/>
        </a:p>
      </dsp:txBody>
      <dsp:txXfrm rot="-5400000">
        <a:off x="860449" y="3287423"/>
        <a:ext cx="3352566" cy="7209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15DC9-5849-42E8-965E-4EC2E057F5D1}">
      <dsp:nvSpPr>
        <dsp:cNvPr id="0" name=""/>
        <dsp:cNvSpPr/>
      </dsp:nvSpPr>
      <dsp:spPr>
        <a:xfrm>
          <a:off x="8068183" y="197828"/>
          <a:ext cx="68720" cy="3865762"/>
        </a:xfrm>
        <a:prstGeom prst="rect">
          <a:avLst/>
        </a:prstGeom>
        <a:solidFill>
          <a:schemeClr val="accent2">
            <a:tint val="50000"/>
            <a:alpha val="4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1E43829F-DEF4-43D1-B21A-A13EF61152C4}">
      <dsp:nvSpPr>
        <dsp:cNvPr id="0" name=""/>
        <dsp:cNvSpPr/>
      </dsp:nvSpPr>
      <dsp:spPr>
        <a:xfrm>
          <a:off x="1019508" y="392392"/>
          <a:ext cx="2955549" cy="3472811"/>
        </a:xfrm>
        <a:prstGeom prst="frame">
          <a:avLst>
            <a:gd name="adj1" fmla="val 5450"/>
          </a:avLst>
        </a:prstGeom>
        <a:solidFill>
          <a:schemeClr val="accent2">
            <a:tint val="50000"/>
            <a:alpha val="4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A4C36A19-A13A-47CA-A34D-B4CBCD0C2438}">
      <dsp:nvSpPr>
        <dsp:cNvPr id="0" name=""/>
        <dsp:cNvSpPr/>
      </dsp:nvSpPr>
      <dsp:spPr>
        <a:xfrm>
          <a:off x="1018125" y="0"/>
          <a:ext cx="2810517" cy="3451030"/>
        </a:xfrm>
        <a:prstGeom prst="rect">
          <a:avLst/>
        </a:prstGeom>
        <a:blipFill rotWithShape="1">
          <a:blip xmlns:r="http://schemas.openxmlformats.org/officeDocument/2006/relationships" r:embed="rId1"/>
          <a:stretch>
            <a:fillRect/>
          </a:stretch>
        </a:blip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61265DF-67F2-448E-ABB7-8FDF28A4A3ED}">
      <dsp:nvSpPr>
        <dsp:cNvPr id="0" name=""/>
        <dsp:cNvSpPr/>
      </dsp:nvSpPr>
      <dsp:spPr>
        <a:xfrm>
          <a:off x="1043079" y="3455270"/>
          <a:ext cx="3539076" cy="32407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52400" tIns="57150" rIns="152400" bIns="57150" numCol="1" spcCol="1270" anchor="ctr" anchorCtr="0">
          <a:noAutofit/>
        </a:bodyPr>
        <a:lstStyle/>
        <a:p>
          <a:pPr lvl="0" algn="l" defTabSz="666750">
            <a:lnSpc>
              <a:spcPct val="90000"/>
            </a:lnSpc>
            <a:spcBef>
              <a:spcPct val="0"/>
            </a:spcBef>
            <a:spcAft>
              <a:spcPct val="35000"/>
            </a:spcAft>
          </a:pPr>
          <a:r>
            <a:rPr lang="es-EC" sz="1500" b="1" kern="1200" dirty="0" smtClean="0"/>
            <a:t>SOPORTE ESTRUCTURAL</a:t>
          </a:r>
          <a:endParaRPr lang="es-ES" sz="1500" b="1" kern="1200" dirty="0"/>
        </a:p>
      </dsp:txBody>
      <dsp:txXfrm>
        <a:off x="1043079" y="3455270"/>
        <a:ext cx="3539076" cy="324072"/>
      </dsp:txXfrm>
    </dsp:sp>
    <dsp:sp modelId="{65ACBC31-8CD4-4694-932B-ADE70B7FCB49}">
      <dsp:nvSpPr>
        <dsp:cNvPr id="0" name=""/>
        <dsp:cNvSpPr/>
      </dsp:nvSpPr>
      <dsp:spPr>
        <a:xfrm>
          <a:off x="4371553" y="607201"/>
          <a:ext cx="3224457" cy="2730154"/>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just" defTabSz="666750">
            <a:lnSpc>
              <a:spcPct val="90000"/>
            </a:lnSpc>
            <a:spcBef>
              <a:spcPct val="0"/>
            </a:spcBef>
            <a:spcAft>
              <a:spcPct val="35000"/>
            </a:spcAft>
          </a:pPr>
          <a:r>
            <a:rPr lang="es-ES" sz="1500" b="1" i="1" kern="1200" dirty="0" smtClean="0">
              <a:solidFill>
                <a:schemeClr val="accent6">
                  <a:lumMod val="75000"/>
                </a:schemeClr>
              </a:solidFill>
            </a:rPr>
            <a:t>- Optimización de recursos,</a:t>
          </a:r>
        </a:p>
        <a:p>
          <a:pPr lvl="0" algn="just" defTabSz="666750">
            <a:lnSpc>
              <a:spcPct val="90000"/>
            </a:lnSpc>
            <a:spcBef>
              <a:spcPct val="0"/>
            </a:spcBef>
            <a:spcAft>
              <a:spcPct val="35000"/>
            </a:spcAft>
          </a:pPr>
          <a:r>
            <a:rPr lang="es-ES" sz="1500" b="1" i="1" kern="1200" dirty="0" smtClean="0">
              <a:solidFill>
                <a:schemeClr val="accent6">
                  <a:lumMod val="75000"/>
                </a:schemeClr>
              </a:solidFill>
            </a:rPr>
            <a:t>- Apariencia agradable</a:t>
          </a:r>
        </a:p>
        <a:p>
          <a:pPr lvl="0" algn="just" defTabSz="666750">
            <a:lnSpc>
              <a:spcPct val="90000"/>
            </a:lnSpc>
            <a:spcBef>
              <a:spcPct val="0"/>
            </a:spcBef>
            <a:spcAft>
              <a:spcPct val="35000"/>
            </a:spcAft>
          </a:pPr>
          <a:r>
            <a:rPr lang="es-ES" sz="1500" b="1" i="1" kern="1200" dirty="0" smtClean="0">
              <a:solidFill>
                <a:schemeClr val="accent6">
                  <a:lumMod val="75000"/>
                </a:schemeClr>
              </a:solidFill>
            </a:rPr>
            <a:t>- Visibilidad del funcionamiento de los pulmones. </a:t>
          </a:r>
        </a:p>
        <a:p>
          <a:pPr lvl="0" algn="just" defTabSz="666750">
            <a:lnSpc>
              <a:spcPct val="90000"/>
            </a:lnSpc>
            <a:spcBef>
              <a:spcPct val="0"/>
            </a:spcBef>
            <a:spcAft>
              <a:spcPct val="35000"/>
            </a:spcAft>
          </a:pPr>
          <a:r>
            <a:rPr lang="es-ES" sz="1500" b="1" i="1" kern="1200" dirty="0" smtClean="0">
              <a:solidFill>
                <a:schemeClr val="accent6">
                  <a:lumMod val="75000"/>
                </a:schemeClr>
              </a:solidFill>
            </a:rPr>
            <a:t>- Disponibilidad de materiales en el mercado. </a:t>
          </a:r>
        </a:p>
        <a:p>
          <a:pPr lvl="0" algn="just" defTabSz="666750">
            <a:lnSpc>
              <a:spcPct val="90000"/>
            </a:lnSpc>
            <a:spcBef>
              <a:spcPct val="0"/>
            </a:spcBef>
            <a:spcAft>
              <a:spcPct val="35000"/>
            </a:spcAft>
          </a:pPr>
          <a:r>
            <a:rPr lang="es-EC" sz="1500" b="1" i="1" kern="1200" dirty="0" smtClean="0">
              <a:solidFill>
                <a:schemeClr val="accent6">
                  <a:lumMod val="75000"/>
                </a:schemeClr>
              </a:solidFill>
            </a:rPr>
            <a:t>- Empleo método de Ashby empleando el software CES </a:t>
          </a:r>
          <a:r>
            <a:rPr lang="es-EC" sz="1500" b="1" i="1" kern="1200" dirty="0" err="1" smtClean="0">
              <a:solidFill>
                <a:schemeClr val="accent6">
                  <a:lumMod val="75000"/>
                </a:schemeClr>
              </a:solidFill>
            </a:rPr>
            <a:t>Edupack</a:t>
          </a:r>
          <a:r>
            <a:rPr lang="es-EC" sz="1500" b="1" i="1" kern="1200" dirty="0" smtClean="0">
              <a:solidFill>
                <a:schemeClr val="accent6">
                  <a:lumMod val="75000"/>
                </a:schemeClr>
              </a:solidFill>
            </a:rPr>
            <a:t> </a:t>
          </a:r>
        </a:p>
        <a:p>
          <a:pPr lvl="0" algn="l" defTabSz="666750">
            <a:lnSpc>
              <a:spcPct val="90000"/>
            </a:lnSpc>
            <a:spcBef>
              <a:spcPct val="0"/>
            </a:spcBef>
            <a:spcAft>
              <a:spcPct val="35000"/>
            </a:spcAft>
          </a:pPr>
          <a:endParaRPr lang="es-ES" sz="1500" b="1" i="1" kern="1200" dirty="0">
            <a:solidFill>
              <a:schemeClr val="accent6">
                <a:lumMod val="75000"/>
              </a:schemeClr>
            </a:solidFill>
          </a:endParaRPr>
        </a:p>
      </dsp:txBody>
      <dsp:txXfrm>
        <a:off x="4371553" y="607201"/>
        <a:ext cx="3224457" cy="27301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28001-47FC-473D-8419-314533CCBCA4}">
      <dsp:nvSpPr>
        <dsp:cNvPr id="0" name=""/>
        <dsp:cNvSpPr/>
      </dsp:nvSpPr>
      <dsp:spPr>
        <a:xfrm>
          <a:off x="0" y="233458"/>
          <a:ext cx="8100392" cy="3164436"/>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4933F8C9-26E6-4775-B8A1-0CBE5D03E85F}">
      <dsp:nvSpPr>
        <dsp:cNvPr id="0" name=""/>
        <dsp:cNvSpPr/>
      </dsp:nvSpPr>
      <dsp:spPr>
        <a:xfrm>
          <a:off x="243011" y="722367"/>
          <a:ext cx="2379490" cy="2281935"/>
        </a:xfrm>
        <a:prstGeom prst="roundRect">
          <a:avLst>
            <a:gd name="adj" fmla="val 10000"/>
          </a:avLst>
        </a:prstGeom>
        <a:blipFill rotWithShape="1">
          <a:blip xmlns:r="http://schemas.openxmlformats.org/officeDocument/2006/relationships" r:embed="rId1"/>
          <a:stretch>
            <a:fillRect/>
          </a:stretch>
        </a:blip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16848C0-DD00-4A3A-9E29-232BBEA17672}">
      <dsp:nvSpPr>
        <dsp:cNvPr id="0" name=""/>
        <dsp:cNvSpPr/>
      </dsp:nvSpPr>
      <dsp:spPr>
        <a:xfrm rot="10800000">
          <a:off x="243011" y="3595185"/>
          <a:ext cx="2379490" cy="1086543"/>
        </a:xfrm>
        <a:prstGeom prst="round2SameRect">
          <a:avLst>
            <a:gd name="adj1" fmla="val 10500"/>
            <a:gd name="adj2" fmla="val 0"/>
          </a:avLst>
        </a:prstGeom>
        <a:solidFill>
          <a:schemeClr val="accent2">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C" sz="2400" kern="1200" dirty="0" smtClean="0"/>
            <a:t>Válvula de Control Proporcional</a:t>
          </a:r>
          <a:endParaRPr lang="es-ES" sz="2400" kern="1200" dirty="0"/>
        </a:p>
      </dsp:txBody>
      <dsp:txXfrm rot="10800000">
        <a:off x="276426" y="3595185"/>
        <a:ext cx="2312660" cy="1053128"/>
      </dsp:txXfrm>
    </dsp:sp>
    <dsp:sp modelId="{664F1557-B783-4FB3-8FBB-05FCF63BA32B}">
      <dsp:nvSpPr>
        <dsp:cNvPr id="0" name=""/>
        <dsp:cNvSpPr/>
      </dsp:nvSpPr>
      <dsp:spPr>
        <a:xfrm>
          <a:off x="2860450" y="750222"/>
          <a:ext cx="2379490" cy="2185759"/>
        </a:xfrm>
        <a:prstGeom prst="roundRect">
          <a:avLst>
            <a:gd name="adj" fmla="val 10000"/>
          </a:avLst>
        </a:prstGeom>
        <a:blipFill rotWithShape="1">
          <a:blip xmlns:r="http://schemas.openxmlformats.org/officeDocument/2006/relationships" r:embed="rId2"/>
          <a:stretch>
            <a:fillRect/>
          </a:stretch>
        </a:blip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6641814-2C6E-4FFC-8D7B-0FBBB072E42C}">
      <dsp:nvSpPr>
        <dsp:cNvPr id="0" name=""/>
        <dsp:cNvSpPr/>
      </dsp:nvSpPr>
      <dsp:spPr>
        <a:xfrm rot="10800000">
          <a:off x="2860450" y="3582572"/>
          <a:ext cx="2379490" cy="1071302"/>
        </a:xfrm>
        <a:prstGeom prst="round2SameRect">
          <a:avLst>
            <a:gd name="adj1" fmla="val 10500"/>
            <a:gd name="adj2" fmla="val 0"/>
          </a:avLst>
        </a:prstGeom>
        <a:solidFill>
          <a:schemeClr val="accent3">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C" sz="2400" kern="1200" dirty="0" smtClean="0"/>
            <a:t>24 VAC</a:t>
          </a:r>
        </a:p>
        <a:p>
          <a:pPr lvl="0" algn="ctr" defTabSz="1066800">
            <a:lnSpc>
              <a:spcPct val="90000"/>
            </a:lnSpc>
            <a:spcBef>
              <a:spcPct val="0"/>
            </a:spcBef>
            <a:spcAft>
              <a:spcPct val="35000"/>
            </a:spcAft>
          </a:pPr>
          <a:r>
            <a:rPr lang="es-EC" sz="2400" kern="1200" dirty="0" smtClean="0"/>
            <a:t>2-10 VDC</a:t>
          </a:r>
          <a:endParaRPr lang="es-ES" sz="2400" kern="1200" dirty="0"/>
        </a:p>
      </dsp:txBody>
      <dsp:txXfrm rot="10800000">
        <a:off x="2893396" y="3582572"/>
        <a:ext cx="2313598" cy="1038356"/>
      </dsp:txXfrm>
    </dsp:sp>
    <dsp:sp modelId="{64B3A184-EED0-49D9-A805-C936B3E86728}">
      <dsp:nvSpPr>
        <dsp:cNvPr id="0" name=""/>
        <dsp:cNvSpPr/>
      </dsp:nvSpPr>
      <dsp:spPr>
        <a:xfrm>
          <a:off x="5477890" y="750610"/>
          <a:ext cx="2379490" cy="2175398"/>
        </a:xfrm>
        <a:prstGeom prst="roundRect">
          <a:avLst>
            <a:gd name="adj" fmla="val 10000"/>
          </a:avLst>
        </a:prstGeom>
        <a:blipFill rotWithShape="1">
          <a:blip xmlns:r="http://schemas.openxmlformats.org/officeDocument/2006/relationships" r:embed="rId3"/>
          <a:stretch>
            <a:fillRect/>
          </a:stretch>
        </a:blip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05634A8-F52E-4562-97A3-DA8F655C81AF}">
      <dsp:nvSpPr>
        <dsp:cNvPr id="0" name=""/>
        <dsp:cNvSpPr/>
      </dsp:nvSpPr>
      <dsp:spPr>
        <a:xfrm rot="10800000">
          <a:off x="5477890" y="3573374"/>
          <a:ext cx="2379490" cy="1080111"/>
        </a:xfrm>
        <a:prstGeom prst="round2SameRect">
          <a:avLst>
            <a:gd name="adj1" fmla="val 10500"/>
            <a:gd name="adj2" fmla="val 0"/>
          </a:avLst>
        </a:prstGeom>
        <a:solidFill>
          <a:schemeClr val="accent4">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C" sz="2400" kern="1200" dirty="0" smtClean="0"/>
            <a:t>LM358 </a:t>
          </a:r>
          <a:endParaRPr lang="es-ES" sz="2400" kern="1200" dirty="0"/>
        </a:p>
      </dsp:txBody>
      <dsp:txXfrm rot="10800000">
        <a:off x="5511107" y="3573374"/>
        <a:ext cx="2313056" cy="10468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28001-47FC-473D-8419-314533CCBCA4}">
      <dsp:nvSpPr>
        <dsp:cNvPr id="0" name=""/>
        <dsp:cNvSpPr/>
      </dsp:nvSpPr>
      <dsp:spPr>
        <a:xfrm>
          <a:off x="0" y="233458"/>
          <a:ext cx="8100392" cy="3164436"/>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4933F8C9-26E6-4775-B8A1-0CBE5D03E85F}">
      <dsp:nvSpPr>
        <dsp:cNvPr id="0" name=""/>
        <dsp:cNvSpPr/>
      </dsp:nvSpPr>
      <dsp:spPr>
        <a:xfrm>
          <a:off x="243011" y="722367"/>
          <a:ext cx="2379490" cy="2281935"/>
        </a:xfrm>
        <a:prstGeom prst="roundRect">
          <a:avLst>
            <a:gd name="adj" fmla="val 10000"/>
          </a:avLst>
        </a:prstGeom>
        <a:blipFill rotWithShape="1">
          <a:blip xmlns:r="http://schemas.openxmlformats.org/officeDocument/2006/relationships" r:embed="rId1"/>
          <a:stretch>
            <a:fillRect/>
          </a:stretch>
        </a:blip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16848C0-DD00-4A3A-9E29-232BBEA17672}">
      <dsp:nvSpPr>
        <dsp:cNvPr id="0" name=""/>
        <dsp:cNvSpPr/>
      </dsp:nvSpPr>
      <dsp:spPr>
        <a:xfrm rot="10800000">
          <a:off x="179503" y="3542129"/>
          <a:ext cx="2379490" cy="1086543"/>
        </a:xfrm>
        <a:prstGeom prst="round2SameRect">
          <a:avLst>
            <a:gd name="adj1" fmla="val 10500"/>
            <a:gd name="adj2" fmla="val 0"/>
          </a:avLst>
        </a:prstGeom>
        <a:solidFill>
          <a:schemeClr val="accent2">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C" sz="2400" kern="1200" dirty="0" smtClean="0"/>
            <a:t>Actuador Lineal</a:t>
          </a:r>
          <a:endParaRPr lang="es-ES" sz="2400" kern="1200" dirty="0"/>
        </a:p>
      </dsp:txBody>
      <dsp:txXfrm rot="10800000">
        <a:off x="212918" y="3542129"/>
        <a:ext cx="2312660" cy="1053128"/>
      </dsp:txXfrm>
    </dsp:sp>
    <dsp:sp modelId="{664F1557-B783-4FB3-8FBB-05FCF63BA32B}">
      <dsp:nvSpPr>
        <dsp:cNvPr id="0" name=""/>
        <dsp:cNvSpPr/>
      </dsp:nvSpPr>
      <dsp:spPr>
        <a:xfrm>
          <a:off x="2860450" y="1155121"/>
          <a:ext cx="2379490" cy="1306885"/>
        </a:xfrm>
        <a:prstGeom prst="roundRect">
          <a:avLst>
            <a:gd name="adj" fmla="val 10000"/>
          </a:avLst>
        </a:prstGeom>
        <a:blipFill rotWithShape="1">
          <a:blip xmlns:r="http://schemas.openxmlformats.org/officeDocument/2006/relationships" r:embed="rId2"/>
          <a:stretch>
            <a:fillRect/>
          </a:stretch>
        </a:blip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6641814-2C6E-4FFC-8D7B-0FBBB072E42C}">
      <dsp:nvSpPr>
        <dsp:cNvPr id="0" name=""/>
        <dsp:cNvSpPr/>
      </dsp:nvSpPr>
      <dsp:spPr>
        <a:xfrm rot="10800000">
          <a:off x="2860450" y="3548034"/>
          <a:ext cx="2379490" cy="1071302"/>
        </a:xfrm>
        <a:prstGeom prst="round2SameRect">
          <a:avLst>
            <a:gd name="adj1" fmla="val 10500"/>
            <a:gd name="adj2" fmla="val 0"/>
          </a:avLst>
        </a:prstGeom>
        <a:solidFill>
          <a:schemeClr val="accent3">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C" sz="2400" kern="1200" dirty="0" smtClean="0"/>
            <a:t>12VDC / 3,5A</a:t>
          </a:r>
        </a:p>
        <a:p>
          <a:pPr lvl="0" algn="ctr" defTabSz="1066800">
            <a:lnSpc>
              <a:spcPct val="90000"/>
            </a:lnSpc>
            <a:spcBef>
              <a:spcPct val="0"/>
            </a:spcBef>
            <a:spcAft>
              <a:spcPct val="35000"/>
            </a:spcAft>
          </a:pPr>
          <a:r>
            <a:rPr lang="es-EC" sz="2400" kern="1200" dirty="0" smtClean="0"/>
            <a:t>2-10 VDC</a:t>
          </a:r>
          <a:endParaRPr lang="es-ES" sz="2400" kern="1200" dirty="0"/>
        </a:p>
      </dsp:txBody>
      <dsp:txXfrm rot="10800000">
        <a:off x="2893396" y="3548034"/>
        <a:ext cx="2313598" cy="1038356"/>
      </dsp:txXfrm>
    </dsp:sp>
    <dsp:sp modelId="{64B3A184-EED0-49D9-A805-C936B3E86728}">
      <dsp:nvSpPr>
        <dsp:cNvPr id="0" name=""/>
        <dsp:cNvSpPr/>
      </dsp:nvSpPr>
      <dsp:spPr>
        <a:xfrm>
          <a:off x="5477890" y="750610"/>
          <a:ext cx="2379490" cy="2175398"/>
        </a:xfrm>
        <a:prstGeom prst="roundRect">
          <a:avLst>
            <a:gd name="adj" fmla="val 10000"/>
          </a:avLst>
        </a:prstGeom>
        <a:blipFill rotWithShape="1">
          <a:blip xmlns:r="http://schemas.openxmlformats.org/officeDocument/2006/relationships" r:embed="rId3"/>
          <a:stretch>
            <a:fillRect/>
          </a:stretch>
        </a:blip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05634A8-F52E-4562-97A3-DA8F655C81AF}">
      <dsp:nvSpPr>
        <dsp:cNvPr id="0" name=""/>
        <dsp:cNvSpPr/>
      </dsp:nvSpPr>
      <dsp:spPr>
        <a:xfrm rot="10800000">
          <a:off x="5477890" y="3573374"/>
          <a:ext cx="2379490" cy="1080111"/>
        </a:xfrm>
        <a:prstGeom prst="round2SameRect">
          <a:avLst>
            <a:gd name="adj1" fmla="val 10500"/>
            <a:gd name="adj2" fmla="val 0"/>
          </a:avLst>
        </a:prstGeom>
        <a:solidFill>
          <a:schemeClr val="accent4">
            <a:hueOff val="0"/>
            <a:satOff val="0"/>
            <a:lumOff val="0"/>
            <a:alphaOff val="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C" sz="2400" kern="1200" dirty="0" smtClean="0"/>
            <a:t>PUENTE H</a:t>
          </a:r>
          <a:endParaRPr lang="es-ES" sz="2400" kern="1200" dirty="0"/>
        </a:p>
      </dsp:txBody>
      <dsp:txXfrm rot="10800000">
        <a:off x="5511107" y="3573374"/>
        <a:ext cx="2313056" cy="104689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F0443A-C04A-46DD-A36B-510BACBD6905}" type="datetimeFigureOut">
              <a:rPr lang="es-ES" smtClean="0"/>
              <a:t>20/07/2015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80A6DD-6DDE-4A09-BECD-C85E39C0824F}" type="slidenum">
              <a:rPr lang="es-ES" smtClean="0"/>
              <a:t>‹Nº›</a:t>
            </a:fld>
            <a:endParaRPr lang="es-ES"/>
          </a:p>
        </p:txBody>
      </p:sp>
    </p:spTree>
    <p:extLst>
      <p:ext uri="{BB962C8B-B14F-4D97-AF65-F5344CB8AC3E}">
        <p14:creationId xmlns:p14="http://schemas.microsoft.com/office/powerpoint/2010/main" val="231738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err="1" smtClean="0"/>
              <a:t>Sy</a:t>
            </a:r>
            <a:r>
              <a:rPr lang="es-EC" dirty="0" smtClean="0"/>
              <a:t>:</a:t>
            </a:r>
            <a:r>
              <a:rPr lang="es-EC" baseline="0" dirty="0" smtClean="0"/>
              <a:t> Resistencia a la Fluencia</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27</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38</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39</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40</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41</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42</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43</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44</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46</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47</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48</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err="1" smtClean="0"/>
              <a:t>Sy</a:t>
            </a:r>
            <a:r>
              <a:rPr lang="es-EC" dirty="0" smtClean="0"/>
              <a:t>:</a:t>
            </a:r>
            <a:r>
              <a:rPr lang="es-EC" baseline="0" dirty="0" smtClean="0"/>
              <a:t> Resistencia a la Fluencia</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29</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49</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50</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51</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52</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53</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54</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55</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56</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57</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58</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30</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59</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31</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32</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33</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MOTOR</a:t>
            </a:r>
            <a:r>
              <a:rPr lang="es-EC" baseline="0" dirty="0" smtClean="0"/>
              <a:t> DE 6000 RPM </a:t>
            </a:r>
          </a:p>
          <a:p>
            <a:r>
              <a:rPr lang="es-EC" baseline="0" dirty="0" smtClean="0"/>
              <a:t>PUENTE H CON MOSTFET</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34</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Diseñados para cubrir necesidades específicas</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36</a:t>
            </a:fld>
            <a:endParaRPr lang="es-ES"/>
          </a:p>
        </p:txBody>
      </p:sp>
    </p:spTree>
    <p:extLst>
      <p:ext uri="{BB962C8B-B14F-4D97-AF65-F5344CB8AC3E}">
        <p14:creationId xmlns:p14="http://schemas.microsoft.com/office/powerpoint/2010/main" val="1287249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Diseñados para cubrir necesidades específicas</a:t>
            </a:r>
            <a:endParaRPr lang="es-ES" dirty="0"/>
          </a:p>
        </p:txBody>
      </p:sp>
      <p:sp>
        <p:nvSpPr>
          <p:cNvPr id="4" name="3 Marcador de número de diapositiva"/>
          <p:cNvSpPr>
            <a:spLocks noGrp="1"/>
          </p:cNvSpPr>
          <p:nvPr>
            <p:ph type="sldNum" sz="quarter" idx="10"/>
          </p:nvPr>
        </p:nvSpPr>
        <p:spPr/>
        <p:txBody>
          <a:bodyPr/>
          <a:lstStyle/>
          <a:p>
            <a:fld id="{9980A6DD-6DDE-4A09-BECD-C85E39C0824F}" type="slidenum">
              <a:rPr lang="es-ES" smtClean="0"/>
              <a:t>37</a:t>
            </a:fld>
            <a:endParaRPr lang="es-ES"/>
          </a:p>
        </p:txBody>
      </p:sp>
    </p:spTree>
    <p:extLst>
      <p:ext uri="{BB962C8B-B14F-4D97-AF65-F5344CB8AC3E}">
        <p14:creationId xmlns:p14="http://schemas.microsoft.com/office/powerpoint/2010/main" val="128724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3" name="22 Rectángulo"/>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Rectángulo"/>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Rectángulo"/>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Rectángulo"/>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Rectángulo"/>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Rectángulo redondeado"/>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Rectángulo redondeado"/>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Rectángulo"/>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6705600" y="4206240"/>
            <a:ext cx="960120" cy="457200"/>
          </a:xfrm>
        </p:spPr>
        <p:txBody>
          <a:bodyPr/>
          <a:lstStyle/>
          <a:p>
            <a:fld id="{7A847CFC-816F-41D0-AAC0-9BF4FEBC753E}" type="datetimeFigureOut">
              <a:rPr lang="es-ES" smtClean="0"/>
              <a:t>20/07/2015</a:t>
            </a:fld>
            <a:endParaRPr lang="es-ES"/>
          </a:p>
        </p:txBody>
      </p:sp>
      <p:sp>
        <p:nvSpPr>
          <p:cNvPr id="17" name="16 Marcador de pie de página"/>
          <p:cNvSpPr>
            <a:spLocks noGrp="1"/>
          </p:cNvSpPr>
          <p:nvPr>
            <p:ph type="ftr" sz="quarter" idx="11"/>
          </p:nvPr>
        </p:nvSpPr>
        <p:spPr>
          <a:xfrm>
            <a:off x="5410200" y="4205288"/>
            <a:ext cx="1295400" cy="457200"/>
          </a:xfrm>
        </p:spPr>
        <p:txBody>
          <a:bodyPr/>
          <a:lstStyle/>
          <a:p>
            <a:endParaRPr lang="es-ES"/>
          </a:p>
        </p:txBody>
      </p:sp>
      <p:sp>
        <p:nvSpPr>
          <p:cNvPr id="29" name="28 Marcador de número de diapositiva"/>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t>20/07/2015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1143000"/>
            <a:ext cx="1905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143000"/>
            <a:ext cx="62484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t>20/07/2015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t>20/07/2015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20/07/2015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t>20/07/2015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81000" y="1143000"/>
            <a:ext cx="8382000" cy="1069848"/>
          </a:xfrm>
        </p:spPr>
        <p:txBody>
          <a:bodyPr anchor="ctr"/>
          <a:lstStyle>
            <a:lvl1pPr>
              <a:defRPr sz="4000" b="0" i="0"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fecha"/>
          <p:cNvSpPr>
            <a:spLocks noGrp="1"/>
          </p:cNvSpPr>
          <p:nvPr>
            <p:ph type="dt" sz="half" idx="10"/>
          </p:nvPr>
        </p:nvSpPr>
        <p:spPr/>
        <p:txBody>
          <a:bodyPr rtlCol="0"/>
          <a:lstStyle/>
          <a:p>
            <a:fld id="{7A847CFC-816F-41D0-AAC0-9BF4FEBC753E}" type="datetimeFigureOut">
              <a:rPr lang="es-ES" smtClean="0"/>
              <a:t>20/07/2015</a:t>
            </a:fld>
            <a:endParaRPr lang="es-ES"/>
          </a:p>
        </p:txBody>
      </p:sp>
      <p:sp>
        <p:nvSpPr>
          <p:cNvPr id="27" name="26 Marcador de número de diapositiva"/>
          <p:cNvSpPr>
            <a:spLocks noGrp="1"/>
          </p:cNvSpPr>
          <p:nvPr>
            <p:ph type="sldNum" sz="quarter" idx="11"/>
          </p:nvPr>
        </p:nvSpPr>
        <p:spPr/>
        <p:txBody>
          <a:bodyPr rtlCol="0"/>
          <a:lstStyle/>
          <a:p>
            <a:fld id="{132FADFE-3B8F-471C-ABF0-DBC7717ECBBC}" type="slidenum">
              <a:rPr lang="es-ES" smtClean="0"/>
              <a:t>‹Nº›</a:t>
            </a:fld>
            <a:endParaRPr lang="es-ES"/>
          </a:p>
        </p:txBody>
      </p:sp>
      <p:sp>
        <p:nvSpPr>
          <p:cNvPr id="28" name="27 Marcador de pie de página"/>
          <p:cNvSpPr>
            <a:spLocks noGrp="1"/>
          </p:cNvSpPr>
          <p:nvPr>
            <p:ph type="ftr" sz="quarter" idx="12"/>
          </p:nvPr>
        </p:nvSpPr>
        <p:spPr/>
        <p:txBody>
          <a:bodyPr rtlCol="0"/>
          <a:lstStyle/>
          <a:p>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a:xfrm>
            <a:off x="6583680" y="612648"/>
            <a:ext cx="957264" cy="457200"/>
          </a:xfrm>
        </p:spPr>
        <p:txBody>
          <a:bodyPr/>
          <a:lstStyle/>
          <a:p>
            <a:fld id="{7A847CFC-816F-41D0-AAC0-9BF4FEBC753E}" type="datetimeFigureOut">
              <a:rPr lang="es-ES" smtClean="0"/>
              <a:t>20/07/2015</a:t>
            </a:fld>
            <a:endParaRPr lang="es-ES"/>
          </a:p>
        </p:txBody>
      </p:sp>
      <p:sp>
        <p:nvSpPr>
          <p:cNvPr id="4" name="3 Marcador de pie de página"/>
          <p:cNvSpPr>
            <a:spLocks noGrp="1"/>
          </p:cNvSpPr>
          <p:nvPr>
            <p:ph type="ftr" sz="quarter" idx="11"/>
          </p:nvPr>
        </p:nvSpPr>
        <p:spPr>
          <a:xfrm>
            <a:off x="5257800" y="612648"/>
            <a:ext cx="1325880" cy="457200"/>
          </a:xfrm>
        </p:spPr>
        <p:txBody>
          <a:bodyPr/>
          <a:lstStyle/>
          <a:p>
            <a:endParaRPr lang="es-ES"/>
          </a:p>
        </p:txBody>
      </p:sp>
      <p:sp>
        <p:nvSpPr>
          <p:cNvPr id="5" name="4 Marcador de número de diapositiva"/>
          <p:cNvSpPr>
            <a:spLocks noGrp="1"/>
          </p:cNvSpPr>
          <p:nvPr>
            <p:ph type="sldNum" sz="quarter" idx="12"/>
          </p:nvPr>
        </p:nvSpPr>
        <p:spPr>
          <a:xfrm>
            <a:off x="8174736" y="2272"/>
            <a:ext cx="762000" cy="365760"/>
          </a:xfrm>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20/07/2015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53496" y="1101970"/>
            <a:ext cx="3383280" cy="877824"/>
          </a:xfrm>
        </p:spPr>
        <p:txBody>
          <a:bodyPr anchor="b"/>
          <a:lstStyle>
            <a:lvl1pPr algn="l">
              <a:buNone/>
              <a:defRPr sz="1800" b="1"/>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t>20/07/2015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20/07/2015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Rectángulo"/>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Rectángulo"/>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Rectángulo"/>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Rectángulo"/>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Rectángulo redondeado"/>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Rectángulo redondeado"/>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Rectángulo"/>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Rectángulo"/>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Rectángulo"/>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Rectángulo"/>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Rectángulo"/>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Rectángulo"/>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Marcador de título"/>
          <p:cNvSpPr>
            <a:spLocks noGrp="1"/>
          </p:cNvSpPr>
          <p:nvPr>
            <p:ph type="title"/>
          </p:nvPr>
        </p:nvSpPr>
        <p:spPr>
          <a:xfrm>
            <a:off x="457200" y="1143000"/>
            <a:ext cx="8229600" cy="10668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7A847CFC-816F-41D0-AAC0-9BF4FEBC753E}" type="datetimeFigureOut">
              <a:rPr lang="es-ES" smtClean="0"/>
              <a:t>20/07/2015</a:t>
            </a:fld>
            <a:endParaRPr lang="es-ES"/>
          </a:p>
        </p:txBody>
      </p:sp>
      <p:sp>
        <p:nvSpPr>
          <p:cNvPr id="3" name="2 Marcador de pie de página"/>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s-ES"/>
          </a:p>
        </p:txBody>
      </p:sp>
      <p:sp>
        <p:nvSpPr>
          <p:cNvPr id="23" name="22 Marcador de número de diapositiva"/>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4.jpeg"/><Relationship Id="rId7" Type="http://schemas.openxmlformats.org/officeDocument/2006/relationships/diagramColors" Target="../diagrams/colors5.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50.jpg"/><Relationship Id="rId7" Type="http://schemas.openxmlformats.org/officeDocument/2006/relationships/image" Target="../media/image5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2.jp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3.jpg"/></Relationships>
</file>

<file path=ppt/slides/_rels/slide2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3.jpeg"/><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9.jpg"/><Relationship Id="rId5" Type="http://schemas.openxmlformats.org/officeDocument/2006/relationships/image" Target="../media/image49.png"/><Relationship Id="rId10" Type="http://schemas.openxmlformats.org/officeDocument/2006/relationships/image" Target="../media/image58.jpg"/><Relationship Id="rId4" Type="http://schemas.openxmlformats.org/officeDocument/2006/relationships/image" Target="../media/image45.png"/><Relationship Id="rId9" Type="http://schemas.openxmlformats.org/officeDocument/2006/relationships/image" Target="../media/image57.jp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jpeg"/><Relationship Id="rId7" Type="http://schemas.openxmlformats.org/officeDocument/2006/relationships/diagramColors" Target="../diagrams/colors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jpeg"/><Relationship Id="rId7" Type="http://schemas.openxmlformats.org/officeDocument/2006/relationships/diagramColors" Target="../diagrams/colors9.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jpeg"/><Relationship Id="rId7" Type="http://schemas.openxmlformats.org/officeDocument/2006/relationships/diagramColors" Target="../diagrams/colors1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jpeg"/><Relationship Id="rId7"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VIDEOS/IMG_5746.MOV" TargetMode="Externa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hyperlink" Target="../VIDEOS/IMG_5774.MOV"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VIDEOS/VIDEO%203/VIDEO%203.mp4" TargetMode="External"/><Relationship Id="rId4" Type="http://schemas.openxmlformats.org/officeDocument/2006/relationships/image" Target="../media/image108.gi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hyperlink" Target="../VIDEOS/Drager%20Evita.mp4" TargetMode="Externa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188640"/>
            <a:ext cx="9144000" cy="13681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ctrTitle"/>
          </p:nvPr>
        </p:nvSpPr>
        <p:spPr>
          <a:xfrm>
            <a:off x="342900" y="1988840"/>
            <a:ext cx="8458200" cy="1470025"/>
          </a:xfrm>
        </p:spPr>
        <p:txBody>
          <a:bodyPr>
            <a:noAutofit/>
          </a:bodyPr>
          <a:lstStyle/>
          <a:p>
            <a:pPr algn="just"/>
            <a:r>
              <a:rPr lang="es-ES" sz="2400" b="1" dirty="0"/>
              <a:t>DISEÑO Y CONSTRUCCIÓN DE UN PROTOTIPO DE CAMARÁ DE PRUEBAS PARA VENTILADORES MÉDICOS, PARA SIMULAR CARACTERISTICAS DE DEFICIENCIAS PULMONARES, POR MEDIO DE UN SISTEMA PROGRAMABLE</a:t>
            </a:r>
            <a:endParaRPr lang="es-ES" sz="2400" dirty="0"/>
          </a:p>
        </p:txBody>
      </p:sp>
      <p:sp>
        <p:nvSpPr>
          <p:cNvPr id="3" name="2 Subtítulo"/>
          <p:cNvSpPr>
            <a:spLocks noGrp="1"/>
          </p:cNvSpPr>
          <p:nvPr>
            <p:ph type="subTitle" idx="1"/>
          </p:nvPr>
        </p:nvSpPr>
        <p:spPr>
          <a:xfrm>
            <a:off x="323528" y="4869160"/>
            <a:ext cx="5616624" cy="1752600"/>
          </a:xfrm>
        </p:spPr>
        <p:txBody>
          <a:bodyPr>
            <a:normAutofit/>
          </a:bodyPr>
          <a:lstStyle/>
          <a:p>
            <a:r>
              <a:rPr lang="es-EC" sz="2000" dirty="0" smtClean="0"/>
              <a:t>Autor: Alejandro Parra</a:t>
            </a:r>
          </a:p>
          <a:p>
            <a:endParaRPr lang="es-EC" sz="2000" dirty="0"/>
          </a:p>
          <a:p>
            <a:r>
              <a:rPr lang="es-EC" sz="2000" dirty="0" smtClean="0"/>
              <a:t>Director: 	Ing. Paúl Ayala</a:t>
            </a:r>
          </a:p>
          <a:p>
            <a:r>
              <a:rPr lang="es-EC" sz="2000" dirty="0" smtClean="0"/>
              <a:t>Codirector: </a:t>
            </a:r>
            <a:r>
              <a:rPr lang="es-EC" sz="2000" dirty="0"/>
              <a:t>	Ing. </a:t>
            </a:r>
            <a:r>
              <a:rPr lang="es-EC" sz="2000" dirty="0" smtClean="0"/>
              <a:t>Francisco Pazmiño </a:t>
            </a:r>
            <a:r>
              <a:rPr lang="es-EC" sz="2000" dirty="0" err="1" smtClean="0"/>
              <a:t>MsC</a:t>
            </a:r>
            <a:r>
              <a:rPr lang="es-EC" sz="2000" dirty="0" smtClean="0"/>
              <a:t>.</a:t>
            </a:r>
            <a:endParaRPr lang="es-ES" sz="2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433321"/>
            <a:ext cx="3402632" cy="878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8 Conector recto"/>
          <p:cNvCxnSpPr/>
          <p:nvPr/>
        </p:nvCxnSpPr>
        <p:spPr>
          <a:xfrm>
            <a:off x="0" y="620688"/>
            <a:ext cx="4752528"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a:stCxn id="4" idx="1"/>
          </p:cNvCxnSpPr>
          <p:nvPr/>
        </p:nvCxnSpPr>
        <p:spPr>
          <a:xfrm>
            <a:off x="0" y="872716"/>
            <a:ext cx="4572000"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0" y="1124744"/>
            <a:ext cx="4283968"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287524" y="4222829"/>
            <a:ext cx="7020780" cy="646331"/>
          </a:xfrm>
          <a:prstGeom prst="rect">
            <a:avLst/>
          </a:prstGeom>
        </p:spPr>
        <p:txBody>
          <a:bodyPr wrap="square">
            <a:spAutoFit/>
          </a:bodyPr>
          <a:lstStyle/>
          <a:p>
            <a:pPr algn="ctr"/>
            <a:r>
              <a:rPr lang="es-ES" altLang="es-ES" b="1" dirty="0"/>
              <a:t>PROYECTO PREVIO A LA OBTENCIÓN DEL TÍTULO DE             INGENIERO MECATRÓNICO</a:t>
            </a:r>
            <a:endParaRPr lang="en-US" altLang="es-ES" b="1" dirty="0"/>
          </a:p>
        </p:txBody>
      </p:sp>
      <p:sp>
        <p:nvSpPr>
          <p:cNvPr id="15" name="14 Rectángulo"/>
          <p:cNvSpPr/>
          <p:nvPr/>
        </p:nvSpPr>
        <p:spPr>
          <a:xfrm>
            <a:off x="7524328" y="6190096"/>
            <a:ext cx="1317990" cy="369332"/>
          </a:xfrm>
          <a:prstGeom prst="rect">
            <a:avLst/>
          </a:prstGeom>
        </p:spPr>
        <p:txBody>
          <a:bodyPr wrap="none">
            <a:spAutoFit/>
          </a:bodyPr>
          <a:lstStyle/>
          <a:p>
            <a:r>
              <a:rPr lang="es-EC" b="1" dirty="0">
                <a:latin typeface="+mj-lt"/>
                <a:ea typeface="+mj-ea"/>
                <a:cs typeface="+mj-cs"/>
              </a:rPr>
              <a:t>Julio 2015</a:t>
            </a:r>
            <a:endParaRPr lang="es-ES" b="1" dirty="0">
              <a:latin typeface="+mj-lt"/>
              <a:ea typeface="+mj-ea"/>
              <a:cs typeface="+mj-cs"/>
            </a:endParaRPr>
          </a:p>
        </p:txBody>
      </p:sp>
    </p:spTree>
    <p:extLst>
      <p:ext uri="{BB962C8B-B14F-4D97-AF65-F5344CB8AC3E}">
        <p14:creationId xmlns:p14="http://schemas.microsoft.com/office/powerpoint/2010/main" val="2305251445"/>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idx="2"/>
          </p:nvPr>
        </p:nvSpPr>
        <p:spPr>
          <a:xfrm>
            <a:off x="1115616" y="1412777"/>
            <a:ext cx="4524816" cy="1656183"/>
          </a:xfrm>
        </p:spPr>
        <p:txBody>
          <a:bodyPr>
            <a:normAutofit/>
          </a:bodyPr>
          <a:lstStyle/>
          <a:p>
            <a:pPr algn="just"/>
            <a:endParaRPr lang="es-ES" sz="1800" dirty="0" smtClean="0"/>
          </a:p>
          <a:p>
            <a:pPr algn="just"/>
            <a:r>
              <a:rPr lang="es-ES" sz="1800" dirty="0" smtClean="0"/>
              <a:t>El </a:t>
            </a:r>
            <a:r>
              <a:rPr lang="es-ES" sz="1800" dirty="0"/>
              <a:t>principal objetivo del sistema respiratorio es el intercambio de gases que se realiza entre la atmosfera y la </a:t>
            </a:r>
            <a:r>
              <a:rPr lang="es-ES" sz="1800" dirty="0" smtClean="0"/>
              <a:t>sangre.</a:t>
            </a:r>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 descr="Resultado de imagen para pulm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AutoShape 4" descr="Resultado de imagen para pulm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AutoShape 7" descr="Resultado de imagen para animación pulm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3322" name="Picture 10" descr="http://bachibiology.files.wordpress.com/2012/11/interc-gases.jpg"/>
          <p:cNvPicPr>
            <a:picLocks noChangeAspect="1" noChangeArrowheads="1"/>
          </p:cNvPicPr>
          <p:nvPr/>
        </p:nvPicPr>
        <p:blipFill rotWithShape="1">
          <a:blip r:embed="rId3">
            <a:extLst>
              <a:ext uri="{28A0092B-C50C-407E-A947-70E740481C1C}">
                <a14:useLocalDpi xmlns:a14="http://schemas.microsoft.com/office/drawing/2010/main" val="0"/>
              </a:ext>
            </a:extLst>
          </a:blip>
          <a:srcRect r="61503"/>
          <a:stretch/>
        </p:blipFill>
        <p:spPr bwMode="auto">
          <a:xfrm>
            <a:off x="6050338" y="908719"/>
            <a:ext cx="2373582" cy="312282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3323"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38185"/>
          <a:stretch/>
        </p:blipFill>
        <p:spPr bwMode="auto">
          <a:xfrm>
            <a:off x="916922" y="3356992"/>
            <a:ext cx="2720228" cy="22288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11" name="10 Rectángulo"/>
          <p:cNvSpPr/>
          <p:nvPr/>
        </p:nvSpPr>
        <p:spPr>
          <a:xfrm>
            <a:off x="4117535" y="4712903"/>
            <a:ext cx="4572000" cy="646331"/>
          </a:xfrm>
          <a:prstGeom prst="rect">
            <a:avLst/>
          </a:prstGeom>
        </p:spPr>
        <p:txBody>
          <a:bodyPr>
            <a:spAutoFit/>
          </a:bodyPr>
          <a:lstStyle/>
          <a:p>
            <a:pPr algn="just"/>
            <a:r>
              <a:rPr lang="es-EC" dirty="0"/>
              <a:t>Respiración es involuntaria pero a su vez es controlable.</a:t>
            </a:r>
            <a:endParaRPr lang="es-ES" dirty="0"/>
          </a:p>
        </p:txBody>
      </p:sp>
      <p:sp>
        <p:nvSpPr>
          <p:cNvPr id="2" name="1 Título"/>
          <p:cNvSpPr>
            <a:spLocks noGrp="1"/>
          </p:cNvSpPr>
          <p:nvPr>
            <p:ph type="title"/>
          </p:nvPr>
        </p:nvSpPr>
        <p:spPr/>
        <p:txBody>
          <a:bodyPr/>
          <a:lstStyle/>
          <a:p>
            <a:endParaRPr lang="es-ES"/>
          </a:p>
        </p:txBody>
      </p:sp>
      <p:sp>
        <p:nvSpPr>
          <p:cNvPr id="12" name="11 Rectángulo"/>
          <p:cNvSpPr/>
          <p:nvPr/>
        </p:nvSpPr>
        <p:spPr>
          <a:xfrm>
            <a:off x="765175" y="908719"/>
            <a:ext cx="2989921" cy="369332"/>
          </a:xfrm>
          <a:prstGeom prst="rect">
            <a:avLst/>
          </a:prstGeom>
        </p:spPr>
        <p:txBody>
          <a:bodyPr wrap="none">
            <a:spAutoFit/>
          </a:bodyPr>
          <a:lstStyle/>
          <a:p>
            <a:pPr algn="just"/>
            <a:r>
              <a:rPr lang="es-EC" b="1" dirty="0"/>
              <a:t>Fisiología Respiratoria.</a:t>
            </a:r>
          </a:p>
        </p:txBody>
      </p:sp>
    </p:spTree>
    <p:extLst>
      <p:ext uri="{BB962C8B-B14F-4D97-AF65-F5344CB8AC3E}">
        <p14:creationId xmlns:p14="http://schemas.microsoft.com/office/powerpoint/2010/main" val="29327985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fade">
                                      <p:cBhvr>
                                        <p:cTn id="7" dur="500"/>
                                        <p:tgtEl>
                                          <p:spTgt spid="133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23"/>
                                        </p:tgtEl>
                                        <p:attrNameLst>
                                          <p:attrName>style.visibility</p:attrName>
                                        </p:attrNameLst>
                                      </p:cBhvr>
                                      <p:to>
                                        <p:strVal val="visible"/>
                                      </p:to>
                                    </p:set>
                                    <p:animEffect transition="in" filter="fade">
                                      <p:cBhvr>
                                        <p:cTn id="12"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texto"/>
          <p:cNvSpPr txBox="1">
            <a:spLocks/>
          </p:cNvSpPr>
          <p:nvPr/>
        </p:nvSpPr>
        <p:spPr>
          <a:xfrm>
            <a:off x="323528" y="1426245"/>
            <a:ext cx="4524816" cy="1656183"/>
          </a:xfrm>
          <a:prstGeom prst="rect">
            <a:avLst/>
          </a:prstGeom>
        </p:spPr>
        <p:txBody>
          <a:bodyPr>
            <a:normAutofit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just">
              <a:buNone/>
            </a:pPr>
            <a:r>
              <a:rPr lang="es-EC" sz="1800" b="1" dirty="0" smtClean="0"/>
              <a:t>Vías respiratorias </a:t>
            </a:r>
          </a:p>
          <a:p>
            <a:pPr algn="just"/>
            <a:endParaRPr lang="es-ES" sz="1800" dirty="0" smtClean="0"/>
          </a:p>
          <a:p>
            <a:pPr marL="109728" indent="0" algn="just">
              <a:buNone/>
            </a:pPr>
            <a:r>
              <a:rPr lang="es-ES" sz="1800" dirty="0" smtClean="0"/>
              <a:t>Conducto para el transporte de Aire, con ramificaciones cada vez más </a:t>
            </a:r>
            <a:r>
              <a:rPr lang="es-ES" sz="1800" dirty="0"/>
              <a:t>estrechos, cortos y numerosos a medida que van penetrando dentro del pulmón</a:t>
            </a:r>
            <a:endParaRPr lang="es-ES" sz="1800" dirty="0" smtClean="0"/>
          </a:p>
        </p:txBody>
      </p:sp>
      <p:pic>
        <p:nvPicPr>
          <p:cNvPr id="12290" name="Picture 2" descr="http://galeon.hispavista.com/respiratorias/img/v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702" y="1196752"/>
            <a:ext cx="3524250" cy="3524251"/>
          </a:xfrm>
          <a:prstGeom prst="rect">
            <a:avLst/>
          </a:prstGeom>
          <a:noFill/>
          <a:extLst>
            <a:ext uri="{909E8E84-426E-40DD-AFC4-6F175D3DCCD1}">
              <a14:hiddenFill xmlns:a14="http://schemas.microsoft.com/office/drawing/2010/main">
                <a:solidFill>
                  <a:srgbClr val="FFFFFF"/>
                </a:solidFill>
              </a14:hiddenFill>
            </a:ext>
          </a:extLst>
        </p:spPr>
      </p:pic>
      <p:sp>
        <p:nvSpPr>
          <p:cNvPr id="9" name="6 Marcador de texto"/>
          <p:cNvSpPr txBox="1">
            <a:spLocks/>
          </p:cNvSpPr>
          <p:nvPr/>
        </p:nvSpPr>
        <p:spPr>
          <a:xfrm>
            <a:off x="384212" y="3429000"/>
            <a:ext cx="4524816" cy="1656183"/>
          </a:xfrm>
          <a:prstGeom prst="rect">
            <a:avLst/>
          </a:prstGeom>
        </p:spPr>
        <p:txBody>
          <a:bodyPr>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just">
              <a:buNone/>
            </a:pPr>
            <a:r>
              <a:rPr lang="es-EC" sz="1800" b="1" dirty="0" smtClean="0"/>
              <a:t>Vías respiratorias  Altas</a:t>
            </a:r>
          </a:p>
          <a:p>
            <a:pPr algn="just"/>
            <a:endParaRPr lang="es-ES" sz="1800" dirty="0" smtClean="0"/>
          </a:p>
          <a:p>
            <a:pPr marL="109728" indent="0" algn="just">
              <a:buNone/>
            </a:pPr>
            <a:r>
              <a:rPr lang="es-ES" sz="1800" dirty="0" smtClean="0"/>
              <a:t>Acondicionamiento del aire  hacia la tráquea  (Temperatura y Humedad).</a:t>
            </a:r>
          </a:p>
        </p:txBody>
      </p:sp>
      <p:graphicFrame>
        <p:nvGraphicFramePr>
          <p:cNvPr id="2" name="1 Diagrama"/>
          <p:cNvGraphicFramePr/>
          <p:nvPr>
            <p:extLst>
              <p:ext uri="{D42A27DB-BD31-4B8C-83A1-F6EECF244321}">
                <p14:modId xmlns:p14="http://schemas.microsoft.com/office/powerpoint/2010/main" val="1958386668"/>
              </p:ext>
            </p:extLst>
          </p:nvPr>
        </p:nvGraphicFramePr>
        <p:xfrm>
          <a:off x="539552" y="4821810"/>
          <a:ext cx="6696744" cy="7962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10613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fade">
                                      <p:cBhvr>
                                        <p:cTn id="13" dur="1000"/>
                                        <p:tgtEl>
                                          <p:spTgt spid="12290"/>
                                        </p:tgtEl>
                                      </p:cBhvr>
                                    </p:animEffect>
                                    <p:anim calcmode="lin" valueType="num">
                                      <p:cBhvr>
                                        <p:cTn id="14" dur="1000" fill="hold"/>
                                        <p:tgtEl>
                                          <p:spTgt spid="12290"/>
                                        </p:tgtEl>
                                        <p:attrNameLst>
                                          <p:attrName>ppt_x</p:attrName>
                                        </p:attrNameLst>
                                      </p:cBhvr>
                                      <p:tavLst>
                                        <p:tav tm="0">
                                          <p:val>
                                            <p:strVal val="#ppt_x"/>
                                          </p:val>
                                        </p:tav>
                                        <p:tav tm="100000">
                                          <p:val>
                                            <p:strVal val="#ppt_x"/>
                                          </p:val>
                                        </p:tav>
                                      </p:tavLst>
                                    </p:anim>
                                    <p:anim calcmode="lin" valueType="num">
                                      <p:cBhvr>
                                        <p:cTn id="15"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111552" y="1118048"/>
            <a:ext cx="3312368" cy="646331"/>
          </a:xfrm>
          <a:prstGeom prst="rect">
            <a:avLst/>
          </a:prstGeom>
        </p:spPr>
        <p:txBody>
          <a:bodyPr wrap="square">
            <a:spAutoFit/>
          </a:bodyPr>
          <a:lstStyle/>
          <a:p>
            <a:pPr marL="109728" indent="0" algn="just">
              <a:buNone/>
            </a:pPr>
            <a:r>
              <a:rPr lang="es-EC" b="1" dirty="0"/>
              <a:t>Vías respiratorias  </a:t>
            </a:r>
            <a:r>
              <a:rPr lang="es-EC" b="1" dirty="0" smtClean="0"/>
              <a:t>bajas</a:t>
            </a:r>
            <a:endParaRPr lang="es-EC" b="1" dirty="0"/>
          </a:p>
          <a:p>
            <a:pPr algn="just"/>
            <a:endParaRPr lang="es-ES" dirty="0"/>
          </a:p>
        </p:txBody>
      </p:sp>
      <p:graphicFrame>
        <p:nvGraphicFramePr>
          <p:cNvPr id="7" name="6 Diagrama"/>
          <p:cNvGraphicFramePr/>
          <p:nvPr>
            <p:extLst>
              <p:ext uri="{D42A27DB-BD31-4B8C-83A1-F6EECF244321}">
                <p14:modId xmlns:p14="http://schemas.microsoft.com/office/powerpoint/2010/main" val="1543745623"/>
              </p:ext>
            </p:extLst>
          </p:nvPr>
        </p:nvGraphicFramePr>
        <p:xfrm>
          <a:off x="611560" y="1347919"/>
          <a:ext cx="4252018" cy="4479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9 Imagen"/>
          <p:cNvPicPr/>
          <p:nvPr/>
        </p:nvPicPr>
        <p:blipFill rotWithShape="1">
          <a:blip r:embed="rId8"/>
          <a:srcRect l="17573" t="1471" r="16832" b="11729"/>
          <a:stretch/>
        </p:blipFill>
        <p:spPr bwMode="auto">
          <a:xfrm>
            <a:off x="5184939" y="1764378"/>
            <a:ext cx="3238981" cy="3824861"/>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60755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alef.mx/wp/wp-content/uploads/2015/04/pulmon-2.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astelsSmooth/>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000382" y="1441213"/>
            <a:ext cx="4360983" cy="43289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539552" y="764704"/>
            <a:ext cx="3312368" cy="523220"/>
          </a:xfrm>
          <a:prstGeom prst="rect">
            <a:avLst/>
          </a:prstGeom>
        </p:spPr>
        <p:txBody>
          <a:bodyPr wrap="square">
            <a:spAutoFit/>
          </a:bodyPr>
          <a:lstStyle/>
          <a:p>
            <a:pPr marL="109728" indent="0" algn="just">
              <a:buNone/>
            </a:pPr>
            <a:r>
              <a:rPr lang="es-EC" sz="2800" b="1" dirty="0" smtClean="0"/>
              <a:t>Pulmón</a:t>
            </a:r>
            <a:endParaRPr lang="es-EC" sz="2800" b="1" dirty="0"/>
          </a:p>
        </p:txBody>
      </p:sp>
      <p:sp>
        <p:nvSpPr>
          <p:cNvPr id="2" name="1 Rectángulo"/>
          <p:cNvSpPr/>
          <p:nvPr/>
        </p:nvSpPr>
        <p:spPr>
          <a:xfrm>
            <a:off x="539552" y="1753310"/>
            <a:ext cx="8172400" cy="2862322"/>
          </a:xfrm>
          <a:prstGeom prst="rect">
            <a:avLst/>
          </a:prstGeom>
        </p:spPr>
        <p:txBody>
          <a:bodyPr wrap="square">
            <a:spAutoFit/>
          </a:bodyPr>
          <a:lstStyle/>
          <a:p>
            <a:pPr algn="just"/>
            <a:r>
              <a:rPr lang="es-ES" dirty="0"/>
              <a:t>El </a:t>
            </a:r>
            <a:r>
              <a:rPr lang="es-ES" b="1" dirty="0"/>
              <a:t>pulmón derecho </a:t>
            </a:r>
            <a:r>
              <a:rPr lang="es-ES" dirty="0"/>
              <a:t>tiene dos fisuras una oblicua derecha y otra horizontal que divide al pulmón en tres lóbulos superior, medio e inferior. Es más pesado y grande que el izquierdo aunque es más pequeño y ancho, debido a que su cúpula del diafragma es más </a:t>
            </a:r>
            <a:r>
              <a:rPr lang="es-ES" dirty="0" smtClean="0"/>
              <a:t>alta, el </a:t>
            </a:r>
            <a:r>
              <a:rPr lang="es-ES" dirty="0"/>
              <a:t>corazón y pericarpio protruyen más a la izquierda. Además su borde anterior es relativamente recto</a:t>
            </a:r>
            <a:r>
              <a:rPr lang="es-ES" dirty="0" smtClean="0"/>
              <a:t>.</a:t>
            </a:r>
          </a:p>
          <a:p>
            <a:pPr algn="just"/>
            <a:endParaRPr lang="es-ES" dirty="0"/>
          </a:p>
          <a:p>
            <a:pPr algn="just"/>
            <a:r>
              <a:rPr lang="es-ES" dirty="0"/>
              <a:t>El </a:t>
            </a:r>
            <a:r>
              <a:rPr lang="es-ES" b="1" dirty="0"/>
              <a:t>pulmón izquierdo, </a:t>
            </a:r>
            <a:r>
              <a:rPr lang="es-ES" dirty="0"/>
              <a:t>posee una fisura única oblicua e izquierda que los divide en dos lóbulos superior e inferior. Su borde anterior del pulmón presente una profunda escotadura cardiaca, con una hendidura causada por una desviación hacia el lado izquierdo del vértice del corazón.  </a:t>
            </a:r>
          </a:p>
        </p:txBody>
      </p:sp>
    </p:spTree>
    <p:extLst>
      <p:ext uri="{BB962C8B-B14F-4D97-AF65-F5344CB8AC3E}">
        <p14:creationId xmlns:p14="http://schemas.microsoft.com/office/powerpoint/2010/main" val="3139437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monografias.com/trabajos94/biofisica-de-respiracion/image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940" y="1348880"/>
            <a:ext cx="3362325" cy="47625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5111552" y="1118048"/>
            <a:ext cx="3600400" cy="461665"/>
          </a:xfrm>
          <a:prstGeom prst="rect">
            <a:avLst/>
          </a:prstGeom>
        </p:spPr>
        <p:txBody>
          <a:bodyPr wrap="square">
            <a:spAutoFit/>
          </a:bodyPr>
          <a:lstStyle/>
          <a:p>
            <a:pPr marL="109728" indent="0" algn="just">
              <a:buNone/>
            </a:pPr>
            <a:r>
              <a:rPr lang="es-EC" sz="2400" b="1" dirty="0" smtClean="0"/>
              <a:t>Mecánica pulmonar</a:t>
            </a:r>
            <a:endParaRPr lang="es-EC" sz="2400" b="1" dirty="0"/>
          </a:p>
        </p:txBody>
      </p:sp>
      <mc:AlternateContent xmlns:mc="http://schemas.openxmlformats.org/markup-compatibility/2006" xmlns:a14="http://schemas.microsoft.com/office/drawing/2010/main">
        <mc:Choice Requires="a14">
          <p:sp>
            <p:nvSpPr>
              <p:cNvPr id="11" name="10 Rectángulo"/>
              <p:cNvSpPr/>
              <p:nvPr/>
            </p:nvSpPr>
            <p:spPr>
              <a:xfrm>
                <a:off x="591598" y="1988840"/>
                <a:ext cx="7956376" cy="3941400"/>
              </a:xfrm>
              <a:prstGeom prst="rect">
                <a:avLst/>
              </a:prstGeom>
            </p:spPr>
            <p:txBody>
              <a:bodyPr wrap="square">
                <a:spAutoFit/>
              </a:bodyPr>
              <a:lstStyle/>
              <a:p>
                <a:r>
                  <a:rPr lang="es-ES" b="1" dirty="0" smtClean="0"/>
                  <a:t>Distensibilidad pulmonar o Compliance </a:t>
                </a:r>
              </a:p>
              <a:p>
                <a:r>
                  <a:rPr lang="es-ES" dirty="0" smtClean="0"/>
                  <a:t>Medida </a:t>
                </a:r>
                <a:r>
                  <a:rPr lang="es-ES" dirty="0"/>
                  <a:t>de las propiedades elásticas del pulmón. </a:t>
                </a:r>
                <a:endParaRPr lang="es-ES" dirty="0" smtClean="0"/>
              </a:p>
              <a:p>
                <a:pPr algn="just"/>
                <a:r>
                  <a:rPr lang="es-ES" dirty="0" smtClean="0"/>
                  <a:t>Es </a:t>
                </a:r>
                <a:r>
                  <a:rPr lang="es-ES" dirty="0"/>
                  <a:t>la relación de la facilidad con la que se distiende el pulmón en una respiración, y se define como el cambio del volumen pulmonar,  en consecuencia de un cambio de 1 cmH2O en la presión de distención del pulmón. </a:t>
                </a:r>
                <a:endParaRPr lang="es-ES" dirty="0" smtClean="0"/>
              </a:p>
              <a:p>
                <a:r>
                  <a:rPr lang="es-ES" dirty="0" smtClean="0"/>
                  <a:t>Sus </a:t>
                </a:r>
                <a:r>
                  <a:rPr lang="es-ES" dirty="0"/>
                  <a:t>unidades de medida son: </a:t>
                </a:r>
                <a:r>
                  <a:rPr lang="es-ES" dirty="0" smtClean="0"/>
                  <a:t>ml/cmH2O o ml/mbar. </a:t>
                </a:r>
              </a:p>
              <a:p>
                <a:r>
                  <a:rPr lang="es-ES" dirty="0" smtClean="0"/>
                  <a:t>Si </a:t>
                </a:r>
                <a:r>
                  <a:rPr lang="es-ES" dirty="0"/>
                  <a:t>el valor de la distensibilidad corresponde a un valor alto, se refiere a un pulmón que se expande o distiende con mucha facilidad de manera contraria si el valor de distensibilidad es bajo corresponde a un pulmón rígido que es muy difícil que se distienda. </a:t>
                </a:r>
                <a:endParaRPr lang="es-ES" dirty="0" smtClean="0"/>
              </a:p>
              <a:p>
                <a:pPr/>
                <a14:m>
                  <m:oMathPara xmlns:m="http://schemas.openxmlformats.org/officeDocument/2006/math">
                    <m:oMathParaPr>
                      <m:jc m:val="centerGroup"/>
                    </m:oMathParaPr>
                    <m:oMath xmlns:m="http://schemas.openxmlformats.org/officeDocument/2006/math">
                      <m:r>
                        <a:rPr lang="es-EC" b="0" i="1" smtClean="0">
                          <a:latin typeface="Cambria Math"/>
                        </a:rPr>
                        <m:t>𝐶</m:t>
                      </m:r>
                      <m:r>
                        <a:rPr lang="es-ES" i="1" smtClean="0">
                          <a:latin typeface="Cambria Math"/>
                        </a:rPr>
                        <m:t>=</m:t>
                      </m:r>
                      <m:f>
                        <m:fPr>
                          <m:ctrlPr>
                            <a:rPr lang="es-ES" i="1" smtClean="0">
                              <a:latin typeface="Cambria Math"/>
                            </a:rPr>
                          </m:ctrlPr>
                        </m:fPr>
                        <m:num>
                          <m:r>
                            <m:rPr>
                              <m:nor/>
                            </m:rPr>
                            <a:rPr lang="es-ES" dirty="0"/>
                            <m:t>∆</m:t>
                          </m:r>
                          <m:r>
                            <m:rPr>
                              <m:nor/>
                            </m:rPr>
                            <a:rPr lang="es-ES" dirty="0"/>
                            <m:t>V</m:t>
                          </m:r>
                        </m:num>
                        <m:den>
                          <m:r>
                            <m:rPr>
                              <m:nor/>
                            </m:rPr>
                            <a:rPr lang="es-ES" dirty="0"/>
                            <m:t>∆</m:t>
                          </m:r>
                          <m:r>
                            <m:rPr>
                              <m:nor/>
                            </m:rPr>
                            <a:rPr lang="es-ES" dirty="0"/>
                            <m:t>P</m:t>
                          </m:r>
                        </m:den>
                      </m:f>
                    </m:oMath>
                  </m:oMathPara>
                </a14:m>
                <a:endParaRPr lang="es-ES" dirty="0"/>
              </a:p>
              <a:p>
                <a:r>
                  <a:rPr lang="es-EC" dirty="0" smtClean="0"/>
                  <a:t>Estática o Dinámica.</a:t>
                </a:r>
                <a:endParaRPr lang="es-ES" dirty="0"/>
              </a:p>
            </p:txBody>
          </p:sp>
        </mc:Choice>
        <mc:Fallback xmlns="">
          <p:sp>
            <p:nvSpPr>
              <p:cNvPr id="11" name="10 Rectángulo"/>
              <p:cNvSpPr>
                <a:spLocks noRot="1" noChangeAspect="1" noMove="1" noResize="1" noEditPoints="1" noAdjustHandles="1" noChangeArrowheads="1" noChangeShapeType="1" noTextEdit="1"/>
              </p:cNvSpPr>
              <p:nvPr/>
            </p:nvSpPr>
            <p:spPr>
              <a:xfrm>
                <a:off x="591598" y="1988840"/>
                <a:ext cx="7956376" cy="3941400"/>
              </a:xfrm>
              <a:prstGeom prst="rect">
                <a:avLst/>
              </a:prstGeom>
              <a:blipFill rotWithShape="1">
                <a:blip r:embed="rId4"/>
                <a:stretch>
                  <a:fillRect l="-613" t="-773" r="-1073" b="-1546"/>
                </a:stretch>
              </a:blipFill>
            </p:spPr>
            <p:txBody>
              <a:bodyPr/>
              <a:lstStyle/>
              <a:p>
                <a:r>
                  <a:rPr lang="es-ES">
                    <a:noFill/>
                  </a:rPr>
                  <a:t> </a:t>
                </a:r>
              </a:p>
            </p:txBody>
          </p:sp>
        </mc:Fallback>
      </mc:AlternateContent>
      <p:sp>
        <p:nvSpPr>
          <p:cNvPr id="2" name="1 Título"/>
          <p:cNvSpPr>
            <a:spLocks noGrp="1"/>
          </p:cNvSpPr>
          <p:nvPr>
            <p:ph type="title"/>
          </p:nvPr>
        </p:nvSpPr>
        <p:spPr/>
        <p:txBody>
          <a:bodyPr/>
          <a:lstStyle/>
          <a:p>
            <a:endParaRPr lang="es-ES"/>
          </a:p>
        </p:txBody>
      </p:sp>
    </p:spTree>
    <p:extLst>
      <p:ext uri="{BB962C8B-B14F-4D97-AF65-F5344CB8AC3E}">
        <p14:creationId xmlns:p14="http://schemas.microsoft.com/office/powerpoint/2010/main" val="79846227"/>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7" t="2944" r="7844" b="12679"/>
          <a:stretch/>
        </p:blipFill>
        <p:spPr bwMode="auto">
          <a:xfrm>
            <a:off x="3521341" y="4349178"/>
            <a:ext cx="2821398" cy="184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5111552" y="1118048"/>
            <a:ext cx="3600400" cy="461665"/>
          </a:xfrm>
          <a:prstGeom prst="rect">
            <a:avLst/>
          </a:prstGeom>
        </p:spPr>
        <p:txBody>
          <a:bodyPr wrap="square">
            <a:spAutoFit/>
          </a:bodyPr>
          <a:lstStyle/>
          <a:p>
            <a:pPr marL="109728" indent="0" algn="just">
              <a:buNone/>
            </a:pPr>
            <a:r>
              <a:rPr lang="es-EC" sz="2400" b="1" dirty="0" smtClean="0"/>
              <a:t>Mecánica pulmonar</a:t>
            </a:r>
            <a:endParaRPr lang="es-EC" sz="2400" b="1" dirty="0"/>
          </a:p>
        </p:txBody>
      </p:sp>
      <p:sp>
        <p:nvSpPr>
          <p:cNvPr id="2" name="1 Rectángulo"/>
          <p:cNvSpPr/>
          <p:nvPr/>
        </p:nvSpPr>
        <p:spPr>
          <a:xfrm>
            <a:off x="539552" y="1720840"/>
            <a:ext cx="7884368" cy="3139321"/>
          </a:xfrm>
          <a:prstGeom prst="rect">
            <a:avLst/>
          </a:prstGeom>
        </p:spPr>
        <p:txBody>
          <a:bodyPr wrap="square">
            <a:spAutoFit/>
          </a:bodyPr>
          <a:lstStyle/>
          <a:p>
            <a:pPr algn="just"/>
            <a:r>
              <a:rPr lang="es-ES" b="1" dirty="0"/>
              <a:t>Resistencia de la vía aérea. </a:t>
            </a:r>
            <a:r>
              <a:rPr lang="es-ES" dirty="0"/>
              <a:t>La resistencia de las vías aéreas (R</a:t>
            </a:r>
            <a:r>
              <a:rPr lang="es-ES" baseline="-25000" dirty="0"/>
              <a:t>VA</a:t>
            </a:r>
            <a:r>
              <a:rPr lang="es-ES" dirty="0"/>
              <a:t>) es el segundo factor más importante que determina la velocidad de flujo en la vía aérea. La resistencia al flujo se diferencia de acuerdo al calibre de la vía aérea. Al pasar de la tráquea hacia los alveolos, la sección de la vía aérea se vuelve cada vez más estrecha por el aumento de sus ramificaciones. La R</a:t>
            </a:r>
            <a:r>
              <a:rPr lang="es-ES" baseline="-25000" dirty="0"/>
              <a:t>VA</a:t>
            </a:r>
            <a:r>
              <a:rPr lang="es-ES" dirty="0"/>
              <a:t> es el resultado de la suma de la resistencia en cada una de las </a:t>
            </a:r>
            <a:r>
              <a:rPr lang="es-ES" dirty="0" smtClean="0"/>
              <a:t>secciones.</a:t>
            </a:r>
          </a:p>
          <a:p>
            <a:pPr algn="just"/>
            <a:endParaRPr lang="es-EC" dirty="0"/>
          </a:p>
          <a:p>
            <a:pPr algn="just"/>
            <a:r>
              <a:rPr lang="es-ES" dirty="0"/>
              <a:t>Los factores que influyen en la resistencia de las vías aéreas son el moco, el edema y la contracción del musculo liso bronquial, factores que reducen el calibre de las vías. </a:t>
            </a:r>
          </a:p>
          <a:p>
            <a:pPr algn="just"/>
            <a:endParaRPr lang="es-ES" dirty="0"/>
          </a:p>
        </p:txBody>
      </p:sp>
      <p:sp>
        <p:nvSpPr>
          <p:cNvPr id="8" name="7 Título"/>
          <p:cNvSpPr>
            <a:spLocks noGrp="1"/>
          </p:cNvSpPr>
          <p:nvPr>
            <p:ph type="title"/>
          </p:nvPr>
        </p:nvSpPr>
        <p:spPr/>
        <p:txBody>
          <a:bodyPr/>
          <a:lstStyle/>
          <a:p>
            <a:endParaRPr lang="es-ES"/>
          </a:p>
        </p:txBody>
      </p:sp>
    </p:spTree>
    <p:extLst>
      <p:ext uri="{BB962C8B-B14F-4D97-AF65-F5344CB8AC3E}">
        <p14:creationId xmlns:p14="http://schemas.microsoft.com/office/powerpoint/2010/main" val="960865877"/>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834215" y="1052736"/>
            <a:ext cx="4023858" cy="369332"/>
          </a:xfrm>
          <a:prstGeom prst="rect">
            <a:avLst/>
          </a:prstGeom>
        </p:spPr>
        <p:txBody>
          <a:bodyPr wrap="none">
            <a:spAutoFit/>
          </a:bodyPr>
          <a:lstStyle/>
          <a:p>
            <a:pPr lvl="1"/>
            <a:r>
              <a:rPr lang="es-ES" b="1" dirty="0"/>
              <a:t>Fisiopatologías Pulmonares </a:t>
            </a:r>
          </a:p>
        </p:txBody>
      </p:sp>
      <p:sp>
        <p:nvSpPr>
          <p:cNvPr id="7" name="6 Rectángulo"/>
          <p:cNvSpPr/>
          <p:nvPr/>
        </p:nvSpPr>
        <p:spPr>
          <a:xfrm>
            <a:off x="467544" y="1844825"/>
            <a:ext cx="8244408" cy="1200329"/>
          </a:xfrm>
          <a:prstGeom prst="rect">
            <a:avLst/>
          </a:prstGeom>
        </p:spPr>
        <p:txBody>
          <a:bodyPr wrap="square">
            <a:spAutoFit/>
          </a:bodyPr>
          <a:lstStyle/>
          <a:p>
            <a:pPr algn="just"/>
            <a:r>
              <a:rPr lang="es-ES" dirty="0"/>
              <a:t>Durante la ventilación mecánica no se deben perseguir valores gasométricos </a:t>
            </a:r>
            <a:r>
              <a:rPr lang="es-ES" dirty="0" smtClean="0"/>
              <a:t>normales. </a:t>
            </a:r>
            <a:r>
              <a:rPr lang="es-ES" dirty="0"/>
              <a:t>Puesto que los objetivos fisiológicos de la ventilación mecánica varían enormemente entre cada uno de los pacientes e incluso en un mismo paciente durante su ciclo </a:t>
            </a:r>
            <a:r>
              <a:rPr lang="es-ES" dirty="0" smtClean="0"/>
              <a:t>evolutivo.</a:t>
            </a:r>
            <a:endParaRPr lang="es-ES" dirty="0"/>
          </a:p>
        </p:txBody>
      </p:sp>
      <p:pic>
        <p:nvPicPr>
          <p:cNvPr id="8196" name="Picture 4" descr="https://clinicaelavila.com/media/servicios_imgs/ser_ban_39_772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394" y="4398552"/>
            <a:ext cx="4968552" cy="1448845"/>
          </a:xfrm>
          <a:prstGeom prst="rect">
            <a:avLst/>
          </a:prstGeom>
          <a:noFill/>
          <a:extLst>
            <a:ext uri="{909E8E84-426E-40DD-AFC4-6F175D3DCCD1}">
              <a14:hiddenFill xmlns:a14="http://schemas.microsoft.com/office/drawing/2010/main">
                <a:solidFill>
                  <a:srgbClr val="FFFFFF"/>
                </a:solidFill>
              </a14:hiddenFill>
            </a:ext>
          </a:extLst>
        </p:spPr>
      </p:pic>
      <p:sp>
        <p:nvSpPr>
          <p:cNvPr id="13" name="12 Rectángulo"/>
          <p:cNvSpPr/>
          <p:nvPr/>
        </p:nvSpPr>
        <p:spPr>
          <a:xfrm>
            <a:off x="467544" y="3212975"/>
            <a:ext cx="5256584" cy="1077218"/>
          </a:xfrm>
          <a:prstGeom prst="rect">
            <a:avLst/>
          </a:prstGeom>
        </p:spPr>
        <p:txBody>
          <a:bodyPr wrap="square">
            <a:spAutoFit/>
          </a:bodyPr>
          <a:lstStyle/>
          <a:p>
            <a:pPr algn="just"/>
            <a:r>
              <a:rPr lang="es-ES" sz="1600" b="1" dirty="0" smtClean="0"/>
              <a:t>Enfermedades Obstructivas (vías altas o bajas)</a:t>
            </a:r>
          </a:p>
          <a:p>
            <a:pPr algn="just"/>
            <a:r>
              <a:rPr lang="es-EC" sz="1600" b="1" dirty="0" smtClean="0"/>
              <a:t>Síndrome de distrés Respiratorio SDRA</a:t>
            </a:r>
          </a:p>
          <a:p>
            <a:pPr algn="just"/>
            <a:r>
              <a:rPr lang="es-EC" sz="1600" b="1" dirty="0" smtClean="0"/>
              <a:t>Enfermedad Restrictiva Crónica</a:t>
            </a:r>
          </a:p>
          <a:p>
            <a:pPr algn="just"/>
            <a:r>
              <a:rPr lang="es-EC" sz="1600" b="1" dirty="0" smtClean="0"/>
              <a:t>Enfermedad Pulmonar Unilateral</a:t>
            </a:r>
            <a:endParaRPr lang="es-ES" sz="1600" b="1" dirty="0"/>
          </a:p>
        </p:txBody>
      </p:sp>
    </p:spTree>
    <p:extLst>
      <p:ext uri="{BB962C8B-B14F-4D97-AF65-F5344CB8AC3E}">
        <p14:creationId xmlns:p14="http://schemas.microsoft.com/office/powerpoint/2010/main" val="334373249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5184" y="5157192"/>
            <a:ext cx="3240360" cy="646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834215" y="1052736"/>
            <a:ext cx="3182281" cy="369332"/>
          </a:xfrm>
          <a:prstGeom prst="rect">
            <a:avLst/>
          </a:prstGeom>
        </p:spPr>
        <p:txBody>
          <a:bodyPr wrap="none">
            <a:spAutoFit/>
          </a:bodyPr>
          <a:lstStyle/>
          <a:p>
            <a:pPr lvl="1"/>
            <a:r>
              <a:rPr lang="es-ES" b="1" dirty="0" smtClean="0"/>
              <a:t>Ventilador  Mecánico</a:t>
            </a:r>
            <a:endParaRPr lang="es-ES" b="1"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1414748"/>
            <a:ext cx="2664296" cy="3548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827584" y="1988840"/>
            <a:ext cx="4572000" cy="1200329"/>
          </a:xfrm>
          <a:prstGeom prst="rect">
            <a:avLst/>
          </a:prstGeom>
        </p:spPr>
        <p:txBody>
          <a:bodyPr>
            <a:spAutoFit/>
          </a:bodyPr>
          <a:lstStyle/>
          <a:p>
            <a:pPr algn="just"/>
            <a:r>
              <a:rPr lang="es-ES" dirty="0"/>
              <a:t>Un Ventilador artificial, es un equipo empleado para brindar soporte artificial a la ventilación de un paciente que no es capaz de realizarlo por el </a:t>
            </a:r>
            <a:r>
              <a:rPr lang="es-ES" dirty="0" smtClean="0"/>
              <a:t>solo.</a:t>
            </a:r>
            <a:endParaRPr lang="es-ES" dirty="0"/>
          </a:p>
        </p:txBody>
      </p:sp>
      <p:sp>
        <p:nvSpPr>
          <p:cNvPr id="9" name="8 Rectángulo"/>
          <p:cNvSpPr/>
          <p:nvPr/>
        </p:nvSpPr>
        <p:spPr>
          <a:xfrm>
            <a:off x="827584" y="3501008"/>
            <a:ext cx="4572000" cy="2031325"/>
          </a:xfrm>
          <a:prstGeom prst="rect">
            <a:avLst/>
          </a:prstGeom>
        </p:spPr>
        <p:txBody>
          <a:bodyPr>
            <a:spAutoFit/>
          </a:bodyPr>
          <a:lstStyle/>
          <a:p>
            <a:pPr marL="285750" lvl="0" indent="-285750">
              <a:buFont typeface="Arial" panose="020B0604020202020204" pitchFamily="34" charset="0"/>
              <a:buChar char="•"/>
            </a:pPr>
            <a:r>
              <a:rPr lang="es-ES" dirty="0"/>
              <a:t>Variar la forma de entrega de gas al paciente.</a:t>
            </a:r>
          </a:p>
          <a:p>
            <a:pPr marL="285750" lvl="0" indent="-285750">
              <a:buFont typeface="Arial" panose="020B0604020202020204" pitchFamily="34" charset="0"/>
              <a:buChar char="•"/>
            </a:pPr>
            <a:r>
              <a:rPr lang="es-ES" dirty="0"/>
              <a:t>Disposición de modalidades de ventilación más sofisticadas. </a:t>
            </a:r>
          </a:p>
          <a:p>
            <a:pPr marL="285750" lvl="0" indent="-285750">
              <a:buFont typeface="Arial" panose="020B0604020202020204" pitchFamily="34" charset="0"/>
              <a:buChar char="•"/>
            </a:pPr>
            <a:r>
              <a:rPr lang="es-ES" dirty="0"/>
              <a:t>Mejor monitorización del paciente.  </a:t>
            </a:r>
          </a:p>
          <a:p>
            <a:pPr marL="285750" indent="-285750">
              <a:buFont typeface="Arial" panose="020B0604020202020204" pitchFamily="34" charset="0"/>
              <a:buChar char="•"/>
            </a:pPr>
            <a:r>
              <a:rPr lang="es-ES" dirty="0"/>
              <a:t>Implementación de medidas de seguridad para protección del paciente.</a:t>
            </a:r>
          </a:p>
        </p:txBody>
      </p:sp>
    </p:spTree>
    <p:extLst>
      <p:ext uri="{BB962C8B-B14F-4D97-AF65-F5344CB8AC3E}">
        <p14:creationId xmlns:p14="http://schemas.microsoft.com/office/powerpoint/2010/main" val="3129934912"/>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EC" dirty="0" smtClean="0"/>
              <a:t>DISEÑO CONCEPTUAL</a:t>
            </a:r>
            <a:endParaRPr lang="es-ES" dirty="0"/>
          </a:p>
        </p:txBody>
      </p:sp>
      <p:sp>
        <p:nvSpPr>
          <p:cNvPr id="5" name="4 Subtítulo"/>
          <p:cNvSpPr>
            <a:spLocks noGrp="1"/>
          </p:cNvSpPr>
          <p:nvPr>
            <p:ph type="subTitle" idx="1"/>
          </p:nvPr>
        </p:nvSpPr>
        <p:spPr/>
        <p:txBody>
          <a:bodyPr/>
          <a:lstStyle/>
          <a:p>
            <a:endParaRPr lang="es-E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764703"/>
            <a:ext cx="4031010" cy="2269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6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260998"/>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2.bp.blogspot.com/-4UFERv0fy0I/Tdv3uKo8C4I/AAAAAAAAABg/FPLEfcZzp5c/s250/23-toma-de-decisiones1%255B1%25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695" y="2159995"/>
            <a:ext cx="3663940" cy="3649286"/>
          </a:xfrm>
          <a:prstGeom prst="rect">
            <a:avLst/>
          </a:prstGeom>
          <a:noFill/>
          <a:extLst>
            <a:ext uri="{909E8E84-426E-40DD-AFC4-6F175D3DCCD1}">
              <a14:hiddenFill xmlns:a14="http://schemas.microsoft.com/office/drawing/2010/main">
                <a:solidFill>
                  <a:srgbClr val="FFFFFF"/>
                </a:solidFill>
              </a14:hiddenFill>
            </a:ext>
          </a:extLst>
        </p:spPr>
      </p:pic>
      <p:sp>
        <p:nvSpPr>
          <p:cNvPr id="3" name="2 Título"/>
          <p:cNvSpPr>
            <a:spLocks noGrp="1"/>
          </p:cNvSpPr>
          <p:nvPr>
            <p:ph type="title"/>
          </p:nvPr>
        </p:nvSpPr>
        <p:spPr>
          <a:xfrm>
            <a:off x="395536" y="404664"/>
            <a:ext cx="8229600" cy="1066800"/>
          </a:xfrm>
        </p:spPr>
        <p:txBody>
          <a:bodyPr>
            <a:normAutofit/>
          </a:bodyPr>
          <a:lstStyle/>
          <a:p>
            <a:r>
              <a:rPr lang="es-EC" sz="3200" dirty="0" smtClean="0"/>
              <a:t>Diseño Conceptual</a:t>
            </a:r>
            <a:endParaRPr lang="es-ES" sz="3200" dirty="0"/>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504056" y="1472386"/>
            <a:ext cx="8388424" cy="1815882"/>
          </a:xfrm>
          <a:prstGeom prst="rect">
            <a:avLst/>
          </a:prstGeom>
        </p:spPr>
        <p:txBody>
          <a:bodyPr wrap="square">
            <a:spAutoFit/>
          </a:bodyPr>
          <a:lstStyle/>
          <a:p>
            <a:pPr algn="just"/>
            <a:r>
              <a:rPr lang="es-ES" sz="1600" b="1" dirty="0" smtClean="0"/>
              <a:t>- Estructura</a:t>
            </a:r>
            <a:r>
              <a:rPr lang="es-ES" sz="1600" b="1" dirty="0"/>
              <a:t>: </a:t>
            </a:r>
            <a:r>
              <a:rPr lang="es-ES" sz="1600" dirty="0"/>
              <a:t>este es el soporte para todos lo elemento mecánicos y de control del prototipo. </a:t>
            </a:r>
            <a:r>
              <a:rPr lang="es-ES" sz="1600" dirty="0" smtClean="0"/>
              <a:t>Resistente, liviana y permita la visibilidad. </a:t>
            </a:r>
          </a:p>
          <a:p>
            <a:pPr algn="just"/>
            <a:r>
              <a:rPr lang="es-ES" sz="1600" b="1" dirty="0" smtClean="0"/>
              <a:t>- </a:t>
            </a:r>
            <a:r>
              <a:rPr lang="es-ES" sz="1600" b="1" dirty="0"/>
              <a:t>Tubo de la Tráquea</a:t>
            </a:r>
            <a:r>
              <a:rPr lang="es-ES" sz="1600" b="1" dirty="0" smtClean="0"/>
              <a:t>: </a:t>
            </a:r>
            <a:r>
              <a:rPr lang="es-ES" sz="1600" dirty="0" smtClean="0"/>
              <a:t>Conexión con el Ventilador 20mm y 12 cm largo. </a:t>
            </a:r>
            <a:endParaRPr lang="es-ES" sz="1600" dirty="0"/>
          </a:p>
          <a:p>
            <a:pPr algn="just"/>
            <a:r>
              <a:rPr lang="es-ES" sz="1600" b="1" dirty="0" smtClean="0"/>
              <a:t>- Bronquios </a:t>
            </a:r>
            <a:r>
              <a:rPr lang="es-ES" sz="1600" b="1" dirty="0"/>
              <a:t>Principales: </a:t>
            </a:r>
            <a:r>
              <a:rPr lang="es-ES" sz="1600" dirty="0"/>
              <a:t>C</a:t>
            </a:r>
            <a:r>
              <a:rPr lang="es-ES" sz="1600" dirty="0" smtClean="0"/>
              <a:t>ontinua de la </a:t>
            </a:r>
            <a:r>
              <a:rPr lang="es-ES" sz="1600" dirty="0"/>
              <a:t>bifurcación de la </a:t>
            </a:r>
            <a:r>
              <a:rPr lang="es-ES" sz="1600" dirty="0" smtClean="0"/>
              <a:t>tráquea, diámetro de 15mm longitud </a:t>
            </a:r>
            <a:r>
              <a:rPr lang="es-ES" sz="1600" dirty="0"/>
              <a:t>de 10 cm. </a:t>
            </a:r>
            <a:endParaRPr lang="es-ES" sz="1600" dirty="0" smtClean="0"/>
          </a:p>
          <a:p>
            <a:pPr algn="just"/>
            <a:r>
              <a:rPr lang="es-ES" sz="1600" b="1" dirty="0" smtClean="0"/>
              <a:t>- </a:t>
            </a:r>
            <a:r>
              <a:rPr lang="es-ES" sz="1600" dirty="0" smtClean="0"/>
              <a:t> </a:t>
            </a:r>
            <a:r>
              <a:rPr lang="es-ES" sz="1600" b="1" dirty="0"/>
              <a:t>Pulmones Izquierdo y Derecho: </a:t>
            </a:r>
            <a:r>
              <a:rPr lang="es-ES" sz="1600" dirty="0" smtClean="0"/>
              <a:t>Capacidades </a:t>
            </a:r>
            <a:r>
              <a:rPr lang="es-ES" sz="1600" dirty="0"/>
              <a:t>volumétricas donde se almacena el aire suministrado por el ventilador mecánico. </a:t>
            </a:r>
          </a:p>
        </p:txBody>
      </p:sp>
      <p:sp>
        <p:nvSpPr>
          <p:cNvPr id="10" name="9 Rectángulo"/>
          <p:cNvSpPr/>
          <p:nvPr/>
        </p:nvSpPr>
        <p:spPr>
          <a:xfrm>
            <a:off x="527960" y="4005064"/>
            <a:ext cx="8183991" cy="1477328"/>
          </a:xfrm>
          <a:prstGeom prst="rect">
            <a:avLst/>
          </a:prstGeom>
        </p:spPr>
        <p:txBody>
          <a:bodyPr wrap="square">
            <a:spAutoFit/>
          </a:bodyPr>
          <a:lstStyle/>
          <a:p>
            <a:pPr algn="just"/>
            <a:r>
              <a:rPr lang="es-ES" dirty="0" smtClean="0"/>
              <a:t>Se emplea </a:t>
            </a:r>
            <a:r>
              <a:rPr lang="es-ES" dirty="0"/>
              <a:t>el </a:t>
            </a:r>
            <a:r>
              <a:rPr lang="es-ES" b="1" i="1" dirty="0"/>
              <a:t>método  ordinal corregido de criterios ponderado </a:t>
            </a:r>
            <a:r>
              <a:rPr lang="es-ES" b="1" dirty="0"/>
              <a:t>para la selección de alternativas</a:t>
            </a:r>
            <a:r>
              <a:rPr lang="es-ES" i="1" dirty="0"/>
              <a:t>. </a:t>
            </a:r>
            <a:r>
              <a:rPr lang="es-ES" dirty="0" smtClean="0"/>
              <a:t>Método </a:t>
            </a:r>
            <a:r>
              <a:rPr lang="es-ES" dirty="0"/>
              <a:t>que permite la obtención de resultados globales altamente significativos para determinado criterio de diseño, sin la necesidad de estimar cuantitativamente y evaluar los parámetros de cada propiedad. </a:t>
            </a:r>
          </a:p>
        </p:txBody>
      </p:sp>
    </p:spTree>
    <p:extLst>
      <p:ext uri="{BB962C8B-B14F-4D97-AF65-F5344CB8AC3E}">
        <p14:creationId xmlns:p14="http://schemas.microsoft.com/office/powerpoint/2010/main" val="1303651308"/>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404664"/>
            <a:ext cx="8229600" cy="1066800"/>
          </a:xfrm>
        </p:spPr>
        <p:txBody>
          <a:bodyPr>
            <a:normAutofit/>
          </a:bodyPr>
          <a:lstStyle/>
          <a:p>
            <a:r>
              <a:rPr lang="es-EC" sz="3200" dirty="0" smtClean="0"/>
              <a:t>Antecedentes</a:t>
            </a:r>
            <a:endParaRPr lang="es-ES" sz="3200" dirty="0"/>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30 Diagrama"/>
          <p:cNvGraphicFramePr/>
          <p:nvPr>
            <p:extLst>
              <p:ext uri="{D42A27DB-BD31-4B8C-83A1-F6EECF244321}">
                <p14:modId xmlns:p14="http://schemas.microsoft.com/office/powerpoint/2010/main" val="2533067216"/>
              </p:ext>
            </p:extLst>
          </p:nvPr>
        </p:nvGraphicFramePr>
        <p:xfrm>
          <a:off x="323528" y="1340768"/>
          <a:ext cx="8388424" cy="4486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19981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404664"/>
            <a:ext cx="8229600" cy="1066800"/>
          </a:xfrm>
        </p:spPr>
        <p:txBody>
          <a:bodyPr>
            <a:normAutofit/>
          </a:bodyPr>
          <a:lstStyle/>
          <a:p>
            <a:r>
              <a:rPr lang="es-EC" sz="3200" dirty="0" smtClean="0"/>
              <a:t>Diseño Conceptual</a:t>
            </a:r>
            <a:endParaRPr lang="es-ES" sz="3200" dirty="0"/>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834215" y="1052736"/>
            <a:ext cx="3631122" cy="369332"/>
          </a:xfrm>
          <a:prstGeom prst="rect">
            <a:avLst/>
          </a:prstGeom>
        </p:spPr>
        <p:txBody>
          <a:bodyPr wrap="none">
            <a:spAutoFit/>
          </a:bodyPr>
          <a:lstStyle/>
          <a:p>
            <a:pPr lvl="1"/>
            <a:r>
              <a:rPr lang="es-ES" b="1" dirty="0" smtClean="0"/>
              <a:t>Selección de Alternativas</a:t>
            </a:r>
            <a:endParaRPr lang="es-ES" b="1" dirty="0"/>
          </a:p>
        </p:txBody>
      </p:sp>
      <p:graphicFrame>
        <p:nvGraphicFramePr>
          <p:cNvPr id="8" name="7 Tabla"/>
          <p:cNvGraphicFramePr>
            <a:graphicFrameLocks noGrp="1"/>
          </p:cNvGraphicFramePr>
          <p:nvPr>
            <p:extLst>
              <p:ext uri="{D42A27DB-BD31-4B8C-83A1-F6EECF244321}">
                <p14:modId xmlns:p14="http://schemas.microsoft.com/office/powerpoint/2010/main" val="2234200320"/>
              </p:ext>
            </p:extLst>
          </p:nvPr>
        </p:nvGraphicFramePr>
        <p:xfrm>
          <a:off x="3446518" y="1670916"/>
          <a:ext cx="5544616" cy="4365777"/>
        </p:xfrm>
        <a:graphic>
          <a:graphicData uri="http://schemas.openxmlformats.org/drawingml/2006/table">
            <a:tbl>
              <a:tblPr firstRow="1" firstCol="1" bandRow="1">
                <a:tableStyleId>{21E4AEA4-8DFA-4A89-87EB-49C32662AFE0}</a:tableStyleId>
              </a:tblPr>
              <a:tblGrid>
                <a:gridCol w="1512168"/>
                <a:gridCol w="2568042"/>
                <a:gridCol w="1464406"/>
              </a:tblGrid>
              <a:tr h="257067">
                <a:tc>
                  <a:txBody>
                    <a:bodyPr/>
                    <a:lstStyle/>
                    <a:p>
                      <a:pPr indent="252095" algn="ctr">
                        <a:lnSpc>
                          <a:spcPct val="150000"/>
                        </a:lnSpc>
                        <a:spcBef>
                          <a:spcPts val="1200"/>
                        </a:spcBef>
                        <a:spcAft>
                          <a:spcPts val="0"/>
                        </a:spcAft>
                      </a:pPr>
                      <a:r>
                        <a:rPr lang="es-ES" sz="1000" dirty="0">
                          <a:effectLst/>
                        </a:rPr>
                        <a:t>Elemento</a:t>
                      </a:r>
                      <a:endParaRPr lang="es-ES" sz="1200" dirty="0">
                        <a:solidFill>
                          <a:srgbClr val="365F91"/>
                        </a:solidFill>
                        <a:effectLst/>
                        <a:latin typeface="Times New Roman"/>
                        <a:ea typeface="Calibri"/>
                      </a:endParaRPr>
                    </a:p>
                  </a:txBody>
                  <a:tcPr marL="68580" marR="68580" marT="0" marB="0"/>
                </a:tc>
                <a:tc>
                  <a:txBody>
                    <a:bodyPr/>
                    <a:lstStyle/>
                    <a:p>
                      <a:pPr indent="252095" algn="ctr">
                        <a:lnSpc>
                          <a:spcPct val="150000"/>
                        </a:lnSpc>
                        <a:spcAft>
                          <a:spcPts val="0"/>
                        </a:spcAft>
                      </a:pPr>
                      <a:r>
                        <a:rPr lang="es-ES" sz="1000">
                          <a:effectLst/>
                        </a:rPr>
                        <a:t>Selección</a:t>
                      </a:r>
                      <a:endParaRPr lang="es-ES" sz="1200">
                        <a:solidFill>
                          <a:srgbClr val="365F91"/>
                        </a:solidFill>
                        <a:effectLst/>
                        <a:latin typeface="Times New Roman"/>
                        <a:ea typeface="Calibri"/>
                      </a:endParaRPr>
                    </a:p>
                  </a:txBody>
                  <a:tcPr marL="68580" marR="68580" marT="0" marB="0"/>
                </a:tc>
                <a:tc>
                  <a:txBody>
                    <a:bodyPr/>
                    <a:lstStyle/>
                    <a:p>
                      <a:pPr indent="252095" algn="ctr">
                        <a:lnSpc>
                          <a:spcPct val="150000"/>
                        </a:lnSpc>
                        <a:spcAft>
                          <a:spcPts val="0"/>
                        </a:spcAft>
                      </a:pPr>
                      <a:r>
                        <a:rPr lang="es-ES" sz="1000">
                          <a:effectLst/>
                        </a:rPr>
                        <a:t>Imagen</a:t>
                      </a:r>
                      <a:endParaRPr lang="es-ES" sz="1200">
                        <a:solidFill>
                          <a:srgbClr val="365F91"/>
                        </a:solidFill>
                        <a:effectLst/>
                        <a:latin typeface="Times New Roman"/>
                        <a:ea typeface="Calibri"/>
                      </a:endParaRPr>
                    </a:p>
                  </a:txBody>
                  <a:tcPr marL="68580" marR="68580" marT="0" marB="0"/>
                </a:tc>
              </a:tr>
              <a:tr h="917193">
                <a:tc>
                  <a:txBody>
                    <a:bodyPr/>
                    <a:lstStyle/>
                    <a:p>
                      <a:pPr indent="252095" algn="ctr">
                        <a:lnSpc>
                          <a:spcPct val="150000"/>
                        </a:lnSpc>
                        <a:spcBef>
                          <a:spcPts val="1200"/>
                        </a:spcBef>
                        <a:spcAft>
                          <a:spcPts val="0"/>
                        </a:spcAft>
                      </a:pPr>
                      <a:r>
                        <a:rPr lang="es-ES" sz="1000" dirty="0">
                          <a:effectLst/>
                        </a:rPr>
                        <a:t>Pulmón</a:t>
                      </a:r>
                      <a:endParaRPr lang="es-ES" sz="1200" dirty="0">
                        <a:solidFill>
                          <a:srgbClr val="365F91"/>
                        </a:solidFill>
                        <a:effectLst/>
                        <a:latin typeface="Times New Roman"/>
                        <a:ea typeface="Calibri"/>
                      </a:endParaRPr>
                    </a:p>
                  </a:txBody>
                  <a:tcPr marL="68580" marR="68580" marT="0" marB="0"/>
                </a:tc>
                <a:tc>
                  <a:txBody>
                    <a:bodyPr/>
                    <a:lstStyle/>
                    <a:p>
                      <a:pPr indent="252095" algn="just">
                        <a:lnSpc>
                          <a:spcPct val="150000"/>
                        </a:lnSpc>
                        <a:spcAft>
                          <a:spcPts val="0"/>
                        </a:spcAft>
                      </a:pPr>
                      <a:r>
                        <a:rPr lang="es-ES" sz="1000">
                          <a:effectLst/>
                        </a:rPr>
                        <a:t>Fuelle vertical</a:t>
                      </a:r>
                      <a:endParaRPr lang="es-ES" sz="1200">
                        <a:solidFill>
                          <a:srgbClr val="365F91"/>
                        </a:solidFill>
                        <a:effectLst/>
                        <a:latin typeface="Times New Roman"/>
                        <a:ea typeface="Calibri"/>
                      </a:endParaRPr>
                    </a:p>
                  </a:txBody>
                  <a:tcPr marL="68580" marR="68580" marT="0" marB="0"/>
                </a:tc>
                <a:tc>
                  <a:txBody>
                    <a:bodyPr/>
                    <a:lstStyle/>
                    <a:p>
                      <a:pPr indent="252095" algn="ctr">
                        <a:lnSpc>
                          <a:spcPct val="150000"/>
                        </a:lnSpc>
                        <a:spcAft>
                          <a:spcPts val="0"/>
                        </a:spcAft>
                      </a:pPr>
                      <a:endParaRPr lang="es-ES" sz="1000">
                        <a:solidFill>
                          <a:srgbClr val="365F91"/>
                        </a:solidFill>
                        <a:effectLst/>
                        <a:latin typeface="Arial"/>
                        <a:ea typeface="Calibri"/>
                      </a:endParaRPr>
                    </a:p>
                  </a:txBody>
                  <a:tcPr marL="68580" marR="68580" marT="0" marB="0"/>
                </a:tc>
              </a:tr>
              <a:tr h="1203085">
                <a:tc>
                  <a:txBody>
                    <a:bodyPr/>
                    <a:lstStyle/>
                    <a:p>
                      <a:pPr indent="252095" algn="ctr">
                        <a:lnSpc>
                          <a:spcPct val="150000"/>
                        </a:lnSpc>
                        <a:spcBef>
                          <a:spcPts val="1200"/>
                        </a:spcBef>
                        <a:spcAft>
                          <a:spcPts val="0"/>
                        </a:spcAft>
                      </a:pPr>
                      <a:r>
                        <a:rPr lang="es-ES" sz="1000" dirty="0">
                          <a:effectLst/>
                        </a:rPr>
                        <a:t>Subsistema eléctrico generación de resistencia</a:t>
                      </a:r>
                      <a:endParaRPr lang="es-ES" sz="1200" dirty="0">
                        <a:solidFill>
                          <a:srgbClr val="365F91"/>
                        </a:solidFill>
                        <a:effectLst/>
                        <a:latin typeface="Times New Roman"/>
                        <a:ea typeface="Calibri"/>
                      </a:endParaRPr>
                    </a:p>
                  </a:txBody>
                  <a:tcPr marL="68580" marR="68580" marT="0" marB="0"/>
                </a:tc>
                <a:tc>
                  <a:txBody>
                    <a:bodyPr/>
                    <a:lstStyle/>
                    <a:p>
                      <a:pPr indent="252095" algn="just">
                        <a:lnSpc>
                          <a:spcPct val="150000"/>
                        </a:lnSpc>
                        <a:spcAft>
                          <a:spcPts val="0"/>
                        </a:spcAft>
                      </a:pPr>
                      <a:r>
                        <a:rPr lang="es-ES" sz="1000">
                          <a:effectLst/>
                        </a:rPr>
                        <a:t>Servomotor </a:t>
                      </a:r>
                      <a:endParaRPr lang="es-ES" sz="1200">
                        <a:solidFill>
                          <a:srgbClr val="365F91"/>
                        </a:solidFill>
                        <a:effectLst/>
                        <a:latin typeface="Times New Roman"/>
                        <a:ea typeface="Calibri"/>
                      </a:endParaRPr>
                    </a:p>
                  </a:txBody>
                  <a:tcPr marL="68580" marR="68580" marT="0" marB="0"/>
                </a:tc>
                <a:tc>
                  <a:txBody>
                    <a:bodyPr/>
                    <a:lstStyle/>
                    <a:p>
                      <a:pPr indent="252095" algn="ctr">
                        <a:lnSpc>
                          <a:spcPct val="150000"/>
                        </a:lnSpc>
                        <a:spcAft>
                          <a:spcPts val="0"/>
                        </a:spcAft>
                      </a:pPr>
                      <a:endParaRPr lang="es-ES" sz="1000" dirty="0">
                        <a:solidFill>
                          <a:srgbClr val="365F91"/>
                        </a:solidFill>
                        <a:effectLst/>
                        <a:latin typeface="Arial"/>
                        <a:ea typeface="Calibri"/>
                      </a:endParaRPr>
                    </a:p>
                  </a:txBody>
                  <a:tcPr marL="68580" marR="68580" marT="0" marB="0"/>
                </a:tc>
              </a:tr>
              <a:tr h="785347">
                <a:tc>
                  <a:txBody>
                    <a:bodyPr/>
                    <a:lstStyle/>
                    <a:p>
                      <a:pPr indent="252095" algn="ctr">
                        <a:lnSpc>
                          <a:spcPct val="150000"/>
                        </a:lnSpc>
                        <a:spcBef>
                          <a:spcPts val="1200"/>
                        </a:spcBef>
                        <a:spcAft>
                          <a:spcPts val="0"/>
                        </a:spcAft>
                      </a:pPr>
                      <a:r>
                        <a:rPr lang="es-ES" sz="1000" dirty="0">
                          <a:effectLst/>
                        </a:rPr>
                        <a:t>Válvulas control resistencia</a:t>
                      </a:r>
                      <a:endParaRPr lang="es-ES" sz="1200" dirty="0">
                        <a:solidFill>
                          <a:srgbClr val="365F91"/>
                        </a:solidFill>
                        <a:effectLst/>
                        <a:latin typeface="Times New Roman"/>
                        <a:ea typeface="Calibri"/>
                      </a:endParaRPr>
                    </a:p>
                  </a:txBody>
                  <a:tcPr marL="68580" marR="68580" marT="0" marB="0"/>
                </a:tc>
                <a:tc>
                  <a:txBody>
                    <a:bodyPr/>
                    <a:lstStyle/>
                    <a:p>
                      <a:pPr indent="252095" algn="just">
                        <a:lnSpc>
                          <a:spcPct val="150000"/>
                        </a:lnSpc>
                        <a:spcAft>
                          <a:spcPts val="0"/>
                        </a:spcAft>
                      </a:pPr>
                      <a:r>
                        <a:rPr lang="es-ES" sz="1000">
                          <a:effectLst/>
                        </a:rPr>
                        <a:t>Válvula de Bola</a:t>
                      </a:r>
                      <a:endParaRPr lang="es-ES" sz="1200">
                        <a:solidFill>
                          <a:srgbClr val="365F91"/>
                        </a:solidFill>
                        <a:effectLst/>
                        <a:latin typeface="Times New Roman"/>
                        <a:ea typeface="Calibri"/>
                      </a:endParaRPr>
                    </a:p>
                  </a:txBody>
                  <a:tcPr marL="68580" marR="68580" marT="0" marB="0"/>
                </a:tc>
                <a:tc>
                  <a:txBody>
                    <a:bodyPr/>
                    <a:lstStyle/>
                    <a:p>
                      <a:pPr indent="252095" algn="ctr">
                        <a:lnSpc>
                          <a:spcPct val="150000"/>
                        </a:lnSpc>
                        <a:spcAft>
                          <a:spcPts val="0"/>
                        </a:spcAft>
                      </a:pPr>
                      <a:endParaRPr lang="es-ES" sz="1000">
                        <a:solidFill>
                          <a:srgbClr val="365F91"/>
                        </a:solidFill>
                        <a:effectLst/>
                        <a:latin typeface="Arial"/>
                        <a:ea typeface="Calibri"/>
                      </a:endParaRPr>
                    </a:p>
                  </a:txBody>
                  <a:tcPr marL="68580" marR="68580" marT="0" marB="0"/>
                </a:tc>
              </a:tr>
              <a:tr h="1203085">
                <a:tc>
                  <a:txBody>
                    <a:bodyPr/>
                    <a:lstStyle/>
                    <a:p>
                      <a:pPr indent="252095" algn="ctr">
                        <a:lnSpc>
                          <a:spcPct val="150000"/>
                        </a:lnSpc>
                        <a:spcBef>
                          <a:spcPts val="1200"/>
                        </a:spcBef>
                        <a:spcAft>
                          <a:spcPts val="0"/>
                        </a:spcAft>
                      </a:pPr>
                      <a:r>
                        <a:rPr lang="es-ES" sz="1000" dirty="0">
                          <a:effectLst/>
                        </a:rPr>
                        <a:t>Sistema de Generación de Compliance</a:t>
                      </a:r>
                      <a:endParaRPr lang="es-ES" sz="1200" dirty="0">
                        <a:solidFill>
                          <a:srgbClr val="365F91"/>
                        </a:solidFill>
                        <a:effectLst/>
                        <a:latin typeface="Times New Roman"/>
                        <a:ea typeface="Calibri"/>
                      </a:endParaRPr>
                    </a:p>
                  </a:txBody>
                  <a:tcPr marL="68580" marR="68580" marT="0" marB="0"/>
                </a:tc>
                <a:tc>
                  <a:txBody>
                    <a:bodyPr/>
                    <a:lstStyle/>
                    <a:p>
                      <a:pPr indent="252095" algn="just">
                        <a:lnSpc>
                          <a:spcPct val="150000"/>
                        </a:lnSpc>
                        <a:spcAft>
                          <a:spcPts val="0"/>
                        </a:spcAft>
                      </a:pPr>
                      <a:r>
                        <a:rPr lang="es-ES" sz="1000" dirty="0">
                          <a:effectLst/>
                        </a:rPr>
                        <a:t>Sistema A Variación de Compliance – Vertical</a:t>
                      </a:r>
                      <a:endParaRPr lang="es-ES" sz="1200" dirty="0">
                        <a:solidFill>
                          <a:srgbClr val="365F91"/>
                        </a:solidFill>
                        <a:effectLst/>
                        <a:latin typeface="Times New Roman"/>
                        <a:ea typeface="Calibri"/>
                      </a:endParaRPr>
                    </a:p>
                  </a:txBody>
                  <a:tcPr marL="68580" marR="68580" marT="0" marB="0"/>
                </a:tc>
                <a:tc>
                  <a:txBody>
                    <a:bodyPr/>
                    <a:lstStyle/>
                    <a:p>
                      <a:pPr indent="252095" algn="ctr">
                        <a:lnSpc>
                          <a:spcPct val="150000"/>
                        </a:lnSpc>
                        <a:spcAft>
                          <a:spcPts val="0"/>
                        </a:spcAft>
                      </a:pPr>
                      <a:endParaRPr lang="es-ES" sz="1000" dirty="0">
                        <a:solidFill>
                          <a:srgbClr val="365F91"/>
                        </a:solidFill>
                        <a:effectLst/>
                        <a:latin typeface="Arial"/>
                        <a:ea typeface="Calibri"/>
                      </a:endParaRPr>
                    </a:p>
                  </a:txBody>
                  <a:tcPr marL="68580" marR="68580" marT="0" marB="0"/>
                </a:tc>
              </a:tr>
            </a:tbl>
          </a:graphicData>
        </a:graphic>
      </p:graphicFrame>
      <p:pic>
        <p:nvPicPr>
          <p:cNvPr id="18436" name="Imagen 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8052" y="2010091"/>
            <a:ext cx="685800" cy="828675"/>
          </a:xfrm>
          <a:prstGeom prst="rect">
            <a:avLst/>
          </a:prstGeom>
          <a:noFill/>
          <a:extLst>
            <a:ext uri="{909E8E84-426E-40DD-AFC4-6F175D3DCCD1}">
              <a14:hiddenFill xmlns:a14="http://schemas.microsoft.com/office/drawing/2010/main">
                <a:solidFill>
                  <a:srgbClr val="FFFFFF"/>
                </a:solidFill>
              </a14:hiddenFill>
            </a:ext>
          </a:extLst>
        </p:spPr>
      </p:pic>
      <p:pic>
        <p:nvPicPr>
          <p:cNvPr id="18435" name="Imagen 50" descr="https://electronicavm.files.wordpress.com/2011/11/interior_servo.jpg?w=6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6592" y="3141235"/>
            <a:ext cx="6477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Imagen 51" descr="foto"/>
          <p:cNvPicPr>
            <a:picLocks noChangeAspect="1" noChangeArrowheads="1"/>
          </p:cNvPicPr>
          <p:nvPr/>
        </p:nvPicPr>
        <p:blipFill>
          <a:blip r:embed="rId5" cstate="print">
            <a:extLst>
              <a:ext uri="{28A0092B-C50C-407E-A947-70E740481C1C}">
                <a14:useLocalDpi xmlns:a14="http://schemas.microsoft.com/office/drawing/2010/main" val="0"/>
              </a:ext>
            </a:extLst>
          </a:blip>
          <a:srcRect l="44308"/>
          <a:stretch>
            <a:fillRect/>
          </a:stretch>
        </p:blipFill>
        <p:spPr bwMode="auto">
          <a:xfrm>
            <a:off x="8054727" y="4049703"/>
            <a:ext cx="552450" cy="590550"/>
          </a:xfrm>
          <a:prstGeom prst="rect">
            <a:avLst/>
          </a:prstGeom>
          <a:noFill/>
          <a:extLst>
            <a:ext uri="{909E8E84-426E-40DD-AFC4-6F175D3DCCD1}">
              <a14:hiddenFill xmlns:a14="http://schemas.microsoft.com/office/drawing/2010/main">
                <a:solidFill>
                  <a:srgbClr val="FFFFFF"/>
                </a:solidFill>
              </a14:hiddenFill>
            </a:ext>
          </a:extLst>
        </p:spPr>
      </p:pic>
      <p:pic>
        <p:nvPicPr>
          <p:cNvPr id="18433" name="Imagen 52" descr="Sistema A Compliance"/>
          <p:cNvPicPr>
            <a:picLocks noChangeAspect="1" noChangeArrowheads="1"/>
          </p:cNvPicPr>
          <p:nvPr/>
        </p:nvPicPr>
        <p:blipFill>
          <a:blip r:embed="rId6" cstate="print">
            <a:extLst>
              <a:ext uri="{28A0092B-C50C-407E-A947-70E740481C1C}">
                <a14:useLocalDpi xmlns:a14="http://schemas.microsoft.com/office/drawing/2010/main" val="0"/>
              </a:ext>
            </a:extLst>
          </a:blip>
          <a:srcRect l="68248" t="2338" r="13139" b="34151"/>
          <a:stretch>
            <a:fillRect/>
          </a:stretch>
        </p:blipFill>
        <p:spPr bwMode="auto">
          <a:xfrm flipH="1">
            <a:off x="8112912" y="4837019"/>
            <a:ext cx="3524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6" name="15 Imagen" descr="C:\Users\Alejandro\Dropbox\Tesis\Render\Ensamble Total.JPG"/>
          <p:cNvPicPr/>
          <p:nvPr/>
        </p:nvPicPr>
        <p:blipFill rotWithShape="1">
          <a:blip r:embed="rId7">
            <a:extLst>
              <a:ext uri="{28A0092B-C50C-407E-A947-70E740481C1C}">
                <a14:useLocalDpi xmlns:a14="http://schemas.microsoft.com/office/drawing/2010/main" val="0"/>
              </a:ext>
            </a:extLst>
          </a:blip>
          <a:srcRect l="44526" t="10127" r="23540" b="9699"/>
          <a:stretch/>
        </p:blipFill>
        <p:spPr bwMode="auto">
          <a:xfrm>
            <a:off x="539552" y="2010093"/>
            <a:ext cx="2400300" cy="2605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599592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wipe(down)">
                                      <p:cBhvr>
                                        <p:cTn id="7" dur="500"/>
                                        <p:tgtEl>
                                          <p:spTgt spid="184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wipe(down)">
                                      <p:cBhvr>
                                        <p:cTn id="12" dur="500"/>
                                        <p:tgtEl>
                                          <p:spTgt spid="184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wipe(down)">
                                      <p:cBhvr>
                                        <p:cTn id="17" dur="500"/>
                                        <p:tgtEl>
                                          <p:spTgt spid="184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433"/>
                                        </p:tgtEl>
                                        <p:attrNameLst>
                                          <p:attrName>style.visibility</p:attrName>
                                        </p:attrNameLst>
                                      </p:cBhvr>
                                      <p:to>
                                        <p:strVal val="visible"/>
                                      </p:to>
                                    </p:set>
                                    <p:animEffect transition="in" filter="wipe(down)">
                                      <p:cBhvr>
                                        <p:cTn id="22" dur="500"/>
                                        <p:tgtEl>
                                          <p:spTgt spid="1843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EC" dirty="0" smtClean="0"/>
              <a:t>DISEÑO MECÁNICO</a:t>
            </a:r>
            <a:endParaRPr lang="es-ES" dirty="0"/>
          </a:p>
        </p:txBody>
      </p:sp>
      <p:sp>
        <p:nvSpPr>
          <p:cNvPr id="5" name="4 Subtítulo"/>
          <p:cNvSpPr>
            <a:spLocks noGrp="1"/>
          </p:cNvSpPr>
          <p:nvPr>
            <p:ph type="subTitle" idx="1"/>
          </p:nvPr>
        </p:nvSpPr>
        <p:spPr/>
        <p:txBody>
          <a:bodyPr/>
          <a:lstStyle/>
          <a:p>
            <a:endParaRPr lang="es-E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908720"/>
            <a:ext cx="2620343" cy="1972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6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614624"/>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404664"/>
            <a:ext cx="8229600" cy="1066800"/>
          </a:xfrm>
        </p:spPr>
        <p:txBody>
          <a:bodyPr>
            <a:normAutofit/>
          </a:bodyPr>
          <a:lstStyle/>
          <a:p>
            <a:r>
              <a:rPr lang="es-EC" sz="3200" dirty="0" smtClean="0"/>
              <a:t>Diseño Mecánico</a:t>
            </a:r>
            <a:endParaRPr lang="es-ES" sz="3200" dirty="0"/>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475203" y="1029707"/>
            <a:ext cx="3876382" cy="369332"/>
          </a:xfrm>
          <a:prstGeom prst="rect">
            <a:avLst/>
          </a:prstGeom>
        </p:spPr>
        <p:txBody>
          <a:bodyPr wrap="none">
            <a:spAutoFit/>
          </a:bodyPr>
          <a:lstStyle/>
          <a:p>
            <a:pPr lvl="1"/>
            <a:r>
              <a:rPr lang="es-ES" b="1" dirty="0" smtClean="0"/>
              <a:t>Consideraciones Generales</a:t>
            </a:r>
            <a:endParaRPr lang="es-ES" b="1" dirty="0"/>
          </a:p>
        </p:txBody>
      </p:sp>
      <p:sp>
        <p:nvSpPr>
          <p:cNvPr id="7" name="6 Rectángulo"/>
          <p:cNvSpPr/>
          <p:nvPr/>
        </p:nvSpPr>
        <p:spPr>
          <a:xfrm>
            <a:off x="339421" y="1547500"/>
            <a:ext cx="8125915" cy="369332"/>
          </a:xfrm>
          <a:prstGeom prst="rect">
            <a:avLst/>
          </a:prstGeom>
        </p:spPr>
        <p:txBody>
          <a:bodyPr wrap="square">
            <a:spAutoFit/>
          </a:bodyPr>
          <a:lstStyle/>
          <a:p>
            <a:pPr algn="just"/>
            <a:r>
              <a:rPr lang="es-EC" dirty="0" smtClean="0"/>
              <a:t>Estructura  acorde  a lo requerido para el correcto funcionamiento del sistema</a:t>
            </a:r>
            <a:endParaRPr lang="es-ES" dirty="0"/>
          </a:p>
        </p:txBody>
      </p:sp>
      <p:graphicFrame>
        <p:nvGraphicFramePr>
          <p:cNvPr id="10" name="9 Diagrama"/>
          <p:cNvGraphicFramePr/>
          <p:nvPr>
            <p:extLst>
              <p:ext uri="{D42A27DB-BD31-4B8C-83A1-F6EECF244321}">
                <p14:modId xmlns:p14="http://schemas.microsoft.com/office/powerpoint/2010/main" val="1377397330"/>
              </p:ext>
            </p:extLst>
          </p:nvPr>
        </p:nvGraphicFramePr>
        <p:xfrm>
          <a:off x="755576" y="2173729"/>
          <a:ext cx="813690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42239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404664"/>
            <a:ext cx="8229600" cy="1066800"/>
          </a:xfrm>
        </p:spPr>
        <p:txBody>
          <a:bodyPr>
            <a:normAutofit/>
          </a:bodyPr>
          <a:lstStyle/>
          <a:p>
            <a:r>
              <a:rPr lang="es-EC" sz="3200" dirty="0" smtClean="0"/>
              <a:t>Diseño Mecánico</a:t>
            </a:r>
            <a:endParaRPr lang="es-ES" sz="3200" dirty="0"/>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475203" y="1029707"/>
            <a:ext cx="3876382" cy="369332"/>
          </a:xfrm>
          <a:prstGeom prst="rect">
            <a:avLst/>
          </a:prstGeom>
        </p:spPr>
        <p:txBody>
          <a:bodyPr wrap="none">
            <a:spAutoFit/>
          </a:bodyPr>
          <a:lstStyle/>
          <a:p>
            <a:pPr lvl="1"/>
            <a:r>
              <a:rPr lang="es-ES" b="1" dirty="0" smtClean="0"/>
              <a:t>Consideraciones Generales</a:t>
            </a:r>
            <a:endParaRPr lang="es-ES" b="1" dirty="0"/>
          </a:p>
        </p:txBody>
      </p:sp>
      <p:sp>
        <p:nvSpPr>
          <p:cNvPr id="8" name="7 Rectángulo"/>
          <p:cNvSpPr/>
          <p:nvPr/>
        </p:nvSpPr>
        <p:spPr>
          <a:xfrm>
            <a:off x="535269" y="1700808"/>
            <a:ext cx="8172400" cy="1477328"/>
          </a:xfrm>
          <a:prstGeom prst="rect">
            <a:avLst/>
          </a:prstGeom>
        </p:spPr>
        <p:txBody>
          <a:bodyPr wrap="square">
            <a:spAutoFit/>
          </a:bodyPr>
          <a:lstStyle/>
          <a:p>
            <a:pPr algn="just"/>
            <a:r>
              <a:rPr lang="es-ES" dirty="0" smtClean="0"/>
              <a:t>Para realizar la selección de los materiales, se considera la aplicación y las condiciones a la que va a estar sometido se descartan </a:t>
            </a:r>
            <a:r>
              <a:rPr lang="es-ES" dirty="0"/>
              <a:t>materiales como los Vidrios, Polímeros, Elastómeros y </a:t>
            </a:r>
            <a:r>
              <a:rPr lang="es-ES" dirty="0" smtClean="0"/>
              <a:t>Cerámicos. Con lo que los materiales </a:t>
            </a:r>
            <a:r>
              <a:rPr lang="es-ES" dirty="0"/>
              <a:t>candidatos para la selección son: Materiales Compuestos, Metales y </a:t>
            </a:r>
            <a:r>
              <a:rPr lang="es-ES" dirty="0" smtClean="0"/>
              <a:t>Aleaciones. </a:t>
            </a:r>
            <a:endParaRPr lang="es-ES" dirty="0"/>
          </a:p>
        </p:txBody>
      </p:sp>
      <p:pic>
        <p:nvPicPr>
          <p:cNvPr id="1026" name="Picture 2" descr="https://encrypted-tbn1.gstatic.com/images?q=tbn:ANd9GcRUoOjmaUXumQX7J9pCSqcvN7mdZQvmTIGZPBuQfzyHTq48IQ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3071607"/>
            <a:ext cx="2682181" cy="2454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www.cl.all.biz/img/cl/service_catalog/7774.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355933"/>
            <a:ext cx="2762250" cy="1657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www.motornizate.com/wp-content/uploads/2011/12/foliatec-carbon-ad-0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7043" y="4365104"/>
            <a:ext cx="2407125" cy="16849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5283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additive="base">
                                        <p:cTn id="20" dur="500" fill="hold"/>
                                        <p:tgtEl>
                                          <p:spTgt spid="1028"/>
                                        </p:tgtEl>
                                        <p:attrNameLst>
                                          <p:attrName>ppt_x</p:attrName>
                                        </p:attrNameLst>
                                      </p:cBhvr>
                                      <p:tavLst>
                                        <p:tav tm="0">
                                          <p:val>
                                            <p:strVal val="#ppt_x"/>
                                          </p:val>
                                        </p:tav>
                                        <p:tav tm="100000">
                                          <p:val>
                                            <p:strVal val="#ppt_x"/>
                                          </p:val>
                                        </p:tav>
                                      </p:tavLst>
                                    </p:anim>
                                    <p:anim calcmode="lin" valueType="num">
                                      <p:cBhvr additive="base">
                                        <p:cTn id="21" dur="500" fill="hold"/>
                                        <p:tgtEl>
                                          <p:spTgt spid="102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 calcmode="lin" valueType="num">
                                      <p:cBhvr additive="base">
                                        <p:cTn id="24" dur="500" fill="hold"/>
                                        <p:tgtEl>
                                          <p:spTgt spid="1030"/>
                                        </p:tgtEl>
                                        <p:attrNameLst>
                                          <p:attrName>ppt_x</p:attrName>
                                        </p:attrNameLst>
                                      </p:cBhvr>
                                      <p:tavLst>
                                        <p:tav tm="0">
                                          <p:val>
                                            <p:strVal val="#ppt_x"/>
                                          </p:val>
                                        </p:tav>
                                        <p:tav tm="100000">
                                          <p:val>
                                            <p:strVal val="#ppt_x"/>
                                          </p:val>
                                        </p:tav>
                                      </p:tavLst>
                                    </p:anim>
                                    <p:anim calcmode="lin" valueType="num">
                                      <p:cBhvr additive="base">
                                        <p:cTn id="25"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http://files.industria-metalcontrol-e.webnode.es/200000006-5e78b606ce/libro.png"/>
          <p:cNvPicPr>
            <a:picLocks noChangeAspect="1" noChangeArrowheads="1"/>
          </p:cNvPicPr>
          <p:nvPr/>
        </p:nvPicPr>
        <p:blipFill rotWithShape="1">
          <a:blip r:embed="rId2">
            <a:extLst>
              <a:ext uri="{28A0092B-C50C-407E-A947-70E740481C1C}">
                <a14:useLocalDpi xmlns:a14="http://schemas.microsoft.com/office/drawing/2010/main" val="0"/>
              </a:ext>
            </a:extLst>
          </a:blip>
          <a:srcRect l="3806" t="12117" r="21169" b="1787"/>
          <a:stretch/>
        </p:blipFill>
        <p:spPr bwMode="auto">
          <a:xfrm rot="5400000">
            <a:off x="6454448" y="3940887"/>
            <a:ext cx="2351549" cy="1833696"/>
          </a:xfrm>
          <a:prstGeom prst="rect">
            <a:avLst/>
          </a:prstGeom>
          <a:noFill/>
          <a:extLst>
            <a:ext uri="{909E8E84-426E-40DD-AFC4-6F175D3DCCD1}">
              <a14:hiddenFill xmlns:a14="http://schemas.microsoft.com/office/drawing/2010/main">
                <a:solidFill>
                  <a:srgbClr val="FFFFFF"/>
                </a:solidFill>
              </a14:hiddenFill>
            </a:ext>
          </a:extLst>
        </p:spPr>
      </p:pic>
      <p:sp>
        <p:nvSpPr>
          <p:cNvPr id="3" name="2 Título"/>
          <p:cNvSpPr>
            <a:spLocks noGrp="1"/>
          </p:cNvSpPr>
          <p:nvPr>
            <p:ph type="title"/>
          </p:nvPr>
        </p:nvSpPr>
        <p:spPr>
          <a:xfrm>
            <a:off x="395536" y="404664"/>
            <a:ext cx="8229600" cy="1066800"/>
          </a:xfrm>
        </p:spPr>
        <p:txBody>
          <a:bodyPr>
            <a:normAutofit/>
          </a:bodyPr>
          <a:lstStyle/>
          <a:p>
            <a:r>
              <a:rPr lang="es-EC" sz="3200" dirty="0" smtClean="0"/>
              <a:t>Diseño Mecánico</a:t>
            </a:r>
            <a:endParaRPr lang="es-ES" sz="3200" dirty="0"/>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137242" y="910180"/>
            <a:ext cx="3768980" cy="369332"/>
          </a:xfrm>
          <a:prstGeom prst="rect">
            <a:avLst/>
          </a:prstGeom>
        </p:spPr>
        <p:txBody>
          <a:bodyPr wrap="none">
            <a:spAutoFit/>
          </a:bodyPr>
          <a:lstStyle/>
          <a:p>
            <a:pPr lvl="1"/>
            <a:r>
              <a:rPr lang="es-ES" b="1" dirty="0" smtClean="0"/>
              <a:t>Componentes del Sistema </a:t>
            </a:r>
            <a:endParaRPr lang="es-ES" b="1" dirty="0"/>
          </a:p>
        </p:txBody>
      </p:sp>
      <p:sp>
        <p:nvSpPr>
          <p:cNvPr id="12" name="11 Rectángulo redondeado"/>
          <p:cNvSpPr/>
          <p:nvPr/>
        </p:nvSpPr>
        <p:spPr>
          <a:xfrm>
            <a:off x="1004211" y="1506971"/>
            <a:ext cx="864096"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b="1" dirty="0" smtClean="0">
                <a:solidFill>
                  <a:schemeClr val="bg1"/>
                </a:solidFill>
                <a:latin typeface="Times New Roman" panose="02020603050405020304" pitchFamily="18" charset="0"/>
                <a:cs typeface="Times New Roman" panose="02020603050405020304" pitchFamily="18" charset="0"/>
              </a:rPr>
              <a:t>Base</a:t>
            </a:r>
            <a:endParaRPr lang="es-ES" b="1" dirty="0">
              <a:solidFill>
                <a:schemeClr val="bg1"/>
              </a:solidFill>
              <a:latin typeface="Times New Roman" panose="02020603050405020304" pitchFamily="18" charset="0"/>
              <a:cs typeface="Times New Roman" panose="02020603050405020304" pitchFamily="18" charset="0"/>
            </a:endParaRPr>
          </a:p>
        </p:txBody>
      </p:sp>
      <p:sp>
        <p:nvSpPr>
          <p:cNvPr id="13" name="12 Terminador"/>
          <p:cNvSpPr/>
          <p:nvPr/>
        </p:nvSpPr>
        <p:spPr>
          <a:xfrm>
            <a:off x="610437" y="2132856"/>
            <a:ext cx="1872207" cy="432048"/>
          </a:xfrm>
          <a:prstGeom prst="flowChartTermina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Rígido, buena resistencia esfuerzo</a:t>
            </a:r>
            <a:endParaRPr lang="es-ES" sz="1200" dirty="0">
              <a:latin typeface="Times New Roman" panose="02020603050405020304" pitchFamily="18" charset="0"/>
              <a:cs typeface="Times New Roman" panose="02020603050405020304" pitchFamily="18" charset="0"/>
            </a:endParaRPr>
          </a:p>
        </p:txBody>
      </p:sp>
      <p:sp>
        <p:nvSpPr>
          <p:cNvPr id="14" name="13 Pentágono"/>
          <p:cNvSpPr/>
          <p:nvPr/>
        </p:nvSpPr>
        <p:spPr>
          <a:xfrm>
            <a:off x="2847524" y="2132856"/>
            <a:ext cx="1172945" cy="432048"/>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Módulo de Young</a:t>
            </a:r>
            <a:endParaRPr lang="es-ES" sz="1200" dirty="0">
              <a:latin typeface="Times New Roman" panose="02020603050405020304" pitchFamily="18" charset="0"/>
              <a:cs typeface="Times New Roman" panose="02020603050405020304" pitchFamily="18" charset="0"/>
            </a:endParaRPr>
          </a:p>
        </p:txBody>
      </p:sp>
      <p:sp>
        <p:nvSpPr>
          <p:cNvPr id="15" name="14 Recortar rectángulo de esquina diagonal"/>
          <p:cNvSpPr/>
          <p:nvPr/>
        </p:nvSpPr>
        <p:spPr>
          <a:xfrm>
            <a:off x="4210836" y="2132856"/>
            <a:ext cx="1187624" cy="432048"/>
          </a:xfrm>
          <a:prstGeom prst="snip2Diag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latin typeface="Times New Roman" panose="02020603050405020304" pitchFamily="18" charset="0"/>
                <a:cs typeface="Times New Roman" panose="02020603050405020304" pitchFamily="18" charset="0"/>
              </a:rPr>
              <a:t>˃ 200 GPa</a:t>
            </a:r>
            <a:endParaRPr lang="es-ES" sz="1400" dirty="0">
              <a:latin typeface="Times New Roman" panose="02020603050405020304" pitchFamily="18" charset="0"/>
              <a:cs typeface="Times New Roman" panose="02020603050405020304" pitchFamily="18" charset="0"/>
            </a:endParaRPr>
          </a:p>
        </p:txBody>
      </p:sp>
      <p:sp>
        <p:nvSpPr>
          <p:cNvPr id="17" name="16 Terminador"/>
          <p:cNvSpPr/>
          <p:nvPr/>
        </p:nvSpPr>
        <p:spPr>
          <a:xfrm>
            <a:off x="610437" y="2671116"/>
            <a:ext cx="1872207" cy="432048"/>
          </a:xfrm>
          <a:prstGeom prst="flowChartTermina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Flexión Tolerable </a:t>
            </a:r>
            <a:endParaRPr lang="es-ES" sz="1200" dirty="0">
              <a:latin typeface="Times New Roman" panose="02020603050405020304" pitchFamily="18" charset="0"/>
              <a:cs typeface="Times New Roman" panose="02020603050405020304" pitchFamily="18" charset="0"/>
            </a:endParaRPr>
          </a:p>
        </p:txBody>
      </p:sp>
      <p:sp>
        <p:nvSpPr>
          <p:cNvPr id="18" name="17 Pentágono"/>
          <p:cNvSpPr/>
          <p:nvPr/>
        </p:nvSpPr>
        <p:spPr>
          <a:xfrm>
            <a:off x="2847524" y="2671116"/>
            <a:ext cx="1172945" cy="432048"/>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Límite Elástico</a:t>
            </a:r>
            <a:endParaRPr lang="es-ES" sz="1200" dirty="0">
              <a:latin typeface="Times New Roman" panose="02020603050405020304" pitchFamily="18" charset="0"/>
              <a:cs typeface="Times New Roman" panose="02020603050405020304" pitchFamily="18" charset="0"/>
            </a:endParaRPr>
          </a:p>
        </p:txBody>
      </p:sp>
      <p:sp>
        <p:nvSpPr>
          <p:cNvPr id="19" name="18 Recortar rectángulo de esquina diagonal"/>
          <p:cNvSpPr/>
          <p:nvPr/>
        </p:nvSpPr>
        <p:spPr>
          <a:xfrm>
            <a:off x="4210836" y="2671116"/>
            <a:ext cx="1187624" cy="432048"/>
          </a:xfrm>
          <a:prstGeom prst="snip2Diag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Times New Roman" panose="02020603050405020304" pitchFamily="18" charset="0"/>
                <a:cs typeface="Times New Roman" panose="02020603050405020304" pitchFamily="18" charset="0"/>
              </a:rPr>
              <a:t>˂</a:t>
            </a:r>
            <a:r>
              <a:rPr lang="es-ES" sz="1400" dirty="0" smtClean="0">
                <a:latin typeface="Times New Roman" panose="02020603050405020304" pitchFamily="18" charset="0"/>
                <a:cs typeface="Times New Roman" panose="02020603050405020304" pitchFamily="18" charset="0"/>
              </a:rPr>
              <a:t> 300 MPa</a:t>
            </a:r>
            <a:endParaRPr lang="es-ES" sz="1400" dirty="0">
              <a:latin typeface="Times New Roman" panose="02020603050405020304" pitchFamily="18" charset="0"/>
              <a:cs typeface="Times New Roman" panose="02020603050405020304" pitchFamily="18" charset="0"/>
            </a:endParaRPr>
          </a:p>
        </p:txBody>
      </p:sp>
      <p:sp>
        <p:nvSpPr>
          <p:cNvPr id="20" name="19 Terminador"/>
          <p:cNvSpPr/>
          <p:nvPr/>
        </p:nvSpPr>
        <p:spPr>
          <a:xfrm>
            <a:off x="610436" y="3212976"/>
            <a:ext cx="1872207" cy="432048"/>
          </a:xfrm>
          <a:prstGeom prst="flowChartTermina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Costo  </a:t>
            </a:r>
            <a:endParaRPr lang="es-ES" sz="1200" dirty="0">
              <a:latin typeface="Times New Roman" panose="02020603050405020304" pitchFamily="18" charset="0"/>
              <a:cs typeface="Times New Roman" panose="02020603050405020304" pitchFamily="18" charset="0"/>
            </a:endParaRPr>
          </a:p>
        </p:txBody>
      </p:sp>
      <p:sp>
        <p:nvSpPr>
          <p:cNvPr id="21" name="20 Pentágono"/>
          <p:cNvSpPr/>
          <p:nvPr/>
        </p:nvSpPr>
        <p:spPr>
          <a:xfrm>
            <a:off x="2847523" y="3212976"/>
            <a:ext cx="1172945" cy="432048"/>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Precio</a:t>
            </a:r>
            <a:endParaRPr lang="es-ES" sz="1200" dirty="0">
              <a:latin typeface="Times New Roman" panose="02020603050405020304" pitchFamily="18" charset="0"/>
              <a:cs typeface="Times New Roman" panose="02020603050405020304" pitchFamily="18" charset="0"/>
            </a:endParaRPr>
          </a:p>
        </p:txBody>
      </p:sp>
      <p:sp>
        <p:nvSpPr>
          <p:cNvPr id="22" name="21 Recortar rectángulo de esquina diagonal"/>
          <p:cNvSpPr/>
          <p:nvPr/>
        </p:nvSpPr>
        <p:spPr>
          <a:xfrm>
            <a:off x="4210834" y="3212976"/>
            <a:ext cx="1187625" cy="432048"/>
          </a:xfrm>
          <a:prstGeom prst="snip2Diag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Times New Roman" panose="02020603050405020304" pitchFamily="18" charset="0"/>
                <a:cs typeface="Times New Roman" panose="02020603050405020304" pitchFamily="18" charset="0"/>
              </a:rPr>
              <a:t>˂</a:t>
            </a:r>
            <a:r>
              <a:rPr lang="es-ES" sz="1400" dirty="0" smtClean="0">
                <a:latin typeface="Times New Roman" panose="02020603050405020304" pitchFamily="18" charset="0"/>
                <a:cs typeface="Times New Roman" panose="02020603050405020304" pitchFamily="18" charset="0"/>
              </a:rPr>
              <a:t> 8 USD/Kg</a:t>
            </a:r>
            <a:endParaRPr lang="es-ES" sz="1400" dirty="0">
              <a:latin typeface="Times New Roman" panose="02020603050405020304" pitchFamily="18" charset="0"/>
              <a:cs typeface="Times New Roman" panose="02020603050405020304" pitchFamily="18" charset="0"/>
            </a:endParaRPr>
          </a:p>
        </p:txBody>
      </p:sp>
      <p:sp>
        <p:nvSpPr>
          <p:cNvPr id="16" name="15 Rectángulo"/>
          <p:cNvSpPr/>
          <p:nvPr/>
        </p:nvSpPr>
        <p:spPr>
          <a:xfrm>
            <a:off x="5974526" y="2132856"/>
            <a:ext cx="2480166" cy="338554"/>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C" sz="1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Acero inoxidable</a:t>
            </a:r>
            <a:endParaRPr lang="es-ES" sz="1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4" name="33 Rectángulo"/>
          <p:cNvSpPr/>
          <p:nvPr/>
        </p:nvSpPr>
        <p:spPr>
          <a:xfrm>
            <a:off x="5719232" y="2887140"/>
            <a:ext cx="2635658" cy="338554"/>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C" sz="1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Acero bajo carbón</a:t>
            </a:r>
            <a:endParaRPr lang="es-ES" sz="1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3" name="32 Rectángulo"/>
          <p:cNvSpPr/>
          <p:nvPr/>
        </p:nvSpPr>
        <p:spPr>
          <a:xfrm>
            <a:off x="3246334" y="4272961"/>
            <a:ext cx="3332964" cy="584775"/>
          </a:xfrm>
          <a:prstGeom prst="rect">
            <a:avLst/>
          </a:prstGeom>
          <a:noFill/>
        </p:spPr>
        <p:txBody>
          <a:bodyPr wrap="none" lIns="91440" tIns="45720" rIns="91440" bIns="45720">
            <a:spAutoFit/>
          </a:bodyPr>
          <a:lstStyle/>
          <a:p>
            <a:pPr algn="ctr"/>
            <a:r>
              <a:rPr lang="es-ES" sz="32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Aisi</a:t>
            </a:r>
            <a:r>
              <a:rPr lang="es-E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s-ES" sz="32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sae</a:t>
            </a:r>
            <a:r>
              <a:rPr lang="es-E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1020</a:t>
            </a:r>
            <a:endParaRPr lang="es-E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04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38" y="3901134"/>
            <a:ext cx="2550937" cy="1913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idecc.net/LeaMejor/Curso/imgs/Correc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9434" y="2900726"/>
            <a:ext cx="538160" cy="45626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9742" y="2140024"/>
            <a:ext cx="454009" cy="45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689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2053"/>
                                        </p:tgtEl>
                                        <p:attrNameLst>
                                          <p:attrName>style.visibility</p:attrName>
                                        </p:attrNameLst>
                                      </p:cBhvr>
                                      <p:to>
                                        <p:strVal val="visible"/>
                                      </p:to>
                                    </p:set>
                                    <p:animEffect transition="in" filter="wheel(1)">
                                      <p:cBhvr>
                                        <p:cTn id="50" dur="2000"/>
                                        <p:tgtEl>
                                          <p:spTgt spid="2053"/>
                                        </p:tgtEl>
                                      </p:cBhvr>
                                    </p:animEffect>
                                  </p:childTnLst>
                                </p:cTn>
                              </p:par>
                              <p:par>
                                <p:cTn id="51" presetID="21" presetClass="entr" presetSubtype="1" fill="hold" nodeType="withEffect">
                                  <p:stCondLst>
                                    <p:cond delay="0"/>
                                  </p:stCondLst>
                                  <p:childTnLst>
                                    <p:set>
                                      <p:cBhvr>
                                        <p:cTn id="52" dur="1" fill="hold">
                                          <p:stCondLst>
                                            <p:cond delay="0"/>
                                          </p:stCondLst>
                                        </p:cTn>
                                        <p:tgtEl>
                                          <p:spTgt spid="2055"/>
                                        </p:tgtEl>
                                        <p:attrNameLst>
                                          <p:attrName>style.visibility</p:attrName>
                                        </p:attrNameLst>
                                      </p:cBhvr>
                                      <p:to>
                                        <p:strVal val="visible"/>
                                      </p:to>
                                    </p:set>
                                    <p:animEffect transition="in" filter="wheel(1)">
                                      <p:cBhvr>
                                        <p:cTn id="53" dur="2000"/>
                                        <p:tgtEl>
                                          <p:spTgt spid="205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1"/>
                                        </p:tgtEl>
                                        <p:attrNameLst>
                                          <p:attrName>style.visibility</p:attrName>
                                        </p:attrNameLst>
                                      </p:cBhvr>
                                      <p:to>
                                        <p:strVal val="visible"/>
                                      </p:to>
                                    </p:set>
                                    <p:animEffect transition="in" filter="fade">
                                      <p:cBhvr>
                                        <p:cTn id="58" dur="1400"/>
                                        <p:tgtEl>
                                          <p:spTgt spid="205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4100"/>
                                        <p:tgtEl>
                                          <p:spTgt spid="33"/>
                                        </p:tgtEl>
                                      </p:cBhvr>
                                    </p:animEffect>
                                  </p:childTnLst>
                                </p:cTn>
                              </p:par>
                              <p:par>
                                <p:cTn id="62" presetID="10" presetClass="entr" presetSubtype="0" fill="hold" nodeType="withEffect">
                                  <p:stCondLst>
                                    <p:cond delay="0"/>
                                  </p:stCondLst>
                                  <p:childTnLst>
                                    <p:set>
                                      <p:cBhvr>
                                        <p:cTn id="63" dur="1" fill="hold">
                                          <p:stCondLst>
                                            <p:cond delay="0"/>
                                          </p:stCondLst>
                                        </p:cTn>
                                        <p:tgtEl>
                                          <p:spTgt spid="2049"/>
                                        </p:tgtEl>
                                        <p:attrNameLst>
                                          <p:attrName>style.visibility</p:attrName>
                                        </p:attrNameLst>
                                      </p:cBhvr>
                                      <p:to>
                                        <p:strVal val="visible"/>
                                      </p:to>
                                    </p:set>
                                    <p:animEffect transition="in" filter="fade">
                                      <p:cBhvr>
                                        <p:cTn id="64" dur="1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0" grpId="0" animBg="1"/>
      <p:bldP spid="21" grpId="0" animBg="1"/>
      <p:bldP spid="22" grpId="0" animBg="1"/>
      <p:bldP spid="16" grpId="0"/>
      <p:bldP spid="34"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404664"/>
            <a:ext cx="8229600" cy="1066800"/>
          </a:xfrm>
        </p:spPr>
        <p:txBody>
          <a:bodyPr>
            <a:normAutofit/>
          </a:bodyPr>
          <a:lstStyle/>
          <a:p>
            <a:r>
              <a:rPr lang="es-EC" sz="3200" dirty="0" smtClean="0"/>
              <a:t>Diseño Mecánico</a:t>
            </a:r>
            <a:endParaRPr lang="es-ES" sz="3200" dirty="0"/>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475203" y="1029707"/>
            <a:ext cx="3876382" cy="369332"/>
          </a:xfrm>
          <a:prstGeom prst="rect">
            <a:avLst/>
          </a:prstGeom>
        </p:spPr>
        <p:txBody>
          <a:bodyPr wrap="none">
            <a:spAutoFit/>
          </a:bodyPr>
          <a:lstStyle/>
          <a:p>
            <a:pPr lvl="1"/>
            <a:r>
              <a:rPr lang="es-ES" b="1" dirty="0" smtClean="0"/>
              <a:t>Consideraciones Generales</a:t>
            </a:r>
            <a:endParaRPr lang="es-ES" b="1" dirty="0"/>
          </a:p>
        </p:txBody>
      </p:sp>
      <p:sp>
        <p:nvSpPr>
          <p:cNvPr id="8" name="7 Rectángulo redondeado"/>
          <p:cNvSpPr/>
          <p:nvPr/>
        </p:nvSpPr>
        <p:spPr>
          <a:xfrm>
            <a:off x="565655" y="1887488"/>
            <a:ext cx="1126100"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b="1" dirty="0" smtClean="0">
                <a:solidFill>
                  <a:schemeClr val="bg1"/>
                </a:solidFill>
                <a:latin typeface="Times New Roman" panose="02020603050405020304" pitchFamily="18" charset="0"/>
                <a:cs typeface="Times New Roman" panose="02020603050405020304" pitchFamily="18" charset="0"/>
              </a:rPr>
              <a:t>Soporte</a:t>
            </a:r>
            <a:endParaRPr lang="es-ES" b="1" dirty="0">
              <a:solidFill>
                <a:schemeClr val="bg1"/>
              </a:solidFill>
              <a:latin typeface="Times New Roman" panose="02020603050405020304" pitchFamily="18" charset="0"/>
              <a:cs typeface="Times New Roman" panose="02020603050405020304" pitchFamily="18" charset="0"/>
            </a:endParaRPr>
          </a:p>
        </p:txBody>
      </p:sp>
      <p:sp>
        <p:nvSpPr>
          <p:cNvPr id="9" name="8 Terminador"/>
          <p:cNvSpPr/>
          <p:nvPr/>
        </p:nvSpPr>
        <p:spPr>
          <a:xfrm>
            <a:off x="360116" y="2607568"/>
            <a:ext cx="1872207" cy="432048"/>
          </a:xfrm>
          <a:prstGeom prst="flowChartTermina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Material Rígido, buera resistencia Esfuerzo</a:t>
            </a:r>
            <a:endParaRPr lang="es-ES" sz="1200" dirty="0">
              <a:latin typeface="Times New Roman" panose="02020603050405020304" pitchFamily="18" charset="0"/>
              <a:cs typeface="Times New Roman" panose="02020603050405020304" pitchFamily="18" charset="0"/>
            </a:endParaRPr>
          </a:p>
        </p:txBody>
      </p:sp>
      <p:sp>
        <p:nvSpPr>
          <p:cNvPr id="10" name="9 Pentágono"/>
          <p:cNvSpPr/>
          <p:nvPr/>
        </p:nvSpPr>
        <p:spPr>
          <a:xfrm>
            <a:off x="2597203" y="2607568"/>
            <a:ext cx="1172945" cy="432048"/>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Módulo de Young</a:t>
            </a:r>
            <a:endParaRPr lang="es-ES" sz="1200" dirty="0">
              <a:latin typeface="Times New Roman" panose="02020603050405020304" pitchFamily="18" charset="0"/>
              <a:cs typeface="Times New Roman" panose="02020603050405020304" pitchFamily="18" charset="0"/>
            </a:endParaRPr>
          </a:p>
        </p:txBody>
      </p:sp>
      <p:sp>
        <p:nvSpPr>
          <p:cNvPr id="11" name="10 Recortar rectángulo de esquina diagonal"/>
          <p:cNvSpPr/>
          <p:nvPr/>
        </p:nvSpPr>
        <p:spPr>
          <a:xfrm>
            <a:off x="3960515" y="2607568"/>
            <a:ext cx="1187624" cy="432048"/>
          </a:xfrm>
          <a:prstGeom prst="snip2Diag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latin typeface="Times New Roman" panose="02020603050405020304" pitchFamily="18" charset="0"/>
                <a:cs typeface="Times New Roman" panose="02020603050405020304" pitchFamily="18" charset="0"/>
              </a:rPr>
              <a:t>˃ 200 GPa</a:t>
            </a:r>
            <a:endParaRPr lang="es-ES" sz="1400" dirty="0">
              <a:latin typeface="Times New Roman" panose="02020603050405020304" pitchFamily="18" charset="0"/>
              <a:cs typeface="Times New Roman" panose="02020603050405020304" pitchFamily="18" charset="0"/>
            </a:endParaRPr>
          </a:p>
        </p:txBody>
      </p:sp>
      <p:sp>
        <p:nvSpPr>
          <p:cNvPr id="12" name="11 Terminador"/>
          <p:cNvSpPr/>
          <p:nvPr/>
        </p:nvSpPr>
        <p:spPr>
          <a:xfrm>
            <a:off x="360116" y="3145828"/>
            <a:ext cx="1872207" cy="432048"/>
          </a:xfrm>
          <a:prstGeom prst="flowChartTermina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Flexión Tolerable </a:t>
            </a:r>
            <a:endParaRPr lang="es-ES" sz="1200" dirty="0">
              <a:latin typeface="Times New Roman" panose="02020603050405020304" pitchFamily="18" charset="0"/>
              <a:cs typeface="Times New Roman" panose="02020603050405020304" pitchFamily="18" charset="0"/>
            </a:endParaRPr>
          </a:p>
        </p:txBody>
      </p:sp>
      <p:sp>
        <p:nvSpPr>
          <p:cNvPr id="13" name="12 Pentágono"/>
          <p:cNvSpPr/>
          <p:nvPr/>
        </p:nvSpPr>
        <p:spPr>
          <a:xfrm>
            <a:off x="2597203" y="3145828"/>
            <a:ext cx="1172945" cy="432048"/>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Límite Elástico</a:t>
            </a:r>
            <a:endParaRPr lang="es-ES" sz="1200" dirty="0">
              <a:latin typeface="Times New Roman" panose="02020603050405020304" pitchFamily="18" charset="0"/>
              <a:cs typeface="Times New Roman" panose="02020603050405020304" pitchFamily="18" charset="0"/>
            </a:endParaRPr>
          </a:p>
        </p:txBody>
      </p:sp>
      <p:sp>
        <p:nvSpPr>
          <p:cNvPr id="14" name="13 Recortar rectángulo de esquina diagonal"/>
          <p:cNvSpPr/>
          <p:nvPr/>
        </p:nvSpPr>
        <p:spPr>
          <a:xfrm>
            <a:off x="3960515" y="3145828"/>
            <a:ext cx="1187624" cy="432048"/>
          </a:xfrm>
          <a:prstGeom prst="snip2Diag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Times New Roman" panose="02020603050405020304" pitchFamily="18" charset="0"/>
                <a:cs typeface="Times New Roman" panose="02020603050405020304" pitchFamily="18" charset="0"/>
              </a:rPr>
              <a:t>˂</a:t>
            </a:r>
            <a:r>
              <a:rPr lang="es-ES" sz="1400" dirty="0" smtClean="0">
                <a:latin typeface="Times New Roman" panose="02020603050405020304" pitchFamily="18" charset="0"/>
                <a:cs typeface="Times New Roman" panose="02020603050405020304" pitchFamily="18" charset="0"/>
              </a:rPr>
              <a:t> 300 MPa</a:t>
            </a:r>
            <a:endParaRPr lang="es-ES" sz="1400" dirty="0">
              <a:latin typeface="Times New Roman" panose="02020603050405020304" pitchFamily="18" charset="0"/>
              <a:cs typeface="Times New Roman" panose="02020603050405020304" pitchFamily="18" charset="0"/>
            </a:endParaRPr>
          </a:p>
        </p:txBody>
      </p:sp>
      <p:sp>
        <p:nvSpPr>
          <p:cNvPr id="15" name="14 Terminador"/>
          <p:cNvSpPr/>
          <p:nvPr/>
        </p:nvSpPr>
        <p:spPr>
          <a:xfrm>
            <a:off x="360115" y="3687688"/>
            <a:ext cx="1872207" cy="432048"/>
          </a:xfrm>
          <a:prstGeom prst="flowChartTermina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Barra con peso mínimo y rigidez a la fractura</a:t>
            </a:r>
            <a:endParaRPr lang="es-ES" sz="1200" dirty="0">
              <a:latin typeface="Times New Roman" panose="02020603050405020304" pitchFamily="18" charset="0"/>
              <a:cs typeface="Times New Roman" panose="02020603050405020304" pitchFamily="18" charset="0"/>
            </a:endParaRPr>
          </a:p>
        </p:txBody>
      </p:sp>
      <p:sp>
        <p:nvSpPr>
          <p:cNvPr id="16" name="15 Pentágono"/>
          <p:cNvSpPr/>
          <p:nvPr/>
        </p:nvSpPr>
        <p:spPr>
          <a:xfrm>
            <a:off x="2597202" y="3687688"/>
            <a:ext cx="1172945" cy="432048"/>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Tenacidad</a:t>
            </a:r>
            <a:endParaRPr lang="es-ES" sz="1200" dirty="0">
              <a:latin typeface="Times New Roman" panose="02020603050405020304" pitchFamily="18" charset="0"/>
              <a:cs typeface="Times New Roman" panose="02020603050405020304" pitchFamily="18" charset="0"/>
            </a:endParaRPr>
          </a:p>
        </p:txBody>
      </p:sp>
      <p:sp>
        <p:nvSpPr>
          <p:cNvPr id="17" name="16 Recortar rectángulo de esquina diagonal"/>
          <p:cNvSpPr/>
          <p:nvPr/>
        </p:nvSpPr>
        <p:spPr>
          <a:xfrm>
            <a:off x="3960513" y="3687688"/>
            <a:ext cx="1187625" cy="432048"/>
          </a:xfrm>
          <a:prstGeom prst="snip2Diag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latin typeface="Times New Roman" panose="02020603050405020304" pitchFamily="18" charset="0"/>
                <a:cs typeface="Times New Roman" panose="02020603050405020304" pitchFamily="18" charset="0"/>
              </a:rPr>
              <a:t>90 GPa</a:t>
            </a:r>
            <a:endParaRPr lang="es-ES" sz="1400" dirty="0">
              <a:latin typeface="Times New Roman" panose="02020603050405020304" pitchFamily="18" charset="0"/>
              <a:cs typeface="Times New Roman" panose="02020603050405020304" pitchFamily="18" charset="0"/>
            </a:endParaRPr>
          </a:p>
        </p:txBody>
      </p:sp>
      <p:sp>
        <p:nvSpPr>
          <p:cNvPr id="18" name="17 Terminador"/>
          <p:cNvSpPr/>
          <p:nvPr/>
        </p:nvSpPr>
        <p:spPr>
          <a:xfrm>
            <a:off x="360115" y="4221088"/>
            <a:ext cx="1872207" cy="432048"/>
          </a:xfrm>
          <a:prstGeom prst="flowChartTermina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Costo  </a:t>
            </a:r>
            <a:endParaRPr lang="es-ES" sz="1200" dirty="0">
              <a:latin typeface="Times New Roman" panose="02020603050405020304" pitchFamily="18" charset="0"/>
              <a:cs typeface="Times New Roman" panose="02020603050405020304" pitchFamily="18" charset="0"/>
            </a:endParaRPr>
          </a:p>
        </p:txBody>
      </p:sp>
      <p:sp>
        <p:nvSpPr>
          <p:cNvPr id="19" name="18 Pentágono"/>
          <p:cNvSpPr/>
          <p:nvPr/>
        </p:nvSpPr>
        <p:spPr>
          <a:xfrm>
            <a:off x="2597202" y="4221088"/>
            <a:ext cx="1172945" cy="432048"/>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Precio</a:t>
            </a:r>
            <a:endParaRPr lang="es-ES" sz="1200" dirty="0">
              <a:latin typeface="Times New Roman" panose="02020603050405020304" pitchFamily="18" charset="0"/>
              <a:cs typeface="Times New Roman" panose="02020603050405020304" pitchFamily="18" charset="0"/>
            </a:endParaRPr>
          </a:p>
        </p:txBody>
      </p:sp>
      <p:sp>
        <p:nvSpPr>
          <p:cNvPr id="20" name="19 Recortar rectángulo de esquina diagonal"/>
          <p:cNvSpPr/>
          <p:nvPr/>
        </p:nvSpPr>
        <p:spPr>
          <a:xfrm>
            <a:off x="3960513" y="4221088"/>
            <a:ext cx="1187625" cy="432048"/>
          </a:xfrm>
          <a:prstGeom prst="snip2Diag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Times New Roman" panose="02020603050405020304" pitchFamily="18" charset="0"/>
                <a:cs typeface="Times New Roman" panose="02020603050405020304" pitchFamily="18" charset="0"/>
              </a:rPr>
              <a:t>˂</a:t>
            </a:r>
            <a:r>
              <a:rPr lang="es-ES" sz="1400" dirty="0" smtClean="0">
                <a:latin typeface="Times New Roman" panose="02020603050405020304" pitchFamily="18" charset="0"/>
                <a:cs typeface="Times New Roman" panose="02020603050405020304" pitchFamily="18" charset="0"/>
              </a:rPr>
              <a:t> 8 USD/Kg</a:t>
            </a:r>
            <a:endParaRPr lang="es-ES" sz="1400" dirty="0">
              <a:latin typeface="Times New Roman" panose="02020603050405020304" pitchFamily="18" charset="0"/>
              <a:cs typeface="Times New Roman" panose="02020603050405020304" pitchFamily="18" charset="0"/>
            </a:endParaRPr>
          </a:p>
        </p:txBody>
      </p:sp>
      <p:sp>
        <p:nvSpPr>
          <p:cNvPr id="25" name="24 Rectángulo"/>
          <p:cNvSpPr/>
          <p:nvPr/>
        </p:nvSpPr>
        <p:spPr>
          <a:xfrm>
            <a:off x="5788262" y="2150259"/>
            <a:ext cx="2635658" cy="338554"/>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C" sz="1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Acero bajo carbón</a:t>
            </a:r>
            <a:endParaRPr lang="es-ES" sz="1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8" name="Picture 5" descr="http://idecc.net/LeaMejor/Curso/imgs/Correct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4320" y="2327717"/>
            <a:ext cx="538160" cy="4562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lejandro\Desktop\Nueva carpeta\IMG_54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959"/>
          <a:stretch/>
        </p:blipFill>
        <p:spPr bwMode="auto">
          <a:xfrm rot="5400000">
            <a:off x="5838463" y="3252621"/>
            <a:ext cx="2535255" cy="159798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acerosvalval.cl/wp-content/uploads/2014/06/perfiles-cuadrado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0147" y="4897953"/>
            <a:ext cx="1843797" cy="1195343"/>
          </a:xfrm>
          <a:prstGeom prst="rect">
            <a:avLst/>
          </a:prstGeom>
          <a:noFill/>
          <a:extLst>
            <a:ext uri="{909E8E84-426E-40DD-AFC4-6F175D3DCCD1}">
              <a14:hiddenFill xmlns:a14="http://schemas.microsoft.com/office/drawing/2010/main">
                <a:solidFill>
                  <a:srgbClr val="FFFFFF"/>
                </a:solidFill>
              </a14:hiddenFill>
            </a:ext>
          </a:extLst>
        </p:spPr>
      </p:pic>
      <p:sp>
        <p:nvSpPr>
          <p:cNvPr id="21" name="20 Rectángulo"/>
          <p:cNvSpPr/>
          <p:nvPr/>
        </p:nvSpPr>
        <p:spPr>
          <a:xfrm>
            <a:off x="4479629" y="2967335"/>
            <a:ext cx="184731" cy="923330"/>
          </a:xfrm>
          <a:prstGeom prst="rect">
            <a:avLst/>
          </a:prstGeom>
          <a:noFill/>
        </p:spPr>
        <p:txBody>
          <a:bodyPr wrap="none" lIns="91440" tIns="45720" rIns="91440" bIns="45720">
            <a:spAutoFit/>
          </a:bodyPr>
          <a:lstStyle/>
          <a:p>
            <a:pPr algn="ct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6" name="25 Rectángulo"/>
          <p:cNvSpPr/>
          <p:nvPr/>
        </p:nvSpPr>
        <p:spPr>
          <a:xfrm>
            <a:off x="641837" y="5057629"/>
            <a:ext cx="3180971" cy="523220"/>
          </a:xfrm>
          <a:prstGeom prst="rect">
            <a:avLst/>
          </a:prstGeom>
          <a:noFill/>
        </p:spPr>
        <p:txBody>
          <a:bodyPr wrap="square" lIns="91440" tIns="45720" rIns="91440" bIns="45720">
            <a:spAutoFit/>
          </a:bodyPr>
          <a:lstStyle/>
          <a:p>
            <a:pPr algn="ctr"/>
            <a:r>
              <a:rPr lang="es-ES" sz="28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Astm</a:t>
            </a:r>
            <a:r>
              <a:rPr lang="es-E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 36</a:t>
            </a:r>
            <a:endParaRPr lang="es-E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631749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2000"/>
                                        <p:tgtEl>
                                          <p:spTgt spid="28"/>
                                        </p:tgtEl>
                                      </p:cBhvr>
                                    </p:animEffect>
                                    <p:anim calcmode="lin" valueType="num">
                                      <p:cBhvr>
                                        <p:cTn id="57" dur="2000" fill="hold"/>
                                        <p:tgtEl>
                                          <p:spTgt spid="28"/>
                                        </p:tgtEl>
                                        <p:attrNameLst>
                                          <p:attrName>ppt_w</p:attrName>
                                        </p:attrNameLst>
                                      </p:cBhvr>
                                      <p:tavLst>
                                        <p:tav tm="0" fmla="#ppt_w*sin(2.5*pi*$)">
                                          <p:val>
                                            <p:fltVal val="0"/>
                                          </p:val>
                                        </p:tav>
                                        <p:tav tm="100000">
                                          <p:val>
                                            <p:fltVal val="1"/>
                                          </p:val>
                                        </p:tav>
                                      </p:tavLst>
                                    </p:anim>
                                    <p:anim calcmode="lin" valueType="num">
                                      <p:cBhvr>
                                        <p:cTn id="58" dur="20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102"/>
                                        </p:tgtEl>
                                        <p:attrNameLst>
                                          <p:attrName>style.visibility</p:attrName>
                                        </p:attrNameLst>
                                      </p:cBhvr>
                                      <p:to>
                                        <p:strVal val="visible"/>
                                      </p:to>
                                    </p:set>
                                    <p:animEffect transition="in" filter="fade">
                                      <p:cBhvr>
                                        <p:cTn id="63" dur="1000"/>
                                        <p:tgtEl>
                                          <p:spTgt spid="4102"/>
                                        </p:tgtEl>
                                      </p:cBhvr>
                                    </p:animEffect>
                                    <p:anim calcmode="lin" valueType="num">
                                      <p:cBhvr>
                                        <p:cTn id="64" dur="1000" fill="hold"/>
                                        <p:tgtEl>
                                          <p:spTgt spid="4102"/>
                                        </p:tgtEl>
                                        <p:attrNameLst>
                                          <p:attrName>ppt_x</p:attrName>
                                        </p:attrNameLst>
                                      </p:cBhvr>
                                      <p:tavLst>
                                        <p:tav tm="0">
                                          <p:val>
                                            <p:strVal val="#ppt_x"/>
                                          </p:val>
                                        </p:tav>
                                        <p:tav tm="100000">
                                          <p:val>
                                            <p:strVal val="#ppt_x"/>
                                          </p:val>
                                        </p:tav>
                                      </p:tavLst>
                                    </p:anim>
                                    <p:anim calcmode="lin" valueType="num">
                                      <p:cBhvr>
                                        <p:cTn id="65" dur="1000" fill="hold"/>
                                        <p:tgtEl>
                                          <p:spTgt spid="4102"/>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4104"/>
                                        </p:tgtEl>
                                        <p:attrNameLst>
                                          <p:attrName>style.visibility</p:attrName>
                                        </p:attrNameLst>
                                      </p:cBhvr>
                                      <p:to>
                                        <p:strVal val="visible"/>
                                      </p:to>
                                    </p:set>
                                    <p:animEffect transition="in" filter="fade">
                                      <p:cBhvr>
                                        <p:cTn id="68" dur="1000"/>
                                        <p:tgtEl>
                                          <p:spTgt spid="4104"/>
                                        </p:tgtEl>
                                      </p:cBhvr>
                                    </p:animEffect>
                                    <p:anim calcmode="lin" valueType="num">
                                      <p:cBhvr>
                                        <p:cTn id="69" dur="1000" fill="hold"/>
                                        <p:tgtEl>
                                          <p:spTgt spid="4104"/>
                                        </p:tgtEl>
                                        <p:attrNameLst>
                                          <p:attrName>ppt_x</p:attrName>
                                        </p:attrNameLst>
                                      </p:cBhvr>
                                      <p:tavLst>
                                        <p:tav tm="0">
                                          <p:val>
                                            <p:strVal val="#ppt_x"/>
                                          </p:val>
                                        </p:tav>
                                        <p:tav tm="100000">
                                          <p:val>
                                            <p:strVal val="#ppt_x"/>
                                          </p:val>
                                        </p:tav>
                                      </p:tavLst>
                                    </p:anim>
                                    <p:anim calcmode="lin" valueType="num">
                                      <p:cBhvr>
                                        <p:cTn id="70" dur="1000" fill="hold"/>
                                        <p:tgtEl>
                                          <p:spTgt spid="410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3000"/>
                                        <p:tgtEl>
                                          <p:spTgt spid="26"/>
                                        </p:tgtEl>
                                      </p:cBhvr>
                                    </p:animEffect>
                                    <p:anim calcmode="lin" valueType="num">
                                      <p:cBhvr>
                                        <p:cTn id="74" dur="3000" fill="hold"/>
                                        <p:tgtEl>
                                          <p:spTgt spid="26"/>
                                        </p:tgtEl>
                                        <p:attrNameLst>
                                          <p:attrName>ppt_x</p:attrName>
                                        </p:attrNameLst>
                                      </p:cBhvr>
                                      <p:tavLst>
                                        <p:tav tm="0">
                                          <p:val>
                                            <p:strVal val="#ppt_x"/>
                                          </p:val>
                                        </p:tav>
                                        <p:tav tm="100000">
                                          <p:val>
                                            <p:strVal val="#ppt_x"/>
                                          </p:val>
                                        </p:tav>
                                      </p:tavLst>
                                    </p:anim>
                                    <p:anim calcmode="lin" valueType="num">
                                      <p:cBhvr>
                                        <p:cTn id="75" dur="3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404664"/>
            <a:ext cx="8229600" cy="1066800"/>
          </a:xfrm>
        </p:spPr>
        <p:txBody>
          <a:bodyPr>
            <a:normAutofit/>
          </a:bodyPr>
          <a:lstStyle/>
          <a:p>
            <a:r>
              <a:rPr lang="es-EC" sz="3200" dirty="0" smtClean="0"/>
              <a:t>Diseño Mecánico</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475203" y="1029707"/>
            <a:ext cx="2771913" cy="369332"/>
          </a:xfrm>
          <a:prstGeom prst="rect">
            <a:avLst/>
          </a:prstGeom>
        </p:spPr>
        <p:txBody>
          <a:bodyPr wrap="none">
            <a:spAutoFit/>
          </a:bodyPr>
          <a:lstStyle/>
          <a:p>
            <a:pPr lvl="1"/>
            <a:r>
              <a:rPr lang="es-ES" b="1" dirty="0" smtClean="0"/>
              <a:t>Modelado en CAD</a:t>
            </a:r>
            <a:endParaRPr lang="es-ES" b="1" dirty="0"/>
          </a:p>
        </p:txBody>
      </p:sp>
      <p:sp>
        <p:nvSpPr>
          <p:cNvPr id="19" name="18 Rectángulo redondeado"/>
          <p:cNvSpPr/>
          <p:nvPr/>
        </p:nvSpPr>
        <p:spPr>
          <a:xfrm>
            <a:off x="5819488" y="2040148"/>
            <a:ext cx="1260140" cy="5177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Base</a:t>
            </a:r>
            <a:endParaRPr lang="es-ES" dirty="0"/>
          </a:p>
        </p:txBody>
      </p:sp>
      <p:pic>
        <p:nvPicPr>
          <p:cNvPr id="21" name="20 Imagen"/>
          <p:cNvPicPr/>
          <p:nvPr/>
        </p:nvPicPr>
        <p:blipFill rotWithShape="1">
          <a:blip r:embed="rId3"/>
          <a:srcRect l="24270" t="8603" r="21898" b="6801"/>
          <a:stretch/>
        </p:blipFill>
        <p:spPr bwMode="auto">
          <a:xfrm>
            <a:off x="7247116" y="1484785"/>
            <a:ext cx="1692188" cy="1440160"/>
          </a:xfrm>
          <a:prstGeom prst="rect">
            <a:avLst/>
          </a:prstGeom>
          <a:ln>
            <a:solidFill>
              <a:schemeClr val="tx1"/>
            </a:solidFill>
          </a:ln>
          <a:extLst>
            <a:ext uri="{53640926-AAD7-44D8-BBD7-CCE9431645EC}">
              <a14:shadowObscured xmlns:a14="http://schemas.microsoft.com/office/drawing/2010/main"/>
            </a:ext>
          </a:extLst>
        </p:spPr>
      </p:pic>
      <p:pic>
        <p:nvPicPr>
          <p:cNvPr id="22" name="21 Imagen"/>
          <p:cNvPicPr/>
          <p:nvPr/>
        </p:nvPicPr>
        <p:blipFill>
          <a:blip r:embed="rId4"/>
          <a:stretch>
            <a:fillRect/>
          </a:stretch>
        </p:blipFill>
        <p:spPr>
          <a:xfrm>
            <a:off x="323528" y="1484785"/>
            <a:ext cx="2062480" cy="1706880"/>
          </a:xfrm>
          <a:prstGeom prst="rect">
            <a:avLst/>
          </a:prstGeom>
          <a:ln>
            <a:solidFill>
              <a:schemeClr val="tx1"/>
            </a:solidFill>
          </a:ln>
        </p:spPr>
      </p:pic>
      <p:sp>
        <p:nvSpPr>
          <p:cNvPr id="20" name="19 Rectángulo"/>
          <p:cNvSpPr/>
          <p:nvPr/>
        </p:nvSpPr>
        <p:spPr>
          <a:xfrm>
            <a:off x="2699792" y="1471569"/>
            <a:ext cx="954107" cy="369332"/>
          </a:xfrm>
          <a:prstGeom prst="rect">
            <a:avLst/>
          </a:prstGeom>
        </p:spPr>
        <p:txBody>
          <a:bodyPr wrap="none">
            <a:spAutoFit/>
          </a:bodyPr>
          <a:lstStyle/>
          <a:p>
            <a:r>
              <a:rPr lang="es-EC" dirty="0" smtClean="0"/>
              <a:t>Fuerza:</a:t>
            </a:r>
            <a:endParaRPr lang="es-ES" dirty="0"/>
          </a:p>
        </p:txBody>
      </p:sp>
      <p:sp>
        <p:nvSpPr>
          <p:cNvPr id="23" name="22 Rectángulo"/>
          <p:cNvSpPr/>
          <p:nvPr/>
        </p:nvSpPr>
        <p:spPr>
          <a:xfrm>
            <a:off x="3926210" y="1484785"/>
            <a:ext cx="1768433" cy="646331"/>
          </a:xfrm>
          <a:prstGeom prst="rect">
            <a:avLst/>
          </a:prstGeom>
        </p:spPr>
        <p:txBody>
          <a:bodyPr wrap="none">
            <a:spAutoFit/>
          </a:bodyPr>
          <a:lstStyle/>
          <a:p>
            <a:r>
              <a:rPr lang="es-ES" dirty="0" smtClean="0"/>
              <a:t>2,45 N y </a:t>
            </a:r>
            <a:r>
              <a:rPr lang="es-ES" dirty="0"/>
              <a:t>4,62 N</a:t>
            </a:r>
          </a:p>
          <a:p>
            <a:endParaRPr lang="es-ES" dirty="0"/>
          </a:p>
        </p:txBody>
      </p:sp>
      <p:pic>
        <p:nvPicPr>
          <p:cNvPr id="26" name="25 Imagen"/>
          <p:cNvPicPr/>
          <p:nvPr/>
        </p:nvPicPr>
        <p:blipFill rotWithShape="1">
          <a:blip r:embed="rId5"/>
          <a:srcRect l="22794" t="8532" r="6752" b="8593"/>
          <a:stretch/>
        </p:blipFill>
        <p:spPr bwMode="auto">
          <a:xfrm>
            <a:off x="338336" y="3429000"/>
            <a:ext cx="3657600" cy="2213662"/>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5" name="24 Rectángulo"/>
              <p:cNvSpPr/>
              <p:nvPr/>
            </p:nvSpPr>
            <p:spPr>
              <a:xfrm>
                <a:off x="2804582" y="2439928"/>
                <a:ext cx="15228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S" i="1">
                              <a:latin typeface="Cambria Math"/>
                            </a:rPr>
                          </m:ctrlPr>
                        </m:dPr>
                        <m:e>
                          <m:r>
                            <a:rPr lang="es-ES" i="1">
                              <a:latin typeface="Cambria Math"/>
                            </a:rPr>
                            <m:t>𝜎</m:t>
                          </m:r>
                        </m:e>
                      </m:d>
                      <m:r>
                        <a:rPr lang="en-US" i="1">
                          <a:latin typeface="Cambria Math"/>
                        </a:rPr>
                        <m:t>=0,66</m:t>
                      </m:r>
                      <m:r>
                        <a:rPr lang="en-US" i="1">
                          <a:latin typeface="Cambria Math"/>
                        </a:rPr>
                        <m:t>𝑆𝑦</m:t>
                      </m:r>
                    </m:oMath>
                  </m:oMathPara>
                </a14:m>
                <a:endParaRPr lang="es-ES" dirty="0"/>
              </a:p>
            </p:txBody>
          </p:sp>
        </mc:Choice>
        <mc:Fallback xmlns="">
          <p:sp>
            <p:nvSpPr>
              <p:cNvPr id="25" name="24 Rectángulo"/>
              <p:cNvSpPr>
                <a:spLocks noRot="1" noChangeAspect="1" noMove="1" noResize="1" noEditPoints="1" noAdjustHandles="1" noChangeArrowheads="1" noChangeShapeType="1" noTextEdit="1"/>
              </p:cNvSpPr>
              <p:nvPr/>
            </p:nvSpPr>
            <p:spPr>
              <a:xfrm>
                <a:off x="2804582" y="2439928"/>
                <a:ext cx="1522853" cy="369332"/>
              </a:xfrm>
              <a:prstGeom prst="rect">
                <a:avLst/>
              </a:prstGeom>
              <a:blipFill rotWithShape="1">
                <a:blip r:embed="rId6"/>
                <a:stretch>
                  <a:fillRect b="-13115"/>
                </a:stretch>
              </a:blipFill>
            </p:spPr>
            <p:txBody>
              <a:bodyPr/>
              <a:lstStyle/>
              <a:p>
                <a:r>
                  <a:rPr lang="es-ES">
                    <a:noFill/>
                  </a:rPr>
                  <a:t> </a:t>
                </a:r>
              </a:p>
            </p:txBody>
          </p:sp>
        </mc:Fallback>
      </mc:AlternateContent>
      <p:sp>
        <p:nvSpPr>
          <p:cNvPr id="28" name="27 Rectángulo"/>
          <p:cNvSpPr/>
          <p:nvPr/>
        </p:nvSpPr>
        <p:spPr>
          <a:xfrm>
            <a:off x="2674343" y="2053094"/>
            <a:ext cx="2299027" cy="369332"/>
          </a:xfrm>
          <a:prstGeom prst="rect">
            <a:avLst/>
          </a:prstGeom>
        </p:spPr>
        <p:txBody>
          <a:bodyPr wrap="none">
            <a:spAutoFit/>
          </a:bodyPr>
          <a:lstStyle/>
          <a:p>
            <a:r>
              <a:rPr lang="es-EC" dirty="0" smtClean="0"/>
              <a:t>Esfuerzo Permisible:</a:t>
            </a:r>
            <a:endParaRPr lang="es-ES" dirty="0"/>
          </a:p>
        </p:txBody>
      </p:sp>
      <mc:AlternateContent xmlns:mc="http://schemas.openxmlformats.org/markup-compatibility/2006" xmlns:a14="http://schemas.microsoft.com/office/drawing/2010/main">
        <mc:Choice Requires="a14">
          <p:sp>
            <p:nvSpPr>
              <p:cNvPr id="27" name="26 Rectángulo"/>
              <p:cNvSpPr/>
              <p:nvPr/>
            </p:nvSpPr>
            <p:spPr>
              <a:xfrm>
                <a:off x="2674343" y="2989529"/>
                <a:ext cx="35714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S" i="1">
                              <a:latin typeface="Cambria Math"/>
                            </a:rPr>
                          </m:ctrlPr>
                        </m:dPr>
                        <m:e>
                          <m:r>
                            <a:rPr lang="es-ES" i="1">
                              <a:latin typeface="Cambria Math"/>
                            </a:rPr>
                            <m:t>𝜎</m:t>
                          </m:r>
                        </m:e>
                      </m:d>
                      <m:r>
                        <a:rPr lang="en-US" i="1">
                          <a:latin typeface="Cambria Math"/>
                        </a:rPr>
                        <m:t>=0,66×</m:t>
                      </m:r>
                      <m:r>
                        <a:rPr lang="en-US">
                          <a:latin typeface="Cambria Math"/>
                        </a:rPr>
                        <m:t>351 </m:t>
                      </m:r>
                      <m:r>
                        <m:rPr>
                          <m:sty m:val="p"/>
                        </m:rPr>
                        <a:rPr lang="en-US">
                          <a:latin typeface="Cambria Math"/>
                        </a:rPr>
                        <m:t>MPa</m:t>
                      </m:r>
                      <m:r>
                        <a:rPr lang="en-US">
                          <a:latin typeface="Cambria Math"/>
                        </a:rPr>
                        <m:t>=231 </m:t>
                      </m:r>
                      <m:r>
                        <m:rPr>
                          <m:sty m:val="p"/>
                        </m:rPr>
                        <a:rPr lang="en-US">
                          <a:latin typeface="Cambria Math"/>
                        </a:rPr>
                        <m:t>Mpa</m:t>
                      </m:r>
                    </m:oMath>
                  </m:oMathPara>
                </a14:m>
                <a:endParaRPr lang="es-ES" dirty="0"/>
              </a:p>
            </p:txBody>
          </p:sp>
        </mc:Choice>
        <mc:Fallback xmlns="">
          <p:sp>
            <p:nvSpPr>
              <p:cNvPr id="27" name="26 Rectángulo"/>
              <p:cNvSpPr>
                <a:spLocks noRot="1" noChangeAspect="1" noMove="1" noResize="1" noEditPoints="1" noAdjustHandles="1" noChangeArrowheads="1" noChangeShapeType="1" noTextEdit="1"/>
              </p:cNvSpPr>
              <p:nvPr/>
            </p:nvSpPr>
            <p:spPr>
              <a:xfrm>
                <a:off x="2674343" y="2989529"/>
                <a:ext cx="3571491" cy="369332"/>
              </a:xfrm>
              <a:prstGeom prst="rect">
                <a:avLst/>
              </a:prstGeom>
              <a:blipFill rotWithShape="1">
                <a:blip r:embed="rId7"/>
                <a:stretch>
                  <a:fillRect b="-1311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9" name="28 Rectángulo"/>
              <p:cNvSpPr/>
              <p:nvPr/>
            </p:nvSpPr>
            <p:spPr>
              <a:xfrm>
                <a:off x="2560529" y="5684624"/>
                <a:ext cx="25266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a:rPr>
                        <m:t>12.73 </m:t>
                      </m:r>
                      <m:r>
                        <a:rPr lang="es-ES" i="1">
                          <a:latin typeface="Cambria Math"/>
                        </a:rPr>
                        <m:t>𝑀𝑃𝑎</m:t>
                      </m:r>
                      <m:r>
                        <a:rPr lang="es-ES" i="1">
                          <a:latin typeface="Cambria Math"/>
                        </a:rPr>
                        <m:t>≤231 </m:t>
                      </m:r>
                      <m:r>
                        <a:rPr lang="es-ES" i="1">
                          <a:latin typeface="Cambria Math"/>
                        </a:rPr>
                        <m:t>𝑀𝑃𝑎</m:t>
                      </m:r>
                    </m:oMath>
                  </m:oMathPara>
                </a14:m>
                <a:endParaRPr lang="es-ES" dirty="0"/>
              </a:p>
            </p:txBody>
          </p:sp>
        </mc:Choice>
        <mc:Fallback xmlns="">
          <p:sp>
            <p:nvSpPr>
              <p:cNvPr id="29" name="28 Rectángulo"/>
              <p:cNvSpPr>
                <a:spLocks noRot="1" noChangeAspect="1" noMove="1" noResize="1" noEditPoints="1" noAdjustHandles="1" noChangeArrowheads="1" noChangeShapeType="1" noTextEdit="1"/>
              </p:cNvSpPr>
              <p:nvPr/>
            </p:nvSpPr>
            <p:spPr>
              <a:xfrm>
                <a:off x="2560529" y="5684624"/>
                <a:ext cx="2526653" cy="369332"/>
              </a:xfrm>
              <a:prstGeom prst="rect">
                <a:avLst/>
              </a:prstGeom>
              <a:blipFill rotWithShape="1">
                <a:blip r:embed="rId8"/>
                <a:stretch>
                  <a:fillRect/>
                </a:stretch>
              </a:blipFill>
            </p:spPr>
            <p:txBody>
              <a:bodyPr/>
              <a:lstStyle/>
              <a:p>
                <a:r>
                  <a:rPr lang="es-ES">
                    <a:noFill/>
                  </a:rPr>
                  <a:t> </a:t>
                </a:r>
              </a:p>
            </p:txBody>
          </p:sp>
        </mc:Fallback>
      </mc:AlternateContent>
      <p:pic>
        <p:nvPicPr>
          <p:cNvPr id="31" name="30 Imagen"/>
          <p:cNvPicPr/>
          <p:nvPr/>
        </p:nvPicPr>
        <p:blipFill rotWithShape="1">
          <a:blip r:embed="rId9"/>
          <a:srcRect l="24088" t="8602" r="8759" b="7159"/>
          <a:stretch/>
        </p:blipFill>
        <p:spPr bwMode="auto">
          <a:xfrm>
            <a:off x="5220072" y="3453182"/>
            <a:ext cx="3536950" cy="2189480"/>
          </a:xfrm>
          <a:prstGeom prst="rect">
            <a:avLst/>
          </a:prstGeom>
          <a:ln>
            <a:solidFill>
              <a:schemeClr val="tx1"/>
            </a:solidFill>
          </a:ln>
          <a:extLst>
            <a:ext uri="{53640926-AAD7-44D8-BBD7-CCE9431645EC}">
              <a14:shadowObscured xmlns:a14="http://schemas.microsoft.com/office/drawing/2010/main"/>
            </a:ext>
          </a:extLst>
        </p:spPr>
      </p:pic>
      <p:sp>
        <p:nvSpPr>
          <p:cNvPr id="30" name="29 Rectángulo"/>
          <p:cNvSpPr/>
          <p:nvPr/>
        </p:nvSpPr>
        <p:spPr>
          <a:xfrm>
            <a:off x="6292011" y="5694238"/>
            <a:ext cx="1736373" cy="369332"/>
          </a:xfrm>
          <a:prstGeom prst="rect">
            <a:avLst/>
          </a:prstGeom>
        </p:spPr>
        <p:txBody>
          <a:bodyPr wrap="none">
            <a:spAutoFit/>
          </a:bodyPr>
          <a:lstStyle/>
          <a:p>
            <a:r>
              <a:rPr lang="es-ES" dirty="0" smtClean="0"/>
              <a:t>URES 0,30mm</a:t>
            </a:r>
            <a:endParaRPr lang="es-ES" dirty="0"/>
          </a:p>
        </p:txBody>
      </p:sp>
      <p:pic>
        <p:nvPicPr>
          <p:cNvPr id="33" name="Picture 5" descr="http://idecc.net/LeaMejor/Curso/imgs/Correct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0462" y="5708982"/>
            <a:ext cx="538160" cy="4562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http://idecc.net/LeaMejor/Curso/imgs/Correct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44408" y="5628853"/>
            <a:ext cx="538160" cy="456266"/>
          </a:xfrm>
          <a:prstGeom prst="rect">
            <a:avLst/>
          </a:prstGeom>
          <a:noFill/>
          <a:extLst>
            <a:ext uri="{909E8E84-426E-40DD-AFC4-6F175D3DCCD1}">
              <a14:hiddenFill xmlns:a14="http://schemas.microsoft.com/office/drawing/2010/main">
                <a:solidFill>
                  <a:srgbClr val="FFFFFF"/>
                </a:solidFill>
              </a14:hiddenFill>
            </a:ext>
          </a:extLst>
        </p:spPr>
      </p:pic>
      <p:sp>
        <p:nvSpPr>
          <p:cNvPr id="32" name="31 Rectángulo"/>
          <p:cNvSpPr/>
          <p:nvPr/>
        </p:nvSpPr>
        <p:spPr>
          <a:xfrm>
            <a:off x="3547311" y="4547922"/>
            <a:ext cx="1960793" cy="52322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s-EC" sz="2800" b="1" dirty="0" smtClean="0"/>
              <a:t>FS : 27,65</a:t>
            </a:r>
            <a:endParaRPr lang="es-ES" sz="2800" dirty="0"/>
          </a:p>
        </p:txBody>
      </p:sp>
    </p:spTree>
    <p:extLst>
      <p:ext uri="{BB962C8B-B14F-4D97-AF65-F5344CB8AC3E}">
        <p14:creationId xmlns:p14="http://schemas.microsoft.com/office/powerpoint/2010/main" val="26573824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par>
                                <p:cTn id="46" presetID="16" presetClass="entr" presetSubtype="21"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19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28" grpId="0"/>
      <p:bldP spid="27" grpId="0"/>
      <p:bldP spid="29" grpId="0"/>
      <p:bldP spid="30" grpId="0"/>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404664"/>
            <a:ext cx="8229600" cy="1066800"/>
          </a:xfrm>
        </p:spPr>
        <p:txBody>
          <a:bodyPr>
            <a:normAutofit/>
          </a:bodyPr>
          <a:lstStyle/>
          <a:p>
            <a:r>
              <a:rPr lang="es-EC" sz="3200" dirty="0" smtClean="0"/>
              <a:t>Diseño Mecánico</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475203" y="1029707"/>
            <a:ext cx="2771913" cy="369332"/>
          </a:xfrm>
          <a:prstGeom prst="rect">
            <a:avLst/>
          </a:prstGeom>
        </p:spPr>
        <p:txBody>
          <a:bodyPr wrap="none">
            <a:spAutoFit/>
          </a:bodyPr>
          <a:lstStyle/>
          <a:p>
            <a:pPr lvl="1"/>
            <a:r>
              <a:rPr lang="es-ES" b="1" dirty="0" smtClean="0"/>
              <a:t>Modelado en CAD</a:t>
            </a:r>
            <a:endParaRPr lang="es-ES" b="1" dirty="0"/>
          </a:p>
        </p:txBody>
      </p:sp>
      <p:sp>
        <p:nvSpPr>
          <p:cNvPr id="19" name="18 Rectángulo redondeado"/>
          <p:cNvSpPr/>
          <p:nvPr/>
        </p:nvSpPr>
        <p:spPr>
          <a:xfrm>
            <a:off x="5819488" y="2040148"/>
            <a:ext cx="1260140" cy="5177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Soporte</a:t>
            </a:r>
            <a:endParaRPr lang="es-ES" dirty="0"/>
          </a:p>
        </p:txBody>
      </p:sp>
      <p:sp>
        <p:nvSpPr>
          <p:cNvPr id="20" name="19 Rectángulo"/>
          <p:cNvSpPr/>
          <p:nvPr/>
        </p:nvSpPr>
        <p:spPr>
          <a:xfrm>
            <a:off x="2699792" y="1471569"/>
            <a:ext cx="954107" cy="369332"/>
          </a:xfrm>
          <a:prstGeom prst="rect">
            <a:avLst/>
          </a:prstGeom>
        </p:spPr>
        <p:txBody>
          <a:bodyPr wrap="none">
            <a:spAutoFit/>
          </a:bodyPr>
          <a:lstStyle/>
          <a:p>
            <a:r>
              <a:rPr lang="es-EC" dirty="0" smtClean="0"/>
              <a:t>Fuerza:</a:t>
            </a:r>
            <a:endParaRPr lang="es-ES" dirty="0"/>
          </a:p>
        </p:txBody>
      </p:sp>
      <p:sp>
        <p:nvSpPr>
          <p:cNvPr id="23" name="22 Rectángulo"/>
          <p:cNvSpPr/>
          <p:nvPr/>
        </p:nvSpPr>
        <p:spPr>
          <a:xfrm>
            <a:off x="3707904" y="1486525"/>
            <a:ext cx="957313" cy="646331"/>
          </a:xfrm>
          <a:prstGeom prst="rect">
            <a:avLst/>
          </a:prstGeom>
        </p:spPr>
        <p:txBody>
          <a:bodyPr wrap="none">
            <a:spAutoFit/>
          </a:bodyPr>
          <a:lstStyle/>
          <a:p>
            <a:r>
              <a:rPr lang="es-ES" dirty="0" smtClean="0"/>
              <a:t>17,05 N</a:t>
            </a:r>
            <a:endParaRPr lang="es-ES" dirty="0"/>
          </a:p>
          <a:p>
            <a:endParaRPr lang="es-ES" dirty="0"/>
          </a:p>
        </p:txBody>
      </p:sp>
      <mc:AlternateContent xmlns:mc="http://schemas.openxmlformats.org/markup-compatibility/2006" xmlns:a14="http://schemas.microsoft.com/office/drawing/2010/main">
        <mc:Choice Requires="a14">
          <p:sp>
            <p:nvSpPr>
              <p:cNvPr id="25" name="24 Rectángulo"/>
              <p:cNvSpPr/>
              <p:nvPr/>
            </p:nvSpPr>
            <p:spPr>
              <a:xfrm>
                <a:off x="2804582" y="2439928"/>
                <a:ext cx="15228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S" i="1">
                              <a:latin typeface="Cambria Math"/>
                            </a:rPr>
                          </m:ctrlPr>
                        </m:dPr>
                        <m:e>
                          <m:r>
                            <a:rPr lang="es-ES" i="1">
                              <a:latin typeface="Cambria Math"/>
                            </a:rPr>
                            <m:t>𝜎</m:t>
                          </m:r>
                        </m:e>
                      </m:d>
                      <m:r>
                        <a:rPr lang="en-US" i="1">
                          <a:latin typeface="Cambria Math"/>
                        </a:rPr>
                        <m:t>=0,66</m:t>
                      </m:r>
                      <m:r>
                        <a:rPr lang="en-US" i="1">
                          <a:latin typeface="Cambria Math"/>
                        </a:rPr>
                        <m:t>𝑆𝑦</m:t>
                      </m:r>
                    </m:oMath>
                  </m:oMathPara>
                </a14:m>
                <a:endParaRPr lang="es-ES" dirty="0"/>
              </a:p>
            </p:txBody>
          </p:sp>
        </mc:Choice>
        <mc:Fallback xmlns="">
          <p:sp>
            <p:nvSpPr>
              <p:cNvPr id="25" name="24 Rectángulo"/>
              <p:cNvSpPr>
                <a:spLocks noRot="1" noChangeAspect="1" noMove="1" noResize="1" noEditPoints="1" noAdjustHandles="1" noChangeArrowheads="1" noChangeShapeType="1" noTextEdit="1"/>
              </p:cNvSpPr>
              <p:nvPr/>
            </p:nvSpPr>
            <p:spPr>
              <a:xfrm>
                <a:off x="2804582" y="2439928"/>
                <a:ext cx="1522853" cy="369332"/>
              </a:xfrm>
              <a:prstGeom prst="rect">
                <a:avLst/>
              </a:prstGeom>
              <a:blipFill rotWithShape="1">
                <a:blip r:embed="rId4"/>
                <a:stretch>
                  <a:fillRect b="-13115"/>
                </a:stretch>
              </a:blipFill>
            </p:spPr>
            <p:txBody>
              <a:bodyPr/>
              <a:lstStyle/>
              <a:p>
                <a:r>
                  <a:rPr lang="es-ES">
                    <a:noFill/>
                  </a:rPr>
                  <a:t> </a:t>
                </a:r>
              </a:p>
            </p:txBody>
          </p:sp>
        </mc:Fallback>
      </mc:AlternateContent>
      <p:sp>
        <p:nvSpPr>
          <p:cNvPr id="28" name="27 Rectángulo"/>
          <p:cNvSpPr/>
          <p:nvPr/>
        </p:nvSpPr>
        <p:spPr>
          <a:xfrm>
            <a:off x="2674343" y="2053094"/>
            <a:ext cx="2299027" cy="369332"/>
          </a:xfrm>
          <a:prstGeom prst="rect">
            <a:avLst/>
          </a:prstGeom>
        </p:spPr>
        <p:txBody>
          <a:bodyPr wrap="none">
            <a:spAutoFit/>
          </a:bodyPr>
          <a:lstStyle/>
          <a:p>
            <a:r>
              <a:rPr lang="es-EC" dirty="0" smtClean="0"/>
              <a:t>Esfuerzo Permisible:</a:t>
            </a:r>
            <a:endParaRPr lang="es-ES" dirty="0"/>
          </a:p>
        </p:txBody>
      </p:sp>
      <mc:AlternateContent xmlns:mc="http://schemas.openxmlformats.org/markup-compatibility/2006" xmlns:a14="http://schemas.microsoft.com/office/drawing/2010/main">
        <mc:Choice Requires="a14">
          <p:sp>
            <p:nvSpPr>
              <p:cNvPr id="27" name="26 Rectángulo"/>
              <p:cNvSpPr/>
              <p:nvPr/>
            </p:nvSpPr>
            <p:spPr>
              <a:xfrm>
                <a:off x="2674343" y="2989529"/>
                <a:ext cx="35714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S" i="1">
                              <a:latin typeface="Cambria Math"/>
                            </a:rPr>
                          </m:ctrlPr>
                        </m:dPr>
                        <m:e>
                          <m:r>
                            <a:rPr lang="es-ES" i="1">
                              <a:latin typeface="Cambria Math"/>
                            </a:rPr>
                            <m:t>𝜎</m:t>
                          </m:r>
                        </m:e>
                      </m:d>
                      <m:r>
                        <a:rPr lang="en-US" i="1">
                          <a:latin typeface="Cambria Math"/>
                        </a:rPr>
                        <m:t>=0,66×</m:t>
                      </m:r>
                      <m:r>
                        <a:rPr lang="en-US">
                          <a:latin typeface="Cambria Math"/>
                        </a:rPr>
                        <m:t>250 </m:t>
                      </m:r>
                      <m:r>
                        <m:rPr>
                          <m:sty m:val="p"/>
                        </m:rPr>
                        <a:rPr lang="en-US">
                          <a:latin typeface="Cambria Math"/>
                        </a:rPr>
                        <m:t>MPa</m:t>
                      </m:r>
                      <m:r>
                        <a:rPr lang="en-US">
                          <a:latin typeface="Cambria Math"/>
                        </a:rPr>
                        <m:t>=165 </m:t>
                      </m:r>
                      <m:r>
                        <m:rPr>
                          <m:sty m:val="p"/>
                        </m:rPr>
                        <a:rPr lang="en-US">
                          <a:latin typeface="Cambria Math"/>
                        </a:rPr>
                        <m:t>Mpa</m:t>
                      </m:r>
                    </m:oMath>
                  </m:oMathPara>
                </a14:m>
                <a:endParaRPr lang="es-ES" dirty="0"/>
              </a:p>
            </p:txBody>
          </p:sp>
        </mc:Choice>
        <mc:Fallback xmlns="">
          <p:sp>
            <p:nvSpPr>
              <p:cNvPr id="27" name="26 Rectángulo"/>
              <p:cNvSpPr>
                <a:spLocks noRot="1" noChangeAspect="1" noMove="1" noResize="1" noEditPoints="1" noAdjustHandles="1" noChangeArrowheads="1" noChangeShapeType="1" noTextEdit="1"/>
              </p:cNvSpPr>
              <p:nvPr/>
            </p:nvSpPr>
            <p:spPr>
              <a:xfrm>
                <a:off x="2674343" y="2989529"/>
                <a:ext cx="3571491" cy="369332"/>
              </a:xfrm>
              <a:prstGeom prst="rect">
                <a:avLst/>
              </a:prstGeom>
              <a:blipFill rotWithShape="1">
                <a:blip r:embed="rId5"/>
                <a:stretch>
                  <a:fillRect b="-1311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9" name="28 Rectángulo"/>
              <p:cNvSpPr/>
              <p:nvPr/>
            </p:nvSpPr>
            <p:spPr>
              <a:xfrm>
                <a:off x="2560529" y="5684624"/>
                <a:ext cx="252665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a:rPr>
                        <m:t>10,43 </m:t>
                      </m:r>
                      <m:r>
                        <a:rPr lang="es-ES" i="1">
                          <a:latin typeface="Cambria Math"/>
                        </a:rPr>
                        <m:t>𝑀𝑃𝑎</m:t>
                      </m:r>
                      <m:r>
                        <a:rPr lang="es-ES" i="1">
                          <a:latin typeface="Cambria Math"/>
                        </a:rPr>
                        <m:t>≤165 </m:t>
                      </m:r>
                      <m:r>
                        <a:rPr lang="es-ES" i="1">
                          <a:latin typeface="Cambria Math"/>
                        </a:rPr>
                        <m:t>𝑀𝑃𝑎</m:t>
                      </m:r>
                    </m:oMath>
                  </m:oMathPara>
                </a14:m>
                <a:endParaRPr lang="es-ES" dirty="0"/>
              </a:p>
            </p:txBody>
          </p:sp>
        </mc:Choice>
        <mc:Fallback xmlns="">
          <p:sp>
            <p:nvSpPr>
              <p:cNvPr id="29" name="28 Rectángulo"/>
              <p:cNvSpPr>
                <a:spLocks noRot="1" noChangeAspect="1" noMove="1" noResize="1" noEditPoints="1" noAdjustHandles="1" noChangeArrowheads="1" noChangeShapeType="1" noTextEdit="1"/>
              </p:cNvSpPr>
              <p:nvPr/>
            </p:nvSpPr>
            <p:spPr>
              <a:xfrm>
                <a:off x="2560529" y="5684624"/>
                <a:ext cx="2526654" cy="369332"/>
              </a:xfrm>
              <a:prstGeom prst="rect">
                <a:avLst/>
              </a:prstGeom>
              <a:blipFill rotWithShape="1">
                <a:blip r:embed="rId6"/>
                <a:stretch>
                  <a:fillRect/>
                </a:stretch>
              </a:blipFill>
            </p:spPr>
            <p:txBody>
              <a:bodyPr/>
              <a:lstStyle/>
              <a:p>
                <a:r>
                  <a:rPr lang="es-ES">
                    <a:noFill/>
                  </a:rPr>
                  <a:t> </a:t>
                </a:r>
              </a:p>
            </p:txBody>
          </p:sp>
        </mc:Fallback>
      </mc:AlternateContent>
      <p:sp>
        <p:nvSpPr>
          <p:cNvPr id="30" name="29 Rectángulo"/>
          <p:cNvSpPr/>
          <p:nvPr/>
        </p:nvSpPr>
        <p:spPr>
          <a:xfrm>
            <a:off x="6292011" y="5694238"/>
            <a:ext cx="1694695" cy="369332"/>
          </a:xfrm>
          <a:prstGeom prst="rect">
            <a:avLst/>
          </a:prstGeom>
        </p:spPr>
        <p:txBody>
          <a:bodyPr wrap="none">
            <a:spAutoFit/>
          </a:bodyPr>
          <a:lstStyle/>
          <a:p>
            <a:r>
              <a:rPr lang="es-ES" dirty="0" smtClean="0"/>
              <a:t>URES 0,31mm</a:t>
            </a:r>
            <a:endParaRPr lang="es-ES" dirty="0"/>
          </a:p>
        </p:txBody>
      </p:sp>
      <p:pic>
        <p:nvPicPr>
          <p:cNvPr id="33" name="Picture 5" descr="http://idecc.net/LeaMejor/Curso/imgs/Correct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0462" y="5708982"/>
            <a:ext cx="538160" cy="4562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http://idecc.net/LeaMejor/Curso/imgs/Correct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4408" y="5628853"/>
            <a:ext cx="538160" cy="456266"/>
          </a:xfrm>
          <a:prstGeom prst="rect">
            <a:avLst/>
          </a:prstGeom>
          <a:noFill/>
          <a:extLst>
            <a:ext uri="{909E8E84-426E-40DD-AFC4-6F175D3DCCD1}">
              <a14:hiddenFill xmlns:a14="http://schemas.microsoft.com/office/drawing/2010/main">
                <a:solidFill>
                  <a:srgbClr val="FFFFFF"/>
                </a:solidFill>
              </a14:hiddenFill>
            </a:ext>
          </a:extLst>
        </p:spPr>
      </p:pic>
      <p:pic>
        <p:nvPicPr>
          <p:cNvPr id="24" name="23 Imagen"/>
          <p:cNvPicPr/>
          <p:nvPr/>
        </p:nvPicPr>
        <p:blipFill rotWithShape="1">
          <a:blip r:embed="rId8"/>
          <a:srcRect l="18928" t="6415" r="22005" b="7170"/>
          <a:stretch/>
        </p:blipFill>
        <p:spPr bwMode="auto">
          <a:xfrm>
            <a:off x="339180" y="1357691"/>
            <a:ext cx="2159619" cy="1576216"/>
          </a:xfrm>
          <a:prstGeom prst="rect">
            <a:avLst/>
          </a:prstGeom>
          <a:ln>
            <a:solidFill>
              <a:schemeClr val="tx1"/>
            </a:solidFill>
          </a:ln>
          <a:extLst>
            <a:ext uri="{53640926-AAD7-44D8-BBD7-CCE9431645EC}">
              <a14:shadowObscured xmlns:a14="http://schemas.microsoft.com/office/drawing/2010/main"/>
            </a:ext>
          </a:extLst>
        </p:spPr>
      </p:pic>
      <p:pic>
        <p:nvPicPr>
          <p:cNvPr id="35" name="34 Imagen"/>
          <p:cNvPicPr/>
          <p:nvPr/>
        </p:nvPicPr>
        <p:blipFill rotWithShape="1">
          <a:blip r:embed="rId9"/>
          <a:srcRect l="38321" t="8603" r="39781" b="6443"/>
          <a:stretch/>
        </p:blipFill>
        <p:spPr bwMode="auto">
          <a:xfrm>
            <a:off x="7519727" y="1169324"/>
            <a:ext cx="1017313" cy="1698072"/>
          </a:xfrm>
          <a:prstGeom prst="rect">
            <a:avLst/>
          </a:prstGeom>
          <a:ln>
            <a:solidFill>
              <a:schemeClr val="tx1"/>
            </a:solidFill>
          </a:ln>
          <a:extLst>
            <a:ext uri="{53640926-AAD7-44D8-BBD7-CCE9431645EC}">
              <a14:shadowObscured xmlns:a14="http://schemas.microsoft.com/office/drawing/2010/main"/>
            </a:ext>
          </a:extLst>
        </p:spPr>
      </p:pic>
      <p:pic>
        <p:nvPicPr>
          <p:cNvPr id="36" name="35 Imagen"/>
          <p:cNvPicPr/>
          <p:nvPr/>
        </p:nvPicPr>
        <p:blipFill rotWithShape="1">
          <a:blip r:embed="rId10"/>
          <a:srcRect l="42883" t="8962" r="8577" b="8235"/>
          <a:stretch/>
        </p:blipFill>
        <p:spPr bwMode="auto">
          <a:xfrm>
            <a:off x="5517722" y="3420988"/>
            <a:ext cx="3194230" cy="2207865"/>
          </a:xfrm>
          <a:prstGeom prst="rect">
            <a:avLst/>
          </a:prstGeom>
          <a:ln>
            <a:solidFill>
              <a:schemeClr val="tx1"/>
            </a:solidFill>
          </a:ln>
          <a:extLst>
            <a:ext uri="{53640926-AAD7-44D8-BBD7-CCE9431645EC}">
              <a14:shadowObscured xmlns:a14="http://schemas.microsoft.com/office/drawing/2010/main"/>
            </a:ext>
          </a:extLst>
        </p:spPr>
      </p:pic>
      <p:pic>
        <p:nvPicPr>
          <p:cNvPr id="37" name="36 Imagen"/>
          <p:cNvPicPr/>
          <p:nvPr/>
        </p:nvPicPr>
        <p:blipFill rotWithShape="1">
          <a:blip r:embed="rId11"/>
          <a:srcRect l="34854" t="-1" r="5292" b="8234"/>
          <a:stretch/>
        </p:blipFill>
        <p:spPr bwMode="auto">
          <a:xfrm>
            <a:off x="339181" y="3420987"/>
            <a:ext cx="3484676" cy="2207865"/>
          </a:xfrm>
          <a:prstGeom prst="rect">
            <a:avLst/>
          </a:prstGeom>
          <a:ln>
            <a:solidFill>
              <a:schemeClr val="tx1"/>
            </a:solidFill>
          </a:ln>
          <a:extLst>
            <a:ext uri="{53640926-AAD7-44D8-BBD7-CCE9431645EC}">
              <a14:shadowObscured xmlns:a14="http://schemas.microsoft.com/office/drawing/2010/main"/>
            </a:ext>
          </a:extLst>
        </p:spPr>
      </p:pic>
      <p:sp>
        <p:nvSpPr>
          <p:cNvPr id="32" name="31 Rectángulo"/>
          <p:cNvSpPr/>
          <p:nvPr/>
        </p:nvSpPr>
        <p:spPr>
          <a:xfrm>
            <a:off x="3681709" y="4547922"/>
            <a:ext cx="1970411" cy="52322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s-EC" sz="2800" b="1" dirty="0" smtClean="0"/>
              <a:t>FS : 23,97</a:t>
            </a:r>
            <a:endParaRPr lang="es-ES" sz="2800" dirty="0"/>
          </a:p>
        </p:txBody>
      </p:sp>
    </p:spTree>
    <p:extLst>
      <p:ext uri="{BB962C8B-B14F-4D97-AF65-F5344CB8AC3E}">
        <p14:creationId xmlns:p14="http://schemas.microsoft.com/office/powerpoint/2010/main" val="2430841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24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28" grpId="0"/>
      <p:bldP spid="27" grpId="0"/>
      <p:bldP spid="29" grpId="0"/>
      <p:bldP spid="30" grpId="0"/>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EC" dirty="0" smtClean="0"/>
              <a:t>DISEÑO ELECTRÓNICO</a:t>
            </a:r>
            <a:endParaRPr lang="es-ES" dirty="0"/>
          </a:p>
        </p:txBody>
      </p:sp>
      <p:sp>
        <p:nvSpPr>
          <p:cNvPr id="5" name="4 Subtítulo"/>
          <p:cNvSpPr>
            <a:spLocks noGrp="1"/>
          </p:cNvSpPr>
          <p:nvPr>
            <p:ph type="subTitle" idx="1"/>
          </p:nvPr>
        </p:nvSpPr>
        <p:spPr/>
        <p:txBody>
          <a:bodyPr/>
          <a:lstStyle/>
          <a:p>
            <a:endParaRPr lang="es-ES"/>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603" b="15171"/>
          <a:stretch/>
        </p:blipFill>
        <p:spPr bwMode="auto">
          <a:xfrm>
            <a:off x="5364089" y="836712"/>
            <a:ext cx="3335862" cy="2016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6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853878"/>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Diseño Electrónico</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475203" y="1029707"/>
            <a:ext cx="3853940" cy="369332"/>
          </a:xfrm>
          <a:prstGeom prst="rect">
            <a:avLst/>
          </a:prstGeom>
        </p:spPr>
        <p:txBody>
          <a:bodyPr wrap="none">
            <a:spAutoFit/>
          </a:bodyPr>
          <a:lstStyle/>
          <a:p>
            <a:pPr lvl="1"/>
            <a:r>
              <a:rPr lang="es-EC" b="1" dirty="0" smtClean="0"/>
              <a:t>Consideraciones de Diseño</a:t>
            </a:r>
            <a:endParaRPr lang="es-ES" b="1" dirty="0"/>
          </a:p>
        </p:txBody>
      </p:sp>
      <p:graphicFrame>
        <p:nvGraphicFramePr>
          <p:cNvPr id="8" name="7 Diagrama"/>
          <p:cNvGraphicFramePr/>
          <p:nvPr>
            <p:extLst>
              <p:ext uri="{D42A27DB-BD31-4B8C-83A1-F6EECF244321}">
                <p14:modId xmlns:p14="http://schemas.microsoft.com/office/powerpoint/2010/main" val="3232474549"/>
              </p:ext>
            </p:extLst>
          </p:nvPr>
        </p:nvGraphicFramePr>
        <p:xfrm>
          <a:off x="504056" y="1399039"/>
          <a:ext cx="8100392" cy="45502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1090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31440" y="476672"/>
            <a:ext cx="8229600" cy="1066800"/>
          </a:xfrm>
        </p:spPr>
        <p:txBody>
          <a:bodyPr>
            <a:normAutofit/>
          </a:bodyPr>
          <a:lstStyle/>
          <a:p>
            <a:r>
              <a:rPr lang="es-EC" sz="3200" dirty="0" smtClean="0"/>
              <a:t>Objetivo General</a:t>
            </a:r>
            <a:endParaRPr lang="es-ES" sz="3200" dirty="0"/>
          </a:p>
        </p:txBody>
      </p:sp>
      <p:sp>
        <p:nvSpPr>
          <p:cNvPr id="7" name="6 Marcador de contenido"/>
          <p:cNvSpPr>
            <a:spLocks noGrp="1"/>
          </p:cNvSpPr>
          <p:nvPr>
            <p:ph sz="half" idx="1"/>
          </p:nvPr>
        </p:nvSpPr>
        <p:spPr>
          <a:xfrm>
            <a:off x="173360" y="1484784"/>
            <a:ext cx="4038600" cy="4525963"/>
          </a:xfrm>
        </p:spPr>
        <p:txBody>
          <a:bodyPr>
            <a:normAutofit fontScale="92500" lnSpcReduction="10000"/>
          </a:bodyPr>
          <a:lstStyle/>
          <a:p>
            <a:pPr algn="just"/>
            <a:r>
              <a:rPr lang="es-ES" dirty="0"/>
              <a:t>Diseñar e implementar un prototipo didáctico, para realizar pruebas en los ventiladores mecánicos, equivalente a un pulmón promedio adulto y emular deficiencias pulmonares, mediante el uso de sistemas neumáticos y mecánicos con control </a:t>
            </a:r>
            <a:r>
              <a:rPr lang="es-ES" dirty="0" smtClean="0"/>
              <a:t>electrónico. </a:t>
            </a:r>
            <a:r>
              <a:rPr lang="es-ES" dirty="0"/>
              <a:t>Q</a:t>
            </a:r>
            <a:r>
              <a:rPr lang="es-ES" dirty="0" smtClean="0"/>
              <a:t>ue </a:t>
            </a:r>
            <a:r>
              <a:rPr lang="es-ES" dirty="0"/>
              <a:t>permita verificar el correcto funcionamiento de los ventiladores mecánicos hospitalarios y una herramienta para en entrenamiento de profesionales médicos.</a:t>
            </a:r>
          </a:p>
          <a:p>
            <a:endParaRPr lang="es-ES" dirty="0"/>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www.abchospital.com/investigacion-y-ensenanza/cursos/SimuladoresABC_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196752"/>
            <a:ext cx="3665984" cy="22729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717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0" r="29318" b="11313"/>
          <a:stretch/>
        </p:blipFill>
        <p:spPr bwMode="auto">
          <a:xfrm>
            <a:off x="5460834" y="3865740"/>
            <a:ext cx="2608396" cy="19342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898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circle(in)">
                                      <p:cBhvr>
                                        <p:cTn id="16" dur="2000"/>
                                        <p:tgtEl>
                                          <p:spTgt spid="717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circle(in)">
                                      <p:cBhvr>
                                        <p:cTn id="21"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Diseño Electrónico</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475203" y="1029707"/>
            <a:ext cx="3853940" cy="369332"/>
          </a:xfrm>
          <a:prstGeom prst="rect">
            <a:avLst/>
          </a:prstGeom>
        </p:spPr>
        <p:txBody>
          <a:bodyPr wrap="none">
            <a:spAutoFit/>
          </a:bodyPr>
          <a:lstStyle/>
          <a:p>
            <a:pPr lvl="1"/>
            <a:r>
              <a:rPr lang="es-EC" b="1" dirty="0" smtClean="0"/>
              <a:t>Consideraciones de Diseño</a:t>
            </a:r>
            <a:endParaRPr lang="es-ES" b="1" dirty="0"/>
          </a:p>
        </p:txBody>
      </p:sp>
      <p:graphicFrame>
        <p:nvGraphicFramePr>
          <p:cNvPr id="8" name="7 Diagrama"/>
          <p:cNvGraphicFramePr/>
          <p:nvPr>
            <p:extLst>
              <p:ext uri="{D42A27DB-BD31-4B8C-83A1-F6EECF244321}">
                <p14:modId xmlns:p14="http://schemas.microsoft.com/office/powerpoint/2010/main" val="3479210780"/>
              </p:ext>
            </p:extLst>
          </p:nvPr>
        </p:nvGraphicFramePr>
        <p:xfrm>
          <a:off x="504056" y="1399039"/>
          <a:ext cx="8100392" cy="45502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552733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Diseño Electrónico</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475203" y="1029707"/>
            <a:ext cx="3853940" cy="369332"/>
          </a:xfrm>
          <a:prstGeom prst="rect">
            <a:avLst/>
          </a:prstGeom>
        </p:spPr>
        <p:txBody>
          <a:bodyPr wrap="none">
            <a:spAutoFit/>
          </a:bodyPr>
          <a:lstStyle/>
          <a:p>
            <a:pPr lvl="1"/>
            <a:r>
              <a:rPr lang="es-EC" b="1" dirty="0" smtClean="0"/>
              <a:t>Consideraciones de Diseño</a:t>
            </a:r>
            <a:endParaRPr lang="es-ES" b="1" dirty="0"/>
          </a:p>
        </p:txBody>
      </p:sp>
      <p:graphicFrame>
        <p:nvGraphicFramePr>
          <p:cNvPr id="8" name="7 Diagrama"/>
          <p:cNvGraphicFramePr/>
          <p:nvPr>
            <p:extLst>
              <p:ext uri="{D42A27DB-BD31-4B8C-83A1-F6EECF244321}">
                <p14:modId xmlns:p14="http://schemas.microsoft.com/office/powerpoint/2010/main" val="4121202800"/>
              </p:ext>
            </p:extLst>
          </p:nvPr>
        </p:nvGraphicFramePr>
        <p:xfrm>
          <a:off x="504056" y="1399039"/>
          <a:ext cx="8100392" cy="45502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97057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Diseño Electrónico</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475203" y="1029707"/>
            <a:ext cx="2658100" cy="369332"/>
          </a:xfrm>
          <a:prstGeom prst="rect">
            <a:avLst/>
          </a:prstGeom>
        </p:spPr>
        <p:txBody>
          <a:bodyPr wrap="none">
            <a:spAutoFit/>
          </a:bodyPr>
          <a:lstStyle/>
          <a:p>
            <a:pPr lvl="1"/>
            <a:r>
              <a:rPr lang="es-EC" b="1" dirty="0" smtClean="0"/>
              <a:t>Diseño de la PCB</a:t>
            </a:r>
            <a:endParaRPr lang="es-ES" b="1"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889" y="1556792"/>
            <a:ext cx="7091511" cy="4168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5746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16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Diseño Electrónico</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475203" y="1029707"/>
            <a:ext cx="2658100" cy="369332"/>
          </a:xfrm>
          <a:prstGeom prst="rect">
            <a:avLst/>
          </a:prstGeom>
        </p:spPr>
        <p:txBody>
          <a:bodyPr wrap="none">
            <a:spAutoFit/>
          </a:bodyPr>
          <a:lstStyle/>
          <a:p>
            <a:pPr lvl="1"/>
            <a:r>
              <a:rPr lang="es-EC" b="1" dirty="0" smtClean="0"/>
              <a:t>Diseño de la PCB</a:t>
            </a:r>
            <a:endParaRPr lang="es-ES" b="1" dirty="0"/>
          </a:p>
        </p:txBody>
      </p:sp>
      <p:sp>
        <p:nvSpPr>
          <p:cNvPr id="7" name="6 Rectángulo"/>
          <p:cNvSpPr/>
          <p:nvPr/>
        </p:nvSpPr>
        <p:spPr>
          <a:xfrm>
            <a:off x="4124722" y="1798767"/>
            <a:ext cx="4572000" cy="2677656"/>
          </a:xfrm>
          <a:prstGeom prst="rect">
            <a:avLst/>
          </a:prstGeom>
        </p:spPr>
        <p:txBody>
          <a:bodyPr>
            <a:spAutoFit/>
          </a:bodyPr>
          <a:lstStyle/>
          <a:p>
            <a:pPr marL="285750" lvl="0" indent="-285750">
              <a:buFont typeface="Arial" panose="020B0604020202020204" pitchFamily="34" charset="0"/>
              <a:buChar char="•"/>
            </a:pPr>
            <a:r>
              <a:rPr lang="es-ES" sz="1400" dirty="0"/>
              <a:t>Los dispositivos que generan calor, se los deberá colocar lo más separado posible.</a:t>
            </a:r>
          </a:p>
          <a:p>
            <a:pPr marL="285750" lvl="0" indent="-285750">
              <a:buFont typeface="Arial" panose="020B0604020202020204" pitchFamily="34" charset="0"/>
              <a:buChar char="•"/>
            </a:pPr>
            <a:r>
              <a:rPr lang="es-ES" sz="1400" dirty="0"/>
              <a:t>Emplear disipadores de calor en los dispositivos que lo requieran.</a:t>
            </a:r>
          </a:p>
          <a:p>
            <a:pPr marL="285750" lvl="0" indent="-285750">
              <a:buFont typeface="Arial" panose="020B0604020202020204" pitchFamily="34" charset="0"/>
              <a:buChar char="•"/>
            </a:pPr>
            <a:r>
              <a:rPr lang="es-ES" sz="1400" dirty="0"/>
              <a:t>Emplear las borneras de conexión de entrada y salida en los bordes de la PCB, organizada por distribución de los elementos en el sistema. </a:t>
            </a:r>
          </a:p>
          <a:p>
            <a:pPr marL="285750" lvl="0" indent="-285750">
              <a:buFont typeface="Arial" panose="020B0604020202020204" pitchFamily="34" charset="0"/>
              <a:buChar char="•"/>
            </a:pPr>
            <a:r>
              <a:rPr lang="es-ES" sz="1400" dirty="0"/>
              <a:t>Las conexiones de tierra deben estar unificadas.</a:t>
            </a:r>
          </a:p>
          <a:p>
            <a:pPr marL="285750" lvl="0" indent="-285750">
              <a:buFont typeface="Arial" panose="020B0604020202020204" pitchFamily="34" charset="0"/>
              <a:buChar char="•"/>
            </a:pPr>
            <a:r>
              <a:rPr lang="es-ES" sz="1400" dirty="0"/>
              <a:t>Determinar el espesor suficiente de las pistas, para el manejo de corriente de los elementos del sistema.</a:t>
            </a:r>
          </a:p>
          <a:p>
            <a:pPr marL="285750" lvl="0" indent="-285750">
              <a:buFont typeface="Arial" panose="020B0604020202020204" pitchFamily="34" charset="0"/>
              <a:buChar char="•"/>
            </a:pPr>
            <a:r>
              <a:rPr lang="es-ES" sz="1400" dirty="0"/>
              <a:t>Conectar los terminales de tierra y tensión lo más cercano posible. </a:t>
            </a:r>
          </a:p>
        </p:txBody>
      </p:sp>
      <p:sp>
        <p:nvSpPr>
          <p:cNvPr id="10" name="9 Rectángulo"/>
          <p:cNvSpPr/>
          <p:nvPr/>
        </p:nvSpPr>
        <p:spPr>
          <a:xfrm>
            <a:off x="4499992" y="1422539"/>
            <a:ext cx="2621230" cy="369332"/>
          </a:xfrm>
          <a:prstGeom prst="rect">
            <a:avLst/>
          </a:prstGeom>
        </p:spPr>
        <p:txBody>
          <a:bodyPr wrap="none">
            <a:spAutoFit/>
          </a:bodyPr>
          <a:lstStyle/>
          <a:p>
            <a:pPr lvl="1"/>
            <a:r>
              <a:rPr lang="es-EC" b="1" dirty="0" smtClean="0"/>
              <a:t>Consideraciones</a:t>
            </a:r>
            <a:endParaRPr lang="es-ES" b="1" dirty="0"/>
          </a:p>
        </p:txBody>
      </p:sp>
      <p:pic>
        <p:nvPicPr>
          <p:cNvPr id="11" name="10 Imagen"/>
          <p:cNvPicPr/>
          <p:nvPr/>
        </p:nvPicPr>
        <p:blipFill>
          <a:blip r:embed="rId4"/>
          <a:stretch>
            <a:fillRect/>
          </a:stretch>
        </p:blipFill>
        <p:spPr>
          <a:xfrm>
            <a:off x="355465" y="1589162"/>
            <a:ext cx="3529965" cy="3909060"/>
          </a:xfrm>
          <a:prstGeom prst="rect">
            <a:avLst/>
          </a:prstGeom>
        </p:spPr>
      </p:pic>
      <p:pic>
        <p:nvPicPr>
          <p:cNvPr id="12" name="11 Imagen"/>
          <p:cNvPicPr/>
          <p:nvPr/>
        </p:nvPicPr>
        <p:blipFill>
          <a:blip r:embed="rId5"/>
          <a:stretch>
            <a:fillRect/>
          </a:stretch>
        </p:blipFill>
        <p:spPr>
          <a:xfrm>
            <a:off x="4211961" y="4853645"/>
            <a:ext cx="2376264" cy="973683"/>
          </a:xfrm>
          <a:prstGeom prst="rect">
            <a:avLst/>
          </a:prstGeom>
          <a:ln>
            <a:solidFill>
              <a:schemeClr val="tx1"/>
            </a:solidFill>
          </a:ln>
        </p:spPr>
      </p:pic>
      <p:pic>
        <p:nvPicPr>
          <p:cNvPr id="6146" name="Picture 2" descr="C:\Users\Alejandro\Desktop\Nueva carpeta\IMG_568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039" t="4045" r="7441" b="-1"/>
          <a:stretch/>
        </p:blipFill>
        <p:spPr bwMode="auto">
          <a:xfrm rot="5400000">
            <a:off x="7146918" y="4444809"/>
            <a:ext cx="1565034" cy="157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7789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Diseño Electrónico</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220072" y="1029707"/>
            <a:ext cx="3026791" cy="369332"/>
          </a:xfrm>
          <a:prstGeom prst="rect">
            <a:avLst/>
          </a:prstGeom>
        </p:spPr>
        <p:txBody>
          <a:bodyPr wrap="none">
            <a:spAutoFit/>
          </a:bodyPr>
          <a:lstStyle/>
          <a:p>
            <a:pPr lvl="1"/>
            <a:r>
              <a:rPr lang="es-EC" b="1" dirty="0" smtClean="0"/>
              <a:t>Gabinete de Control</a:t>
            </a:r>
            <a:endParaRPr lang="es-ES" b="1" dirty="0"/>
          </a:p>
        </p:txBody>
      </p:sp>
      <p:pic>
        <p:nvPicPr>
          <p:cNvPr id="13" name="12 Imagen"/>
          <p:cNvPicPr/>
          <p:nvPr/>
        </p:nvPicPr>
        <p:blipFill>
          <a:blip r:embed="rId4"/>
          <a:stretch>
            <a:fillRect/>
          </a:stretch>
        </p:blipFill>
        <p:spPr>
          <a:xfrm>
            <a:off x="684256" y="1700808"/>
            <a:ext cx="2663608" cy="2177070"/>
          </a:xfrm>
          <a:prstGeom prst="rect">
            <a:avLst/>
          </a:prstGeom>
          <a:ln>
            <a:solidFill>
              <a:schemeClr val="tx1"/>
            </a:solidFill>
          </a:ln>
        </p:spPr>
      </p:pic>
      <p:pic>
        <p:nvPicPr>
          <p:cNvPr id="14" name="13 Imagen"/>
          <p:cNvPicPr/>
          <p:nvPr/>
        </p:nvPicPr>
        <p:blipFill>
          <a:blip r:embed="rId5"/>
          <a:stretch>
            <a:fillRect/>
          </a:stretch>
        </p:blipFill>
        <p:spPr>
          <a:xfrm>
            <a:off x="2888302" y="4077072"/>
            <a:ext cx="2647315" cy="1949450"/>
          </a:xfrm>
          <a:prstGeom prst="rect">
            <a:avLst/>
          </a:prstGeom>
          <a:ln>
            <a:solidFill>
              <a:schemeClr val="tx1"/>
            </a:solidFill>
          </a:ln>
        </p:spPr>
      </p:pic>
      <p:cxnSp>
        <p:nvCxnSpPr>
          <p:cNvPr id="9" name="8 Conector recto de flecha"/>
          <p:cNvCxnSpPr/>
          <p:nvPr/>
        </p:nvCxnSpPr>
        <p:spPr>
          <a:xfrm flipV="1">
            <a:off x="2339752" y="2636912"/>
            <a:ext cx="2302206" cy="4764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V="1">
            <a:off x="1401209" y="3113380"/>
            <a:ext cx="3240749" cy="2555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a:stCxn id="13" idx="2"/>
          </p:cNvCxnSpPr>
          <p:nvPr/>
        </p:nvCxnSpPr>
        <p:spPr>
          <a:xfrm flipV="1">
            <a:off x="2016060" y="3573016"/>
            <a:ext cx="2625898" cy="3048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25 Rectángulo"/>
          <p:cNvSpPr/>
          <p:nvPr/>
        </p:nvSpPr>
        <p:spPr>
          <a:xfrm>
            <a:off x="4716016" y="2339588"/>
            <a:ext cx="3948517" cy="369332"/>
          </a:xfrm>
          <a:prstGeom prst="rect">
            <a:avLst/>
          </a:prstGeom>
        </p:spPr>
        <p:txBody>
          <a:bodyPr wrap="none">
            <a:spAutoFit/>
          </a:bodyPr>
          <a:lstStyle/>
          <a:p>
            <a:r>
              <a:rPr lang="es-EC" dirty="0" smtClean="0"/>
              <a:t>Tarjeta Acondicionamiento de Señal</a:t>
            </a:r>
            <a:endParaRPr lang="es-ES" dirty="0"/>
          </a:p>
        </p:txBody>
      </p:sp>
      <p:sp>
        <p:nvSpPr>
          <p:cNvPr id="27" name="26 Rectángulo"/>
          <p:cNvSpPr/>
          <p:nvPr/>
        </p:nvSpPr>
        <p:spPr>
          <a:xfrm>
            <a:off x="4716016" y="2843644"/>
            <a:ext cx="2733441" cy="369332"/>
          </a:xfrm>
          <a:prstGeom prst="rect">
            <a:avLst/>
          </a:prstGeom>
        </p:spPr>
        <p:txBody>
          <a:bodyPr wrap="none">
            <a:spAutoFit/>
          </a:bodyPr>
          <a:lstStyle/>
          <a:p>
            <a:r>
              <a:rPr lang="es-EC" dirty="0" smtClean="0"/>
              <a:t>Fuente de Poder 	12VDC</a:t>
            </a:r>
            <a:endParaRPr lang="es-ES" dirty="0"/>
          </a:p>
        </p:txBody>
      </p:sp>
      <p:sp>
        <p:nvSpPr>
          <p:cNvPr id="28" name="27 Rectángulo"/>
          <p:cNvSpPr/>
          <p:nvPr/>
        </p:nvSpPr>
        <p:spPr>
          <a:xfrm>
            <a:off x="4716016" y="3419708"/>
            <a:ext cx="2802370" cy="369332"/>
          </a:xfrm>
          <a:prstGeom prst="rect">
            <a:avLst/>
          </a:prstGeom>
        </p:spPr>
        <p:txBody>
          <a:bodyPr wrap="none">
            <a:spAutoFit/>
          </a:bodyPr>
          <a:lstStyle/>
          <a:p>
            <a:r>
              <a:rPr lang="es-EC" dirty="0" smtClean="0"/>
              <a:t>Transformador 	24 VAC</a:t>
            </a:r>
            <a:endParaRPr lang="es-ES" dirty="0"/>
          </a:p>
        </p:txBody>
      </p:sp>
      <p:cxnSp>
        <p:nvCxnSpPr>
          <p:cNvPr id="29" name="28 Conector recto de flecha"/>
          <p:cNvCxnSpPr/>
          <p:nvPr/>
        </p:nvCxnSpPr>
        <p:spPr>
          <a:xfrm flipV="1">
            <a:off x="4156720" y="4517535"/>
            <a:ext cx="1783432" cy="1524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30 Rectángulo"/>
          <p:cNvSpPr/>
          <p:nvPr/>
        </p:nvSpPr>
        <p:spPr>
          <a:xfrm>
            <a:off x="5946094" y="4355812"/>
            <a:ext cx="1428596" cy="369332"/>
          </a:xfrm>
          <a:prstGeom prst="rect">
            <a:avLst/>
          </a:prstGeom>
        </p:spPr>
        <p:txBody>
          <a:bodyPr wrap="none">
            <a:spAutoFit/>
          </a:bodyPr>
          <a:lstStyle/>
          <a:p>
            <a:r>
              <a:rPr lang="es-EC" dirty="0" smtClean="0"/>
              <a:t>Controlador</a:t>
            </a:r>
            <a:endParaRPr lang="es-ES" dirty="0"/>
          </a:p>
        </p:txBody>
      </p:sp>
    </p:spTree>
    <p:extLst>
      <p:ext uri="{BB962C8B-B14F-4D97-AF65-F5344CB8AC3E}">
        <p14:creationId xmlns:p14="http://schemas.microsoft.com/office/powerpoint/2010/main" val="28238994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1000"/>
                                        <p:tgtEl>
                                          <p:spTgt spid="31"/>
                                        </p:tgtEl>
                                      </p:cBhvr>
                                    </p:animEffect>
                                    <p:anim calcmode="lin" valueType="num">
                                      <p:cBhvr>
                                        <p:cTn id="42" dur="1000" fill="hold"/>
                                        <p:tgtEl>
                                          <p:spTgt spid="31"/>
                                        </p:tgtEl>
                                        <p:attrNameLst>
                                          <p:attrName>ppt_x</p:attrName>
                                        </p:attrNameLst>
                                      </p:cBhvr>
                                      <p:tavLst>
                                        <p:tav tm="0">
                                          <p:val>
                                            <p:strVal val="#ppt_x"/>
                                          </p:val>
                                        </p:tav>
                                        <p:tav tm="100000">
                                          <p:val>
                                            <p:strVal val="#ppt_x"/>
                                          </p:val>
                                        </p:tav>
                                      </p:tavLst>
                                    </p:anim>
                                    <p:anim calcmode="lin" valueType="num">
                                      <p:cBhvr>
                                        <p:cTn id="43" dur="1000" fill="hold"/>
                                        <p:tgtEl>
                                          <p:spTgt spid="3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EC" dirty="0" smtClean="0"/>
              <a:t>DISEÑO DEL CONTROLADOR</a:t>
            </a:r>
            <a:endParaRPr lang="es-ES" dirty="0"/>
          </a:p>
        </p:txBody>
      </p:sp>
      <p:sp>
        <p:nvSpPr>
          <p:cNvPr id="5" name="4 Subtítulo"/>
          <p:cNvSpPr>
            <a:spLocks noGrp="1"/>
          </p:cNvSpPr>
          <p:nvPr>
            <p:ph type="subTitle" idx="1"/>
          </p:nvPr>
        </p:nvSpPr>
        <p:spPr/>
        <p:txBody>
          <a:bodyPr/>
          <a:lstStyle/>
          <a:p>
            <a:endParaRPr lang="es-ES"/>
          </a:p>
        </p:txBody>
      </p:sp>
      <p:pic>
        <p:nvPicPr>
          <p:cNvPr id="18434" name="Picture 2" descr="http://www.ni.com/cms/images/devzone/tut/myRI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620688"/>
            <a:ext cx="2825552" cy="238209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5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9"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206998"/>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Diseño Controlador</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120436" y="1013678"/>
            <a:ext cx="3275256" cy="646331"/>
          </a:xfrm>
          <a:prstGeom prst="rect">
            <a:avLst/>
          </a:prstGeom>
        </p:spPr>
        <p:txBody>
          <a:bodyPr wrap="none">
            <a:spAutoFit/>
          </a:bodyPr>
          <a:lstStyle/>
          <a:p>
            <a:pPr lvl="1"/>
            <a:r>
              <a:rPr lang="es-EC" b="1" dirty="0" smtClean="0"/>
              <a:t>NI </a:t>
            </a:r>
            <a:r>
              <a:rPr lang="es-EC" b="1" dirty="0" err="1" smtClean="0"/>
              <a:t>my</a:t>
            </a:r>
            <a:r>
              <a:rPr lang="es-EC" b="1" dirty="0" smtClean="0"/>
              <a:t> RIO</a:t>
            </a:r>
          </a:p>
          <a:p>
            <a:pPr lvl="1"/>
            <a:r>
              <a:rPr lang="es-EC" b="1" dirty="0" smtClean="0"/>
              <a:t>National Instruments </a:t>
            </a:r>
            <a:endParaRPr lang="es-ES" b="1" dirty="0"/>
          </a:p>
        </p:txBody>
      </p:sp>
      <p:pic>
        <p:nvPicPr>
          <p:cNvPr id="7172" name="Picture 4" descr="http://www.conrad.de/medias/global/ce/9000_9999/9300/9340/9341/1152108_BB_00_FB.EPS_1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928664"/>
            <a:ext cx="2812092" cy="2664296"/>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3783692" y="2780928"/>
            <a:ext cx="4928260" cy="1754326"/>
          </a:xfrm>
          <a:prstGeom prst="rect">
            <a:avLst/>
          </a:prstGeom>
        </p:spPr>
        <p:txBody>
          <a:bodyPr wrap="square">
            <a:spAutoFit/>
          </a:bodyPr>
          <a:lstStyle/>
          <a:p>
            <a:pPr marL="285750" indent="-285750">
              <a:buFont typeface="Arial" panose="020B0604020202020204" pitchFamily="34" charset="0"/>
              <a:buChar char="•"/>
            </a:pPr>
            <a:r>
              <a:rPr lang="es-ES" dirty="0" smtClean="0"/>
              <a:t>E/S </a:t>
            </a:r>
            <a:r>
              <a:rPr lang="es-ES" dirty="0"/>
              <a:t>reconfigurables (RIO) estándar en la </a:t>
            </a:r>
            <a:r>
              <a:rPr lang="es-ES" dirty="0" smtClean="0"/>
              <a:t>industria</a:t>
            </a:r>
          </a:p>
          <a:p>
            <a:pPr marL="285750" indent="-285750">
              <a:buFont typeface="Arial" panose="020B0604020202020204" pitchFamily="34" charset="0"/>
              <a:buChar char="•"/>
            </a:pPr>
            <a:r>
              <a:rPr lang="es-ES" dirty="0" smtClean="0"/>
              <a:t>Tres </a:t>
            </a:r>
            <a:r>
              <a:rPr lang="es-ES" dirty="0"/>
              <a:t>conectores de </a:t>
            </a:r>
            <a:r>
              <a:rPr lang="es-ES" dirty="0" smtClean="0"/>
              <a:t>E/S</a:t>
            </a:r>
          </a:p>
          <a:p>
            <a:pPr marL="285750" indent="-285750">
              <a:buFont typeface="Arial" panose="020B0604020202020204" pitchFamily="34" charset="0"/>
              <a:buChar char="•"/>
            </a:pPr>
            <a:r>
              <a:rPr lang="es-ES" dirty="0" smtClean="0"/>
              <a:t>Habilidades inalámbricas</a:t>
            </a:r>
          </a:p>
          <a:p>
            <a:pPr marL="285750" indent="-285750">
              <a:buFont typeface="Arial" panose="020B0604020202020204" pitchFamily="34" charset="0"/>
              <a:buChar char="•"/>
            </a:pPr>
            <a:r>
              <a:rPr lang="es-ES" dirty="0" smtClean="0"/>
              <a:t>Procesador </a:t>
            </a:r>
            <a:r>
              <a:rPr lang="es-ES" dirty="0"/>
              <a:t>ARM en tiempo real </a:t>
            </a:r>
            <a:r>
              <a:rPr lang="es-ES" dirty="0" smtClean="0"/>
              <a:t>dual-</a:t>
            </a:r>
            <a:r>
              <a:rPr lang="es-ES" dirty="0" err="1" smtClean="0"/>
              <a:t>core</a:t>
            </a:r>
            <a:r>
              <a:rPr lang="es-ES" dirty="0"/>
              <a:t>.</a:t>
            </a:r>
            <a:endParaRPr lang="es-ES" dirty="0" smtClean="0"/>
          </a:p>
          <a:p>
            <a:endParaRPr lang="es-ES" dirty="0" smtClean="0"/>
          </a:p>
        </p:txBody>
      </p:sp>
      <p:sp>
        <p:nvSpPr>
          <p:cNvPr id="8" name="7 Rectángulo"/>
          <p:cNvSpPr/>
          <p:nvPr/>
        </p:nvSpPr>
        <p:spPr>
          <a:xfrm>
            <a:off x="3851920" y="1928664"/>
            <a:ext cx="4572000" cy="646331"/>
          </a:xfrm>
          <a:prstGeom prst="rect">
            <a:avLst/>
          </a:prstGeom>
        </p:spPr>
        <p:txBody>
          <a:bodyPr>
            <a:spAutoFit/>
          </a:bodyPr>
          <a:lstStyle/>
          <a:p>
            <a:pPr algn="just"/>
            <a:r>
              <a:rPr lang="es-ES" dirty="0"/>
              <a:t>NI myRIO es un dispositivo de hardware </a:t>
            </a:r>
            <a:r>
              <a:rPr lang="es-ES" dirty="0" smtClean="0"/>
              <a:t>embebido para la industria.</a:t>
            </a:r>
            <a:endParaRPr lang="es-ES" dirty="0"/>
          </a:p>
        </p:txBody>
      </p:sp>
      <p:pic>
        <p:nvPicPr>
          <p:cNvPr id="7174" name="Picture 6" descr="http://www.ni.com/images/coreblock/col2/0516131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013" y="4408698"/>
            <a:ext cx="2314939" cy="173620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tatic1.squarespace.com/static/51d05922e4b0683f2ada9357/t/51f43a48e4b02c290dcb4a97/1374960200554/LabVIEW_Logo_Vertical_4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4680" y="4485203"/>
            <a:ext cx="1276768" cy="1583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641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 calcmode="lin" valueType="num">
                                      <p:cBhvr>
                                        <p:cTn id="1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76"/>
                                        </p:tgtEl>
                                        <p:attrNameLst>
                                          <p:attrName>style.visibility</p:attrName>
                                        </p:attrNameLst>
                                      </p:cBhvr>
                                      <p:to>
                                        <p:strVal val="visible"/>
                                      </p:to>
                                    </p:set>
                                    <p:animEffect transition="in" filter="fade">
                                      <p:cBhvr>
                                        <p:cTn id="23" dur="500"/>
                                        <p:tgtEl>
                                          <p:spTgt spid="717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74"/>
                                        </p:tgtEl>
                                        <p:attrNameLst>
                                          <p:attrName>style.visibility</p:attrName>
                                        </p:attrNameLst>
                                      </p:cBhvr>
                                      <p:to>
                                        <p:strVal val="visible"/>
                                      </p:to>
                                    </p:set>
                                    <p:animEffect transition="in" filter="fade">
                                      <p:cBhvr>
                                        <p:cTn id="28"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Diseño Controlador</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211960" y="1017706"/>
            <a:ext cx="4623382" cy="369332"/>
          </a:xfrm>
          <a:prstGeom prst="rect">
            <a:avLst/>
          </a:prstGeom>
        </p:spPr>
        <p:txBody>
          <a:bodyPr wrap="none">
            <a:spAutoFit/>
          </a:bodyPr>
          <a:lstStyle/>
          <a:p>
            <a:pPr lvl="1"/>
            <a:r>
              <a:rPr lang="es-EC" b="1" dirty="0" smtClean="0"/>
              <a:t>ESQUEMA DE FUNCINAMIENTO</a:t>
            </a:r>
            <a:endParaRPr lang="es-ES" b="1" dirty="0"/>
          </a:p>
        </p:txBody>
      </p:sp>
      <p:pic>
        <p:nvPicPr>
          <p:cNvPr id="24578" name="Picture 2" descr="http://media.coopelectricalshop.co.uk/media/default/Products/APL-AIO-ME087B_A-W.png?404=product&amp;format=jpg&amp;quality=60&amp;bgcolor=ffff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1899" y="2808400"/>
            <a:ext cx="1268671" cy="1268671"/>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0093"/>
          <a:stretch/>
        </p:blipFill>
        <p:spPr bwMode="auto">
          <a:xfrm>
            <a:off x="357733" y="1480529"/>
            <a:ext cx="1149931" cy="125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4" name="Picture 8" descr="http://www.1stdoctor.com/wp-content/uploads/2013/11/woman_doctor_0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7385" y="4527165"/>
            <a:ext cx="1438276" cy="1300163"/>
          </a:xfrm>
          <a:prstGeom prst="rect">
            <a:avLst/>
          </a:prstGeom>
          <a:noFill/>
          <a:extLst>
            <a:ext uri="{909E8E84-426E-40DD-AFC4-6F175D3DCCD1}">
              <a14:hiddenFill xmlns:a14="http://schemas.microsoft.com/office/drawing/2010/main">
                <a:solidFill>
                  <a:srgbClr val="FFFFFF"/>
                </a:solidFill>
              </a14:hiddenFill>
            </a:ext>
          </a:extLst>
        </p:spPr>
      </p:pic>
      <p:pic>
        <p:nvPicPr>
          <p:cNvPr id="19" name="18 Imagen"/>
          <p:cNvPicPr/>
          <p:nvPr/>
        </p:nvPicPr>
        <p:blipFill>
          <a:blip r:embed="rId7"/>
          <a:stretch>
            <a:fillRect/>
          </a:stretch>
        </p:blipFill>
        <p:spPr>
          <a:xfrm>
            <a:off x="1657038" y="2982534"/>
            <a:ext cx="1138392" cy="659202"/>
          </a:xfrm>
          <a:prstGeom prst="rect">
            <a:avLst/>
          </a:prstGeom>
          <a:ln>
            <a:solidFill>
              <a:schemeClr val="tx1"/>
            </a:solidFill>
          </a:ln>
        </p:spPr>
      </p:pic>
      <p:pic>
        <p:nvPicPr>
          <p:cNvPr id="2458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70325" y="2739662"/>
            <a:ext cx="841635" cy="48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6"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7064" y="2437875"/>
            <a:ext cx="1481120" cy="1089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7"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5982798" y="1999331"/>
            <a:ext cx="1963090" cy="14723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8"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28184" y="3929403"/>
            <a:ext cx="1472318" cy="196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Flecha a la derecha con muesca"/>
          <p:cNvSpPr/>
          <p:nvPr/>
        </p:nvSpPr>
        <p:spPr>
          <a:xfrm>
            <a:off x="5725528" y="2141911"/>
            <a:ext cx="780419" cy="106184"/>
          </a:xfrm>
          <a:prstGeom prst="notched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0" name="9 Flecha arriba y abajo"/>
          <p:cNvSpPr/>
          <p:nvPr/>
        </p:nvSpPr>
        <p:spPr>
          <a:xfrm>
            <a:off x="7792662" y="3104376"/>
            <a:ext cx="395536" cy="165005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757389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457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458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Diseño Controlador</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746310" y="1011664"/>
            <a:ext cx="3677610" cy="369332"/>
          </a:xfrm>
          <a:prstGeom prst="rect">
            <a:avLst/>
          </a:prstGeom>
        </p:spPr>
        <p:txBody>
          <a:bodyPr wrap="none">
            <a:spAutoFit/>
          </a:bodyPr>
          <a:lstStyle/>
          <a:p>
            <a:pPr lvl="1"/>
            <a:r>
              <a:rPr lang="es-EC" b="1" dirty="0" smtClean="0"/>
              <a:t>Configuración de Puertos</a:t>
            </a:r>
            <a:endParaRPr lang="es-ES" b="1" dirty="0"/>
          </a:p>
        </p:txBody>
      </p:sp>
      <p:graphicFrame>
        <p:nvGraphicFramePr>
          <p:cNvPr id="7" name="6 Tabla"/>
          <p:cNvGraphicFramePr>
            <a:graphicFrameLocks noGrp="1"/>
          </p:cNvGraphicFramePr>
          <p:nvPr>
            <p:extLst>
              <p:ext uri="{D42A27DB-BD31-4B8C-83A1-F6EECF244321}">
                <p14:modId xmlns:p14="http://schemas.microsoft.com/office/powerpoint/2010/main" val="1649615797"/>
              </p:ext>
            </p:extLst>
          </p:nvPr>
        </p:nvGraphicFramePr>
        <p:xfrm>
          <a:off x="558439" y="1517096"/>
          <a:ext cx="3653521" cy="4324346"/>
        </p:xfrm>
        <a:graphic>
          <a:graphicData uri="http://schemas.openxmlformats.org/drawingml/2006/table">
            <a:tbl>
              <a:tblPr firstRow="1" firstCol="1" bandRow="1">
                <a:tableStyleId>{5C22544A-7EE6-4342-B048-85BDC9FD1C3A}</a:tableStyleId>
              </a:tblPr>
              <a:tblGrid>
                <a:gridCol w="770621"/>
                <a:gridCol w="1046437"/>
                <a:gridCol w="1836463"/>
              </a:tblGrid>
              <a:tr h="332642">
                <a:tc>
                  <a:txBody>
                    <a:bodyPr/>
                    <a:lstStyle/>
                    <a:p>
                      <a:pPr indent="252095" algn="ctr">
                        <a:lnSpc>
                          <a:spcPct val="150000"/>
                        </a:lnSpc>
                        <a:spcBef>
                          <a:spcPts val="1200"/>
                        </a:spcBef>
                        <a:spcAft>
                          <a:spcPts val="0"/>
                        </a:spcAft>
                      </a:pPr>
                      <a:r>
                        <a:rPr lang="es-EC" sz="700">
                          <a:effectLst/>
                        </a:rPr>
                        <a:t>Nombre de Señal</a:t>
                      </a:r>
                      <a:endParaRPr lang="es-ES" sz="900">
                        <a:solidFill>
                          <a:srgbClr val="365F91"/>
                        </a:solidFill>
                        <a:effectLst/>
                        <a:latin typeface="Times New Roman"/>
                        <a:ea typeface="Calibri"/>
                      </a:endParaRPr>
                    </a:p>
                  </a:txBody>
                  <a:tcPr marL="49896" marR="49896" marT="0" marB="0"/>
                </a:tc>
                <a:tc>
                  <a:txBody>
                    <a:bodyPr/>
                    <a:lstStyle/>
                    <a:p>
                      <a:pPr indent="252095" algn="ctr">
                        <a:lnSpc>
                          <a:spcPct val="150000"/>
                        </a:lnSpc>
                        <a:spcAft>
                          <a:spcPts val="0"/>
                        </a:spcAft>
                      </a:pPr>
                      <a:r>
                        <a:rPr lang="es-EC" sz="700">
                          <a:effectLst/>
                        </a:rPr>
                        <a:t>Descripción</a:t>
                      </a:r>
                      <a:endParaRPr lang="es-ES" sz="900">
                        <a:solidFill>
                          <a:srgbClr val="365F91"/>
                        </a:solidFill>
                        <a:effectLst/>
                        <a:latin typeface="Times New Roman"/>
                        <a:ea typeface="Calibri"/>
                      </a:endParaRPr>
                    </a:p>
                  </a:txBody>
                  <a:tcPr marL="49896" marR="49896" marT="0" marB="0"/>
                </a:tc>
                <a:tc>
                  <a:txBody>
                    <a:bodyPr/>
                    <a:lstStyle/>
                    <a:p>
                      <a:pPr indent="252095" algn="ctr">
                        <a:lnSpc>
                          <a:spcPct val="150000"/>
                        </a:lnSpc>
                        <a:spcAft>
                          <a:spcPts val="0"/>
                        </a:spcAft>
                      </a:pPr>
                      <a:r>
                        <a:rPr lang="es-EC" sz="700">
                          <a:effectLst/>
                        </a:rPr>
                        <a:t>Observación</a:t>
                      </a:r>
                      <a:endParaRPr lang="es-ES" sz="900">
                        <a:solidFill>
                          <a:srgbClr val="365F91"/>
                        </a:solidFill>
                        <a:effectLst/>
                        <a:latin typeface="Times New Roman"/>
                        <a:ea typeface="Calibri"/>
                      </a:endParaRPr>
                    </a:p>
                  </a:txBody>
                  <a:tcPr marL="49896" marR="49896" marT="0" marB="0"/>
                </a:tc>
              </a:tr>
              <a:tr h="498963">
                <a:tc>
                  <a:txBody>
                    <a:bodyPr/>
                    <a:lstStyle/>
                    <a:p>
                      <a:pPr indent="252095" algn="just">
                        <a:lnSpc>
                          <a:spcPct val="150000"/>
                        </a:lnSpc>
                        <a:spcBef>
                          <a:spcPts val="1200"/>
                        </a:spcBef>
                        <a:spcAft>
                          <a:spcPts val="0"/>
                        </a:spcAft>
                      </a:pPr>
                      <a:r>
                        <a:rPr lang="es-EC" sz="700">
                          <a:effectLst/>
                        </a:rPr>
                        <a:t>DIO3/PWM0</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Control de posición servomotor</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Controla a apertura mediante una salida PWM, que controla el servomotor para las fugas del sistema.</a:t>
                      </a:r>
                      <a:endParaRPr lang="es-ES" sz="900">
                        <a:solidFill>
                          <a:srgbClr val="365F91"/>
                        </a:solidFill>
                        <a:effectLst/>
                        <a:latin typeface="Times New Roman"/>
                        <a:ea typeface="Calibri"/>
                      </a:endParaRPr>
                    </a:p>
                  </a:txBody>
                  <a:tcPr marL="49896" marR="49896" marT="0" marB="0"/>
                </a:tc>
              </a:tr>
              <a:tr h="332642">
                <a:tc>
                  <a:txBody>
                    <a:bodyPr/>
                    <a:lstStyle/>
                    <a:p>
                      <a:pPr indent="252095" algn="just">
                        <a:lnSpc>
                          <a:spcPct val="150000"/>
                        </a:lnSpc>
                        <a:spcBef>
                          <a:spcPts val="1200"/>
                        </a:spcBef>
                        <a:spcAft>
                          <a:spcPts val="0"/>
                        </a:spcAft>
                      </a:pPr>
                      <a:r>
                        <a:rPr lang="es-EC" sz="700">
                          <a:effectLst/>
                        </a:rPr>
                        <a:t>DIO7</a:t>
                      </a:r>
                      <a:endParaRPr lang="es-ES" sz="900">
                        <a:effectLst/>
                      </a:endParaRPr>
                    </a:p>
                    <a:p>
                      <a:pPr indent="252095" algn="just">
                        <a:lnSpc>
                          <a:spcPct val="150000"/>
                        </a:lnSpc>
                        <a:spcAft>
                          <a:spcPts val="0"/>
                        </a:spcAft>
                      </a:pPr>
                      <a:r>
                        <a:rPr lang="es-EC" sz="700">
                          <a:effectLst/>
                        </a:rPr>
                        <a:t>Puerto C</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Digital  0/5V</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digital para el control del giro del motor de actuador lineal A.</a:t>
                      </a:r>
                      <a:endParaRPr lang="es-ES" sz="900">
                        <a:solidFill>
                          <a:srgbClr val="365F91"/>
                        </a:solidFill>
                        <a:effectLst/>
                        <a:latin typeface="Times New Roman"/>
                        <a:ea typeface="Calibri"/>
                      </a:endParaRPr>
                    </a:p>
                  </a:txBody>
                  <a:tcPr marL="49896" marR="49896" marT="0" marB="0"/>
                </a:tc>
              </a:tr>
              <a:tr h="332642">
                <a:tc>
                  <a:txBody>
                    <a:bodyPr/>
                    <a:lstStyle/>
                    <a:p>
                      <a:pPr indent="252095" algn="just">
                        <a:lnSpc>
                          <a:spcPct val="150000"/>
                        </a:lnSpc>
                        <a:spcBef>
                          <a:spcPts val="1200"/>
                        </a:spcBef>
                        <a:spcAft>
                          <a:spcPts val="0"/>
                        </a:spcAft>
                      </a:pPr>
                      <a:r>
                        <a:rPr lang="es-EC" sz="700">
                          <a:effectLst/>
                        </a:rPr>
                        <a:t>DIO6</a:t>
                      </a:r>
                      <a:endParaRPr lang="es-ES" sz="900">
                        <a:effectLst/>
                      </a:endParaRPr>
                    </a:p>
                    <a:p>
                      <a:pPr indent="252095" algn="just">
                        <a:lnSpc>
                          <a:spcPct val="150000"/>
                        </a:lnSpc>
                        <a:spcAft>
                          <a:spcPts val="0"/>
                        </a:spcAft>
                      </a:pPr>
                      <a:r>
                        <a:rPr lang="es-EC" sz="700">
                          <a:effectLst/>
                        </a:rPr>
                        <a:t>Puerto C</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Digital  0/5V</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digital para el control del giro del motor de actuador lineal A.</a:t>
                      </a:r>
                      <a:endParaRPr lang="es-ES" sz="900">
                        <a:solidFill>
                          <a:srgbClr val="365F91"/>
                        </a:solidFill>
                        <a:effectLst/>
                        <a:latin typeface="Times New Roman"/>
                        <a:ea typeface="Calibri"/>
                      </a:endParaRPr>
                    </a:p>
                  </a:txBody>
                  <a:tcPr marL="49896" marR="49896" marT="0" marB="0"/>
                </a:tc>
              </a:tr>
              <a:tr h="332642">
                <a:tc>
                  <a:txBody>
                    <a:bodyPr/>
                    <a:lstStyle/>
                    <a:p>
                      <a:pPr indent="252095" algn="just">
                        <a:lnSpc>
                          <a:spcPct val="150000"/>
                        </a:lnSpc>
                        <a:spcBef>
                          <a:spcPts val="1200"/>
                        </a:spcBef>
                        <a:spcAft>
                          <a:spcPts val="0"/>
                        </a:spcAft>
                      </a:pPr>
                      <a:r>
                        <a:rPr lang="es-EC" sz="700">
                          <a:effectLst/>
                        </a:rPr>
                        <a:t>DIO5</a:t>
                      </a:r>
                      <a:endParaRPr lang="es-ES" sz="900">
                        <a:effectLst/>
                      </a:endParaRPr>
                    </a:p>
                    <a:p>
                      <a:pPr indent="252095" algn="just">
                        <a:lnSpc>
                          <a:spcPct val="150000"/>
                        </a:lnSpc>
                        <a:spcAft>
                          <a:spcPts val="0"/>
                        </a:spcAft>
                      </a:pPr>
                      <a:r>
                        <a:rPr lang="es-EC" sz="700">
                          <a:effectLst/>
                        </a:rPr>
                        <a:t>Puerto C</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Digital  0/5V</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digital para el control del giro del motor de actuador lineal B.</a:t>
                      </a:r>
                      <a:endParaRPr lang="es-ES" sz="900">
                        <a:solidFill>
                          <a:srgbClr val="365F91"/>
                        </a:solidFill>
                        <a:effectLst/>
                        <a:latin typeface="Times New Roman"/>
                        <a:ea typeface="Calibri"/>
                      </a:endParaRPr>
                    </a:p>
                  </a:txBody>
                  <a:tcPr marL="49896" marR="49896" marT="0" marB="0"/>
                </a:tc>
              </a:tr>
              <a:tr h="332642">
                <a:tc>
                  <a:txBody>
                    <a:bodyPr/>
                    <a:lstStyle/>
                    <a:p>
                      <a:pPr indent="252095" algn="just">
                        <a:lnSpc>
                          <a:spcPct val="150000"/>
                        </a:lnSpc>
                        <a:spcBef>
                          <a:spcPts val="1200"/>
                        </a:spcBef>
                        <a:spcAft>
                          <a:spcPts val="0"/>
                        </a:spcAft>
                      </a:pPr>
                      <a:r>
                        <a:rPr lang="es-EC" sz="700">
                          <a:effectLst/>
                        </a:rPr>
                        <a:t>DIO4</a:t>
                      </a:r>
                      <a:endParaRPr lang="es-ES" sz="900">
                        <a:effectLst/>
                      </a:endParaRPr>
                    </a:p>
                    <a:p>
                      <a:pPr indent="252095" algn="just">
                        <a:lnSpc>
                          <a:spcPct val="150000"/>
                        </a:lnSpc>
                        <a:spcAft>
                          <a:spcPts val="0"/>
                        </a:spcAft>
                      </a:pPr>
                      <a:r>
                        <a:rPr lang="es-EC" sz="700">
                          <a:effectLst/>
                        </a:rPr>
                        <a:t>Puerto C</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Digital  0/5V</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digital para el control del giro del motor de actuador lineal B.</a:t>
                      </a:r>
                      <a:endParaRPr lang="es-ES" sz="900">
                        <a:solidFill>
                          <a:srgbClr val="365F91"/>
                        </a:solidFill>
                        <a:effectLst/>
                        <a:latin typeface="Times New Roman"/>
                        <a:ea typeface="Calibri"/>
                      </a:endParaRPr>
                    </a:p>
                  </a:txBody>
                  <a:tcPr marL="49896" marR="49896" marT="0" marB="0"/>
                </a:tc>
              </a:tr>
              <a:tr h="498963">
                <a:tc>
                  <a:txBody>
                    <a:bodyPr/>
                    <a:lstStyle/>
                    <a:p>
                      <a:pPr indent="252095" algn="just">
                        <a:lnSpc>
                          <a:spcPct val="150000"/>
                        </a:lnSpc>
                        <a:spcBef>
                          <a:spcPts val="1200"/>
                        </a:spcBef>
                        <a:spcAft>
                          <a:spcPts val="0"/>
                        </a:spcAft>
                      </a:pPr>
                      <a:r>
                        <a:rPr lang="es-EC" sz="700">
                          <a:effectLst/>
                        </a:rPr>
                        <a:t>AO0</a:t>
                      </a:r>
                      <a:endParaRPr lang="es-ES" sz="900">
                        <a:effectLst/>
                      </a:endParaRPr>
                    </a:p>
                    <a:p>
                      <a:pPr indent="252095" algn="just">
                        <a:lnSpc>
                          <a:spcPct val="150000"/>
                        </a:lnSpc>
                        <a:spcAft>
                          <a:spcPts val="0"/>
                        </a:spcAft>
                      </a:pPr>
                      <a:r>
                        <a:rPr lang="es-EC" sz="700">
                          <a:effectLst/>
                        </a:rPr>
                        <a:t>Puerto C</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Analógica de 0 a 5 VDC</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Analógica de 0 a 5 VDC, para el control de giro de la válvula de control proporcional 1.</a:t>
                      </a:r>
                      <a:endParaRPr lang="es-ES" sz="900">
                        <a:solidFill>
                          <a:srgbClr val="365F91"/>
                        </a:solidFill>
                        <a:effectLst/>
                        <a:latin typeface="Times New Roman"/>
                        <a:ea typeface="Calibri"/>
                      </a:endParaRPr>
                    </a:p>
                  </a:txBody>
                  <a:tcPr marL="49896" marR="49896" marT="0" marB="0"/>
                </a:tc>
              </a:tr>
              <a:tr h="498963">
                <a:tc>
                  <a:txBody>
                    <a:bodyPr/>
                    <a:lstStyle/>
                    <a:p>
                      <a:pPr indent="252095" algn="just">
                        <a:lnSpc>
                          <a:spcPct val="150000"/>
                        </a:lnSpc>
                        <a:spcBef>
                          <a:spcPts val="1200"/>
                        </a:spcBef>
                        <a:spcAft>
                          <a:spcPts val="0"/>
                        </a:spcAft>
                      </a:pPr>
                      <a:r>
                        <a:rPr lang="es-EC" sz="700">
                          <a:effectLst/>
                        </a:rPr>
                        <a:t>AO1</a:t>
                      </a:r>
                      <a:endParaRPr lang="es-ES" sz="900">
                        <a:effectLst/>
                      </a:endParaRPr>
                    </a:p>
                    <a:p>
                      <a:pPr indent="252095" algn="just">
                        <a:lnSpc>
                          <a:spcPct val="150000"/>
                        </a:lnSpc>
                        <a:spcAft>
                          <a:spcPts val="0"/>
                        </a:spcAft>
                      </a:pPr>
                      <a:r>
                        <a:rPr lang="es-EC" sz="700">
                          <a:effectLst/>
                        </a:rPr>
                        <a:t>Puerto C</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Analógica de 0 a 5 VDC</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Analógica de 0 a 5 VDC, para el control de giro de la válvula de control proporcional 2.</a:t>
                      </a:r>
                      <a:endParaRPr lang="es-ES" sz="900">
                        <a:solidFill>
                          <a:srgbClr val="365F91"/>
                        </a:solidFill>
                        <a:effectLst/>
                        <a:latin typeface="Times New Roman"/>
                        <a:ea typeface="Calibri"/>
                      </a:endParaRPr>
                    </a:p>
                  </a:txBody>
                  <a:tcPr marL="49896" marR="49896" marT="0" marB="0"/>
                </a:tc>
              </a:tr>
              <a:tr h="498963">
                <a:tc>
                  <a:txBody>
                    <a:bodyPr/>
                    <a:lstStyle/>
                    <a:p>
                      <a:pPr indent="252095" algn="just">
                        <a:lnSpc>
                          <a:spcPct val="150000"/>
                        </a:lnSpc>
                        <a:spcBef>
                          <a:spcPts val="1200"/>
                        </a:spcBef>
                        <a:spcAft>
                          <a:spcPts val="0"/>
                        </a:spcAft>
                      </a:pPr>
                      <a:r>
                        <a:rPr lang="es-EC" sz="700">
                          <a:effectLst/>
                        </a:rPr>
                        <a:t>AO0</a:t>
                      </a:r>
                      <a:endParaRPr lang="es-ES" sz="900">
                        <a:effectLst/>
                      </a:endParaRPr>
                    </a:p>
                    <a:p>
                      <a:pPr indent="252095" algn="just">
                        <a:lnSpc>
                          <a:spcPct val="150000"/>
                        </a:lnSpc>
                        <a:spcAft>
                          <a:spcPts val="0"/>
                        </a:spcAft>
                      </a:pPr>
                      <a:r>
                        <a:rPr lang="es-EC" sz="700">
                          <a:effectLst/>
                        </a:rPr>
                        <a:t>Puerto B</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Analógica de 0 a 5 VDC</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Salida Analógica de 0 a 5 VDC, para el control de giro de la válvula de control proporcional 3.</a:t>
                      </a:r>
                      <a:endParaRPr lang="es-ES" sz="900">
                        <a:solidFill>
                          <a:srgbClr val="365F91"/>
                        </a:solidFill>
                        <a:effectLst/>
                        <a:latin typeface="Times New Roman"/>
                        <a:ea typeface="Calibri"/>
                      </a:endParaRPr>
                    </a:p>
                  </a:txBody>
                  <a:tcPr marL="49896" marR="49896" marT="0" marB="0"/>
                </a:tc>
              </a:tr>
              <a:tr h="332642">
                <a:tc>
                  <a:txBody>
                    <a:bodyPr/>
                    <a:lstStyle/>
                    <a:p>
                      <a:pPr indent="252095" algn="just">
                        <a:lnSpc>
                          <a:spcPct val="150000"/>
                        </a:lnSpc>
                        <a:spcBef>
                          <a:spcPts val="1200"/>
                        </a:spcBef>
                        <a:spcAft>
                          <a:spcPts val="0"/>
                        </a:spcAft>
                      </a:pPr>
                      <a:r>
                        <a:rPr lang="es-ES" sz="700">
                          <a:effectLst/>
                        </a:rPr>
                        <a:t>AI0</a:t>
                      </a:r>
                      <a:endParaRPr lang="es-ES" sz="900">
                        <a:effectLst/>
                      </a:endParaRPr>
                    </a:p>
                    <a:p>
                      <a:pPr indent="252095" algn="just">
                        <a:lnSpc>
                          <a:spcPct val="150000"/>
                        </a:lnSpc>
                        <a:spcAft>
                          <a:spcPts val="0"/>
                        </a:spcAft>
                      </a:pPr>
                      <a:r>
                        <a:rPr lang="es-ES" sz="700">
                          <a:effectLst/>
                        </a:rPr>
                        <a:t>Puerto C</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Entrada Analógica de 0 a 5 V</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Entrada Analógica para el Feedback de posición de los actuador lineal A. </a:t>
                      </a:r>
                      <a:endParaRPr lang="es-ES" sz="900">
                        <a:solidFill>
                          <a:srgbClr val="365F91"/>
                        </a:solidFill>
                        <a:effectLst/>
                        <a:latin typeface="Times New Roman"/>
                        <a:ea typeface="Calibri"/>
                      </a:endParaRPr>
                    </a:p>
                  </a:txBody>
                  <a:tcPr marL="49896" marR="49896" marT="0" marB="0"/>
                </a:tc>
              </a:tr>
              <a:tr h="332642">
                <a:tc>
                  <a:txBody>
                    <a:bodyPr/>
                    <a:lstStyle/>
                    <a:p>
                      <a:pPr indent="252095" algn="just">
                        <a:lnSpc>
                          <a:spcPct val="150000"/>
                        </a:lnSpc>
                        <a:spcBef>
                          <a:spcPts val="1200"/>
                        </a:spcBef>
                        <a:spcAft>
                          <a:spcPts val="0"/>
                        </a:spcAft>
                      </a:pPr>
                      <a:r>
                        <a:rPr lang="es-ES" sz="700">
                          <a:effectLst/>
                        </a:rPr>
                        <a:t>AI0</a:t>
                      </a:r>
                      <a:endParaRPr lang="es-ES" sz="900">
                        <a:effectLst/>
                      </a:endParaRPr>
                    </a:p>
                    <a:p>
                      <a:pPr indent="252095" algn="just">
                        <a:lnSpc>
                          <a:spcPct val="150000"/>
                        </a:lnSpc>
                        <a:spcAft>
                          <a:spcPts val="0"/>
                        </a:spcAft>
                      </a:pPr>
                      <a:r>
                        <a:rPr lang="es-ES" sz="700">
                          <a:effectLst/>
                        </a:rPr>
                        <a:t>Puerto C</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a:effectLst/>
                        </a:rPr>
                        <a:t>Entrada Analógica de 0 a 5 V</a:t>
                      </a:r>
                      <a:endParaRPr lang="es-ES" sz="900">
                        <a:solidFill>
                          <a:srgbClr val="365F91"/>
                        </a:solidFill>
                        <a:effectLst/>
                        <a:latin typeface="Times New Roman"/>
                        <a:ea typeface="Calibri"/>
                      </a:endParaRPr>
                    </a:p>
                  </a:txBody>
                  <a:tcPr marL="49896" marR="49896" marT="0" marB="0"/>
                </a:tc>
                <a:tc>
                  <a:txBody>
                    <a:bodyPr/>
                    <a:lstStyle/>
                    <a:p>
                      <a:pPr indent="252095" algn="just">
                        <a:lnSpc>
                          <a:spcPct val="150000"/>
                        </a:lnSpc>
                        <a:spcAft>
                          <a:spcPts val="0"/>
                        </a:spcAft>
                      </a:pPr>
                      <a:r>
                        <a:rPr lang="es-EC" sz="700" dirty="0">
                          <a:effectLst/>
                        </a:rPr>
                        <a:t>Entrada Analógica para el Feedback de posición de los actuador lineal B. </a:t>
                      </a:r>
                      <a:endParaRPr lang="es-ES" sz="900" dirty="0">
                        <a:solidFill>
                          <a:srgbClr val="365F91"/>
                        </a:solidFill>
                        <a:effectLst/>
                        <a:latin typeface="Times New Roman"/>
                        <a:ea typeface="Calibri"/>
                      </a:endParaRPr>
                    </a:p>
                  </a:txBody>
                  <a:tcPr marL="49896" marR="49896" marT="0" marB="0"/>
                </a:tc>
              </a:tr>
            </a:tbl>
          </a:graphicData>
        </a:graphic>
      </p:graphicFrame>
      <p:pic>
        <p:nvPicPr>
          <p:cNvPr id="9" name="Picture 4" descr="http://www.conrad.de/medias/global/ce/9000_9999/9300/9340/9341/1152108_BB_00_FB.EPS_1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2247" y="2355549"/>
            <a:ext cx="1893024" cy="1793532"/>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G:\fotos\IMG_578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5552612" y="2186863"/>
            <a:ext cx="3312368" cy="248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502984"/>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Interface HMI</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746310" y="1011664"/>
            <a:ext cx="3536546" cy="369332"/>
          </a:xfrm>
          <a:prstGeom prst="rect">
            <a:avLst/>
          </a:prstGeom>
        </p:spPr>
        <p:txBody>
          <a:bodyPr wrap="none">
            <a:spAutoFit/>
          </a:bodyPr>
          <a:lstStyle/>
          <a:p>
            <a:pPr lvl="1"/>
            <a:r>
              <a:rPr lang="es-EC" b="1" dirty="0" smtClean="0"/>
              <a:t>Distribución de Pantalla</a:t>
            </a:r>
            <a:endParaRPr lang="es-ES" b="1" dirty="0"/>
          </a:p>
        </p:txBody>
      </p:sp>
      <p:pic>
        <p:nvPicPr>
          <p:cNvPr id="9" name="8 Imagen"/>
          <p:cNvPicPr/>
          <p:nvPr/>
        </p:nvPicPr>
        <p:blipFill>
          <a:blip r:embed="rId4"/>
          <a:stretch>
            <a:fillRect/>
          </a:stretch>
        </p:blipFill>
        <p:spPr>
          <a:xfrm>
            <a:off x="2508548" y="2060848"/>
            <a:ext cx="4655740" cy="3168352"/>
          </a:xfrm>
          <a:prstGeom prst="rect">
            <a:avLst/>
          </a:prstGeom>
          <a:ln>
            <a:solidFill>
              <a:schemeClr val="tx1"/>
            </a:solidFill>
          </a:ln>
        </p:spPr>
      </p:pic>
      <p:sp>
        <p:nvSpPr>
          <p:cNvPr id="8" name="7 CuadroTexto"/>
          <p:cNvSpPr txBox="1"/>
          <p:nvPr/>
        </p:nvSpPr>
        <p:spPr>
          <a:xfrm>
            <a:off x="515616" y="2276872"/>
            <a:ext cx="14640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1200" dirty="0" smtClean="0"/>
              <a:t>Barra de Título</a:t>
            </a:r>
            <a:endParaRPr lang="es-ES" sz="1200" dirty="0"/>
          </a:p>
        </p:txBody>
      </p:sp>
      <p:sp>
        <p:nvSpPr>
          <p:cNvPr id="11" name="10 CuadroTexto"/>
          <p:cNvSpPr txBox="1"/>
          <p:nvPr/>
        </p:nvSpPr>
        <p:spPr>
          <a:xfrm>
            <a:off x="513434" y="2863969"/>
            <a:ext cx="1466278"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1200" dirty="0" smtClean="0"/>
              <a:t>Estado del Sistema</a:t>
            </a:r>
            <a:endParaRPr lang="es-ES" sz="1200" dirty="0"/>
          </a:p>
        </p:txBody>
      </p:sp>
      <p:sp>
        <p:nvSpPr>
          <p:cNvPr id="12" name="11 CuadroTexto"/>
          <p:cNvSpPr txBox="1"/>
          <p:nvPr/>
        </p:nvSpPr>
        <p:spPr>
          <a:xfrm>
            <a:off x="515616" y="3933056"/>
            <a:ext cx="1464096"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1200" dirty="0" smtClean="0"/>
              <a:t>Variación de Parámetros</a:t>
            </a:r>
            <a:endParaRPr lang="es-ES" sz="1200" dirty="0"/>
          </a:p>
        </p:txBody>
      </p:sp>
      <p:sp>
        <p:nvSpPr>
          <p:cNvPr id="13" name="12 CuadroTexto"/>
          <p:cNvSpPr txBox="1"/>
          <p:nvPr/>
        </p:nvSpPr>
        <p:spPr>
          <a:xfrm>
            <a:off x="7475208" y="3645024"/>
            <a:ext cx="14640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200" dirty="0" smtClean="0"/>
              <a:t>Registro</a:t>
            </a:r>
            <a:endParaRPr lang="es-ES" sz="1200" dirty="0"/>
          </a:p>
        </p:txBody>
      </p:sp>
      <p:sp>
        <p:nvSpPr>
          <p:cNvPr id="10" name="9 Abrir llave"/>
          <p:cNvSpPr/>
          <p:nvPr/>
        </p:nvSpPr>
        <p:spPr>
          <a:xfrm>
            <a:off x="2123728" y="3140968"/>
            <a:ext cx="144016" cy="20882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5" name="14 Conector recto de flecha"/>
          <p:cNvCxnSpPr/>
          <p:nvPr/>
        </p:nvCxnSpPr>
        <p:spPr>
          <a:xfrm>
            <a:off x="2001619" y="3002468"/>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2001619" y="2415371"/>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15 Rectángulo"/>
          <p:cNvSpPr/>
          <p:nvPr/>
        </p:nvSpPr>
        <p:spPr>
          <a:xfrm>
            <a:off x="2508548" y="2060849"/>
            <a:ext cx="4655740" cy="72008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Rectángulo"/>
          <p:cNvSpPr/>
          <p:nvPr/>
        </p:nvSpPr>
        <p:spPr>
          <a:xfrm>
            <a:off x="2508548" y="2822449"/>
            <a:ext cx="2423492" cy="31852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Rectángulo"/>
          <p:cNvSpPr/>
          <p:nvPr/>
        </p:nvSpPr>
        <p:spPr>
          <a:xfrm>
            <a:off x="2508548" y="3212976"/>
            <a:ext cx="2423492" cy="2016224"/>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5100836" y="2981709"/>
            <a:ext cx="1919436" cy="217548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2" name="21 Conector recto de flecha"/>
          <p:cNvCxnSpPr>
            <a:stCxn id="13" idx="1"/>
          </p:cNvCxnSpPr>
          <p:nvPr/>
        </p:nvCxnSpPr>
        <p:spPr>
          <a:xfrm flipH="1" flipV="1">
            <a:off x="7164514" y="3783523"/>
            <a:ext cx="31069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995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000"/>
                                        <p:tgtEl>
                                          <p:spTgt spid="22"/>
                                        </p:tgtEl>
                                      </p:cBhvr>
                                    </p:animEffect>
                                    <p:anim calcmode="lin" valueType="num">
                                      <p:cBhvr>
                                        <p:cTn id="66" dur="1000" fill="hold"/>
                                        <p:tgtEl>
                                          <p:spTgt spid="22"/>
                                        </p:tgtEl>
                                        <p:attrNameLst>
                                          <p:attrName>ppt_x</p:attrName>
                                        </p:attrNameLst>
                                      </p:cBhvr>
                                      <p:tavLst>
                                        <p:tav tm="0">
                                          <p:val>
                                            <p:strVal val="#ppt_x"/>
                                          </p:val>
                                        </p:tav>
                                        <p:tav tm="100000">
                                          <p:val>
                                            <p:strVal val="#ppt_x"/>
                                          </p:val>
                                        </p:tav>
                                      </p:tavLst>
                                    </p:anim>
                                    <p:anim calcmode="lin" valueType="num">
                                      <p:cBhvr>
                                        <p:cTn id="6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0" grpId="0" animBg="1"/>
      <p:bldP spid="16"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404664"/>
            <a:ext cx="8229600" cy="1066800"/>
          </a:xfrm>
        </p:spPr>
        <p:txBody>
          <a:bodyPr>
            <a:normAutofit/>
          </a:bodyPr>
          <a:lstStyle/>
          <a:p>
            <a:r>
              <a:rPr lang="es-EC" sz="3200" dirty="0" smtClean="0"/>
              <a:t>Objetivos Específicos</a:t>
            </a:r>
            <a:endParaRPr lang="es-ES" sz="3200" dirty="0"/>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7 Diagrama"/>
          <p:cNvGraphicFramePr/>
          <p:nvPr>
            <p:extLst>
              <p:ext uri="{D42A27DB-BD31-4B8C-83A1-F6EECF244321}">
                <p14:modId xmlns:p14="http://schemas.microsoft.com/office/powerpoint/2010/main" val="2335700288"/>
              </p:ext>
            </p:extLst>
          </p:nvPr>
        </p:nvGraphicFramePr>
        <p:xfrm>
          <a:off x="762000" y="1340768"/>
          <a:ext cx="7661920" cy="4624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64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Toma de Datos </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746310" y="908720"/>
            <a:ext cx="3510898" cy="646331"/>
          </a:xfrm>
          <a:prstGeom prst="rect">
            <a:avLst/>
          </a:prstGeom>
        </p:spPr>
        <p:txBody>
          <a:bodyPr wrap="none">
            <a:spAutoFit/>
          </a:bodyPr>
          <a:lstStyle/>
          <a:p>
            <a:pPr lvl="1"/>
            <a:r>
              <a:rPr lang="es-EC" b="1" dirty="0" smtClean="0"/>
              <a:t>Configuración del menú</a:t>
            </a:r>
          </a:p>
          <a:p>
            <a:pPr lvl="1"/>
            <a:r>
              <a:rPr lang="es-EC" b="1" dirty="0"/>
              <a:t>d</a:t>
            </a:r>
            <a:r>
              <a:rPr lang="es-EC" b="1" dirty="0" smtClean="0"/>
              <a:t>e selección</a:t>
            </a:r>
            <a:endParaRPr lang="es-ES" b="1" dirty="0"/>
          </a:p>
        </p:txBody>
      </p:sp>
      <p:graphicFrame>
        <p:nvGraphicFramePr>
          <p:cNvPr id="7" name="6 Tabla"/>
          <p:cNvGraphicFramePr>
            <a:graphicFrameLocks noGrp="1"/>
          </p:cNvGraphicFramePr>
          <p:nvPr>
            <p:extLst>
              <p:ext uri="{D42A27DB-BD31-4B8C-83A1-F6EECF244321}">
                <p14:modId xmlns:p14="http://schemas.microsoft.com/office/powerpoint/2010/main" val="742105390"/>
              </p:ext>
            </p:extLst>
          </p:nvPr>
        </p:nvGraphicFramePr>
        <p:xfrm>
          <a:off x="257823" y="1772816"/>
          <a:ext cx="3932855" cy="4198535"/>
        </p:xfrm>
        <a:graphic>
          <a:graphicData uri="http://schemas.openxmlformats.org/drawingml/2006/table">
            <a:tbl>
              <a:tblPr firstRow="1" firstCol="1" bandRow="1">
                <a:tableStyleId>{5C22544A-7EE6-4342-B048-85BDC9FD1C3A}</a:tableStyleId>
              </a:tblPr>
              <a:tblGrid>
                <a:gridCol w="655476"/>
                <a:gridCol w="655476"/>
                <a:gridCol w="655476"/>
                <a:gridCol w="655476"/>
                <a:gridCol w="450142"/>
                <a:gridCol w="860809"/>
              </a:tblGrid>
              <a:tr h="626036">
                <a:tc>
                  <a:txBody>
                    <a:bodyPr/>
                    <a:lstStyle/>
                    <a:p>
                      <a:pPr algn="ctr">
                        <a:lnSpc>
                          <a:spcPct val="115000"/>
                        </a:lnSpc>
                        <a:spcAft>
                          <a:spcPts val="0"/>
                        </a:spcAft>
                      </a:pPr>
                      <a:r>
                        <a:rPr lang="es-ES" sz="800" dirty="0">
                          <a:effectLst/>
                        </a:rPr>
                        <a:t>Tensión (V)</a:t>
                      </a:r>
                      <a:endParaRPr lang="es-ES" sz="800" dirty="0">
                        <a:effectLst/>
                        <a:latin typeface="Calibri"/>
                        <a:ea typeface="Calibri"/>
                        <a:cs typeface="Times New Roman"/>
                      </a:endParaRPr>
                    </a:p>
                  </a:txBody>
                  <a:tcPr marL="40884" marR="40884" marT="0" marB="0" anchor="ctr"/>
                </a:tc>
                <a:tc>
                  <a:txBody>
                    <a:bodyPr/>
                    <a:lstStyle/>
                    <a:p>
                      <a:pPr algn="ctr">
                        <a:lnSpc>
                          <a:spcPct val="115000"/>
                        </a:lnSpc>
                        <a:spcAft>
                          <a:spcPts val="0"/>
                        </a:spcAft>
                      </a:pPr>
                      <a:r>
                        <a:rPr lang="es-ES" sz="800">
                          <a:effectLst/>
                        </a:rPr>
                        <a:t>Resistencia del sistema</a:t>
                      </a:r>
                    </a:p>
                    <a:p>
                      <a:pPr algn="ctr">
                        <a:lnSpc>
                          <a:spcPct val="115000"/>
                        </a:lnSpc>
                        <a:spcAft>
                          <a:spcPts val="0"/>
                        </a:spcAft>
                      </a:pPr>
                      <a:r>
                        <a:rPr lang="es-ES" sz="800">
                          <a:effectLst/>
                        </a:rPr>
                        <a:t>mbar / L/s</a:t>
                      </a:r>
                      <a:endParaRPr lang="es-ES" sz="800">
                        <a:effectLst/>
                        <a:latin typeface="Calibri"/>
                        <a:ea typeface="Calibri"/>
                        <a:cs typeface="Times New Roman"/>
                      </a:endParaRPr>
                    </a:p>
                  </a:txBody>
                  <a:tcPr marL="40884" marR="40884" marT="0" marB="0" anchor="ctr"/>
                </a:tc>
                <a:tc>
                  <a:txBody>
                    <a:bodyPr/>
                    <a:lstStyle/>
                    <a:p>
                      <a:pPr algn="ctr">
                        <a:lnSpc>
                          <a:spcPct val="115000"/>
                        </a:lnSpc>
                        <a:spcAft>
                          <a:spcPts val="0"/>
                        </a:spcAft>
                      </a:pPr>
                      <a:r>
                        <a:rPr lang="es-ES" sz="800">
                          <a:effectLst/>
                        </a:rPr>
                        <a:t>Tensión (V)</a:t>
                      </a:r>
                      <a:endParaRPr lang="es-ES" sz="800">
                        <a:effectLst/>
                        <a:latin typeface="Calibri"/>
                        <a:ea typeface="Calibri"/>
                        <a:cs typeface="Times New Roman"/>
                      </a:endParaRPr>
                    </a:p>
                  </a:txBody>
                  <a:tcPr marL="40884" marR="40884" marT="0" marB="0" anchor="ctr"/>
                </a:tc>
                <a:tc>
                  <a:txBody>
                    <a:bodyPr/>
                    <a:lstStyle/>
                    <a:p>
                      <a:pPr algn="ctr">
                        <a:lnSpc>
                          <a:spcPct val="115000"/>
                        </a:lnSpc>
                        <a:spcAft>
                          <a:spcPts val="0"/>
                        </a:spcAft>
                      </a:pPr>
                      <a:r>
                        <a:rPr lang="es-ES" sz="800" dirty="0">
                          <a:effectLst/>
                        </a:rPr>
                        <a:t>Resistencia del sistema</a:t>
                      </a:r>
                    </a:p>
                    <a:p>
                      <a:pPr algn="ctr">
                        <a:lnSpc>
                          <a:spcPct val="115000"/>
                        </a:lnSpc>
                        <a:spcAft>
                          <a:spcPts val="0"/>
                        </a:spcAft>
                      </a:pPr>
                      <a:r>
                        <a:rPr lang="es-ES" sz="800" dirty="0">
                          <a:effectLst/>
                        </a:rPr>
                        <a:t>mbar / L/s</a:t>
                      </a:r>
                      <a:endParaRPr lang="es-ES" sz="800" dirty="0">
                        <a:effectLst/>
                        <a:latin typeface="Calibri"/>
                        <a:ea typeface="Calibri"/>
                        <a:cs typeface="Times New Roman"/>
                      </a:endParaRPr>
                    </a:p>
                  </a:txBody>
                  <a:tcPr marL="40884" marR="40884" marT="0" marB="0" anchor="ctr"/>
                </a:tc>
                <a:tc>
                  <a:txBody>
                    <a:bodyPr/>
                    <a:lstStyle/>
                    <a:p>
                      <a:pPr algn="ctr">
                        <a:lnSpc>
                          <a:spcPct val="115000"/>
                        </a:lnSpc>
                        <a:spcAft>
                          <a:spcPts val="0"/>
                        </a:spcAft>
                      </a:pPr>
                      <a:r>
                        <a:rPr lang="es-ES" sz="800">
                          <a:effectLst/>
                        </a:rPr>
                        <a:t>Tensión (V)</a:t>
                      </a:r>
                      <a:endParaRPr lang="es-ES" sz="800">
                        <a:effectLst/>
                        <a:latin typeface="Calibri"/>
                        <a:ea typeface="Calibri"/>
                        <a:cs typeface="Times New Roman"/>
                      </a:endParaRPr>
                    </a:p>
                  </a:txBody>
                  <a:tcPr marL="40884" marR="40884" marT="0" marB="0" anchor="ctr"/>
                </a:tc>
                <a:tc>
                  <a:txBody>
                    <a:bodyPr/>
                    <a:lstStyle/>
                    <a:p>
                      <a:pPr algn="ctr">
                        <a:lnSpc>
                          <a:spcPct val="115000"/>
                        </a:lnSpc>
                        <a:spcAft>
                          <a:spcPts val="0"/>
                        </a:spcAft>
                      </a:pPr>
                      <a:r>
                        <a:rPr lang="es-ES" sz="800">
                          <a:effectLst/>
                        </a:rPr>
                        <a:t>Resistencia del sistema</a:t>
                      </a:r>
                    </a:p>
                    <a:p>
                      <a:pPr algn="ctr">
                        <a:lnSpc>
                          <a:spcPct val="115000"/>
                        </a:lnSpc>
                        <a:spcAft>
                          <a:spcPts val="0"/>
                        </a:spcAft>
                      </a:pPr>
                      <a:r>
                        <a:rPr lang="es-ES" sz="800">
                          <a:effectLst/>
                        </a:rPr>
                        <a:t>mbar / L/s</a:t>
                      </a:r>
                      <a:endParaRPr lang="es-ES" sz="800">
                        <a:effectLst/>
                        <a:latin typeface="Calibri"/>
                        <a:ea typeface="Calibri"/>
                        <a:cs typeface="Times New Roman"/>
                      </a:endParaRPr>
                    </a:p>
                  </a:txBody>
                  <a:tcPr marL="40884" marR="40884" marT="0" marB="0" anchor="ctr"/>
                </a:tc>
              </a:tr>
              <a:tr h="170119">
                <a:tc>
                  <a:txBody>
                    <a:bodyPr/>
                    <a:lstStyle/>
                    <a:p>
                      <a:pPr algn="ctr">
                        <a:lnSpc>
                          <a:spcPct val="115000"/>
                        </a:lnSpc>
                        <a:spcAft>
                          <a:spcPts val="0"/>
                        </a:spcAft>
                      </a:pPr>
                      <a:r>
                        <a:rPr lang="es-ES" sz="800">
                          <a:effectLst/>
                        </a:rPr>
                        <a:t>1</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3,6</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2,5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4,1</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3,55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8,5</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1,5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3,7</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2,55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3,6</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8,9</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1,55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3,6</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2,6</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4,3</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3,65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9,9</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1,6</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3,7</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2,65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4,2</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3,7</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10,7</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1,65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3,8</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2,7</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4,3</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3,75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11,8</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1,7</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3,6</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2,75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4,3</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3,8</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12,6</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1,75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3,8</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2,8</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3,85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14,3</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1,8</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3,6</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2,85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4,6</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3,9</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16</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1,85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2,9</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4,7</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3,95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17,5</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1,9</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3,9</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2,95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4,8</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20,6</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1,95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3,8</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4,05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24,3</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2</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3,7</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3,05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5,3</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4,1</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27,8</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2,05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3,7</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3,1</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5,4</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4,15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30,8</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2,1</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3,8</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3,15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5,7</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4,2</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35,2</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2,15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3,8</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3,2</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5,8</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4,25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39,6</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2,2</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3,7</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3,25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6</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4,3</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47</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2,25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3,9</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3,3</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6,6</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4,35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65</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2,3</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3,9</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3,35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6,7</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 </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 </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2,35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3,4</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7,3</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 </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 </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2,4</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3,45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7,5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 </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 </a:t>
                      </a:r>
                      <a:endParaRPr lang="es-ES" sz="800">
                        <a:effectLst/>
                        <a:latin typeface="Calibri"/>
                        <a:ea typeface="Calibri"/>
                        <a:cs typeface="Times New Roman"/>
                      </a:endParaRPr>
                    </a:p>
                  </a:txBody>
                  <a:tcPr marL="40884" marR="40884" marT="0" marB="0" anchor="b"/>
                </a:tc>
              </a:tr>
              <a:tr h="170119">
                <a:tc>
                  <a:txBody>
                    <a:bodyPr/>
                    <a:lstStyle/>
                    <a:p>
                      <a:pPr algn="ctr">
                        <a:lnSpc>
                          <a:spcPct val="115000"/>
                        </a:lnSpc>
                        <a:spcAft>
                          <a:spcPts val="0"/>
                        </a:spcAft>
                      </a:pPr>
                      <a:r>
                        <a:rPr lang="es-ES" sz="800">
                          <a:effectLst/>
                        </a:rPr>
                        <a:t>2,45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3,9</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3,5</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dirty="0">
                          <a:effectLst/>
                        </a:rPr>
                        <a:t>7,9</a:t>
                      </a:r>
                      <a:endParaRPr lang="es-ES" sz="800" dirty="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a:effectLst/>
                        </a:rPr>
                        <a:t> </a:t>
                      </a:r>
                      <a:endParaRPr lang="es-ES" sz="800">
                        <a:effectLst/>
                        <a:latin typeface="Calibri"/>
                        <a:ea typeface="Calibri"/>
                        <a:cs typeface="Times New Roman"/>
                      </a:endParaRPr>
                    </a:p>
                  </a:txBody>
                  <a:tcPr marL="40884" marR="40884" marT="0" marB="0" anchor="b"/>
                </a:tc>
                <a:tc>
                  <a:txBody>
                    <a:bodyPr/>
                    <a:lstStyle/>
                    <a:p>
                      <a:pPr algn="ctr">
                        <a:lnSpc>
                          <a:spcPct val="115000"/>
                        </a:lnSpc>
                        <a:spcAft>
                          <a:spcPts val="0"/>
                        </a:spcAft>
                      </a:pPr>
                      <a:r>
                        <a:rPr lang="es-ES" sz="800" dirty="0">
                          <a:effectLst/>
                        </a:rPr>
                        <a:t> </a:t>
                      </a:r>
                      <a:endParaRPr lang="es-ES" sz="800" dirty="0">
                        <a:effectLst/>
                        <a:latin typeface="Calibri"/>
                        <a:ea typeface="Calibri"/>
                        <a:cs typeface="Times New Roman"/>
                      </a:endParaRPr>
                    </a:p>
                  </a:txBody>
                  <a:tcPr marL="40884" marR="40884" marT="0" marB="0" anchor="b"/>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2952022396"/>
              </p:ext>
            </p:extLst>
          </p:nvPr>
        </p:nvGraphicFramePr>
        <p:xfrm>
          <a:off x="4557412" y="1772816"/>
          <a:ext cx="3896596" cy="3674112"/>
        </p:xfrm>
        <a:graphic>
          <a:graphicData uri="http://schemas.openxmlformats.org/drawingml/2006/table">
            <a:tbl>
              <a:tblPr firstRow="1" firstCol="1" bandRow="1">
                <a:tableStyleId>{5C22544A-7EE6-4342-B048-85BDC9FD1C3A}</a:tableStyleId>
              </a:tblPr>
              <a:tblGrid>
                <a:gridCol w="706433"/>
                <a:gridCol w="635913"/>
                <a:gridCol w="641212"/>
                <a:gridCol w="635913"/>
                <a:gridCol w="635913"/>
                <a:gridCol w="641212"/>
              </a:tblGrid>
              <a:tr h="415105">
                <a:tc>
                  <a:txBody>
                    <a:bodyPr/>
                    <a:lstStyle/>
                    <a:p>
                      <a:pPr algn="ctr">
                        <a:lnSpc>
                          <a:spcPct val="115000"/>
                        </a:lnSpc>
                        <a:spcAft>
                          <a:spcPts val="0"/>
                        </a:spcAft>
                      </a:pPr>
                      <a:r>
                        <a:rPr lang="es-ES" sz="800" dirty="0">
                          <a:effectLst/>
                        </a:rPr>
                        <a:t>Pulmón Derecha</a:t>
                      </a:r>
                      <a:endParaRPr lang="es-ES" sz="8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800">
                          <a:effectLst/>
                        </a:rPr>
                        <a:t>Pulmón Izquierda</a:t>
                      </a:r>
                      <a:endParaRPr lang="es-ES" sz="8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800">
                          <a:effectLst/>
                        </a:rPr>
                        <a:t>Compliance</a:t>
                      </a:r>
                    </a:p>
                    <a:p>
                      <a:pPr algn="ctr">
                        <a:lnSpc>
                          <a:spcPct val="115000"/>
                        </a:lnSpc>
                        <a:spcAft>
                          <a:spcPts val="0"/>
                        </a:spcAft>
                      </a:pPr>
                      <a:r>
                        <a:rPr lang="es-ES" sz="800">
                          <a:effectLst/>
                        </a:rPr>
                        <a:t>mL / mbar</a:t>
                      </a:r>
                      <a:endParaRPr lang="es-ES" sz="8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800">
                          <a:effectLst/>
                        </a:rPr>
                        <a:t>Pulmón Derecha</a:t>
                      </a:r>
                      <a:endParaRPr lang="es-ES" sz="8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800">
                          <a:effectLst/>
                        </a:rPr>
                        <a:t>Pulmón Izquierda</a:t>
                      </a:r>
                      <a:endParaRPr lang="es-ES" sz="8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S" sz="800">
                          <a:effectLst/>
                        </a:rPr>
                        <a:t>Compliance</a:t>
                      </a:r>
                    </a:p>
                    <a:p>
                      <a:pPr algn="ctr">
                        <a:lnSpc>
                          <a:spcPct val="115000"/>
                        </a:lnSpc>
                        <a:spcAft>
                          <a:spcPts val="0"/>
                        </a:spcAft>
                      </a:pPr>
                      <a:r>
                        <a:rPr lang="es-ES" sz="800">
                          <a:effectLst/>
                        </a:rPr>
                        <a:t>mL / mbar</a:t>
                      </a:r>
                      <a:endParaRPr lang="es-ES" sz="800">
                        <a:effectLst/>
                        <a:latin typeface="Calibri"/>
                        <a:ea typeface="Calibri"/>
                        <a:cs typeface="Times New Roman"/>
                      </a:endParaRPr>
                    </a:p>
                  </a:txBody>
                  <a:tcPr marL="44450" marR="44450" marT="0" marB="0" anchor="ctr"/>
                </a:tc>
              </a:tr>
              <a:tr h="207552">
                <a:tc>
                  <a:txBody>
                    <a:bodyPr/>
                    <a:lstStyle/>
                    <a:p>
                      <a:pPr algn="ctr">
                        <a:lnSpc>
                          <a:spcPct val="115000"/>
                        </a:lnSpc>
                        <a:spcAft>
                          <a:spcPts val="0"/>
                        </a:spcAft>
                      </a:pPr>
                      <a:r>
                        <a:rPr lang="es-ES" sz="800">
                          <a:effectLst/>
                        </a:rPr>
                        <a:t>0</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34,5</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27,2</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a:effectLst/>
                        </a:rPr>
                        <a:t>0</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36,2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27,1</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a:effectLst/>
                        </a:rPr>
                        <a:t>0</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34,8</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28</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a:effectLst/>
                        </a:rPr>
                        <a:t>0</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33,5</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26,5</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a:effectLst/>
                        </a:rPr>
                        <a:t>0</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5</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22,2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5</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16</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a:effectLst/>
                        </a:rPr>
                        <a:t>1</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30</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26,1</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a:effectLst/>
                        </a:rPr>
                        <a:t>1</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31,7</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26</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a:effectLst/>
                        </a:rPr>
                        <a:t>1</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30,4</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dirty="0">
                          <a:effectLst/>
                        </a:rPr>
                        <a:t>4</a:t>
                      </a:r>
                      <a:endParaRPr lang="es-ES" sz="8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25,5</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a:effectLst/>
                        </a:rPr>
                        <a:t>1</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28,6</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23,5</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a:effectLst/>
                        </a:rPr>
                        <a:t>1</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5</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19,4</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5</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14,6</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a:effectLst/>
                        </a:rPr>
                        <a:t>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27</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5</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18,4</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a:effectLst/>
                        </a:rPr>
                        <a:t>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27,5</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5</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18</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a:effectLst/>
                        </a:rPr>
                        <a:t>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27,2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5</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3</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17,5</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dirty="0">
                          <a:effectLst/>
                        </a:rPr>
                        <a:t>2</a:t>
                      </a:r>
                      <a:endParaRPr lang="es-ES" sz="8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25,2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5</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4</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15,6</a:t>
                      </a:r>
                      <a:endParaRPr lang="es-ES" sz="800">
                        <a:effectLst/>
                        <a:latin typeface="Calibri"/>
                        <a:ea typeface="Calibri"/>
                        <a:cs typeface="Times New Roman"/>
                      </a:endParaRPr>
                    </a:p>
                  </a:txBody>
                  <a:tcPr marL="44450" marR="44450" marT="0" marB="0" anchor="b"/>
                </a:tc>
              </a:tr>
              <a:tr h="207552">
                <a:tc>
                  <a:txBody>
                    <a:bodyPr/>
                    <a:lstStyle/>
                    <a:p>
                      <a:pPr algn="ctr">
                        <a:lnSpc>
                          <a:spcPct val="115000"/>
                        </a:lnSpc>
                        <a:spcAft>
                          <a:spcPts val="0"/>
                        </a:spcAft>
                      </a:pPr>
                      <a:r>
                        <a:rPr lang="es-ES" sz="800" dirty="0">
                          <a:effectLst/>
                        </a:rPr>
                        <a:t>2</a:t>
                      </a:r>
                      <a:endParaRPr lang="es-ES" sz="8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dirty="0">
                          <a:effectLst/>
                        </a:rPr>
                        <a:t>5</a:t>
                      </a:r>
                      <a:endParaRPr lang="es-ES" sz="8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17,2</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5</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a:effectLst/>
                        </a:rPr>
                        <a:t>5</a:t>
                      </a:r>
                      <a:endParaRPr lang="es-ES" sz="8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800" dirty="0">
                          <a:effectLst/>
                        </a:rPr>
                        <a:t>10</a:t>
                      </a:r>
                      <a:endParaRPr lang="es-ES" sz="800" dirty="0">
                        <a:effectLst/>
                        <a:latin typeface="Calibri"/>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val="1881527158"/>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descr="http://img.medicalexpo.es/images_me/photo-g/ventilador-reanimacion-68268-47902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3241" y="4561815"/>
            <a:ext cx="1729543" cy="1496720"/>
          </a:xfrm>
          <a:prstGeom prst="rect">
            <a:avLst/>
          </a:prstGeom>
          <a:noFill/>
          <a:extLst>
            <a:ext uri="{909E8E84-426E-40DD-AFC4-6F175D3DCCD1}">
              <a14:hiddenFill xmlns:a14="http://schemas.microsoft.com/office/drawing/2010/main">
                <a:solidFill>
                  <a:srgbClr val="FFFFFF"/>
                </a:solidFill>
              </a14:hiddenFill>
            </a:ext>
          </a:extLst>
        </p:spPr>
      </p:pic>
      <p:sp>
        <p:nvSpPr>
          <p:cNvPr id="3" name="2 Título"/>
          <p:cNvSpPr>
            <a:spLocks noGrp="1"/>
          </p:cNvSpPr>
          <p:nvPr>
            <p:ph type="title"/>
          </p:nvPr>
        </p:nvSpPr>
        <p:spPr>
          <a:xfrm>
            <a:off x="395536" y="620688"/>
            <a:ext cx="8229600" cy="706760"/>
          </a:xfrm>
        </p:spPr>
        <p:txBody>
          <a:bodyPr>
            <a:normAutofit/>
          </a:bodyPr>
          <a:lstStyle/>
          <a:p>
            <a:r>
              <a:rPr lang="es-EC" sz="3200" dirty="0" smtClean="0"/>
              <a:t>Interface HMI</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746310" y="1011664"/>
            <a:ext cx="3813865" cy="369332"/>
          </a:xfrm>
          <a:prstGeom prst="rect">
            <a:avLst/>
          </a:prstGeom>
        </p:spPr>
        <p:txBody>
          <a:bodyPr wrap="none">
            <a:spAutoFit/>
          </a:bodyPr>
          <a:lstStyle/>
          <a:p>
            <a:pPr lvl="1"/>
            <a:r>
              <a:rPr lang="es-EC" b="1" dirty="0" smtClean="0"/>
              <a:t>Modos de Funcionamiento</a:t>
            </a:r>
            <a:endParaRPr lang="es-ES" b="1" dirty="0"/>
          </a:p>
        </p:txBody>
      </p:sp>
      <p:pic>
        <p:nvPicPr>
          <p:cNvPr id="23" name="22 Imagen"/>
          <p:cNvPicPr/>
          <p:nvPr/>
        </p:nvPicPr>
        <p:blipFill>
          <a:blip r:embed="rId5"/>
          <a:stretch>
            <a:fillRect/>
          </a:stretch>
        </p:blipFill>
        <p:spPr>
          <a:xfrm>
            <a:off x="555501" y="2007096"/>
            <a:ext cx="3800475" cy="2286000"/>
          </a:xfrm>
          <a:prstGeom prst="rect">
            <a:avLst/>
          </a:prstGeom>
          <a:ln>
            <a:solidFill>
              <a:schemeClr val="tx1"/>
            </a:solidFill>
          </a:ln>
        </p:spPr>
      </p:pic>
      <p:sp>
        <p:nvSpPr>
          <p:cNvPr id="7" name="6 Rectángulo"/>
          <p:cNvSpPr/>
          <p:nvPr/>
        </p:nvSpPr>
        <p:spPr>
          <a:xfrm>
            <a:off x="46824" y="1386830"/>
            <a:ext cx="3235181" cy="369332"/>
          </a:xfrm>
          <a:prstGeom prst="rect">
            <a:avLst/>
          </a:prstGeom>
        </p:spPr>
        <p:txBody>
          <a:bodyPr wrap="none">
            <a:spAutoFit/>
          </a:bodyPr>
          <a:lstStyle/>
          <a:p>
            <a:pPr lvl="1"/>
            <a:r>
              <a:rPr lang="es-EC" b="1" dirty="0" smtClean="0"/>
              <a:t>Modo Pre-establecido</a:t>
            </a:r>
            <a:endParaRPr lang="es-ES" b="1" dirty="0"/>
          </a:p>
        </p:txBody>
      </p:sp>
      <p:graphicFrame>
        <p:nvGraphicFramePr>
          <p:cNvPr id="14" name="13 Tabla"/>
          <p:cNvGraphicFramePr>
            <a:graphicFrameLocks noGrp="1"/>
          </p:cNvGraphicFramePr>
          <p:nvPr>
            <p:extLst>
              <p:ext uri="{D42A27DB-BD31-4B8C-83A1-F6EECF244321}">
                <p14:modId xmlns:p14="http://schemas.microsoft.com/office/powerpoint/2010/main" val="480295985"/>
              </p:ext>
            </p:extLst>
          </p:nvPr>
        </p:nvGraphicFramePr>
        <p:xfrm>
          <a:off x="4932041" y="1839208"/>
          <a:ext cx="3888432" cy="2514600"/>
        </p:xfrm>
        <a:graphic>
          <a:graphicData uri="http://schemas.openxmlformats.org/drawingml/2006/table">
            <a:tbl>
              <a:tblPr firstRow="1" firstCol="1" bandRow="1">
                <a:tableStyleId>{0E3FDE45-AF77-4B5C-9715-49D594BDF05E}</a:tableStyleId>
              </a:tblPr>
              <a:tblGrid>
                <a:gridCol w="1088762"/>
                <a:gridCol w="1531247"/>
                <a:gridCol w="1268423"/>
              </a:tblGrid>
              <a:tr h="0">
                <a:tc>
                  <a:txBody>
                    <a:bodyPr/>
                    <a:lstStyle/>
                    <a:p>
                      <a:pPr indent="252095" algn="r">
                        <a:lnSpc>
                          <a:spcPct val="150000"/>
                        </a:lnSpc>
                        <a:spcBef>
                          <a:spcPts val="1200"/>
                        </a:spcBef>
                        <a:spcAft>
                          <a:spcPts val="0"/>
                        </a:spcAft>
                      </a:pPr>
                      <a:r>
                        <a:rPr lang="es-ES" sz="1000" dirty="0">
                          <a:effectLst/>
                        </a:rPr>
                        <a:t>Condición Clínica</a:t>
                      </a:r>
                      <a:endParaRPr lang="es-ES" sz="1200" dirty="0">
                        <a:solidFill>
                          <a:srgbClr val="365F91"/>
                        </a:solidFill>
                        <a:effectLst/>
                        <a:latin typeface="Times New Roman"/>
                        <a:ea typeface="Calibri"/>
                      </a:endParaRPr>
                    </a:p>
                  </a:txBody>
                  <a:tcPr marL="68580" marR="68580" marT="0" marB="0"/>
                </a:tc>
                <a:tc>
                  <a:txBody>
                    <a:bodyPr/>
                    <a:lstStyle/>
                    <a:p>
                      <a:pPr indent="252095" algn="r">
                        <a:lnSpc>
                          <a:spcPct val="150000"/>
                        </a:lnSpc>
                        <a:spcAft>
                          <a:spcPts val="0"/>
                        </a:spcAft>
                      </a:pPr>
                      <a:r>
                        <a:rPr lang="es-ES" sz="1000">
                          <a:effectLst/>
                        </a:rPr>
                        <a:t>Resistencia</a:t>
                      </a:r>
                      <a:endParaRPr lang="es-ES" sz="1200">
                        <a:solidFill>
                          <a:srgbClr val="365F91"/>
                        </a:solidFill>
                        <a:effectLst/>
                        <a:latin typeface="Times New Roman"/>
                        <a:ea typeface="Calibri"/>
                      </a:endParaRPr>
                    </a:p>
                  </a:txBody>
                  <a:tcPr marL="68580" marR="68580" marT="0" marB="0"/>
                </a:tc>
                <a:tc>
                  <a:txBody>
                    <a:bodyPr/>
                    <a:lstStyle/>
                    <a:p>
                      <a:pPr indent="252095" algn="r">
                        <a:lnSpc>
                          <a:spcPct val="150000"/>
                        </a:lnSpc>
                        <a:spcAft>
                          <a:spcPts val="1200"/>
                        </a:spcAft>
                      </a:pPr>
                      <a:r>
                        <a:rPr lang="es-ES" sz="1000" dirty="0">
                          <a:effectLst/>
                        </a:rPr>
                        <a:t>Compliance</a:t>
                      </a:r>
                      <a:endParaRPr lang="es-ES" sz="1200" dirty="0">
                        <a:solidFill>
                          <a:srgbClr val="365F91"/>
                        </a:solidFill>
                        <a:effectLst/>
                        <a:latin typeface="Times New Roman"/>
                        <a:ea typeface="Calibri"/>
                      </a:endParaRPr>
                    </a:p>
                  </a:txBody>
                  <a:tcPr marL="68580" marR="68580" marT="0" marB="0"/>
                </a:tc>
              </a:tr>
              <a:tr h="0">
                <a:tc>
                  <a:txBody>
                    <a:bodyPr/>
                    <a:lstStyle/>
                    <a:p>
                      <a:pPr indent="252095" algn="r">
                        <a:lnSpc>
                          <a:spcPct val="150000"/>
                        </a:lnSpc>
                        <a:spcBef>
                          <a:spcPts val="1200"/>
                        </a:spcBef>
                        <a:spcAft>
                          <a:spcPts val="0"/>
                        </a:spcAft>
                      </a:pPr>
                      <a:r>
                        <a:rPr lang="es-ES" sz="1000">
                          <a:effectLst/>
                        </a:rPr>
                        <a:t>EPOC</a:t>
                      </a:r>
                      <a:endParaRPr lang="es-ES" sz="1200">
                        <a:solidFill>
                          <a:srgbClr val="365F91"/>
                        </a:solidFill>
                        <a:effectLst/>
                        <a:latin typeface="Times New Roman"/>
                        <a:ea typeface="Calibri"/>
                      </a:endParaRPr>
                    </a:p>
                  </a:txBody>
                  <a:tcPr marL="68580" marR="68580" marT="0" marB="0" anchor="ctr"/>
                </a:tc>
                <a:tc>
                  <a:txBody>
                    <a:bodyPr/>
                    <a:lstStyle/>
                    <a:p>
                      <a:pPr indent="252095" algn="r">
                        <a:lnSpc>
                          <a:spcPct val="150000"/>
                        </a:lnSpc>
                        <a:spcAft>
                          <a:spcPts val="0"/>
                        </a:spcAft>
                      </a:pPr>
                      <a:r>
                        <a:rPr lang="es-ES" sz="1000">
                          <a:effectLst/>
                        </a:rPr>
                        <a:t>25 mbar / L/s</a:t>
                      </a:r>
                      <a:endParaRPr lang="es-ES" sz="1200">
                        <a:solidFill>
                          <a:srgbClr val="365F91"/>
                        </a:solidFill>
                        <a:effectLst/>
                        <a:latin typeface="Times New Roman"/>
                        <a:ea typeface="Calibri"/>
                      </a:endParaRPr>
                    </a:p>
                  </a:txBody>
                  <a:tcPr marL="68580" marR="68580" marT="0" marB="0" anchor="ctr"/>
                </a:tc>
                <a:tc>
                  <a:txBody>
                    <a:bodyPr/>
                    <a:lstStyle/>
                    <a:p>
                      <a:pPr indent="252095" algn="r">
                        <a:lnSpc>
                          <a:spcPct val="150000"/>
                        </a:lnSpc>
                        <a:spcAft>
                          <a:spcPts val="0"/>
                        </a:spcAft>
                      </a:pPr>
                      <a:r>
                        <a:rPr lang="es-ES" sz="1000">
                          <a:effectLst/>
                        </a:rPr>
                        <a:t>40 mL / mbar</a:t>
                      </a:r>
                      <a:endParaRPr lang="es-ES" sz="1200">
                        <a:solidFill>
                          <a:srgbClr val="365F91"/>
                        </a:solidFill>
                        <a:effectLst/>
                        <a:latin typeface="Times New Roman"/>
                        <a:ea typeface="Calibri"/>
                      </a:endParaRPr>
                    </a:p>
                  </a:txBody>
                  <a:tcPr marL="68580" marR="68580" marT="0" marB="0" anchor="ctr"/>
                </a:tc>
              </a:tr>
              <a:tr h="0">
                <a:tc>
                  <a:txBody>
                    <a:bodyPr/>
                    <a:lstStyle/>
                    <a:p>
                      <a:pPr indent="252095" algn="r">
                        <a:lnSpc>
                          <a:spcPct val="150000"/>
                        </a:lnSpc>
                        <a:spcBef>
                          <a:spcPts val="1200"/>
                        </a:spcBef>
                        <a:spcAft>
                          <a:spcPts val="0"/>
                        </a:spcAft>
                      </a:pPr>
                      <a:r>
                        <a:rPr lang="es-ES" sz="1000">
                          <a:effectLst/>
                        </a:rPr>
                        <a:t>ARDS SEVERO</a:t>
                      </a:r>
                      <a:endParaRPr lang="es-ES" sz="1200">
                        <a:solidFill>
                          <a:srgbClr val="365F91"/>
                        </a:solidFill>
                        <a:effectLst/>
                        <a:latin typeface="Times New Roman"/>
                        <a:ea typeface="Calibri"/>
                      </a:endParaRPr>
                    </a:p>
                  </a:txBody>
                  <a:tcPr marL="68580" marR="68580" marT="0" marB="0" anchor="ctr"/>
                </a:tc>
                <a:tc>
                  <a:txBody>
                    <a:bodyPr/>
                    <a:lstStyle/>
                    <a:p>
                      <a:pPr indent="252095" algn="r">
                        <a:lnSpc>
                          <a:spcPct val="150000"/>
                        </a:lnSpc>
                        <a:spcAft>
                          <a:spcPts val="0"/>
                        </a:spcAft>
                      </a:pPr>
                      <a:r>
                        <a:rPr lang="es-ES" sz="1000">
                          <a:effectLst/>
                        </a:rPr>
                        <a:t>15 mbar / L/s</a:t>
                      </a:r>
                      <a:endParaRPr lang="es-ES" sz="1200">
                        <a:solidFill>
                          <a:srgbClr val="365F91"/>
                        </a:solidFill>
                        <a:effectLst/>
                        <a:latin typeface="Times New Roman"/>
                        <a:ea typeface="Calibri"/>
                      </a:endParaRPr>
                    </a:p>
                  </a:txBody>
                  <a:tcPr marL="68580" marR="68580" marT="0" marB="0" anchor="ctr"/>
                </a:tc>
                <a:tc>
                  <a:txBody>
                    <a:bodyPr/>
                    <a:lstStyle/>
                    <a:p>
                      <a:pPr indent="252095" algn="r">
                        <a:lnSpc>
                          <a:spcPct val="150000"/>
                        </a:lnSpc>
                        <a:spcAft>
                          <a:spcPts val="0"/>
                        </a:spcAft>
                      </a:pPr>
                      <a:r>
                        <a:rPr lang="es-ES" sz="1000">
                          <a:effectLst/>
                        </a:rPr>
                        <a:t>20 mL / mbar</a:t>
                      </a:r>
                      <a:endParaRPr lang="es-ES" sz="1200">
                        <a:solidFill>
                          <a:srgbClr val="365F91"/>
                        </a:solidFill>
                        <a:effectLst/>
                        <a:latin typeface="Times New Roman"/>
                        <a:ea typeface="Calibri"/>
                      </a:endParaRPr>
                    </a:p>
                  </a:txBody>
                  <a:tcPr marL="68580" marR="68580" marT="0" marB="0" anchor="ctr"/>
                </a:tc>
              </a:tr>
              <a:tr h="0">
                <a:tc>
                  <a:txBody>
                    <a:bodyPr/>
                    <a:lstStyle/>
                    <a:p>
                      <a:pPr indent="252095" algn="r">
                        <a:lnSpc>
                          <a:spcPct val="150000"/>
                        </a:lnSpc>
                        <a:spcBef>
                          <a:spcPts val="1200"/>
                        </a:spcBef>
                        <a:spcAft>
                          <a:spcPts val="0"/>
                        </a:spcAft>
                      </a:pPr>
                      <a:r>
                        <a:rPr lang="es-ES" sz="1000">
                          <a:effectLst/>
                        </a:rPr>
                        <a:t>ARDS MODERADO</a:t>
                      </a:r>
                      <a:endParaRPr lang="es-ES" sz="1200">
                        <a:solidFill>
                          <a:srgbClr val="365F91"/>
                        </a:solidFill>
                        <a:effectLst/>
                        <a:latin typeface="Times New Roman"/>
                        <a:ea typeface="Calibri"/>
                      </a:endParaRPr>
                    </a:p>
                  </a:txBody>
                  <a:tcPr marL="68580" marR="68580" marT="0" marB="0" anchor="ctr"/>
                </a:tc>
                <a:tc>
                  <a:txBody>
                    <a:bodyPr/>
                    <a:lstStyle/>
                    <a:p>
                      <a:pPr indent="252095" algn="r">
                        <a:lnSpc>
                          <a:spcPct val="150000"/>
                        </a:lnSpc>
                        <a:spcAft>
                          <a:spcPts val="0"/>
                        </a:spcAft>
                      </a:pPr>
                      <a:r>
                        <a:rPr lang="es-ES" sz="1000">
                          <a:effectLst/>
                        </a:rPr>
                        <a:t>15 mbar / L/s</a:t>
                      </a:r>
                      <a:endParaRPr lang="es-ES" sz="1200">
                        <a:solidFill>
                          <a:srgbClr val="365F91"/>
                        </a:solidFill>
                        <a:effectLst/>
                        <a:latin typeface="Times New Roman"/>
                        <a:ea typeface="Calibri"/>
                      </a:endParaRPr>
                    </a:p>
                  </a:txBody>
                  <a:tcPr marL="68580" marR="68580" marT="0" marB="0" anchor="ctr"/>
                </a:tc>
                <a:tc>
                  <a:txBody>
                    <a:bodyPr/>
                    <a:lstStyle/>
                    <a:p>
                      <a:pPr indent="252095" algn="r">
                        <a:lnSpc>
                          <a:spcPct val="150000"/>
                        </a:lnSpc>
                        <a:spcAft>
                          <a:spcPts val="0"/>
                        </a:spcAft>
                      </a:pPr>
                      <a:r>
                        <a:rPr lang="es-ES" sz="1000">
                          <a:effectLst/>
                        </a:rPr>
                        <a:t>25 mL / mbar</a:t>
                      </a:r>
                      <a:endParaRPr lang="es-ES" sz="1200">
                        <a:solidFill>
                          <a:srgbClr val="365F91"/>
                        </a:solidFill>
                        <a:effectLst/>
                        <a:latin typeface="Times New Roman"/>
                        <a:ea typeface="Calibri"/>
                      </a:endParaRPr>
                    </a:p>
                  </a:txBody>
                  <a:tcPr marL="68580" marR="68580" marT="0" marB="0" anchor="ctr"/>
                </a:tc>
              </a:tr>
              <a:tr h="0">
                <a:tc>
                  <a:txBody>
                    <a:bodyPr/>
                    <a:lstStyle/>
                    <a:p>
                      <a:pPr indent="252095" algn="r">
                        <a:lnSpc>
                          <a:spcPct val="150000"/>
                        </a:lnSpc>
                        <a:spcBef>
                          <a:spcPts val="1200"/>
                        </a:spcBef>
                        <a:spcAft>
                          <a:spcPts val="0"/>
                        </a:spcAft>
                      </a:pPr>
                      <a:r>
                        <a:rPr lang="es-ES" sz="1000">
                          <a:effectLst/>
                        </a:rPr>
                        <a:t>ARDS LEVE</a:t>
                      </a:r>
                      <a:endParaRPr lang="es-ES" sz="1200">
                        <a:solidFill>
                          <a:srgbClr val="365F91"/>
                        </a:solidFill>
                        <a:effectLst/>
                        <a:latin typeface="Times New Roman"/>
                        <a:ea typeface="Calibri"/>
                      </a:endParaRPr>
                    </a:p>
                  </a:txBody>
                  <a:tcPr marL="68580" marR="68580" marT="0" marB="0" anchor="ctr"/>
                </a:tc>
                <a:tc>
                  <a:txBody>
                    <a:bodyPr/>
                    <a:lstStyle/>
                    <a:p>
                      <a:pPr indent="252095" algn="r">
                        <a:lnSpc>
                          <a:spcPct val="150000"/>
                        </a:lnSpc>
                        <a:spcAft>
                          <a:spcPts val="0"/>
                        </a:spcAft>
                      </a:pPr>
                      <a:r>
                        <a:rPr lang="es-ES" sz="1000">
                          <a:effectLst/>
                        </a:rPr>
                        <a:t>15 mbar / L/s</a:t>
                      </a:r>
                      <a:endParaRPr lang="es-ES" sz="1200">
                        <a:solidFill>
                          <a:srgbClr val="365F91"/>
                        </a:solidFill>
                        <a:effectLst/>
                        <a:latin typeface="Times New Roman"/>
                        <a:ea typeface="Calibri"/>
                      </a:endParaRPr>
                    </a:p>
                  </a:txBody>
                  <a:tcPr marL="68580" marR="68580" marT="0" marB="0" anchor="ctr"/>
                </a:tc>
                <a:tc>
                  <a:txBody>
                    <a:bodyPr/>
                    <a:lstStyle/>
                    <a:p>
                      <a:pPr indent="252095" algn="r">
                        <a:lnSpc>
                          <a:spcPct val="150000"/>
                        </a:lnSpc>
                        <a:spcAft>
                          <a:spcPts val="0"/>
                        </a:spcAft>
                      </a:pPr>
                      <a:r>
                        <a:rPr lang="es-ES" sz="1000">
                          <a:effectLst/>
                        </a:rPr>
                        <a:t>30 mL / mbar</a:t>
                      </a:r>
                      <a:endParaRPr lang="es-ES" sz="1200">
                        <a:solidFill>
                          <a:srgbClr val="365F91"/>
                        </a:solidFill>
                        <a:effectLst/>
                        <a:latin typeface="Times New Roman"/>
                        <a:ea typeface="Calibri"/>
                      </a:endParaRPr>
                    </a:p>
                  </a:txBody>
                  <a:tcPr marL="68580" marR="68580" marT="0" marB="0" anchor="ctr"/>
                </a:tc>
              </a:tr>
              <a:tr h="0">
                <a:tc>
                  <a:txBody>
                    <a:bodyPr/>
                    <a:lstStyle/>
                    <a:p>
                      <a:pPr indent="252095" algn="r">
                        <a:lnSpc>
                          <a:spcPct val="150000"/>
                        </a:lnSpc>
                        <a:spcBef>
                          <a:spcPts val="1200"/>
                        </a:spcBef>
                        <a:spcAft>
                          <a:spcPts val="0"/>
                        </a:spcAft>
                      </a:pPr>
                      <a:r>
                        <a:rPr lang="es-ES" sz="1000">
                          <a:effectLst/>
                        </a:rPr>
                        <a:t>ASMA</a:t>
                      </a:r>
                      <a:endParaRPr lang="es-ES" sz="1200">
                        <a:solidFill>
                          <a:srgbClr val="365F91"/>
                        </a:solidFill>
                        <a:effectLst/>
                        <a:latin typeface="Times New Roman"/>
                        <a:ea typeface="Calibri"/>
                      </a:endParaRPr>
                    </a:p>
                  </a:txBody>
                  <a:tcPr marL="68580" marR="68580" marT="0" marB="0" anchor="ctr"/>
                </a:tc>
                <a:tc>
                  <a:txBody>
                    <a:bodyPr/>
                    <a:lstStyle/>
                    <a:p>
                      <a:pPr indent="252095" algn="r">
                        <a:lnSpc>
                          <a:spcPct val="150000"/>
                        </a:lnSpc>
                        <a:spcAft>
                          <a:spcPts val="0"/>
                        </a:spcAft>
                      </a:pPr>
                      <a:r>
                        <a:rPr lang="es-ES" sz="1000">
                          <a:effectLst/>
                        </a:rPr>
                        <a:t>30 mbar / L/s</a:t>
                      </a:r>
                      <a:endParaRPr lang="es-ES" sz="1200">
                        <a:solidFill>
                          <a:srgbClr val="365F91"/>
                        </a:solidFill>
                        <a:effectLst/>
                        <a:latin typeface="Times New Roman"/>
                        <a:ea typeface="Calibri"/>
                      </a:endParaRPr>
                    </a:p>
                  </a:txBody>
                  <a:tcPr marL="68580" marR="68580" marT="0" marB="0" anchor="ctr"/>
                </a:tc>
                <a:tc>
                  <a:txBody>
                    <a:bodyPr/>
                    <a:lstStyle/>
                    <a:p>
                      <a:pPr indent="252095" algn="r">
                        <a:lnSpc>
                          <a:spcPct val="150000"/>
                        </a:lnSpc>
                        <a:spcAft>
                          <a:spcPts val="0"/>
                        </a:spcAft>
                      </a:pPr>
                      <a:r>
                        <a:rPr lang="es-ES" sz="1000">
                          <a:effectLst/>
                        </a:rPr>
                        <a:t>40 mL / mbar</a:t>
                      </a:r>
                      <a:endParaRPr lang="es-ES" sz="1200">
                        <a:solidFill>
                          <a:srgbClr val="365F91"/>
                        </a:solidFill>
                        <a:effectLst/>
                        <a:latin typeface="Times New Roman"/>
                        <a:ea typeface="Calibri"/>
                      </a:endParaRPr>
                    </a:p>
                  </a:txBody>
                  <a:tcPr marL="68580" marR="68580" marT="0" marB="0" anchor="ctr"/>
                </a:tc>
              </a:tr>
              <a:tr h="0">
                <a:tc>
                  <a:txBody>
                    <a:bodyPr/>
                    <a:lstStyle/>
                    <a:p>
                      <a:pPr indent="252095" algn="r">
                        <a:lnSpc>
                          <a:spcPct val="150000"/>
                        </a:lnSpc>
                        <a:spcBef>
                          <a:spcPts val="1200"/>
                        </a:spcBef>
                        <a:spcAft>
                          <a:spcPts val="0"/>
                        </a:spcAft>
                      </a:pPr>
                      <a:r>
                        <a:rPr lang="es-ES" sz="1000" dirty="0">
                          <a:effectLst/>
                        </a:rPr>
                        <a:t>NORMAL</a:t>
                      </a:r>
                      <a:endParaRPr lang="es-ES" sz="1200" dirty="0">
                        <a:solidFill>
                          <a:srgbClr val="365F91"/>
                        </a:solidFill>
                        <a:effectLst/>
                        <a:latin typeface="Times New Roman"/>
                        <a:ea typeface="Calibri"/>
                      </a:endParaRPr>
                    </a:p>
                  </a:txBody>
                  <a:tcPr marL="68580" marR="68580" marT="0" marB="0" anchor="ctr"/>
                </a:tc>
                <a:tc>
                  <a:txBody>
                    <a:bodyPr/>
                    <a:lstStyle/>
                    <a:p>
                      <a:pPr indent="252095" algn="r">
                        <a:lnSpc>
                          <a:spcPct val="150000"/>
                        </a:lnSpc>
                        <a:spcAft>
                          <a:spcPts val="0"/>
                        </a:spcAft>
                      </a:pPr>
                      <a:r>
                        <a:rPr lang="es-ES" sz="1000">
                          <a:effectLst/>
                        </a:rPr>
                        <a:t>5 mbar / L/s</a:t>
                      </a:r>
                      <a:endParaRPr lang="es-ES" sz="1200">
                        <a:solidFill>
                          <a:srgbClr val="365F91"/>
                        </a:solidFill>
                        <a:effectLst/>
                        <a:latin typeface="Times New Roman"/>
                        <a:ea typeface="Calibri"/>
                      </a:endParaRPr>
                    </a:p>
                  </a:txBody>
                  <a:tcPr marL="68580" marR="68580" marT="0" marB="0" anchor="ctr"/>
                </a:tc>
                <a:tc>
                  <a:txBody>
                    <a:bodyPr/>
                    <a:lstStyle/>
                    <a:p>
                      <a:pPr indent="252095" algn="r">
                        <a:lnSpc>
                          <a:spcPct val="150000"/>
                        </a:lnSpc>
                        <a:spcAft>
                          <a:spcPts val="0"/>
                        </a:spcAft>
                      </a:pPr>
                      <a:r>
                        <a:rPr lang="es-ES" sz="1000" dirty="0">
                          <a:effectLst/>
                        </a:rPr>
                        <a:t>40 mL / mbar</a:t>
                      </a:r>
                      <a:endParaRPr lang="es-ES" sz="1200" dirty="0">
                        <a:solidFill>
                          <a:srgbClr val="365F91"/>
                        </a:solidFill>
                        <a:effectLst/>
                        <a:latin typeface="Times New Roman"/>
                        <a:ea typeface="Calibri"/>
                      </a:endParaRPr>
                    </a:p>
                  </a:txBody>
                  <a:tcPr marL="68580" marR="68580" marT="0" marB="0" anchor="ctr"/>
                </a:tc>
              </a:tr>
            </a:tbl>
          </a:graphicData>
        </a:graphic>
      </p:graphicFrame>
      <p:pic>
        <p:nvPicPr>
          <p:cNvPr id="1433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b="7077"/>
          <a:stretch/>
        </p:blipFill>
        <p:spPr bwMode="auto">
          <a:xfrm>
            <a:off x="2699792" y="4530117"/>
            <a:ext cx="2199274" cy="1471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descr="https://encrypted-tbn3.gstatic.com/images?q=tbn:ANd9GcS7bGkqcGSm6NMBiMl5v20HBJn8CC3D6PKv4j22JxlTkHtnAou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7979" y="4561815"/>
            <a:ext cx="2981325" cy="1533526"/>
          </a:xfrm>
          <a:prstGeom prst="rect">
            <a:avLst/>
          </a:prstGeom>
          <a:noFill/>
          <a:extLst>
            <a:ext uri="{909E8E84-426E-40DD-AFC4-6F175D3DCCD1}">
              <a14:hiddenFill xmlns:a14="http://schemas.microsoft.com/office/drawing/2010/main">
                <a:solidFill>
                  <a:srgbClr val="FFFFFF"/>
                </a:solidFill>
              </a14:hiddenFill>
            </a:ext>
          </a:extLst>
        </p:spPr>
      </p:pic>
      <p:sp>
        <p:nvSpPr>
          <p:cNvPr id="18" name="17 Flecha derecha"/>
          <p:cNvSpPr/>
          <p:nvPr/>
        </p:nvSpPr>
        <p:spPr>
          <a:xfrm>
            <a:off x="5076056" y="5265818"/>
            <a:ext cx="720080" cy="39543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9315415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341"/>
                                        </p:tgtEl>
                                      </p:cBhvr>
                                    </p:animEffect>
                                    <p:set>
                                      <p:cBhvr>
                                        <p:cTn id="7" dur="1" fill="hold">
                                          <p:stCondLst>
                                            <p:cond delay="499"/>
                                          </p:stCondLst>
                                        </p:cTn>
                                        <p:tgtEl>
                                          <p:spTgt spid="14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Interface HMI</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746310" y="1011664"/>
            <a:ext cx="3813865" cy="369332"/>
          </a:xfrm>
          <a:prstGeom prst="rect">
            <a:avLst/>
          </a:prstGeom>
        </p:spPr>
        <p:txBody>
          <a:bodyPr wrap="none">
            <a:spAutoFit/>
          </a:bodyPr>
          <a:lstStyle/>
          <a:p>
            <a:pPr lvl="1"/>
            <a:r>
              <a:rPr lang="es-EC" b="1" dirty="0" smtClean="0"/>
              <a:t>Modos de Funcionamiento</a:t>
            </a:r>
            <a:endParaRPr lang="es-ES" b="1" dirty="0"/>
          </a:p>
        </p:txBody>
      </p:sp>
      <p:sp>
        <p:nvSpPr>
          <p:cNvPr id="7" name="6 Rectángulo"/>
          <p:cNvSpPr/>
          <p:nvPr/>
        </p:nvSpPr>
        <p:spPr>
          <a:xfrm>
            <a:off x="46824" y="1386830"/>
            <a:ext cx="4459875" cy="369332"/>
          </a:xfrm>
          <a:prstGeom prst="rect">
            <a:avLst/>
          </a:prstGeom>
        </p:spPr>
        <p:txBody>
          <a:bodyPr wrap="none">
            <a:spAutoFit/>
          </a:bodyPr>
          <a:lstStyle/>
          <a:p>
            <a:pPr lvl="1"/>
            <a:r>
              <a:rPr lang="es-EC" b="1" dirty="0" smtClean="0"/>
              <a:t>Modo Determinado por Usuario</a:t>
            </a:r>
            <a:endParaRPr lang="es-ES" b="1" dirty="0"/>
          </a:p>
        </p:txBody>
      </p:sp>
      <p:pic>
        <p:nvPicPr>
          <p:cNvPr id="15" name="14 Imagen"/>
          <p:cNvPicPr/>
          <p:nvPr/>
        </p:nvPicPr>
        <p:blipFill>
          <a:blip r:embed="rId4"/>
          <a:stretch>
            <a:fillRect/>
          </a:stretch>
        </p:blipFill>
        <p:spPr>
          <a:xfrm>
            <a:off x="593601" y="1988840"/>
            <a:ext cx="3762375" cy="2257425"/>
          </a:xfrm>
          <a:prstGeom prst="rect">
            <a:avLst/>
          </a:prstGeom>
          <a:ln>
            <a:solidFill>
              <a:schemeClr val="tx1"/>
            </a:solidFill>
          </a:ln>
        </p:spPr>
      </p:pic>
      <p:sp>
        <p:nvSpPr>
          <p:cNvPr id="16" name="15 Rectángulo"/>
          <p:cNvSpPr/>
          <p:nvPr/>
        </p:nvSpPr>
        <p:spPr>
          <a:xfrm>
            <a:off x="4746310" y="2378888"/>
            <a:ext cx="4028668" cy="147732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just"/>
            <a:r>
              <a:rPr lang="es-EC" dirty="0" smtClean="0"/>
              <a:t>Permite al usuario la libre variación de los parámetros de Compliance y Resistencia , de acuerdo al desarrollo del ejercicio planteado por el docente. </a:t>
            </a:r>
            <a:endParaRPr lang="es-ES" dirty="0" smtClean="0"/>
          </a:p>
          <a:p>
            <a:endParaRPr lang="es-ES" dirty="0" smtClean="0"/>
          </a:p>
        </p:txBody>
      </p:sp>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786" y="4451201"/>
            <a:ext cx="3887898" cy="141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0797" y="4246265"/>
            <a:ext cx="1897373" cy="189190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198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Programación </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746310" y="1011664"/>
            <a:ext cx="2427268" cy="369332"/>
          </a:xfrm>
          <a:prstGeom prst="rect">
            <a:avLst/>
          </a:prstGeom>
        </p:spPr>
        <p:txBody>
          <a:bodyPr wrap="none">
            <a:spAutoFit/>
          </a:bodyPr>
          <a:lstStyle/>
          <a:p>
            <a:pPr lvl="1"/>
            <a:r>
              <a:rPr lang="es-EC" b="1" dirty="0" smtClean="0"/>
              <a:t>LabVIEW 2014</a:t>
            </a:r>
            <a:endParaRPr lang="es-ES" b="1"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985" y="2132856"/>
            <a:ext cx="6452245" cy="32653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59313875"/>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Programación </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746310" y="1011664"/>
            <a:ext cx="3256020" cy="369332"/>
          </a:xfrm>
          <a:prstGeom prst="rect">
            <a:avLst/>
          </a:prstGeom>
        </p:spPr>
        <p:txBody>
          <a:bodyPr wrap="none">
            <a:spAutoFit/>
          </a:bodyPr>
          <a:lstStyle/>
          <a:p>
            <a:pPr lvl="1"/>
            <a:r>
              <a:rPr lang="es-EC" b="1" dirty="0" smtClean="0"/>
              <a:t>Seguridad del sistema</a:t>
            </a:r>
            <a:endParaRPr lang="es-ES" b="1" dirty="0"/>
          </a:p>
        </p:txBody>
      </p:sp>
      <p:sp>
        <p:nvSpPr>
          <p:cNvPr id="8" name="7 Rectángulo"/>
          <p:cNvSpPr/>
          <p:nvPr/>
        </p:nvSpPr>
        <p:spPr>
          <a:xfrm>
            <a:off x="467544" y="1602582"/>
            <a:ext cx="4572000" cy="3693319"/>
          </a:xfrm>
          <a:prstGeom prst="rect">
            <a:avLst/>
          </a:prstGeom>
        </p:spPr>
        <p:txBody>
          <a:bodyPr>
            <a:spAutoFit/>
          </a:bodyPr>
          <a:lstStyle/>
          <a:p>
            <a:pPr algn="just"/>
            <a:r>
              <a:rPr lang="es-ES" dirty="0" smtClean="0"/>
              <a:t>- Interruptor </a:t>
            </a:r>
            <a:r>
              <a:rPr lang="es-ES" dirty="0"/>
              <a:t>de encendido y apagado del sistema, en el cual al ponerlo en OFF el dispositivo vuelve a las condiciones iniciales del sistema. </a:t>
            </a:r>
            <a:endParaRPr lang="es-ES" dirty="0" smtClean="0"/>
          </a:p>
          <a:p>
            <a:pPr algn="just"/>
            <a:endParaRPr lang="es-ES" dirty="0"/>
          </a:p>
          <a:p>
            <a:pPr algn="just"/>
            <a:r>
              <a:rPr lang="es-ES" dirty="0" smtClean="0"/>
              <a:t>- Si </a:t>
            </a:r>
            <a:r>
              <a:rPr lang="es-ES" dirty="0"/>
              <a:t>el usuario requiere el cambio de un estado a otro, el sistema solo variará al ser presionado el botón “CONFIRMAR</a:t>
            </a:r>
            <a:r>
              <a:rPr lang="es-ES" dirty="0" smtClean="0"/>
              <a:t>”.</a:t>
            </a:r>
          </a:p>
          <a:p>
            <a:pPr algn="just"/>
            <a:endParaRPr lang="es-ES" dirty="0"/>
          </a:p>
          <a:p>
            <a:pPr algn="just"/>
            <a:r>
              <a:rPr lang="es-ES" dirty="0"/>
              <a:t>- El usuario saldrá del sistema únicamente si el dispositivo se encuentra en posición OFF. </a:t>
            </a:r>
          </a:p>
          <a:p>
            <a:pPr algn="just"/>
            <a:endParaRPr lang="es-ES" dirty="0"/>
          </a:p>
        </p:txBody>
      </p:sp>
      <p:pic>
        <p:nvPicPr>
          <p:cNvPr id="10" name="9 Imagen"/>
          <p:cNvPicPr/>
          <p:nvPr/>
        </p:nvPicPr>
        <p:blipFill>
          <a:blip r:embed="rId4"/>
          <a:stretch>
            <a:fillRect/>
          </a:stretch>
        </p:blipFill>
        <p:spPr>
          <a:xfrm>
            <a:off x="5532884" y="1602582"/>
            <a:ext cx="3071564" cy="2304256"/>
          </a:xfrm>
          <a:prstGeom prst="rect">
            <a:avLst/>
          </a:prstGeom>
          <a:ln>
            <a:solidFill>
              <a:schemeClr val="tx1"/>
            </a:solidFill>
          </a:ln>
        </p:spPr>
      </p:pic>
      <p:pic>
        <p:nvPicPr>
          <p:cNvPr id="11" name="10 Imagen"/>
          <p:cNvPicPr/>
          <p:nvPr/>
        </p:nvPicPr>
        <p:blipFill>
          <a:blip r:embed="rId5"/>
          <a:stretch>
            <a:fillRect/>
          </a:stretch>
        </p:blipFill>
        <p:spPr>
          <a:xfrm>
            <a:off x="5745008" y="4149080"/>
            <a:ext cx="2647315" cy="1949450"/>
          </a:xfrm>
          <a:prstGeom prst="rect">
            <a:avLst/>
          </a:prstGeom>
          <a:ln>
            <a:solidFill>
              <a:schemeClr val="tx1"/>
            </a:solidFill>
          </a:ln>
        </p:spPr>
      </p:pic>
      <p:sp>
        <p:nvSpPr>
          <p:cNvPr id="9" name="8 Elipse"/>
          <p:cNvSpPr/>
          <p:nvPr/>
        </p:nvSpPr>
        <p:spPr>
          <a:xfrm>
            <a:off x="7363122" y="5491088"/>
            <a:ext cx="622018" cy="6480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3072866" y="5630458"/>
            <a:ext cx="1653017"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smtClean="0"/>
              <a:t>Botón Energía</a:t>
            </a:r>
            <a:endParaRPr lang="es-ES" dirty="0"/>
          </a:p>
        </p:txBody>
      </p:sp>
      <p:cxnSp>
        <p:nvCxnSpPr>
          <p:cNvPr id="14" name="13 Conector recto de flecha"/>
          <p:cNvCxnSpPr>
            <a:stCxn id="12" idx="3"/>
          </p:cNvCxnSpPr>
          <p:nvPr/>
        </p:nvCxnSpPr>
        <p:spPr>
          <a:xfrm>
            <a:off x="4725883" y="5815124"/>
            <a:ext cx="294824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873153"/>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EC" dirty="0" smtClean="0"/>
              <a:t>PRUEBAS Y ANÁLISIS DE RESULTADOS</a:t>
            </a:r>
            <a:endParaRPr lang="es-ES" dirty="0"/>
          </a:p>
        </p:txBody>
      </p:sp>
      <p:sp>
        <p:nvSpPr>
          <p:cNvPr id="5" name="4 Subtítulo"/>
          <p:cNvSpPr>
            <a:spLocks noGrp="1"/>
          </p:cNvSpPr>
          <p:nvPr>
            <p:ph type="subTitle" idx="1"/>
          </p:nvPr>
        </p:nvSpPr>
        <p:spPr/>
        <p:txBody>
          <a:bodyPr/>
          <a:lstStyle/>
          <a:p>
            <a:endParaRPr lang="es-E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332656"/>
            <a:ext cx="2685678" cy="2018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6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652708"/>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Pruebas y análisis de resultados</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157936" y="1565662"/>
            <a:ext cx="2073003" cy="369332"/>
          </a:xfrm>
          <a:prstGeom prst="rect">
            <a:avLst/>
          </a:prstGeom>
        </p:spPr>
        <p:txBody>
          <a:bodyPr wrap="none">
            <a:spAutoFit/>
          </a:bodyPr>
          <a:lstStyle/>
          <a:p>
            <a:pPr lvl="1"/>
            <a:r>
              <a:rPr lang="es-EC" b="1" dirty="0" smtClean="0"/>
              <a:t>Vibraciones</a:t>
            </a:r>
            <a:endParaRPr lang="es-ES" b="1" dirty="0"/>
          </a:p>
        </p:txBody>
      </p:sp>
      <p:sp>
        <p:nvSpPr>
          <p:cNvPr id="7" name="6 Rectángulo"/>
          <p:cNvSpPr/>
          <p:nvPr/>
        </p:nvSpPr>
        <p:spPr>
          <a:xfrm>
            <a:off x="420720" y="2120028"/>
            <a:ext cx="8399752" cy="1200329"/>
          </a:xfrm>
          <a:prstGeom prst="rect">
            <a:avLst/>
          </a:prstGeom>
        </p:spPr>
        <p:txBody>
          <a:bodyPr wrap="square">
            <a:spAutoFit/>
          </a:bodyPr>
          <a:lstStyle/>
          <a:p>
            <a:r>
              <a:rPr lang="es-ES" dirty="0" smtClean="0"/>
              <a:t>Amplia superficie </a:t>
            </a:r>
            <a:r>
              <a:rPr lang="es-ES" dirty="0"/>
              <a:t>que soporta al dispositivo, </a:t>
            </a:r>
            <a:r>
              <a:rPr lang="es-ES" dirty="0" smtClean="0"/>
              <a:t>distribución </a:t>
            </a:r>
            <a:r>
              <a:rPr lang="es-ES" dirty="0"/>
              <a:t>equitativa de los elementos y la generación de las fuerzas en un punto cercano al centro de </a:t>
            </a:r>
            <a:r>
              <a:rPr lang="es-ES" dirty="0" smtClean="0"/>
              <a:t>gravedad.  Permite la reducción de </a:t>
            </a:r>
            <a:r>
              <a:rPr lang="es-ES" dirty="0"/>
              <a:t>vibraciones excesivas </a:t>
            </a:r>
            <a:r>
              <a:rPr lang="es-ES" dirty="0" smtClean="0"/>
              <a:t>en </a:t>
            </a:r>
            <a:r>
              <a:rPr lang="es-ES" dirty="0"/>
              <a:t>las situaciones extremas de configuración. </a:t>
            </a:r>
          </a:p>
        </p:txBody>
      </p:sp>
      <p:pic>
        <p:nvPicPr>
          <p:cNvPr id="9" name="8 Imagen"/>
          <p:cNvPicPr/>
          <p:nvPr/>
        </p:nvPicPr>
        <p:blipFill>
          <a:blip r:embed="rId4"/>
          <a:stretch>
            <a:fillRect/>
          </a:stretch>
        </p:blipFill>
        <p:spPr>
          <a:xfrm>
            <a:off x="7001428" y="3300518"/>
            <a:ext cx="1189816" cy="2526810"/>
          </a:xfrm>
          <a:prstGeom prst="rect">
            <a:avLst/>
          </a:prstGeom>
          <a:ln>
            <a:solidFill>
              <a:schemeClr val="tx1"/>
            </a:solidFill>
          </a:ln>
        </p:spPr>
      </p:pic>
      <p:sp>
        <p:nvSpPr>
          <p:cNvPr id="8" name="7 Rectángulo"/>
          <p:cNvSpPr/>
          <p:nvPr/>
        </p:nvSpPr>
        <p:spPr>
          <a:xfrm>
            <a:off x="2941689" y="4200425"/>
            <a:ext cx="1192955" cy="369332"/>
          </a:xfrm>
          <a:prstGeom prst="rect">
            <a:avLst/>
          </a:prstGeom>
        </p:spPr>
        <p:txBody>
          <a:bodyPr wrap="none">
            <a:spAutoFit/>
          </a:bodyPr>
          <a:lstStyle/>
          <a:p>
            <a:r>
              <a:rPr lang="es-ES" dirty="0" smtClean="0">
                <a:hlinkClick r:id="rId5" action="ppaction://hlinkfile"/>
              </a:rPr>
              <a:t>Ver Video</a:t>
            </a:r>
            <a:endParaRPr lang="es-ES" dirty="0"/>
          </a:p>
        </p:txBody>
      </p:sp>
    </p:spTree>
    <p:extLst>
      <p:ext uri="{BB962C8B-B14F-4D97-AF65-F5344CB8AC3E}">
        <p14:creationId xmlns:p14="http://schemas.microsoft.com/office/powerpoint/2010/main" val="3523480954"/>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p:nvPr/>
        </p:nvPicPr>
        <p:blipFill>
          <a:blip r:embed="rId3">
            <a:extLst>
              <a:ext uri="{BEBA8EAE-BF5A-486C-A8C5-ECC9F3942E4B}">
                <a14:imgProps xmlns:a14="http://schemas.microsoft.com/office/drawing/2010/main">
                  <a14:imgLayer r:embed="rId4">
                    <a14:imgEffect>
                      <a14:colorTemperature colorTemp="8800"/>
                    </a14:imgEffect>
                    <a14:imgEffect>
                      <a14:brightnessContrast bright="40000" contrast="40000"/>
                    </a14:imgEffect>
                  </a14:imgLayer>
                </a14:imgProps>
              </a:ext>
            </a:extLst>
          </a:blip>
          <a:stretch>
            <a:fillRect/>
          </a:stretch>
        </p:blipFill>
        <p:spPr>
          <a:xfrm rot="14800531">
            <a:off x="5927778" y="3198448"/>
            <a:ext cx="2020454" cy="2390391"/>
          </a:xfrm>
          <a:prstGeom prst="rect">
            <a:avLst/>
          </a:prstGeom>
          <a:ln>
            <a:solidFill>
              <a:schemeClr val="tx1"/>
            </a:solidFill>
          </a:ln>
        </p:spPr>
      </p:pic>
      <p:sp>
        <p:nvSpPr>
          <p:cNvPr id="3" name="2 Título"/>
          <p:cNvSpPr>
            <a:spLocks noGrp="1"/>
          </p:cNvSpPr>
          <p:nvPr>
            <p:ph type="title"/>
          </p:nvPr>
        </p:nvSpPr>
        <p:spPr>
          <a:xfrm>
            <a:off x="395536" y="620688"/>
            <a:ext cx="8229600" cy="706760"/>
          </a:xfrm>
        </p:spPr>
        <p:txBody>
          <a:bodyPr>
            <a:normAutofit/>
          </a:bodyPr>
          <a:lstStyle/>
          <a:p>
            <a:r>
              <a:rPr lang="es-EC" sz="3200" dirty="0"/>
              <a:t>Pruebas y análisis de resultados </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148064" y="1421110"/>
            <a:ext cx="3062057" cy="369332"/>
          </a:xfrm>
          <a:prstGeom prst="rect">
            <a:avLst/>
          </a:prstGeom>
        </p:spPr>
        <p:txBody>
          <a:bodyPr wrap="none">
            <a:spAutoFit/>
          </a:bodyPr>
          <a:lstStyle/>
          <a:p>
            <a:pPr lvl="1"/>
            <a:r>
              <a:rPr lang="es-ES" b="1" dirty="0" smtClean="0"/>
              <a:t>Sistema </a:t>
            </a:r>
            <a:r>
              <a:rPr lang="es-ES" b="1" dirty="0"/>
              <a:t>electrónico</a:t>
            </a:r>
            <a:r>
              <a:rPr lang="es-ES" b="1" dirty="0" smtClean="0"/>
              <a:t>.</a:t>
            </a:r>
            <a:endParaRPr lang="es-ES" b="1" dirty="0"/>
          </a:p>
        </p:txBody>
      </p:sp>
      <p:sp>
        <p:nvSpPr>
          <p:cNvPr id="7" name="6 Rectángulo"/>
          <p:cNvSpPr/>
          <p:nvPr/>
        </p:nvSpPr>
        <p:spPr>
          <a:xfrm>
            <a:off x="511746" y="4149080"/>
            <a:ext cx="4353222" cy="1200329"/>
          </a:xfrm>
          <a:prstGeom prst="rect">
            <a:avLst/>
          </a:prstGeom>
        </p:spPr>
        <p:txBody>
          <a:bodyPr wrap="square">
            <a:spAutoFit/>
          </a:bodyPr>
          <a:lstStyle/>
          <a:p>
            <a:pPr algn="just"/>
            <a:r>
              <a:rPr lang="es-ES" dirty="0" smtClean="0"/>
              <a:t>Se verifica que la amplificación de señal es efectiva al 100%, que el control de apertura y cerrado de válvulas es el esperado.</a:t>
            </a:r>
            <a:endParaRPr lang="es-ES" dirty="0"/>
          </a:p>
        </p:txBody>
      </p:sp>
      <p:sp>
        <p:nvSpPr>
          <p:cNvPr id="8" name="7 Rectángulo"/>
          <p:cNvSpPr/>
          <p:nvPr/>
        </p:nvSpPr>
        <p:spPr>
          <a:xfrm>
            <a:off x="395536" y="1862822"/>
            <a:ext cx="8316416" cy="1477328"/>
          </a:xfrm>
          <a:prstGeom prst="rect">
            <a:avLst/>
          </a:prstGeom>
        </p:spPr>
        <p:txBody>
          <a:bodyPr wrap="square">
            <a:spAutoFit/>
          </a:bodyPr>
          <a:lstStyle/>
          <a:p>
            <a:pPr algn="just"/>
            <a:r>
              <a:rPr lang="es-ES" dirty="0" smtClean="0"/>
              <a:t>De </a:t>
            </a:r>
            <a:r>
              <a:rPr lang="es-ES" dirty="0"/>
              <a:t>la tarjeta de acondicionamiento de señal, la parte más significativa es el circuito puente H, que le da el sentido de Giro del motor</a:t>
            </a:r>
            <a:r>
              <a:rPr lang="es-ES" dirty="0" smtClean="0"/>
              <a:t>.</a:t>
            </a:r>
          </a:p>
          <a:p>
            <a:pPr algn="just"/>
            <a:r>
              <a:rPr lang="es-ES" dirty="0" smtClean="0"/>
              <a:t>De </a:t>
            </a:r>
            <a:r>
              <a:rPr lang="es-ES" dirty="0"/>
              <a:t>esta manera de a sometido a los pistones a movimiento continuo entre sus límites extremos por 5 minutos, verificando que el nivel de calentamiento en los componentes electrónicos es leve. </a:t>
            </a:r>
          </a:p>
        </p:txBody>
      </p:sp>
    </p:spTree>
    <p:extLst>
      <p:ext uri="{BB962C8B-B14F-4D97-AF65-F5344CB8AC3E}">
        <p14:creationId xmlns:p14="http://schemas.microsoft.com/office/powerpoint/2010/main" val="589876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a:t>Pruebas y análisis de resultados </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211960" y="1421110"/>
            <a:ext cx="4706738" cy="369332"/>
          </a:xfrm>
          <a:prstGeom prst="rect">
            <a:avLst/>
          </a:prstGeom>
        </p:spPr>
        <p:txBody>
          <a:bodyPr wrap="none">
            <a:spAutoFit/>
          </a:bodyPr>
          <a:lstStyle/>
          <a:p>
            <a:pPr lvl="1"/>
            <a:r>
              <a:rPr lang="es-ES" b="1" dirty="0" smtClean="0"/>
              <a:t>Transmisión y recepción de datos.</a:t>
            </a:r>
            <a:endParaRPr lang="es-ES" b="1" dirty="0"/>
          </a:p>
        </p:txBody>
      </p:sp>
      <p:sp>
        <p:nvSpPr>
          <p:cNvPr id="7" name="6 Rectángulo"/>
          <p:cNvSpPr/>
          <p:nvPr/>
        </p:nvSpPr>
        <p:spPr>
          <a:xfrm>
            <a:off x="449796" y="1844824"/>
            <a:ext cx="7812360" cy="2862322"/>
          </a:xfrm>
          <a:prstGeom prst="rect">
            <a:avLst/>
          </a:prstGeom>
        </p:spPr>
        <p:txBody>
          <a:bodyPr wrap="square">
            <a:spAutoFit/>
          </a:bodyPr>
          <a:lstStyle/>
          <a:p>
            <a:pPr algn="just"/>
            <a:r>
              <a:rPr lang="es-ES" dirty="0" smtClean="0"/>
              <a:t>Se la </a:t>
            </a:r>
            <a:r>
              <a:rPr lang="es-ES" dirty="0"/>
              <a:t>realiza mediante el asistente de NI myRIO, en la opción de Launch the I/O Monitor. La cual permite de manera interactiva verificar la adquisición y envío de datos de NI myRIO de cada uno de los puertos utilizados. </a:t>
            </a:r>
          </a:p>
          <a:p>
            <a:pPr algn="just"/>
            <a:endParaRPr lang="es-ES" dirty="0" smtClean="0"/>
          </a:p>
          <a:p>
            <a:pPr algn="just"/>
            <a:r>
              <a:rPr lang="es-ES" dirty="0" smtClean="0"/>
              <a:t>Tiempo de respuesta inmediato, comunicación </a:t>
            </a:r>
            <a:r>
              <a:rPr lang="es-ES" dirty="0"/>
              <a:t>con el PC por medio del  módulo de WiFi de NI </a:t>
            </a:r>
            <a:r>
              <a:rPr lang="es-ES" dirty="0" smtClean="0"/>
              <a:t>myRIO. </a:t>
            </a:r>
            <a:r>
              <a:rPr lang="es-ES" dirty="0"/>
              <a:t>S</a:t>
            </a:r>
            <a:r>
              <a:rPr lang="es-ES" dirty="0" smtClean="0"/>
              <a:t>e </a:t>
            </a:r>
            <a:r>
              <a:rPr lang="es-ES" dirty="0"/>
              <a:t>puede constatar que los datos se transmiten prácticamente a tiempo real y la respuesta del sistema es prácticamente inmediata lo que garantiza la fiabilidad del sistema y el control del equipo a distancias amplias, lo que permite una excelente flexibilidad al momento de realizar las actividades didácticas.</a:t>
            </a:r>
          </a:p>
        </p:txBody>
      </p:sp>
      <p:pic>
        <p:nvPicPr>
          <p:cNvPr id="2060" name="Imagen 1042"/>
          <p:cNvPicPr>
            <a:picLocks noChangeAspect="1" noChangeArrowheads="1"/>
          </p:cNvPicPr>
          <p:nvPr/>
        </p:nvPicPr>
        <p:blipFill>
          <a:blip r:embed="rId4" cstate="print">
            <a:extLst>
              <a:ext uri="{28A0092B-C50C-407E-A947-70E740481C1C}">
                <a14:useLocalDpi xmlns:a14="http://schemas.microsoft.com/office/drawing/2010/main" val="0"/>
              </a:ext>
            </a:extLst>
          </a:blip>
          <a:srcRect l="35733" t="16196"/>
          <a:stretch>
            <a:fillRect/>
          </a:stretch>
        </p:blipFill>
        <p:spPr bwMode="auto">
          <a:xfrm>
            <a:off x="2260476" y="4751446"/>
            <a:ext cx="2095500" cy="1533525"/>
          </a:xfrm>
          <a:prstGeom prst="rect">
            <a:avLst/>
          </a:prstGeom>
          <a:noFill/>
          <a:extLst>
            <a:ext uri="{909E8E84-426E-40DD-AFC4-6F175D3DCCD1}">
              <a14:hiddenFill xmlns:a14="http://schemas.microsoft.com/office/drawing/2010/main">
                <a:solidFill>
                  <a:srgbClr val="FFFFFF"/>
                </a:solidFill>
              </a14:hiddenFill>
            </a:ext>
          </a:extLst>
        </p:spPr>
      </p:pic>
      <p:pic>
        <p:nvPicPr>
          <p:cNvPr id="2059" name="Imagen 1043"/>
          <p:cNvPicPr>
            <a:picLocks noChangeAspect="1" noChangeArrowheads="1"/>
          </p:cNvPicPr>
          <p:nvPr/>
        </p:nvPicPr>
        <p:blipFill>
          <a:blip r:embed="rId5" cstate="print">
            <a:extLst>
              <a:ext uri="{28A0092B-C50C-407E-A947-70E740481C1C}">
                <a14:useLocalDpi xmlns:a14="http://schemas.microsoft.com/office/drawing/2010/main" val="0"/>
              </a:ext>
            </a:extLst>
          </a:blip>
          <a:srcRect l="23674" t="8096" r="6609" b="19357"/>
          <a:stretch>
            <a:fillRect/>
          </a:stretch>
        </p:blipFill>
        <p:spPr bwMode="auto">
          <a:xfrm>
            <a:off x="5557260" y="4671789"/>
            <a:ext cx="2619375" cy="15335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2063" name="Picture 15" descr="http://www.studiokatdesigns.com/staging/wp-content/uploads/2014/05/wif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6064" y="4992408"/>
            <a:ext cx="1133060" cy="892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9637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63"/>
                                        </p:tgtEl>
                                      </p:cBhvr>
                                    </p:animEffect>
                                    <p:animScale>
                                      <p:cBhvr>
                                        <p:cTn id="7" dur="250" autoRev="1" fill="hold"/>
                                        <p:tgtEl>
                                          <p:spTgt spid="20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a:t>Pruebas y análisis de resultados </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652315" y="1421110"/>
            <a:ext cx="5086649" cy="369332"/>
          </a:xfrm>
          <a:prstGeom prst="rect">
            <a:avLst/>
          </a:prstGeom>
        </p:spPr>
        <p:txBody>
          <a:bodyPr wrap="none">
            <a:spAutoFit/>
          </a:bodyPr>
          <a:lstStyle/>
          <a:p>
            <a:pPr lvl="1"/>
            <a:r>
              <a:rPr lang="es-ES" b="1" dirty="0" smtClean="0"/>
              <a:t>Hermeticidad del sistema neumático.</a:t>
            </a:r>
            <a:endParaRPr lang="es-ES" b="1" dirty="0"/>
          </a:p>
        </p:txBody>
      </p:sp>
      <p:sp>
        <p:nvSpPr>
          <p:cNvPr id="7" name="6 Rectángulo"/>
          <p:cNvSpPr/>
          <p:nvPr/>
        </p:nvSpPr>
        <p:spPr>
          <a:xfrm>
            <a:off x="449796" y="1953914"/>
            <a:ext cx="7812360" cy="1754326"/>
          </a:xfrm>
          <a:prstGeom prst="rect">
            <a:avLst/>
          </a:prstGeom>
        </p:spPr>
        <p:txBody>
          <a:bodyPr wrap="square">
            <a:spAutoFit/>
          </a:bodyPr>
          <a:lstStyle/>
          <a:p>
            <a:r>
              <a:rPr lang="es-ES" dirty="0"/>
              <a:t>La prueba consiste en poner a trabajar al simulador en la funcionalidad de compliance más baja y verificar que por el sistema neumático no existan fugas cuando la válvula de Nivel de Fuga se encuentra totalmente cerrada. Para ello se debe conectar el ventilador y verificar que las mediciones de VMFugas sean igual a cero.</a:t>
            </a:r>
          </a:p>
          <a:p>
            <a:r>
              <a:rPr lang="es-ES" dirty="0" smtClean="0"/>
              <a:t> </a:t>
            </a:r>
            <a:endParaRPr lang="es-ES" dirty="0"/>
          </a:p>
        </p:txBody>
      </p:sp>
      <p:pic>
        <p:nvPicPr>
          <p:cNvPr id="9" name="8 Imagen"/>
          <p:cNvPicPr/>
          <p:nvPr/>
        </p:nvPicPr>
        <p:blipFill rotWithShape="1">
          <a:blip r:embed="rId4"/>
          <a:srcRect l="22077" r="26658"/>
          <a:stretch/>
        </p:blipFill>
        <p:spPr bwMode="auto">
          <a:xfrm>
            <a:off x="5944677" y="3366497"/>
            <a:ext cx="2291533" cy="2641858"/>
          </a:xfrm>
          <a:prstGeom prst="rect">
            <a:avLst/>
          </a:prstGeom>
          <a:ln>
            <a:solidFill>
              <a:schemeClr val="tx1"/>
            </a:solidFill>
          </a:ln>
          <a:extLst>
            <a:ext uri="{53640926-AAD7-44D8-BBD7-CCE9431645EC}">
              <a14:shadowObscured xmlns:a14="http://schemas.microsoft.com/office/drawing/2010/main"/>
            </a:ext>
          </a:extLst>
        </p:spPr>
      </p:pic>
      <p:pic>
        <p:nvPicPr>
          <p:cNvPr id="10" name="9 Imagen"/>
          <p:cNvPicPr/>
          <p:nvPr/>
        </p:nvPicPr>
        <p:blipFill rotWithShape="1">
          <a:blip r:embed="rId5"/>
          <a:srcRect l="7333" r="7321" b="41667"/>
          <a:stretch/>
        </p:blipFill>
        <p:spPr bwMode="auto">
          <a:xfrm>
            <a:off x="899592" y="4005064"/>
            <a:ext cx="3816985" cy="1466215"/>
          </a:xfrm>
          <a:prstGeom prst="rect">
            <a:avLst/>
          </a:prstGeom>
          <a:ln>
            <a:solidFill>
              <a:schemeClr val="tx1"/>
            </a:solidFill>
          </a:ln>
          <a:extLst>
            <a:ext uri="{53640926-AAD7-44D8-BBD7-CCE9431645EC}">
              <a14:shadowObscured xmlns:a14="http://schemas.microsoft.com/office/drawing/2010/main"/>
            </a:ext>
          </a:extLst>
        </p:spPr>
      </p:pic>
      <p:sp>
        <p:nvSpPr>
          <p:cNvPr id="8" name="7 Elipse"/>
          <p:cNvSpPr/>
          <p:nvPr/>
        </p:nvSpPr>
        <p:spPr>
          <a:xfrm>
            <a:off x="1708619" y="4072813"/>
            <a:ext cx="1152128"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97516504"/>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404664"/>
            <a:ext cx="8229600" cy="1066800"/>
          </a:xfrm>
        </p:spPr>
        <p:txBody>
          <a:bodyPr>
            <a:normAutofit/>
          </a:bodyPr>
          <a:lstStyle/>
          <a:p>
            <a:r>
              <a:rPr lang="es-EC" sz="3200" dirty="0" smtClean="0"/>
              <a:t>Objetivos Específicos</a:t>
            </a:r>
            <a:endParaRPr lang="es-ES" sz="3200" dirty="0"/>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3983019224"/>
              </p:ext>
            </p:extLst>
          </p:nvPr>
        </p:nvGraphicFramePr>
        <p:xfrm>
          <a:off x="743744" y="1412776"/>
          <a:ext cx="7680176"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42914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Equipo en Funcionamiento</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12" name="11 Rectángulo"/>
          <p:cNvSpPr/>
          <p:nvPr/>
        </p:nvSpPr>
        <p:spPr>
          <a:xfrm>
            <a:off x="4067944" y="3140968"/>
            <a:ext cx="3611886" cy="369332"/>
          </a:xfrm>
          <a:prstGeom prst="rect">
            <a:avLst/>
          </a:prstGeom>
        </p:spPr>
        <p:txBody>
          <a:bodyPr wrap="none">
            <a:spAutoFit/>
          </a:bodyPr>
          <a:lstStyle/>
          <a:p>
            <a:r>
              <a:rPr lang="es-EC" dirty="0" smtClean="0">
                <a:hlinkClick r:id="rId4" action="ppaction://hlinkfile"/>
              </a:rPr>
              <a:t>Video Equipo en Funcionamiento</a:t>
            </a:r>
            <a:endParaRPr lang="es-ES" dirty="0"/>
          </a:p>
        </p:txBody>
      </p:sp>
      <p:pic>
        <p:nvPicPr>
          <p:cNvPr id="1026" name="Picture 2" descr="C:\Users\Alejandro\Desktop\Nueva carpeta\IMG_58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916" y="2269628"/>
            <a:ext cx="3431312" cy="257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258931"/>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normAutofit/>
          </a:bodyPr>
          <a:lstStyle/>
          <a:p>
            <a:r>
              <a:rPr lang="es-EC" sz="3200" dirty="0" smtClean="0"/>
              <a:t>Conclusiones y Recomendaciones</a:t>
            </a:r>
            <a:endParaRPr lang="es-ES" sz="3200" dirty="0"/>
          </a:p>
        </p:txBody>
      </p:sp>
      <p:sp>
        <p:nvSpPr>
          <p:cNvPr id="2" name="1 Subtítulo"/>
          <p:cNvSpPr>
            <a:spLocks noGrp="1"/>
          </p:cNvSpPr>
          <p:nvPr>
            <p:ph type="subTitle" idx="1"/>
          </p:nvPr>
        </p:nvSpPr>
        <p:spPr/>
        <p:txBody>
          <a:bodyPr/>
          <a:lstStyle/>
          <a:p>
            <a:endParaRPr lang="es-ES"/>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45100" y="1412776"/>
            <a:ext cx="8694204" cy="369332"/>
          </a:xfrm>
          <a:prstGeom prst="rect">
            <a:avLst/>
          </a:prstGeom>
        </p:spPr>
        <p:txBody>
          <a:bodyPr wrap="square">
            <a:spAutoFit/>
          </a:bodyPr>
          <a:lstStyle/>
          <a:p>
            <a:pPr marL="285750" indent="-285750">
              <a:buFont typeface="Arial" panose="020B0604020202020204" pitchFamily="34" charset="0"/>
              <a:buChar char="•"/>
            </a:pPr>
            <a:r>
              <a:rPr lang="es-ES" dirty="0" smtClean="0"/>
              <a:t> </a:t>
            </a:r>
            <a:endParaRPr lang="es-ES" dirty="0"/>
          </a:p>
        </p:txBody>
      </p:sp>
      <p:pic>
        <p:nvPicPr>
          <p:cNvPr id="9218" name="Picture 2" descr="http://3.bp.blogspot.com/-sE8vaksyMyE/VCwgGZFGBWI/AAAAAAAAET8/U2KysnXnSeE/s1600/Conclus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85338"/>
            <a:ext cx="3724718" cy="2793539"/>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5436096" y="4988082"/>
            <a:ext cx="3611886" cy="369332"/>
          </a:xfrm>
          <a:prstGeom prst="rect">
            <a:avLst/>
          </a:prstGeom>
        </p:spPr>
        <p:txBody>
          <a:bodyPr wrap="none">
            <a:spAutoFit/>
          </a:bodyPr>
          <a:lstStyle/>
          <a:p>
            <a:r>
              <a:rPr lang="es-EC" dirty="0" smtClean="0"/>
              <a:t>Video Equipo en Funcionamiento</a:t>
            </a:r>
            <a:endParaRPr lang="es-ES" dirty="0"/>
          </a:p>
        </p:txBody>
      </p:sp>
    </p:spTree>
    <p:extLst>
      <p:ext uri="{BB962C8B-B14F-4D97-AF65-F5344CB8AC3E}">
        <p14:creationId xmlns:p14="http://schemas.microsoft.com/office/powerpoint/2010/main" val="1628516288"/>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Conclusiones</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45100" y="1412776"/>
            <a:ext cx="8694204" cy="2585323"/>
          </a:xfrm>
          <a:prstGeom prst="rect">
            <a:avLst/>
          </a:prstGeom>
        </p:spPr>
        <p:txBody>
          <a:bodyPr wrap="square">
            <a:spAutoFit/>
          </a:bodyPr>
          <a:lstStyle/>
          <a:p>
            <a:pPr marL="285750" indent="-285750" algn="just">
              <a:buFont typeface="Arial" panose="020B0604020202020204" pitchFamily="34" charset="0"/>
              <a:buChar char="•"/>
            </a:pPr>
            <a:r>
              <a:rPr lang="es-ES" dirty="0" smtClean="0"/>
              <a:t>El </a:t>
            </a:r>
            <a:r>
              <a:rPr lang="es-ES" dirty="0"/>
              <a:t>diseño y construcción del prototipo didáctico para simular características de deficiencias pulmonares, por medio de un sistema programable. Fue enfocado en optimizar los recursos económicos en su construcción mecánica, neumática y electrónica. Por lo tanto se han obtenido resultados muy satisfactorios reduciendo  los costos en materiales, mano de obra, elementos eléctricos y electrónicos. Con el costo aproximado del equipo en USD 2.000,00 lo cual representa un ahorro fundamental para la empresa patrocinadora ya que un equipo similar importado, puede llegar a costar hasta 3 veces la inversión realizada</a:t>
            </a:r>
            <a:r>
              <a:rPr lang="es-ES" dirty="0" smtClean="0"/>
              <a:t>.</a:t>
            </a:r>
            <a:endParaRPr lang="es-ES" dirty="0"/>
          </a:p>
        </p:txBody>
      </p:sp>
    </p:spTree>
    <p:extLst>
      <p:ext uri="{BB962C8B-B14F-4D97-AF65-F5344CB8AC3E}">
        <p14:creationId xmlns:p14="http://schemas.microsoft.com/office/powerpoint/2010/main" val="668168069"/>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Conclusiones</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45100" y="1412776"/>
            <a:ext cx="8694204" cy="4247317"/>
          </a:xfrm>
          <a:prstGeom prst="rect">
            <a:avLst/>
          </a:prstGeom>
        </p:spPr>
        <p:txBody>
          <a:bodyPr wrap="square">
            <a:spAutoFit/>
          </a:bodyPr>
          <a:lstStyle/>
          <a:p>
            <a:pPr marL="285750" indent="-285750" algn="just">
              <a:buFont typeface="Arial" panose="020B0604020202020204" pitchFamily="34" charset="0"/>
              <a:buChar char="•"/>
            </a:pPr>
            <a:r>
              <a:rPr lang="es-ES" dirty="0"/>
              <a:t>Al no disponer de válvulas proporcionales en el mercado nacional, se procedió a comprarlos vía internet e importarlos directamente desde USA, obteniendo la precisión deseada y liberando al proyecto de realizar adaptaciones no deseadas que afectan directamente al control del simulador. </a:t>
            </a: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S" dirty="0" smtClean="0"/>
              <a:t>De </a:t>
            </a:r>
            <a:r>
              <a:rPr lang="es-ES" dirty="0"/>
              <a:t>igual manera se cotizó actuadores lineales de venta en el mercado nacional pero con costos muy elevados y con tiempos de entrega muy amplios por lo que se decidió adquirirlos en importación directa desde USA, reduciendo los costos hasta en un 70% y un mes de espera del arribo de los elementos</a:t>
            </a:r>
            <a:r>
              <a:rPr lang="es-ES" dirty="0" smtClean="0"/>
              <a:t>.</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smtClean="0"/>
              <a:t>Se </a:t>
            </a:r>
            <a:r>
              <a:rPr lang="es-ES" dirty="0"/>
              <a:t>logró controlar de manera efectiva los componentes del sistema brindando una respuesta óptima, mediante un diseño de la tarjeta de adquisición adecuada a la aplicación deseada y mediante el control del controlador NI myRIO.</a:t>
            </a:r>
          </a:p>
          <a:p>
            <a:pPr marL="285750" indent="-285750" algn="just">
              <a:buFont typeface="Arial" panose="020B0604020202020204" pitchFamily="34" charset="0"/>
              <a:buChar char="•"/>
            </a:pPr>
            <a:endParaRPr lang="es-ES" dirty="0"/>
          </a:p>
          <a:p>
            <a:pPr algn="just"/>
            <a:r>
              <a:rPr lang="es-ES" dirty="0" smtClean="0"/>
              <a:t> </a:t>
            </a:r>
            <a:endParaRPr lang="es-ES" dirty="0"/>
          </a:p>
        </p:txBody>
      </p:sp>
    </p:spTree>
    <p:extLst>
      <p:ext uri="{BB962C8B-B14F-4D97-AF65-F5344CB8AC3E}">
        <p14:creationId xmlns:p14="http://schemas.microsoft.com/office/powerpoint/2010/main" val="2503505927"/>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Conclusiones</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45100" y="1412776"/>
            <a:ext cx="8466852" cy="2862322"/>
          </a:xfrm>
          <a:prstGeom prst="rect">
            <a:avLst/>
          </a:prstGeom>
        </p:spPr>
        <p:txBody>
          <a:bodyPr wrap="square">
            <a:spAutoFit/>
          </a:bodyPr>
          <a:lstStyle/>
          <a:p>
            <a:pPr marL="285750" indent="-285750" algn="just">
              <a:buFont typeface="Arial" panose="020B0604020202020204" pitchFamily="34" charset="0"/>
              <a:buChar char="•"/>
            </a:pPr>
            <a:r>
              <a:rPr lang="es-ES" dirty="0"/>
              <a:t>La tarjeta de adquisición de datos NI myRIO, brinda una respuesta en tiempo real del sistema y permite un control de todas las funcionalidades del sistema gracias a su gran número de puertos disponibles. Además brinda al </a:t>
            </a:r>
            <a:r>
              <a:rPr lang="es-ES" dirty="0" smtClean="0"/>
              <a:t>dispositivo, </a:t>
            </a:r>
            <a:r>
              <a:rPr lang="es-ES" dirty="0"/>
              <a:t>la flexibilidad requerida para el manejo de las actividades didácticas, mediante el uso de la funcionalidad inalámbrica permite al usuario la posibilidad de controlar el dispositivo a distancia. Permitiendo que el estudiante desarrolle el problema planteado, con los datos desplegados en el ventilador y su experiencia. Ya que con anterioridad el estudiante podía observar los cambios que el instructor realizaba en las condiciones pulmonares y de esta manera intuir en el tratamiento a implementar a continuación</a:t>
            </a:r>
            <a:r>
              <a:rPr lang="es-ES" dirty="0" smtClean="0"/>
              <a:t> </a:t>
            </a:r>
            <a:endParaRPr lang="es-ES" dirty="0"/>
          </a:p>
        </p:txBody>
      </p:sp>
    </p:spTree>
    <p:extLst>
      <p:ext uri="{BB962C8B-B14F-4D97-AF65-F5344CB8AC3E}">
        <p14:creationId xmlns:p14="http://schemas.microsoft.com/office/powerpoint/2010/main" val="3813584834"/>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Conclusiones</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45100" y="1412776"/>
            <a:ext cx="8694204" cy="4524315"/>
          </a:xfrm>
          <a:prstGeom prst="rect">
            <a:avLst/>
          </a:prstGeom>
        </p:spPr>
        <p:txBody>
          <a:bodyPr wrap="square">
            <a:spAutoFit/>
          </a:bodyPr>
          <a:lstStyle/>
          <a:p>
            <a:pPr marL="285750" indent="-285750" algn="just">
              <a:buFont typeface="Arial" panose="020B0604020202020204" pitchFamily="34" charset="0"/>
              <a:buChar char="•"/>
            </a:pPr>
            <a:r>
              <a:rPr lang="es-ES" dirty="0"/>
              <a:t>Se brinda al usuario, un dispositivo transportable y fácil de ensamblar, empleando el gabinete de control y los elementos del sistema de manera separada. Las conexiones entre el controlador y los y los elementos del equipo están claramente identificadas para un armado fácil.  </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smtClean="0"/>
              <a:t>Se </a:t>
            </a:r>
            <a:r>
              <a:rPr lang="es-ES" dirty="0"/>
              <a:t>determinó que el equipo está en la capacidad de simular condiciones pulmonares de manera muy efectiva, ya que se ha verificado que cada una de las inspiraciones y espiraciones del sistema simulado, son únicas y no se vuelven a repetir y que cada medición al final de la espiración no será igual a la anterior por diferentes factores determinantes como el nivel de flujo de aire, porcentaje de aire retenido en el pulmón, presiones en el interior del sistema, presiones atmosféricas, frecuencias respiratorias, modos ventilatorios empleados, entre otros factores que intervienen, por lo que se ha considerado tolerable un margen de variación aceptable de ±2 unidades en las variables de Resistencia y Compliance. </a:t>
            </a:r>
          </a:p>
          <a:p>
            <a:pPr marL="285750" indent="-285750" algn="just">
              <a:buFont typeface="Arial" panose="020B0604020202020204" pitchFamily="34" charset="0"/>
              <a:buChar char="•"/>
            </a:pPr>
            <a:endParaRPr lang="es-ES" dirty="0"/>
          </a:p>
        </p:txBody>
      </p:sp>
    </p:spTree>
    <p:extLst>
      <p:ext uri="{BB962C8B-B14F-4D97-AF65-F5344CB8AC3E}">
        <p14:creationId xmlns:p14="http://schemas.microsoft.com/office/powerpoint/2010/main" val="1124042912"/>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Conclusiones</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45100" y="1412776"/>
            <a:ext cx="8694204" cy="3693319"/>
          </a:xfrm>
          <a:prstGeom prst="rect">
            <a:avLst/>
          </a:prstGeom>
        </p:spPr>
        <p:txBody>
          <a:bodyPr wrap="square">
            <a:spAutoFit/>
          </a:bodyPr>
          <a:lstStyle/>
          <a:p>
            <a:pPr marL="285750" indent="-285750" algn="just">
              <a:buFont typeface="Arial" panose="020B0604020202020204" pitchFamily="34" charset="0"/>
              <a:buChar char="•"/>
            </a:pPr>
            <a:r>
              <a:rPr lang="es-ES" dirty="0"/>
              <a:t>Mediante las pruebas se determinó que el simulador posee en su estructura una resistencia de 3,6 mbar / L/s y una distensibilidad o compliance de 34 mL/mbar iniciales. Y en sus límites de máxima exigencia la compliance puede llegar hasta un valor de 10 mL/mbar y la resistencia se la ha determinado hasta un valor de 30mbar/L/s, que son los valores máximos que puede presentar un paciente. </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smtClean="0"/>
              <a:t>Se </a:t>
            </a:r>
            <a:r>
              <a:rPr lang="es-ES" dirty="0"/>
              <a:t>ha logrado presentar en el dispositivo la posibilidad de trabajar en dos modos de operación: a) Modo Pre- establecido y b) Modo Determinado por Usuario. Estos modos brindan al usuario la posibilidad de realizar la actividad didáctica de manera interactiva y ejemplificar problemas regulares en la Unidad de Cuidados Intensivos. Permitiendo una metodología de enseñanza más inclusiva en circunstancias similares a la realidad.</a:t>
            </a:r>
          </a:p>
          <a:p>
            <a:pPr algn="just"/>
            <a:endParaRPr lang="es-ES" dirty="0"/>
          </a:p>
        </p:txBody>
      </p:sp>
    </p:spTree>
    <p:extLst>
      <p:ext uri="{BB962C8B-B14F-4D97-AF65-F5344CB8AC3E}">
        <p14:creationId xmlns:p14="http://schemas.microsoft.com/office/powerpoint/2010/main" val="515336385"/>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Conclusiones</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45100" y="1412776"/>
            <a:ext cx="8694204" cy="3970318"/>
          </a:xfrm>
          <a:prstGeom prst="rect">
            <a:avLst/>
          </a:prstGeom>
        </p:spPr>
        <p:txBody>
          <a:bodyPr wrap="square">
            <a:spAutoFit/>
          </a:bodyPr>
          <a:lstStyle/>
          <a:p>
            <a:pPr marL="285750" indent="-285750" algn="just">
              <a:buFont typeface="Arial" panose="020B0604020202020204" pitchFamily="34" charset="0"/>
              <a:buChar char="•"/>
            </a:pPr>
            <a:r>
              <a:rPr lang="es-ES" dirty="0"/>
              <a:t>El dispositivo ha permitido la posibilidad de verificar el correcto funcionamiento de los equipos de ventilación, ya que es un equipo con característica ya establecidas en compliance y resistencia con la cual se puede comparar las mediciones realizadas por los ventiladores que se encuentran en mantenimiento o revisión y de esta manera  garantizar su correcto funcionamiento.</a:t>
            </a:r>
          </a:p>
          <a:p>
            <a:endParaRPr lang="es-ES" dirty="0" smtClean="0"/>
          </a:p>
          <a:p>
            <a:pPr marL="285750" indent="-285750" algn="just">
              <a:buFont typeface="Arial" panose="020B0604020202020204" pitchFamily="34" charset="0"/>
              <a:buChar char="•"/>
            </a:pPr>
            <a:r>
              <a:rPr lang="es-ES" dirty="0" smtClean="0"/>
              <a:t>Se </a:t>
            </a:r>
            <a:r>
              <a:rPr lang="es-ES" dirty="0"/>
              <a:t>ha conseguido diseñar una interface para el usuario agradable y fácil de usar, permitiéndole manejar con seguridad las actividades planificadas para el  entrenamiento en ventilación mecánica. </a:t>
            </a:r>
          </a:p>
          <a:p>
            <a:pPr marL="285750" indent="-285750">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smtClean="0"/>
              <a:t>El </a:t>
            </a:r>
            <a:r>
              <a:rPr lang="es-ES" dirty="0"/>
              <a:t>equipo superó de manera satisfactoria las pruebas de funcionamiento a las que fue sometido por lo que se puede garantizar un correcto funcionamiento del sistema.</a:t>
            </a:r>
          </a:p>
          <a:p>
            <a:r>
              <a:rPr lang="es-ES" dirty="0" smtClean="0"/>
              <a:t> </a:t>
            </a:r>
            <a:endParaRPr lang="es-ES" dirty="0"/>
          </a:p>
        </p:txBody>
      </p:sp>
    </p:spTree>
    <p:extLst>
      <p:ext uri="{BB962C8B-B14F-4D97-AF65-F5344CB8AC3E}">
        <p14:creationId xmlns:p14="http://schemas.microsoft.com/office/powerpoint/2010/main" val="535410888"/>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620688"/>
            <a:ext cx="8229600" cy="706760"/>
          </a:xfrm>
        </p:spPr>
        <p:txBody>
          <a:bodyPr>
            <a:normAutofit/>
          </a:bodyPr>
          <a:lstStyle/>
          <a:p>
            <a:r>
              <a:rPr lang="es-EC" sz="3200" dirty="0" smtClean="0"/>
              <a:t>Recomendaciones</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45100" y="1412776"/>
            <a:ext cx="8694204" cy="3416320"/>
          </a:xfrm>
          <a:prstGeom prst="rect">
            <a:avLst/>
          </a:prstGeom>
        </p:spPr>
        <p:txBody>
          <a:bodyPr wrap="square">
            <a:spAutoFit/>
          </a:bodyPr>
          <a:lstStyle/>
          <a:p>
            <a:pPr marL="285750" indent="-285750" algn="just">
              <a:buFont typeface="Arial" panose="020B0604020202020204" pitchFamily="34" charset="0"/>
              <a:buChar char="•"/>
            </a:pPr>
            <a:r>
              <a:rPr lang="es-ES" dirty="0" smtClean="0"/>
              <a:t> </a:t>
            </a:r>
            <a:r>
              <a:rPr lang="es-ES" dirty="0"/>
              <a:t>Se recomienda el uso de software libre, para el desarrollo del sistema de control. Existen varias opciones que se podrían implementar, sin embargo los Elementos de National Instruments como LabVIEW y NI myRIO, brindan una interface muy amigable y fácil de estructurar, además de una respuesta en tiempo real excelente y facilidades de configuración en comunicación inalámbrica vía WiFi, fácil de configurar ya que NI myRIO está en la capacidad de trabajar como un punto de acceso para la no necesidad de elementos adicionales.  </a:t>
            </a:r>
            <a:endParaRPr lang="es-ES" dirty="0" smtClean="0"/>
          </a:p>
          <a:p>
            <a:endParaRPr lang="es-ES" dirty="0"/>
          </a:p>
          <a:p>
            <a:pPr marL="285750" indent="-285750" algn="just">
              <a:buFont typeface="Arial" panose="020B0604020202020204" pitchFamily="34" charset="0"/>
              <a:buChar char="•"/>
            </a:pPr>
            <a:r>
              <a:rPr lang="es-ES" dirty="0"/>
              <a:t>Se recomienda el planteamiento de un nuevo simulador de condiciones pulmonares aplicable a pacientes Neonatales o Pediátricos, considerando un redimensionamiento de los sistemas mecánicos y neumáticos.</a:t>
            </a:r>
          </a:p>
          <a:p>
            <a:pPr marL="285750" indent="-285750">
              <a:buFont typeface="Arial" panose="020B0604020202020204" pitchFamily="34" charset="0"/>
              <a:buChar char="•"/>
            </a:pPr>
            <a:endParaRPr lang="es-ES" dirty="0"/>
          </a:p>
        </p:txBody>
      </p:sp>
    </p:spTree>
    <p:extLst>
      <p:ext uri="{BB962C8B-B14F-4D97-AF65-F5344CB8AC3E}">
        <p14:creationId xmlns:p14="http://schemas.microsoft.com/office/powerpoint/2010/main" val="3682659672"/>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normAutofit/>
          </a:bodyPr>
          <a:lstStyle/>
          <a:p>
            <a:r>
              <a:rPr lang="es-EC" sz="3200" dirty="0" smtClean="0"/>
              <a:t>GRACIAS POR SU ATENCIÓN</a:t>
            </a:r>
            <a:endParaRPr lang="es-ES" sz="3200" dirty="0"/>
          </a:p>
        </p:txBody>
      </p:sp>
      <p:cxnSp>
        <p:nvCxnSpPr>
          <p:cNvPr id="4" name="3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45100" y="1412776"/>
            <a:ext cx="8694204" cy="369332"/>
          </a:xfrm>
          <a:prstGeom prst="rect">
            <a:avLst/>
          </a:prstGeom>
        </p:spPr>
        <p:txBody>
          <a:bodyPr wrap="square">
            <a:spAutoFit/>
          </a:bodyPr>
          <a:lstStyle/>
          <a:p>
            <a:pPr marL="285750" indent="-285750">
              <a:buFont typeface="Arial" panose="020B0604020202020204" pitchFamily="34" charset="0"/>
              <a:buChar char="•"/>
            </a:pPr>
            <a:r>
              <a:rPr lang="es-ES" dirty="0" smtClean="0"/>
              <a:t> </a:t>
            </a:r>
            <a:endParaRPr lang="es-ES" dirty="0"/>
          </a:p>
        </p:txBody>
      </p:sp>
      <p:pic>
        <p:nvPicPr>
          <p:cNvPr id="23556" name="Picture 4" descr="Robo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764704"/>
            <a:ext cx="2000250" cy="3067050"/>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78684" y="4869160"/>
            <a:ext cx="2513830" cy="369332"/>
          </a:xfrm>
          <a:prstGeom prst="rect">
            <a:avLst/>
          </a:prstGeom>
        </p:spPr>
        <p:txBody>
          <a:bodyPr wrap="none">
            <a:spAutoFit/>
          </a:bodyPr>
          <a:lstStyle/>
          <a:p>
            <a:r>
              <a:rPr lang="es-EC" dirty="0" smtClean="0">
                <a:hlinkClick r:id="rId5" action="ppaction://hlinkfile"/>
              </a:rPr>
              <a:t>REPRODUCIR VIDEO</a:t>
            </a:r>
            <a:endParaRPr lang="es-ES" dirty="0"/>
          </a:p>
        </p:txBody>
      </p:sp>
    </p:spTree>
    <p:extLst>
      <p:ext uri="{BB962C8B-B14F-4D97-AF65-F5344CB8AC3E}">
        <p14:creationId xmlns:p14="http://schemas.microsoft.com/office/powerpoint/2010/main" val="60486405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404664"/>
            <a:ext cx="8229600" cy="1066800"/>
          </a:xfrm>
        </p:spPr>
        <p:txBody>
          <a:bodyPr>
            <a:normAutofit/>
          </a:bodyPr>
          <a:lstStyle/>
          <a:p>
            <a:r>
              <a:rPr lang="es-EC" sz="3200" dirty="0" smtClean="0"/>
              <a:t>Justificación </a:t>
            </a:r>
            <a:endParaRPr lang="es-ES" sz="3200" dirty="0"/>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1340768"/>
            <a:ext cx="8244408" cy="2308324"/>
          </a:xfrm>
          <a:prstGeom prst="rect">
            <a:avLst/>
          </a:prstGeom>
        </p:spPr>
        <p:txBody>
          <a:bodyPr wrap="square">
            <a:spAutoFit/>
          </a:bodyPr>
          <a:lstStyle/>
          <a:p>
            <a:pPr algn="just"/>
            <a:r>
              <a:rPr lang="es-EC" dirty="0" smtClean="0"/>
              <a:t>Requerimiento de </a:t>
            </a:r>
            <a:r>
              <a:rPr lang="es-ES" dirty="0" smtClean="0"/>
              <a:t>equipos </a:t>
            </a:r>
            <a:r>
              <a:rPr lang="es-ES" dirty="0"/>
              <a:t>que permitan disminuir el costo de atención, optimizar recursos y reducir el tiempo en mantenimiento de los equipos </a:t>
            </a:r>
            <a:r>
              <a:rPr lang="es-ES" dirty="0" smtClean="0"/>
              <a:t>médicos.  Garantizar el correcto funcionamiento de los equipos médicos.</a:t>
            </a:r>
          </a:p>
          <a:p>
            <a:pPr algn="just"/>
            <a:endParaRPr lang="es-ES" dirty="0"/>
          </a:p>
          <a:p>
            <a:pPr algn="just"/>
            <a:r>
              <a:rPr lang="es-ES" dirty="0" smtClean="0"/>
              <a:t>No se dispone en el país de un centro de entrenamiento de terapia ventilatoria donde los especialistas del área puedan realizar cursos o talleres de actualización de conocimientos. </a:t>
            </a:r>
          </a:p>
          <a:p>
            <a:pPr algn="just"/>
            <a:endParaRPr lang="es-ES" dirty="0"/>
          </a:p>
        </p:txBody>
      </p:sp>
      <p:pic>
        <p:nvPicPr>
          <p:cNvPr id="20482" name="Picture 2" descr="http://www.eschaco.com/galeria/ventascomerFINF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512753"/>
            <a:ext cx="47625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386" y="3743201"/>
            <a:ext cx="3936408" cy="207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7452320" y="3279760"/>
            <a:ext cx="776175" cy="369332"/>
          </a:xfrm>
          <a:prstGeom prst="rect">
            <a:avLst/>
          </a:prstGeom>
        </p:spPr>
        <p:txBody>
          <a:bodyPr wrap="none">
            <a:spAutoFit/>
          </a:bodyPr>
          <a:lstStyle/>
          <a:p>
            <a:r>
              <a:rPr lang="es-ES" dirty="0" smtClean="0">
                <a:hlinkClick r:id="rId5" action="ppaction://hlinkfile"/>
              </a:rPr>
              <a:t>Video</a:t>
            </a:r>
            <a:endParaRPr lang="es-ES" dirty="0"/>
          </a:p>
        </p:txBody>
      </p:sp>
    </p:spTree>
    <p:extLst>
      <p:ext uri="{BB962C8B-B14F-4D97-AF65-F5344CB8AC3E}">
        <p14:creationId xmlns:p14="http://schemas.microsoft.com/office/powerpoint/2010/main" val="34743073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483"/>
                                        </p:tgtEl>
                                        <p:attrNameLst>
                                          <p:attrName>style.visibility</p:attrName>
                                        </p:attrNameLst>
                                      </p:cBhvr>
                                      <p:to>
                                        <p:strVal val="visible"/>
                                      </p:to>
                                    </p:set>
                                    <p:animEffect transition="in" filter="barn(inVertical)">
                                      <p:cBhvr>
                                        <p:cTn id="19"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Effect>
                      <a14:colorTemperature colorTemp="72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220072" y="1052736"/>
            <a:ext cx="2678515" cy="4513114"/>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3" name="2 Título"/>
          <p:cNvSpPr>
            <a:spLocks noGrp="1"/>
          </p:cNvSpPr>
          <p:nvPr>
            <p:ph type="title"/>
          </p:nvPr>
        </p:nvSpPr>
        <p:spPr>
          <a:xfrm>
            <a:off x="395536" y="404664"/>
            <a:ext cx="8229600" cy="1066800"/>
          </a:xfrm>
        </p:spPr>
        <p:txBody>
          <a:bodyPr>
            <a:normAutofit/>
          </a:bodyPr>
          <a:lstStyle/>
          <a:p>
            <a:r>
              <a:rPr lang="es-EC" sz="3200" dirty="0" smtClean="0"/>
              <a:t>Justificación </a:t>
            </a:r>
            <a:endParaRPr lang="es-ES" sz="3200" dirty="0"/>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1412776"/>
            <a:ext cx="8244408" cy="3139321"/>
          </a:xfrm>
          <a:prstGeom prst="rect">
            <a:avLst/>
          </a:prstGeom>
        </p:spPr>
        <p:txBody>
          <a:bodyPr wrap="square">
            <a:spAutoFit/>
          </a:bodyPr>
          <a:lstStyle/>
          <a:p>
            <a:pPr algn="just"/>
            <a:r>
              <a:rPr lang="es-ES" dirty="0"/>
              <a:t>De lo mencionado, surge la necesidad de un equipo didáctico, que permita a los médicos identificar las diferentes patologías pulmonares, y que brinde la facilidad de poner en práctica nuevas técnicas de ventilación y experimentar el funcionamiento del ventilador en condiciones cercanas a la realidad dentro de la cámara de pruebas.</a:t>
            </a:r>
          </a:p>
          <a:p>
            <a:pPr algn="just"/>
            <a:endParaRPr lang="es-ES" dirty="0"/>
          </a:p>
          <a:p>
            <a:pPr algn="just"/>
            <a:r>
              <a:rPr lang="es-ES" dirty="0"/>
              <a:t>La cámara de pruebas facilitará al médico la experiencia de identificar ciertas patologías pulmonares y verificar la efectividad del procedimiento sin tener que afectar el estado de reposo del paciente. Adicionalmente permite al médico analizar los valores medidos por el ventilador correspondientes a la patología simulada y de esta manera afirmar el buen funcionamiento de los ventiladores.</a:t>
            </a:r>
          </a:p>
        </p:txBody>
      </p:sp>
    </p:spTree>
    <p:extLst>
      <p:ext uri="{BB962C8B-B14F-4D97-AF65-F5344CB8AC3E}">
        <p14:creationId xmlns:p14="http://schemas.microsoft.com/office/powerpoint/2010/main" val="7530318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404664"/>
            <a:ext cx="8229600" cy="1066800"/>
          </a:xfrm>
        </p:spPr>
        <p:txBody>
          <a:bodyPr>
            <a:normAutofit/>
          </a:bodyPr>
          <a:lstStyle/>
          <a:p>
            <a:r>
              <a:rPr lang="es-EC" sz="3200" dirty="0" smtClean="0"/>
              <a:t>Alcance</a:t>
            </a:r>
            <a:endParaRPr lang="es-ES" sz="3200" dirty="0"/>
          </a:p>
        </p:txBody>
      </p:sp>
      <p:cxnSp>
        <p:nvCxnSpPr>
          <p:cNvPr id="4" name="3 Conector recto"/>
          <p:cNvCxnSpPr/>
          <p:nvPr/>
        </p:nvCxnSpPr>
        <p:spPr>
          <a:xfrm>
            <a:off x="0"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http://www.tese.edu.mx/imagenes2004/3826_ASOHJY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6 Diagrama"/>
          <p:cNvGraphicFramePr/>
          <p:nvPr>
            <p:extLst>
              <p:ext uri="{D42A27DB-BD31-4B8C-83A1-F6EECF244321}">
                <p14:modId xmlns:p14="http://schemas.microsoft.com/office/powerpoint/2010/main" val="1133667113"/>
              </p:ext>
            </p:extLst>
          </p:nvPr>
        </p:nvGraphicFramePr>
        <p:xfrm>
          <a:off x="575048" y="1484784"/>
          <a:ext cx="813690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639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EC" dirty="0" smtClean="0"/>
              <a:t>MARCO TEÓRICO</a:t>
            </a:r>
            <a:endParaRPr lang="es-ES" dirty="0"/>
          </a:p>
        </p:txBody>
      </p:sp>
      <p:sp>
        <p:nvSpPr>
          <p:cNvPr id="5" name="4 Subtítulo"/>
          <p:cNvSpPr>
            <a:spLocks noGrp="1"/>
          </p:cNvSpPr>
          <p:nvPr>
            <p:ph type="subTitle" idx="1"/>
          </p:nvPr>
        </p:nvSpPr>
        <p:spPr/>
        <p:txBody>
          <a:bodyPr/>
          <a:lstStyle/>
          <a:p>
            <a:endParaRPr lang="es-ES"/>
          </a:p>
        </p:txBody>
      </p:sp>
      <p:pic>
        <p:nvPicPr>
          <p:cNvPr id="13314" name="Picture 2" descr="http://www.rincondepaco.com.mx/rincon/Inicio/Apuntes/Proyecto/archivos/marco_archivos/image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908720"/>
            <a:ext cx="2793513" cy="197016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6 Conector recto"/>
          <p:cNvCxnSpPr/>
          <p:nvPr/>
        </p:nvCxnSpPr>
        <p:spPr>
          <a:xfrm>
            <a:off x="46824" y="6237312"/>
            <a:ext cx="889248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0" y="6489340"/>
            <a:ext cx="8711952"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0" y="6741368"/>
            <a:ext cx="842392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 name="Picture 4" descr="http://www.tese.edu.mx/imagenes2004/3826_ASOHJY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27328"/>
            <a:ext cx="2155362" cy="91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573625"/>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2181</TotalTime>
  <Words>4082</Words>
  <Application>Microsoft Office PowerPoint</Application>
  <PresentationFormat>Presentación en pantalla (4:3)</PresentationFormat>
  <Paragraphs>695</Paragraphs>
  <Slides>59</Slides>
  <Notes>30</Notes>
  <HiddenSlides>0</HiddenSlides>
  <MMClips>0</MMClips>
  <ScaleCrop>false</ScaleCrop>
  <HeadingPairs>
    <vt:vector size="4" baseType="variant">
      <vt:variant>
        <vt:lpstr>Tema</vt:lpstr>
      </vt:variant>
      <vt:variant>
        <vt:i4>1</vt:i4>
      </vt:variant>
      <vt:variant>
        <vt:lpstr>Títulos de diapositiva</vt:lpstr>
      </vt:variant>
      <vt:variant>
        <vt:i4>59</vt:i4>
      </vt:variant>
    </vt:vector>
  </HeadingPairs>
  <TitlesOfParts>
    <vt:vector size="60" baseType="lpstr">
      <vt:lpstr>Urbano</vt:lpstr>
      <vt:lpstr>DISEÑO Y CONSTRUCCIÓN DE UN PROTOTIPO DE CAMARÁ DE PRUEBAS PARA VENTILADORES MÉDICOS, PARA SIMULAR CARACTERISTICAS DE DEFICIENCIAS PULMONARES, POR MEDIO DE UN SISTEMA PROGRAMABLE</vt:lpstr>
      <vt:lpstr>Antecedentes</vt:lpstr>
      <vt:lpstr>Objetivo General</vt:lpstr>
      <vt:lpstr>Objetivos Específicos</vt:lpstr>
      <vt:lpstr>Objetivos Específicos</vt:lpstr>
      <vt:lpstr>Justificación </vt:lpstr>
      <vt:lpstr>Justificación </vt:lpstr>
      <vt:lpstr>Alcance</vt:lpstr>
      <vt:lpstr>MARCO TEÓRICO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DISEÑO CONCEPTUAL</vt:lpstr>
      <vt:lpstr>Diseño Conceptual</vt:lpstr>
      <vt:lpstr>Diseño Conceptual</vt:lpstr>
      <vt:lpstr>DISEÑO MECÁNICO</vt:lpstr>
      <vt:lpstr>Diseño Mecánico</vt:lpstr>
      <vt:lpstr>Diseño Mecánico</vt:lpstr>
      <vt:lpstr>Diseño Mecánico</vt:lpstr>
      <vt:lpstr>Diseño Mecánico</vt:lpstr>
      <vt:lpstr>Diseño Mecánico</vt:lpstr>
      <vt:lpstr>Diseño Mecánico</vt:lpstr>
      <vt:lpstr>DISEÑO ELECTRÓNICO</vt:lpstr>
      <vt:lpstr>Diseño Electrónico</vt:lpstr>
      <vt:lpstr>Diseño Electrónico</vt:lpstr>
      <vt:lpstr>Diseño Electrónico</vt:lpstr>
      <vt:lpstr>Diseño Electrónico</vt:lpstr>
      <vt:lpstr>Diseño Electrónico</vt:lpstr>
      <vt:lpstr>Diseño Electrónico</vt:lpstr>
      <vt:lpstr>DISEÑO DEL CONTROLADOR</vt:lpstr>
      <vt:lpstr>Diseño Controlador</vt:lpstr>
      <vt:lpstr>Diseño Controlador</vt:lpstr>
      <vt:lpstr>Diseño Controlador</vt:lpstr>
      <vt:lpstr>Interface HMI</vt:lpstr>
      <vt:lpstr>Toma de Datos </vt:lpstr>
      <vt:lpstr>Interface HMI</vt:lpstr>
      <vt:lpstr>Interface HMI</vt:lpstr>
      <vt:lpstr>Programación </vt:lpstr>
      <vt:lpstr>Programación </vt:lpstr>
      <vt:lpstr>PRUEBAS Y ANÁLISIS DE RESULTADOS</vt:lpstr>
      <vt:lpstr>Pruebas y análisis de resultados</vt:lpstr>
      <vt:lpstr>Pruebas y análisis de resultados </vt:lpstr>
      <vt:lpstr>Pruebas y análisis de resultados </vt:lpstr>
      <vt:lpstr>Pruebas y análisis de resultados </vt:lpstr>
      <vt:lpstr>Equipo en Funcionamiento</vt:lpstr>
      <vt:lpstr>Conclusiones y Recomendaciones</vt:lpstr>
      <vt:lpstr>Conclusiones</vt:lpstr>
      <vt:lpstr>Conclusiones</vt:lpstr>
      <vt:lpstr>Conclusiones</vt:lpstr>
      <vt:lpstr>Conclusiones</vt:lpstr>
      <vt:lpstr>Conclusiones</vt:lpstr>
      <vt:lpstr>Conclusiones</vt:lpstr>
      <vt:lpstr>Recomendaciones</vt:lpstr>
      <vt:lpstr>GRACIAS POR SU ATENCIÓN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ARMADAS-ESPE</dc:title>
  <dc:creator>Alejandro Parra</dc:creator>
  <cp:lastModifiedBy>Alejandro Parra</cp:lastModifiedBy>
  <cp:revision>82</cp:revision>
  <dcterms:created xsi:type="dcterms:W3CDTF">2015-07-07T20:40:16Z</dcterms:created>
  <dcterms:modified xsi:type="dcterms:W3CDTF">2015-07-20T11:26:28Z</dcterms:modified>
</cp:coreProperties>
</file>