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68235-0A97-4AD3-A2D1-2D18BFC899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A0CD851-BAB2-45A3-9AD9-C50EA6B7A2BA}">
      <dgm:prSet phldrT="[Texto]"/>
      <dgm:spPr/>
      <dgm:t>
        <a:bodyPr/>
        <a:lstStyle/>
        <a:p>
          <a:r>
            <a:rPr lang="es-EC" b="1" dirty="0" smtClean="0"/>
            <a:t>GESTIÓN COMERCIAL</a:t>
          </a:r>
          <a:endParaRPr lang="es-EC" dirty="0"/>
        </a:p>
      </dgm:t>
    </dgm:pt>
    <dgm:pt modelId="{09DF06E7-8068-472E-A1B7-DE31410551EA}" type="parTrans" cxnId="{1E1610AE-063E-4B4D-8BB9-C696CD343A64}">
      <dgm:prSet/>
      <dgm:spPr/>
      <dgm:t>
        <a:bodyPr/>
        <a:lstStyle/>
        <a:p>
          <a:endParaRPr lang="es-EC"/>
        </a:p>
      </dgm:t>
    </dgm:pt>
    <dgm:pt modelId="{D93323C5-0E77-4B46-9C05-D20F6F08D921}" type="sibTrans" cxnId="{1E1610AE-063E-4B4D-8BB9-C696CD343A64}">
      <dgm:prSet/>
      <dgm:spPr/>
      <dgm:t>
        <a:bodyPr/>
        <a:lstStyle/>
        <a:p>
          <a:endParaRPr lang="es-EC"/>
        </a:p>
      </dgm:t>
    </dgm:pt>
    <dgm:pt modelId="{629D2D8D-3954-466D-93EA-CD48A4A80045}">
      <dgm:prSet phldrT="[Texto]"/>
      <dgm:spPr/>
      <dgm:t>
        <a:bodyPr/>
        <a:lstStyle/>
        <a:p>
          <a:r>
            <a:rPr lang="es-EC" b="1" dirty="0" smtClean="0"/>
            <a:t>% de cumplimiento de visitas programadas</a:t>
          </a:r>
          <a:endParaRPr lang="es-EC" dirty="0"/>
        </a:p>
      </dgm:t>
    </dgm:pt>
    <dgm:pt modelId="{AECA8BE4-93EB-4B54-BFCE-0BFC96891BBB}" type="parTrans" cxnId="{41A5044C-F131-498B-8B49-0D9A625FDB5B}">
      <dgm:prSet/>
      <dgm:spPr/>
      <dgm:t>
        <a:bodyPr/>
        <a:lstStyle/>
        <a:p>
          <a:endParaRPr lang="es-EC"/>
        </a:p>
      </dgm:t>
    </dgm:pt>
    <dgm:pt modelId="{EB18B489-4967-42B4-A6BD-087BDF4874EF}" type="sibTrans" cxnId="{41A5044C-F131-498B-8B49-0D9A625FDB5B}">
      <dgm:prSet/>
      <dgm:spPr/>
      <dgm:t>
        <a:bodyPr/>
        <a:lstStyle/>
        <a:p>
          <a:endParaRPr lang="es-EC"/>
        </a:p>
      </dgm:t>
    </dgm:pt>
    <dgm:pt modelId="{21130D77-8BF6-4CC0-83F0-0399D0F912CF}">
      <dgm:prSet phldrT="[Texto]"/>
      <dgm:spPr/>
      <dgm:t>
        <a:bodyPr/>
        <a:lstStyle/>
        <a:p>
          <a:r>
            <a:rPr lang="es-EC" b="1" dirty="0" smtClean="0"/>
            <a:t>% captación de nuevos clientes</a:t>
          </a:r>
          <a:endParaRPr lang="es-EC" dirty="0"/>
        </a:p>
      </dgm:t>
    </dgm:pt>
    <dgm:pt modelId="{1F895F20-EA4E-4C76-B6EB-E6739215F82F}" type="parTrans" cxnId="{55692DF9-89C7-4FE0-B0BA-19EC5C0B1491}">
      <dgm:prSet/>
      <dgm:spPr/>
      <dgm:t>
        <a:bodyPr/>
        <a:lstStyle/>
        <a:p>
          <a:endParaRPr lang="es-EC"/>
        </a:p>
      </dgm:t>
    </dgm:pt>
    <dgm:pt modelId="{DA06E7E7-429E-4A19-87CB-1B417BE2B22D}" type="sibTrans" cxnId="{55692DF9-89C7-4FE0-B0BA-19EC5C0B1491}">
      <dgm:prSet/>
      <dgm:spPr/>
      <dgm:t>
        <a:bodyPr/>
        <a:lstStyle/>
        <a:p>
          <a:endParaRPr lang="es-EC"/>
        </a:p>
      </dgm:t>
    </dgm:pt>
    <dgm:pt modelId="{AD34C97F-EFC4-40DC-AB4C-49C00789DB55}">
      <dgm:prSet phldrT="[Texto]"/>
      <dgm:spPr/>
      <dgm:t>
        <a:bodyPr/>
        <a:lstStyle/>
        <a:p>
          <a:r>
            <a:rPr lang="es-EC" b="1" dirty="0" smtClean="0"/>
            <a:t>GESTIÓN HUMANA</a:t>
          </a:r>
          <a:endParaRPr lang="es-EC" dirty="0"/>
        </a:p>
      </dgm:t>
    </dgm:pt>
    <dgm:pt modelId="{A4108871-5C47-449D-9C5E-F077AC345F42}" type="parTrans" cxnId="{77856173-679D-42FE-BE9D-F22532F7FF87}">
      <dgm:prSet/>
      <dgm:spPr/>
      <dgm:t>
        <a:bodyPr/>
        <a:lstStyle/>
        <a:p>
          <a:endParaRPr lang="es-EC"/>
        </a:p>
      </dgm:t>
    </dgm:pt>
    <dgm:pt modelId="{BB17B24D-785C-4B84-9489-81B8DF7FBA9B}" type="sibTrans" cxnId="{77856173-679D-42FE-BE9D-F22532F7FF87}">
      <dgm:prSet/>
      <dgm:spPr/>
      <dgm:t>
        <a:bodyPr/>
        <a:lstStyle/>
        <a:p>
          <a:endParaRPr lang="es-EC"/>
        </a:p>
      </dgm:t>
    </dgm:pt>
    <dgm:pt modelId="{9AD984FF-77E5-4BE4-B305-CC804182708A}">
      <dgm:prSet phldrT="[Texto]"/>
      <dgm:spPr/>
      <dgm:t>
        <a:bodyPr/>
        <a:lstStyle/>
        <a:p>
          <a:r>
            <a:rPr lang="es-EC" b="1" dirty="0" smtClean="0"/>
            <a:t>% Tiempo promedio de vacantes no cubiertas</a:t>
          </a:r>
          <a:endParaRPr lang="es-EC" dirty="0"/>
        </a:p>
      </dgm:t>
    </dgm:pt>
    <dgm:pt modelId="{58994E99-1767-48A2-99CF-E6B737A460D6}" type="parTrans" cxnId="{DA4B656F-0AC3-422C-BA54-E7A95D863D2C}">
      <dgm:prSet/>
      <dgm:spPr/>
      <dgm:t>
        <a:bodyPr/>
        <a:lstStyle/>
        <a:p>
          <a:endParaRPr lang="es-EC"/>
        </a:p>
      </dgm:t>
    </dgm:pt>
    <dgm:pt modelId="{24A8AEB1-20EB-49E1-BEBD-FEA82DB285EF}" type="sibTrans" cxnId="{DA4B656F-0AC3-422C-BA54-E7A95D863D2C}">
      <dgm:prSet/>
      <dgm:spPr/>
      <dgm:t>
        <a:bodyPr/>
        <a:lstStyle/>
        <a:p>
          <a:endParaRPr lang="es-EC"/>
        </a:p>
      </dgm:t>
    </dgm:pt>
    <dgm:pt modelId="{B48A1E11-2DB3-4F05-9AD3-A922CE8C6F2E}">
      <dgm:prSet phldrT="[Texto]"/>
      <dgm:spPr/>
      <dgm:t>
        <a:bodyPr/>
        <a:lstStyle/>
        <a:p>
          <a:r>
            <a:rPr lang="es-EC" b="1" dirty="0" smtClean="0"/>
            <a:t>% personal capacitado</a:t>
          </a:r>
          <a:endParaRPr lang="es-EC" dirty="0"/>
        </a:p>
      </dgm:t>
    </dgm:pt>
    <dgm:pt modelId="{7A9C6060-F552-4D7E-B619-F8C00B313B48}" type="parTrans" cxnId="{43FBCA67-960F-4672-A9CE-7EC505D38B9F}">
      <dgm:prSet/>
      <dgm:spPr/>
      <dgm:t>
        <a:bodyPr/>
        <a:lstStyle/>
        <a:p>
          <a:endParaRPr lang="es-EC"/>
        </a:p>
      </dgm:t>
    </dgm:pt>
    <dgm:pt modelId="{89EB7101-CA86-41C7-905E-39F239E7521C}" type="sibTrans" cxnId="{43FBCA67-960F-4672-A9CE-7EC505D38B9F}">
      <dgm:prSet/>
      <dgm:spPr/>
      <dgm:t>
        <a:bodyPr/>
        <a:lstStyle/>
        <a:p>
          <a:endParaRPr lang="es-EC"/>
        </a:p>
      </dgm:t>
    </dgm:pt>
    <dgm:pt modelId="{4B8733B8-1F67-4205-8BE4-2E0A56933C69}">
      <dgm:prSet phldrT="[Texto]"/>
      <dgm:spPr/>
      <dgm:t>
        <a:bodyPr/>
        <a:lstStyle/>
        <a:p>
          <a:r>
            <a:rPr lang="es-EC" b="1" dirty="0" smtClean="0"/>
            <a:t>% cumplimiento de metas en ventas</a:t>
          </a:r>
          <a:endParaRPr lang="es-EC" dirty="0"/>
        </a:p>
      </dgm:t>
    </dgm:pt>
    <dgm:pt modelId="{F66F1B5D-0BD8-423F-9D88-723F8EE70BD0}" type="parTrans" cxnId="{92D636C9-F4EE-424E-BD4E-805E98C916CF}">
      <dgm:prSet/>
      <dgm:spPr/>
      <dgm:t>
        <a:bodyPr/>
        <a:lstStyle/>
        <a:p>
          <a:endParaRPr lang="es-EC"/>
        </a:p>
      </dgm:t>
    </dgm:pt>
    <dgm:pt modelId="{C1EEBEB5-658F-4C48-8086-AF300CA0207B}" type="sibTrans" cxnId="{92D636C9-F4EE-424E-BD4E-805E98C916CF}">
      <dgm:prSet/>
      <dgm:spPr/>
      <dgm:t>
        <a:bodyPr/>
        <a:lstStyle/>
        <a:p>
          <a:endParaRPr lang="es-EC"/>
        </a:p>
      </dgm:t>
    </dgm:pt>
    <dgm:pt modelId="{9925A639-240F-460D-9DBA-FDE6CC46AF50}">
      <dgm:prSet phldrT="[Texto]"/>
      <dgm:spPr/>
      <dgm:t>
        <a:bodyPr/>
        <a:lstStyle/>
        <a:p>
          <a:r>
            <a:rPr lang="es-EC" b="1" dirty="0" smtClean="0"/>
            <a:t>% de incremento en ventas</a:t>
          </a:r>
          <a:endParaRPr lang="es-EC" dirty="0"/>
        </a:p>
      </dgm:t>
    </dgm:pt>
    <dgm:pt modelId="{25D02CCC-76FA-4450-9FD1-68E78168E35E}" type="parTrans" cxnId="{785EBC8E-5433-4CEC-8E37-7CBB3940CE54}">
      <dgm:prSet/>
      <dgm:spPr/>
      <dgm:t>
        <a:bodyPr/>
        <a:lstStyle/>
        <a:p>
          <a:endParaRPr lang="es-EC"/>
        </a:p>
      </dgm:t>
    </dgm:pt>
    <dgm:pt modelId="{54C6A9AF-A4C1-4075-A8F9-C9A54DBC9B11}" type="sibTrans" cxnId="{785EBC8E-5433-4CEC-8E37-7CBB3940CE54}">
      <dgm:prSet/>
      <dgm:spPr/>
      <dgm:t>
        <a:bodyPr/>
        <a:lstStyle/>
        <a:p>
          <a:endParaRPr lang="es-EC"/>
        </a:p>
      </dgm:t>
    </dgm:pt>
    <dgm:pt modelId="{01D2969E-7B67-41FF-9DDC-0010835773AA}">
      <dgm:prSet phldrT="[Texto]"/>
      <dgm:spPr/>
      <dgm:t>
        <a:bodyPr/>
        <a:lstStyle/>
        <a:p>
          <a:r>
            <a:rPr lang="es-ES_tradnl" b="1" dirty="0" smtClean="0"/>
            <a:t>% Sueldos y Salarios conformes</a:t>
          </a:r>
          <a:endParaRPr lang="es-EC" dirty="0"/>
        </a:p>
      </dgm:t>
    </dgm:pt>
    <dgm:pt modelId="{4F3750F8-7048-4E93-BC9A-B79889E92919}" type="parTrans" cxnId="{EC62F630-5796-449D-8948-EDAE22EDA47C}">
      <dgm:prSet/>
      <dgm:spPr/>
      <dgm:t>
        <a:bodyPr/>
        <a:lstStyle/>
        <a:p>
          <a:endParaRPr lang="es-EC"/>
        </a:p>
      </dgm:t>
    </dgm:pt>
    <dgm:pt modelId="{DFB374A1-53AC-4AFB-A87B-6029ED80C1A8}" type="sibTrans" cxnId="{EC62F630-5796-449D-8948-EDAE22EDA47C}">
      <dgm:prSet/>
      <dgm:spPr/>
      <dgm:t>
        <a:bodyPr/>
        <a:lstStyle/>
        <a:p>
          <a:endParaRPr lang="es-EC"/>
        </a:p>
      </dgm:t>
    </dgm:pt>
    <dgm:pt modelId="{A1907651-9CCF-45CF-9D60-DA7B75C2EBD4}">
      <dgm:prSet phldrT="[Texto]"/>
      <dgm:spPr/>
      <dgm:t>
        <a:bodyPr/>
        <a:lstStyle/>
        <a:p>
          <a:r>
            <a:rPr lang="es-EC" b="1" dirty="0" smtClean="0"/>
            <a:t>% Ausentismo laboral</a:t>
          </a:r>
          <a:endParaRPr lang="es-EC" dirty="0"/>
        </a:p>
      </dgm:t>
    </dgm:pt>
    <dgm:pt modelId="{C7AB8B2B-7FA6-472B-8450-EDC26FE4041A}" type="parTrans" cxnId="{D592A5A3-7523-4C3D-B957-B944544C9F0E}">
      <dgm:prSet/>
      <dgm:spPr/>
      <dgm:t>
        <a:bodyPr/>
        <a:lstStyle/>
        <a:p>
          <a:endParaRPr lang="es-EC"/>
        </a:p>
      </dgm:t>
    </dgm:pt>
    <dgm:pt modelId="{EE61008A-A85F-4325-83AF-57AF5E6551CC}" type="sibTrans" cxnId="{D592A5A3-7523-4C3D-B957-B944544C9F0E}">
      <dgm:prSet/>
      <dgm:spPr/>
      <dgm:t>
        <a:bodyPr/>
        <a:lstStyle/>
        <a:p>
          <a:endParaRPr lang="es-EC"/>
        </a:p>
      </dgm:t>
    </dgm:pt>
    <dgm:pt modelId="{C6FE1ADD-AD8F-4AB6-BB47-28A40AA838F1}">
      <dgm:prSet phldrT="[Texto]"/>
      <dgm:spPr/>
      <dgm:t>
        <a:bodyPr/>
        <a:lstStyle/>
        <a:p>
          <a:r>
            <a:rPr lang="es-EC" b="1" dirty="0" smtClean="0"/>
            <a:t>% rotación del personal</a:t>
          </a:r>
          <a:endParaRPr lang="es-EC" dirty="0"/>
        </a:p>
      </dgm:t>
    </dgm:pt>
    <dgm:pt modelId="{7D705CBE-0BA4-4B71-902B-6A25B2CE4D9D}" type="parTrans" cxnId="{40BB838B-379D-4567-B5FC-5325F945D7C5}">
      <dgm:prSet/>
      <dgm:spPr/>
      <dgm:t>
        <a:bodyPr/>
        <a:lstStyle/>
        <a:p>
          <a:endParaRPr lang="es-EC"/>
        </a:p>
      </dgm:t>
    </dgm:pt>
    <dgm:pt modelId="{422F367A-FC15-4A60-A3B2-721DC3DF33AE}" type="sibTrans" cxnId="{40BB838B-379D-4567-B5FC-5325F945D7C5}">
      <dgm:prSet/>
      <dgm:spPr/>
      <dgm:t>
        <a:bodyPr/>
        <a:lstStyle/>
        <a:p>
          <a:endParaRPr lang="es-EC"/>
        </a:p>
      </dgm:t>
    </dgm:pt>
    <dgm:pt modelId="{205092CF-B9C9-4A82-A39D-BBAD76928E20}" type="pres">
      <dgm:prSet presAssocID="{F5F68235-0A97-4AD3-A2D1-2D18BFC899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AA58F6-7065-4557-87D5-65051CE8599A}" type="pres">
      <dgm:prSet presAssocID="{9A0CD851-BAB2-45A3-9AD9-C50EA6B7A2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4DE1B-AABA-4D39-91D5-8BF67843402D}" type="pres">
      <dgm:prSet presAssocID="{D93323C5-0E77-4B46-9C05-D20F6F08D921}" presName="sibTrans" presStyleCnt="0"/>
      <dgm:spPr/>
    </dgm:pt>
    <dgm:pt modelId="{7C4A4669-14D1-4AF6-8EDF-B7663290D852}" type="pres">
      <dgm:prSet presAssocID="{AD34C97F-EFC4-40DC-AB4C-49C00789DB5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2C1822-9A87-4E21-8501-736BE9C0E3FA}" type="presOf" srcId="{9925A639-240F-460D-9DBA-FDE6CC46AF50}" destId="{F7AA58F6-7065-4557-87D5-65051CE8599A}" srcOrd="0" destOrd="4" presId="urn:microsoft.com/office/officeart/2005/8/layout/hList6"/>
    <dgm:cxn modelId="{6388495F-08B3-4F6B-8DE9-F5B890AAB4A5}" type="presOf" srcId="{A1907651-9CCF-45CF-9D60-DA7B75C2EBD4}" destId="{7C4A4669-14D1-4AF6-8EDF-B7663290D852}" srcOrd="0" destOrd="4" presId="urn:microsoft.com/office/officeart/2005/8/layout/hList6"/>
    <dgm:cxn modelId="{D592A5A3-7523-4C3D-B957-B944544C9F0E}" srcId="{AD34C97F-EFC4-40DC-AB4C-49C00789DB55}" destId="{A1907651-9CCF-45CF-9D60-DA7B75C2EBD4}" srcOrd="3" destOrd="0" parTransId="{C7AB8B2B-7FA6-472B-8450-EDC26FE4041A}" sibTransId="{EE61008A-A85F-4325-83AF-57AF5E6551CC}"/>
    <dgm:cxn modelId="{3528DB42-811B-40C2-99B9-0F125331A7B4}" type="presOf" srcId="{AD34C97F-EFC4-40DC-AB4C-49C00789DB55}" destId="{7C4A4669-14D1-4AF6-8EDF-B7663290D852}" srcOrd="0" destOrd="0" presId="urn:microsoft.com/office/officeart/2005/8/layout/hList6"/>
    <dgm:cxn modelId="{DA4B656F-0AC3-422C-BA54-E7A95D863D2C}" srcId="{AD34C97F-EFC4-40DC-AB4C-49C00789DB55}" destId="{9AD984FF-77E5-4BE4-B305-CC804182708A}" srcOrd="0" destOrd="0" parTransId="{58994E99-1767-48A2-99CF-E6B737A460D6}" sibTransId="{24A8AEB1-20EB-49E1-BEBD-FEA82DB285EF}"/>
    <dgm:cxn modelId="{8443B833-51E7-47D7-B3D7-A5AFD6C88F3D}" type="presOf" srcId="{9A0CD851-BAB2-45A3-9AD9-C50EA6B7A2BA}" destId="{F7AA58F6-7065-4557-87D5-65051CE8599A}" srcOrd="0" destOrd="0" presId="urn:microsoft.com/office/officeart/2005/8/layout/hList6"/>
    <dgm:cxn modelId="{5855BA15-5DDD-4BF6-A5D0-2686F09C82F2}" type="presOf" srcId="{21130D77-8BF6-4CC0-83F0-0399D0F912CF}" destId="{F7AA58F6-7065-4557-87D5-65051CE8599A}" srcOrd="0" destOrd="2" presId="urn:microsoft.com/office/officeart/2005/8/layout/hList6"/>
    <dgm:cxn modelId="{77856173-679D-42FE-BE9D-F22532F7FF87}" srcId="{F5F68235-0A97-4AD3-A2D1-2D18BFC8996F}" destId="{AD34C97F-EFC4-40DC-AB4C-49C00789DB55}" srcOrd="1" destOrd="0" parTransId="{A4108871-5C47-449D-9C5E-F077AC345F42}" sibTransId="{BB17B24D-785C-4B84-9489-81B8DF7FBA9B}"/>
    <dgm:cxn modelId="{8FBC49FF-C981-43B2-9709-8BD4E218CE83}" type="presOf" srcId="{4B8733B8-1F67-4205-8BE4-2E0A56933C69}" destId="{F7AA58F6-7065-4557-87D5-65051CE8599A}" srcOrd="0" destOrd="3" presId="urn:microsoft.com/office/officeart/2005/8/layout/hList6"/>
    <dgm:cxn modelId="{6C7DD955-1701-4797-A61E-ADC3F2568B93}" type="presOf" srcId="{F5F68235-0A97-4AD3-A2D1-2D18BFC8996F}" destId="{205092CF-B9C9-4A82-A39D-BBAD76928E20}" srcOrd="0" destOrd="0" presId="urn:microsoft.com/office/officeart/2005/8/layout/hList6"/>
    <dgm:cxn modelId="{E615481F-C9FD-4ABF-9B6C-0B7CB51D7104}" type="presOf" srcId="{629D2D8D-3954-466D-93EA-CD48A4A80045}" destId="{F7AA58F6-7065-4557-87D5-65051CE8599A}" srcOrd="0" destOrd="1" presId="urn:microsoft.com/office/officeart/2005/8/layout/hList6"/>
    <dgm:cxn modelId="{40BB838B-379D-4567-B5FC-5325F945D7C5}" srcId="{AD34C97F-EFC4-40DC-AB4C-49C00789DB55}" destId="{C6FE1ADD-AD8F-4AB6-BB47-28A40AA838F1}" srcOrd="4" destOrd="0" parTransId="{7D705CBE-0BA4-4B71-902B-6A25B2CE4D9D}" sibTransId="{422F367A-FC15-4A60-A3B2-721DC3DF33AE}"/>
    <dgm:cxn modelId="{55692DF9-89C7-4FE0-B0BA-19EC5C0B1491}" srcId="{9A0CD851-BAB2-45A3-9AD9-C50EA6B7A2BA}" destId="{21130D77-8BF6-4CC0-83F0-0399D0F912CF}" srcOrd="1" destOrd="0" parTransId="{1F895F20-EA4E-4C76-B6EB-E6739215F82F}" sibTransId="{DA06E7E7-429E-4A19-87CB-1B417BE2B22D}"/>
    <dgm:cxn modelId="{1E1610AE-063E-4B4D-8BB9-C696CD343A64}" srcId="{F5F68235-0A97-4AD3-A2D1-2D18BFC8996F}" destId="{9A0CD851-BAB2-45A3-9AD9-C50EA6B7A2BA}" srcOrd="0" destOrd="0" parTransId="{09DF06E7-8068-472E-A1B7-DE31410551EA}" sibTransId="{D93323C5-0E77-4B46-9C05-D20F6F08D921}"/>
    <dgm:cxn modelId="{F4137F0E-AA7E-452E-A709-E72ED079126B}" type="presOf" srcId="{01D2969E-7B67-41FF-9DDC-0010835773AA}" destId="{7C4A4669-14D1-4AF6-8EDF-B7663290D852}" srcOrd="0" destOrd="3" presId="urn:microsoft.com/office/officeart/2005/8/layout/hList6"/>
    <dgm:cxn modelId="{41A5044C-F131-498B-8B49-0D9A625FDB5B}" srcId="{9A0CD851-BAB2-45A3-9AD9-C50EA6B7A2BA}" destId="{629D2D8D-3954-466D-93EA-CD48A4A80045}" srcOrd="0" destOrd="0" parTransId="{AECA8BE4-93EB-4B54-BFCE-0BFC96891BBB}" sibTransId="{EB18B489-4967-42B4-A6BD-087BDF4874EF}"/>
    <dgm:cxn modelId="{81B4F91E-2CDD-4CF9-9E3D-2B5414D3CE2F}" type="presOf" srcId="{9AD984FF-77E5-4BE4-B305-CC804182708A}" destId="{7C4A4669-14D1-4AF6-8EDF-B7663290D852}" srcOrd="0" destOrd="1" presId="urn:microsoft.com/office/officeart/2005/8/layout/hList6"/>
    <dgm:cxn modelId="{EC62F630-5796-449D-8948-EDAE22EDA47C}" srcId="{AD34C97F-EFC4-40DC-AB4C-49C00789DB55}" destId="{01D2969E-7B67-41FF-9DDC-0010835773AA}" srcOrd="2" destOrd="0" parTransId="{4F3750F8-7048-4E93-BC9A-B79889E92919}" sibTransId="{DFB374A1-53AC-4AFB-A87B-6029ED80C1A8}"/>
    <dgm:cxn modelId="{43FBCA67-960F-4672-A9CE-7EC505D38B9F}" srcId="{AD34C97F-EFC4-40DC-AB4C-49C00789DB55}" destId="{B48A1E11-2DB3-4F05-9AD3-A922CE8C6F2E}" srcOrd="1" destOrd="0" parTransId="{7A9C6060-F552-4D7E-B619-F8C00B313B48}" sibTransId="{89EB7101-CA86-41C7-905E-39F239E7521C}"/>
    <dgm:cxn modelId="{6A10D604-8FF2-4520-911A-F55455823874}" type="presOf" srcId="{B48A1E11-2DB3-4F05-9AD3-A922CE8C6F2E}" destId="{7C4A4669-14D1-4AF6-8EDF-B7663290D852}" srcOrd="0" destOrd="2" presId="urn:microsoft.com/office/officeart/2005/8/layout/hList6"/>
    <dgm:cxn modelId="{92D636C9-F4EE-424E-BD4E-805E98C916CF}" srcId="{9A0CD851-BAB2-45A3-9AD9-C50EA6B7A2BA}" destId="{4B8733B8-1F67-4205-8BE4-2E0A56933C69}" srcOrd="2" destOrd="0" parTransId="{F66F1B5D-0BD8-423F-9D88-723F8EE70BD0}" sibTransId="{C1EEBEB5-658F-4C48-8086-AF300CA0207B}"/>
    <dgm:cxn modelId="{521797B0-E334-4005-890D-487A4EBA3F7A}" type="presOf" srcId="{C6FE1ADD-AD8F-4AB6-BB47-28A40AA838F1}" destId="{7C4A4669-14D1-4AF6-8EDF-B7663290D852}" srcOrd="0" destOrd="5" presId="urn:microsoft.com/office/officeart/2005/8/layout/hList6"/>
    <dgm:cxn modelId="{785EBC8E-5433-4CEC-8E37-7CBB3940CE54}" srcId="{9A0CD851-BAB2-45A3-9AD9-C50EA6B7A2BA}" destId="{9925A639-240F-460D-9DBA-FDE6CC46AF50}" srcOrd="3" destOrd="0" parTransId="{25D02CCC-76FA-4450-9FD1-68E78168E35E}" sibTransId="{54C6A9AF-A4C1-4075-A8F9-C9A54DBC9B11}"/>
    <dgm:cxn modelId="{A8043639-D7B7-4F3C-BD0E-574514213A11}" type="presParOf" srcId="{205092CF-B9C9-4A82-A39D-BBAD76928E20}" destId="{F7AA58F6-7065-4557-87D5-65051CE8599A}" srcOrd="0" destOrd="0" presId="urn:microsoft.com/office/officeart/2005/8/layout/hList6"/>
    <dgm:cxn modelId="{004A3DCA-07BA-4ACC-A0EC-495941DB2383}" type="presParOf" srcId="{205092CF-B9C9-4A82-A39D-BBAD76928E20}" destId="{F544DE1B-AABA-4D39-91D5-8BF67843402D}" srcOrd="1" destOrd="0" presId="urn:microsoft.com/office/officeart/2005/8/layout/hList6"/>
    <dgm:cxn modelId="{5A349445-0CA0-421D-BBC3-8A1D114D4238}" type="presParOf" srcId="{205092CF-B9C9-4A82-A39D-BBAD76928E20}" destId="{7C4A4669-14D1-4AF6-8EDF-B7663290D85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58F6-7065-4557-87D5-65051CE8599A}">
      <dsp:nvSpPr>
        <dsp:cNvPr id="0" name=""/>
        <dsp:cNvSpPr/>
      </dsp:nvSpPr>
      <dsp:spPr>
        <a:xfrm rot="16200000">
          <a:off x="-616987" y="620547"/>
          <a:ext cx="4665134" cy="34240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278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GESTIÓN COMERCIAL</a:t>
          </a:r>
          <a:endParaRPr lang="es-EC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de cumplimiento de visitas programadas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captación de nuevos clientes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cumplimiento de metas en ventas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de incremento en ventas</a:t>
          </a:r>
          <a:endParaRPr lang="es-EC" sz="1800" kern="1200" dirty="0"/>
        </a:p>
      </dsp:txBody>
      <dsp:txXfrm rot="5400000">
        <a:off x="3561" y="933026"/>
        <a:ext cx="3424039" cy="2799080"/>
      </dsp:txXfrm>
    </dsp:sp>
    <dsp:sp modelId="{7C4A4669-14D1-4AF6-8EDF-B7663290D852}">
      <dsp:nvSpPr>
        <dsp:cNvPr id="0" name=""/>
        <dsp:cNvSpPr/>
      </dsp:nvSpPr>
      <dsp:spPr>
        <a:xfrm rot="16200000">
          <a:off x="3063853" y="620547"/>
          <a:ext cx="4665134" cy="34240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278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GESTIÓN HUMANA</a:t>
          </a:r>
          <a:endParaRPr lang="es-EC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Tiempo promedio de vacantes no cubiertas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personal capacitado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% Sueldos y Salarios conformes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Ausentismo laboral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/>
            <a:t>% rotación del personal</a:t>
          </a:r>
          <a:endParaRPr lang="es-EC" sz="1800" kern="1200" dirty="0"/>
        </a:p>
      </dsp:txBody>
      <dsp:txXfrm rot="5400000">
        <a:off x="3684401" y="933026"/>
        <a:ext cx="3424039" cy="279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622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8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67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494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25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574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657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208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751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341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244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864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8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237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47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653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BBE8-528B-4C97-8ABD-DDED4D37D2CC}" type="datetimeFigureOut">
              <a:rPr lang="es-EC" smtClean="0"/>
              <a:t>24/07/2015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0C9542-C73D-4A25-9DA5-879C95917A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92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TESIS%20FINAL%20GILER%20CRISTINA%2024%2007%202015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9248" y="1855630"/>
            <a:ext cx="8915399" cy="1845513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/>
              <a:t>DEPARTAMENTO DE CIENCIAS ECONOMICAS ADMINISTRATIVAS Y DE COMERCIO</a:t>
            </a: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 smtClean="0"/>
              <a:t>TESIS DE GRADO PREVIA A LA OBTENCIÓN DEL TÍTULO DE: INGENIERA EN FINANZAS, CONTADORA PUBLICA, AUDITOR</a:t>
            </a:r>
            <a:endParaRPr lang="es-EC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2" y="4124237"/>
            <a:ext cx="8775473" cy="752564"/>
          </a:xfrm>
        </p:spPr>
        <p:txBody>
          <a:bodyPr/>
          <a:lstStyle/>
          <a:p>
            <a:pPr algn="ctr"/>
            <a:r>
              <a:rPr lang="es-EC" b="1" dirty="0"/>
              <a:t>“AUDITORÍA DE GESTIÓN A LOS PROCESOS DE GESTIÓN COMERCIAL Y HUMANA DE LA EMPRESA </a:t>
            </a:r>
            <a:r>
              <a:rPr lang="es-EC" b="1" dirty="0" smtClean="0"/>
              <a:t>MULTIPETROL </a:t>
            </a:r>
            <a:r>
              <a:rPr lang="es-EC" b="1" dirty="0"/>
              <a:t>S.A</a:t>
            </a:r>
            <a:r>
              <a:rPr lang="es-EC" b="1" dirty="0" smtClean="0"/>
              <a:t>., </a:t>
            </a:r>
            <a:r>
              <a:rPr lang="es-EC" b="1" dirty="0"/>
              <a:t>POR EL AÑO 2014</a:t>
            </a:r>
            <a:r>
              <a:rPr lang="es-EC" b="1" dirty="0" smtClean="0"/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08" y="216026"/>
            <a:ext cx="5353249" cy="1460494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400526" y="5154755"/>
            <a:ext cx="8775473" cy="447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/>
              <a:t>AUTOR: </a:t>
            </a:r>
            <a:r>
              <a:rPr lang="es-EC" dirty="0" smtClean="0"/>
              <a:t>MARIA CRISTINA GILER CEDEÑO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589210" y="5880473"/>
            <a:ext cx="8775473" cy="4477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/>
              <a:t>DIRECTOR: DR. </a:t>
            </a:r>
            <a:r>
              <a:rPr lang="es-EC" dirty="0" smtClean="0"/>
              <a:t>ANÍBAL ALTAMIRANO                    </a:t>
            </a:r>
            <a:r>
              <a:rPr lang="es-EC" b="1" dirty="0" smtClean="0"/>
              <a:t>CODIRECTOR: </a:t>
            </a:r>
            <a:r>
              <a:rPr lang="es-EC" dirty="0" smtClean="0"/>
              <a:t>DR. AMARO BERRONES</a:t>
            </a:r>
          </a:p>
        </p:txBody>
      </p:sp>
    </p:spTree>
    <p:extLst>
      <p:ext uri="{BB962C8B-B14F-4D97-AF65-F5344CB8AC3E}">
        <p14:creationId xmlns:p14="http://schemas.microsoft.com/office/powerpoint/2010/main" val="41971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771761" cy="754747"/>
          </a:xfrm>
        </p:spPr>
        <p:txBody>
          <a:bodyPr/>
          <a:lstStyle/>
          <a:p>
            <a:r>
              <a:rPr lang="es-EC" dirty="0" smtClean="0"/>
              <a:t>NORMATIVA</a:t>
            </a:r>
            <a:endParaRPr lang="es-EC" dirty="0"/>
          </a:p>
        </p:txBody>
      </p:sp>
      <p:pic>
        <p:nvPicPr>
          <p:cNvPr id="4" name="Imagen 3" descr="Descripción: http://imgs.wke.es/0/9/5/1/im00002809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4677" r="2547" b="2339"/>
          <a:stretch>
            <a:fillRect/>
          </a:stretch>
        </p:blipFill>
        <p:spPr bwMode="auto">
          <a:xfrm>
            <a:off x="8527172" y="3599156"/>
            <a:ext cx="3374541" cy="2751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436659" y="172033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/>
              <a:t>NAGA´s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4130672" y="176225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NIA’s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5378900" y="1762258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Código de Ética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315666" y="2683778"/>
            <a:ext cx="8771761" cy="754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CONTROL INTERNO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592926" y="3452647"/>
            <a:ext cx="549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</a:t>
            </a:r>
            <a:r>
              <a:rPr lang="es-EC" dirty="0" smtClean="0"/>
              <a:t>lan </a:t>
            </a:r>
            <a:r>
              <a:rPr lang="es-EC" dirty="0"/>
              <a:t>de </a:t>
            </a:r>
            <a:r>
              <a:rPr lang="es-EC" dirty="0" smtClean="0"/>
              <a:t>organización para </a:t>
            </a:r>
            <a:r>
              <a:rPr lang="es-EC" dirty="0"/>
              <a:t>salvaguardar sus actividades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893485" y="4367248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s-EC" b="1" dirty="0"/>
              <a:t>Herramientas para evaluar el Control Interno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95297" y="4843035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narrativas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485670" y="5480637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cuestionarios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14198" y="4843035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Flujogramas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415903" y="5480637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Combinación de métodos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328150" y="480875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Matrices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9279431" y="2858438"/>
            <a:ext cx="161599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EC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COSO II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811" y="2249710"/>
            <a:ext cx="8911687" cy="2525490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CASO PRÁCTICO DE LA AUDITORÍA DE GESTIÓN A LOS PROCESOS DE GESTIÓN COMERCIAL Y HUMANA DE LA EMPRESA MULTIPETROL S.A., POR EL AÑO 2014</a:t>
            </a:r>
          </a:p>
        </p:txBody>
      </p:sp>
    </p:spTree>
    <p:extLst>
      <p:ext uri="{BB962C8B-B14F-4D97-AF65-F5344CB8AC3E}">
        <p14:creationId xmlns:p14="http://schemas.microsoft.com/office/powerpoint/2010/main" val="24523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GESTIÓN COMERCIAL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077029" y="2127964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PLANIFICACIÓN PRELIMINAR</a:t>
            </a:r>
            <a:endParaRPr lang="es-EC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077029" y="3219551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PLANIFICACIÓN ESPECIFICA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77029" y="4311138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EJECUCIÓN</a:t>
            </a:r>
            <a:endParaRPr lang="es-EC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14" y="3149172"/>
            <a:ext cx="864116" cy="9006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87" y="4363559"/>
            <a:ext cx="1560513" cy="881725"/>
          </a:xfrm>
          <a:prstGeom prst="rect">
            <a:avLst/>
          </a:prstGeom>
        </p:spPr>
      </p:pic>
      <p:pic>
        <p:nvPicPr>
          <p:cNvPr id="9" name="Imagen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714" y="1882205"/>
            <a:ext cx="1069839" cy="9531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639" y="5245284"/>
            <a:ext cx="1606083" cy="12527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72314" y="5927627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INFORME FINAL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73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GESTIÓN HUMANA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077029" y="2127964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PLANIFICACIÓN PRELIMINAR</a:t>
            </a:r>
            <a:endParaRPr lang="es-EC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077029" y="3219551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PLANIFICACIÓN ESPECIFICA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77029" y="4311138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EJECUCIÓN</a:t>
            </a:r>
            <a:endParaRPr lang="es-EC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714" y="3149172"/>
            <a:ext cx="864116" cy="9006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87" y="4363559"/>
            <a:ext cx="1560513" cy="8817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714" y="1882205"/>
            <a:ext cx="1069839" cy="9531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639" y="5245284"/>
            <a:ext cx="1606083" cy="12527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72314" y="5927627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INFORME FINAL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093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475814" y="1905000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CONCLUSIONES: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2475814" y="2539559"/>
            <a:ext cx="84969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 Estructura Orgánica muestra una adecuada distribución jerárquica y de </a:t>
            </a:r>
            <a:r>
              <a:rPr lang="es-EC" dirty="0" smtClean="0"/>
              <a:t>responsabilidades</a:t>
            </a:r>
          </a:p>
          <a:p>
            <a:endParaRPr lang="es-EC" dirty="0"/>
          </a:p>
          <a:p>
            <a:r>
              <a:rPr lang="es-EC" dirty="0"/>
              <a:t>La evaluación del Control Interno permitió detectar falencias e identificar oportunidades de </a:t>
            </a:r>
            <a:r>
              <a:rPr lang="es-EC" dirty="0" smtClean="0"/>
              <a:t>mejora</a:t>
            </a:r>
            <a:endParaRPr lang="es-EC" dirty="0"/>
          </a:p>
          <a:p>
            <a:endParaRPr lang="es-EC" dirty="0" smtClean="0"/>
          </a:p>
          <a:p>
            <a:r>
              <a:rPr lang="es-EC" dirty="0"/>
              <a:t>No existe una correcta ponderación al momento de contratar personal </a:t>
            </a:r>
            <a:endParaRPr lang="es-EC" dirty="0" smtClean="0"/>
          </a:p>
          <a:p>
            <a:endParaRPr lang="es-EC" dirty="0"/>
          </a:p>
          <a:p>
            <a:r>
              <a:rPr lang="es-EC" dirty="0"/>
              <a:t>La falta de capacitación a los clientes internos, disminuye la competitividad de la </a:t>
            </a:r>
            <a:r>
              <a:rPr lang="es-EC" dirty="0" smtClean="0"/>
              <a:t>compañía</a:t>
            </a:r>
          </a:p>
          <a:p>
            <a:endParaRPr lang="es-EC" dirty="0"/>
          </a:p>
          <a:p>
            <a:r>
              <a:rPr lang="es-EC" dirty="0"/>
              <a:t> La falta de evaluación del desempeño de los trabajadores disminuye la capacidad de localizar problemas de integración del trabajador  a la organización  </a:t>
            </a:r>
          </a:p>
        </p:txBody>
      </p:sp>
    </p:spTree>
    <p:extLst>
      <p:ext uri="{BB962C8B-B14F-4D97-AF65-F5344CB8AC3E}">
        <p14:creationId xmlns:p14="http://schemas.microsoft.com/office/powerpoint/2010/main" val="32872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2475814" y="1905000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RECOMENDACIONES: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2475814" y="2539559"/>
            <a:ext cx="8496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Estructurar la Planificación Estratégica de tal forma que pueda ser emitida y comunicada a todos sus </a:t>
            </a:r>
            <a:r>
              <a:rPr lang="es-EC" dirty="0" smtClean="0"/>
              <a:t>empleados</a:t>
            </a:r>
          </a:p>
          <a:p>
            <a:endParaRPr lang="es-EC" dirty="0"/>
          </a:p>
          <a:p>
            <a:r>
              <a:rPr lang="es-EC" dirty="0"/>
              <a:t>Implementar un Manual de </a:t>
            </a:r>
            <a:r>
              <a:rPr lang="es-EC" dirty="0" smtClean="0"/>
              <a:t>Funciones</a:t>
            </a:r>
          </a:p>
          <a:p>
            <a:endParaRPr lang="es-EC" dirty="0"/>
          </a:p>
          <a:p>
            <a:r>
              <a:rPr lang="es-EC" dirty="0"/>
              <a:t>Implementar una evaluación del </a:t>
            </a:r>
            <a:r>
              <a:rPr lang="es-EC" dirty="0" smtClean="0"/>
              <a:t>desempeño</a:t>
            </a:r>
          </a:p>
          <a:p>
            <a:endParaRPr lang="es-EC" dirty="0"/>
          </a:p>
          <a:p>
            <a:r>
              <a:rPr lang="es-EC" dirty="0"/>
              <a:t>Ejecutar el plan de capacitación</a:t>
            </a:r>
          </a:p>
        </p:txBody>
      </p:sp>
    </p:spTree>
    <p:extLst>
      <p:ext uri="{BB962C8B-B14F-4D97-AF65-F5344CB8AC3E}">
        <p14:creationId xmlns:p14="http://schemas.microsoft.com/office/powerpoint/2010/main" val="559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1087363"/>
            <a:ext cx="6221639" cy="41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8640" y="3193138"/>
            <a:ext cx="4388446" cy="783776"/>
          </a:xfrm>
        </p:spPr>
        <p:txBody>
          <a:bodyPr/>
          <a:lstStyle/>
          <a:p>
            <a:r>
              <a:rPr lang="es-EC" dirty="0" smtClean="0"/>
              <a:t>MULTIPETROL S.A.</a:t>
            </a:r>
            <a:endParaRPr lang="es-EC" dirty="0"/>
          </a:p>
        </p:txBody>
      </p:sp>
      <p:pic>
        <p:nvPicPr>
          <p:cNvPr id="5" name="Picture 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673" y="696685"/>
            <a:ext cx="2192337" cy="5516563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76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ASPECTOS GENERALES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028" y="1905000"/>
            <a:ext cx="1489755" cy="37555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92925" y="2057449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Presta servicios múltiples a la industria petrolera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92925" y="25792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1995 </a:t>
            </a:r>
            <a:r>
              <a:rPr lang="es-EC" dirty="0" smtClean="0"/>
              <a:t>atendió </a:t>
            </a:r>
            <a:r>
              <a:rPr lang="es-EC" dirty="0"/>
              <a:t>servicios de suministro de materiales y agregados para construcción de plataformas petroleras</a:t>
            </a:r>
          </a:p>
          <a:p>
            <a:r>
              <a:rPr lang="es-EC" dirty="0" smtClean="0"/>
              <a:t>Prestación de servicios </a:t>
            </a:r>
            <a:r>
              <a:rPr lang="es-EC" dirty="0"/>
              <a:t>de Construcción de Oleoductos y Perforación de Pozos de Agua.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92925" y="42090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En el año 2004 incursiono en las labores de prestación de servicios ambientales en las áreas de Tratamiento de Fluidos y cortes de </a:t>
            </a:r>
            <a:r>
              <a:rPr lang="es-EC" dirty="0" smtClean="0"/>
              <a:t>Perforación y</a:t>
            </a:r>
            <a:endParaRPr lang="es-EC" dirty="0"/>
          </a:p>
          <a:p>
            <a:r>
              <a:rPr lang="es-EC" dirty="0" smtClean="0"/>
              <a:t>Tratamiento </a:t>
            </a:r>
            <a:r>
              <a:rPr lang="es-EC" dirty="0"/>
              <a:t>de aguas residuales y agua potable, principalmente en taladros de perforación</a:t>
            </a:r>
          </a:p>
        </p:txBody>
      </p:sp>
    </p:spTree>
    <p:extLst>
      <p:ext uri="{BB962C8B-B14F-4D97-AF65-F5344CB8AC3E}">
        <p14:creationId xmlns:p14="http://schemas.microsoft.com/office/powerpoint/2010/main" val="1335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</a:t>
            </a:r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3" y="1712050"/>
            <a:ext cx="9243967" cy="4529092"/>
          </a:xfrm>
          <a:prstGeom prst="rect">
            <a:avLst/>
          </a:prstGeom>
          <a:noFill/>
          <a:ln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920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SERVICIOS</a:t>
            </a:r>
            <a:endParaRPr lang="es-EC" dirty="0"/>
          </a:p>
        </p:txBody>
      </p:sp>
      <p:pic>
        <p:nvPicPr>
          <p:cNvPr id="5" name="Picture 31" descr="DSC00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7" y="2095048"/>
            <a:ext cx="2340190" cy="17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FOTO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80" y="2093460"/>
            <a:ext cx="2335086" cy="17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SS8501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22" y="2093460"/>
            <a:ext cx="2180689" cy="17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FOTO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09" y="4277861"/>
            <a:ext cx="2611978" cy="17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FOTO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29" y="4244521"/>
            <a:ext cx="2340189" cy="173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SS8500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60" y="4279449"/>
            <a:ext cx="2193450" cy="17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CLIENTES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7006" t="11091" r="19502" b="11270"/>
          <a:stretch/>
        </p:blipFill>
        <p:spPr bwMode="auto">
          <a:xfrm>
            <a:off x="2592925" y="1611086"/>
            <a:ext cx="7373258" cy="4523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2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30401" y="3641087"/>
            <a:ext cx="5007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Mision</a:t>
            </a:r>
            <a:r>
              <a:rPr lang="es-EC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s-ES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Satisfacer como empresa de servicios ambientales las necesidades de nuestros clientes contribuyendo a su productividad, ofreciendo excelencia y rentabilidad en los servicios prestados, siempre con sentido social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62" y="2022208"/>
            <a:ext cx="3861379" cy="24037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49257" y="521074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Visión</a:t>
            </a:r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Hacer de MULTIPETROL un modelo de empresa líder en servicios ambientales para la industria, por cumplimiento, oportunidad y excelencia con presencia competitiva en Latinoamérica”</a:t>
            </a:r>
            <a:endParaRPr lang="es-EC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54671" y="914213"/>
            <a:ext cx="7962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DIRECCIONAMIENTO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26764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454671" y="914213"/>
            <a:ext cx="516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ANALISIS SITUACIONAL</a:t>
            </a:r>
            <a:endParaRPr lang="es-EC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16765451"/>
              </p:ext>
            </p:extLst>
          </p:nvPr>
        </p:nvGraphicFramePr>
        <p:xfrm>
          <a:off x="2336800" y="2084010"/>
          <a:ext cx="7112000" cy="466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9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454671" y="914213"/>
            <a:ext cx="5941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FUNDAMENTOS TEÓRICOS</a:t>
            </a:r>
            <a:endParaRPr lang="es-EC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61082" y="1799772"/>
            <a:ext cx="3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AUDITORIA DE GESTIÓN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594911" y="2296329"/>
            <a:ext cx="800051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“El examen crítico, sistemático e imparcial de la administración de una entidad para determinar la eficacia con la que logra los objetivos y la eficiencia y economía con que se utiliza y obtiene los recursos, con el objeto de sugerir recomendaciones que mejoraran las gestiones en el futuro”</a:t>
            </a:r>
            <a:endParaRPr lang="es-EC" sz="1600" dirty="0"/>
          </a:p>
        </p:txBody>
      </p:sp>
      <p:sp>
        <p:nvSpPr>
          <p:cNvPr id="6" name="Rectángulo 5"/>
          <p:cNvSpPr/>
          <p:nvPr/>
        </p:nvSpPr>
        <p:spPr>
          <a:xfrm>
            <a:off x="5080000" y="4332546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 I: 		Planificación Preliminar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 II: 	Planificación Específica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 III: 	Ejecución de trabajo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 IV: 	Comunicación de Resultados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 V: 	Seguimiento y Monitoreo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43254" y="4332546"/>
            <a:ext cx="162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Fases: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33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</TotalTime>
  <Words>488</Words>
  <Application>Microsoft Office PowerPoint</Application>
  <PresentationFormat>Panorámica</PresentationFormat>
  <Paragraphs>82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Espiral</vt:lpstr>
      <vt:lpstr>DEPARTAMENTO DE CIENCIAS ECONOMICAS ADMINISTRATIVAS Y DE COMERCIO  TESIS DE GRADO PREVIA A LA OBTENCIÓN DEL TÍTULO DE: INGENIERA EN FINANZAS, CONTADORA PUBLICA, AUDITOR</vt:lpstr>
      <vt:lpstr>MULTIPETROL S.A.</vt:lpstr>
      <vt:lpstr>ASPECTOS GENERALES</vt:lpstr>
      <vt:lpstr>ORGANIGRAMA</vt:lpstr>
      <vt:lpstr>SERVICIOS</vt:lpstr>
      <vt:lpstr>CLIENTES</vt:lpstr>
      <vt:lpstr>Presentación de PowerPoint</vt:lpstr>
      <vt:lpstr>Presentación de PowerPoint</vt:lpstr>
      <vt:lpstr>Presentación de PowerPoint</vt:lpstr>
      <vt:lpstr>NORMATIVA</vt:lpstr>
      <vt:lpstr>CASO PRÁCTICO DE LA AUDITORÍA DE GESTIÓN A LOS PROCESOS DE GESTIÓN COMERCIAL Y HUMANA DE LA EMPRESA MULTIPETROL S.A., POR EL AÑO 2014</vt:lpstr>
      <vt:lpstr>GESTIÓN COMERCIAL</vt:lpstr>
      <vt:lpstr>GESTIÓN HUMANA</vt:lpstr>
      <vt:lpstr>CONCLUSIONES Y RECOMENDACIONES</vt:lpstr>
      <vt:lpstr>CONCLUSIONES Y 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ECONOMICAS ADMINISTRATIVAS Y DE COMERCIO  TESIS DE GRADO PREVIA A LA OBTENCIÓN DEL TÍTULO DE: INGENIERA EN FINANZAS, CONTADORA PUBLICA, AUDITOR</dc:title>
  <dc:creator>Cristina Giler</dc:creator>
  <cp:lastModifiedBy>Cristina Giler</cp:lastModifiedBy>
  <cp:revision>16</cp:revision>
  <dcterms:created xsi:type="dcterms:W3CDTF">2015-07-24T04:47:16Z</dcterms:created>
  <dcterms:modified xsi:type="dcterms:W3CDTF">2015-07-24T23:33:32Z</dcterms:modified>
</cp:coreProperties>
</file>