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24"/>
  </p:notesMasterIdLst>
  <p:sldIdLst>
    <p:sldId id="256" r:id="rId2"/>
    <p:sldId id="257" r:id="rId3"/>
    <p:sldId id="258" r:id="rId4"/>
    <p:sldId id="259" r:id="rId5"/>
    <p:sldId id="260" r:id="rId6"/>
    <p:sldId id="263" r:id="rId7"/>
    <p:sldId id="261" r:id="rId8"/>
    <p:sldId id="278" r:id="rId9"/>
    <p:sldId id="279" r:id="rId10"/>
    <p:sldId id="280" r:id="rId11"/>
    <p:sldId id="281" r:id="rId12"/>
    <p:sldId id="267" r:id="rId13"/>
    <p:sldId id="282" r:id="rId14"/>
    <p:sldId id="268"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6" d="100"/>
          <a:sy n="66" d="100"/>
        </p:scale>
        <p:origin x="-1506" y="-1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5BFCE8-5764-4935-B043-65F87D43E44C}" type="datetimeFigureOut">
              <a:rPr lang="es-EC" smtClean="0"/>
              <a:t>12/08/2015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500766-B796-4803-911B-73A436812551}" type="slidenum">
              <a:rPr lang="es-EC" smtClean="0"/>
              <a:t>‹Nº›</a:t>
            </a:fld>
            <a:endParaRPr lang="es-EC"/>
          </a:p>
        </p:txBody>
      </p:sp>
    </p:spTree>
    <p:extLst>
      <p:ext uri="{BB962C8B-B14F-4D97-AF65-F5344CB8AC3E}">
        <p14:creationId xmlns:p14="http://schemas.microsoft.com/office/powerpoint/2010/main" val="3735674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A7500766-B796-4803-911B-73A436812551}" type="slidenum">
              <a:rPr lang="es-EC" smtClean="0"/>
              <a:t>7</a:t>
            </a:fld>
            <a:endParaRPr lang="es-EC"/>
          </a:p>
        </p:txBody>
      </p:sp>
    </p:spTree>
    <p:extLst>
      <p:ext uri="{BB962C8B-B14F-4D97-AF65-F5344CB8AC3E}">
        <p14:creationId xmlns:p14="http://schemas.microsoft.com/office/powerpoint/2010/main" val="2065254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_tradnl" smtClean="0"/>
              <a:t>Clic para editar título</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9A8FA71-BF98-534B-A1C0-E7009E4FAAE1}" type="datetimeFigureOut">
              <a:rPr lang="es-ES" smtClean="0"/>
              <a:t>12/08/2015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3349A72-4A7D-7242-B94D-4A930835677B}"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Vertical Text Placeholder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89A8FA71-BF98-534B-A1C0-E7009E4FAAE1}" type="datetimeFigureOut">
              <a:rPr lang="es-ES" smtClean="0"/>
              <a:t>12/08/2015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3349A72-4A7D-7242-B94D-4A930835677B}"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_tradnl" smtClean="0"/>
              <a:t>Clic para editar título</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89A8FA71-BF98-534B-A1C0-E7009E4FAAE1}" type="datetimeFigureOut">
              <a:rPr lang="es-ES" smtClean="0"/>
              <a:t>12/08/2015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3349A72-4A7D-7242-B94D-4A930835677B}"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Content Placeholder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89A8FA71-BF98-534B-A1C0-E7009E4FAAE1}" type="datetimeFigureOut">
              <a:rPr lang="es-ES" smtClean="0"/>
              <a:t>12/08/2015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3349A72-4A7D-7242-B94D-4A930835677B}"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_tradnl" smtClean="0"/>
              <a:t>Clic para editar título</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89A8FA71-BF98-534B-A1C0-E7009E4FAAE1}" type="datetimeFigureOut">
              <a:rPr lang="es-ES" smtClean="0"/>
              <a:t>12/08/2015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3349A72-4A7D-7242-B94D-4A930835677B}"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Date Placeholder 4"/>
          <p:cNvSpPr>
            <a:spLocks noGrp="1"/>
          </p:cNvSpPr>
          <p:nvPr>
            <p:ph type="dt" sz="half" idx="10"/>
          </p:nvPr>
        </p:nvSpPr>
        <p:spPr/>
        <p:txBody>
          <a:bodyPr/>
          <a:lstStyle/>
          <a:p>
            <a:fld id="{89A8FA71-BF98-534B-A1C0-E7009E4FAAE1}" type="datetimeFigureOut">
              <a:rPr lang="es-ES" smtClean="0"/>
              <a:t>12/08/2015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3349A72-4A7D-7242-B94D-4A930835677B}"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 para editar título</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7" name="Date Placeholder 6"/>
          <p:cNvSpPr>
            <a:spLocks noGrp="1"/>
          </p:cNvSpPr>
          <p:nvPr>
            <p:ph type="dt" sz="half" idx="10"/>
          </p:nvPr>
        </p:nvSpPr>
        <p:spPr/>
        <p:txBody>
          <a:bodyPr/>
          <a:lstStyle/>
          <a:p>
            <a:fld id="{89A8FA71-BF98-534B-A1C0-E7009E4FAAE1}" type="datetimeFigureOut">
              <a:rPr lang="es-ES" smtClean="0"/>
              <a:t>12/08/2015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03349A72-4A7D-7242-B94D-4A930835677B}"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Date Placeholder 2"/>
          <p:cNvSpPr>
            <a:spLocks noGrp="1"/>
          </p:cNvSpPr>
          <p:nvPr>
            <p:ph type="dt" sz="half" idx="10"/>
          </p:nvPr>
        </p:nvSpPr>
        <p:spPr/>
        <p:txBody>
          <a:bodyPr/>
          <a:lstStyle/>
          <a:p>
            <a:fld id="{89A8FA71-BF98-534B-A1C0-E7009E4FAAE1}" type="datetimeFigureOut">
              <a:rPr lang="es-ES" smtClean="0"/>
              <a:t>12/08/2015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03349A72-4A7D-7242-B94D-4A930835677B}"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A8FA71-BF98-534B-A1C0-E7009E4FAAE1}" type="datetimeFigureOut">
              <a:rPr lang="es-ES" smtClean="0"/>
              <a:t>12/08/2015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03349A72-4A7D-7242-B94D-4A930835677B}"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_tradnl" smtClean="0"/>
              <a:t>Clic para editar título</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89A8FA71-BF98-534B-A1C0-E7009E4FAAE1}" type="datetimeFigureOut">
              <a:rPr lang="es-ES" smtClean="0"/>
              <a:t>12/08/2015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3349A72-4A7D-7242-B94D-4A930835677B}" type="slidenum">
              <a:rPr lang="es-ES" smtClean="0"/>
              <a:t>‹Nº›</a:t>
            </a:fld>
            <a:endParaRPr lang="es-ES"/>
          </a:p>
        </p:txBody>
      </p:sp>
      <p:sp>
        <p:nvSpPr>
          <p:cNvPr id="9" name="Content Placeholder 8"/>
          <p:cNvSpPr>
            <a:spLocks noGrp="1"/>
          </p:cNvSpPr>
          <p:nvPr>
            <p:ph sz="quarter" idx="13"/>
          </p:nvPr>
        </p:nvSpPr>
        <p:spPr>
          <a:xfrm>
            <a:off x="304800" y="381000"/>
            <a:ext cx="7772400" cy="4942840"/>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_tradnl" smtClean="0"/>
              <a:t>Clic para editar título</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8" name="Date Placeholder 7"/>
          <p:cNvSpPr>
            <a:spLocks noGrp="1"/>
          </p:cNvSpPr>
          <p:nvPr>
            <p:ph type="dt" sz="half" idx="10"/>
          </p:nvPr>
        </p:nvSpPr>
        <p:spPr/>
        <p:txBody>
          <a:bodyPr/>
          <a:lstStyle/>
          <a:p>
            <a:fld id="{89A8FA71-BF98-534B-A1C0-E7009E4FAAE1}" type="datetimeFigureOut">
              <a:rPr lang="es-ES" smtClean="0"/>
              <a:t>12/08/2015</a:t>
            </a:fld>
            <a:endParaRPr lang="es-ES"/>
          </a:p>
        </p:txBody>
      </p:sp>
      <p:sp>
        <p:nvSpPr>
          <p:cNvPr id="9" name="Slide Number Placeholder 8"/>
          <p:cNvSpPr>
            <a:spLocks noGrp="1"/>
          </p:cNvSpPr>
          <p:nvPr>
            <p:ph type="sldNum" sz="quarter" idx="11"/>
          </p:nvPr>
        </p:nvSpPr>
        <p:spPr/>
        <p:txBody>
          <a:bodyPr/>
          <a:lstStyle/>
          <a:p>
            <a:fld id="{03349A72-4A7D-7242-B94D-4A930835677B}" type="slidenum">
              <a:rPr lang="es-ES" smtClean="0"/>
              <a:t>‹Nº›</a:t>
            </a:fld>
            <a:endParaRPr lang="es-ES"/>
          </a:p>
        </p:txBody>
      </p:sp>
      <p:sp>
        <p:nvSpPr>
          <p:cNvPr id="10" name="Footer Placeholder 9"/>
          <p:cNvSpPr>
            <a:spLocks noGrp="1"/>
          </p:cNvSpPr>
          <p:nvPr>
            <p:ph type="ftr" sz="quarter" idx="12"/>
          </p:nvPr>
        </p:nvSpPr>
        <p:spPr/>
        <p:txBody>
          <a:bodyPr/>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_tradnl" smtClean="0"/>
              <a:t>Clic para editar título</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3349A72-4A7D-7242-B94D-4A930835677B}" type="slidenum">
              <a:rPr lang="es-ES" smtClean="0"/>
              <a:t>‹Nº›</a:t>
            </a:fld>
            <a:endParaRPr lang="es-E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E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89A8FA71-BF98-534B-A1C0-E7009E4FAAE1}" type="datetimeFigureOut">
              <a:rPr lang="es-ES" smtClean="0"/>
              <a:t>12/08/2015</a:t>
            </a:fld>
            <a:endParaRPr lang="es-E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0" y="2130425"/>
            <a:ext cx="9144000" cy="1470025"/>
          </a:xfrm>
        </p:spPr>
        <p:txBody>
          <a:bodyPr>
            <a:noAutofit/>
          </a:bodyPr>
          <a:lstStyle/>
          <a:p>
            <a:r>
              <a:rPr lang="es-ES_tradnl" sz="2800" b="1" dirty="0" smtClean="0"/>
              <a:t>TEMA:</a:t>
            </a:r>
            <a:r>
              <a:rPr lang="es-ES_tradnl" sz="2800" dirty="0" smtClean="0"/>
              <a:t> “DISEÑO </a:t>
            </a:r>
            <a:r>
              <a:rPr lang="es-ES_tradnl" sz="2800" dirty="0"/>
              <a:t>DE PROCEDIMIENTOS PARA FISCALIZACIÓN DE TRABAJOS DE INSTALACIÓN DE REDES ÓPTICAS PASIVAS EN EL DISTRITO METROPOLITANO DE </a:t>
            </a:r>
            <a:r>
              <a:rPr lang="es-ES_tradnl" sz="2800" dirty="0" smtClean="0"/>
              <a:t>QUITO”</a:t>
            </a:r>
            <a:r>
              <a:rPr lang="es-EC" sz="2800" dirty="0" smtClean="0">
                <a:effectLst/>
              </a:rPr>
              <a:t> </a:t>
            </a:r>
            <a:endParaRPr lang="es-ES" sz="2800" dirty="0"/>
          </a:p>
        </p:txBody>
      </p:sp>
      <p:sp>
        <p:nvSpPr>
          <p:cNvPr id="3" name="Subtítulo 2"/>
          <p:cNvSpPr>
            <a:spLocks noGrp="1"/>
          </p:cNvSpPr>
          <p:nvPr>
            <p:ph type="subTitle" idx="1"/>
          </p:nvPr>
        </p:nvSpPr>
        <p:spPr/>
        <p:txBody>
          <a:bodyPr/>
          <a:lstStyle/>
          <a:p>
            <a:r>
              <a:rPr lang="es-ES" b="1" dirty="0" smtClean="0">
                <a:solidFill>
                  <a:schemeClr val="tx1"/>
                </a:solidFill>
              </a:rPr>
              <a:t>AUTOR</a:t>
            </a:r>
            <a:r>
              <a:rPr lang="es-ES" dirty="0" smtClean="0">
                <a:solidFill>
                  <a:schemeClr val="tx1"/>
                </a:solidFill>
              </a:rPr>
              <a:t>:</a:t>
            </a:r>
          </a:p>
          <a:p>
            <a:r>
              <a:rPr lang="es-ES" dirty="0" smtClean="0">
                <a:solidFill>
                  <a:schemeClr val="tx1"/>
                </a:solidFill>
              </a:rPr>
              <a:t>JEREZ </a:t>
            </a:r>
            <a:r>
              <a:rPr lang="es-ES" dirty="0">
                <a:solidFill>
                  <a:schemeClr val="tx1"/>
                </a:solidFill>
              </a:rPr>
              <a:t>PÉREZ JORGE JAVIER</a:t>
            </a:r>
            <a:endParaRPr lang="es-EC" dirty="0">
              <a:solidFill>
                <a:schemeClr val="tx1"/>
              </a:solidFill>
            </a:endParaRPr>
          </a:p>
          <a:p>
            <a:endParaRPr lang="es-ES" dirty="0">
              <a:solidFill>
                <a:schemeClr val="tx1"/>
              </a:solidFill>
            </a:endParaRPr>
          </a:p>
        </p:txBody>
      </p:sp>
      <p:sp>
        <p:nvSpPr>
          <p:cNvPr id="5" name="Título 1"/>
          <p:cNvSpPr txBox="1">
            <a:spLocks/>
          </p:cNvSpPr>
          <p:nvPr/>
        </p:nvSpPr>
        <p:spPr>
          <a:xfrm>
            <a:off x="685800" y="239575"/>
            <a:ext cx="77724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3200" b="1" dirty="0"/>
              <a:t>PROYECTO DE GRADO PARA LA OBTENCIÓN DEL TÍTULO EN INGENIERÍA</a:t>
            </a:r>
            <a:endParaRPr lang="es-EC" sz="3200" dirty="0"/>
          </a:p>
        </p:txBody>
      </p:sp>
    </p:spTree>
    <p:extLst>
      <p:ext uri="{BB962C8B-B14F-4D97-AF65-F5344CB8AC3E}">
        <p14:creationId xmlns:p14="http://schemas.microsoft.com/office/powerpoint/2010/main" val="3958647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1000"/>
                                        <p:tgtEl>
                                          <p:spTgt spid="2"/>
                                        </p:tgtEl>
                                      </p:cBhvr>
                                    </p:animEffect>
                                  </p:childTnLst>
                                </p:cTn>
                              </p:par>
                            </p:childTnLst>
                          </p:cTn>
                        </p:par>
                        <p:par>
                          <p:cTn id="14" fill="hold">
                            <p:stCondLst>
                              <p:cond delay="2000"/>
                            </p:stCondLst>
                            <p:childTnLst>
                              <p:par>
                                <p:cTn id="15" presetID="5" presetClass="entr" presetSubtype="1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heckerboard(across)">
                                      <p:cBhvr>
                                        <p:cTn id="17" dur="1000"/>
                                        <p:tgtEl>
                                          <p:spTgt spid="3">
                                            <p:txEl>
                                              <p:pRg st="0" end="0"/>
                                            </p:txEl>
                                          </p:spTgt>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heckerboard(across)">
                                      <p:cBhvr>
                                        <p:cTn id="2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4419" y="1809749"/>
            <a:ext cx="7592781" cy="2886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ítulo 1"/>
          <p:cNvSpPr>
            <a:spLocks noGrp="1"/>
          </p:cNvSpPr>
          <p:nvPr>
            <p:ph type="title"/>
          </p:nvPr>
        </p:nvSpPr>
        <p:spPr/>
        <p:txBody>
          <a:bodyPr/>
          <a:lstStyle/>
          <a:p>
            <a:r>
              <a:rPr lang="es-ES" sz="2800" dirty="0" smtClean="0"/>
              <a:t>REDES CANALIZADAS / REDES ENTERRADAS</a:t>
            </a:r>
            <a:endParaRPr lang="es-ES" sz="2800" dirty="0"/>
          </a:p>
        </p:txBody>
      </p:sp>
    </p:spTree>
    <p:extLst>
      <p:ext uri="{BB962C8B-B14F-4D97-AF65-F5344CB8AC3E}">
        <p14:creationId xmlns:p14="http://schemas.microsoft.com/office/powerpoint/2010/main" val="6085802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barn(outVertical)">
                                      <p:cBhvr>
                                        <p:cTn id="11"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lstStyle/>
          <a:p>
            <a:r>
              <a:rPr lang="es-ES" sz="2800" dirty="0" smtClean="0"/>
              <a:t>REDES CANALIZADAS / REDES ENTERRADAS</a:t>
            </a:r>
            <a:endParaRPr lang="es-ES" sz="28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4117" y="1417638"/>
            <a:ext cx="6847808" cy="4983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977810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1000"/>
                                        <p:tgtEl>
                                          <p:spTgt spid="4098"/>
                                        </p:tgtEl>
                                      </p:cBhvr>
                                    </p:animEffect>
                                    <p:anim calcmode="lin" valueType="num">
                                      <p:cBhvr>
                                        <p:cTn id="14" dur="1000" fill="hold"/>
                                        <p:tgtEl>
                                          <p:spTgt spid="4098"/>
                                        </p:tgtEl>
                                        <p:attrNameLst>
                                          <p:attrName>ppt_x</p:attrName>
                                        </p:attrNameLst>
                                      </p:cBhvr>
                                      <p:tavLst>
                                        <p:tav tm="0">
                                          <p:val>
                                            <p:strVal val="#ppt_x"/>
                                          </p:val>
                                        </p:tav>
                                        <p:tav tm="100000">
                                          <p:val>
                                            <p:strVal val="#ppt_x"/>
                                          </p:val>
                                        </p:tav>
                                      </p:tavLst>
                                    </p:anim>
                                    <p:anim calcmode="lin" valueType="num">
                                      <p:cBhvr>
                                        <p:cTn id="15"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lstStyle/>
          <a:p>
            <a:r>
              <a:rPr lang="es-ES" sz="2800" dirty="0" smtClean="0"/>
              <a:t>REDES CANALIZADAS / REDES </a:t>
            </a:r>
            <a:r>
              <a:rPr lang="es-ES" sz="2800" dirty="0" smtClean="0"/>
              <a:t>ENTERRADAS</a:t>
            </a:r>
            <a:endParaRPr lang="es-ES" sz="28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71624"/>
            <a:ext cx="7564464" cy="4145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18611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barn(outVertical)">
                                      <p:cBhvr>
                                        <p:cTn id="13"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lstStyle/>
          <a:p>
            <a:r>
              <a:rPr lang="es-ES" sz="2800" dirty="0" smtClean="0"/>
              <a:t>REDES CANALIZADAS / REDES </a:t>
            </a:r>
            <a:r>
              <a:rPr lang="es-ES" sz="2800" dirty="0" smtClean="0"/>
              <a:t>ENTERRADAS</a:t>
            </a:r>
            <a:endParaRPr lang="es-ES" sz="28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5375" y="1257300"/>
            <a:ext cx="6343650" cy="531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88877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wipe(up)">
                                      <p:cBhvr>
                                        <p:cTn id="13"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nchor="t"/>
          <a:lstStyle/>
          <a:p>
            <a:r>
              <a:rPr lang="es-ES" sz="2800" dirty="0" smtClean="0"/>
              <a:t>REDES AÉREAS</a:t>
            </a:r>
            <a:endParaRPr lang="es-ES" sz="2800" dirty="0"/>
          </a:p>
        </p:txBody>
      </p:sp>
      <p:pic>
        <p:nvPicPr>
          <p:cNvPr id="11"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0515" y="751116"/>
            <a:ext cx="6574972" cy="6040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16808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0-#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PLANTA INTERNA</a:t>
            </a:r>
            <a:endParaRPr lang="es-ES" dirty="0"/>
          </a:p>
        </p:txBody>
      </p:sp>
      <p:pic>
        <p:nvPicPr>
          <p:cNvPr id="8"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254176"/>
            <a:ext cx="6705600" cy="549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2395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200" dirty="0" smtClean="0"/>
              <a:t>PRUEBAS DE ACEPTACIÓN DE UNA PON </a:t>
            </a:r>
            <a:endParaRPr lang="es-ES" sz="3200" dirty="0"/>
          </a:p>
        </p:txBody>
      </p:sp>
      <p:pic>
        <p:nvPicPr>
          <p:cNvPr id="9220"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5881" y="1417638"/>
            <a:ext cx="7382638" cy="5165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245318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9220"/>
                                        </p:tgtEl>
                                        <p:attrNameLst>
                                          <p:attrName>style.visibility</p:attrName>
                                        </p:attrNameLst>
                                      </p:cBhvr>
                                      <p:to>
                                        <p:strVal val="visible"/>
                                      </p:to>
                                    </p:set>
                                    <p:animEffect transition="in" filter="fade">
                                      <p:cBhvr>
                                        <p:cTn id="11" dur="1250"/>
                                        <p:tgtEl>
                                          <p:spTgt spid="9220"/>
                                        </p:tgtEl>
                                      </p:cBhvr>
                                    </p:animEffect>
                                    <p:anim calcmode="lin" valueType="num">
                                      <p:cBhvr>
                                        <p:cTn id="12" dur="1250" fill="hold"/>
                                        <p:tgtEl>
                                          <p:spTgt spid="9220"/>
                                        </p:tgtEl>
                                        <p:attrNameLst>
                                          <p:attrName>ppt_x</p:attrName>
                                        </p:attrNameLst>
                                      </p:cBhvr>
                                      <p:tavLst>
                                        <p:tav tm="0">
                                          <p:val>
                                            <p:strVal val="#ppt_x"/>
                                          </p:val>
                                        </p:tav>
                                        <p:tav tm="100000">
                                          <p:val>
                                            <p:strVal val="#ppt_x"/>
                                          </p:val>
                                        </p:tav>
                                      </p:tavLst>
                                    </p:anim>
                                    <p:anim calcmode="lin" valueType="num">
                                      <p:cBhvr>
                                        <p:cTn id="13" dur="1250" fill="hold"/>
                                        <p:tgtEl>
                                          <p:spTgt spid="92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CONCLUSIONES</a:t>
            </a:r>
            <a:endParaRPr lang="es-ES" dirty="0"/>
          </a:p>
        </p:txBody>
      </p:sp>
      <p:sp>
        <p:nvSpPr>
          <p:cNvPr id="3" name="Marcador de contenido 2"/>
          <p:cNvSpPr>
            <a:spLocks noGrp="1"/>
          </p:cNvSpPr>
          <p:nvPr>
            <p:ph idx="1"/>
          </p:nvPr>
        </p:nvSpPr>
        <p:spPr/>
        <p:txBody>
          <a:bodyPr>
            <a:normAutofit lnSpcReduction="10000"/>
          </a:bodyPr>
          <a:lstStyle/>
          <a:p>
            <a:pPr lvl="0"/>
            <a:r>
              <a:rPr lang="es-ES" dirty="0"/>
              <a:t>El presente documento recoge un conjunto de normas y recomendaciones que son dirigidas al personal técnico para el establecimiento de un criterio común para realizar el proceso de fiscalización de Redes Ópticas Pasivas, considerando cada una de las etapas necesarias para este propósito</a:t>
            </a:r>
            <a:endParaRPr lang="es-EC" dirty="0"/>
          </a:p>
          <a:p>
            <a:pPr lvl="0"/>
            <a:r>
              <a:rPr lang="es-ES" dirty="0"/>
              <a:t>Este documento se puede utilizar como guía de apoyo, para que los especialistas puedan orientarse del proceso de instalación y las normativas ecuatorianas que se debe manejar y tener en cuenta al momento de la instalación de una </a:t>
            </a:r>
            <a:r>
              <a:rPr lang="es-ES" i="1" dirty="0" smtClean="0"/>
              <a:t>PON</a:t>
            </a:r>
          </a:p>
          <a:p>
            <a:pPr lvl="0"/>
            <a:r>
              <a:rPr lang="es-ES" dirty="0" smtClean="0"/>
              <a:t>Debido al crecimiento tecnológico en nuestro país, es necesario generar lineamientos de trabajo para cada área técnica responsable de la instalación de redes de fibra óptica. El establecer estas directrices permitirá guiar y mejorar las capacidades técnicas y cognoscitivas del personal, generando los resultados requeridos por la empresa.</a:t>
            </a:r>
            <a:endParaRPr lang="es-EC" dirty="0" smtClean="0"/>
          </a:p>
        </p:txBody>
      </p:sp>
    </p:spTree>
    <p:extLst>
      <p:ext uri="{BB962C8B-B14F-4D97-AF65-F5344CB8AC3E}">
        <p14:creationId xmlns:p14="http://schemas.microsoft.com/office/powerpoint/2010/main" val="27378674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up)">
                                      <p:cBhvr>
                                        <p:cTn id="13" dur="1000"/>
                                        <p:tgtEl>
                                          <p:spTgt spid="3">
                                            <p:txEl>
                                              <p:pRg st="0" end="0"/>
                                            </p:txEl>
                                          </p:spTgt>
                                        </p:tgtEl>
                                      </p:cBhvr>
                                    </p:animEffect>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1000"/>
                                        <p:tgtEl>
                                          <p:spTgt spid="3">
                                            <p:txEl>
                                              <p:pRg st="1" end="1"/>
                                            </p:txEl>
                                          </p:spTgt>
                                        </p:tgtEl>
                                      </p:cBhvr>
                                    </p:animEffect>
                                  </p:childTnLst>
                                </p:cTn>
                              </p:par>
                            </p:childTnLst>
                          </p:cTn>
                        </p:par>
                        <p:par>
                          <p:cTn id="18" fill="hold">
                            <p:stCondLst>
                              <p:cond delay="3000"/>
                            </p:stCondLst>
                            <p:childTnLst>
                              <p:par>
                                <p:cTn id="19" presetID="22" presetClass="entr" presetSubtype="1"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up)">
                                      <p:cBhvr>
                                        <p:cTn id="2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fontScale="92500"/>
          </a:bodyPr>
          <a:lstStyle/>
          <a:p>
            <a:pPr lvl="0"/>
            <a:r>
              <a:rPr lang="es-ES" dirty="0"/>
              <a:t>La concordancia de toda la información en procedimientos, permitirá la normalización de los trabajos, indistintamente del personal asignado a su ejecución, tanto para las áreas de diseño, construcción, instalación y recepción de enlaces de fibra óptica, </a:t>
            </a:r>
            <a:endParaRPr lang="es-EC" dirty="0"/>
          </a:p>
          <a:p>
            <a:pPr lvl="0"/>
            <a:r>
              <a:rPr lang="es-ES_tradnl" dirty="0"/>
              <a:t>El checklist es una herramienta importante para el Fiscalizador, debido a que le permite registrar en sitio todas las observaciones y novedades dl proceso de instalación, realizar un análisis de posibles inconvenientes que se podrían presentar y evaluar posibilidades para evitar dichos inconvenientes o caso contrario solucionarlos.</a:t>
            </a:r>
            <a:endParaRPr lang="es-EC" dirty="0"/>
          </a:p>
          <a:p>
            <a:pPr lvl="0"/>
            <a:r>
              <a:rPr lang="es-ES_tradnl" dirty="0"/>
              <a:t>La aplicación de normativa en el proceso de instalación de una red óptica pasiva es fundamental, debido a que no solo beneficiará al proyecto que se esta realizando sino a proyectos futuros, ya que tendrán una visión clara de la infraestructura existente y con esto se reducirá el riesgo de afectación de los servicios ya </a:t>
            </a:r>
            <a:r>
              <a:rPr lang="es-ES_tradnl" dirty="0" smtClean="0"/>
              <a:t>instalados</a:t>
            </a:r>
            <a:endParaRPr lang="es-EC" dirty="0"/>
          </a:p>
        </p:txBody>
      </p:sp>
      <p:sp>
        <p:nvSpPr>
          <p:cNvPr id="4" name="Título 1"/>
          <p:cNvSpPr>
            <a:spLocks noGrp="1"/>
          </p:cNvSpPr>
          <p:nvPr>
            <p:ph type="title"/>
          </p:nvPr>
        </p:nvSpPr>
        <p:spPr/>
        <p:txBody>
          <a:bodyPr/>
          <a:lstStyle/>
          <a:p>
            <a:r>
              <a:rPr lang="es-ES" dirty="0" smtClean="0"/>
              <a:t>CONCLUSIONES</a:t>
            </a:r>
            <a:endParaRPr lang="es-ES" dirty="0"/>
          </a:p>
        </p:txBody>
      </p:sp>
    </p:spTree>
    <p:extLst>
      <p:ext uri="{BB962C8B-B14F-4D97-AF65-F5344CB8AC3E}">
        <p14:creationId xmlns:p14="http://schemas.microsoft.com/office/powerpoint/2010/main" val="42073826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500"/>
                                        <p:tgtEl>
                                          <p:spTgt spid="3">
                                            <p:txEl>
                                              <p:pRg st="1" end="1"/>
                                            </p:txEl>
                                          </p:spTgt>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ES_tradnl" dirty="0"/>
              <a:t>La actualización de los conocimientos de personal técnico que realizará la ejecución del proyecto permitirá una mejor entendimientos entre el Fiscalizador y los trabajadores, permitiendo así reducir el tiempo de Fiscalización del enlace</a:t>
            </a:r>
            <a:r>
              <a:rPr lang="es-EC" dirty="0"/>
              <a:t> </a:t>
            </a:r>
            <a:endParaRPr lang="es-ES" dirty="0"/>
          </a:p>
          <a:p>
            <a:pPr lvl="0"/>
            <a:r>
              <a:rPr lang="es-ES_tradnl" dirty="0"/>
              <a:t>Debido a que el Distrito Metropolitano de Quito es Patrimonio Cultural de la Humanidad para la toma de una decisión tendrá mayor prioridad las normativas urbanísticas sobre las normativas </a:t>
            </a:r>
            <a:r>
              <a:rPr lang="es-ES_tradnl" dirty="0" smtClean="0"/>
              <a:t>técnicas</a:t>
            </a:r>
            <a:endParaRPr lang="es-EC" dirty="0"/>
          </a:p>
        </p:txBody>
      </p:sp>
      <p:sp>
        <p:nvSpPr>
          <p:cNvPr id="4" name="Título 1"/>
          <p:cNvSpPr>
            <a:spLocks noGrp="1"/>
          </p:cNvSpPr>
          <p:nvPr>
            <p:ph type="title"/>
          </p:nvPr>
        </p:nvSpPr>
        <p:spPr/>
        <p:txBody>
          <a:bodyPr/>
          <a:lstStyle/>
          <a:p>
            <a:r>
              <a:rPr lang="es-ES" dirty="0" smtClean="0"/>
              <a:t>CONCLUSIONES</a:t>
            </a:r>
            <a:endParaRPr lang="es-ES" dirty="0"/>
          </a:p>
        </p:txBody>
      </p:sp>
    </p:spTree>
    <p:extLst>
      <p:ext uri="{BB962C8B-B14F-4D97-AF65-F5344CB8AC3E}">
        <p14:creationId xmlns:p14="http://schemas.microsoft.com/office/powerpoint/2010/main" val="24915666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noAutofit/>
          </a:bodyPr>
          <a:lstStyle/>
          <a:p>
            <a:r>
              <a:rPr lang="es-ES" sz="2800" dirty="0" smtClean="0"/>
              <a:t>PON (</a:t>
            </a:r>
            <a:r>
              <a:rPr lang="es-ES" sz="2800" dirty="0" err="1" smtClean="0"/>
              <a:t>PASIVE</a:t>
            </a:r>
            <a:r>
              <a:rPr lang="es-ES" sz="2800" dirty="0" smtClean="0"/>
              <a:t> </a:t>
            </a:r>
            <a:r>
              <a:rPr lang="es-ES" sz="2800" dirty="0" err="1" smtClean="0"/>
              <a:t>OPTICAL</a:t>
            </a:r>
            <a:r>
              <a:rPr lang="es-ES" sz="2800" dirty="0" smtClean="0"/>
              <a:t> NETWORK)</a:t>
            </a:r>
            <a:endParaRPr lang="es-ES" sz="2800" dirty="0"/>
          </a:p>
        </p:txBody>
      </p:sp>
      <p:sp>
        <p:nvSpPr>
          <p:cNvPr id="13" name="Marcador de contenido 12"/>
          <p:cNvSpPr>
            <a:spLocks noGrp="1"/>
          </p:cNvSpPr>
          <p:nvPr>
            <p:ph sz="half" idx="1"/>
          </p:nvPr>
        </p:nvSpPr>
        <p:spPr/>
        <p:txBody>
          <a:bodyPr>
            <a:normAutofit lnSpcReduction="10000"/>
          </a:bodyPr>
          <a:lstStyle/>
          <a:p>
            <a:r>
              <a:rPr lang="es-ES_tradnl" dirty="0" smtClean="0"/>
              <a:t>Es </a:t>
            </a:r>
            <a:r>
              <a:rPr lang="es-ES_tradnl" dirty="0"/>
              <a:t>una red de acceso diseñada bajo estructura punto-multipunto</a:t>
            </a:r>
            <a:r>
              <a:rPr lang="es-EC" dirty="0"/>
              <a:t> </a:t>
            </a:r>
            <a:endParaRPr lang="es-EC" dirty="0" smtClean="0"/>
          </a:p>
          <a:p>
            <a:r>
              <a:rPr lang="es-EC" dirty="0" smtClean="0"/>
              <a:t>N</a:t>
            </a:r>
            <a:r>
              <a:rPr lang="es-ES_tradnl" dirty="0" smtClean="0"/>
              <a:t>o </a:t>
            </a:r>
            <a:r>
              <a:rPr lang="es-ES_tradnl" dirty="0"/>
              <a:t>tienen elementos electrónicos activos en la red de distribución</a:t>
            </a:r>
            <a:r>
              <a:rPr lang="es-EC" dirty="0"/>
              <a:t> </a:t>
            </a:r>
            <a:endParaRPr lang="es-EC" dirty="0" smtClean="0"/>
          </a:p>
          <a:p>
            <a:r>
              <a:rPr lang="es-EC" dirty="0" smtClean="0"/>
              <a:t>O</a:t>
            </a:r>
            <a:r>
              <a:rPr lang="es-ES_tradnl" dirty="0" smtClean="0"/>
              <a:t>frece </a:t>
            </a:r>
            <a:r>
              <a:rPr lang="es-ES_tradnl" dirty="0"/>
              <a:t>varios </a:t>
            </a:r>
            <a:r>
              <a:rPr lang="es-ES_tradnl" dirty="0" smtClean="0"/>
              <a:t>servicios bajo la misma estructura</a:t>
            </a:r>
            <a:r>
              <a:rPr lang="es-EC" dirty="0" smtClean="0"/>
              <a:t> </a:t>
            </a:r>
            <a:endParaRPr lang="es-ES" dirty="0"/>
          </a:p>
        </p:txBody>
      </p:sp>
      <p:pic>
        <p:nvPicPr>
          <p:cNvPr id="15" name="Marcador de contenido 14" descr="MacBook Pro HD:Users:javierjerez:Downloads:8a4f0062-c12f-4e70-8317-b2b0c1d5f5d4.png"/>
          <p:cNvPicPr>
            <a:picLocks noGrp="1"/>
          </p:cNvPicPr>
          <p:nvPr>
            <p:ph sz="half" idx="2"/>
          </p:nvPr>
        </p:nvPicPr>
        <p:blipFill>
          <a:blip r:embed="rId2">
            <a:extLst>
              <a:ext uri="{28A0092B-C50C-407E-A947-70E740481C1C}">
                <a14:useLocalDpi xmlns:a14="http://schemas.microsoft.com/office/drawing/2010/main" val="0"/>
              </a:ext>
            </a:extLst>
          </a:blip>
          <a:srcRect t="-44125" b="-44125"/>
          <a:stretch>
            <a:fillRect/>
          </a:stretch>
        </p:blipFill>
        <p:spPr bwMode="auto">
          <a:prstGeom prst="rect">
            <a:avLst/>
          </a:prstGeom>
          <a:noFill/>
          <a:ln>
            <a:noFill/>
          </a:ln>
        </p:spPr>
      </p:pic>
    </p:spTree>
    <p:extLst>
      <p:ext uri="{BB962C8B-B14F-4D97-AF65-F5344CB8AC3E}">
        <p14:creationId xmlns:p14="http://schemas.microsoft.com/office/powerpoint/2010/main" val="202228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 calcmode="lin" valueType="num">
                                      <p:cBhvr>
                                        <p:cTn id="11"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13">
                                            <p:txEl>
                                              <p:pRg st="0" end="0"/>
                                            </p:tx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 calcmode="lin" valueType="num">
                                      <p:cBhvr>
                                        <p:cTn id="17"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13">
                                            <p:txEl>
                                              <p:pRg st="1" end="1"/>
                                            </p:tx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anim calcmode="lin" valueType="num">
                                      <p:cBhvr>
                                        <p:cTn id="23"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25" dur="500"/>
                                        <p:tgtEl>
                                          <p:spTgt spid="13">
                                            <p:txEl>
                                              <p:pRg st="2" end="2"/>
                                            </p:txEl>
                                          </p:spTgt>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RECOMENDACIONES</a:t>
            </a:r>
            <a:endParaRPr lang="es-ES" dirty="0"/>
          </a:p>
        </p:txBody>
      </p:sp>
      <p:sp>
        <p:nvSpPr>
          <p:cNvPr id="3" name="Marcador de contenido 2"/>
          <p:cNvSpPr>
            <a:spLocks noGrp="1"/>
          </p:cNvSpPr>
          <p:nvPr>
            <p:ph idx="1"/>
          </p:nvPr>
        </p:nvSpPr>
        <p:spPr/>
        <p:txBody>
          <a:bodyPr>
            <a:normAutofit/>
          </a:bodyPr>
          <a:lstStyle/>
          <a:p>
            <a:pPr lvl="0"/>
            <a:r>
              <a:rPr lang="es-ES_tradnl" dirty="0"/>
              <a:t>Es importante indicar  que durante el proceso de instalación de una red óptica pasiva el Fiscalizador tiene la potestad de tomar decisiones que crea pertinente, las mismas que se deben basar en las normativas vigentes, criterio técnico para que estas no incumplan con las indicaciones del Manual Técnico para Instalaciones de Redes Eléctricas y de Conectividad de la Ordenanza Municipal Nº022. Y de la NEC-</a:t>
            </a:r>
            <a:r>
              <a:rPr lang="es-ES_tradnl" dirty="0" smtClean="0"/>
              <a:t>11 y tomando en cuenta las ordenanzas urbanísticas del sector donde se esta realizando la instalación</a:t>
            </a:r>
            <a:endParaRPr lang="es-EC" dirty="0"/>
          </a:p>
        </p:txBody>
      </p:sp>
    </p:spTree>
    <p:extLst>
      <p:ext uri="{BB962C8B-B14F-4D97-AF65-F5344CB8AC3E}">
        <p14:creationId xmlns:p14="http://schemas.microsoft.com/office/powerpoint/2010/main" val="25106917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_tradnl" dirty="0"/>
              <a:t>Al existir infraestructura instalada con otras normativas antiguas, es importante señalar que en caso de no existe una solución en que la instalación cumpla la normativa vigente o de haberla afecte al presupuesto establecido para el proyecto, el Fiscalizador, en conjunto con el contratista y especialistas de campo debe analizar los posibles cambios que se puede realizar y presentarla ante el dueño del proyecto para su aprobación y debido procedimiento de legalización</a:t>
            </a:r>
            <a:r>
              <a:rPr lang="es-ES_tradnl" dirty="0" smtClean="0"/>
              <a:t>.</a:t>
            </a:r>
            <a:endParaRPr lang="es-ES" dirty="0"/>
          </a:p>
          <a:p>
            <a:pPr lvl="0"/>
            <a:r>
              <a:rPr lang="es-ES" dirty="0"/>
              <a:t>Al aparecer un nuevo procedimiento o método de instalación que no se presente en este documento, este será ser revisado por personal técnico capacitado, para su modificación y/o actualización del documento</a:t>
            </a:r>
            <a:r>
              <a:rPr lang="es-EC" dirty="0"/>
              <a:t> </a:t>
            </a:r>
            <a:endParaRPr lang="es-ES" dirty="0"/>
          </a:p>
          <a:p>
            <a:endParaRPr lang="es-ES" dirty="0"/>
          </a:p>
        </p:txBody>
      </p:sp>
      <p:sp>
        <p:nvSpPr>
          <p:cNvPr id="4" name="Título 1"/>
          <p:cNvSpPr>
            <a:spLocks noGrp="1"/>
          </p:cNvSpPr>
          <p:nvPr>
            <p:ph type="title"/>
          </p:nvPr>
        </p:nvSpPr>
        <p:spPr/>
        <p:txBody>
          <a:bodyPr/>
          <a:lstStyle/>
          <a:p>
            <a:r>
              <a:rPr lang="es-ES" dirty="0" smtClean="0"/>
              <a:t>RECOMENDACIONES</a:t>
            </a:r>
            <a:endParaRPr lang="es-ES" dirty="0"/>
          </a:p>
        </p:txBody>
      </p:sp>
    </p:spTree>
    <p:extLst>
      <p:ext uri="{BB962C8B-B14F-4D97-AF65-F5344CB8AC3E}">
        <p14:creationId xmlns:p14="http://schemas.microsoft.com/office/powerpoint/2010/main" val="22286139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3">
                                            <p:txEl>
                                              <p:pRg st="0" end="0"/>
                                            </p:txEl>
                                          </p:spTgt>
                                        </p:tgtEl>
                                      </p:cBhvr>
                                    </p:animEffect>
                                  </p:childTnLst>
                                </p:cTn>
                              </p:par>
                            </p:childTnLst>
                          </p:cTn>
                        </p:par>
                        <p:par>
                          <p:cTn id="14" fill="hold">
                            <p:stCondLst>
                              <p:cond delay="1500"/>
                            </p:stCondLst>
                            <p:childTnLst>
                              <p:par>
                                <p:cTn id="15" presetID="55"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114300" indent="0" algn="ctr">
              <a:buNone/>
            </a:pPr>
            <a:r>
              <a:rPr lang="es-ES" sz="6000" dirty="0" smtClean="0"/>
              <a:t>GRACIAS</a:t>
            </a:r>
            <a:endParaRPr lang="es-ES" sz="6000" dirty="0"/>
          </a:p>
        </p:txBody>
      </p:sp>
      <p:sp>
        <p:nvSpPr>
          <p:cNvPr id="5" name="Título 4"/>
          <p:cNvSpPr>
            <a:spLocks noGrp="1"/>
          </p:cNvSpPr>
          <p:nvPr>
            <p:ph type="title"/>
          </p:nvPr>
        </p:nvSpPr>
        <p:spPr/>
        <p:txBody>
          <a:bodyPr/>
          <a:lstStyle/>
          <a:p>
            <a:endParaRPr lang="es-ES"/>
          </a:p>
        </p:txBody>
      </p:sp>
    </p:spTree>
    <p:extLst>
      <p:ext uri="{BB962C8B-B14F-4D97-AF65-F5344CB8AC3E}">
        <p14:creationId xmlns:p14="http://schemas.microsoft.com/office/powerpoint/2010/main" val="230319010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OLT </a:t>
            </a:r>
            <a:r>
              <a:rPr lang="es-ES_tradnl" dirty="0"/>
              <a:t>(</a:t>
            </a:r>
            <a:r>
              <a:rPr lang="es-ES_tradnl" i="1" dirty="0"/>
              <a:t>Optical Line Terminal</a:t>
            </a:r>
            <a:r>
              <a:rPr lang="es-EC" dirty="0"/>
              <a:t> </a:t>
            </a:r>
            <a:r>
              <a:rPr lang="es-EC" dirty="0" smtClean="0"/>
              <a:t>)</a:t>
            </a:r>
            <a:endParaRPr lang="es-ES" dirty="0"/>
          </a:p>
        </p:txBody>
      </p:sp>
      <p:sp>
        <p:nvSpPr>
          <p:cNvPr id="3" name="Marcador de contenido 2"/>
          <p:cNvSpPr>
            <a:spLocks noGrp="1"/>
          </p:cNvSpPr>
          <p:nvPr>
            <p:ph sz="half" idx="1"/>
          </p:nvPr>
        </p:nvSpPr>
        <p:spPr/>
        <p:txBody>
          <a:bodyPr>
            <a:normAutofit fontScale="85000" lnSpcReduction="10000"/>
          </a:bodyPr>
          <a:lstStyle/>
          <a:p>
            <a:r>
              <a:rPr lang="es-ES_tradnl" dirty="0" smtClean="0"/>
              <a:t>Es </a:t>
            </a:r>
            <a:r>
              <a:rPr lang="es-ES_tradnl" dirty="0"/>
              <a:t>el elemento activo situado en la central del proveedor</a:t>
            </a:r>
            <a:r>
              <a:rPr lang="es-EC" dirty="0"/>
              <a:t> </a:t>
            </a:r>
            <a:endParaRPr lang="es-EC" dirty="0" smtClean="0"/>
          </a:p>
          <a:p>
            <a:r>
              <a:rPr lang="es-ES_tradnl" dirty="0"/>
              <a:t>Coordinar la multiplexación de los canales ascendente y </a:t>
            </a:r>
            <a:r>
              <a:rPr lang="es-ES_tradnl" dirty="0" smtClean="0"/>
              <a:t>descendente</a:t>
            </a:r>
            <a:endParaRPr lang="es-EC" dirty="0" smtClean="0"/>
          </a:p>
          <a:p>
            <a:pPr lvl="0"/>
            <a:r>
              <a:rPr lang="es-ES_tradnl" dirty="0" smtClean="0"/>
              <a:t>Realiza </a:t>
            </a:r>
            <a:r>
              <a:rPr lang="es-ES_tradnl" dirty="0"/>
              <a:t>las funciones de control en la red de distribución: control de las potencias emitidas y recibidas, corrección de errores e interleaving.</a:t>
            </a:r>
            <a:endParaRPr lang="es-EC" dirty="0"/>
          </a:p>
          <a:p>
            <a:endParaRPr lang="es-ES" dirty="0"/>
          </a:p>
        </p:txBody>
      </p:sp>
      <p:pic>
        <p:nvPicPr>
          <p:cNvPr id="5" name="Marcador de contenido 4" descr="MacBook Pro HD:Users:javierjerez:Downloads:OLT_Alcatel_CityPlay_Amiens.jpg"/>
          <p:cNvPicPr>
            <a:picLocks noGrp="1"/>
          </p:cNvPicPr>
          <p:nvPr>
            <p:ph sz="half" idx="2"/>
          </p:nvPr>
        </p:nvPicPr>
        <p:blipFill>
          <a:blip r:embed="rId2">
            <a:extLst>
              <a:ext uri="{28A0092B-C50C-407E-A947-70E740481C1C}">
                <a14:useLocalDpi xmlns:a14="http://schemas.microsoft.com/office/drawing/2010/main" val="0"/>
              </a:ext>
            </a:extLst>
          </a:blip>
          <a:srcRect t="-833" b="-833"/>
          <a:stretch>
            <a:fillRect/>
          </a:stretch>
        </p:blipFill>
        <p:spPr bwMode="auto">
          <a:prstGeom prst="rect">
            <a:avLst/>
          </a:prstGeom>
          <a:noFill/>
          <a:ln>
            <a:noFill/>
          </a:ln>
        </p:spPr>
      </p:pic>
    </p:spTree>
    <p:extLst>
      <p:ext uri="{BB962C8B-B14F-4D97-AF65-F5344CB8AC3E}">
        <p14:creationId xmlns:p14="http://schemas.microsoft.com/office/powerpoint/2010/main" val="1597306493"/>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xmlns:p14="http://schemas.microsoft.com/office/powerpoint/2010/mai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1500"/>
                                        <p:tgtEl>
                                          <p:spTgt spid="3">
                                            <p:txEl>
                                              <p:pRg st="0" end="0"/>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1500"/>
                                        <p:tgtEl>
                                          <p:spTgt spid="3">
                                            <p:txEl>
                                              <p:pRg st="1" end="1"/>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up)">
                                      <p:cBhvr>
                                        <p:cTn id="18" dur="1500"/>
                                        <p:tgtEl>
                                          <p:spTgt spid="3">
                                            <p:txEl>
                                              <p:pRg st="2" end="2"/>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4400" dirty="0" err="1" smtClean="0"/>
              <a:t>ONT</a:t>
            </a:r>
            <a:r>
              <a:rPr lang="es-ES" sz="4400" dirty="0" smtClean="0"/>
              <a:t> (</a:t>
            </a:r>
            <a:r>
              <a:rPr lang="es-ES" sz="4400" i="1" dirty="0" err="1"/>
              <a:t>Optical</a:t>
            </a:r>
            <a:r>
              <a:rPr lang="es-ES" sz="4400" i="1" dirty="0"/>
              <a:t> </a:t>
            </a:r>
            <a:r>
              <a:rPr lang="es-ES" sz="4400" i="1" dirty="0" smtClean="0"/>
              <a:t>Network Terminal)</a:t>
            </a:r>
            <a:endParaRPr lang="es-ES" sz="4400" dirty="0"/>
          </a:p>
        </p:txBody>
      </p:sp>
      <p:sp>
        <p:nvSpPr>
          <p:cNvPr id="3" name="Marcador de contenido 2"/>
          <p:cNvSpPr>
            <a:spLocks noGrp="1"/>
          </p:cNvSpPr>
          <p:nvPr>
            <p:ph sz="half" idx="1"/>
          </p:nvPr>
        </p:nvSpPr>
        <p:spPr/>
        <p:txBody>
          <a:bodyPr>
            <a:normAutofit fontScale="92500" lnSpcReduction="20000"/>
          </a:bodyPr>
          <a:lstStyle/>
          <a:p>
            <a:r>
              <a:rPr lang="es-ES_tradnl" dirty="0" smtClean="0"/>
              <a:t>Equipo de usuario</a:t>
            </a:r>
          </a:p>
          <a:p>
            <a:r>
              <a:rPr lang="es-ES_tradnl" dirty="0" smtClean="0"/>
              <a:t>Es el elemento </a:t>
            </a:r>
            <a:r>
              <a:rPr lang="es-ES_tradnl" dirty="0"/>
              <a:t>encargados de recibir y filtrar la información destinada a un usuario procedente de un </a:t>
            </a:r>
            <a:r>
              <a:rPr lang="es-ES_tradnl" dirty="0" smtClean="0"/>
              <a:t>OLT</a:t>
            </a:r>
          </a:p>
          <a:p>
            <a:r>
              <a:rPr lang="es-ES_tradnl" dirty="0" smtClean="0"/>
              <a:t>Cumple </a:t>
            </a:r>
            <a:r>
              <a:rPr lang="es-ES_tradnl" dirty="0"/>
              <a:t>con la función </a:t>
            </a:r>
            <a:r>
              <a:rPr lang="es-ES_tradnl" dirty="0" smtClean="0"/>
              <a:t>de encapsula </a:t>
            </a:r>
            <a:r>
              <a:rPr lang="es-ES_tradnl" dirty="0"/>
              <a:t>la información procedente de un usuario y la envía en hacia el OLT de cabecera</a:t>
            </a:r>
            <a:r>
              <a:rPr lang="es-EC" dirty="0"/>
              <a:t> </a:t>
            </a:r>
            <a:endParaRPr lang="es-ES" dirty="0"/>
          </a:p>
        </p:txBody>
      </p:sp>
      <p:pic>
        <p:nvPicPr>
          <p:cNvPr id="5" name="Marcador de contenido 4" descr="FTTH-movistar_6.jpg"/>
          <p:cNvPicPr>
            <a:picLocks noGrp="1" noChangeAspect="1"/>
          </p:cNvPicPr>
          <p:nvPr>
            <p:ph sz="half" idx="2"/>
          </p:nvPr>
        </p:nvPicPr>
        <p:blipFill>
          <a:blip r:embed="rId2">
            <a:extLst>
              <a:ext uri="{28A0092B-C50C-407E-A947-70E740481C1C}">
                <a14:useLocalDpi xmlns:a14="http://schemas.microsoft.com/office/drawing/2010/main" val="0"/>
              </a:ext>
            </a:extLst>
          </a:blip>
          <a:srcRect t="-46888" b="-46888"/>
          <a:stretch>
            <a:fillRect/>
          </a:stretch>
        </p:blipFill>
        <p:spPr>
          <a:prstGeom prst="rect">
            <a:avLst/>
          </a:prstGeom>
        </p:spPr>
      </p:pic>
    </p:spTree>
    <p:extLst>
      <p:ext uri="{BB962C8B-B14F-4D97-AF65-F5344CB8AC3E}">
        <p14:creationId xmlns:p14="http://schemas.microsoft.com/office/powerpoint/2010/main" val="423533373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500" fill="hold"/>
                                        <p:tgtEl>
                                          <p:spTgt spid="5"/>
                                        </p:tgtEl>
                                        <p:attrNameLst>
                                          <p:attrName>ppt_x</p:attrName>
                                        </p:attrNameLst>
                                      </p:cBhvr>
                                      <p:tavLst>
                                        <p:tav tm="0">
                                          <p:val>
                                            <p:strVal val="1+#ppt_w/2"/>
                                          </p:val>
                                        </p:tav>
                                        <p:tav tm="100000">
                                          <p:val>
                                            <p:strVal val="#ppt_x"/>
                                          </p:val>
                                        </p:tav>
                                      </p:tavLst>
                                    </p:anim>
                                    <p:anim calcmode="lin" valueType="num">
                                      <p:cBhvr additive="base">
                                        <p:cTn id="32" dur="1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Splitter</a:t>
            </a:r>
            <a:endParaRPr lang="es-ES" dirty="0"/>
          </a:p>
        </p:txBody>
      </p:sp>
      <p:sp>
        <p:nvSpPr>
          <p:cNvPr id="3" name="Marcador de contenido 2"/>
          <p:cNvSpPr>
            <a:spLocks noGrp="1"/>
          </p:cNvSpPr>
          <p:nvPr>
            <p:ph sz="half" idx="1"/>
          </p:nvPr>
        </p:nvSpPr>
        <p:spPr/>
        <p:txBody>
          <a:bodyPr>
            <a:normAutofit lnSpcReduction="10000"/>
          </a:bodyPr>
          <a:lstStyle/>
          <a:p>
            <a:r>
              <a:rPr lang="es-ES" dirty="0" smtClean="0"/>
              <a:t>Es un elemento pasivo</a:t>
            </a:r>
          </a:p>
          <a:p>
            <a:r>
              <a:rPr lang="es-ES" dirty="0" smtClean="0"/>
              <a:t>Permite</a:t>
            </a:r>
            <a:r>
              <a:rPr lang="es-ES_tradnl" dirty="0" smtClean="0"/>
              <a:t> la </a:t>
            </a:r>
            <a:r>
              <a:rPr lang="es-ES_tradnl" dirty="0"/>
              <a:t>conexión punto a </a:t>
            </a:r>
            <a:r>
              <a:rPr lang="es-ES_tradnl" dirty="0" smtClean="0"/>
              <a:t>multipunto</a:t>
            </a:r>
          </a:p>
          <a:p>
            <a:r>
              <a:rPr lang="es-ES_tradnl" dirty="0" smtClean="0"/>
              <a:t>Son dispositivos bidireccionales</a:t>
            </a:r>
          </a:p>
          <a:p>
            <a:r>
              <a:rPr lang="es-ES" dirty="0" smtClean="0"/>
              <a:t>Al </a:t>
            </a:r>
            <a:r>
              <a:rPr lang="es-ES" dirty="0"/>
              <a:t>ser un elemento totalmente pasivo no requiere energización externa</a:t>
            </a:r>
            <a:r>
              <a:rPr lang="es-EC" dirty="0"/>
              <a:t> </a:t>
            </a:r>
            <a:endParaRPr lang="es-ES" dirty="0"/>
          </a:p>
        </p:txBody>
      </p:sp>
      <p:pic>
        <p:nvPicPr>
          <p:cNvPr id="5" name="Marcador de contenido 4" descr="pon-splitter-1-2.gif"/>
          <p:cNvPicPr>
            <a:picLocks noGrp="1" noChangeAspect="1"/>
          </p:cNvPicPr>
          <p:nvPr>
            <p:ph sz="half" idx="2"/>
          </p:nvPr>
        </p:nvPicPr>
        <p:blipFill>
          <a:blip r:embed="rId2">
            <a:extLst>
              <a:ext uri="{28A0092B-C50C-407E-A947-70E740481C1C}">
                <a14:useLocalDpi xmlns:a14="http://schemas.microsoft.com/office/drawing/2010/main" val="0"/>
              </a:ext>
            </a:extLst>
          </a:blip>
          <a:srcRect t="-24171" b="-24171"/>
          <a:stretch>
            <a:fillRect/>
          </a:stretch>
        </p:blipFill>
        <p:spPr/>
      </p:pic>
    </p:spTree>
    <p:extLst>
      <p:ext uri="{BB962C8B-B14F-4D97-AF65-F5344CB8AC3E}">
        <p14:creationId xmlns:p14="http://schemas.microsoft.com/office/powerpoint/2010/main" val="117119669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1000"/>
                                        <p:tgtEl>
                                          <p:spTgt spid="3">
                                            <p:txEl>
                                              <p:pRg st="0" end="0"/>
                                            </p:txEl>
                                          </p:spTgt>
                                        </p:tgtEl>
                                      </p:cBhvr>
                                    </p:animEffect>
                                  </p:childTnLst>
                                </p:cTn>
                              </p:par>
                            </p:childTnLst>
                          </p:cTn>
                        </p:par>
                        <p:par>
                          <p:cTn id="12" fill="hold">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1000"/>
                                        <p:tgtEl>
                                          <p:spTgt spid="3">
                                            <p:txEl>
                                              <p:pRg st="1" end="1"/>
                                            </p:txEl>
                                          </p:spTgt>
                                        </p:tgtEl>
                                      </p:cBhvr>
                                    </p:animEffec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ssolve">
                                      <p:cBhvr>
                                        <p:cTn id="19" dur="1000"/>
                                        <p:tgtEl>
                                          <p:spTgt spid="3">
                                            <p:txEl>
                                              <p:pRg st="2" end="2"/>
                                            </p:txEl>
                                          </p:spTgt>
                                        </p:tgtEl>
                                      </p:cBhvr>
                                    </p:animEffect>
                                  </p:childTnLst>
                                </p:cTn>
                              </p:par>
                            </p:childTnLst>
                          </p:cTn>
                        </p:par>
                        <p:par>
                          <p:cTn id="20" fill="hold">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dissolve">
                                      <p:cBhvr>
                                        <p:cTn id="23" dur="1000"/>
                                        <p:tgtEl>
                                          <p:spTgt spid="3">
                                            <p:txEl>
                                              <p:pRg st="3" end="3"/>
                                            </p:txEl>
                                          </p:spTgt>
                                        </p:tgtEl>
                                      </p:cBhvr>
                                    </p:animEffect>
                                  </p:childTnLst>
                                </p:cTn>
                              </p:par>
                            </p:childTnLst>
                          </p:cTn>
                        </p:par>
                        <p:par>
                          <p:cTn id="24" fill="hold">
                            <p:stCondLst>
                              <p:cond delay="5000"/>
                            </p:stCondLst>
                            <p:childTnLst>
                              <p:par>
                                <p:cTn id="25" presetID="18" presetClass="entr" presetSubtype="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trips(downRight)">
                                      <p:cBhvr>
                                        <p:cTn id="27" dur="12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p:txBody>
          <a:bodyPr/>
          <a:lstStyle/>
          <a:p>
            <a:r>
              <a:rPr lang="es-ES" sz="2400" dirty="0"/>
              <a:t>PROTOCOLOS DE PRUEBAS PARA LA </a:t>
            </a:r>
            <a:r>
              <a:rPr lang="es-ES" sz="2400" dirty="0" smtClean="0"/>
              <a:t>FISCALIZACIÓN </a:t>
            </a:r>
            <a:r>
              <a:rPr lang="es-ES" sz="2400" dirty="0"/>
              <a:t>DE TRABAJOS DE </a:t>
            </a:r>
            <a:r>
              <a:rPr lang="es-ES" sz="2400" dirty="0" smtClean="0"/>
              <a:t>INSTALACIÓN </a:t>
            </a:r>
            <a:r>
              <a:rPr lang="es-ES" sz="2400" dirty="0"/>
              <a:t>DE REDES </a:t>
            </a:r>
            <a:r>
              <a:rPr lang="es-ES" sz="2400" dirty="0" smtClean="0"/>
              <a:t>ÓPTICAS PASIVAS</a:t>
            </a:r>
            <a:endParaRPr lang="es-ES" sz="2400" dirty="0"/>
          </a:p>
        </p:txBody>
      </p:sp>
      <p:sp>
        <p:nvSpPr>
          <p:cNvPr id="6" name="Marcador de contenido 5"/>
          <p:cNvSpPr>
            <a:spLocks noGrp="1"/>
          </p:cNvSpPr>
          <p:nvPr>
            <p:ph idx="1"/>
          </p:nvPr>
        </p:nvSpPr>
        <p:spPr/>
        <p:txBody>
          <a:bodyPr/>
          <a:lstStyle/>
          <a:p>
            <a:r>
              <a:rPr lang="es-ES" dirty="0" smtClean="0"/>
              <a:t>NORMA ECUATORIANA DE CONSTRUCCIÓN 2011 (NEC – 11), CAPITULO </a:t>
            </a:r>
            <a:r>
              <a:rPr lang="es-ES" dirty="0"/>
              <a:t>15 (INSTALACIONES </a:t>
            </a:r>
            <a:r>
              <a:rPr lang="es-ES" dirty="0" smtClean="0"/>
              <a:t>ELECTROMECÁNICAS)</a:t>
            </a:r>
            <a:endParaRPr lang="es-ES" dirty="0"/>
          </a:p>
          <a:p>
            <a:endParaRPr lang="es-ES" dirty="0" smtClean="0"/>
          </a:p>
          <a:p>
            <a:r>
              <a:rPr lang="es-ES" dirty="0" smtClean="0"/>
              <a:t>ORDENANZA MUNICIPAL Nº 293</a:t>
            </a:r>
          </a:p>
          <a:p>
            <a:endParaRPr lang="es-ES" dirty="0"/>
          </a:p>
          <a:p>
            <a:r>
              <a:rPr lang="es-ES" dirty="0" smtClean="0"/>
              <a:t>ORDENANZA MUNICIPAL Nº 022</a:t>
            </a:r>
          </a:p>
          <a:p>
            <a:pPr lvl="1"/>
            <a:r>
              <a:rPr lang="es-ES" dirty="0" smtClean="0"/>
              <a:t>MANUAL TÉCNICO PARA INSTALACIONES DE REDES ELÉCTRICAS Y DE CONECTIVIDAD LMU-40</a:t>
            </a:r>
            <a:endParaRPr lang="es-ES" dirty="0"/>
          </a:p>
        </p:txBody>
      </p:sp>
    </p:spTree>
    <p:extLst>
      <p:ext uri="{BB962C8B-B14F-4D97-AF65-F5344CB8AC3E}">
        <p14:creationId xmlns:p14="http://schemas.microsoft.com/office/powerpoint/2010/main" val="30349746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000"/>
                                        <p:tgtEl>
                                          <p:spTgt spid="5"/>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anim calcmode="lin" valueType="num">
                                      <p:cBhvr>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grpId="0" nodeType="after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1000"/>
                                        <p:tgtEl>
                                          <p:spTgt spid="6">
                                            <p:txEl>
                                              <p:pRg st="2" end="2"/>
                                            </p:txEl>
                                          </p:spTgt>
                                        </p:tgtEl>
                                      </p:cBhvr>
                                    </p:animEffect>
                                    <p:anim calcmode="lin" valueType="num">
                                      <p:cBhvr>
                                        <p:cTn id="1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grpId="0" nodeType="after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1000"/>
                                        <p:tgtEl>
                                          <p:spTgt spid="6">
                                            <p:txEl>
                                              <p:pRg st="4" end="4"/>
                                            </p:txEl>
                                          </p:spTgt>
                                        </p:tgtEl>
                                      </p:cBhvr>
                                    </p:animEffect>
                                    <p:anim calcmode="lin" valueType="num">
                                      <p:cBhvr>
                                        <p:cTn id="2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6">
                                            <p:txEl>
                                              <p:pRg st="4" end="4"/>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
                                            <p:txEl>
                                              <p:pRg st="4" end="4"/>
                                            </p:txEl>
                                          </p:spTgt>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grpId="0" nodeType="after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1000"/>
                                        <p:tgtEl>
                                          <p:spTgt spid="6">
                                            <p:txEl>
                                              <p:pRg st="5" end="5"/>
                                            </p:txEl>
                                          </p:spTgt>
                                        </p:tgtEl>
                                      </p:cBhvr>
                                    </p:animEffect>
                                    <p:anim calcmode="lin" valueType="num">
                                      <p:cBhvr>
                                        <p:cTn id="3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6">
                                            <p:txEl>
                                              <p:pRg st="5" end="5"/>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400" dirty="0"/>
              <a:t>PROTOCOLOS DE PRUEBAS PARA LA </a:t>
            </a:r>
            <a:r>
              <a:rPr lang="es-ES" sz="2400" dirty="0" smtClean="0"/>
              <a:t>FISCALIZACIÓN </a:t>
            </a:r>
            <a:r>
              <a:rPr lang="es-ES" sz="2400" dirty="0"/>
              <a:t>DE TRABAJOS DE </a:t>
            </a:r>
            <a:r>
              <a:rPr lang="es-ES" sz="2400" dirty="0" smtClean="0"/>
              <a:t>INSTALACIÓN </a:t>
            </a:r>
            <a:r>
              <a:rPr lang="es-ES" sz="2400" dirty="0"/>
              <a:t>DE REDES </a:t>
            </a:r>
            <a:r>
              <a:rPr lang="es-ES" sz="2400" dirty="0" smtClean="0"/>
              <a:t>ÓPTICAS PASIVAS</a:t>
            </a:r>
            <a:endParaRPr lang="es-ES" sz="2400" dirty="0"/>
          </a:p>
        </p:txBody>
      </p:sp>
      <p:sp>
        <p:nvSpPr>
          <p:cNvPr id="9" name="Marcador de contenido 8"/>
          <p:cNvSpPr>
            <a:spLocks noGrp="1"/>
          </p:cNvSpPr>
          <p:nvPr>
            <p:ph idx="1"/>
          </p:nvPr>
        </p:nvSpPr>
        <p:spPr/>
        <p:txBody>
          <a:bodyPr>
            <a:normAutofit/>
          </a:bodyPr>
          <a:lstStyle/>
          <a:p>
            <a:r>
              <a:rPr lang="es-ES" b="1" dirty="0" smtClean="0"/>
              <a:t>PLANTA EXTERNA</a:t>
            </a:r>
          </a:p>
          <a:p>
            <a:pPr lvl="1"/>
            <a:r>
              <a:rPr lang="es-ES" dirty="0" smtClean="0"/>
              <a:t>REDES CANALIZADAS</a:t>
            </a:r>
          </a:p>
          <a:p>
            <a:pPr lvl="1"/>
            <a:r>
              <a:rPr lang="es-ES" dirty="0" smtClean="0"/>
              <a:t>REDES AÉREAS</a:t>
            </a:r>
          </a:p>
          <a:p>
            <a:endParaRPr lang="es-ES" dirty="0"/>
          </a:p>
          <a:p>
            <a:r>
              <a:rPr lang="es-ES" b="1" dirty="0" smtClean="0"/>
              <a:t>PLANTA INTERNA</a:t>
            </a:r>
          </a:p>
          <a:p>
            <a:pPr lvl="1"/>
            <a:r>
              <a:rPr lang="es-ES" dirty="0" smtClean="0"/>
              <a:t>CABLEADO ESTRUCTURADO</a:t>
            </a:r>
          </a:p>
          <a:p>
            <a:pPr lvl="1"/>
            <a:endParaRPr lang="es-ES" dirty="0"/>
          </a:p>
          <a:p>
            <a:r>
              <a:rPr lang="es-ES" b="1" dirty="0" smtClean="0"/>
              <a:t>PRUEBAS DE ACEPTACIÓN</a:t>
            </a:r>
          </a:p>
          <a:p>
            <a:pPr lvl="1"/>
            <a:r>
              <a:rPr lang="es-ES" dirty="0" smtClean="0"/>
              <a:t>INSPECCIÓN VISUAL</a:t>
            </a:r>
          </a:p>
          <a:p>
            <a:pPr lvl="1"/>
            <a:r>
              <a:rPr lang="es-ES" dirty="0" smtClean="0"/>
              <a:t>PRUEBAS DE CONECTIVIDAD</a:t>
            </a:r>
          </a:p>
          <a:p>
            <a:pPr lvl="1"/>
            <a:r>
              <a:rPr lang="es-ES" dirty="0" smtClean="0"/>
              <a:t>MEDICIÓN DE ATENUACIÓN</a:t>
            </a:r>
            <a:endParaRPr lang="es-ES" dirty="0"/>
          </a:p>
        </p:txBody>
      </p:sp>
    </p:spTree>
    <p:extLst>
      <p:ext uri="{BB962C8B-B14F-4D97-AF65-F5344CB8AC3E}">
        <p14:creationId xmlns:p14="http://schemas.microsoft.com/office/powerpoint/2010/main" val="22143150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blinds(horizontal)">
                                      <p:cBhvr>
                                        <p:cTn id="11" dur="1000"/>
                                        <p:tgtEl>
                                          <p:spTgt spid="9">
                                            <p:txEl>
                                              <p:pRg st="0" end="0"/>
                                            </p:txEl>
                                          </p:spTgt>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blinds(horizontal)">
                                      <p:cBhvr>
                                        <p:cTn id="15" dur="1000"/>
                                        <p:tgtEl>
                                          <p:spTgt spid="9">
                                            <p:txEl>
                                              <p:pRg st="1" end="1"/>
                                            </p:txEl>
                                          </p:spTgt>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blinds(horizontal)">
                                      <p:cBhvr>
                                        <p:cTn id="19" dur="1000"/>
                                        <p:tgtEl>
                                          <p:spTgt spid="9">
                                            <p:txEl>
                                              <p:pRg st="2" end="2"/>
                                            </p:txEl>
                                          </p:spTgt>
                                        </p:tgtEl>
                                      </p:cBhvr>
                                    </p:animEffect>
                                  </p:childTnLst>
                                </p:cTn>
                              </p:par>
                            </p:childTnLst>
                          </p:cTn>
                        </p:par>
                        <p:par>
                          <p:cTn id="20" fill="hold">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blinds(horizontal)">
                                      <p:cBhvr>
                                        <p:cTn id="23" dur="1000"/>
                                        <p:tgtEl>
                                          <p:spTgt spid="9">
                                            <p:txEl>
                                              <p:pRg st="4" end="4"/>
                                            </p:txEl>
                                          </p:spTgt>
                                        </p:tgtEl>
                                      </p:cBhvr>
                                    </p:animEffect>
                                  </p:childTnLst>
                                </p:cTn>
                              </p:par>
                            </p:childTnLst>
                          </p:cTn>
                        </p:par>
                        <p:par>
                          <p:cTn id="24" fill="hold">
                            <p:stCondLst>
                              <p:cond delay="5000"/>
                            </p:stCondLst>
                            <p:childTnLst>
                              <p:par>
                                <p:cTn id="25" presetID="3" presetClass="entr" presetSubtype="10" fill="hold" grpId="0" nodeType="after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blinds(horizontal)">
                                      <p:cBhvr>
                                        <p:cTn id="27" dur="1000"/>
                                        <p:tgtEl>
                                          <p:spTgt spid="9">
                                            <p:txEl>
                                              <p:pRg st="5" end="5"/>
                                            </p:txEl>
                                          </p:spTgt>
                                        </p:tgtEl>
                                      </p:cBhvr>
                                    </p:animEffect>
                                  </p:childTnLst>
                                </p:cTn>
                              </p:par>
                            </p:childTnLst>
                          </p:cTn>
                        </p:par>
                        <p:par>
                          <p:cTn id="28" fill="hold">
                            <p:stCondLst>
                              <p:cond delay="6000"/>
                            </p:stCondLst>
                            <p:childTnLst>
                              <p:par>
                                <p:cTn id="29" presetID="3" presetClass="entr" presetSubtype="10" fill="hold" grpId="0" nodeType="after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animEffect transition="in" filter="blinds(horizontal)">
                                      <p:cBhvr>
                                        <p:cTn id="31" dur="1000"/>
                                        <p:tgtEl>
                                          <p:spTgt spid="9">
                                            <p:txEl>
                                              <p:pRg st="7" end="7"/>
                                            </p:txEl>
                                          </p:spTgt>
                                        </p:tgtEl>
                                      </p:cBhvr>
                                    </p:animEffect>
                                  </p:childTnLst>
                                </p:cTn>
                              </p:par>
                            </p:childTnLst>
                          </p:cTn>
                        </p:par>
                        <p:par>
                          <p:cTn id="32" fill="hold">
                            <p:stCondLst>
                              <p:cond delay="7000"/>
                            </p:stCondLst>
                            <p:childTnLst>
                              <p:par>
                                <p:cTn id="33" presetID="3" presetClass="entr" presetSubtype="10" fill="hold" grpId="0" nodeType="after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animEffect transition="in" filter="blinds(horizontal)">
                                      <p:cBhvr>
                                        <p:cTn id="35" dur="1000"/>
                                        <p:tgtEl>
                                          <p:spTgt spid="9">
                                            <p:txEl>
                                              <p:pRg st="8" end="8"/>
                                            </p:txEl>
                                          </p:spTgt>
                                        </p:tgtEl>
                                      </p:cBhvr>
                                    </p:animEffect>
                                  </p:childTnLst>
                                </p:cTn>
                              </p:par>
                            </p:childTnLst>
                          </p:cTn>
                        </p:par>
                        <p:par>
                          <p:cTn id="36" fill="hold">
                            <p:stCondLst>
                              <p:cond delay="8000"/>
                            </p:stCondLst>
                            <p:childTnLst>
                              <p:par>
                                <p:cTn id="37" presetID="3" presetClass="entr" presetSubtype="10" fill="hold" grpId="0" nodeType="afterEffect">
                                  <p:stCondLst>
                                    <p:cond delay="0"/>
                                  </p:stCondLst>
                                  <p:childTnLst>
                                    <p:set>
                                      <p:cBhvr>
                                        <p:cTn id="38" dur="1" fill="hold">
                                          <p:stCondLst>
                                            <p:cond delay="0"/>
                                          </p:stCondLst>
                                        </p:cTn>
                                        <p:tgtEl>
                                          <p:spTgt spid="9">
                                            <p:txEl>
                                              <p:pRg st="9" end="9"/>
                                            </p:txEl>
                                          </p:spTgt>
                                        </p:tgtEl>
                                        <p:attrNameLst>
                                          <p:attrName>style.visibility</p:attrName>
                                        </p:attrNameLst>
                                      </p:cBhvr>
                                      <p:to>
                                        <p:strVal val="visible"/>
                                      </p:to>
                                    </p:set>
                                    <p:animEffect transition="in" filter="blinds(horizontal)">
                                      <p:cBhvr>
                                        <p:cTn id="39" dur="1000"/>
                                        <p:tgtEl>
                                          <p:spTgt spid="9">
                                            <p:txEl>
                                              <p:pRg st="9" end="9"/>
                                            </p:txEl>
                                          </p:spTgt>
                                        </p:tgtEl>
                                      </p:cBhvr>
                                    </p:animEffect>
                                  </p:childTnLst>
                                </p:cTn>
                              </p:par>
                            </p:childTnLst>
                          </p:cTn>
                        </p:par>
                        <p:par>
                          <p:cTn id="40" fill="hold">
                            <p:stCondLst>
                              <p:cond delay="9000"/>
                            </p:stCondLst>
                            <p:childTnLst>
                              <p:par>
                                <p:cTn id="41" presetID="3" presetClass="entr" presetSubtype="10" fill="hold" grpId="0" nodeType="afterEffect">
                                  <p:stCondLst>
                                    <p:cond delay="0"/>
                                  </p:stCondLst>
                                  <p:childTnLst>
                                    <p:set>
                                      <p:cBhvr>
                                        <p:cTn id="42" dur="1" fill="hold">
                                          <p:stCondLst>
                                            <p:cond delay="0"/>
                                          </p:stCondLst>
                                        </p:cTn>
                                        <p:tgtEl>
                                          <p:spTgt spid="9">
                                            <p:txEl>
                                              <p:pRg st="10" end="10"/>
                                            </p:txEl>
                                          </p:spTgt>
                                        </p:tgtEl>
                                        <p:attrNameLst>
                                          <p:attrName>style.visibility</p:attrName>
                                        </p:attrNameLst>
                                      </p:cBhvr>
                                      <p:to>
                                        <p:strVal val="visible"/>
                                      </p:to>
                                    </p:set>
                                    <p:animEffect transition="in" filter="blinds(horizontal)">
                                      <p:cBhvr>
                                        <p:cTn id="43" dur="10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p:txBody>
          <a:bodyPr/>
          <a:lstStyle/>
          <a:p>
            <a:r>
              <a:rPr lang="es-ES" sz="2800" dirty="0" smtClean="0"/>
              <a:t>REDES CANALIZADAS / REDES ENTERRADAS</a:t>
            </a:r>
            <a:endParaRPr lang="es-ES" sz="2800" dirty="0"/>
          </a:p>
        </p:txBody>
      </p:sp>
      <p:pic>
        <p:nvPicPr>
          <p:cNvPr id="10"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2208" y="1233055"/>
            <a:ext cx="7878708" cy="5417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1097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1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lstStyle/>
          <a:p>
            <a:r>
              <a:rPr lang="es-ES" sz="2800" dirty="0" smtClean="0"/>
              <a:t>REDES CANALIZADAS / REDES ENTERRADAS</a:t>
            </a:r>
            <a:endParaRPr lang="es-ES" sz="2800"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9624" y="1417638"/>
            <a:ext cx="6705602" cy="521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74356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 calcmode="lin" valueType="num">
                                      <p:cBhvr additive="base">
                                        <p:cTn id="11" dur="1000" fill="hold"/>
                                        <p:tgtEl>
                                          <p:spTgt spid="2051"/>
                                        </p:tgtEl>
                                        <p:attrNameLst>
                                          <p:attrName>ppt_x</p:attrName>
                                        </p:attrNameLst>
                                      </p:cBhvr>
                                      <p:tavLst>
                                        <p:tav tm="0">
                                          <p:val>
                                            <p:strVal val="#ppt_x"/>
                                          </p:val>
                                        </p:tav>
                                        <p:tav tm="100000">
                                          <p:val>
                                            <p:strVal val="#ppt_x"/>
                                          </p:val>
                                        </p:tav>
                                      </p:tavLst>
                                    </p:anim>
                                    <p:anim calcmode="lin" valueType="num">
                                      <p:cBhvr additive="base">
                                        <p:cTn id="12" dur="10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yacencia">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Adyacencia.thmx</Template>
  <TotalTime>272</TotalTime>
  <Words>868</Words>
  <Application>Microsoft Office PowerPoint</Application>
  <PresentationFormat>Presentación en pantalla (4:3)</PresentationFormat>
  <Paragraphs>67</Paragraphs>
  <Slides>22</Slides>
  <Notes>1</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Adyacencia</vt:lpstr>
      <vt:lpstr>TEMA: “DISEÑO DE PROCEDIMIENTOS PARA FISCALIZACIÓN DE TRABAJOS DE INSTALACIÓN DE REDES ÓPTICAS PASIVAS EN EL DISTRITO METROPOLITANO DE QUITO” </vt:lpstr>
      <vt:lpstr>PON (PASIVE OPTICAL NETWORK)</vt:lpstr>
      <vt:lpstr>OLT (Optical Line Terminal )</vt:lpstr>
      <vt:lpstr>ONT (Optical Network Terminal)</vt:lpstr>
      <vt:lpstr>Splitter</vt:lpstr>
      <vt:lpstr>PROTOCOLOS DE PRUEBAS PARA LA FISCALIZACIÓN DE TRABAJOS DE INSTALACIÓN DE REDES ÓPTICAS PASIVAS</vt:lpstr>
      <vt:lpstr>PROTOCOLOS DE PRUEBAS PARA LA FISCALIZACIÓN DE TRABAJOS DE INSTALACIÓN DE REDES ÓPTICAS PASIVAS</vt:lpstr>
      <vt:lpstr>REDES CANALIZADAS / REDES ENTERRADAS</vt:lpstr>
      <vt:lpstr>REDES CANALIZADAS / REDES ENTERRADAS</vt:lpstr>
      <vt:lpstr>REDES CANALIZADAS / REDES ENTERRADAS</vt:lpstr>
      <vt:lpstr>REDES CANALIZADAS / REDES ENTERRADAS</vt:lpstr>
      <vt:lpstr>REDES CANALIZADAS / REDES ENTERRADAS</vt:lpstr>
      <vt:lpstr>REDES CANALIZADAS / REDES ENTERRADAS</vt:lpstr>
      <vt:lpstr>REDES AÉREAS</vt:lpstr>
      <vt:lpstr>PLANTA INTERNA</vt:lpstr>
      <vt:lpstr>PRUEBAS DE ACEPTACIÓN DE UNA PON </vt:lpstr>
      <vt:lpstr>CONCLUSIONES</vt:lpstr>
      <vt:lpstr>CONCLUSIONES</vt:lpstr>
      <vt:lpstr>CONCLUSIONES</vt:lpstr>
      <vt:lpstr>RECOMENDACIONES</vt:lpstr>
      <vt:lpstr>RECOMENDACIONES</vt:lpstr>
      <vt:lpstr>Presentación de PowerPoint</vt:lpstr>
    </vt:vector>
  </TitlesOfParts>
  <Company>S/N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Javier Jerez Pérez</dc:creator>
  <cp:lastModifiedBy>pc-06-user</cp:lastModifiedBy>
  <cp:revision>28</cp:revision>
  <dcterms:created xsi:type="dcterms:W3CDTF">2015-08-12T09:57:13Z</dcterms:created>
  <dcterms:modified xsi:type="dcterms:W3CDTF">2015-08-12T17:39:58Z</dcterms:modified>
</cp:coreProperties>
</file>