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7" r:id="rId2"/>
    <p:sldId id="258" r:id="rId3"/>
    <p:sldId id="259" r:id="rId4"/>
    <p:sldId id="261" r:id="rId5"/>
    <p:sldId id="262" r:id="rId6"/>
    <p:sldId id="263" r:id="rId7"/>
    <p:sldId id="329" r:id="rId8"/>
    <p:sldId id="327" r:id="rId9"/>
    <p:sldId id="328" r:id="rId10"/>
    <p:sldId id="323" r:id="rId11"/>
    <p:sldId id="324" r:id="rId12"/>
    <p:sldId id="303" r:id="rId13"/>
    <p:sldId id="304" r:id="rId14"/>
    <p:sldId id="266" r:id="rId15"/>
    <p:sldId id="267" r:id="rId16"/>
    <p:sldId id="305" r:id="rId17"/>
    <p:sldId id="268" r:id="rId18"/>
    <p:sldId id="307" r:id="rId19"/>
    <p:sldId id="308" r:id="rId20"/>
    <p:sldId id="306" r:id="rId21"/>
    <p:sldId id="317" r:id="rId22"/>
    <p:sldId id="310" r:id="rId23"/>
    <p:sldId id="319" r:id="rId24"/>
    <p:sldId id="325" r:id="rId25"/>
    <p:sldId id="326" r:id="rId26"/>
    <p:sldId id="271" r:id="rId27"/>
    <p:sldId id="256" r:id="rId28"/>
    <p:sldId id="313" r:id="rId29"/>
    <p:sldId id="314" r:id="rId30"/>
    <p:sldId id="315" r:id="rId31"/>
    <p:sldId id="316" r:id="rId32"/>
    <p:sldId id="320" r:id="rId33"/>
    <p:sldId id="321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0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F260C3-323C-42A5-93FB-423209FB8F0A}" type="doc">
      <dgm:prSet loTypeId="urn:microsoft.com/office/officeart/2005/8/layout/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51CA111-73E1-4646-BDA1-D9B3F0285299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ES" sz="2000" dirty="0" smtClean="0"/>
            <a:t>OBJETIVO GENERAL</a:t>
          </a:r>
          <a:endParaRPr lang="es-ES" sz="2000" dirty="0"/>
        </a:p>
      </dgm:t>
    </dgm:pt>
    <dgm:pt modelId="{B0A5582C-6B41-4297-AABC-FA631EACF373}" type="parTrans" cxnId="{819F2FF7-5C19-4C17-85E5-9DD9F510AB04}">
      <dgm:prSet/>
      <dgm:spPr/>
      <dgm:t>
        <a:bodyPr/>
        <a:lstStyle/>
        <a:p>
          <a:endParaRPr lang="es-ES"/>
        </a:p>
      </dgm:t>
    </dgm:pt>
    <dgm:pt modelId="{25814E15-8FB9-4043-8BE8-D6F54FE9EB61}" type="sibTrans" cxnId="{819F2FF7-5C19-4C17-85E5-9DD9F510AB04}">
      <dgm:prSet/>
      <dgm:spPr/>
      <dgm:t>
        <a:bodyPr/>
        <a:lstStyle/>
        <a:p>
          <a:endParaRPr lang="es-ES"/>
        </a:p>
      </dgm:t>
    </dgm:pt>
    <dgm:pt modelId="{CF1A908C-917E-417D-A65E-59628B262B6D}">
      <dgm:prSet phldrT="[Texto]" custT="1"/>
      <dgm:spPr/>
      <dgm:t>
        <a:bodyPr/>
        <a:lstStyle/>
        <a:p>
          <a:pPr algn="just"/>
          <a:r>
            <a:rPr lang="es-ES" sz="1600" b="1" dirty="0" smtClean="0"/>
            <a:t>Diseñar los procesos e indicadores de gestión </a:t>
          </a:r>
          <a:r>
            <a:rPr lang="es-ES" sz="1600" dirty="0" smtClean="0"/>
            <a:t>del Departamento de Apoyo Administrativo del Comando de Educación y Doctrina de la FAE, empleando la metodología establecida por la </a:t>
          </a:r>
          <a:r>
            <a:rPr lang="es-ES" sz="1600" b="1" dirty="0" smtClean="0"/>
            <a:t>Secretaria de Planificación</a:t>
          </a:r>
          <a:r>
            <a:rPr lang="es-ES" sz="1600" dirty="0" smtClean="0"/>
            <a:t>, lineamientos establecidos para el sector público y demás normativas internas, con el </a:t>
          </a:r>
          <a:r>
            <a:rPr lang="es-ES" sz="1600" b="1" dirty="0" smtClean="0"/>
            <a:t>fin</a:t>
          </a:r>
          <a:r>
            <a:rPr lang="es-ES" sz="1600" dirty="0" smtClean="0"/>
            <a:t> de obtener un mayor índice de efectividad en las actividades desarrolladas empleando indicadores de </a:t>
          </a:r>
          <a:r>
            <a:rPr lang="es-ES" sz="1600" dirty="0" smtClean="0"/>
            <a:t>gestión.</a:t>
          </a:r>
          <a:endParaRPr lang="es-ES" sz="1600" dirty="0"/>
        </a:p>
      </dgm:t>
    </dgm:pt>
    <dgm:pt modelId="{73DAC40E-3224-40F3-9B32-A4A976F8E3E5}" type="parTrans" cxnId="{BA43D72E-08DC-413E-B0E8-9DD09052F59B}">
      <dgm:prSet/>
      <dgm:spPr/>
      <dgm:t>
        <a:bodyPr/>
        <a:lstStyle/>
        <a:p>
          <a:endParaRPr lang="es-ES"/>
        </a:p>
      </dgm:t>
    </dgm:pt>
    <dgm:pt modelId="{F192BA1A-162A-4276-A995-6F93F8B6BFBF}" type="sibTrans" cxnId="{BA43D72E-08DC-413E-B0E8-9DD09052F59B}">
      <dgm:prSet/>
      <dgm:spPr/>
      <dgm:t>
        <a:bodyPr/>
        <a:lstStyle/>
        <a:p>
          <a:endParaRPr lang="es-ES"/>
        </a:p>
      </dgm:t>
    </dgm:pt>
    <dgm:pt modelId="{8A41221A-C652-4C92-832C-9239797C45FD}" type="pres">
      <dgm:prSet presAssocID="{F3F260C3-323C-42A5-93FB-423209FB8F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32BD402-F159-4649-B963-7E728AF9EA66}" type="pres">
      <dgm:prSet presAssocID="{A51CA111-73E1-4646-BDA1-D9B3F0285299}" presName="boxAndChildren" presStyleCnt="0"/>
      <dgm:spPr/>
      <dgm:t>
        <a:bodyPr/>
        <a:lstStyle/>
        <a:p>
          <a:endParaRPr lang="es-ES"/>
        </a:p>
      </dgm:t>
    </dgm:pt>
    <dgm:pt modelId="{DDFF4C51-4CE8-448B-AA3A-FB2EFADA2A48}" type="pres">
      <dgm:prSet presAssocID="{A51CA111-73E1-4646-BDA1-D9B3F0285299}" presName="parentTextBox" presStyleLbl="node1" presStyleIdx="0" presStyleCnt="1"/>
      <dgm:spPr/>
      <dgm:t>
        <a:bodyPr/>
        <a:lstStyle/>
        <a:p>
          <a:endParaRPr lang="es-ES"/>
        </a:p>
      </dgm:t>
    </dgm:pt>
    <dgm:pt modelId="{901EB7FF-18BE-4BD6-A9E0-8261873242DF}" type="pres">
      <dgm:prSet presAssocID="{A51CA111-73E1-4646-BDA1-D9B3F0285299}" presName="entireBox" presStyleLbl="node1" presStyleIdx="0" presStyleCnt="1" custLinFactNeighborX="-391" custLinFactNeighborY="-36"/>
      <dgm:spPr/>
      <dgm:t>
        <a:bodyPr/>
        <a:lstStyle/>
        <a:p>
          <a:endParaRPr lang="es-ES"/>
        </a:p>
      </dgm:t>
    </dgm:pt>
    <dgm:pt modelId="{97345613-6CC8-495C-9726-5C7F6DAC69FB}" type="pres">
      <dgm:prSet presAssocID="{A51CA111-73E1-4646-BDA1-D9B3F0285299}" presName="descendantBox" presStyleCnt="0"/>
      <dgm:spPr/>
      <dgm:t>
        <a:bodyPr/>
        <a:lstStyle/>
        <a:p>
          <a:endParaRPr lang="es-ES"/>
        </a:p>
      </dgm:t>
    </dgm:pt>
    <dgm:pt modelId="{7FD568B0-C98D-476A-919D-F783C7E5E2F5}" type="pres">
      <dgm:prSet presAssocID="{CF1A908C-917E-417D-A65E-59628B262B6D}" presName="childTextBox" presStyleLbl="fgAccFollowNode1" presStyleIdx="0" presStyleCnt="1" custScaleY="1088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19F2FF7-5C19-4C17-85E5-9DD9F510AB04}" srcId="{F3F260C3-323C-42A5-93FB-423209FB8F0A}" destId="{A51CA111-73E1-4646-BDA1-D9B3F0285299}" srcOrd="0" destOrd="0" parTransId="{B0A5582C-6B41-4297-AABC-FA631EACF373}" sibTransId="{25814E15-8FB9-4043-8BE8-D6F54FE9EB61}"/>
    <dgm:cxn modelId="{BA43D72E-08DC-413E-B0E8-9DD09052F59B}" srcId="{A51CA111-73E1-4646-BDA1-D9B3F0285299}" destId="{CF1A908C-917E-417D-A65E-59628B262B6D}" srcOrd="0" destOrd="0" parTransId="{73DAC40E-3224-40F3-9B32-A4A976F8E3E5}" sibTransId="{F192BA1A-162A-4276-A995-6F93F8B6BFBF}"/>
    <dgm:cxn modelId="{BCA1A896-408A-4048-9345-07461A4766CF}" type="presOf" srcId="{CF1A908C-917E-417D-A65E-59628B262B6D}" destId="{7FD568B0-C98D-476A-919D-F783C7E5E2F5}" srcOrd="0" destOrd="0" presId="urn:microsoft.com/office/officeart/2005/8/layout/process4"/>
    <dgm:cxn modelId="{5078FE9E-1DDA-478B-A7E5-9A3A47D2183B}" type="presOf" srcId="{A51CA111-73E1-4646-BDA1-D9B3F0285299}" destId="{DDFF4C51-4CE8-448B-AA3A-FB2EFADA2A48}" srcOrd="0" destOrd="0" presId="urn:microsoft.com/office/officeart/2005/8/layout/process4"/>
    <dgm:cxn modelId="{69E5DAC2-5ABC-46DB-8F6D-7BBA68C9EC14}" type="presOf" srcId="{A51CA111-73E1-4646-BDA1-D9B3F0285299}" destId="{901EB7FF-18BE-4BD6-A9E0-8261873242DF}" srcOrd="1" destOrd="0" presId="urn:microsoft.com/office/officeart/2005/8/layout/process4"/>
    <dgm:cxn modelId="{53F78F21-1C09-45AB-B842-E58DC910392A}" type="presOf" srcId="{F3F260C3-323C-42A5-93FB-423209FB8F0A}" destId="{8A41221A-C652-4C92-832C-9239797C45FD}" srcOrd="0" destOrd="0" presId="urn:microsoft.com/office/officeart/2005/8/layout/process4"/>
    <dgm:cxn modelId="{1BA2126D-DFFE-4B5C-B648-8FC5D529D528}" type="presParOf" srcId="{8A41221A-C652-4C92-832C-9239797C45FD}" destId="{032BD402-F159-4649-B963-7E728AF9EA66}" srcOrd="0" destOrd="0" presId="urn:microsoft.com/office/officeart/2005/8/layout/process4"/>
    <dgm:cxn modelId="{63FA8B16-2166-404B-8ACE-01D5C60FB776}" type="presParOf" srcId="{032BD402-F159-4649-B963-7E728AF9EA66}" destId="{DDFF4C51-4CE8-448B-AA3A-FB2EFADA2A48}" srcOrd="0" destOrd="0" presId="urn:microsoft.com/office/officeart/2005/8/layout/process4"/>
    <dgm:cxn modelId="{7E610671-CF8F-4841-8B4F-6A50528EE6A1}" type="presParOf" srcId="{032BD402-F159-4649-B963-7E728AF9EA66}" destId="{901EB7FF-18BE-4BD6-A9E0-8261873242DF}" srcOrd="1" destOrd="0" presId="urn:microsoft.com/office/officeart/2005/8/layout/process4"/>
    <dgm:cxn modelId="{1BEE4592-4004-4C38-BD1A-34A7AD3B8E38}" type="presParOf" srcId="{032BD402-F159-4649-B963-7E728AF9EA66}" destId="{97345613-6CC8-495C-9726-5C7F6DAC69FB}" srcOrd="2" destOrd="0" presId="urn:microsoft.com/office/officeart/2005/8/layout/process4"/>
    <dgm:cxn modelId="{A6978C07-E5A8-43BD-8891-E2E7779A4B4D}" type="presParOf" srcId="{97345613-6CC8-495C-9726-5C7F6DAC69FB}" destId="{7FD568B0-C98D-476A-919D-F783C7E5E2F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21CA69-CE28-4B3A-8279-D9FBBB84159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04FB67D-AAA4-4501-83CF-B0DA7E37C12D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EC" sz="2000" dirty="0" smtClean="0"/>
            <a:t>OBJETIVOS ESPECÍFICOS</a:t>
          </a:r>
          <a:endParaRPr lang="es-ES" sz="2000" dirty="0"/>
        </a:p>
      </dgm:t>
    </dgm:pt>
    <dgm:pt modelId="{29B5762E-6647-4A49-B85D-F748EACD56E5}" type="parTrans" cxnId="{7CD3FB96-8611-4F4B-9193-A343B71D7860}">
      <dgm:prSet/>
      <dgm:spPr/>
      <dgm:t>
        <a:bodyPr/>
        <a:lstStyle/>
        <a:p>
          <a:endParaRPr lang="es-ES"/>
        </a:p>
      </dgm:t>
    </dgm:pt>
    <dgm:pt modelId="{60114F79-C886-495D-B9F4-373A4CC54706}" type="sibTrans" cxnId="{7CD3FB96-8611-4F4B-9193-A343B71D7860}">
      <dgm:prSet/>
      <dgm:spPr/>
      <dgm:t>
        <a:bodyPr/>
        <a:lstStyle/>
        <a:p>
          <a:endParaRPr lang="es-ES"/>
        </a:p>
      </dgm:t>
    </dgm:pt>
    <dgm:pt modelId="{D12F684F-E40B-4D61-BCFD-2900610259BD}">
      <dgm:prSet phldrT="[Texto]" custT="1"/>
      <dgm:spPr/>
      <dgm:t>
        <a:bodyPr/>
        <a:lstStyle/>
        <a:p>
          <a:pPr algn="just"/>
          <a:r>
            <a:rPr lang="es-ES" sz="1350" dirty="0" smtClean="0"/>
            <a:t>Efectuar la investigación acerca del tema empleando los </a:t>
          </a:r>
          <a:r>
            <a:rPr lang="es-ES" sz="1350" b="1" dirty="0" smtClean="0"/>
            <a:t>métodos</a:t>
          </a:r>
          <a:r>
            <a:rPr lang="es-ES" sz="1350" dirty="0" smtClean="0"/>
            <a:t> definidos y técnicas como </a:t>
          </a:r>
          <a:r>
            <a:rPr lang="es-ES" sz="1350" b="1" dirty="0" smtClean="0"/>
            <a:t>encuestas y entrevistas,</a:t>
          </a:r>
          <a:r>
            <a:rPr lang="es-ES" sz="1350" dirty="0" smtClean="0"/>
            <a:t> a fin de obtener datos estadísticos que permitan obtener un </a:t>
          </a:r>
          <a:r>
            <a:rPr lang="es-ES" sz="1350" b="1" dirty="0" smtClean="0"/>
            <a:t>análisis</a:t>
          </a:r>
          <a:r>
            <a:rPr lang="es-ES" sz="1350" dirty="0" smtClean="0"/>
            <a:t> que contribuya al estudio.</a:t>
          </a:r>
          <a:endParaRPr lang="es-ES" sz="1350" dirty="0"/>
        </a:p>
      </dgm:t>
    </dgm:pt>
    <dgm:pt modelId="{8C2B6FE0-5AFA-41BF-BE6E-0241930ABC74}" type="parTrans" cxnId="{08FBC27C-B882-46A2-BA76-5E1062CE82B7}">
      <dgm:prSet/>
      <dgm:spPr/>
      <dgm:t>
        <a:bodyPr/>
        <a:lstStyle/>
        <a:p>
          <a:endParaRPr lang="es-ES"/>
        </a:p>
      </dgm:t>
    </dgm:pt>
    <dgm:pt modelId="{657D150E-7520-4B76-8B36-3F8924CDD4D6}" type="sibTrans" cxnId="{08FBC27C-B882-46A2-BA76-5E1062CE82B7}">
      <dgm:prSet/>
      <dgm:spPr/>
      <dgm:t>
        <a:bodyPr/>
        <a:lstStyle/>
        <a:p>
          <a:endParaRPr lang="es-ES"/>
        </a:p>
      </dgm:t>
    </dgm:pt>
    <dgm:pt modelId="{C10EE30A-8AE1-45CE-ABDD-45F1756D4AB8}">
      <dgm:prSet phldrT="[Texto]" custT="1"/>
      <dgm:spPr/>
      <dgm:t>
        <a:bodyPr/>
        <a:lstStyle/>
        <a:p>
          <a:pPr algn="just"/>
          <a:r>
            <a:rPr lang="es-ES" sz="1350" dirty="0" smtClean="0"/>
            <a:t>Realizar un </a:t>
          </a:r>
          <a:r>
            <a:rPr lang="es-ES" sz="1350" b="1" dirty="0" smtClean="0"/>
            <a:t>diagnóstico del Departamento de Apoyo Administrativo del Comando de Educación y Doctrina</a:t>
          </a:r>
          <a:r>
            <a:rPr lang="es-ES" sz="1350" dirty="0" smtClean="0"/>
            <a:t> de la FAE, para establecer la </a:t>
          </a:r>
          <a:r>
            <a:rPr lang="es-ES" sz="1350" b="1" dirty="0" smtClean="0"/>
            <a:t>situación real  y determinar los problemas fundamentales</a:t>
          </a:r>
          <a:r>
            <a:rPr lang="es-ES" sz="1350" dirty="0" smtClean="0"/>
            <a:t> relacionados por la ausencia de la gestión por procesos</a:t>
          </a:r>
          <a:endParaRPr lang="es-ES" sz="1350" dirty="0"/>
        </a:p>
      </dgm:t>
    </dgm:pt>
    <dgm:pt modelId="{12138416-EB63-46CC-BDB0-428CCAF3D573}" type="sibTrans" cxnId="{5031CF74-FEFB-4173-BA58-DA83D9CE808D}">
      <dgm:prSet/>
      <dgm:spPr/>
      <dgm:t>
        <a:bodyPr/>
        <a:lstStyle/>
        <a:p>
          <a:endParaRPr lang="es-ES"/>
        </a:p>
      </dgm:t>
    </dgm:pt>
    <dgm:pt modelId="{DE41BF73-6E93-4B03-9085-D0A1A162F194}" type="parTrans" cxnId="{5031CF74-FEFB-4173-BA58-DA83D9CE808D}">
      <dgm:prSet/>
      <dgm:spPr/>
      <dgm:t>
        <a:bodyPr/>
        <a:lstStyle/>
        <a:p>
          <a:endParaRPr lang="es-ES"/>
        </a:p>
      </dgm:t>
    </dgm:pt>
    <dgm:pt modelId="{F2373333-BCE3-46C7-BB27-22946C95C806}">
      <dgm:prSet phldrT="[Texto]" custT="1"/>
      <dgm:spPr/>
      <dgm:t>
        <a:bodyPr/>
        <a:lstStyle/>
        <a:p>
          <a:pPr algn="just"/>
          <a:r>
            <a:rPr lang="es-ES" sz="1350" dirty="0" smtClean="0"/>
            <a:t>Sugerir una estructura orgánica posicional para el Departamento de Apoyo Administrativo del Comando de Educación y Doctrina de la FAE, en base a los procesos desarrollados, a fin de obtener una </a:t>
          </a:r>
          <a:r>
            <a:rPr lang="es-ES" sz="1350" b="1" dirty="0" smtClean="0"/>
            <a:t>organización más dinámica y flexible</a:t>
          </a:r>
          <a:r>
            <a:rPr lang="es-ES" sz="1350" dirty="0" smtClean="0"/>
            <a:t> que contribuya al trabajo en equipo.</a:t>
          </a:r>
          <a:endParaRPr lang="es-ES" sz="1350" dirty="0"/>
        </a:p>
      </dgm:t>
    </dgm:pt>
    <dgm:pt modelId="{CA772D6B-C103-4093-A09E-8C9944456E19}" type="parTrans" cxnId="{67876795-4CCA-4EDA-AB7F-7FD1F111CB92}">
      <dgm:prSet/>
      <dgm:spPr/>
      <dgm:t>
        <a:bodyPr/>
        <a:lstStyle/>
        <a:p>
          <a:endParaRPr lang="es-ES"/>
        </a:p>
      </dgm:t>
    </dgm:pt>
    <dgm:pt modelId="{617AA367-FC78-477C-ADA8-C5C280D33050}" type="sibTrans" cxnId="{67876795-4CCA-4EDA-AB7F-7FD1F111CB92}">
      <dgm:prSet/>
      <dgm:spPr/>
      <dgm:t>
        <a:bodyPr/>
        <a:lstStyle/>
        <a:p>
          <a:endParaRPr lang="es-ES"/>
        </a:p>
      </dgm:t>
    </dgm:pt>
    <dgm:pt modelId="{0A430661-A09A-4DD3-930A-6568A7063EE5}">
      <dgm:prSet phldrT="[Texto]" custT="1"/>
      <dgm:spPr/>
      <dgm:t>
        <a:bodyPr/>
        <a:lstStyle/>
        <a:p>
          <a:pPr algn="just"/>
          <a:r>
            <a:rPr lang="es-ES" sz="1350" dirty="0" smtClean="0"/>
            <a:t>Elaborar los procesos del Departamento de Apoyo Administrativo del Comando de Educación y Doctrina de la FAE, empleando la </a:t>
          </a:r>
          <a:r>
            <a:rPr lang="es-ES" sz="1350" b="1" dirty="0" smtClean="0"/>
            <a:t>metodología de la Secretaria de Planificación,</a:t>
          </a:r>
          <a:r>
            <a:rPr lang="es-ES" sz="1350" dirty="0" smtClean="0"/>
            <a:t> lineamientos del sector público, normativas internas y el análisis interno efectuado, con el fin de obtener actividades y responsabilidades bien definidas.</a:t>
          </a:r>
          <a:endParaRPr lang="es-ES" sz="1350" dirty="0"/>
        </a:p>
      </dgm:t>
    </dgm:pt>
    <dgm:pt modelId="{E43B72A7-E1A4-47A7-A889-223B3E4C87DC}" type="parTrans" cxnId="{AB98EF46-B1E6-43FF-8D1B-3A65D1DE41EC}">
      <dgm:prSet/>
      <dgm:spPr/>
      <dgm:t>
        <a:bodyPr/>
        <a:lstStyle/>
        <a:p>
          <a:endParaRPr lang="es-ES"/>
        </a:p>
      </dgm:t>
    </dgm:pt>
    <dgm:pt modelId="{4919C8B8-1325-48E5-AA10-F6DA80361EF5}" type="sibTrans" cxnId="{AB98EF46-B1E6-43FF-8D1B-3A65D1DE41EC}">
      <dgm:prSet/>
      <dgm:spPr/>
      <dgm:t>
        <a:bodyPr/>
        <a:lstStyle/>
        <a:p>
          <a:endParaRPr lang="es-ES"/>
        </a:p>
      </dgm:t>
    </dgm:pt>
    <dgm:pt modelId="{C3333E5A-3F84-4847-8D39-AFF60B73DF79}">
      <dgm:prSet phldrT="[Texto]" custT="1"/>
      <dgm:spPr/>
      <dgm:t>
        <a:bodyPr/>
        <a:lstStyle/>
        <a:p>
          <a:pPr algn="just"/>
          <a:r>
            <a:rPr lang="es-ES" sz="1350" dirty="0" smtClean="0"/>
            <a:t>Definir </a:t>
          </a:r>
          <a:r>
            <a:rPr lang="es-ES" sz="1350" b="1" dirty="0" smtClean="0"/>
            <a:t>indicadores de gestión de los procesos,</a:t>
          </a:r>
          <a:r>
            <a:rPr lang="es-ES" sz="1350" dirty="0" smtClean="0"/>
            <a:t> a fin de medir el grado de </a:t>
          </a:r>
          <a:r>
            <a:rPr lang="es-ES" sz="1350" b="1" dirty="0" smtClean="0"/>
            <a:t>eficiencia y eficacia</a:t>
          </a:r>
          <a:r>
            <a:rPr lang="es-ES" sz="1350" dirty="0" smtClean="0"/>
            <a:t> de los procesos del Departamento de Apoyo Administrativo del Comando de Educación y Doctrina de la FAE</a:t>
          </a:r>
          <a:endParaRPr lang="es-ES" sz="1350" dirty="0"/>
        </a:p>
      </dgm:t>
    </dgm:pt>
    <dgm:pt modelId="{BEFBE8AD-AC0A-4E35-915E-B08C99F2C2E7}" type="parTrans" cxnId="{F4A78D3F-6B9C-43B7-814A-ECFEE05A9116}">
      <dgm:prSet/>
      <dgm:spPr/>
      <dgm:t>
        <a:bodyPr/>
        <a:lstStyle/>
        <a:p>
          <a:endParaRPr lang="es-ES"/>
        </a:p>
      </dgm:t>
    </dgm:pt>
    <dgm:pt modelId="{2A15D4E3-488D-41A0-9E36-307AA1BADEE3}" type="sibTrans" cxnId="{F4A78D3F-6B9C-43B7-814A-ECFEE05A9116}">
      <dgm:prSet/>
      <dgm:spPr/>
      <dgm:t>
        <a:bodyPr/>
        <a:lstStyle/>
        <a:p>
          <a:endParaRPr lang="es-ES"/>
        </a:p>
      </dgm:t>
    </dgm:pt>
    <dgm:pt modelId="{4F420C95-9610-48F3-AFC9-CCA481B73166}" type="pres">
      <dgm:prSet presAssocID="{0A21CA69-CE28-4B3A-8279-D9FBBB8415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4DB82E1-1437-439D-B74F-C4BEAEB2A63D}" type="pres">
      <dgm:prSet presAssocID="{C3333E5A-3F84-4847-8D39-AFF60B73DF79}" presName="boxAndChildren" presStyleCnt="0"/>
      <dgm:spPr/>
      <dgm:t>
        <a:bodyPr/>
        <a:lstStyle/>
        <a:p>
          <a:endParaRPr lang="es-ES"/>
        </a:p>
      </dgm:t>
    </dgm:pt>
    <dgm:pt modelId="{ECA8BE46-9027-4A7C-85B8-FA9332183B03}" type="pres">
      <dgm:prSet presAssocID="{C3333E5A-3F84-4847-8D39-AFF60B73DF79}" presName="parentTextBox" presStyleLbl="node1" presStyleIdx="0" presStyleCnt="6" custScaleY="247047"/>
      <dgm:spPr/>
      <dgm:t>
        <a:bodyPr/>
        <a:lstStyle/>
        <a:p>
          <a:endParaRPr lang="es-ES"/>
        </a:p>
      </dgm:t>
    </dgm:pt>
    <dgm:pt modelId="{F3E301F9-EBA9-42F5-90BE-BFB7638FC719}" type="pres">
      <dgm:prSet presAssocID="{617AA367-FC78-477C-ADA8-C5C280D33050}" presName="sp" presStyleCnt="0"/>
      <dgm:spPr/>
      <dgm:t>
        <a:bodyPr/>
        <a:lstStyle/>
        <a:p>
          <a:endParaRPr lang="es-ES"/>
        </a:p>
      </dgm:t>
    </dgm:pt>
    <dgm:pt modelId="{A372AEF0-4980-4A13-9D18-7169127F55BC}" type="pres">
      <dgm:prSet presAssocID="{F2373333-BCE3-46C7-BB27-22946C95C806}" presName="arrowAndChildren" presStyleCnt="0"/>
      <dgm:spPr/>
      <dgm:t>
        <a:bodyPr/>
        <a:lstStyle/>
        <a:p>
          <a:endParaRPr lang="es-ES"/>
        </a:p>
      </dgm:t>
    </dgm:pt>
    <dgm:pt modelId="{BF1C7772-68F6-4145-985D-3B03C1AF070A}" type="pres">
      <dgm:prSet presAssocID="{F2373333-BCE3-46C7-BB27-22946C95C806}" presName="parentTextArrow" presStyleLbl="node1" presStyleIdx="1" presStyleCnt="6" custScaleY="213864"/>
      <dgm:spPr/>
      <dgm:t>
        <a:bodyPr/>
        <a:lstStyle/>
        <a:p>
          <a:endParaRPr lang="es-ES"/>
        </a:p>
      </dgm:t>
    </dgm:pt>
    <dgm:pt modelId="{26F07552-7DF5-485F-94ED-102F87CC6468}" type="pres">
      <dgm:prSet presAssocID="{4919C8B8-1325-48E5-AA10-F6DA80361EF5}" presName="sp" presStyleCnt="0"/>
      <dgm:spPr/>
      <dgm:t>
        <a:bodyPr/>
        <a:lstStyle/>
        <a:p>
          <a:endParaRPr lang="es-ES"/>
        </a:p>
      </dgm:t>
    </dgm:pt>
    <dgm:pt modelId="{E13A41DE-C004-4AB2-9983-1CE41144B51C}" type="pres">
      <dgm:prSet presAssocID="{0A430661-A09A-4DD3-930A-6568A7063EE5}" presName="arrowAndChildren" presStyleCnt="0"/>
      <dgm:spPr/>
      <dgm:t>
        <a:bodyPr/>
        <a:lstStyle/>
        <a:p>
          <a:endParaRPr lang="es-ES"/>
        </a:p>
      </dgm:t>
    </dgm:pt>
    <dgm:pt modelId="{F9420147-76D1-4DFC-86AB-D60630FF428A}" type="pres">
      <dgm:prSet presAssocID="{0A430661-A09A-4DD3-930A-6568A7063EE5}" presName="parentTextArrow" presStyleLbl="node1" presStyleIdx="2" presStyleCnt="6" custScaleY="244888"/>
      <dgm:spPr/>
      <dgm:t>
        <a:bodyPr/>
        <a:lstStyle/>
        <a:p>
          <a:endParaRPr lang="es-ES"/>
        </a:p>
      </dgm:t>
    </dgm:pt>
    <dgm:pt modelId="{88FF0F18-19A8-4664-8DDC-1FC117B7A339}" type="pres">
      <dgm:prSet presAssocID="{657D150E-7520-4B76-8B36-3F8924CDD4D6}" presName="sp" presStyleCnt="0"/>
      <dgm:spPr/>
      <dgm:t>
        <a:bodyPr/>
        <a:lstStyle/>
        <a:p>
          <a:endParaRPr lang="es-ES"/>
        </a:p>
      </dgm:t>
    </dgm:pt>
    <dgm:pt modelId="{D3DA7F3F-D54E-44AD-96D6-6D7B60AA0D6F}" type="pres">
      <dgm:prSet presAssocID="{D12F684F-E40B-4D61-BCFD-2900610259BD}" presName="arrowAndChildren" presStyleCnt="0"/>
      <dgm:spPr/>
      <dgm:t>
        <a:bodyPr/>
        <a:lstStyle/>
        <a:p>
          <a:endParaRPr lang="es-ES"/>
        </a:p>
      </dgm:t>
    </dgm:pt>
    <dgm:pt modelId="{A43982E4-D8DC-4597-AFAE-A4F8DE4D4C05}" type="pres">
      <dgm:prSet presAssocID="{D12F684F-E40B-4D61-BCFD-2900610259BD}" presName="parentTextArrow" presStyleLbl="node1" presStyleIdx="3" presStyleCnt="6" custScaleY="190339"/>
      <dgm:spPr/>
      <dgm:t>
        <a:bodyPr/>
        <a:lstStyle/>
        <a:p>
          <a:endParaRPr lang="es-ES"/>
        </a:p>
      </dgm:t>
    </dgm:pt>
    <dgm:pt modelId="{A4E11210-E9F4-4B53-8AAF-2468BC428D88}" type="pres">
      <dgm:prSet presAssocID="{12138416-EB63-46CC-BDB0-428CCAF3D573}" presName="sp" presStyleCnt="0"/>
      <dgm:spPr/>
      <dgm:t>
        <a:bodyPr/>
        <a:lstStyle/>
        <a:p>
          <a:endParaRPr lang="es-ES"/>
        </a:p>
      </dgm:t>
    </dgm:pt>
    <dgm:pt modelId="{95B032F4-F73A-42DE-9525-B354F956EF72}" type="pres">
      <dgm:prSet presAssocID="{C10EE30A-8AE1-45CE-ABDD-45F1756D4AB8}" presName="arrowAndChildren" presStyleCnt="0"/>
      <dgm:spPr/>
      <dgm:t>
        <a:bodyPr/>
        <a:lstStyle/>
        <a:p>
          <a:endParaRPr lang="es-ES"/>
        </a:p>
      </dgm:t>
    </dgm:pt>
    <dgm:pt modelId="{FB2F260A-9FFC-463D-9D3B-3C2CC4E417E9}" type="pres">
      <dgm:prSet presAssocID="{C10EE30A-8AE1-45CE-ABDD-45F1756D4AB8}" presName="parentTextArrow" presStyleLbl="node1" presStyleIdx="4" presStyleCnt="6" custScaleY="201550"/>
      <dgm:spPr/>
      <dgm:t>
        <a:bodyPr/>
        <a:lstStyle/>
        <a:p>
          <a:endParaRPr lang="es-ES"/>
        </a:p>
      </dgm:t>
    </dgm:pt>
    <dgm:pt modelId="{C902C46E-8449-481C-956C-384ABC942447}" type="pres">
      <dgm:prSet presAssocID="{60114F79-C886-495D-B9F4-373A4CC54706}" presName="sp" presStyleCnt="0"/>
      <dgm:spPr/>
      <dgm:t>
        <a:bodyPr/>
        <a:lstStyle/>
        <a:p>
          <a:endParaRPr lang="es-ES"/>
        </a:p>
      </dgm:t>
    </dgm:pt>
    <dgm:pt modelId="{05A76EB5-4CFA-41D2-AA9E-6496FBA27C70}" type="pres">
      <dgm:prSet presAssocID="{504FB67D-AAA4-4501-83CF-B0DA7E37C12D}" presName="arrowAndChildren" presStyleCnt="0"/>
      <dgm:spPr/>
      <dgm:t>
        <a:bodyPr/>
        <a:lstStyle/>
        <a:p>
          <a:endParaRPr lang="es-ES"/>
        </a:p>
      </dgm:t>
    </dgm:pt>
    <dgm:pt modelId="{B9636D7D-F24B-4063-85F3-260D90E42C80}" type="pres">
      <dgm:prSet presAssocID="{504FB67D-AAA4-4501-83CF-B0DA7E37C12D}" presName="parentTextArrow" presStyleLbl="node1" presStyleIdx="5" presStyleCnt="6" custScaleY="141360"/>
      <dgm:spPr/>
      <dgm:t>
        <a:bodyPr/>
        <a:lstStyle/>
        <a:p>
          <a:endParaRPr lang="es-ES"/>
        </a:p>
      </dgm:t>
    </dgm:pt>
  </dgm:ptLst>
  <dgm:cxnLst>
    <dgm:cxn modelId="{22BC6670-556F-4451-850E-8C890D03B1E1}" type="presOf" srcId="{0A21CA69-CE28-4B3A-8279-D9FBBB84159F}" destId="{4F420C95-9610-48F3-AFC9-CCA481B73166}" srcOrd="0" destOrd="0" presId="urn:microsoft.com/office/officeart/2005/8/layout/process4"/>
    <dgm:cxn modelId="{F4A78D3F-6B9C-43B7-814A-ECFEE05A9116}" srcId="{0A21CA69-CE28-4B3A-8279-D9FBBB84159F}" destId="{C3333E5A-3F84-4847-8D39-AFF60B73DF79}" srcOrd="5" destOrd="0" parTransId="{BEFBE8AD-AC0A-4E35-915E-B08C99F2C2E7}" sibTransId="{2A15D4E3-488D-41A0-9E36-307AA1BADEE3}"/>
    <dgm:cxn modelId="{67876795-4CCA-4EDA-AB7F-7FD1F111CB92}" srcId="{0A21CA69-CE28-4B3A-8279-D9FBBB84159F}" destId="{F2373333-BCE3-46C7-BB27-22946C95C806}" srcOrd="4" destOrd="0" parTransId="{CA772D6B-C103-4093-A09E-8C9944456E19}" sibTransId="{617AA367-FC78-477C-ADA8-C5C280D33050}"/>
    <dgm:cxn modelId="{853D12AE-2594-4A35-AC60-F6423F5CCF72}" type="presOf" srcId="{C10EE30A-8AE1-45CE-ABDD-45F1756D4AB8}" destId="{FB2F260A-9FFC-463D-9D3B-3C2CC4E417E9}" srcOrd="0" destOrd="0" presId="urn:microsoft.com/office/officeart/2005/8/layout/process4"/>
    <dgm:cxn modelId="{D910CA3E-1D97-4142-912D-C3E6B1840A41}" type="presOf" srcId="{504FB67D-AAA4-4501-83CF-B0DA7E37C12D}" destId="{B9636D7D-F24B-4063-85F3-260D90E42C80}" srcOrd="0" destOrd="0" presId="urn:microsoft.com/office/officeart/2005/8/layout/process4"/>
    <dgm:cxn modelId="{23A9B2BA-077E-4E03-A961-E7A04233E4A0}" type="presOf" srcId="{F2373333-BCE3-46C7-BB27-22946C95C806}" destId="{BF1C7772-68F6-4145-985D-3B03C1AF070A}" srcOrd="0" destOrd="0" presId="urn:microsoft.com/office/officeart/2005/8/layout/process4"/>
    <dgm:cxn modelId="{D4B83C3D-AF4C-46F9-95B0-723A08B8CEBA}" type="presOf" srcId="{0A430661-A09A-4DD3-930A-6568A7063EE5}" destId="{F9420147-76D1-4DFC-86AB-D60630FF428A}" srcOrd="0" destOrd="0" presId="urn:microsoft.com/office/officeart/2005/8/layout/process4"/>
    <dgm:cxn modelId="{7CD3FB96-8611-4F4B-9193-A343B71D7860}" srcId="{0A21CA69-CE28-4B3A-8279-D9FBBB84159F}" destId="{504FB67D-AAA4-4501-83CF-B0DA7E37C12D}" srcOrd="0" destOrd="0" parTransId="{29B5762E-6647-4A49-B85D-F748EACD56E5}" sibTransId="{60114F79-C886-495D-B9F4-373A4CC54706}"/>
    <dgm:cxn modelId="{48439CFD-CEE4-40D4-8AC7-69260E5886DE}" type="presOf" srcId="{D12F684F-E40B-4D61-BCFD-2900610259BD}" destId="{A43982E4-D8DC-4597-AFAE-A4F8DE4D4C05}" srcOrd="0" destOrd="0" presId="urn:microsoft.com/office/officeart/2005/8/layout/process4"/>
    <dgm:cxn modelId="{B83CDE1C-2FF7-497D-AF57-226FD8C3EB43}" type="presOf" srcId="{C3333E5A-3F84-4847-8D39-AFF60B73DF79}" destId="{ECA8BE46-9027-4A7C-85B8-FA9332183B03}" srcOrd="0" destOrd="0" presId="urn:microsoft.com/office/officeart/2005/8/layout/process4"/>
    <dgm:cxn modelId="{08FBC27C-B882-46A2-BA76-5E1062CE82B7}" srcId="{0A21CA69-CE28-4B3A-8279-D9FBBB84159F}" destId="{D12F684F-E40B-4D61-BCFD-2900610259BD}" srcOrd="2" destOrd="0" parTransId="{8C2B6FE0-5AFA-41BF-BE6E-0241930ABC74}" sibTransId="{657D150E-7520-4B76-8B36-3F8924CDD4D6}"/>
    <dgm:cxn modelId="{5031CF74-FEFB-4173-BA58-DA83D9CE808D}" srcId="{0A21CA69-CE28-4B3A-8279-D9FBBB84159F}" destId="{C10EE30A-8AE1-45CE-ABDD-45F1756D4AB8}" srcOrd="1" destOrd="0" parTransId="{DE41BF73-6E93-4B03-9085-D0A1A162F194}" sibTransId="{12138416-EB63-46CC-BDB0-428CCAF3D573}"/>
    <dgm:cxn modelId="{AB98EF46-B1E6-43FF-8D1B-3A65D1DE41EC}" srcId="{0A21CA69-CE28-4B3A-8279-D9FBBB84159F}" destId="{0A430661-A09A-4DD3-930A-6568A7063EE5}" srcOrd="3" destOrd="0" parTransId="{E43B72A7-E1A4-47A7-A889-223B3E4C87DC}" sibTransId="{4919C8B8-1325-48E5-AA10-F6DA80361EF5}"/>
    <dgm:cxn modelId="{0C539A65-68DF-48F5-9902-A9AEB18883A1}" type="presParOf" srcId="{4F420C95-9610-48F3-AFC9-CCA481B73166}" destId="{B4DB82E1-1437-439D-B74F-C4BEAEB2A63D}" srcOrd="0" destOrd="0" presId="urn:microsoft.com/office/officeart/2005/8/layout/process4"/>
    <dgm:cxn modelId="{7B3B1A12-A53F-4898-A009-A116DE2E69B6}" type="presParOf" srcId="{B4DB82E1-1437-439D-B74F-C4BEAEB2A63D}" destId="{ECA8BE46-9027-4A7C-85B8-FA9332183B03}" srcOrd="0" destOrd="0" presId="urn:microsoft.com/office/officeart/2005/8/layout/process4"/>
    <dgm:cxn modelId="{6B497D8E-71B1-4FB9-B185-10DCB5BF3098}" type="presParOf" srcId="{4F420C95-9610-48F3-AFC9-CCA481B73166}" destId="{F3E301F9-EBA9-42F5-90BE-BFB7638FC719}" srcOrd="1" destOrd="0" presId="urn:microsoft.com/office/officeart/2005/8/layout/process4"/>
    <dgm:cxn modelId="{F2A75529-C264-4141-90ED-060A5049E34D}" type="presParOf" srcId="{4F420C95-9610-48F3-AFC9-CCA481B73166}" destId="{A372AEF0-4980-4A13-9D18-7169127F55BC}" srcOrd="2" destOrd="0" presId="urn:microsoft.com/office/officeart/2005/8/layout/process4"/>
    <dgm:cxn modelId="{4C1C0729-BC9E-4E9F-B348-719578A3D7D3}" type="presParOf" srcId="{A372AEF0-4980-4A13-9D18-7169127F55BC}" destId="{BF1C7772-68F6-4145-985D-3B03C1AF070A}" srcOrd="0" destOrd="0" presId="urn:microsoft.com/office/officeart/2005/8/layout/process4"/>
    <dgm:cxn modelId="{E215B707-0AFC-4C38-B5E0-EA89F24CF400}" type="presParOf" srcId="{4F420C95-9610-48F3-AFC9-CCA481B73166}" destId="{26F07552-7DF5-485F-94ED-102F87CC6468}" srcOrd="3" destOrd="0" presId="urn:microsoft.com/office/officeart/2005/8/layout/process4"/>
    <dgm:cxn modelId="{8CE83A16-5D33-4B06-A35D-3B077AF7C7DB}" type="presParOf" srcId="{4F420C95-9610-48F3-AFC9-CCA481B73166}" destId="{E13A41DE-C004-4AB2-9983-1CE41144B51C}" srcOrd="4" destOrd="0" presId="urn:microsoft.com/office/officeart/2005/8/layout/process4"/>
    <dgm:cxn modelId="{E00C6A5F-FE5E-407D-A4D9-9724E44A2E79}" type="presParOf" srcId="{E13A41DE-C004-4AB2-9983-1CE41144B51C}" destId="{F9420147-76D1-4DFC-86AB-D60630FF428A}" srcOrd="0" destOrd="0" presId="urn:microsoft.com/office/officeart/2005/8/layout/process4"/>
    <dgm:cxn modelId="{322D653B-FC71-47AD-AA85-03A3202AC524}" type="presParOf" srcId="{4F420C95-9610-48F3-AFC9-CCA481B73166}" destId="{88FF0F18-19A8-4664-8DDC-1FC117B7A339}" srcOrd="5" destOrd="0" presId="urn:microsoft.com/office/officeart/2005/8/layout/process4"/>
    <dgm:cxn modelId="{3D07F59B-1E2C-477E-9606-CD3247488DB4}" type="presParOf" srcId="{4F420C95-9610-48F3-AFC9-CCA481B73166}" destId="{D3DA7F3F-D54E-44AD-96D6-6D7B60AA0D6F}" srcOrd="6" destOrd="0" presId="urn:microsoft.com/office/officeart/2005/8/layout/process4"/>
    <dgm:cxn modelId="{853DD670-64AD-437F-9338-2884201BB939}" type="presParOf" srcId="{D3DA7F3F-D54E-44AD-96D6-6D7B60AA0D6F}" destId="{A43982E4-D8DC-4597-AFAE-A4F8DE4D4C05}" srcOrd="0" destOrd="0" presId="urn:microsoft.com/office/officeart/2005/8/layout/process4"/>
    <dgm:cxn modelId="{15CAC995-BF3A-4E11-84D3-8AAE5EC9A7FF}" type="presParOf" srcId="{4F420C95-9610-48F3-AFC9-CCA481B73166}" destId="{A4E11210-E9F4-4B53-8AAF-2468BC428D88}" srcOrd="7" destOrd="0" presId="urn:microsoft.com/office/officeart/2005/8/layout/process4"/>
    <dgm:cxn modelId="{63E26629-B3E7-4A6C-BEFD-35464C6169AA}" type="presParOf" srcId="{4F420C95-9610-48F3-AFC9-CCA481B73166}" destId="{95B032F4-F73A-42DE-9525-B354F956EF72}" srcOrd="8" destOrd="0" presId="urn:microsoft.com/office/officeart/2005/8/layout/process4"/>
    <dgm:cxn modelId="{9BC1B803-88F9-4011-8112-B9EF0F11AFE8}" type="presParOf" srcId="{95B032F4-F73A-42DE-9525-B354F956EF72}" destId="{FB2F260A-9FFC-463D-9D3B-3C2CC4E417E9}" srcOrd="0" destOrd="0" presId="urn:microsoft.com/office/officeart/2005/8/layout/process4"/>
    <dgm:cxn modelId="{7729760C-1022-42AE-AD27-C2E74EDBBCF2}" type="presParOf" srcId="{4F420C95-9610-48F3-AFC9-CCA481B73166}" destId="{C902C46E-8449-481C-956C-384ABC942447}" srcOrd="9" destOrd="0" presId="urn:microsoft.com/office/officeart/2005/8/layout/process4"/>
    <dgm:cxn modelId="{A36A7C75-37A1-4EAB-8222-B6F734A864A6}" type="presParOf" srcId="{4F420C95-9610-48F3-AFC9-CCA481B73166}" destId="{05A76EB5-4CFA-41D2-AA9E-6496FBA27C70}" srcOrd="10" destOrd="0" presId="urn:microsoft.com/office/officeart/2005/8/layout/process4"/>
    <dgm:cxn modelId="{3048067C-AD9B-4E61-8D4B-AD8ACD3CF31C}" type="presParOf" srcId="{05A76EB5-4CFA-41D2-AA9E-6496FBA27C70}" destId="{B9636D7D-F24B-4063-85F3-260D90E42C8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8FF4F1-6D9D-42F0-81C3-5694E4444F23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s-ES"/>
        </a:p>
      </dgm:t>
    </dgm:pt>
    <dgm:pt modelId="{4BAE77D4-7FC1-44CB-81E7-24741B9432E6}" type="pres">
      <dgm:prSet presAssocID="{6F8FF4F1-6D9D-42F0-81C3-5694E4444F2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37F494C-4F82-4F67-9A17-8089BB938561}" type="pres">
      <dgm:prSet presAssocID="{6F8FF4F1-6D9D-42F0-81C3-5694E4444F23}" presName="radial" presStyleCnt="0">
        <dgm:presLayoutVars>
          <dgm:animLvl val="ctr"/>
        </dgm:presLayoutVars>
      </dgm:prSet>
      <dgm:spPr/>
    </dgm:pt>
  </dgm:ptLst>
  <dgm:cxnLst>
    <dgm:cxn modelId="{4CF19B8F-A62C-4331-89DB-EF14F6F97D51}" type="presOf" srcId="{6F8FF4F1-6D9D-42F0-81C3-5694E4444F23}" destId="{4BAE77D4-7FC1-44CB-81E7-24741B9432E6}" srcOrd="0" destOrd="0" presId="urn:microsoft.com/office/officeart/2005/8/layout/radial3"/>
    <dgm:cxn modelId="{6C78919D-3E6C-4BF7-B0D3-D58332BCD02F}" type="presParOf" srcId="{4BAE77D4-7FC1-44CB-81E7-24741B9432E6}" destId="{B37F494C-4F82-4F67-9A17-8089BB938561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EB7FF-18BE-4BD6-A9E0-8261873242DF}">
      <dsp:nvSpPr>
        <dsp:cNvPr id="0" name=""/>
        <dsp:cNvSpPr/>
      </dsp:nvSpPr>
      <dsp:spPr>
        <a:xfrm>
          <a:off x="0" y="0"/>
          <a:ext cx="6864424" cy="2949444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OBJETIVO GENERAL</a:t>
          </a:r>
          <a:endParaRPr lang="es-ES" sz="2000" kern="1200" dirty="0"/>
        </a:p>
      </dsp:txBody>
      <dsp:txXfrm>
        <a:off x="0" y="0"/>
        <a:ext cx="6864424" cy="1592700"/>
      </dsp:txXfrm>
    </dsp:sp>
    <dsp:sp modelId="{7FD568B0-C98D-476A-919D-F783C7E5E2F5}">
      <dsp:nvSpPr>
        <dsp:cNvPr id="0" name=""/>
        <dsp:cNvSpPr/>
      </dsp:nvSpPr>
      <dsp:spPr>
        <a:xfrm>
          <a:off x="0" y="1475020"/>
          <a:ext cx="6864424" cy="14762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Diseñar los procesos e indicadores de gestión </a:t>
          </a:r>
          <a:r>
            <a:rPr lang="es-ES" sz="1600" kern="1200" dirty="0" smtClean="0"/>
            <a:t>del Departamento de Apoyo Administrativo del Comando de Educación y Doctrina de la FAE, empleando la metodología establecida por la </a:t>
          </a:r>
          <a:r>
            <a:rPr lang="es-ES" sz="1600" b="1" kern="1200" dirty="0" smtClean="0"/>
            <a:t>Secretaria de Planificación</a:t>
          </a:r>
          <a:r>
            <a:rPr lang="es-ES" sz="1600" kern="1200" dirty="0" smtClean="0"/>
            <a:t>, lineamientos establecidos para el sector público y demás normativas internas, con el </a:t>
          </a:r>
          <a:r>
            <a:rPr lang="es-ES" sz="1600" b="1" kern="1200" dirty="0" smtClean="0"/>
            <a:t>fin</a:t>
          </a:r>
          <a:r>
            <a:rPr lang="es-ES" sz="1600" kern="1200" dirty="0" smtClean="0"/>
            <a:t> de obtener un mayor índice de efectividad en las actividades desarrolladas empleando indicadores de </a:t>
          </a:r>
          <a:r>
            <a:rPr lang="es-ES" sz="1600" kern="1200" dirty="0" smtClean="0"/>
            <a:t>gestión.</a:t>
          </a:r>
          <a:endParaRPr lang="es-ES" sz="1600" kern="1200" dirty="0"/>
        </a:p>
      </dsp:txBody>
      <dsp:txXfrm>
        <a:off x="0" y="1475020"/>
        <a:ext cx="6864424" cy="1476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8BE46-9027-4A7C-85B8-FA9332183B03}">
      <dsp:nvSpPr>
        <dsp:cNvPr id="0" name=""/>
        <dsp:cNvSpPr/>
      </dsp:nvSpPr>
      <dsp:spPr>
        <a:xfrm>
          <a:off x="0" y="4484845"/>
          <a:ext cx="7786742" cy="7297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just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50" kern="1200" dirty="0" smtClean="0"/>
            <a:t>Definir </a:t>
          </a:r>
          <a:r>
            <a:rPr lang="es-ES" sz="1350" b="1" kern="1200" dirty="0" smtClean="0"/>
            <a:t>indicadores de gestión de los procesos,</a:t>
          </a:r>
          <a:r>
            <a:rPr lang="es-ES" sz="1350" kern="1200" dirty="0" smtClean="0"/>
            <a:t> a fin de medir el grado de </a:t>
          </a:r>
          <a:r>
            <a:rPr lang="es-ES" sz="1350" b="1" kern="1200" dirty="0" smtClean="0"/>
            <a:t>eficiencia y eficacia</a:t>
          </a:r>
          <a:r>
            <a:rPr lang="es-ES" sz="1350" kern="1200" dirty="0" smtClean="0"/>
            <a:t> de los procesos del Departamento de Apoyo Administrativo del Comando de Educación y Doctrina de la FAE</a:t>
          </a:r>
          <a:endParaRPr lang="es-ES" sz="1350" kern="1200" dirty="0"/>
        </a:p>
      </dsp:txBody>
      <dsp:txXfrm>
        <a:off x="0" y="4484845"/>
        <a:ext cx="7786742" cy="729725"/>
      </dsp:txXfrm>
    </dsp:sp>
    <dsp:sp modelId="{BF1C7772-68F6-4145-985D-3B03C1AF070A}">
      <dsp:nvSpPr>
        <dsp:cNvPr id="0" name=""/>
        <dsp:cNvSpPr/>
      </dsp:nvSpPr>
      <dsp:spPr>
        <a:xfrm rot="10800000">
          <a:off x="0" y="3517705"/>
          <a:ext cx="7786742" cy="97157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just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50" kern="1200" dirty="0" smtClean="0"/>
            <a:t>Sugerir una estructura orgánica posicional para el Departamento de Apoyo Administrativo del Comando de Educación y Doctrina de la FAE, en base a los procesos desarrollados, a fin de obtener una </a:t>
          </a:r>
          <a:r>
            <a:rPr lang="es-ES" sz="1350" b="1" kern="1200" dirty="0" smtClean="0"/>
            <a:t>organización más dinámica y flexible</a:t>
          </a:r>
          <a:r>
            <a:rPr lang="es-ES" sz="1350" kern="1200" dirty="0" smtClean="0"/>
            <a:t> que contribuya al trabajo en equipo.</a:t>
          </a:r>
          <a:endParaRPr lang="es-ES" sz="1350" kern="1200" dirty="0"/>
        </a:p>
      </dsp:txBody>
      <dsp:txXfrm rot="10800000">
        <a:off x="0" y="3517705"/>
        <a:ext cx="7786742" cy="631297"/>
      </dsp:txXfrm>
    </dsp:sp>
    <dsp:sp modelId="{F9420147-76D1-4DFC-86AB-D60630FF428A}">
      <dsp:nvSpPr>
        <dsp:cNvPr id="0" name=""/>
        <dsp:cNvSpPr/>
      </dsp:nvSpPr>
      <dsp:spPr>
        <a:xfrm rot="10800000">
          <a:off x="0" y="2409626"/>
          <a:ext cx="7786742" cy="111251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just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50" kern="1200" dirty="0" smtClean="0"/>
            <a:t>Elaborar los procesos del Departamento de Apoyo Administrativo del Comando de Educación y Doctrina de la FAE, empleando la </a:t>
          </a:r>
          <a:r>
            <a:rPr lang="es-ES" sz="1350" b="1" kern="1200" dirty="0" smtClean="0"/>
            <a:t>metodología de la Secretaria de Planificación,</a:t>
          </a:r>
          <a:r>
            <a:rPr lang="es-ES" sz="1350" kern="1200" dirty="0" smtClean="0"/>
            <a:t> lineamientos del sector público, normativas internas y el análisis interno efectuado, con el fin de obtener actividades y responsabilidades bien definidas.</a:t>
          </a:r>
          <a:endParaRPr lang="es-ES" sz="1350" kern="1200" dirty="0"/>
        </a:p>
      </dsp:txBody>
      <dsp:txXfrm rot="10800000">
        <a:off x="0" y="2409626"/>
        <a:ext cx="7786742" cy="722876"/>
      </dsp:txXfrm>
    </dsp:sp>
    <dsp:sp modelId="{A43982E4-D8DC-4597-AFAE-A4F8DE4D4C05}">
      <dsp:nvSpPr>
        <dsp:cNvPr id="0" name=""/>
        <dsp:cNvSpPr/>
      </dsp:nvSpPr>
      <dsp:spPr>
        <a:xfrm rot="10800000">
          <a:off x="0" y="1549359"/>
          <a:ext cx="7786742" cy="86469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just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50" kern="1200" dirty="0" smtClean="0"/>
            <a:t>Efectuar la investigación acerca del tema empleando los </a:t>
          </a:r>
          <a:r>
            <a:rPr lang="es-ES" sz="1350" b="1" kern="1200" dirty="0" smtClean="0"/>
            <a:t>métodos</a:t>
          </a:r>
          <a:r>
            <a:rPr lang="es-ES" sz="1350" kern="1200" dirty="0" smtClean="0"/>
            <a:t> definidos y técnicas como </a:t>
          </a:r>
          <a:r>
            <a:rPr lang="es-ES" sz="1350" b="1" kern="1200" dirty="0" smtClean="0"/>
            <a:t>encuestas y entrevistas,</a:t>
          </a:r>
          <a:r>
            <a:rPr lang="es-ES" sz="1350" kern="1200" dirty="0" smtClean="0"/>
            <a:t> a fin de obtener datos estadísticos que permitan obtener un </a:t>
          </a:r>
          <a:r>
            <a:rPr lang="es-ES" sz="1350" b="1" kern="1200" dirty="0" smtClean="0"/>
            <a:t>análisis</a:t>
          </a:r>
          <a:r>
            <a:rPr lang="es-ES" sz="1350" kern="1200" dirty="0" smtClean="0"/>
            <a:t> que contribuya al estudio.</a:t>
          </a:r>
          <a:endParaRPr lang="es-ES" sz="1350" kern="1200" dirty="0"/>
        </a:p>
      </dsp:txBody>
      <dsp:txXfrm rot="10800000">
        <a:off x="0" y="1549359"/>
        <a:ext cx="7786742" cy="561854"/>
      </dsp:txXfrm>
    </dsp:sp>
    <dsp:sp modelId="{FB2F260A-9FFC-463D-9D3B-3C2CC4E417E9}">
      <dsp:nvSpPr>
        <dsp:cNvPr id="0" name=""/>
        <dsp:cNvSpPr/>
      </dsp:nvSpPr>
      <dsp:spPr>
        <a:xfrm rot="10800000">
          <a:off x="0" y="638161"/>
          <a:ext cx="7786742" cy="91562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just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50" kern="1200" dirty="0" smtClean="0"/>
            <a:t>Realizar un </a:t>
          </a:r>
          <a:r>
            <a:rPr lang="es-ES" sz="1350" b="1" kern="1200" dirty="0" smtClean="0"/>
            <a:t>diagnóstico del Departamento de Apoyo Administrativo del Comando de Educación y Doctrina</a:t>
          </a:r>
          <a:r>
            <a:rPr lang="es-ES" sz="1350" kern="1200" dirty="0" smtClean="0"/>
            <a:t> de la FAE, para establecer la </a:t>
          </a:r>
          <a:r>
            <a:rPr lang="es-ES" sz="1350" b="1" kern="1200" dirty="0" smtClean="0"/>
            <a:t>situación real  y determinar los problemas fundamentales</a:t>
          </a:r>
          <a:r>
            <a:rPr lang="es-ES" sz="1350" kern="1200" dirty="0" smtClean="0"/>
            <a:t> relacionados por la ausencia de la gestión por procesos</a:t>
          </a:r>
          <a:endParaRPr lang="es-ES" sz="1350" kern="1200" dirty="0"/>
        </a:p>
      </dsp:txBody>
      <dsp:txXfrm rot="10800000">
        <a:off x="0" y="638161"/>
        <a:ext cx="7786742" cy="594948"/>
      </dsp:txXfrm>
    </dsp:sp>
    <dsp:sp modelId="{B9636D7D-F24B-4063-85F3-260D90E42C80}">
      <dsp:nvSpPr>
        <dsp:cNvPr id="0" name=""/>
        <dsp:cNvSpPr/>
      </dsp:nvSpPr>
      <dsp:spPr>
        <a:xfrm rot="10800000">
          <a:off x="0" y="402"/>
          <a:ext cx="7786742" cy="642189"/>
        </a:xfrm>
        <a:prstGeom prst="upArrowCallou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OBJETIVOS ESPECÍFICOS</a:t>
          </a:r>
          <a:endParaRPr lang="es-ES" sz="2000" kern="1200" dirty="0"/>
        </a:p>
      </dsp:txBody>
      <dsp:txXfrm rot="10800000">
        <a:off x="0" y="402"/>
        <a:ext cx="7786742" cy="4172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8FBEC-7B08-4A53-9B12-35D9D5F4A906}" type="datetimeFigureOut">
              <a:rPr lang="es-ES" smtClean="0"/>
              <a:pPr/>
              <a:t>22/6/15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EEFE9-9924-4706-A50F-091609356B82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620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Borrar a partir del año 2015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EFE9-9924-4706-A50F-091609356B82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 smtClean="0"/>
              <a:t>Change</a:t>
            </a:r>
            <a:r>
              <a:rPr lang="es-EC" dirty="0" smtClean="0"/>
              <a:t>!!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EFE9-9924-4706-A50F-091609356B82}" type="slidenum">
              <a:rPr lang="es-ES" smtClean="0"/>
              <a:pPr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7623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NORMA TECNICA </a:t>
            </a:r>
          </a:p>
          <a:p>
            <a:r>
              <a:rPr lang="es-ES" dirty="0" smtClean="0"/>
              <a:t>CIRCULOS INICIO Y FINALIZACION</a:t>
            </a:r>
          </a:p>
          <a:p>
            <a:r>
              <a:rPr lang="es-ES" dirty="0" smtClean="0"/>
              <a:t>RECTANGULOS SUBPROCESOS</a:t>
            </a:r>
          </a:p>
          <a:p>
            <a:r>
              <a:rPr lang="es-ES" dirty="0" smtClean="0"/>
              <a:t>ROMBO</a:t>
            </a:r>
            <a:r>
              <a:rPr lang="es-ES" baseline="0" dirty="0" smtClean="0"/>
              <a:t> DECISI</a:t>
            </a:r>
            <a:r>
              <a:rPr lang="es-ES" baseline="0" dirty="0" smtClean="0"/>
              <a:t>ÓN</a:t>
            </a:r>
          </a:p>
          <a:p>
            <a:r>
              <a:rPr lang="es-ES" baseline="0" dirty="0" smtClean="0"/>
              <a:t>JULIO GALLEGOS Y LLOA GORDON 2012</a:t>
            </a:r>
          </a:p>
          <a:p>
            <a:endParaRPr lang="es-ES" baseline="0" dirty="0" smtClean="0"/>
          </a:p>
          <a:p>
            <a:r>
              <a:rPr lang="es-ES" baseline="0" dirty="0" smtClean="0"/>
              <a:t>2. EN TRES CAPITULOS 1 EVAL DOCENTE POR COMPETENCIAS PROFESIONALES.2 ESTUDIO BIBLIOGRAFICO 3 EVALUAR DEL DOCENTE.</a:t>
            </a:r>
          </a:p>
          <a:p>
            <a:endParaRPr lang="es-ES" baseline="0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EFE9-9924-4706-A50F-091609356B82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905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Como se desarrolla</a:t>
            </a:r>
            <a:r>
              <a:rPr lang="es-ES" baseline="0" dirty="0" smtClean="0"/>
              <a:t> este tema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EFE9-9924-4706-A50F-091609356B82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5528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3 </a:t>
            </a:r>
            <a:r>
              <a:rPr lang="es-ES" dirty="0" smtClean="0"/>
              <a:t>entrevistas</a:t>
            </a:r>
          </a:p>
          <a:p>
            <a:r>
              <a:rPr lang="es-ES" dirty="0" smtClean="0"/>
              <a:t>INV. DOCUMENTAL.----NORMATIVAS DE LA SECRETARIA DE PLANIFICACION</a:t>
            </a:r>
          </a:p>
          <a:p>
            <a:r>
              <a:rPr lang="es-ES" dirty="0" smtClean="0"/>
              <a:t>LEYES Y NORMAS</a:t>
            </a:r>
            <a:r>
              <a:rPr lang="es-ES" baseline="0" dirty="0" smtClean="0"/>
              <a:t> DEL SECTOR PUBLICO</a:t>
            </a:r>
          </a:p>
          <a:p>
            <a:r>
              <a:rPr lang="es-ES" baseline="0" dirty="0" smtClean="0"/>
              <a:t>LINEAMIENTOS DEL COED</a:t>
            </a:r>
          </a:p>
          <a:p>
            <a:r>
              <a:rPr lang="es-ES" baseline="0" dirty="0" smtClean="0"/>
              <a:t>DOCUMENTACION DEL DEPARTAMENTO ADMINISTRATIVO.</a:t>
            </a:r>
          </a:p>
          <a:p>
            <a:r>
              <a:rPr lang="es-ES" baseline="0" dirty="0" smtClean="0"/>
              <a:t>INV. CAMPO.---- CONTEXTO DETERMINADO.</a:t>
            </a:r>
          </a:p>
          <a:p>
            <a:r>
              <a:rPr lang="es-ES" baseline="0" dirty="0" smtClean="0"/>
              <a:t>METODO DEDUCTIVO.--- DE LO PARTICULAR A LO GENERAL</a:t>
            </a:r>
          </a:p>
          <a:p>
            <a:r>
              <a:rPr lang="es-ES" baseline="0" dirty="0" smtClean="0"/>
              <a:t>METODO ANALITICO.--- ANALISIS DE LA INFORMACI</a:t>
            </a:r>
            <a:r>
              <a:rPr lang="es-ES" baseline="0" dirty="0" smtClean="0"/>
              <a:t>ÓN.</a:t>
            </a:r>
            <a:endParaRPr lang="es-ES" baseline="0" dirty="0" smtClean="0"/>
          </a:p>
          <a:p>
            <a:r>
              <a:rPr lang="es-ES" baseline="0" dirty="0" smtClean="0"/>
              <a:t>PRIMARIA ES UNA OBSERVACI</a:t>
            </a:r>
            <a:r>
              <a:rPr lang="es-ES" baseline="0" dirty="0" smtClean="0"/>
              <a:t>ÓN DIRECTA.</a:t>
            </a:r>
          </a:p>
          <a:p>
            <a:r>
              <a:rPr lang="es-ES" baseline="0" dirty="0" smtClean="0"/>
              <a:t>ENTREVISTA.--- MEDIANTE UN CUESTIRONARIO</a:t>
            </a:r>
          </a:p>
          <a:p>
            <a:r>
              <a:rPr lang="es-ES" baseline="0" dirty="0" smtClean="0"/>
              <a:t>ENCUESTA, MEDIANTE PRUEBAS PILOTO AL COED.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EFE9-9924-4706-A50F-091609356B82}" type="slidenum">
              <a:rPr lang="es-E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0448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 smtClean="0"/>
              <a:t>Change</a:t>
            </a:r>
            <a:r>
              <a:rPr lang="es-EC" dirty="0" smtClean="0"/>
              <a:t>!!!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EFE9-9924-4706-A50F-091609356B82}" type="slidenum">
              <a:rPr lang="es-ES" smtClean="0"/>
              <a:pPr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0132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 smtClean="0"/>
              <a:t>Change</a:t>
            </a:r>
            <a:r>
              <a:rPr lang="es-EC" dirty="0" smtClean="0"/>
              <a:t>!!!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EFE9-9924-4706-A50F-091609356B82}" type="slidenum">
              <a:rPr lang="es-ES" smtClean="0"/>
              <a:pPr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0132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EFE9-9924-4706-A50F-091609356B82}" type="slidenum">
              <a:rPr lang="es-ES" smtClean="0"/>
              <a:pPr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859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EFE9-9924-4706-A50F-091609356B82}" type="slidenum">
              <a:rPr lang="es-ES" smtClean="0"/>
              <a:pPr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445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 smtClean="0"/>
              <a:t>Change</a:t>
            </a:r>
            <a:r>
              <a:rPr lang="es-EC" dirty="0" smtClean="0"/>
              <a:t>!!!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EFE9-9924-4706-A50F-091609356B82}" type="slidenum">
              <a:rPr lang="es-ES" smtClean="0"/>
              <a:pPr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8761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444B99-90F2-452B-AC0D-8B1AF2CF122C}" type="datetimeFigureOut">
              <a:rPr lang="es-ES" smtClean="0"/>
              <a:pPr/>
              <a:t>22/6/15</a:t>
            </a:fld>
            <a:endParaRPr lang="es-ES" dirty="0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924AF-AA1E-436E-A94F-442BF7CB5F4F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444B99-90F2-452B-AC0D-8B1AF2CF122C}" type="datetimeFigureOut">
              <a:rPr lang="es-ES" smtClean="0"/>
              <a:pPr/>
              <a:t>22/6/15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924AF-AA1E-436E-A94F-442BF7CB5F4F}" type="slidenum">
              <a:rPr lang="es-ES" smtClean="0"/>
              <a:pPr/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444B99-90F2-452B-AC0D-8B1AF2CF122C}" type="datetimeFigureOut">
              <a:rPr lang="es-ES" smtClean="0"/>
              <a:pPr/>
              <a:t>22/6/15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924AF-AA1E-436E-A94F-442BF7CB5F4F}" type="slidenum">
              <a:rPr lang="es-ES" smtClean="0"/>
              <a:pPr/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444B99-90F2-452B-AC0D-8B1AF2CF122C}" type="datetimeFigureOut">
              <a:rPr lang="es-ES" smtClean="0"/>
              <a:pPr/>
              <a:t>22/6/15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924AF-AA1E-436E-A94F-442BF7CB5F4F}" type="slidenum">
              <a:rPr lang="es-ES" smtClean="0"/>
              <a:pPr/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444B99-90F2-452B-AC0D-8B1AF2CF122C}" type="datetimeFigureOut">
              <a:rPr lang="es-ES" smtClean="0"/>
              <a:pPr/>
              <a:t>22/6/15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924AF-AA1E-436E-A94F-442BF7CB5F4F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444B99-90F2-452B-AC0D-8B1AF2CF122C}" type="datetimeFigureOut">
              <a:rPr lang="es-ES" smtClean="0"/>
              <a:pPr/>
              <a:t>22/6/15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924AF-AA1E-436E-A94F-442BF7CB5F4F}" type="slidenum">
              <a:rPr lang="es-ES" smtClean="0"/>
              <a:pPr/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444B99-90F2-452B-AC0D-8B1AF2CF122C}" type="datetimeFigureOut">
              <a:rPr lang="es-ES" smtClean="0"/>
              <a:pPr/>
              <a:t>22/6/15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924AF-AA1E-436E-A94F-442BF7CB5F4F}" type="slidenum">
              <a:rPr lang="es-ES" smtClean="0"/>
              <a:pPr/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444B99-90F2-452B-AC0D-8B1AF2CF122C}" type="datetimeFigureOut">
              <a:rPr lang="es-ES" smtClean="0"/>
              <a:pPr/>
              <a:t>22/6/15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924AF-AA1E-436E-A94F-442BF7CB5F4F}" type="slidenum">
              <a:rPr lang="es-ES" smtClean="0"/>
              <a:pPr/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444B99-90F2-452B-AC0D-8B1AF2CF122C}" type="datetimeFigureOut">
              <a:rPr lang="es-ES" smtClean="0"/>
              <a:pPr/>
              <a:t>22/6/15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924AF-AA1E-436E-A94F-442BF7CB5F4F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444B99-90F2-452B-AC0D-8B1AF2CF122C}" type="datetimeFigureOut">
              <a:rPr lang="es-ES" smtClean="0"/>
              <a:pPr/>
              <a:t>22/6/15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924AF-AA1E-436E-A94F-442BF7CB5F4F}" type="slidenum">
              <a:rPr lang="es-ES" smtClean="0"/>
              <a:pPr/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444B99-90F2-452B-AC0D-8B1AF2CF122C}" type="datetimeFigureOut">
              <a:rPr lang="es-ES" smtClean="0"/>
              <a:pPr/>
              <a:t>22/6/15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924AF-AA1E-436E-A94F-442BF7CB5F4F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7444B99-90F2-452B-AC0D-8B1AF2CF122C}" type="datetimeFigureOut">
              <a:rPr lang="es-ES" smtClean="0"/>
              <a:pPr/>
              <a:t>22/6/15</a:t>
            </a:fld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69924AF-AA1E-436E-A94F-442BF7CB5F4F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6.png"/><Relationship Id="rId5" Type="http://schemas.microsoft.com/office/2007/relationships/hdphoto" Target="../media/hdphoto1.wdp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1274" y="3537012"/>
            <a:ext cx="8229600" cy="295232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es-ES" sz="1600" b="1" kern="1200" dirty="0" smtClean="0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s-ES" sz="1600" b="1" dirty="0"/>
              <a:t>DESARROLLO DE LOS PROCESOS DEL DEPARTAMENTO DE APOYO ADMINISTRATIVO DEL COMANDO DE EDUCACIÓN Y DOCTRINA DE LA </a:t>
            </a:r>
            <a:r>
              <a:rPr lang="es-ES" sz="1600" b="1" dirty="0" smtClean="0"/>
              <a:t>FUERZA AÉREA ECUATORIANA, </a:t>
            </a:r>
            <a:r>
              <a:rPr lang="es-ES" sz="1600" b="1" dirty="0"/>
              <a:t>UBICADO EN </a:t>
            </a:r>
            <a:r>
              <a:rPr lang="es-ES" sz="1600" b="1" dirty="0" smtClean="0"/>
              <a:t>LA BASE AÉREA MARISCAL SUCRE”</a:t>
            </a:r>
            <a:endParaRPr lang="es-EC" sz="1600" b="1" dirty="0" smtClean="0">
              <a:solidFill>
                <a:schemeClr val="tx1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  <a:defRPr/>
            </a:pPr>
            <a:endParaRPr lang="es-ES" sz="1600" b="1" kern="1200" dirty="0" smtClean="0">
              <a:solidFill>
                <a:srgbClr val="000000"/>
              </a:solidFill>
              <a:latin typeface="Arial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  <a:defRPr/>
            </a:pPr>
            <a:r>
              <a:rPr lang="es-ES" sz="1800" b="1" kern="1200" dirty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es-ES" sz="1800" b="1" kern="1200" dirty="0" smtClean="0">
                <a:solidFill>
                  <a:srgbClr val="000000"/>
                </a:solidFill>
                <a:latin typeface="Arial" charset="0"/>
              </a:rPr>
              <a:t>AUTOR:</a:t>
            </a:r>
            <a:endParaRPr lang="es-EC" sz="1800" kern="1200" dirty="0">
              <a:solidFill>
                <a:srgbClr val="000000"/>
              </a:solidFill>
              <a:latin typeface="Arial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s-EC" sz="1800" dirty="0" smtClean="0"/>
              <a:t>Jaime Iza A.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s-MX" sz="1800" b="1" kern="1200" dirty="0">
                <a:solidFill>
                  <a:srgbClr val="000000"/>
                </a:solidFill>
                <a:latin typeface="Arial" charset="0"/>
              </a:rPr>
              <a:t>  </a:t>
            </a:r>
            <a:endParaRPr lang="es-EC" sz="1800" kern="1200" dirty="0">
              <a:solidFill>
                <a:srgbClr val="000000"/>
              </a:solidFill>
              <a:latin typeface="Arial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  <a:defRPr/>
            </a:pPr>
            <a:r>
              <a:rPr lang="es-ES" sz="1800" b="1" kern="1200" dirty="0">
                <a:solidFill>
                  <a:srgbClr val="000000"/>
                </a:solidFill>
                <a:latin typeface="Arial" charset="0"/>
              </a:rPr>
              <a:t>DIRECTOR:</a:t>
            </a:r>
            <a:endParaRPr lang="es-EC" sz="1800" kern="1200" dirty="0">
              <a:solidFill>
                <a:srgbClr val="000000"/>
              </a:solidFill>
              <a:latin typeface="Arial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  <a:defRPr/>
            </a:pPr>
            <a:r>
              <a:rPr lang="es-MX" sz="1600" dirty="0" smtClean="0">
                <a:solidFill>
                  <a:srgbClr val="000000"/>
                </a:solidFill>
                <a:latin typeface="Arial" charset="0"/>
              </a:rPr>
              <a:t>Econ. Pablo Robayo</a:t>
            </a:r>
            <a:r>
              <a:rPr lang="es-MX" sz="1600" kern="12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0" lvl="0" indent="0" algn="ctr" eaLnBrk="1" hangingPunct="1">
              <a:spcBef>
                <a:spcPct val="0"/>
              </a:spcBef>
              <a:buNone/>
              <a:defRPr/>
            </a:pPr>
            <a:endParaRPr lang="es-MX" sz="1600" b="1" kern="1200" dirty="0" smtClean="0">
              <a:solidFill>
                <a:srgbClr val="000000"/>
              </a:solidFill>
              <a:latin typeface="Arial" charset="0"/>
            </a:endParaRP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es-ES" sz="1800" b="1" dirty="0" smtClean="0">
                <a:solidFill>
                  <a:srgbClr val="000000"/>
                </a:solidFill>
                <a:latin typeface="Arial" charset="0"/>
              </a:rPr>
              <a:t>CODIRECTOR</a:t>
            </a:r>
            <a:r>
              <a:rPr lang="es-ES" sz="1800" b="1" dirty="0">
                <a:solidFill>
                  <a:srgbClr val="000000"/>
                </a:solidFill>
                <a:latin typeface="Arial" charset="0"/>
              </a:rPr>
              <a:t>:</a:t>
            </a:r>
            <a:endParaRPr lang="es-EC" sz="1800" dirty="0">
              <a:solidFill>
                <a:srgbClr val="000000"/>
              </a:solidFill>
              <a:latin typeface="Arial" charset="0"/>
            </a:endParaRP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es-MX" sz="1600" dirty="0" smtClean="0">
                <a:solidFill>
                  <a:srgbClr val="000000"/>
                </a:solidFill>
                <a:latin typeface="Arial" charset="0"/>
              </a:rPr>
              <a:t>Ing. Marcelo Terán</a:t>
            </a:r>
            <a:endParaRPr lang="es-EC" sz="1600" dirty="0">
              <a:solidFill>
                <a:srgbClr val="000000"/>
              </a:solidFill>
              <a:latin typeface="Arial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  <a:defRPr/>
            </a:pPr>
            <a:r>
              <a:rPr lang="es-EC" sz="1600" kern="1200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s-EC" sz="1600" kern="12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65" y="692696"/>
            <a:ext cx="5402263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6732240" y="5877272"/>
            <a:ext cx="24117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28066" y="2363273"/>
            <a:ext cx="8541077" cy="792088"/>
          </a:xfrm>
          <a:prstGeom prst="rect">
            <a:avLst/>
          </a:prstGeom>
        </p:spPr>
        <p:txBody>
          <a:bodyPr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PROYECTO DE TITULACIÓN PREVIO A LA OBTENCIÓN DEL TÍTULO DE: INGENIERO </a:t>
            </a:r>
            <a:r>
              <a:rPr lang="es-EC" sz="2000" i="0" kern="0" noProof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COMERCIAL</a:t>
            </a:r>
            <a:endParaRPr kumimoji="0" lang="es-EC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97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7" descr="Esterilla"/>
          <p:cNvSpPr>
            <a:spLocks noChangeArrowheads="1" noChangeShapeType="1" noTextEdit="1"/>
          </p:cNvSpPr>
          <p:nvPr/>
        </p:nvSpPr>
        <p:spPr bwMode="auto">
          <a:xfrm>
            <a:off x="2357422" y="285728"/>
            <a:ext cx="4929222" cy="9286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CAPÍTULO III</a:t>
            </a:r>
          </a:p>
          <a:p>
            <a:pPr algn="ctr"/>
            <a:r>
              <a:rPr lang="es-ES" sz="36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DIAGNÓSTICO DEL COED</a:t>
            </a:r>
            <a:endParaRPr lang="es-E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WordArt 7" descr="Esterilla"/>
          <p:cNvSpPr>
            <a:spLocks noChangeArrowheads="1" noChangeShapeType="1" noTextEdit="1"/>
          </p:cNvSpPr>
          <p:nvPr/>
        </p:nvSpPr>
        <p:spPr bwMode="auto">
          <a:xfrm>
            <a:off x="571472" y="1643050"/>
            <a:ext cx="5643602" cy="3571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MATRIZ DE VULNERABILIDAD</a:t>
            </a:r>
            <a:endParaRPr lang="es-E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"/>
          <a:stretch/>
        </p:blipFill>
        <p:spPr bwMode="auto">
          <a:xfrm>
            <a:off x="4787381" y="2031098"/>
            <a:ext cx="4249612" cy="46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5"/>
          <a:stretch/>
        </p:blipFill>
        <p:spPr bwMode="auto">
          <a:xfrm>
            <a:off x="251520" y="2031098"/>
            <a:ext cx="4320480" cy="456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01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7" descr="Esterilla"/>
          <p:cNvSpPr>
            <a:spLocks noChangeArrowheads="1" noChangeShapeType="1" noTextEdit="1"/>
          </p:cNvSpPr>
          <p:nvPr/>
        </p:nvSpPr>
        <p:spPr bwMode="auto">
          <a:xfrm>
            <a:off x="2357422" y="285728"/>
            <a:ext cx="4929222" cy="9286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CAPÍTULO III</a:t>
            </a:r>
          </a:p>
          <a:p>
            <a:pPr algn="ctr"/>
            <a:r>
              <a:rPr lang="es-ES" sz="36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DIAGNÓSTICO DEL COED</a:t>
            </a:r>
            <a:endParaRPr lang="es-E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721885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29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7" descr="Esterilla"/>
          <p:cNvSpPr>
            <a:spLocks noChangeArrowheads="1" noChangeShapeType="1" noTextEdit="1"/>
          </p:cNvSpPr>
          <p:nvPr/>
        </p:nvSpPr>
        <p:spPr bwMode="auto">
          <a:xfrm>
            <a:off x="2357422" y="285728"/>
            <a:ext cx="4929222" cy="9286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CAPÍTULO III</a:t>
            </a:r>
          </a:p>
          <a:p>
            <a:pPr algn="ctr"/>
            <a:r>
              <a:rPr lang="es-ES" sz="36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DIAGNÓSTICO DEL COED</a:t>
            </a:r>
            <a:endParaRPr lang="es-E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394" y="1412776"/>
            <a:ext cx="694402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87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85720" y="2714621"/>
            <a:ext cx="4071966" cy="928694"/>
            <a:chOff x="2336" y="2660"/>
            <a:chExt cx="2721" cy="78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2336" y="2660"/>
              <a:ext cx="2721" cy="782"/>
            </a:xfrm>
            <a:prstGeom prst="horizontalScroll">
              <a:avLst>
                <a:gd name="adj" fmla="val 125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defRPr/>
              </a:pPr>
              <a:endParaRPr lang="es-EC" sz="2400" dirty="0">
                <a:latin typeface="Times New Roman" pitchFamily="18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2471" y="2885"/>
              <a:ext cx="2586" cy="2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 dirty="0" smtClean="0">
                  <a:latin typeface="Consolas" pitchFamily="49" charset="0"/>
                </a:rPr>
                <a:t>Métodos de investigación</a:t>
              </a:r>
              <a:endParaRPr lang="es-ES" b="1" dirty="0">
                <a:latin typeface="Consolas" pitchFamily="49" charset="0"/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57158" y="1285860"/>
            <a:ext cx="4078444" cy="1143008"/>
            <a:chOff x="2336" y="2750"/>
            <a:chExt cx="2721" cy="78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0" name="AutoShape 9"/>
            <p:cNvSpPr>
              <a:spLocks noChangeArrowheads="1"/>
            </p:cNvSpPr>
            <p:nvPr/>
          </p:nvSpPr>
          <p:spPr bwMode="auto">
            <a:xfrm>
              <a:off x="2336" y="2750"/>
              <a:ext cx="2721" cy="782"/>
            </a:xfrm>
            <a:prstGeom prst="horizontalScroll">
              <a:avLst>
                <a:gd name="adj" fmla="val 125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defRPr/>
              </a:pPr>
              <a:endParaRPr lang="es-EC" sz="2000" dirty="0">
                <a:latin typeface="Times New Roman" pitchFamily="18" charset="0"/>
              </a:endParaRPr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2562" y="3022"/>
              <a:ext cx="2443" cy="2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O" sz="2000" b="1" dirty="0" smtClean="0">
                  <a:latin typeface="Consolas" pitchFamily="49" charset="0"/>
                </a:rPr>
                <a:t>Tipos </a:t>
              </a:r>
              <a:r>
                <a:rPr lang="es-CO" sz="2000" b="1" dirty="0">
                  <a:latin typeface="Consolas" pitchFamily="49" charset="0"/>
                </a:rPr>
                <a:t>de investigación</a:t>
              </a:r>
              <a:endParaRPr lang="es-ES" sz="2000" b="1" dirty="0">
                <a:latin typeface="Consolas" pitchFamily="49" charset="0"/>
              </a:endParaRPr>
            </a:p>
          </p:txBody>
        </p:sp>
      </p:grpSp>
      <p:sp>
        <p:nvSpPr>
          <p:cNvPr id="26" name="AutoShape 20" descr="Esterilla"/>
          <p:cNvSpPr>
            <a:spLocks noChangeArrowheads="1"/>
          </p:cNvSpPr>
          <p:nvPr/>
        </p:nvSpPr>
        <p:spPr bwMode="auto">
          <a:xfrm>
            <a:off x="4786314" y="1643050"/>
            <a:ext cx="792163" cy="503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C" dirty="0"/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6715140" y="5488560"/>
            <a:ext cx="1944688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algn="ctr"/>
            <a:r>
              <a:rPr lang="es-ES" b="1" dirty="0" smtClean="0"/>
              <a:t>Entrevista</a:t>
            </a:r>
            <a:endParaRPr lang="es-ES" b="1" dirty="0"/>
          </a:p>
        </p:txBody>
      </p:sp>
      <p:sp>
        <p:nvSpPr>
          <p:cNvPr id="24" name="WordArt 7" descr="Esterilla"/>
          <p:cNvSpPr>
            <a:spLocks noChangeArrowheads="1" noChangeShapeType="1" noTextEdit="1"/>
          </p:cNvSpPr>
          <p:nvPr/>
        </p:nvSpPr>
        <p:spPr bwMode="auto">
          <a:xfrm>
            <a:off x="2500298" y="285728"/>
            <a:ext cx="4500594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50"/>
              </a:avLst>
            </a:prstTxWarp>
          </a:bodyPr>
          <a:lstStyle/>
          <a:p>
            <a:pPr algn="ctr"/>
            <a:r>
              <a:rPr lang="es-ES" sz="36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CAPÍTULO IV</a:t>
            </a:r>
          </a:p>
          <a:p>
            <a:pPr algn="ctr"/>
            <a:r>
              <a:rPr lang="es-ES" sz="36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MARCO </a:t>
            </a:r>
            <a:r>
              <a:rPr lang="es-ES" sz="36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METODOLÓGICO</a:t>
            </a:r>
            <a:endParaRPr lang="es-E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715140" y="6000768"/>
            <a:ext cx="1944688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algn="ctr"/>
            <a:r>
              <a:rPr lang="es-ES" b="1" dirty="0" smtClean="0"/>
              <a:t>Encuesta</a:t>
            </a:r>
            <a:endParaRPr lang="es-ES" b="1" dirty="0"/>
          </a:p>
        </p:txBody>
      </p:sp>
      <p:sp>
        <p:nvSpPr>
          <p:cNvPr id="17" name="16 Rectángulo"/>
          <p:cNvSpPr/>
          <p:nvPr/>
        </p:nvSpPr>
        <p:spPr>
          <a:xfrm>
            <a:off x="6143636" y="1285860"/>
            <a:ext cx="228601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INVES. DE CAMPO</a:t>
            </a:r>
            <a:endParaRPr lang="es-ES" dirty="0"/>
          </a:p>
        </p:txBody>
      </p:sp>
      <p:sp>
        <p:nvSpPr>
          <p:cNvPr id="18" name="17 Rectángulo"/>
          <p:cNvSpPr/>
          <p:nvPr/>
        </p:nvSpPr>
        <p:spPr>
          <a:xfrm>
            <a:off x="6143636" y="1928802"/>
            <a:ext cx="228601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INVES. DOCUMENTAL</a:t>
            </a:r>
            <a:endParaRPr lang="es-ES" dirty="0"/>
          </a:p>
        </p:txBody>
      </p:sp>
      <p:sp>
        <p:nvSpPr>
          <p:cNvPr id="19" name="AutoShape 20" descr="Esterilla"/>
          <p:cNvSpPr>
            <a:spLocks noChangeArrowheads="1"/>
          </p:cNvSpPr>
          <p:nvPr/>
        </p:nvSpPr>
        <p:spPr bwMode="auto">
          <a:xfrm>
            <a:off x="4786314" y="2928934"/>
            <a:ext cx="792163" cy="503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C" dirty="0"/>
          </a:p>
        </p:txBody>
      </p:sp>
      <p:sp>
        <p:nvSpPr>
          <p:cNvPr id="22" name="21 Rectángulo"/>
          <p:cNvSpPr/>
          <p:nvPr/>
        </p:nvSpPr>
        <p:spPr>
          <a:xfrm>
            <a:off x="6143636" y="2571744"/>
            <a:ext cx="228601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MÉTODO DEDUCTIVO</a:t>
            </a:r>
            <a:endParaRPr lang="es-ES" dirty="0"/>
          </a:p>
        </p:txBody>
      </p:sp>
      <p:sp>
        <p:nvSpPr>
          <p:cNvPr id="23" name="22 Rectángulo"/>
          <p:cNvSpPr/>
          <p:nvPr/>
        </p:nvSpPr>
        <p:spPr>
          <a:xfrm>
            <a:off x="6143636" y="3143248"/>
            <a:ext cx="228601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MÉTODO ANALÍTICO</a:t>
            </a:r>
            <a:endParaRPr lang="es-ES" dirty="0"/>
          </a:p>
        </p:txBody>
      </p:sp>
      <p:grpSp>
        <p:nvGrpSpPr>
          <p:cNvPr id="27" name="Group 19"/>
          <p:cNvGrpSpPr>
            <a:grpSpLocks/>
          </p:cNvGrpSpPr>
          <p:nvPr/>
        </p:nvGrpSpPr>
        <p:grpSpPr bwMode="auto">
          <a:xfrm>
            <a:off x="285720" y="4071941"/>
            <a:ext cx="4071966" cy="928694"/>
            <a:chOff x="2336" y="2660"/>
            <a:chExt cx="2721" cy="78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4" name="AutoShape 9"/>
            <p:cNvSpPr>
              <a:spLocks noChangeArrowheads="1"/>
            </p:cNvSpPr>
            <p:nvPr/>
          </p:nvSpPr>
          <p:spPr bwMode="auto">
            <a:xfrm>
              <a:off x="2336" y="2660"/>
              <a:ext cx="2721" cy="782"/>
            </a:xfrm>
            <a:prstGeom prst="horizontalScroll">
              <a:avLst>
                <a:gd name="adj" fmla="val 125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defRPr/>
              </a:pPr>
              <a:endParaRPr lang="es-EC" sz="2400" dirty="0">
                <a:latin typeface="Times New Roman" pitchFamily="18" charset="0"/>
              </a:endParaRPr>
            </a:p>
          </p:txBody>
        </p:sp>
        <p:sp>
          <p:nvSpPr>
            <p:cNvPr id="35" name="Text Box 12"/>
            <p:cNvSpPr txBox="1">
              <a:spLocks noChangeArrowheads="1"/>
            </p:cNvSpPr>
            <p:nvPr/>
          </p:nvSpPr>
          <p:spPr bwMode="auto">
            <a:xfrm>
              <a:off x="2431" y="2780"/>
              <a:ext cx="2586" cy="5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 dirty="0" smtClean="0">
                  <a:latin typeface="Consolas" pitchFamily="49" charset="0"/>
                </a:rPr>
                <a:t>Tipos y fuentes de información</a:t>
              </a:r>
              <a:endParaRPr lang="es-ES" b="1" dirty="0">
                <a:latin typeface="Consolas" pitchFamily="49" charset="0"/>
              </a:endParaRPr>
            </a:p>
          </p:txBody>
        </p:sp>
      </p:grp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6215074" y="4143380"/>
            <a:ext cx="1944688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algn="ctr"/>
            <a:r>
              <a:rPr lang="es-ES" dirty="0" smtClean="0">
                <a:latin typeface="Arial" pitchFamily="34" charset="0"/>
                <a:cs typeface="Arial" pitchFamily="34" charset="0"/>
              </a:rPr>
              <a:t>Primaria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6215074" y="4643446"/>
            <a:ext cx="1944688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algn="ctr"/>
            <a:r>
              <a:rPr lang="es-ES" dirty="0" smtClean="0">
                <a:latin typeface="Arial" pitchFamily="34" charset="0"/>
                <a:cs typeface="Arial" pitchFamily="34" charset="0"/>
              </a:rPr>
              <a:t>Secundaria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AutoShape 20" descr="Esterilla"/>
          <p:cNvSpPr>
            <a:spLocks noChangeArrowheads="1"/>
          </p:cNvSpPr>
          <p:nvPr/>
        </p:nvSpPr>
        <p:spPr bwMode="auto">
          <a:xfrm>
            <a:off x="4786314" y="4214818"/>
            <a:ext cx="792163" cy="503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C" dirty="0"/>
          </a:p>
        </p:txBody>
      </p:sp>
      <p:cxnSp>
        <p:nvCxnSpPr>
          <p:cNvPr id="40" name="39 Conector recto"/>
          <p:cNvCxnSpPr/>
          <p:nvPr/>
        </p:nvCxnSpPr>
        <p:spPr>
          <a:xfrm rot="5400000">
            <a:off x="5751124" y="5607462"/>
            <a:ext cx="121444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>
            <a:off x="6357950" y="5643578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>
            <a:endCxn id="31" idx="1"/>
          </p:cNvCxnSpPr>
          <p:nvPr/>
        </p:nvCxnSpPr>
        <p:spPr>
          <a:xfrm flipV="1">
            <a:off x="6357950" y="6185434"/>
            <a:ext cx="357190" cy="29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87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1" grpId="0" animBg="1"/>
      <p:bldP spid="19" grpId="0" animBg="1"/>
      <p:bldP spid="36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7" descr="Esterilla"/>
          <p:cNvSpPr>
            <a:spLocks noChangeArrowheads="1" noChangeShapeType="1" noTextEdit="1"/>
          </p:cNvSpPr>
          <p:nvPr/>
        </p:nvSpPr>
        <p:spPr bwMode="auto">
          <a:xfrm>
            <a:off x="2500298" y="285728"/>
            <a:ext cx="4500594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50"/>
              </a:avLst>
            </a:prstTxWarp>
          </a:bodyPr>
          <a:lstStyle/>
          <a:p>
            <a:pPr algn="ctr"/>
            <a:r>
              <a:rPr lang="es-ES" sz="36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CAPÍTULO IV</a:t>
            </a:r>
          </a:p>
          <a:p>
            <a:pPr algn="ctr"/>
            <a:r>
              <a:rPr lang="es-ES" sz="36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MARCO </a:t>
            </a:r>
            <a:r>
              <a:rPr lang="es-ES" sz="36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METODOLÓGICO</a:t>
            </a:r>
            <a:endParaRPr lang="es-E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WordArt 7" descr="Esterilla"/>
          <p:cNvSpPr>
            <a:spLocks noChangeArrowheads="1" noChangeShapeType="1" noTextEdit="1"/>
          </p:cNvSpPr>
          <p:nvPr/>
        </p:nvSpPr>
        <p:spPr bwMode="auto">
          <a:xfrm>
            <a:off x="1142976" y="1214422"/>
            <a:ext cx="7215238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50"/>
              </a:avLst>
            </a:prstTxWarp>
          </a:bodyPr>
          <a:lstStyle/>
          <a:p>
            <a:pPr algn="ctr"/>
            <a:r>
              <a:rPr lang="es-ES" sz="36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ANÁLISIS E INTERPRETACIÓN DE DATOS ENCUESTAS</a:t>
            </a:r>
            <a:endParaRPr lang="es-E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 l="25977" t="34062" r="25976" b="33125"/>
          <a:stretch>
            <a:fillRect/>
          </a:stretch>
        </p:blipFill>
        <p:spPr bwMode="auto">
          <a:xfrm>
            <a:off x="1285852" y="1785927"/>
            <a:ext cx="707236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92" y="4149080"/>
            <a:ext cx="4876800" cy="2324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7" descr="Esterilla"/>
          <p:cNvSpPr>
            <a:spLocks noChangeArrowheads="1" noChangeShapeType="1" noTextEdit="1"/>
          </p:cNvSpPr>
          <p:nvPr/>
        </p:nvSpPr>
        <p:spPr bwMode="auto">
          <a:xfrm>
            <a:off x="2500298" y="285728"/>
            <a:ext cx="4500594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50"/>
              </a:avLst>
            </a:prstTxWarp>
          </a:bodyPr>
          <a:lstStyle/>
          <a:p>
            <a:pPr algn="ctr"/>
            <a:r>
              <a:rPr lang="es-ES" sz="36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CAPÍTULO IV</a:t>
            </a:r>
          </a:p>
          <a:p>
            <a:pPr algn="ctr"/>
            <a:r>
              <a:rPr lang="es-ES" sz="36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MARCO </a:t>
            </a:r>
            <a:r>
              <a:rPr lang="es-ES" sz="36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METODOLÓGICO</a:t>
            </a:r>
            <a:endParaRPr lang="es-E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WordArt 7" descr="Esterilla"/>
          <p:cNvSpPr>
            <a:spLocks noChangeArrowheads="1" noChangeShapeType="1" noTextEdit="1"/>
          </p:cNvSpPr>
          <p:nvPr/>
        </p:nvSpPr>
        <p:spPr bwMode="auto">
          <a:xfrm>
            <a:off x="1142976" y="1285860"/>
            <a:ext cx="7215238" cy="2857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50"/>
              </a:avLst>
            </a:prstTxWarp>
          </a:bodyPr>
          <a:lstStyle/>
          <a:p>
            <a:pPr algn="ctr"/>
            <a:r>
              <a:rPr lang="es-ES" sz="36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ANÁLISIS E INTERPRETACIÓN DE DATOS ENCUESTAS</a:t>
            </a:r>
            <a:endParaRPr lang="es-E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6953" t="33750" r="25000" b="34375"/>
          <a:stretch>
            <a:fillRect/>
          </a:stretch>
        </p:blipFill>
        <p:spPr bwMode="auto">
          <a:xfrm>
            <a:off x="1071538" y="1785926"/>
            <a:ext cx="707236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00504"/>
            <a:ext cx="4448175" cy="255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7" descr="Esterilla"/>
          <p:cNvSpPr>
            <a:spLocks noChangeArrowheads="1" noChangeShapeType="1" noTextEdit="1"/>
          </p:cNvSpPr>
          <p:nvPr/>
        </p:nvSpPr>
        <p:spPr bwMode="auto">
          <a:xfrm>
            <a:off x="2500298" y="142852"/>
            <a:ext cx="4500594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50"/>
              </a:avLst>
            </a:prstTxWarp>
          </a:bodyPr>
          <a:lstStyle/>
          <a:p>
            <a:pPr algn="ctr"/>
            <a:r>
              <a:rPr lang="es-ES" sz="36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CAPÍTULO IV</a:t>
            </a:r>
          </a:p>
          <a:p>
            <a:pPr algn="ctr"/>
            <a:r>
              <a:rPr lang="es-ES" sz="36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MARCO </a:t>
            </a:r>
            <a:r>
              <a:rPr lang="es-ES" sz="36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METODOLÓGICO</a:t>
            </a:r>
            <a:endParaRPr lang="es-E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WordArt 7" descr="Esterilla"/>
          <p:cNvSpPr>
            <a:spLocks noChangeArrowheads="1" noChangeShapeType="1" noTextEdit="1"/>
          </p:cNvSpPr>
          <p:nvPr/>
        </p:nvSpPr>
        <p:spPr bwMode="auto">
          <a:xfrm>
            <a:off x="1142976" y="1000108"/>
            <a:ext cx="7215238" cy="2857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50"/>
              </a:avLst>
            </a:prstTxWarp>
          </a:bodyPr>
          <a:lstStyle/>
          <a:p>
            <a:pPr algn="ctr"/>
            <a:r>
              <a:rPr lang="es-ES" sz="36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ANÁLISIS E INTERPRETACIÓN DE DATOS ENCUESTAS</a:t>
            </a:r>
            <a:endParaRPr lang="es-E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2851" t="45938" r="26758" b="19375"/>
          <a:stretch>
            <a:fillRect/>
          </a:stretch>
        </p:blipFill>
        <p:spPr bwMode="auto">
          <a:xfrm>
            <a:off x="1214414" y="1428736"/>
            <a:ext cx="70009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1 Grupo"/>
          <p:cNvGrpSpPr/>
          <p:nvPr/>
        </p:nvGrpSpPr>
        <p:grpSpPr>
          <a:xfrm>
            <a:off x="2483768" y="3857628"/>
            <a:ext cx="4572032" cy="2701209"/>
            <a:chOff x="2500298" y="3857628"/>
            <a:chExt cx="4572032" cy="2701209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/>
            <a:srcRect l="28320" t="33125" r="31250" b="25625"/>
            <a:stretch>
              <a:fillRect/>
            </a:stretch>
          </p:blipFill>
          <p:spPr bwMode="auto">
            <a:xfrm>
              <a:off x="2500298" y="3857628"/>
              <a:ext cx="4572032" cy="27012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0" name="9 Rectángulo"/>
            <p:cNvSpPr/>
            <p:nvPr/>
          </p:nvSpPr>
          <p:spPr>
            <a:xfrm>
              <a:off x="4211960" y="5258370"/>
              <a:ext cx="432048" cy="147092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83,3</a:t>
              </a:r>
              <a:endParaRPr lang="es-EC" sz="800" dirty="0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5796136" y="5871889"/>
              <a:ext cx="432048" cy="147092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16,7</a:t>
              </a:r>
              <a:endParaRPr lang="es-EC" sz="8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"/>
          <p:cNvSpPr txBox="1"/>
          <p:nvPr/>
        </p:nvSpPr>
        <p:spPr>
          <a:xfrm>
            <a:off x="785786" y="428604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C" sz="24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CAPÍTULO V</a:t>
            </a:r>
            <a:endParaRPr lang="es-EC" sz="24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solidFill>
                <a:schemeClr val="accent4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s-EC" sz="24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PROPUESTA DEL DESARROLLO DE PROCESOS DEL DPTO. DE APOYO ADMINISTRATIVO</a:t>
            </a:r>
            <a:endParaRPr lang="es-EC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772816"/>
            <a:ext cx="7037125" cy="3744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"/>
          <p:cNvSpPr txBox="1"/>
          <p:nvPr/>
        </p:nvSpPr>
        <p:spPr>
          <a:xfrm>
            <a:off x="785786" y="428604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C" sz="24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CAPÍTULO V</a:t>
            </a:r>
            <a:endParaRPr lang="es-EC" sz="24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solidFill>
                <a:schemeClr val="accent4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s-EC" sz="24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PROPUESTA DEL DESARROLLO DE PROCESOS DEL DPTO. DE APOYO ADMINISTRATIVO</a:t>
            </a:r>
            <a:endParaRPr lang="es-EC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811238"/>
            <a:ext cx="6648450" cy="421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85786" y="428604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C" sz="24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CAPÍTULO V</a:t>
            </a:r>
          </a:p>
          <a:p>
            <a:pPr algn="ctr">
              <a:defRPr/>
            </a:pPr>
            <a:endParaRPr lang="es-EC" sz="24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solidFill>
                <a:schemeClr val="accent4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s-EC" sz="24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PROPUESTA DEL DESARROLLO DE PROCESOS DEL DPTO. DE APOYO ADMINISTRATIVO</a:t>
            </a:r>
            <a:endParaRPr lang="es-EC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12678"/>
            <a:ext cx="8362950" cy="324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57150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C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n-lt"/>
                <a:ea typeface="+mn-ea"/>
                <a:cs typeface="+mn-cs"/>
              </a:rPr>
              <a:t>SUMARIO</a:t>
            </a:r>
          </a:p>
        </p:txBody>
      </p:sp>
      <p:grpSp>
        <p:nvGrpSpPr>
          <p:cNvPr id="3" name="6 Grupo"/>
          <p:cNvGrpSpPr/>
          <p:nvPr/>
        </p:nvGrpSpPr>
        <p:grpSpPr>
          <a:xfrm>
            <a:off x="1979713" y="1196753"/>
            <a:ext cx="5904655" cy="4446826"/>
            <a:chOff x="3923930" y="1268760"/>
            <a:chExt cx="5220069" cy="4968550"/>
          </a:xfrm>
          <a:scene3d>
            <a:camera prst="perspectiveHeroicExtremeRightFacing"/>
            <a:lightRig rig="threePt" dir="t"/>
          </a:scene3d>
        </p:grpSpPr>
        <p:sp>
          <p:nvSpPr>
            <p:cNvPr id="5" name="AutoShape 22"/>
            <p:cNvSpPr>
              <a:spLocks noChangeArrowheads="1"/>
            </p:cNvSpPr>
            <p:nvPr/>
          </p:nvSpPr>
          <p:spPr bwMode="auto">
            <a:xfrm rot="16200000">
              <a:off x="4085691" y="1179002"/>
              <a:ext cx="4896547" cy="5220069"/>
            </a:xfrm>
            <a:prstGeom prst="horizontalScroll">
              <a:avLst>
                <a:gd name="adj" fmla="val 12500"/>
              </a:avLst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defRPr/>
              </a:pPr>
              <a:endParaRPr lang="es-EC" sz="2400" dirty="0">
                <a:latin typeface="Times New Roman" pitchFamily="18" charset="0"/>
              </a:endParaRPr>
            </a:p>
          </p:txBody>
        </p:sp>
        <p:sp>
          <p:nvSpPr>
            <p:cNvPr id="6" name="21 CuadroTexto"/>
            <p:cNvSpPr txBox="1"/>
            <p:nvPr/>
          </p:nvSpPr>
          <p:spPr>
            <a:xfrm>
              <a:off x="4716016" y="1268760"/>
              <a:ext cx="3960440" cy="3713974"/>
            </a:xfrm>
            <a:prstGeom prst="rect">
              <a:avLst/>
            </a:pr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es-EC" sz="1200" b="1" dirty="0" smtClean="0"/>
                <a:t>I.- EL PROBLEMA DE INVESTIGACIÓN</a:t>
              </a:r>
            </a:p>
            <a:p>
              <a:pPr>
                <a:lnSpc>
                  <a:spcPct val="250000"/>
                </a:lnSpc>
              </a:pPr>
              <a:r>
                <a:rPr lang="es-EC" sz="1200" b="1" dirty="0" smtClean="0"/>
                <a:t>II. MARCO  TEÓRICO</a:t>
              </a:r>
            </a:p>
            <a:p>
              <a:pPr>
                <a:lnSpc>
                  <a:spcPct val="250000"/>
                </a:lnSpc>
              </a:pPr>
              <a:r>
                <a:rPr lang="es-EC" sz="1200" b="1" dirty="0" smtClean="0"/>
                <a:t>III.-  DIAGNÓSTICO DEL COED.</a:t>
              </a:r>
            </a:p>
            <a:p>
              <a:pPr>
                <a:lnSpc>
                  <a:spcPct val="250000"/>
                </a:lnSpc>
              </a:pPr>
              <a:r>
                <a:rPr lang="es-EC" sz="1200" b="1" dirty="0" smtClean="0"/>
                <a:t>IV.-  METODOLOGÍA DE LA INVESTIGACIÓN.</a:t>
              </a:r>
            </a:p>
            <a:p>
              <a:pPr>
                <a:lnSpc>
                  <a:spcPct val="250000"/>
                </a:lnSpc>
              </a:pPr>
              <a:r>
                <a:rPr lang="es-EC" sz="1200" b="1" dirty="0" smtClean="0"/>
                <a:t>V.-  PROPUESTA DEL DESARROLLO DE PROCESOS DEL DPTO. APOYO ADMINISTRATIVO.</a:t>
              </a:r>
            </a:p>
            <a:p>
              <a:pPr>
                <a:lnSpc>
                  <a:spcPct val="250000"/>
                </a:lnSpc>
              </a:pPr>
              <a:r>
                <a:rPr lang="es-EC" sz="1200" b="1" dirty="0" smtClean="0"/>
                <a:t>VI.- CONCLUSIONES Y RECOMENDACIONES</a:t>
              </a:r>
              <a:endParaRPr lang="es-ES" sz="1200" b="1" dirty="0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6732240" y="5877272"/>
            <a:ext cx="24117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145807"/>
            <a:ext cx="1440160" cy="37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7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85786" y="0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C" sz="24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CAPÍTULO V</a:t>
            </a:r>
          </a:p>
          <a:p>
            <a:pPr algn="ctr">
              <a:defRPr/>
            </a:pPr>
            <a:r>
              <a:rPr lang="es-EC" sz="24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PROPUESTA DEL DESARROLLO DE PROCESOS DEL DPTO. DE APOYO ADMINISTRATIVO</a:t>
            </a:r>
            <a:endParaRPr lang="es-EC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"/>
          <a:stretch/>
        </p:blipFill>
        <p:spPr bwMode="auto">
          <a:xfrm>
            <a:off x="1885950" y="1200329"/>
            <a:ext cx="6286450" cy="5180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85786" y="0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C" sz="24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CAPÍTULO V</a:t>
            </a:r>
          </a:p>
          <a:p>
            <a:pPr algn="ctr">
              <a:defRPr/>
            </a:pPr>
            <a:r>
              <a:rPr lang="es-EC" sz="24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PROPUESTA DEL DESARROLLO DE PROCESOS DEL DPTO. DE APOYO ADMINISTRATIVO</a:t>
            </a:r>
            <a:endParaRPr lang="es-EC" dirty="0"/>
          </a:p>
        </p:txBody>
      </p:sp>
      <p:pic>
        <p:nvPicPr>
          <p:cNvPr id="3" name="Imagen 2" descr="Captura de pantalla 2015-05-13 a las 20.14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7056784" cy="5184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6732240" y="5877272"/>
            <a:ext cx="24117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145807"/>
            <a:ext cx="1440160" cy="37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uadroTexto 1"/>
          <p:cNvSpPr txBox="1"/>
          <p:nvPr/>
        </p:nvSpPr>
        <p:spPr>
          <a:xfrm>
            <a:off x="714348" y="156969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C" sz="24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CAPÍTULO V</a:t>
            </a:r>
          </a:p>
          <a:p>
            <a:pPr algn="ctr">
              <a:defRPr/>
            </a:pPr>
            <a:r>
              <a:rPr lang="es-EC" sz="24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PROPUESTA DEL DESARROLLO DE PROCESOS DEL DPTO. DE APOYO ADMINISTRATIVO</a:t>
            </a:r>
            <a:endParaRPr lang="es-EC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65523"/>
            <a:ext cx="5616624" cy="4111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29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6732240" y="5877272"/>
            <a:ext cx="24117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145807"/>
            <a:ext cx="1440160" cy="37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uadroTexto 1"/>
          <p:cNvSpPr txBox="1"/>
          <p:nvPr/>
        </p:nvSpPr>
        <p:spPr>
          <a:xfrm>
            <a:off x="714348" y="156969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C" sz="24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CAPÍTULO V</a:t>
            </a:r>
          </a:p>
          <a:p>
            <a:pPr algn="ctr">
              <a:defRPr/>
            </a:pPr>
            <a:r>
              <a:rPr lang="es-EC" sz="24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PROPUESTA DEL DESARROLLO DE PROCESOS DEL DPTO. DE APOYO ADMINISTRATIVO</a:t>
            </a:r>
            <a:endParaRPr lang="es-EC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57298"/>
            <a:ext cx="5760640" cy="505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29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85786" y="285728"/>
            <a:ext cx="796267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C" sz="24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CAPÍTULO V</a:t>
            </a:r>
            <a:endParaRPr lang="es-EC" sz="24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solidFill>
                <a:schemeClr val="accent4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s-EC" sz="24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PROPUESTA DEL DESARROLLO DE PROCESOS DEL DPTO. DE APOYO ADMINISTRATIVO</a:t>
            </a:r>
            <a:endParaRPr lang="es-EC" dirty="0"/>
          </a:p>
        </p:txBody>
      </p:sp>
      <p:sp>
        <p:nvSpPr>
          <p:cNvPr id="12" name="Rectángulo 11"/>
          <p:cNvSpPr/>
          <p:nvPr/>
        </p:nvSpPr>
        <p:spPr>
          <a:xfrm>
            <a:off x="6732240" y="5877272"/>
            <a:ext cx="24117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145807"/>
            <a:ext cx="1440160" cy="37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1556792"/>
            <a:ext cx="4824535" cy="50264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45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85786" y="285728"/>
            <a:ext cx="80346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C" sz="24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CAPÍTULO V</a:t>
            </a:r>
            <a:endParaRPr lang="es-EC" sz="24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solidFill>
                <a:schemeClr val="accent4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s-EC" sz="24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PROPUESTA DEL DESARROLLO DE PROCESOS DEL DPTO. DE APOYO ADMINISTRATIVO</a:t>
            </a:r>
            <a:endParaRPr lang="es-EC" dirty="0"/>
          </a:p>
        </p:txBody>
      </p:sp>
      <p:sp>
        <p:nvSpPr>
          <p:cNvPr id="12" name="Rectángulo 11"/>
          <p:cNvSpPr/>
          <p:nvPr/>
        </p:nvSpPr>
        <p:spPr>
          <a:xfrm>
            <a:off x="6732240" y="5877272"/>
            <a:ext cx="24117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145807"/>
            <a:ext cx="1440160" cy="37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6400800" cy="300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90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6732240" y="5877272"/>
            <a:ext cx="24117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97134"/>
            <a:ext cx="1440160" cy="37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uadroTexto 1"/>
          <p:cNvSpPr txBox="1"/>
          <p:nvPr/>
        </p:nvSpPr>
        <p:spPr>
          <a:xfrm>
            <a:off x="785786" y="156969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C" sz="24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CAPÍTULO V</a:t>
            </a:r>
          </a:p>
          <a:p>
            <a:pPr algn="ctr">
              <a:defRPr/>
            </a:pPr>
            <a:r>
              <a:rPr lang="es-EC" sz="24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PROPUESTA DEL DESARROLLO DE PROCESOS DEL DPTO. DE APOYO ADMINISTRATIVO</a:t>
            </a:r>
            <a:endParaRPr lang="es-EC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1" t="5540" r="1807" b="11896"/>
          <a:stretch/>
        </p:blipFill>
        <p:spPr bwMode="auto">
          <a:xfrm>
            <a:off x="294455" y="2492896"/>
            <a:ext cx="8382001" cy="36808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073" y="1704256"/>
            <a:ext cx="71913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41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/>
          <p:cNvSpPr txBox="1"/>
          <p:nvPr/>
        </p:nvSpPr>
        <p:spPr>
          <a:xfrm>
            <a:off x="785786" y="156969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C" sz="24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CAPÍTULO V</a:t>
            </a:r>
          </a:p>
          <a:p>
            <a:pPr algn="ctr">
              <a:defRPr/>
            </a:pPr>
            <a:r>
              <a:rPr lang="es-EC" sz="24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PROPUESTA DEL DESARROLLO DE PROCESOS DEL DPTO. DE APOYO ADMINISTRATIVO</a:t>
            </a:r>
            <a:endParaRPr lang="es-EC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6222"/>
            <a:ext cx="6192688" cy="446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21288"/>
            <a:ext cx="1440160" cy="37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/>
          <p:cNvSpPr txBox="1"/>
          <p:nvPr/>
        </p:nvSpPr>
        <p:spPr>
          <a:xfrm>
            <a:off x="785786" y="156969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C" sz="24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CAPÍTULO V</a:t>
            </a:r>
          </a:p>
          <a:p>
            <a:pPr algn="ctr">
              <a:defRPr/>
            </a:pPr>
            <a:r>
              <a:rPr lang="es-EC" sz="24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PROPUESTA DEL DESARROLLO DE PROCESOS DEL DPTO. DE APOYO ADMINISTRATIVO</a:t>
            </a:r>
            <a:endParaRPr lang="es-EC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949280"/>
            <a:ext cx="1440160" cy="37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 descr="Captura de pantalla 2015-05-14 a las 11.52.2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5775817" cy="477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/>
          <p:cNvSpPr txBox="1"/>
          <p:nvPr/>
        </p:nvSpPr>
        <p:spPr>
          <a:xfrm>
            <a:off x="785786" y="156969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C" sz="24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CAPÍTULO V</a:t>
            </a:r>
          </a:p>
          <a:p>
            <a:pPr algn="ctr">
              <a:defRPr/>
            </a:pPr>
            <a:r>
              <a:rPr lang="es-EC" sz="24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PROPUESTA DEL DESARROLLO DE PROCESOS DEL DPTO. DE APOYO ADMINISTRATIVO</a:t>
            </a:r>
            <a:endParaRPr lang="es-EC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949280"/>
            <a:ext cx="1440160" cy="37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83078"/>
            <a:ext cx="5472608" cy="4006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864" y="1997968"/>
            <a:ext cx="8229600" cy="716652"/>
          </a:xfrm>
        </p:spPr>
        <p:txBody>
          <a:bodyPr/>
          <a:lstStyle/>
          <a:p>
            <a:pPr algn="ctr">
              <a:defRPr/>
            </a:pPr>
            <a:r>
              <a:rPr lang="es-EC" sz="24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n-lt"/>
                <a:ea typeface="+mn-ea"/>
                <a:cs typeface="+mn-cs"/>
              </a:rPr>
              <a:t>FORMULACIÓN DEL PROBLEMA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475656" y="592812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4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CAPÍTULO </a:t>
            </a:r>
            <a:r>
              <a:rPr lang="es-EC" sz="24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I </a:t>
            </a:r>
            <a:endParaRPr lang="es-EC" sz="2400" b="1" kern="10" dirty="0" smtClean="0">
              <a:ln w="3175">
                <a:solidFill>
                  <a:schemeClr val="tx1"/>
                </a:solidFill>
                <a:round/>
                <a:headEnd/>
                <a:tailEnd/>
              </a:ln>
              <a:solidFill>
                <a:schemeClr val="accent4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 sz="24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solidFill>
                <a:schemeClr val="accent4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4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s-EC" sz="24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EL </a:t>
            </a:r>
            <a:r>
              <a:rPr lang="es-EC" sz="24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PROBLEMA</a:t>
            </a:r>
            <a:endParaRPr lang="es-EC" dirty="0">
              <a:solidFill>
                <a:schemeClr val="accent4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732240" y="5877272"/>
            <a:ext cx="24117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145807"/>
            <a:ext cx="1440160" cy="37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1071538" y="3214686"/>
            <a:ext cx="7358114" cy="17145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AUSENCIA DE</a:t>
            </a:r>
            <a:r>
              <a:rPr lang="es-ES" dirty="0" smtClean="0"/>
              <a:t> PROCESOS DEL DEPARTAMENTO DE APOYO ADMINISTRATIVO DEL COMANDO DE EDUCACIÓN Y DOCTRINA DE LA FUERZA AÉREA ECUATORIANA, PARA ALCANZAR UNA MAYOR EFECTIVIDAD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97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/>
          <p:cNvSpPr txBox="1"/>
          <p:nvPr/>
        </p:nvSpPr>
        <p:spPr>
          <a:xfrm>
            <a:off x="785786" y="156969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C" sz="24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CAPÍTULO V</a:t>
            </a:r>
          </a:p>
          <a:p>
            <a:pPr algn="ctr">
              <a:defRPr/>
            </a:pPr>
            <a:r>
              <a:rPr lang="es-EC" sz="24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PROPUESTA DEL DESARROLLO DE PROCESOS DEL DPTO. DE APOYO ADMINISTRATIVO</a:t>
            </a:r>
            <a:endParaRPr lang="es-EC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30117" t="41250" r="32031" b="23125"/>
          <a:stretch>
            <a:fillRect/>
          </a:stretch>
        </p:blipFill>
        <p:spPr bwMode="auto">
          <a:xfrm>
            <a:off x="1259631" y="1916832"/>
            <a:ext cx="6813865" cy="36592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949280"/>
            <a:ext cx="1440160" cy="37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/>
          <p:cNvSpPr txBox="1"/>
          <p:nvPr/>
        </p:nvSpPr>
        <p:spPr>
          <a:xfrm>
            <a:off x="785786" y="156969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C" sz="24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CAPÍTULO V</a:t>
            </a:r>
          </a:p>
          <a:p>
            <a:pPr algn="ctr">
              <a:defRPr/>
            </a:pPr>
            <a:r>
              <a:rPr lang="es-EC" sz="24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PROPUESTA DEL DESARROLLO DE PROCESOS DEL DPTO. DE APOYO ADMINISTRATIVO</a:t>
            </a:r>
            <a:endParaRPr lang="es-EC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949280"/>
            <a:ext cx="1440160" cy="37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 descr="Captura de pantalla 2015-05-14 a las 11.40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7200800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/>
          <p:cNvSpPr txBox="1"/>
          <p:nvPr/>
        </p:nvSpPr>
        <p:spPr>
          <a:xfrm>
            <a:off x="785786" y="156969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C" sz="24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CAPÍTULO VI</a:t>
            </a:r>
          </a:p>
          <a:p>
            <a:pPr algn="ctr">
              <a:defRPr/>
            </a:pPr>
            <a:r>
              <a:rPr lang="es-EC" sz="24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CONCLUSIONES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248044" y="1214422"/>
            <a:ext cx="7572428" cy="5454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es-ES_tradnl" sz="1700" dirty="0" smtClean="0"/>
              <a:t>Se estableció que el 66,7% de los encuestados mencionan que los procesos actuales no contribuyen a mejorar la eficiencia en los trámites administrativos que se desarrollan actualmente.</a:t>
            </a:r>
            <a:endParaRPr lang="es-ES" sz="1700" dirty="0" smtClean="0"/>
          </a:p>
          <a:p>
            <a:pPr algn="just"/>
            <a:r>
              <a:rPr lang="es-ES_tradnl" sz="1700" dirty="0" smtClean="0"/>
              <a:t> </a:t>
            </a:r>
            <a:endParaRPr lang="es-ES" sz="1700" dirty="0" smtClean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_tradnl" sz="1700" dirty="0" smtClean="0"/>
              <a:t>Se determinó además que es necesario que el personal debe mantener su cargo de acuerdo a su especialización, lo cual contribuye a un mejor desempeño.</a:t>
            </a:r>
            <a:endParaRPr lang="es-ES" sz="1700" dirty="0" smtClean="0"/>
          </a:p>
          <a:p>
            <a:pPr algn="just"/>
            <a:r>
              <a:rPr lang="es-ES_tradnl" sz="1700" dirty="0" smtClean="0"/>
              <a:t> </a:t>
            </a:r>
            <a:endParaRPr lang="es-ES" sz="1700" dirty="0" smtClean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" sz="1700" dirty="0" smtClean="0"/>
              <a:t>El 100% de los encuestados mencionaron que se deben </a:t>
            </a:r>
            <a:r>
              <a:rPr lang="es-ES_tradnl" sz="1700" dirty="0" smtClean="0"/>
              <a:t>desarrollar procedimientos que agilitarían los trámites administrativos, ya que actualmente poseen demoras.</a:t>
            </a:r>
            <a:endParaRPr lang="es-ES" sz="1700" dirty="0" smtClean="0"/>
          </a:p>
          <a:p>
            <a:pPr algn="just"/>
            <a:r>
              <a:rPr lang="es-ES_tradnl" sz="1700" dirty="0" smtClean="0"/>
              <a:t> </a:t>
            </a:r>
            <a:endParaRPr lang="es-ES" sz="1700" dirty="0" smtClean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_tradnl" sz="1700" dirty="0" smtClean="0"/>
              <a:t>La determinación de los  procedimientos definirá los responsables de cada una de las actividades del área administrativa evitando las confusiones.</a:t>
            </a:r>
            <a:endParaRPr lang="es-ES" sz="1700" dirty="0" smtClean="0"/>
          </a:p>
          <a:p>
            <a:pPr algn="just"/>
            <a:r>
              <a:rPr lang="es-ES_tradnl" sz="1700" dirty="0" smtClean="0"/>
              <a:t> </a:t>
            </a:r>
            <a:endParaRPr lang="es-ES" sz="1700" dirty="0" smtClean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_tradnl" sz="1700" dirty="0" smtClean="0"/>
              <a:t>Para el desarrollo de los procedimientos se considero la metodología instituida por el Sector </a:t>
            </a:r>
            <a:r>
              <a:rPr lang="es-ES_tradnl" sz="1700" dirty="0"/>
              <a:t>P</a:t>
            </a:r>
            <a:r>
              <a:rPr lang="es-ES_tradnl" sz="1700" dirty="0" smtClean="0"/>
              <a:t>úblico, para contribuir con las normativas establecidas por la Secretaria Nacional de Planificación.</a:t>
            </a:r>
            <a:endParaRPr lang="es-ES" sz="17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s-ES" sz="1700" dirty="0" smtClean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" sz="1700" dirty="0" smtClean="0"/>
              <a:t>Con la implementación de los procesos del Departamento de Apoyo Administrativo COED, agilitará los trámites con mayor eficiencia y eficacia.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s-ES" sz="17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/>
          <p:cNvSpPr txBox="1"/>
          <p:nvPr/>
        </p:nvSpPr>
        <p:spPr>
          <a:xfrm>
            <a:off x="785786" y="156969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C" sz="24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CAPÍTULO VI</a:t>
            </a:r>
          </a:p>
          <a:p>
            <a:pPr algn="ctr">
              <a:defRPr/>
            </a:pPr>
            <a:r>
              <a:rPr lang="es-EC" sz="24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RECOMENDACIONES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248044" y="1214422"/>
            <a:ext cx="7572428" cy="5214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es-ES" dirty="0"/>
              <a:t>D</a:t>
            </a:r>
            <a:r>
              <a:rPr lang="es-ES" dirty="0" smtClean="0"/>
              <a:t>esarrollar los procesos del Departamento de Apoyo Administrativo COED, que permitan agilitar los trámites administrativos y contribuir a un mejoramiento continuo de los mismos.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dirty="0" smtClean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" dirty="0" smtClean="0"/>
              <a:t>Implementar en los procesos del Departamento de Apoyo Administrativo COED, la necesidad del personal y capacitación requeridas conforme al cargo.</a:t>
            </a:r>
          </a:p>
          <a:p>
            <a:pPr algn="just"/>
            <a:r>
              <a:rPr lang="es-ES" dirty="0" smtClean="0"/>
              <a:t> 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" dirty="0" smtClean="0"/>
              <a:t>Realizar un monitoreo continuo de los procesos para verificar el avance de los mismos y su posterior mejoramiento.</a:t>
            </a:r>
          </a:p>
          <a:p>
            <a:pPr algn="just"/>
            <a:r>
              <a:rPr lang="es-ES" dirty="0" smtClean="0"/>
              <a:t> 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" dirty="0" smtClean="0"/>
              <a:t>Alinear </a:t>
            </a:r>
            <a:r>
              <a:rPr lang="es-ES" dirty="0"/>
              <a:t>los </a:t>
            </a:r>
            <a:r>
              <a:rPr lang="es-ES" dirty="0" smtClean="0"/>
              <a:t>procesos empleados </a:t>
            </a:r>
            <a:r>
              <a:rPr lang="es-ES" dirty="0"/>
              <a:t>en esta propuesta </a:t>
            </a:r>
            <a:r>
              <a:rPr lang="es-ES" dirty="0" smtClean="0"/>
              <a:t>a las </a:t>
            </a:r>
            <a:r>
              <a:rPr lang="es-ES" dirty="0"/>
              <a:t>normativas emitidas </a:t>
            </a:r>
            <a:r>
              <a:rPr lang="es-ES" dirty="0" smtClean="0"/>
              <a:t>por </a:t>
            </a:r>
            <a:r>
              <a:rPr lang="es-ES" dirty="0"/>
              <a:t>el sector </a:t>
            </a:r>
            <a:r>
              <a:rPr lang="es-ES" dirty="0" smtClean="0"/>
              <a:t>público.</a:t>
            </a:r>
          </a:p>
          <a:p>
            <a:pPr algn="just"/>
            <a:r>
              <a:rPr lang="es-ES" dirty="0" smtClean="0"/>
              <a:t> 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" dirty="0" smtClean="0"/>
              <a:t>Implementar</a:t>
            </a:r>
            <a:r>
              <a:rPr lang="es-ES" dirty="0"/>
              <a:t> </a:t>
            </a:r>
            <a:r>
              <a:rPr lang="es-ES" dirty="0" smtClean="0"/>
              <a:t>los procesos de esta área que contribuye al trabajo en equipo, para obtener mayores índices de eficiencia y eficacia; así como contribuir a mejorar el tiempo en los trámites administrativos haciéndolo más ágiles. </a:t>
            </a:r>
          </a:p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s-ES" dirty="0" smtClean="0">
                <a:solidFill>
                  <a:srgbClr val="336600"/>
                </a:solidFill>
              </a:rPr>
              <a:t>OBJETIVOS</a:t>
            </a:r>
            <a:endParaRPr lang="es-EC" dirty="0">
              <a:solidFill>
                <a:srgbClr val="3366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732240" y="6021288"/>
            <a:ext cx="24117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145807"/>
            <a:ext cx="1440160" cy="37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838024412"/>
              </p:ext>
            </p:extLst>
          </p:nvPr>
        </p:nvGraphicFramePr>
        <p:xfrm>
          <a:off x="1524000" y="1772816"/>
          <a:ext cx="686442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0273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57150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ES" sz="3200" dirty="0" smtClean="0">
                <a:solidFill>
                  <a:srgbClr val="336600"/>
                </a:solidFill>
              </a:rPr>
              <a:t>OBJETIVOS</a:t>
            </a:r>
            <a:endParaRPr lang="es-EC" sz="3200" dirty="0">
              <a:solidFill>
                <a:srgbClr val="3366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732240" y="6021288"/>
            <a:ext cx="24117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145807"/>
            <a:ext cx="1440160" cy="37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217378524"/>
              </p:ext>
            </p:extLst>
          </p:nvPr>
        </p:nvGraphicFramePr>
        <p:xfrm>
          <a:off x="1071538" y="857232"/>
          <a:ext cx="778674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273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12 Marcador de contenido"/>
          <p:cNvGraphicFramePr>
            <a:graphicFrameLocks noGrp="1"/>
          </p:cNvGraphicFramePr>
          <p:nvPr>
            <p:ph idx="1"/>
          </p:nvPr>
        </p:nvGraphicFramePr>
        <p:xfrm>
          <a:off x="1014413" y="2562225"/>
          <a:ext cx="7026275" cy="236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16"/>
          <p:cNvSpPr>
            <a:spLocks noChangeArrowheads="1"/>
          </p:cNvSpPr>
          <p:nvPr/>
        </p:nvSpPr>
        <p:spPr bwMode="gray">
          <a:xfrm>
            <a:off x="2857488" y="857232"/>
            <a:ext cx="3214710" cy="1500198"/>
          </a:xfrm>
          <a:prstGeom prst="ellipse">
            <a:avLst/>
          </a:prstGeom>
          <a:ln>
            <a:noFill/>
          </a:ln>
          <a:effectLst>
            <a:prstShdw prst="shdw12" dist="12700" dir="10800000">
              <a:srgbClr val="46505E">
                <a:alpha val="50000"/>
              </a:srgbClr>
            </a:prstShd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lvl="0"/>
            <a:r>
              <a:rPr lang="es-ES" sz="1400" b="1" dirty="0" smtClean="0"/>
              <a:t>EL COED</a:t>
            </a:r>
          </a:p>
          <a:p>
            <a:pPr lvl="0">
              <a:buFont typeface="Arial" pitchFamily="34" charset="0"/>
              <a:buChar char="•"/>
            </a:pPr>
            <a:r>
              <a:rPr lang="es-ES" sz="1400" dirty="0" smtClean="0"/>
              <a:t>Misión.</a:t>
            </a:r>
          </a:p>
          <a:p>
            <a:pPr lvl="0">
              <a:buFont typeface="Arial" pitchFamily="34" charset="0"/>
              <a:buChar char="•"/>
            </a:pPr>
            <a:r>
              <a:rPr lang="es-ES" sz="1400" dirty="0" smtClean="0"/>
              <a:t>Organización.</a:t>
            </a:r>
          </a:p>
        </p:txBody>
      </p:sp>
      <p:sp>
        <p:nvSpPr>
          <p:cNvPr id="9" name="Oval 20"/>
          <p:cNvSpPr>
            <a:spLocks noChangeArrowheads="1"/>
          </p:cNvSpPr>
          <p:nvPr/>
        </p:nvSpPr>
        <p:spPr bwMode="gray">
          <a:xfrm>
            <a:off x="5143504" y="2357431"/>
            <a:ext cx="3071834" cy="1571636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0"/>
                  <a:tint val="66000"/>
                  <a:satMod val="160000"/>
                </a:schemeClr>
              </a:gs>
              <a:gs pos="50000">
                <a:schemeClr val="accent5">
                  <a:lumMod val="50000"/>
                  <a:tint val="44500"/>
                  <a:satMod val="160000"/>
                </a:schemeClr>
              </a:gs>
              <a:gs pos="100000">
                <a:schemeClr val="accent5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prstShdw prst="shdw12" dist="63500" dir="10800000">
              <a:srgbClr val="46505E">
                <a:alpha val="50000"/>
              </a:srgbClr>
            </a:prstShdw>
          </a:effectLst>
        </p:spPr>
        <p:txBody>
          <a:bodyPr wrap="none" anchor="ctr"/>
          <a:lstStyle/>
          <a:p>
            <a:pPr lvl="0"/>
            <a:endParaRPr lang="es-EC" sz="1400" b="1" dirty="0" smtClean="0"/>
          </a:p>
          <a:p>
            <a:pPr lvl="0"/>
            <a:r>
              <a:rPr lang="es-EC" sz="1400" b="1" dirty="0" smtClean="0"/>
              <a:t>METODOLOGÍA DE PROCESOS</a:t>
            </a:r>
          </a:p>
          <a:p>
            <a:pPr lvl="0"/>
            <a:r>
              <a:rPr lang="es-EC" sz="1400" dirty="0" smtClean="0"/>
              <a:t>-Acuerdo 784 – 14 de julio el 2011.</a:t>
            </a:r>
          </a:p>
          <a:p>
            <a:pPr lvl="0"/>
            <a:r>
              <a:rPr lang="es-EC" sz="1400" dirty="0" smtClean="0"/>
              <a:t>-Formatos de procesos.</a:t>
            </a:r>
          </a:p>
          <a:p>
            <a:pPr lvl="0"/>
            <a:r>
              <a:rPr lang="es-EC" sz="1400" dirty="0" smtClean="0"/>
              <a:t>-Simbología.</a:t>
            </a:r>
          </a:p>
          <a:p>
            <a:pPr lvl="0"/>
            <a:endParaRPr lang="es-EC" sz="1400" b="1" dirty="0" smtClean="0"/>
          </a:p>
          <a:p>
            <a:pPr lvl="0"/>
            <a:endParaRPr lang="es-EC" sz="1400" b="1" dirty="0" smtClean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gray">
          <a:xfrm>
            <a:off x="2571736" y="4000504"/>
            <a:ext cx="4429156" cy="2286015"/>
          </a:xfrm>
          <a:prstGeom prst="ellipse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  <a:effectLst>
            <a:prstShdw prst="shdw12">
              <a:srgbClr val="46505E">
                <a:alpha val="50000"/>
              </a:srgbClr>
            </a:prstShdw>
          </a:effectLst>
        </p:spPr>
        <p:txBody>
          <a:bodyPr wrap="none" anchor="ctr"/>
          <a:lstStyle/>
          <a:p>
            <a:pPr lvl="0"/>
            <a:endParaRPr lang="es-EC" sz="1400" b="1" dirty="0" smtClean="0"/>
          </a:p>
          <a:p>
            <a:pPr lvl="0"/>
            <a:r>
              <a:rPr lang="es-EC" sz="1400" b="1" dirty="0" smtClean="0"/>
              <a:t>MARCO REFERENCIAL</a:t>
            </a:r>
          </a:p>
          <a:p>
            <a:pPr lvl="0"/>
            <a:r>
              <a:rPr lang="es-EC" sz="1400" dirty="0" smtClean="0"/>
              <a:t>-Diseño y estandarización  de proceso  </a:t>
            </a:r>
          </a:p>
          <a:p>
            <a:pPr lvl="0"/>
            <a:r>
              <a:rPr lang="es-EC" sz="1400" dirty="0" smtClean="0"/>
              <a:t>para el sistema de educación virtual en</a:t>
            </a:r>
          </a:p>
          <a:p>
            <a:pPr lvl="0"/>
            <a:r>
              <a:rPr lang="es-EC" sz="1400" dirty="0" smtClean="0"/>
              <a:t> el COED.</a:t>
            </a:r>
          </a:p>
          <a:p>
            <a:pPr lvl="0"/>
            <a:r>
              <a:rPr lang="es-EC" sz="1400" dirty="0" smtClean="0"/>
              <a:t>-Diagnóstico y diseño de una propuesta  </a:t>
            </a:r>
          </a:p>
          <a:p>
            <a:pPr lvl="0"/>
            <a:r>
              <a:rPr lang="es-EC" sz="1400" dirty="0" smtClean="0"/>
              <a:t>curricular alternativa para promover el </a:t>
            </a:r>
          </a:p>
          <a:p>
            <a:pPr lvl="0"/>
            <a:r>
              <a:rPr lang="es-EC" sz="1400" dirty="0" smtClean="0"/>
              <a:t>desarrollo de un análisis de los procesos </a:t>
            </a:r>
          </a:p>
          <a:p>
            <a:pPr lvl="0"/>
            <a:r>
              <a:rPr lang="es-EC" sz="1400" dirty="0" smtClean="0"/>
              <a:t>de evaluación docente en la unidad educativa</a:t>
            </a:r>
          </a:p>
          <a:p>
            <a:pPr lvl="0"/>
            <a:r>
              <a:rPr lang="es-EC" sz="1400" dirty="0" smtClean="0"/>
              <a:t> experimental FAE No 1 de la ciudad Quito.</a:t>
            </a:r>
          </a:p>
          <a:p>
            <a:pPr lvl="0" algn="just"/>
            <a:endParaRPr lang="es-ES" sz="1400" dirty="0"/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gray">
          <a:xfrm>
            <a:off x="357158" y="2500306"/>
            <a:ext cx="3071834" cy="1804989"/>
          </a:xfrm>
          <a:prstGeom prst="ellipse">
            <a:avLst/>
          </a:prstGeom>
          <a:gradFill flip="none" rotWithShape="1">
            <a:gsLst>
              <a:gs pos="0">
                <a:srgbClr val="DDEEAA"/>
              </a:gs>
              <a:gs pos="100000">
                <a:srgbClr val="99CC00"/>
              </a:gs>
            </a:gsLst>
            <a:lin ang="2700000" scaled="1"/>
            <a:tileRect/>
          </a:gradFill>
          <a:ln>
            <a:noFill/>
          </a:ln>
          <a:effectLst>
            <a:prstShdw prst="shdw12" dist="76200" dir="10800000">
              <a:srgbClr val="46505E">
                <a:alpha val="50000"/>
              </a:srgbClr>
            </a:prstShdw>
          </a:effectLst>
        </p:spPr>
        <p:txBody>
          <a:bodyPr wrap="none" anchor="ctr"/>
          <a:lstStyle/>
          <a:p>
            <a:r>
              <a:rPr lang="es-EC" sz="1400" b="1" dirty="0" smtClean="0"/>
              <a:t>MARCO JURÍDICO</a:t>
            </a:r>
          </a:p>
          <a:p>
            <a:r>
              <a:rPr lang="en-US" sz="1400" dirty="0"/>
              <a:t>-</a:t>
            </a:r>
            <a:r>
              <a:rPr lang="es-EC" sz="1400" dirty="0" smtClean="0"/>
              <a:t>Ley de Modernización</a:t>
            </a:r>
            <a:r>
              <a:rPr lang="en-US" sz="1400" dirty="0" smtClean="0"/>
              <a:t>:</a:t>
            </a:r>
            <a:endParaRPr lang="es-EC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C" sz="1400" dirty="0" smtClean="0"/>
              <a:t>Resolución No SENRES –</a:t>
            </a:r>
          </a:p>
          <a:p>
            <a:r>
              <a:rPr lang="es-EC" sz="1400" dirty="0" smtClean="0"/>
              <a:t> PROC 2006.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1400" dirty="0" smtClean="0"/>
              <a:t>Reglamento de la Ley de </a:t>
            </a:r>
          </a:p>
          <a:p>
            <a:r>
              <a:rPr lang="es-EC" sz="1400" dirty="0" smtClean="0"/>
              <a:t>transparencia y acceso a la</a:t>
            </a:r>
          </a:p>
          <a:p>
            <a:r>
              <a:rPr lang="es-EC" sz="1400" dirty="0" smtClean="0"/>
              <a:t> información publica 2005.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000232" y="0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C" sz="24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CAPÍTULO </a:t>
            </a:r>
            <a:r>
              <a:rPr lang="es-EC" sz="24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II </a:t>
            </a:r>
          </a:p>
          <a:p>
            <a:pPr algn="ctr">
              <a:defRPr/>
            </a:pPr>
            <a:r>
              <a:rPr lang="es-EC" sz="24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MARCO </a:t>
            </a:r>
            <a:r>
              <a:rPr lang="es-EC" sz="24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TEÓRICO</a:t>
            </a:r>
            <a:endParaRPr lang="es-EC" dirty="0"/>
          </a:p>
        </p:txBody>
      </p:sp>
      <p:sp>
        <p:nvSpPr>
          <p:cNvPr id="12" name="Rectángulo 11"/>
          <p:cNvSpPr/>
          <p:nvPr/>
        </p:nvSpPr>
        <p:spPr>
          <a:xfrm>
            <a:off x="6732240" y="5877272"/>
            <a:ext cx="24117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145807"/>
            <a:ext cx="1440160" cy="37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Flecha curvada hacia abajo"/>
          <p:cNvSpPr/>
          <p:nvPr/>
        </p:nvSpPr>
        <p:spPr>
          <a:xfrm rot="19311038">
            <a:off x="1413375" y="1624724"/>
            <a:ext cx="1489340" cy="46528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7" name="16 Flecha curvada hacia abajo"/>
          <p:cNvSpPr/>
          <p:nvPr/>
        </p:nvSpPr>
        <p:spPr>
          <a:xfrm rot="2894152">
            <a:off x="5892990" y="1344074"/>
            <a:ext cx="1578074" cy="6090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8" name="17 Flecha curvada hacia abajo"/>
          <p:cNvSpPr/>
          <p:nvPr/>
        </p:nvSpPr>
        <p:spPr>
          <a:xfrm rot="7497213">
            <a:off x="6827041" y="4056568"/>
            <a:ext cx="1578074" cy="6090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9" name="18 Flecha curvada hacia abajo"/>
          <p:cNvSpPr/>
          <p:nvPr/>
        </p:nvSpPr>
        <p:spPr>
          <a:xfrm rot="12840920">
            <a:off x="964013" y="4604107"/>
            <a:ext cx="1578074" cy="6090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9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ORGANIZACI</a:t>
            </a:r>
            <a:r>
              <a:rPr lang="es-ES" dirty="0" smtClean="0"/>
              <a:t>ÓN- COED</a:t>
            </a:r>
            <a:endParaRPr lang="es-ES" dirty="0"/>
          </a:p>
        </p:txBody>
      </p:sp>
      <p:pic>
        <p:nvPicPr>
          <p:cNvPr id="1025" name="1 Objet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" r="59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860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s-EC" sz="24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  <a:cs typeface="Arial Black"/>
              </a:rPr>
              <a:t>CAPÍTULO </a:t>
            </a:r>
            <a:r>
              <a:rPr lang="es-EC" sz="24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  <a:cs typeface="Arial Black"/>
              </a:rPr>
              <a:t>II </a:t>
            </a:r>
            <a:br>
              <a:rPr lang="es-EC" sz="24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  <a:cs typeface="Arial Black"/>
              </a:rPr>
            </a:br>
            <a:r>
              <a:rPr lang="es-EC" sz="24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  <a:cs typeface="Arial Black"/>
              </a:rPr>
              <a:t>MARCO TEÓRICO</a:t>
            </a:r>
            <a:r>
              <a:rPr lang="es-EC" sz="2400" dirty="0">
                <a:latin typeface="Arial Black"/>
                <a:cs typeface="Arial Black"/>
              </a:rPr>
              <a:t/>
            </a:r>
            <a:br>
              <a:rPr lang="es-EC" sz="2400" dirty="0">
                <a:latin typeface="Arial Black"/>
                <a:cs typeface="Arial Black"/>
              </a:rPr>
            </a:br>
            <a:endParaRPr lang="es-ES" sz="2400" dirty="0">
              <a:latin typeface="Arial Black"/>
              <a:cs typeface="Arial Black"/>
            </a:endParaRPr>
          </a:p>
        </p:txBody>
      </p:sp>
      <p:pic>
        <p:nvPicPr>
          <p:cNvPr id="4" name="Imagen 3" descr="Captura de pantalla 2015-05-14 a las 12.40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60848"/>
            <a:ext cx="7488832" cy="36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1403648" y="1556792"/>
            <a:ext cx="466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Arial Black"/>
                <a:cs typeface="Arial Black"/>
              </a:rPr>
              <a:t>METODOLOGÍA DE LOS PROCESOS.</a:t>
            </a:r>
            <a:endParaRPr lang="es-ES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59365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s-EC" sz="24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CAPÍTULO </a:t>
            </a:r>
            <a:r>
              <a:rPr lang="es-EC" sz="24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II </a:t>
            </a:r>
            <a:br>
              <a:rPr lang="es-EC" sz="24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</a:br>
            <a:r>
              <a:rPr lang="es-EC" sz="24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MARCO TEÓRICO</a:t>
            </a:r>
            <a:r>
              <a:rPr lang="es-EC" sz="2400" dirty="0"/>
              <a:t/>
            </a:r>
            <a:br>
              <a:rPr lang="es-EC" sz="2400" dirty="0"/>
            </a:br>
            <a:endParaRPr lang="es-ES" sz="2400" dirty="0"/>
          </a:p>
        </p:txBody>
      </p:sp>
      <p:pic>
        <p:nvPicPr>
          <p:cNvPr id="4" name="Imagen 3" descr="Captura de pantalla 2015-05-14 a las 12.47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540" y="1523610"/>
            <a:ext cx="6692900" cy="3633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035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1651</TotalTime>
  <Words>1036</Words>
  <Application>Microsoft Macintosh PowerPoint</Application>
  <PresentationFormat>Presentación en pantalla (4:3)</PresentationFormat>
  <Paragraphs>185</Paragraphs>
  <Slides>33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Solsticio</vt:lpstr>
      <vt:lpstr>Presentación de PowerPoint</vt:lpstr>
      <vt:lpstr>SUMARIO</vt:lpstr>
      <vt:lpstr>FORMULACIÓN DEL PROBLEMA</vt:lpstr>
      <vt:lpstr>OBJETIVOS</vt:lpstr>
      <vt:lpstr>OBJETIVOS</vt:lpstr>
      <vt:lpstr>Presentación de PowerPoint</vt:lpstr>
      <vt:lpstr>ORGANIZACIÓN- COED</vt:lpstr>
      <vt:lpstr>CAPÍTULO II  MARCO TEÓRICO </vt:lpstr>
      <vt:lpstr>CAPÍTULO II  MARCO TEÓRICO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SRTA CRUZ</dc:creator>
  <cp:lastModifiedBy>Jaime Iza</cp:lastModifiedBy>
  <cp:revision>88</cp:revision>
  <dcterms:created xsi:type="dcterms:W3CDTF">2015-05-11T22:08:55Z</dcterms:created>
  <dcterms:modified xsi:type="dcterms:W3CDTF">2015-06-22T16:53:54Z</dcterms:modified>
</cp:coreProperties>
</file>