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8" r:id="rId3"/>
    <p:sldId id="289" r:id="rId4"/>
    <p:sldId id="259" r:id="rId5"/>
    <p:sldId id="260" r:id="rId6"/>
    <p:sldId id="261" r:id="rId7"/>
    <p:sldId id="271" r:id="rId8"/>
    <p:sldId id="270" r:id="rId9"/>
    <p:sldId id="284" r:id="rId10"/>
    <p:sldId id="292" r:id="rId11"/>
    <p:sldId id="275" r:id="rId12"/>
    <p:sldId id="277" r:id="rId13"/>
    <p:sldId id="276" r:id="rId14"/>
    <p:sldId id="279" r:id="rId15"/>
    <p:sldId id="278" r:id="rId16"/>
    <p:sldId id="274" r:id="rId17"/>
    <p:sldId id="282" r:id="rId18"/>
    <p:sldId id="283" r:id="rId19"/>
    <p:sldId id="280" r:id="rId20"/>
    <p:sldId id="281" r:id="rId21"/>
    <p:sldId id="272" r:id="rId22"/>
    <p:sldId id="273" r:id="rId23"/>
    <p:sldId id="293" r:id="rId24"/>
    <p:sldId id="266" r:id="rId25"/>
    <p:sldId id="286" r:id="rId26"/>
    <p:sldId id="287" r:id="rId27"/>
    <p:sldId id="288" r:id="rId28"/>
    <p:sldId id="267" r:id="rId29"/>
    <p:sldId id="290" r:id="rId30"/>
    <p:sldId id="268" r:id="rId31"/>
    <p:sldId id="291" r:id="rId3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50" d="100"/>
          <a:sy n="50" d="100"/>
        </p:scale>
        <p:origin x="-1248" y="-5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168FC5-0960-4963-966A-3A47DDBF58F1}" type="doc">
      <dgm:prSet loTypeId="urn:microsoft.com/office/officeart/2005/8/layout/hProcess9" loCatId="process" qsTypeId="urn:microsoft.com/office/officeart/2005/8/quickstyle/simple1" qsCatId="simple" csTypeId="urn:microsoft.com/office/officeart/2005/8/colors/accent1_2" csCatId="accent1" phldr="1"/>
      <dgm:spPr/>
    </dgm:pt>
    <dgm:pt modelId="{F918DDCC-487E-42C6-955C-B30B06E649EC}">
      <dgm:prSet phldrT="[Texto]" custT="1"/>
      <dgm:spPr/>
      <dgm:t>
        <a:bodyPr/>
        <a:lstStyle/>
        <a:p>
          <a:pPr algn="ctr"/>
          <a:r>
            <a:rPr lang="es-ES" sz="1100">
              <a:latin typeface="Arial" pitchFamily="34" charset="0"/>
              <a:cs typeface="Arial" pitchFamily="34" charset="0"/>
            </a:rPr>
            <a:t>CONTROL</a:t>
          </a:r>
        </a:p>
      </dgm:t>
    </dgm:pt>
    <dgm:pt modelId="{CB348A57-11DA-45B9-9A0C-C6BBEDC7258B}" type="parTrans" cxnId="{260902F7-87FA-488C-9164-A35A0F9F42E7}">
      <dgm:prSet/>
      <dgm:spPr/>
      <dgm:t>
        <a:bodyPr/>
        <a:lstStyle/>
        <a:p>
          <a:pPr algn="ctr"/>
          <a:endParaRPr lang="es-ES" sz="1100">
            <a:latin typeface="Arial" pitchFamily="34" charset="0"/>
            <a:cs typeface="Arial" pitchFamily="34" charset="0"/>
          </a:endParaRPr>
        </a:p>
      </dgm:t>
    </dgm:pt>
    <dgm:pt modelId="{B723CDF8-3630-4F0F-850F-B7490F33F421}" type="sibTrans" cxnId="{260902F7-87FA-488C-9164-A35A0F9F42E7}">
      <dgm:prSet/>
      <dgm:spPr/>
      <dgm:t>
        <a:bodyPr/>
        <a:lstStyle/>
        <a:p>
          <a:pPr algn="ctr"/>
          <a:endParaRPr lang="es-ES" sz="1100">
            <a:latin typeface="Arial" pitchFamily="34" charset="0"/>
            <a:cs typeface="Arial" pitchFamily="34" charset="0"/>
          </a:endParaRPr>
        </a:p>
      </dgm:t>
    </dgm:pt>
    <dgm:pt modelId="{7FF46CEC-5841-4ADD-86BF-58BC7B90F832}">
      <dgm:prSet phldrT="[Texto]" custT="1"/>
      <dgm:spPr/>
      <dgm:t>
        <a:bodyPr/>
        <a:lstStyle/>
        <a:p>
          <a:pPr algn="ctr"/>
          <a:r>
            <a:rPr lang="es-ES" sz="1100">
              <a:latin typeface="Arial" pitchFamily="34" charset="0"/>
              <a:cs typeface="Arial" pitchFamily="34" charset="0"/>
            </a:rPr>
            <a:t>PWM</a:t>
          </a:r>
        </a:p>
      </dgm:t>
    </dgm:pt>
    <dgm:pt modelId="{3A8527F4-358D-4443-87EE-1567107E0B44}" type="parTrans" cxnId="{DA4CC3D6-40C1-4F2B-951C-842C84290C58}">
      <dgm:prSet/>
      <dgm:spPr/>
      <dgm:t>
        <a:bodyPr/>
        <a:lstStyle/>
        <a:p>
          <a:pPr algn="ctr"/>
          <a:endParaRPr lang="es-ES" sz="1100">
            <a:latin typeface="Arial" pitchFamily="34" charset="0"/>
            <a:cs typeface="Arial" pitchFamily="34" charset="0"/>
          </a:endParaRPr>
        </a:p>
      </dgm:t>
    </dgm:pt>
    <dgm:pt modelId="{FB502A8A-6DE4-4016-A867-0F69466412DB}" type="sibTrans" cxnId="{DA4CC3D6-40C1-4F2B-951C-842C84290C58}">
      <dgm:prSet/>
      <dgm:spPr/>
      <dgm:t>
        <a:bodyPr/>
        <a:lstStyle/>
        <a:p>
          <a:pPr algn="ctr"/>
          <a:endParaRPr lang="es-ES" sz="1100">
            <a:latin typeface="Arial" pitchFamily="34" charset="0"/>
            <a:cs typeface="Arial" pitchFamily="34" charset="0"/>
          </a:endParaRPr>
        </a:p>
      </dgm:t>
    </dgm:pt>
    <dgm:pt modelId="{4384B330-1A39-45C0-A566-88F21A7E1272}">
      <dgm:prSet phldrT="[Texto]" custT="1"/>
      <dgm:spPr/>
      <dgm:t>
        <a:bodyPr/>
        <a:lstStyle/>
        <a:p>
          <a:pPr algn="ctr"/>
          <a:r>
            <a:rPr lang="es-ES" sz="1100">
              <a:latin typeface="Arial" pitchFamily="34" charset="0"/>
              <a:cs typeface="Arial" pitchFamily="34" charset="0"/>
            </a:rPr>
            <a:t>SHIEL DE POTENCIA</a:t>
          </a:r>
        </a:p>
      </dgm:t>
    </dgm:pt>
    <dgm:pt modelId="{201121F6-5554-40EF-9F4B-BA3BBDCA18CA}" type="parTrans" cxnId="{FE6F4FB3-C52A-4B98-A9B7-A276D60D4293}">
      <dgm:prSet/>
      <dgm:spPr/>
      <dgm:t>
        <a:bodyPr/>
        <a:lstStyle/>
        <a:p>
          <a:pPr algn="ctr"/>
          <a:endParaRPr lang="es-ES" sz="1100">
            <a:latin typeface="Arial" pitchFamily="34" charset="0"/>
            <a:cs typeface="Arial" pitchFamily="34" charset="0"/>
          </a:endParaRPr>
        </a:p>
      </dgm:t>
    </dgm:pt>
    <dgm:pt modelId="{AB4A1A33-684E-42D0-80AA-BBFE7F916BB2}" type="sibTrans" cxnId="{FE6F4FB3-C52A-4B98-A9B7-A276D60D4293}">
      <dgm:prSet/>
      <dgm:spPr/>
      <dgm:t>
        <a:bodyPr/>
        <a:lstStyle/>
        <a:p>
          <a:pPr algn="ctr"/>
          <a:endParaRPr lang="es-ES" sz="1100">
            <a:latin typeface="Arial" pitchFamily="34" charset="0"/>
            <a:cs typeface="Arial" pitchFamily="34" charset="0"/>
          </a:endParaRPr>
        </a:p>
      </dgm:t>
    </dgm:pt>
    <dgm:pt modelId="{BF8F5764-01E7-493A-AA35-857B85D2B838}">
      <dgm:prSet phldrT="[Texto]" custT="1"/>
      <dgm:spPr/>
      <dgm:t>
        <a:bodyPr/>
        <a:lstStyle/>
        <a:p>
          <a:pPr algn="ctr"/>
          <a:r>
            <a:rPr lang="es-ES" sz="1100">
              <a:latin typeface="Arial" pitchFamily="34" charset="0"/>
              <a:cs typeface="Arial" pitchFamily="34" charset="0"/>
            </a:rPr>
            <a:t>MOTOR</a:t>
          </a:r>
        </a:p>
      </dgm:t>
    </dgm:pt>
    <dgm:pt modelId="{60168A36-7F15-49B8-A93F-2FEAAF2324A7}" type="parTrans" cxnId="{A3E943CA-77BC-4A8C-95D6-D210E7346CE0}">
      <dgm:prSet/>
      <dgm:spPr/>
      <dgm:t>
        <a:bodyPr/>
        <a:lstStyle/>
        <a:p>
          <a:pPr algn="ctr"/>
          <a:endParaRPr lang="es-ES" sz="1100">
            <a:latin typeface="Arial" pitchFamily="34" charset="0"/>
            <a:cs typeface="Arial" pitchFamily="34" charset="0"/>
          </a:endParaRPr>
        </a:p>
      </dgm:t>
    </dgm:pt>
    <dgm:pt modelId="{E8F0CE1E-2D57-45D5-A72F-FDC6F933AAE8}" type="sibTrans" cxnId="{A3E943CA-77BC-4A8C-95D6-D210E7346CE0}">
      <dgm:prSet/>
      <dgm:spPr/>
      <dgm:t>
        <a:bodyPr/>
        <a:lstStyle/>
        <a:p>
          <a:pPr algn="ctr"/>
          <a:endParaRPr lang="es-ES" sz="1100">
            <a:latin typeface="Arial" pitchFamily="34" charset="0"/>
            <a:cs typeface="Arial" pitchFamily="34" charset="0"/>
          </a:endParaRPr>
        </a:p>
      </dgm:t>
    </dgm:pt>
    <dgm:pt modelId="{B31A24F8-AC63-48F0-A444-19F3D9658D27}" type="pres">
      <dgm:prSet presAssocID="{19168FC5-0960-4963-966A-3A47DDBF58F1}" presName="CompostProcess" presStyleCnt="0">
        <dgm:presLayoutVars>
          <dgm:dir/>
          <dgm:resizeHandles val="exact"/>
        </dgm:presLayoutVars>
      </dgm:prSet>
      <dgm:spPr/>
    </dgm:pt>
    <dgm:pt modelId="{499214CC-B7D6-4569-B297-535974E6B628}" type="pres">
      <dgm:prSet presAssocID="{19168FC5-0960-4963-966A-3A47DDBF58F1}" presName="arrow" presStyleLbl="bgShp" presStyleIdx="0" presStyleCnt="1"/>
      <dgm:spPr/>
    </dgm:pt>
    <dgm:pt modelId="{0E491CFA-9335-4E61-9175-CE9E27C00BE8}" type="pres">
      <dgm:prSet presAssocID="{19168FC5-0960-4963-966A-3A47DDBF58F1}" presName="linearProcess" presStyleCnt="0"/>
      <dgm:spPr/>
    </dgm:pt>
    <dgm:pt modelId="{290F20BD-08F7-49BE-BFA4-31DF6F9B54BA}" type="pres">
      <dgm:prSet presAssocID="{F918DDCC-487E-42C6-955C-B30B06E649EC}" presName="textNode" presStyleLbl="node1" presStyleIdx="0" presStyleCnt="4">
        <dgm:presLayoutVars>
          <dgm:bulletEnabled val="1"/>
        </dgm:presLayoutVars>
      </dgm:prSet>
      <dgm:spPr/>
      <dgm:t>
        <a:bodyPr/>
        <a:lstStyle/>
        <a:p>
          <a:endParaRPr lang="es-ES"/>
        </a:p>
      </dgm:t>
    </dgm:pt>
    <dgm:pt modelId="{90982DF9-786E-474E-BD0E-07AE2C2153A6}" type="pres">
      <dgm:prSet presAssocID="{B723CDF8-3630-4F0F-850F-B7490F33F421}" presName="sibTrans" presStyleCnt="0"/>
      <dgm:spPr/>
    </dgm:pt>
    <dgm:pt modelId="{93D0932D-E082-45F1-9620-88E0B9535994}" type="pres">
      <dgm:prSet presAssocID="{7FF46CEC-5841-4ADD-86BF-58BC7B90F832}" presName="textNode" presStyleLbl="node1" presStyleIdx="1" presStyleCnt="4">
        <dgm:presLayoutVars>
          <dgm:bulletEnabled val="1"/>
        </dgm:presLayoutVars>
      </dgm:prSet>
      <dgm:spPr/>
      <dgm:t>
        <a:bodyPr/>
        <a:lstStyle/>
        <a:p>
          <a:endParaRPr lang="es-ES"/>
        </a:p>
      </dgm:t>
    </dgm:pt>
    <dgm:pt modelId="{741446A6-5134-41D0-BCDA-559098EA4534}" type="pres">
      <dgm:prSet presAssocID="{FB502A8A-6DE4-4016-A867-0F69466412DB}" presName="sibTrans" presStyleCnt="0"/>
      <dgm:spPr/>
    </dgm:pt>
    <dgm:pt modelId="{A7135D68-0D3E-4E29-BF37-5070CDF4AB22}" type="pres">
      <dgm:prSet presAssocID="{4384B330-1A39-45C0-A566-88F21A7E1272}" presName="textNode" presStyleLbl="node1" presStyleIdx="2" presStyleCnt="4">
        <dgm:presLayoutVars>
          <dgm:bulletEnabled val="1"/>
        </dgm:presLayoutVars>
      </dgm:prSet>
      <dgm:spPr/>
      <dgm:t>
        <a:bodyPr/>
        <a:lstStyle/>
        <a:p>
          <a:endParaRPr lang="es-ES"/>
        </a:p>
      </dgm:t>
    </dgm:pt>
    <dgm:pt modelId="{95289ECF-4760-4E7E-8BE5-07E7C56CBBE4}" type="pres">
      <dgm:prSet presAssocID="{AB4A1A33-684E-42D0-80AA-BBFE7F916BB2}" presName="sibTrans" presStyleCnt="0"/>
      <dgm:spPr/>
    </dgm:pt>
    <dgm:pt modelId="{DB6DEEAA-7C0C-4971-9583-A12603FD4105}" type="pres">
      <dgm:prSet presAssocID="{BF8F5764-01E7-493A-AA35-857B85D2B838}" presName="textNode" presStyleLbl="node1" presStyleIdx="3" presStyleCnt="4">
        <dgm:presLayoutVars>
          <dgm:bulletEnabled val="1"/>
        </dgm:presLayoutVars>
      </dgm:prSet>
      <dgm:spPr/>
      <dgm:t>
        <a:bodyPr/>
        <a:lstStyle/>
        <a:p>
          <a:endParaRPr lang="es-ES"/>
        </a:p>
      </dgm:t>
    </dgm:pt>
  </dgm:ptLst>
  <dgm:cxnLst>
    <dgm:cxn modelId="{0C964846-5E70-482B-A48E-47843DDB0354}" type="presOf" srcId="{F918DDCC-487E-42C6-955C-B30B06E649EC}" destId="{290F20BD-08F7-49BE-BFA4-31DF6F9B54BA}" srcOrd="0" destOrd="0" presId="urn:microsoft.com/office/officeart/2005/8/layout/hProcess9"/>
    <dgm:cxn modelId="{9151E38A-CC40-47C9-B7DB-0D54AB35E5A8}" type="presOf" srcId="{19168FC5-0960-4963-966A-3A47DDBF58F1}" destId="{B31A24F8-AC63-48F0-A444-19F3D9658D27}" srcOrd="0" destOrd="0" presId="urn:microsoft.com/office/officeart/2005/8/layout/hProcess9"/>
    <dgm:cxn modelId="{37B56263-7898-4466-A463-C7516D065CF1}" type="presOf" srcId="{BF8F5764-01E7-493A-AA35-857B85D2B838}" destId="{DB6DEEAA-7C0C-4971-9583-A12603FD4105}" srcOrd="0" destOrd="0" presId="urn:microsoft.com/office/officeart/2005/8/layout/hProcess9"/>
    <dgm:cxn modelId="{E9CD0D38-9C21-4BCF-A090-64CCBE660FF2}" type="presOf" srcId="{7FF46CEC-5841-4ADD-86BF-58BC7B90F832}" destId="{93D0932D-E082-45F1-9620-88E0B9535994}" srcOrd="0" destOrd="0" presId="urn:microsoft.com/office/officeart/2005/8/layout/hProcess9"/>
    <dgm:cxn modelId="{DA4CC3D6-40C1-4F2B-951C-842C84290C58}" srcId="{19168FC5-0960-4963-966A-3A47DDBF58F1}" destId="{7FF46CEC-5841-4ADD-86BF-58BC7B90F832}" srcOrd="1" destOrd="0" parTransId="{3A8527F4-358D-4443-87EE-1567107E0B44}" sibTransId="{FB502A8A-6DE4-4016-A867-0F69466412DB}"/>
    <dgm:cxn modelId="{260902F7-87FA-488C-9164-A35A0F9F42E7}" srcId="{19168FC5-0960-4963-966A-3A47DDBF58F1}" destId="{F918DDCC-487E-42C6-955C-B30B06E649EC}" srcOrd="0" destOrd="0" parTransId="{CB348A57-11DA-45B9-9A0C-C6BBEDC7258B}" sibTransId="{B723CDF8-3630-4F0F-850F-B7490F33F421}"/>
    <dgm:cxn modelId="{FE6F4FB3-C52A-4B98-A9B7-A276D60D4293}" srcId="{19168FC5-0960-4963-966A-3A47DDBF58F1}" destId="{4384B330-1A39-45C0-A566-88F21A7E1272}" srcOrd="2" destOrd="0" parTransId="{201121F6-5554-40EF-9F4B-BA3BBDCA18CA}" sibTransId="{AB4A1A33-684E-42D0-80AA-BBFE7F916BB2}"/>
    <dgm:cxn modelId="{A980CDFB-8A32-41B1-A80C-AAAC8E70A822}" type="presOf" srcId="{4384B330-1A39-45C0-A566-88F21A7E1272}" destId="{A7135D68-0D3E-4E29-BF37-5070CDF4AB22}" srcOrd="0" destOrd="0" presId="urn:microsoft.com/office/officeart/2005/8/layout/hProcess9"/>
    <dgm:cxn modelId="{A3E943CA-77BC-4A8C-95D6-D210E7346CE0}" srcId="{19168FC5-0960-4963-966A-3A47DDBF58F1}" destId="{BF8F5764-01E7-493A-AA35-857B85D2B838}" srcOrd="3" destOrd="0" parTransId="{60168A36-7F15-49B8-A93F-2FEAAF2324A7}" sibTransId="{E8F0CE1E-2D57-45D5-A72F-FDC6F933AAE8}"/>
    <dgm:cxn modelId="{89EB1247-F416-427F-9217-DA311CB56451}" type="presParOf" srcId="{B31A24F8-AC63-48F0-A444-19F3D9658D27}" destId="{499214CC-B7D6-4569-B297-535974E6B628}" srcOrd="0" destOrd="0" presId="urn:microsoft.com/office/officeart/2005/8/layout/hProcess9"/>
    <dgm:cxn modelId="{D64DE2CE-4EEF-4881-B721-49DFF4971FFD}" type="presParOf" srcId="{B31A24F8-AC63-48F0-A444-19F3D9658D27}" destId="{0E491CFA-9335-4E61-9175-CE9E27C00BE8}" srcOrd="1" destOrd="0" presId="urn:microsoft.com/office/officeart/2005/8/layout/hProcess9"/>
    <dgm:cxn modelId="{5166AE68-5B5C-405A-8197-99B9D1F769E2}" type="presParOf" srcId="{0E491CFA-9335-4E61-9175-CE9E27C00BE8}" destId="{290F20BD-08F7-49BE-BFA4-31DF6F9B54BA}" srcOrd="0" destOrd="0" presId="urn:microsoft.com/office/officeart/2005/8/layout/hProcess9"/>
    <dgm:cxn modelId="{980FA784-5EBC-4379-8C95-99BCFD125A0D}" type="presParOf" srcId="{0E491CFA-9335-4E61-9175-CE9E27C00BE8}" destId="{90982DF9-786E-474E-BD0E-07AE2C2153A6}" srcOrd="1" destOrd="0" presId="urn:microsoft.com/office/officeart/2005/8/layout/hProcess9"/>
    <dgm:cxn modelId="{21896D42-30FE-446D-9984-BE2414715900}" type="presParOf" srcId="{0E491CFA-9335-4E61-9175-CE9E27C00BE8}" destId="{93D0932D-E082-45F1-9620-88E0B9535994}" srcOrd="2" destOrd="0" presId="urn:microsoft.com/office/officeart/2005/8/layout/hProcess9"/>
    <dgm:cxn modelId="{08F92409-141E-436D-BE5B-D0EB9D32AF40}" type="presParOf" srcId="{0E491CFA-9335-4E61-9175-CE9E27C00BE8}" destId="{741446A6-5134-41D0-BCDA-559098EA4534}" srcOrd="3" destOrd="0" presId="urn:microsoft.com/office/officeart/2005/8/layout/hProcess9"/>
    <dgm:cxn modelId="{D1FCF2E2-F4C1-4674-9E60-AFA00CD0CDF9}" type="presParOf" srcId="{0E491CFA-9335-4E61-9175-CE9E27C00BE8}" destId="{A7135D68-0D3E-4E29-BF37-5070CDF4AB22}" srcOrd="4" destOrd="0" presId="urn:microsoft.com/office/officeart/2005/8/layout/hProcess9"/>
    <dgm:cxn modelId="{CC08DD1E-2449-42BC-B624-0C823AB55F2A}" type="presParOf" srcId="{0E491CFA-9335-4E61-9175-CE9E27C00BE8}" destId="{95289ECF-4760-4E7E-8BE5-07E7C56CBBE4}" srcOrd="5" destOrd="0" presId="urn:microsoft.com/office/officeart/2005/8/layout/hProcess9"/>
    <dgm:cxn modelId="{F048FE7A-64EA-4DD6-B373-482DA176864D}" type="presParOf" srcId="{0E491CFA-9335-4E61-9175-CE9E27C00BE8}" destId="{DB6DEEAA-7C0C-4971-9583-A12603FD410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9214CC-B7D6-4569-B297-535974E6B628}">
      <dsp:nvSpPr>
        <dsp:cNvPr id="0" name=""/>
        <dsp:cNvSpPr/>
      </dsp:nvSpPr>
      <dsp:spPr>
        <a:xfrm>
          <a:off x="433345" y="0"/>
          <a:ext cx="4911252" cy="195584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F20BD-08F7-49BE-BFA4-31DF6F9B54BA}">
      <dsp:nvSpPr>
        <dsp:cNvPr id="0" name=""/>
        <dsp:cNvSpPr/>
      </dsp:nvSpPr>
      <dsp:spPr>
        <a:xfrm>
          <a:off x="1974" y="586753"/>
          <a:ext cx="1283109" cy="7823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a:latin typeface="Arial" pitchFamily="34" charset="0"/>
              <a:cs typeface="Arial" pitchFamily="34" charset="0"/>
            </a:rPr>
            <a:t>CONTROL</a:t>
          </a:r>
        </a:p>
      </dsp:txBody>
      <dsp:txXfrm>
        <a:off x="40165" y="624944"/>
        <a:ext cx="1206727" cy="705955"/>
      </dsp:txXfrm>
    </dsp:sp>
    <dsp:sp modelId="{93D0932D-E082-45F1-9620-88E0B9535994}">
      <dsp:nvSpPr>
        <dsp:cNvPr id="0" name=""/>
        <dsp:cNvSpPr/>
      </dsp:nvSpPr>
      <dsp:spPr>
        <a:xfrm>
          <a:off x="1498936" y="586753"/>
          <a:ext cx="1283109" cy="7823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a:latin typeface="Arial" pitchFamily="34" charset="0"/>
              <a:cs typeface="Arial" pitchFamily="34" charset="0"/>
            </a:rPr>
            <a:t>PWM</a:t>
          </a:r>
        </a:p>
      </dsp:txBody>
      <dsp:txXfrm>
        <a:off x="1537127" y="624944"/>
        <a:ext cx="1206727" cy="705955"/>
      </dsp:txXfrm>
    </dsp:sp>
    <dsp:sp modelId="{A7135D68-0D3E-4E29-BF37-5070CDF4AB22}">
      <dsp:nvSpPr>
        <dsp:cNvPr id="0" name=""/>
        <dsp:cNvSpPr/>
      </dsp:nvSpPr>
      <dsp:spPr>
        <a:xfrm>
          <a:off x="2995897" y="586753"/>
          <a:ext cx="1283109" cy="7823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a:latin typeface="Arial" pitchFamily="34" charset="0"/>
              <a:cs typeface="Arial" pitchFamily="34" charset="0"/>
            </a:rPr>
            <a:t>SHIEL DE POTENCIA</a:t>
          </a:r>
        </a:p>
      </dsp:txBody>
      <dsp:txXfrm>
        <a:off x="3034088" y="624944"/>
        <a:ext cx="1206727" cy="705955"/>
      </dsp:txXfrm>
    </dsp:sp>
    <dsp:sp modelId="{DB6DEEAA-7C0C-4971-9583-A12603FD4105}">
      <dsp:nvSpPr>
        <dsp:cNvPr id="0" name=""/>
        <dsp:cNvSpPr/>
      </dsp:nvSpPr>
      <dsp:spPr>
        <a:xfrm>
          <a:off x="4492859" y="586753"/>
          <a:ext cx="1283109" cy="78233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a:latin typeface="Arial" pitchFamily="34" charset="0"/>
              <a:cs typeface="Arial" pitchFamily="34" charset="0"/>
            </a:rPr>
            <a:t>MOTOR</a:t>
          </a:r>
        </a:p>
      </dsp:txBody>
      <dsp:txXfrm>
        <a:off x="4531050" y="624944"/>
        <a:ext cx="1206727" cy="70595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90B23E-7A66-4C23-ADFE-26B1B70F2DAC}" type="datetimeFigureOut">
              <a:rPr lang="es-ES" smtClean="0"/>
              <a:t>21/08/2015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C97E78-0004-4DD6-B2A9-D072CDCE3C37}" type="slidenum">
              <a:rPr lang="es-ES" smtClean="0"/>
              <a:t>‹Nº›</a:t>
            </a:fld>
            <a:endParaRPr lang="es-ES"/>
          </a:p>
        </p:txBody>
      </p:sp>
    </p:spTree>
    <p:extLst>
      <p:ext uri="{BB962C8B-B14F-4D97-AF65-F5344CB8AC3E}">
        <p14:creationId xmlns:p14="http://schemas.microsoft.com/office/powerpoint/2010/main" val="264041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VOLUMEN: 8,863 CM3</a:t>
            </a:r>
            <a:endParaRPr lang="es-ES" dirty="0"/>
          </a:p>
        </p:txBody>
      </p:sp>
      <p:sp>
        <p:nvSpPr>
          <p:cNvPr id="4" name="3 Marcador de número de diapositiva"/>
          <p:cNvSpPr>
            <a:spLocks noGrp="1"/>
          </p:cNvSpPr>
          <p:nvPr>
            <p:ph type="sldNum" sz="quarter" idx="10"/>
          </p:nvPr>
        </p:nvSpPr>
        <p:spPr/>
        <p:txBody>
          <a:bodyPr/>
          <a:lstStyle/>
          <a:p>
            <a:fld id="{6FC97E78-0004-4DD6-B2A9-D072CDCE3C37}" type="slidenum">
              <a:rPr lang="es-ES" smtClean="0"/>
              <a:t>7</a:t>
            </a:fld>
            <a:endParaRPr lang="es-ES"/>
          </a:p>
        </p:txBody>
      </p:sp>
    </p:spTree>
    <p:extLst>
      <p:ext uri="{BB962C8B-B14F-4D97-AF65-F5344CB8AC3E}">
        <p14:creationId xmlns:p14="http://schemas.microsoft.com/office/powerpoint/2010/main" val="3069655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Z: PISTA ES MAS PULIDA PARA MINIMIZAR</a:t>
            </a:r>
            <a:r>
              <a:rPr lang="es-ES" baseline="0" dirty="0" smtClean="0"/>
              <a:t> LA FRICCIÓN</a:t>
            </a:r>
          </a:p>
          <a:p>
            <a:r>
              <a:rPr lang="es-ES" baseline="0" dirty="0" smtClean="0"/>
              <a:t>DE BOLAS: DEBIDO A QUE SOLO SE TIENE UNA CARGA  RADIAL</a:t>
            </a:r>
            <a:endParaRPr lang="es-ES" dirty="0"/>
          </a:p>
        </p:txBody>
      </p:sp>
      <p:sp>
        <p:nvSpPr>
          <p:cNvPr id="4" name="3 Marcador de número de diapositiva"/>
          <p:cNvSpPr>
            <a:spLocks noGrp="1"/>
          </p:cNvSpPr>
          <p:nvPr>
            <p:ph type="sldNum" sz="quarter" idx="10"/>
          </p:nvPr>
        </p:nvSpPr>
        <p:spPr/>
        <p:txBody>
          <a:bodyPr/>
          <a:lstStyle/>
          <a:p>
            <a:fld id="{6FC97E78-0004-4DD6-B2A9-D072CDCE3C37}" type="slidenum">
              <a:rPr lang="es-ES" smtClean="0"/>
              <a:t>9</a:t>
            </a:fld>
            <a:endParaRPr lang="es-ES"/>
          </a:p>
        </p:txBody>
      </p:sp>
    </p:spTree>
    <p:extLst>
      <p:ext uri="{BB962C8B-B14F-4D97-AF65-F5344CB8AC3E}">
        <p14:creationId xmlns:p14="http://schemas.microsoft.com/office/powerpoint/2010/main" val="2249261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OPEN SOURCE</a:t>
            </a:r>
            <a:endParaRPr lang="es-ES" dirty="0"/>
          </a:p>
        </p:txBody>
      </p:sp>
      <p:sp>
        <p:nvSpPr>
          <p:cNvPr id="4" name="3 Marcador de número de diapositiva"/>
          <p:cNvSpPr>
            <a:spLocks noGrp="1"/>
          </p:cNvSpPr>
          <p:nvPr>
            <p:ph type="sldNum" sz="quarter" idx="10"/>
          </p:nvPr>
        </p:nvSpPr>
        <p:spPr/>
        <p:txBody>
          <a:bodyPr/>
          <a:lstStyle/>
          <a:p>
            <a:fld id="{6FC97E78-0004-4DD6-B2A9-D072CDCE3C37}" type="slidenum">
              <a:rPr lang="es-ES" smtClean="0"/>
              <a:t>18</a:t>
            </a:fld>
            <a:endParaRPr lang="es-ES"/>
          </a:p>
        </p:txBody>
      </p:sp>
    </p:spTree>
    <p:extLst>
      <p:ext uri="{BB962C8B-B14F-4D97-AF65-F5344CB8AC3E}">
        <p14:creationId xmlns:p14="http://schemas.microsoft.com/office/powerpoint/2010/main" val="1573368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SPIN: 26,90</a:t>
            </a:r>
          </a:p>
          <a:p>
            <a:r>
              <a:rPr lang="es-ES" dirty="0" smtClean="0"/>
              <a:t>DIP:</a:t>
            </a:r>
            <a:r>
              <a:rPr lang="es-ES" baseline="0" dirty="0" smtClean="0"/>
              <a:t> 11,52</a:t>
            </a:r>
            <a:endParaRPr lang="es-ES" dirty="0"/>
          </a:p>
        </p:txBody>
      </p:sp>
      <p:sp>
        <p:nvSpPr>
          <p:cNvPr id="4" name="3 Marcador de número de diapositiva"/>
          <p:cNvSpPr>
            <a:spLocks noGrp="1"/>
          </p:cNvSpPr>
          <p:nvPr>
            <p:ph type="sldNum" sz="quarter" idx="10"/>
          </p:nvPr>
        </p:nvSpPr>
        <p:spPr/>
        <p:txBody>
          <a:bodyPr/>
          <a:lstStyle/>
          <a:p>
            <a:fld id="{6FC97E78-0004-4DD6-B2A9-D072CDCE3C37}" type="slidenum">
              <a:rPr lang="es-ES" smtClean="0"/>
              <a:t>25</a:t>
            </a:fld>
            <a:endParaRPr lang="es-ES"/>
          </a:p>
        </p:txBody>
      </p:sp>
    </p:spTree>
    <p:extLst>
      <p:ext uri="{BB962C8B-B14F-4D97-AF65-F5344CB8AC3E}">
        <p14:creationId xmlns:p14="http://schemas.microsoft.com/office/powerpoint/2010/main" val="2636490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EAF9F8B9-08C0-4204-AFC7-9AC25DF7835D}" type="datetimeFigureOut">
              <a:rPr lang="es-ES" smtClean="0"/>
              <a:t>21/08/2015</a:t>
            </a:fld>
            <a:endParaRPr lang="es-ES"/>
          </a:p>
        </p:txBody>
      </p:sp>
      <p:sp>
        <p:nvSpPr>
          <p:cNvPr id="19" name="Footer Placeholder 18"/>
          <p:cNvSpPr>
            <a:spLocks noGrp="1"/>
          </p:cNvSpPr>
          <p:nvPr>
            <p:ph type="ftr" sz="quarter" idx="11"/>
          </p:nvPr>
        </p:nvSpPr>
        <p:spPr/>
        <p:txBody>
          <a:bodyPr/>
          <a:lstStyle/>
          <a:p>
            <a:endParaRPr lang="es-ES"/>
          </a:p>
        </p:txBody>
      </p:sp>
      <p:sp>
        <p:nvSpPr>
          <p:cNvPr id="27" name="Slide Number Placeholder 26"/>
          <p:cNvSpPr>
            <a:spLocks noGrp="1"/>
          </p:cNvSpPr>
          <p:nvPr>
            <p:ph type="sldNum" sz="quarter" idx="12"/>
          </p:nvPr>
        </p:nvSpPr>
        <p:spPr/>
        <p:txBody>
          <a:bodyPr/>
          <a:lstStyle/>
          <a:p>
            <a:fld id="{7B4F12D5-46EF-4318-9726-D352AB314614}"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EAF9F8B9-08C0-4204-AFC7-9AC25DF7835D}" type="datetimeFigureOut">
              <a:rPr lang="es-ES" smtClean="0"/>
              <a:t>21/08/2015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4F12D5-46EF-4318-9726-D352AB314614}"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EAF9F8B9-08C0-4204-AFC7-9AC25DF7835D}" type="datetimeFigureOut">
              <a:rPr lang="es-ES" smtClean="0"/>
              <a:t>21/08/2015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4F12D5-46EF-4318-9726-D352AB314614}"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EAF9F8B9-08C0-4204-AFC7-9AC25DF7835D}" type="datetimeFigureOut">
              <a:rPr lang="es-ES" smtClean="0"/>
              <a:t>21/08/2015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4F12D5-46EF-4318-9726-D352AB314614}"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EAF9F8B9-08C0-4204-AFC7-9AC25DF7835D}" type="datetimeFigureOut">
              <a:rPr lang="es-ES" smtClean="0"/>
              <a:t>21/08/2015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B4F12D5-46EF-4318-9726-D352AB314614}"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EAF9F8B9-08C0-4204-AFC7-9AC25DF7835D}" type="datetimeFigureOut">
              <a:rPr lang="es-ES" smtClean="0"/>
              <a:t>21/08/2015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B4F12D5-46EF-4318-9726-D352AB314614}"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EAF9F8B9-08C0-4204-AFC7-9AC25DF7835D}" type="datetimeFigureOut">
              <a:rPr lang="es-ES" smtClean="0"/>
              <a:t>21/08/2015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B4F12D5-46EF-4318-9726-D352AB314614}"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EAF9F8B9-08C0-4204-AFC7-9AC25DF7835D}" type="datetimeFigureOut">
              <a:rPr lang="es-ES" smtClean="0"/>
              <a:t>21/08/2015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B4F12D5-46EF-4318-9726-D352AB314614}"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F9F8B9-08C0-4204-AFC7-9AC25DF7835D}" type="datetimeFigureOut">
              <a:rPr lang="es-ES" smtClean="0"/>
              <a:t>21/08/2015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B4F12D5-46EF-4318-9726-D352AB314614}"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EAF9F8B9-08C0-4204-AFC7-9AC25DF7835D}" type="datetimeFigureOut">
              <a:rPr lang="es-ES" smtClean="0"/>
              <a:t>21/08/2015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B4F12D5-46EF-4318-9726-D352AB314614}"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EAF9F8B9-08C0-4204-AFC7-9AC25DF7835D}" type="datetimeFigureOut">
              <a:rPr lang="es-ES" smtClean="0"/>
              <a:t>21/08/2015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077200" y="6356350"/>
            <a:ext cx="609600" cy="365125"/>
          </a:xfrm>
        </p:spPr>
        <p:txBody>
          <a:bodyPr/>
          <a:lstStyle/>
          <a:p>
            <a:fld id="{7B4F12D5-46EF-4318-9726-D352AB314614}" type="slidenum">
              <a:rPr lang="es-ES" smtClean="0"/>
              <a:t>‹Nº›</a:t>
            </a:fld>
            <a:endParaRPr lang="es-E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AF9F8B9-08C0-4204-AFC7-9AC25DF7835D}" type="datetimeFigureOut">
              <a:rPr lang="es-ES" smtClean="0"/>
              <a:t>21/08/2015</a:t>
            </a:fld>
            <a:endParaRPr lang="es-E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B4F12D5-46EF-4318-9726-D352AB314614}" type="slidenum">
              <a:rPr lang="es-ES" smtClean="0"/>
              <a:t>‹Nº›</a:t>
            </a:fld>
            <a:endParaRPr lang="es-E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tmp"/><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3.tmp"/><Relationship Id="rId5" Type="http://schemas.openxmlformats.org/officeDocument/2006/relationships/image" Target="../media/image22.png"/><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25.tmp"/><Relationship Id="rId5" Type="http://schemas.openxmlformats.org/officeDocument/2006/relationships/image" Target="../media/image24.pn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251520" y="1340768"/>
            <a:ext cx="8710736" cy="3026767"/>
          </a:xfrm>
        </p:spPr>
        <p:txBody>
          <a:bodyPr>
            <a:normAutofit/>
          </a:bodyPr>
          <a:lstStyle/>
          <a:p>
            <a:r>
              <a:rPr lang="es-EC" sz="3200" b="1" dirty="0"/>
              <a:t>“DISEÑO E IMPLEMENTACIÓN DE UN SISTEMA PARA DEPOSICIÓN DE MONOCAPAS Y PELÍCULAS FINAS DE NANOPARTÍCULAS PARA EL PROCESAMIENTO DE NANOMATERIALES EN EL LABORATORIO DE CIENCIA DE LOS MATERIALES DEL DECEM.”</a:t>
            </a:r>
            <a:endParaRPr lang="es-ES" sz="3200" dirty="0"/>
          </a:p>
        </p:txBody>
      </p:sp>
      <p:sp>
        <p:nvSpPr>
          <p:cNvPr id="5" name="4 Subtítulo"/>
          <p:cNvSpPr>
            <a:spLocks noGrp="1"/>
          </p:cNvSpPr>
          <p:nvPr>
            <p:ph type="subTitle" idx="1"/>
          </p:nvPr>
        </p:nvSpPr>
        <p:spPr>
          <a:xfrm>
            <a:off x="4788024" y="5301208"/>
            <a:ext cx="4024536" cy="648072"/>
          </a:xfrm>
        </p:spPr>
        <p:txBody>
          <a:bodyPr/>
          <a:lstStyle/>
          <a:p>
            <a:r>
              <a:rPr lang="es-ES" dirty="0" smtClean="0"/>
              <a:t>ANDREA ORBE</a:t>
            </a:r>
            <a:endParaRPr lang="es-ES" dirty="0"/>
          </a:p>
        </p:txBody>
      </p:sp>
    </p:spTree>
    <p:extLst>
      <p:ext uri="{BB962C8B-B14F-4D97-AF65-F5344CB8AC3E}">
        <p14:creationId xmlns:p14="http://schemas.microsoft.com/office/powerpoint/2010/main" val="8047324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p:txBody>
          <a:bodyPr/>
          <a:lstStyle/>
          <a:p>
            <a:r>
              <a:rPr lang="es-ES" dirty="0" smtClean="0"/>
              <a:t>SPIN COATER</a:t>
            </a:r>
            <a:endParaRPr lang="es-ES" dirty="0"/>
          </a:p>
        </p:txBody>
      </p:sp>
      <p:sp>
        <p:nvSpPr>
          <p:cNvPr id="8" name="7 Marcador de texto"/>
          <p:cNvSpPr>
            <a:spLocks noGrp="1"/>
          </p:cNvSpPr>
          <p:nvPr>
            <p:ph type="body" idx="1"/>
          </p:nvPr>
        </p:nvSpPr>
        <p:spPr/>
        <p:txBody>
          <a:bodyPr/>
          <a:lstStyle/>
          <a:p>
            <a:r>
              <a:rPr lang="es-ES" dirty="0" smtClean="0"/>
              <a:t>CUBIERTA</a:t>
            </a:r>
            <a:endParaRPr lang="es-ES" dirty="0"/>
          </a:p>
        </p:txBody>
      </p:sp>
      <p:pic>
        <p:nvPicPr>
          <p:cNvPr id="12" name="11 Imagen"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2426203"/>
            <a:ext cx="5040560" cy="3867859"/>
          </a:xfrm>
          <a:prstGeom prst="rect">
            <a:avLst/>
          </a:prstGeom>
        </p:spPr>
      </p:pic>
    </p:spTree>
    <p:extLst>
      <p:ext uri="{BB962C8B-B14F-4D97-AF65-F5344CB8AC3E}">
        <p14:creationId xmlns:p14="http://schemas.microsoft.com/office/powerpoint/2010/main" val="425746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SPIN COATER</a:t>
            </a:r>
            <a:endParaRPr lang="es-ES" dirty="0"/>
          </a:p>
        </p:txBody>
      </p:sp>
      <p:sp>
        <p:nvSpPr>
          <p:cNvPr id="3" name="2 Marcador de texto"/>
          <p:cNvSpPr>
            <a:spLocks noGrp="1"/>
          </p:cNvSpPr>
          <p:nvPr>
            <p:ph type="body" idx="1"/>
          </p:nvPr>
        </p:nvSpPr>
        <p:spPr>
          <a:xfrm>
            <a:off x="457200" y="1855248"/>
            <a:ext cx="5266928" cy="659352"/>
          </a:xfrm>
        </p:spPr>
        <p:txBody>
          <a:bodyPr/>
          <a:lstStyle/>
          <a:p>
            <a:r>
              <a:rPr lang="es-ES" dirty="0" smtClean="0"/>
              <a:t>ESTRUCTURA DE SOPORTE</a:t>
            </a: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val="685386071"/>
              </p:ext>
            </p:extLst>
          </p:nvPr>
        </p:nvGraphicFramePr>
        <p:xfrm>
          <a:off x="1043608" y="3140968"/>
          <a:ext cx="6768752" cy="2321184"/>
        </p:xfrm>
        <a:graphic>
          <a:graphicData uri="http://schemas.openxmlformats.org/drawingml/2006/table">
            <a:tbl>
              <a:tblPr firstRow="1" firstCol="1" bandRow="1">
                <a:tableStyleId>{5C22544A-7EE6-4342-B048-85BDC9FD1C3A}</a:tableStyleId>
              </a:tblPr>
              <a:tblGrid>
                <a:gridCol w="1692188"/>
                <a:gridCol w="1692188"/>
                <a:gridCol w="1692188"/>
                <a:gridCol w="1692188"/>
              </a:tblGrid>
              <a:tr h="1176854">
                <a:tc>
                  <a:txBody>
                    <a:bodyPr/>
                    <a:lstStyle/>
                    <a:p>
                      <a:pPr indent="252095" algn="ctr">
                        <a:lnSpc>
                          <a:spcPct val="150000"/>
                        </a:lnSpc>
                        <a:spcAft>
                          <a:spcPts val="0"/>
                        </a:spcAft>
                      </a:pPr>
                      <a:r>
                        <a:rPr lang="es-ES" sz="1100" dirty="0">
                          <a:effectLst/>
                        </a:rPr>
                        <a:t>MATERIAL</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a:effectLst/>
                        </a:rPr>
                        <a:t>DESPLAZAMIENTO (mm)</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a:effectLst/>
                        </a:rPr>
                        <a:t>PESO (Kg)</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COSTO ($/Kg)</a:t>
                      </a:r>
                      <a:endParaRPr lang="es-ES" sz="1200" dirty="0">
                        <a:solidFill>
                          <a:srgbClr val="2E74B5"/>
                        </a:solidFill>
                        <a:effectLst/>
                        <a:latin typeface="Arial"/>
                        <a:ea typeface="Calibri"/>
                        <a:cs typeface="Times New Roman"/>
                      </a:endParaRPr>
                    </a:p>
                  </a:txBody>
                  <a:tcPr marL="68580" marR="68580" marT="0" marB="0"/>
                </a:tc>
              </a:tr>
              <a:tr h="572165">
                <a:tc>
                  <a:txBody>
                    <a:bodyPr/>
                    <a:lstStyle/>
                    <a:p>
                      <a:pPr indent="252095" algn="ctr">
                        <a:lnSpc>
                          <a:spcPct val="150000"/>
                        </a:lnSpc>
                        <a:spcAft>
                          <a:spcPts val="0"/>
                        </a:spcAft>
                      </a:pPr>
                      <a:r>
                        <a:rPr lang="es-ES" sz="1100">
                          <a:effectLst/>
                        </a:rPr>
                        <a:t>AISI 1020</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C" sz="1100">
                          <a:effectLst/>
                        </a:rPr>
                        <a:t>2.78X10</a:t>
                      </a:r>
                      <a:r>
                        <a:rPr lang="es-EC" sz="1100" baseline="30000">
                          <a:effectLst/>
                        </a:rPr>
                        <a:t>-6</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a:effectLst/>
                        </a:rPr>
                        <a:t>1,4</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1,5</a:t>
                      </a:r>
                      <a:endParaRPr lang="es-ES" sz="1200" dirty="0">
                        <a:solidFill>
                          <a:srgbClr val="2E74B5"/>
                        </a:solidFill>
                        <a:effectLst/>
                        <a:latin typeface="Arial"/>
                        <a:ea typeface="Calibri"/>
                        <a:cs typeface="Times New Roman"/>
                      </a:endParaRPr>
                    </a:p>
                  </a:txBody>
                  <a:tcPr marL="68580" marR="68580" marT="0" marB="0"/>
                </a:tc>
              </a:tr>
              <a:tr h="572165">
                <a:tc>
                  <a:txBody>
                    <a:bodyPr/>
                    <a:lstStyle/>
                    <a:p>
                      <a:pPr indent="252095" algn="ctr">
                        <a:lnSpc>
                          <a:spcPct val="150000"/>
                        </a:lnSpc>
                        <a:spcAft>
                          <a:spcPts val="0"/>
                        </a:spcAft>
                      </a:pPr>
                      <a:r>
                        <a:rPr lang="es-ES" sz="1100">
                          <a:effectLst/>
                        </a:rPr>
                        <a:t>AISI 304</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C" sz="1100">
                          <a:effectLst/>
                        </a:rPr>
                        <a:t>2.93X10</a:t>
                      </a:r>
                      <a:r>
                        <a:rPr lang="es-EC" sz="1100" baseline="30000">
                          <a:effectLst/>
                        </a:rPr>
                        <a:t>-6</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a:effectLst/>
                        </a:rPr>
                        <a:t>1,4</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5,42</a:t>
                      </a:r>
                      <a:endParaRPr lang="es-ES" sz="1200" dirty="0">
                        <a:solidFill>
                          <a:srgbClr val="2E74B5"/>
                        </a:solidFill>
                        <a:effectLst/>
                        <a:latin typeface="Arial"/>
                        <a:ea typeface="Calibri"/>
                        <a:cs typeface="Times New Roman"/>
                      </a:endParaRPr>
                    </a:p>
                  </a:txBody>
                  <a:tcPr marL="68580" marR="68580" marT="0" marB="0"/>
                </a:tc>
              </a:tr>
            </a:tbl>
          </a:graphicData>
        </a:graphic>
      </p:graphicFrame>
      <p:sp>
        <p:nvSpPr>
          <p:cNvPr id="5" name="4 Rectángulo redondeado"/>
          <p:cNvSpPr/>
          <p:nvPr/>
        </p:nvSpPr>
        <p:spPr>
          <a:xfrm>
            <a:off x="827584" y="4293096"/>
            <a:ext cx="7128792" cy="576064"/>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5076056" y="22116"/>
            <a:ext cx="398525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MECÁNICO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5 CuadroTexto"/>
          <p:cNvSpPr txBox="1"/>
          <p:nvPr/>
        </p:nvSpPr>
        <p:spPr>
          <a:xfrm>
            <a:off x="3089233" y="4119463"/>
            <a:ext cx="3168352" cy="923330"/>
          </a:xfrm>
          <a:prstGeom prst="rect">
            <a:avLst/>
          </a:prstGeom>
          <a:noFill/>
        </p:spPr>
        <p:txBody>
          <a:bodyPr wrap="square" rtlCol="0">
            <a:spAutoFit/>
          </a:bodyPr>
          <a:lstStyle/>
          <a:p>
            <a:pPr algn="ctr"/>
            <a:r>
              <a:rPr lang="es-ES" sz="5400" b="1" dirty="0" smtClean="0">
                <a:solidFill>
                  <a:schemeClr val="accent2"/>
                </a:solidFill>
              </a:rPr>
              <a:t>0,066 Kg.</a:t>
            </a:r>
            <a:endParaRPr lang="es-ES" sz="5400" b="1" dirty="0">
              <a:solidFill>
                <a:schemeClr val="accent2"/>
              </a:solidFill>
            </a:endParaRPr>
          </a:p>
        </p:txBody>
      </p:sp>
      <p:sp>
        <p:nvSpPr>
          <p:cNvPr id="7" name="6 CuadroTexto"/>
          <p:cNvSpPr txBox="1"/>
          <p:nvPr/>
        </p:nvSpPr>
        <p:spPr>
          <a:xfrm>
            <a:off x="3182544" y="4119463"/>
            <a:ext cx="2418871" cy="830997"/>
          </a:xfrm>
          <a:prstGeom prst="rect">
            <a:avLst/>
          </a:prstGeom>
          <a:noFill/>
        </p:spPr>
        <p:txBody>
          <a:bodyPr wrap="square" rtlCol="0">
            <a:spAutoFit/>
          </a:bodyPr>
          <a:lstStyle/>
          <a:p>
            <a:pPr algn="ctr"/>
            <a:r>
              <a:rPr lang="es-ES" sz="4800" b="1" dirty="0" smtClean="0">
                <a:solidFill>
                  <a:schemeClr val="accent2"/>
                </a:solidFill>
              </a:rPr>
              <a:t>87000</a:t>
            </a:r>
            <a:endParaRPr lang="es-ES" sz="4800" b="1" dirty="0">
              <a:solidFill>
                <a:schemeClr val="accent2"/>
              </a:solidFill>
            </a:endParaRPr>
          </a:p>
        </p:txBody>
      </p:sp>
      <p:pic>
        <p:nvPicPr>
          <p:cNvPr id="10" name="9 Imagen" descr="C:\Users\asus\Desktop\fotos tesis\IMG_7448.JPG"/>
          <p:cNvPicPr/>
          <p:nvPr/>
        </p:nvPicPr>
        <p:blipFill rotWithShape="1">
          <a:blip r:embed="rId2" cstate="print">
            <a:extLst>
              <a:ext uri="{28A0092B-C50C-407E-A947-70E740481C1C}">
                <a14:useLocalDpi xmlns:a14="http://schemas.microsoft.com/office/drawing/2010/main" val="0"/>
              </a:ext>
            </a:extLst>
          </a:blip>
          <a:srcRect l="11177" r="10722"/>
          <a:stretch/>
        </p:blipFill>
        <p:spPr bwMode="auto">
          <a:xfrm>
            <a:off x="2199037" y="2374721"/>
            <a:ext cx="4385886" cy="432048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6419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6" presetClass="entr" presetSubtype="21" fill="hold" grpId="0" nodeType="with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3500"/>
                            </p:stCondLst>
                            <p:childTnLst>
                              <p:par>
                                <p:cTn id="17" presetID="42" presetClass="path" presetSubtype="0" accel="50000" decel="50000" fill="hold" grpId="1" nodeType="afterEffect">
                                  <p:stCondLst>
                                    <p:cond delay="1500"/>
                                  </p:stCondLst>
                                  <p:childTnLst>
                                    <p:animMotion origin="layout" path="M 0 0 L 0 0.25 E" pathEditMode="relative" ptsTypes="">
                                      <p:cBhvr>
                                        <p:cTn id="18" dur="2000" fill="hold"/>
                                        <p:tgtEl>
                                          <p:spTgt spid="6"/>
                                        </p:tgtEl>
                                        <p:attrNameLst>
                                          <p:attrName>ppt_x</p:attrName>
                                          <p:attrName>ppt_y</p:attrName>
                                        </p:attrNameLst>
                                      </p:cBhvr>
                                    </p:animMotion>
                                  </p:childTnLst>
                                </p:cTn>
                              </p:par>
                            </p:childTnLst>
                          </p:cTn>
                        </p:par>
                        <p:par>
                          <p:cTn id="19" fill="hold">
                            <p:stCondLst>
                              <p:cond delay="7000"/>
                            </p:stCondLst>
                            <p:childTnLst>
                              <p:par>
                                <p:cTn id="20" presetID="16" presetClass="entr" presetSubtype="21" fill="hold" grpId="0" nodeType="afterEffect">
                                  <p:stCondLst>
                                    <p:cond delay="180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25500"/>
                            </p:stCondLst>
                            <p:childTnLst>
                              <p:par>
                                <p:cTn id="24" presetID="64" presetClass="path" presetSubtype="0" accel="50000" decel="50000" fill="hold" grpId="1" nodeType="afterEffect">
                                  <p:stCondLst>
                                    <p:cond delay="1000"/>
                                  </p:stCondLst>
                                  <p:childTnLst>
                                    <p:animMotion origin="layout" path="M 0 0 L 0 -0.25 E" pathEditMode="relative" ptsTypes="">
                                      <p:cBhvr>
                                        <p:cTn id="25" dur="2000" fill="hold"/>
                                        <p:tgtEl>
                                          <p:spTgt spid="7"/>
                                        </p:tgtEl>
                                        <p:attrNameLst>
                                          <p:attrName>ppt_x</p:attrName>
                                          <p:attrName>ppt_y</p:attrName>
                                        </p:attrNameLst>
                                      </p:cBhvr>
                                    </p:animMotion>
                                  </p:childTnLst>
                                </p:cTn>
                              </p:par>
                            </p:childTnLst>
                          </p:cTn>
                        </p:par>
                        <p:par>
                          <p:cTn id="26" fill="hold">
                            <p:stCondLst>
                              <p:cond delay="28500"/>
                            </p:stCondLst>
                            <p:childTnLst>
                              <p:par>
                                <p:cTn id="27" presetID="31" presetClass="exit" presetSubtype="0" fill="hold" nodeType="afterEffect">
                                  <p:stCondLst>
                                    <p:cond delay="3000"/>
                                  </p:stCondLst>
                                  <p:childTnLst>
                                    <p:anim calcmode="lin" valueType="num">
                                      <p:cBhvr>
                                        <p:cTn id="28" dur="1000"/>
                                        <p:tgtEl>
                                          <p:spTgt spid="4"/>
                                        </p:tgtEl>
                                        <p:attrNameLst>
                                          <p:attrName>ppt_w</p:attrName>
                                        </p:attrNameLst>
                                      </p:cBhvr>
                                      <p:tavLst>
                                        <p:tav tm="0">
                                          <p:val>
                                            <p:strVal val="ppt_w"/>
                                          </p:val>
                                        </p:tav>
                                        <p:tav tm="100000">
                                          <p:val>
                                            <p:fltVal val="0"/>
                                          </p:val>
                                        </p:tav>
                                      </p:tavLst>
                                    </p:anim>
                                    <p:anim calcmode="lin" valueType="num">
                                      <p:cBhvr>
                                        <p:cTn id="29" dur="1000"/>
                                        <p:tgtEl>
                                          <p:spTgt spid="4"/>
                                        </p:tgtEl>
                                        <p:attrNameLst>
                                          <p:attrName>ppt_h</p:attrName>
                                        </p:attrNameLst>
                                      </p:cBhvr>
                                      <p:tavLst>
                                        <p:tav tm="0">
                                          <p:val>
                                            <p:strVal val="ppt_h"/>
                                          </p:val>
                                        </p:tav>
                                        <p:tav tm="100000">
                                          <p:val>
                                            <p:fltVal val="0"/>
                                          </p:val>
                                        </p:tav>
                                      </p:tavLst>
                                    </p:anim>
                                    <p:anim calcmode="lin" valueType="num">
                                      <p:cBhvr>
                                        <p:cTn id="30" dur="1000"/>
                                        <p:tgtEl>
                                          <p:spTgt spid="4"/>
                                        </p:tgtEl>
                                        <p:attrNameLst>
                                          <p:attrName>style.rotation</p:attrName>
                                        </p:attrNameLst>
                                      </p:cBhvr>
                                      <p:tavLst>
                                        <p:tav tm="0">
                                          <p:val>
                                            <p:fltVal val="0"/>
                                          </p:val>
                                        </p:tav>
                                        <p:tav tm="100000">
                                          <p:val>
                                            <p:fltVal val="90"/>
                                          </p:val>
                                        </p:tav>
                                      </p:tavLst>
                                    </p:anim>
                                    <p:animEffect transition="out" filter="fade">
                                      <p:cBhvr>
                                        <p:cTn id="31" dur="1000"/>
                                        <p:tgtEl>
                                          <p:spTgt spid="4"/>
                                        </p:tgtEl>
                                      </p:cBhvr>
                                    </p:animEffect>
                                    <p:set>
                                      <p:cBhvr>
                                        <p:cTn id="32" dur="1" fill="hold">
                                          <p:stCondLst>
                                            <p:cond delay="999"/>
                                          </p:stCondLst>
                                        </p:cTn>
                                        <p:tgtEl>
                                          <p:spTgt spid="4"/>
                                        </p:tgtEl>
                                        <p:attrNameLst>
                                          <p:attrName>style.visibility</p:attrName>
                                        </p:attrNameLst>
                                      </p:cBhvr>
                                      <p:to>
                                        <p:strVal val="hidden"/>
                                      </p:to>
                                    </p:set>
                                  </p:childTnLst>
                                </p:cTn>
                              </p:par>
                              <p:par>
                                <p:cTn id="33" presetID="31" presetClass="exit" presetSubtype="0" fill="hold" grpId="1" nodeType="withEffect">
                                  <p:stCondLst>
                                    <p:cond delay="3000"/>
                                  </p:stCondLst>
                                  <p:childTnLst>
                                    <p:anim calcmode="lin" valueType="num">
                                      <p:cBhvr>
                                        <p:cTn id="34" dur="1000"/>
                                        <p:tgtEl>
                                          <p:spTgt spid="5"/>
                                        </p:tgtEl>
                                        <p:attrNameLst>
                                          <p:attrName>ppt_w</p:attrName>
                                        </p:attrNameLst>
                                      </p:cBhvr>
                                      <p:tavLst>
                                        <p:tav tm="0">
                                          <p:val>
                                            <p:strVal val="ppt_w"/>
                                          </p:val>
                                        </p:tav>
                                        <p:tav tm="100000">
                                          <p:val>
                                            <p:fltVal val="0"/>
                                          </p:val>
                                        </p:tav>
                                      </p:tavLst>
                                    </p:anim>
                                    <p:anim calcmode="lin" valueType="num">
                                      <p:cBhvr>
                                        <p:cTn id="35" dur="1000"/>
                                        <p:tgtEl>
                                          <p:spTgt spid="5"/>
                                        </p:tgtEl>
                                        <p:attrNameLst>
                                          <p:attrName>ppt_h</p:attrName>
                                        </p:attrNameLst>
                                      </p:cBhvr>
                                      <p:tavLst>
                                        <p:tav tm="0">
                                          <p:val>
                                            <p:strVal val="ppt_h"/>
                                          </p:val>
                                        </p:tav>
                                        <p:tav tm="100000">
                                          <p:val>
                                            <p:fltVal val="0"/>
                                          </p:val>
                                        </p:tav>
                                      </p:tavLst>
                                    </p:anim>
                                    <p:anim calcmode="lin" valueType="num">
                                      <p:cBhvr>
                                        <p:cTn id="36" dur="1000"/>
                                        <p:tgtEl>
                                          <p:spTgt spid="5"/>
                                        </p:tgtEl>
                                        <p:attrNameLst>
                                          <p:attrName>style.rotation</p:attrName>
                                        </p:attrNameLst>
                                      </p:cBhvr>
                                      <p:tavLst>
                                        <p:tav tm="0">
                                          <p:val>
                                            <p:fltVal val="0"/>
                                          </p:val>
                                        </p:tav>
                                        <p:tav tm="100000">
                                          <p:val>
                                            <p:fltVal val="90"/>
                                          </p:val>
                                        </p:tav>
                                      </p:tavLst>
                                    </p:anim>
                                    <p:animEffect transition="out" filter="fade">
                                      <p:cBhvr>
                                        <p:cTn id="37" dur="1000"/>
                                        <p:tgtEl>
                                          <p:spTgt spid="5"/>
                                        </p:tgtEl>
                                      </p:cBhvr>
                                    </p:animEffect>
                                    <p:set>
                                      <p:cBhvr>
                                        <p:cTn id="38" dur="1" fill="hold">
                                          <p:stCondLst>
                                            <p:cond delay="999"/>
                                          </p:stCondLst>
                                        </p:cTn>
                                        <p:tgtEl>
                                          <p:spTgt spid="5"/>
                                        </p:tgtEl>
                                        <p:attrNameLst>
                                          <p:attrName>style.visibility</p:attrName>
                                        </p:attrNameLst>
                                      </p:cBhvr>
                                      <p:to>
                                        <p:strVal val="hidden"/>
                                      </p:to>
                                    </p:set>
                                  </p:childTnLst>
                                </p:cTn>
                              </p:par>
                              <p:par>
                                <p:cTn id="39" presetID="21" presetClass="entr" presetSubtype="1" fill="hold" nodeType="withEffect">
                                  <p:stCondLst>
                                    <p:cond delay="300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DIP COATER</a:t>
            </a:r>
            <a:endParaRPr lang="es-ES" dirty="0"/>
          </a:p>
        </p:txBody>
      </p:sp>
      <p:sp>
        <p:nvSpPr>
          <p:cNvPr id="3" name="2 Marcador de texto"/>
          <p:cNvSpPr>
            <a:spLocks noGrp="1"/>
          </p:cNvSpPr>
          <p:nvPr>
            <p:ph type="body" idx="1"/>
          </p:nvPr>
        </p:nvSpPr>
        <p:spPr/>
        <p:txBody>
          <a:bodyPr/>
          <a:lstStyle/>
          <a:p>
            <a:r>
              <a:rPr lang="es-ES" dirty="0" smtClean="0"/>
              <a:t>CAJA REDUCTORA</a:t>
            </a:r>
            <a:endParaRPr lang="es-ES" dirty="0"/>
          </a:p>
        </p:txBody>
      </p:sp>
      <p:graphicFrame>
        <p:nvGraphicFramePr>
          <p:cNvPr id="4" name="3 Tabla"/>
          <p:cNvGraphicFramePr>
            <a:graphicFrameLocks noGrp="1"/>
          </p:cNvGraphicFramePr>
          <p:nvPr>
            <p:extLst>
              <p:ext uri="{D42A27DB-BD31-4B8C-83A1-F6EECF244321}">
                <p14:modId xmlns:p14="http://schemas.microsoft.com/office/powerpoint/2010/main" val="2883090960"/>
              </p:ext>
            </p:extLst>
          </p:nvPr>
        </p:nvGraphicFramePr>
        <p:xfrm>
          <a:off x="1979712" y="2492896"/>
          <a:ext cx="5760641" cy="2725045"/>
        </p:xfrm>
        <a:graphic>
          <a:graphicData uri="http://schemas.openxmlformats.org/drawingml/2006/table">
            <a:tbl>
              <a:tblPr firstRow="1" firstCol="1" bandRow="1">
                <a:tableStyleId>{5C22544A-7EE6-4342-B048-85BDC9FD1C3A}</a:tableStyleId>
              </a:tblPr>
              <a:tblGrid>
                <a:gridCol w="1552380"/>
                <a:gridCol w="1159610"/>
                <a:gridCol w="1926448"/>
                <a:gridCol w="1122203"/>
              </a:tblGrid>
              <a:tr h="545009">
                <a:tc>
                  <a:txBody>
                    <a:bodyPr/>
                    <a:lstStyle/>
                    <a:p>
                      <a:pPr indent="252095" algn="ctr">
                        <a:lnSpc>
                          <a:spcPct val="150000"/>
                        </a:lnSpc>
                        <a:spcAft>
                          <a:spcPts val="0"/>
                        </a:spcAft>
                      </a:pPr>
                      <a:r>
                        <a:rPr lang="es-ES" sz="1000" dirty="0">
                          <a:effectLst/>
                        </a:rPr>
                        <a:t>TIPO</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RELACIÓN</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TORQUE</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dirty="0">
                          <a:effectLst/>
                        </a:rPr>
                        <a:t>ROTACIÓN</a:t>
                      </a:r>
                      <a:endParaRPr lang="es-ES" sz="1200" dirty="0">
                        <a:solidFill>
                          <a:srgbClr val="2E74B5"/>
                        </a:solidFill>
                        <a:effectLst/>
                        <a:latin typeface="Arial"/>
                        <a:ea typeface="Calibri"/>
                        <a:cs typeface="Times New Roman"/>
                      </a:endParaRPr>
                    </a:p>
                  </a:txBody>
                  <a:tcPr marL="68580" marR="68580" marT="0" marB="0"/>
                </a:tc>
              </a:tr>
              <a:tr h="545009">
                <a:tc>
                  <a:txBody>
                    <a:bodyPr/>
                    <a:lstStyle/>
                    <a:p>
                      <a:pPr indent="252095" algn="ctr">
                        <a:lnSpc>
                          <a:spcPct val="150000"/>
                        </a:lnSpc>
                        <a:spcAft>
                          <a:spcPts val="0"/>
                        </a:spcAft>
                      </a:pPr>
                      <a:r>
                        <a:rPr lang="es-ES" sz="1000">
                          <a:effectLst/>
                        </a:rPr>
                        <a:t>A</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12,7 : 1</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94 gf*cm</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dirty="0">
                          <a:effectLst/>
                        </a:rPr>
                        <a:t>1039 RPM</a:t>
                      </a:r>
                      <a:endParaRPr lang="es-ES" sz="1200" dirty="0">
                        <a:solidFill>
                          <a:srgbClr val="2E74B5"/>
                        </a:solidFill>
                        <a:effectLst/>
                        <a:latin typeface="Arial"/>
                        <a:ea typeface="Calibri"/>
                        <a:cs typeface="Times New Roman"/>
                      </a:endParaRPr>
                    </a:p>
                  </a:txBody>
                  <a:tcPr marL="68580" marR="68580" marT="0" marB="0"/>
                </a:tc>
              </a:tr>
              <a:tr h="545009">
                <a:tc>
                  <a:txBody>
                    <a:bodyPr/>
                    <a:lstStyle/>
                    <a:p>
                      <a:pPr indent="252095" algn="ctr">
                        <a:lnSpc>
                          <a:spcPct val="150000"/>
                        </a:lnSpc>
                        <a:spcAft>
                          <a:spcPts val="0"/>
                        </a:spcAft>
                      </a:pPr>
                      <a:r>
                        <a:rPr lang="es-ES" sz="1000">
                          <a:effectLst/>
                        </a:rPr>
                        <a:t>B</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38,2 : 1</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278 gf*cm</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345 RPM</a:t>
                      </a:r>
                      <a:endParaRPr lang="es-ES" sz="1200">
                        <a:solidFill>
                          <a:srgbClr val="2E74B5"/>
                        </a:solidFill>
                        <a:effectLst/>
                        <a:latin typeface="Arial"/>
                        <a:ea typeface="Calibri"/>
                        <a:cs typeface="Times New Roman"/>
                      </a:endParaRPr>
                    </a:p>
                  </a:txBody>
                  <a:tcPr marL="68580" marR="68580" marT="0" marB="0"/>
                </a:tc>
              </a:tr>
              <a:tr h="545009">
                <a:tc>
                  <a:txBody>
                    <a:bodyPr/>
                    <a:lstStyle/>
                    <a:p>
                      <a:pPr indent="252095" algn="ctr">
                        <a:lnSpc>
                          <a:spcPct val="150000"/>
                        </a:lnSpc>
                        <a:spcAft>
                          <a:spcPts val="0"/>
                        </a:spcAft>
                      </a:pPr>
                      <a:r>
                        <a:rPr lang="es-ES" sz="1000">
                          <a:effectLst/>
                        </a:rPr>
                        <a:t>C</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114,7 : 1</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809 gf*cm</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115 RPM</a:t>
                      </a:r>
                      <a:endParaRPr lang="es-ES" sz="1200">
                        <a:solidFill>
                          <a:srgbClr val="2E74B5"/>
                        </a:solidFill>
                        <a:effectLst/>
                        <a:latin typeface="Arial"/>
                        <a:ea typeface="Calibri"/>
                        <a:cs typeface="Times New Roman"/>
                      </a:endParaRPr>
                    </a:p>
                  </a:txBody>
                  <a:tcPr marL="68580" marR="68580" marT="0" marB="0"/>
                </a:tc>
              </a:tr>
              <a:tr h="545009">
                <a:tc>
                  <a:txBody>
                    <a:bodyPr/>
                    <a:lstStyle/>
                    <a:p>
                      <a:pPr indent="252095" algn="ctr">
                        <a:lnSpc>
                          <a:spcPct val="150000"/>
                        </a:lnSpc>
                        <a:spcAft>
                          <a:spcPts val="0"/>
                        </a:spcAft>
                      </a:pPr>
                      <a:r>
                        <a:rPr lang="es-ES" sz="1000">
                          <a:effectLst/>
                        </a:rPr>
                        <a:t>D</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344,2 : 1</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2276 gf*cm</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dirty="0">
                          <a:effectLst/>
                        </a:rPr>
                        <a:t>38 RPM</a:t>
                      </a:r>
                      <a:endParaRPr lang="es-ES" sz="1200" dirty="0">
                        <a:solidFill>
                          <a:srgbClr val="2E74B5"/>
                        </a:solidFill>
                        <a:effectLst/>
                        <a:latin typeface="Arial"/>
                        <a:ea typeface="Calibri"/>
                        <a:cs typeface="Times New Roman"/>
                      </a:endParaRPr>
                    </a:p>
                  </a:txBody>
                  <a:tcPr marL="68580" marR="68580" marT="0" marB="0"/>
                </a:tc>
              </a:tr>
            </a:tbl>
          </a:graphicData>
        </a:graphic>
      </p:graphicFrame>
      <p:sp>
        <p:nvSpPr>
          <p:cNvPr id="5" name="4 CuadroTexto"/>
          <p:cNvSpPr txBox="1"/>
          <p:nvPr/>
        </p:nvSpPr>
        <p:spPr>
          <a:xfrm>
            <a:off x="2971049" y="3550342"/>
            <a:ext cx="3417925" cy="1015663"/>
          </a:xfrm>
          <a:prstGeom prst="rect">
            <a:avLst/>
          </a:prstGeom>
          <a:noFill/>
        </p:spPr>
        <p:txBody>
          <a:bodyPr wrap="square" rtlCol="0">
            <a:spAutoFit/>
          </a:bodyPr>
          <a:lstStyle/>
          <a:p>
            <a:r>
              <a:rPr lang="es-ES" sz="6000" dirty="0" smtClean="0">
                <a:solidFill>
                  <a:schemeClr val="tx2">
                    <a:lumMod val="60000"/>
                    <a:lumOff val="40000"/>
                  </a:schemeClr>
                </a:solidFill>
              </a:rPr>
              <a:t>4371,34 : 1</a:t>
            </a:r>
            <a:endParaRPr lang="es-ES" sz="6000" dirty="0">
              <a:solidFill>
                <a:schemeClr val="tx2">
                  <a:lumMod val="60000"/>
                  <a:lumOff val="40000"/>
                </a:schemeClr>
              </a:solidFill>
            </a:endParaRPr>
          </a:p>
        </p:txBody>
      </p:sp>
      <p:sp>
        <p:nvSpPr>
          <p:cNvPr id="6" name="5 Rectángulo redondeado"/>
          <p:cNvSpPr/>
          <p:nvPr/>
        </p:nvSpPr>
        <p:spPr>
          <a:xfrm>
            <a:off x="1835696" y="2996952"/>
            <a:ext cx="6183526" cy="576064"/>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redondeado"/>
          <p:cNvSpPr/>
          <p:nvPr/>
        </p:nvSpPr>
        <p:spPr>
          <a:xfrm>
            <a:off x="1835696" y="4653136"/>
            <a:ext cx="5688632" cy="576064"/>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Rectángulo"/>
          <p:cNvSpPr/>
          <p:nvPr/>
        </p:nvSpPr>
        <p:spPr>
          <a:xfrm>
            <a:off x="5076056" y="22116"/>
            <a:ext cx="398525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MECÁNICO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0" name="0 Imagen"/>
          <p:cNvPicPr/>
          <p:nvPr/>
        </p:nvPicPr>
        <p:blipFill>
          <a:blip r:embed="rId2">
            <a:extLst>
              <a:ext uri="{28A0092B-C50C-407E-A947-70E740481C1C}">
                <a14:useLocalDpi xmlns:a14="http://schemas.microsoft.com/office/drawing/2010/main" val="0"/>
              </a:ext>
            </a:extLst>
          </a:blip>
          <a:stretch>
            <a:fillRect/>
          </a:stretch>
        </p:blipFill>
        <p:spPr>
          <a:xfrm>
            <a:off x="2644558" y="2697570"/>
            <a:ext cx="3744416" cy="3309476"/>
          </a:xfrm>
          <a:prstGeom prst="rect">
            <a:avLst/>
          </a:prstGeom>
        </p:spPr>
      </p:pic>
      <p:pic>
        <p:nvPicPr>
          <p:cNvPr id="11" name="10 Imagen"/>
          <p:cNvPicPr/>
          <p:nvPr/>
        </p:nvPicPr>
        <p:blipFill>
          <a:blip r:embed="rId3">
            <a:extLst>
              <a:ext uri="{28A0092B-C50C-407E-A947-70E740481C1C}">
                <a14:useLocalDpi xmlns:a14="http://schemas.microsoft.com/office/drawing/2010/main" val="0"/>
              </a:ext>
            </a:extLst>
          </a:blip>
          <a:stretch>
            <a:fillRect/>
          </a:stretch>
        </p:blipFill>
        <p:spPr>
          <a:xfrm>
            <a:off x="1424967" y="2514117"/>
            <a:ext cx="6510089" cy="3676382"/>
          </a:xfrm>
          <a:prstGeom prst="rect">
            <a:avLst/>
          </a:prstGeom>
        </p:spPr>
      </p:pic>
    </p:spTree>
    <p:extLst>
      <p:ext uri="{BB962C8B-B14F-4D97-AF65-F5344CB8AC3E}">
        <p14:creationId xmlns:p14="http://schemas.microsoft.com/office/powerpoint/2010/main" val="1205949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2000"/>
                            </p:stCondLst>
                            <p:childTnLst>
                              <p:par>
                                <p:cTn id="14" presetID="9" presetClass="emph" presetSubtype="0" nodeType="afterEffect">
                                  <p:stCondLst>
                                    <p:cond delay="26000"/>
                                  </p:stCondLst>
                                  <p:childTnLst>
                                    <p:set>
                                      <p:cBhvr rctx="PPT">
                                        <p:cTn id="15" dur="indefinite"/>
                                        <p:tgtEl>
                                          <p:spTgt spid="4"/>
                                        </p:tgtEl>
                                        <p:attrNameLst>
                                          <p:attrName>style.opacity</p:attrName>
                                        </p:attrNameLst>
                                      </p:cBhvr>
                                      <p:to>
                                        <p:strVal val="0.5"/>
                                      </p:to>
                                    </p:set>
                                    <p:animEffect filter="image" prLst="opacity: 0.5">
                                      <p:cBhvr rctx="IE">
                                        <p:cTn id="16" dur="indefinite"/>
                                        <p:tgtEl>
                                          <p:spTgt spid="4"/>
                                        </p:tgtEl>
                                      </p:cBhvr>
                                    </p:animEffect>
                                  </p:childTnLst>
                                </p:cTn>
                              </p:par>
                              <p:par>
                                <p:cTn id="17" presetID="9" presetClass="emph" presetSubtype="0" grpId="1" nodeType="withEffect">
                                  <p:stCondLst>
                                    <p:cond delay="26000"/>
                                  </p:stCondLst>
                                  <p:childTnLst>
                                    <p:set>
                                      <p:cBhvr rctx="PPT">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par>
                                <p:cTn id="20" presetID="9" presetClass="emph" presetSubtype="0" grpId="1" nodeType="withEffect">
                                  <p:stCondLst>
                                    <p:cond delay="26000"/>
                                  </p:stCondLst>
                                  <p:childTnLst>
                                    <p:set>
                                      <p:cBhvr rctx="PPT">
                                        <p:cTn id="21" dur="indefinite"/>
                                        <p:tgtEl>
                                          <p:spTgt spid="7"/>
                                        </p:tgtEl>
                                        <p:attrNameLst>
                                          <p:attrName>style.opacity</p:attrName>
                                        </p:attrNameLst>
                                      </p:cBhvr>
                                      <p:to>
                                        <p:strVal val="0.5"/>
                                      </p:to>
                                    </p:set>
                                    <p:animEffect filter="image" prLst="opacity: 0.5">
                                      <p:cBhvr rctx="IE">
                                        <p:cTn id="22" dur="indefinite"/>
                                        <p:tgtEl>
                                          <p:spTgt spid="7"/>
                                        </p:tgtEl>
                                      </p:cBhvr>
                                    </p:animEffect>
                                  </p:childTnLst>
                                </p:cTn>
                              </p:par>
                            </p:childTnLst>
                          </p:cTn>
                        </p:par>
                        <p:par>
                          <p:cTn id="23" fill="hold">
                            <p:stCondLst>
                              <p:cond delay="28000"/>
                            </p:stCondLst>
                            <p:childTnLst>
                              <p:par>
                                <p:cTn id="24" presetID="53" presetClass="entr" presetSubtype="16"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28500"/>
                            </p:stCondLst>
                            <p:childTnLst>
                              <p:par>
                                <p:cTn id="30" presetID="32" presetClass="emph" presetSubtype="0" fill="hold" grpId="1" nodeType="afterEffect">
                                  <p:stCondLst>
                                    <p:cond delay="0"/>
                                  </p:stCondLst>
                                  <p:childTnLst>
                                    <p:animRot by="120000">
                                      <p:cBhvr>
                                        <p:cTn id="31" dur="100" fill="hold">
                                          <p:stCondLst>
                                            <p:cond delay="0"/>
                                          </p:stCondLst>
                                        </p:cTn>
                                        <p:tgtEl>
                                          <p:spTgt spid="5"/>
                                        </p:tgtEl>
                                        <p:attrNameLst>
                                          <p:attrName>r</p:attrName>
                                        </p:attrNameLst>
                                      </p:cBhvr>
                                    </p:animRot>
                                    <p:animRot by="-240000">
                                      <p:cBhvr>
                                        <p:cTn id="32" dur="200" fill="hold">
                                          <p:stCondLst>
                                            <p:cond delay="200"/>
                                          </p:stCondLst>
                                        </p:cTn>
                                        <p:tgtEl>
                                          <p:spTgt spid="5"/>
                                        </p:tgtEl>
                                        <p:attrNameLst>
                                          <p:attrName>r</p:attrName>
                                        </p:attrNameLst>
                                      </p:cBhvr>
                                    </p:animRot>
                                    <p:animRot by="240000">
                                      <p:cBhvr>
                                        <p:cTn id="33" dur="200" fill="hold">
                                          <p:stCondLst>
                                            <p:cond delay="400"/>
                                          </p:stCondLst>
                                        </p:cTn>
                                        <p:tgtEl>
                                          <p:spTgt spid="5"/>
                                        </p:tgtEl>
                                        <p:attrNameLst>
                                          <p:attrName>r</p:attrName>
                                        </p:attrNameLst>
                                      </p:cBhvr>
                                    </p:animRot>
                                    <p:animRot by="-240000">
                                      <p:cBhvr>
                                        <p:cTn id="34" dur="200" fill="hold">
                                          <p:stCondLst>
                                            <p:cond delay="600"/>
                                          </p:stCondLst>
                                        </p:cTn>
                                        <p:tgtEl>
                                          <p:spTgt spid="5"/>
                                        </p:tgtEl>
                                        <p:attrNameLst>
                                          <p:attrName>r</p:attrName>
                                        </p:attrNameLst>
                                      </p:cBhvr>
                                    </p:animRot>
                                    <p:animRot by="120000">
                                      <p:cBhvr>
                                        <p:cTn id="35" dur="200" fill="hold">
                                          <p:stCondLst>
                                            <p:cond delay="800"/>
                                          </p:stCondLst>
                                        </p:cTn>
                                        <p:tgtEl>
                                          <p:spTgt spid="5"/>
                                        </p:tgtEl>
                                        <p:attrNameLst>
                                          <p:attrName>r</p:attrName>
                                        </p:attrNameLst>
                                      </p:cBhvr>
                                    </p:animRot>
                                  </p:childTnLst>
                                </p:cTn>
                              </p:par>
                            </p:childTnLst>
                          </p:cTn>
                        </p:par>
                        <p:par>
                          <p:cTn id="36" fill="hold">
                            <p:stCondLst>
                              <p:cond delay="29500"/>
                            </p:stCondLst>
                            <p:childTnLst>
                              <p:par>
                                <p:cTn id="37" presetID="31" presetClass="exit" presetSubtype="0" fill="hold" nodeType="afterEffect">
                                  <p:stCondLst>
                                    <p:cond delay="5000"/>
                                  </p:stCondLst>
                                  <p:childTnLst>
                                    <p:anim calcmode="lin" valueType="num">
                                      <p:cBhvr>
                                        <p:cTn id="38" dur="1000"/>
                                        <p:tgtEl>
                                          <p:spTgt spid="4"/>
                                        </p:tgtEl>
                                        <p:attrNameLst>
                                          <p:attrName>ppt_w</p:attrName>
                                        </p:attrNameLst>
                                      </p:cBhvr>
                                      <p:tavLst>
                                        <p:tav tm="0">
                                          <p:val>
                                            <p:strVal val="ppt_w"/>
                                          </p:val>
                                        </p:tav>
                                        <p:tav tm="100000">
                                          <p:val>
                                            <p:fltVal val="0"/>
                                          </p:val>
                                        </p:tav>
                                      </p:tavLst>
                                    </p:anim>
                                    <p:anim calcmode="lin" valueType="num">
                                      <p:cBhvr>
                                        <p:cTn id="39" dur="1000"/>
                                        <p:tgtEl>
                                          <p:spTgt spid="4"/>
                                        </p:tgtEl>
                                        <p:attrNameLst>
                                          <p:attrName>ppt_h</p:attrName>
                                        </p:attrNameLst>
                                      </p:cBhvr>
                                      <p:tavLst>
                                        <p:tav tm="0">
                                          <p:val>
                                            <p:strVal val="ppt_h"/>
                                          </p:val>
                                        </p:tav>
                                        <p:tav tm="100000">
                                          <p:val>
                                            <p:fltVal val="0"/>
                                          </p:val>
                                        </p:tav>
                                      </p:tavLst>
                                    </p:anim>
                                    <p:anim calcmode="lin" valueType="num">
                                      <p:cBhvr>
                                        <p:cTn id="40" dur="1000"/>
                                        <p:tgtEl>
                                          <p:spTgt spid="4"/>
                                        </p:tgtEl>
                                        <p:attrNameLst>
                                          <p:attrName>style.rotation</p:attrName>
                                        </p:attrNameLst>
                                      </p:cBhvr>
                                      <p:tavLst>
                                        <p:tav tm="0">
                                          <p:val>
                                            <p:fltVal val="0"/>
                                          </p:val>
                                        </p:tav>
                                        <p:tav tm="100000">
                                          <p:val>
                                            <p:fltVal val="90"/>
                                          </p:val>
                                        </p:tav>
                                      </p:tavLst>
                                    </p:anim>
                                    <p:animEffect transition="out" filter="fade">
                                      <p:cBhvr>
                                        <p:cTn id="41" dur="1000"/>
                                        <p:tgtEl>
                                          <p:spTgt spid="4"/>
                                        </p:tgtEl>
                                      </p:cBhvr>
                                    </p:animEffect>
                                    <p:set>
                                      <p:cBhvr>
                                        <p:cTn id="42" dur="1" fill="hold">
                                          <p:stCondLst>
                                            <p:cond delay="999"/>
                                          </p:stCondLst>
                                        </p:cTn>
                                        <p:tgtEl>
                                          <p:spTgt spid="4"/>
                                        </p:tgtEl>
                                        <p:attrNameLst>
                                          <p:attrName>style.visibility</p:attrName>
                                        </p:attrNameLst>
                                      </p:cBhvr>
                                      <p:to>
                                        <p:strVal val="hidden"/>
                                      </p:to>
                                    </p:set>
                                  </p:childTnLst>
                                </p:cTn>
                              </p:par>
                              <p:par>
                                <p:cTn id="43" presetID="31" presetClass="exit" presetSubtype="0" fill="hold" grpId="2" nodeType="withEffect">
                                  <p:stCondLst>
                                    <p:cond delay="5000"/>
                                  </p:stCondLst>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anim calcmode="lin" valueType="num">
                                      <p:cBhvr>
                                        <p:cTn id="46" dur="1000"/>
                                        <p:tgtEl>
                                          <p:spTgt spid="6"/>
                                        </p:tgtEl>
                                        <p:attrNameLst>
                                          <p:attrName>style.rotation</p:attrName>
                                        </p:attrNameLst>
                                      </p:cBhvr>
                                      <p:tavLst>
                                        <p:tav tm="0">
                                          <p:val>
                                            <p:fltVal val="0"/>
                                          </p:val>
                                        </p:tav>
                                        <p:tav tm="100000">
                                          <p:val>
                                            <p:fltVal val="90"/>
                                          </p:val>
                                        </p:tav>
                                      </p:tavLst>
                                    </p:anim>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31" presetClass="exit" presetSubtype="0" fill="hold" grpId="2" nodeType="withEffect">
                                  <p:stCondLst>
                                    <p:cond delay="5000"/>
                                  </p:stCondLst>
                                  <p:childTnLst>
                                    <p:anim calcmode="lin" valueType="num">
                                      <p:cBhvr>
                                        <p:cTn id="50" dur="1000"/>
                                        <p:tgtEl>
                                          <p:spTgt spid="7"/>
                                        </p:tgtEl>
                                        <p:attrNameLst>
                                          <p:attrName>ppt_w</p:attrName>
                                        </p:attrNameLst>
                                      </p:cBhvr>
                                      <p:tavLst>
                                        <p:tav tm="0">
                                          <p:val>
                                            <p:strVal val="ppt_w"/>
                                          </p:val>
                                        </p:tav>
                                        <p:tav tm="100000">
                                          <p:val>
                                            <p:fltVal val="0"/>
                                          </p:val>
                                        </p:tav>
                                      </p:tavLst>
                                    </p:anim>
                                    <p:anim calcmode="lin" valueType="num">
                                      <p:cBhvr>
                                        <p:cTn id="51" dur="1000"/>
                                        <p:tgtEl>
                                          <p:spTgt spid="7"/>
                                        </p:tgtEl>
                                        <p:attrNameLst>
                                          <p:attrName>ppt_h</p:attrName>
                                        </p:attrNameLst>
                                      </p:cBhvr>
                                      <p:tavLst>
                                        <p:tav tm="0">
                                          <p:val>
                                            <p:strVal val="ppt_h"/>
                                          </p:val>
                                        </p:tav>
                                        <p:tav tm="100000">
                                          <p:val>
                                            <p:fltVal val="0"/>
                                          </p:val>
                                        </p:tav>
                                      </p:tavLst>
                                    </p:anim>
                                    <p:anim calcmode="lin" valueType="num">
                                      <p:cBhvr>
                                        <p:cTn id="52" dur="1000"/>
                                        <p:tgtEl>
                                          <p:spTgt spid="7"/>
                                        </p:tgtEl>
                                        <p:attrNameLst>
                                          <p:attrName>style.rotation</p:attrName>
                                        </p:attrNameLst>
                                      </p:cBhvr>
                                      <p:tavLst>
                                        <p:tav tm="0">
                                          <p:val>
                                            <p:fltVal val="0"/>
                                          </p:val>
                                        </p:tav>
                                        <p:tav tm="100000">
                                          <p:val>
                                            <p:fltVal val="90"/>
                                          </p:val>
                                        </p:tav>
                                      </p:tavLst>
                                    </p:anim>
                                    <p:animEffect transition="out" filter="fade">
                                      <p:cBhvr>
                                        <p:cTn id="53" dur="1000"/>
                                        <p:tgtEl>
                                          <p:spTgt spid="7"/>
                                        </p:tgtEl>
                                      </p:cBhvr>
                                    </p:animEffect>
                                    <p:set>
                                      <p:cBhvr>
                                        <p:cTn id="54" dur="1" fill="hold">
                                          <p:stCondLst>
                                            <p:cond delay="999"/>
                                          </p:stCondLst>
                                        </p:cTn>
                                        <p:tgtEl>
                                          <p:spTgt spid="7"/>
                                        </p:tgtEl>
                                        <p:attrNameLst>
                                          <p:attrName>style.visibility</p:attrName>
                                        </p:attrNameLst>
                                      </p:cBhvr>
                                      <p:to>
                                        <p:strVal val="hidden"/>
                                      </p:to>
                                    </p:set>
                                  </p:childTnLst>
                                </p:cTn>
                              </p:par>
                              <p:par>
                                <p:cTn id="55" presetID="31" presetClass="exit" presetSubtype="0" fill="hold" grpId="2" nodeType="withEffect">
                                  <p:stCondLst>
                                    <p:cond delay="5000"/>
                                  </p:stCondLst>
                                  <p:childTnLst>
                                    <p:anim calcmode="lin" valueType="num">
                                      <p:cBhvr>
                                        <p:cTn id="56" dur="1000"/>
                                        <p:tgtEl>
                                          <p:spTgt spid="5"/>
                                        </p:tgtEl>
                                        <p:attrNameLst>
                                          <p:attrName>ppt_w</p:attrName>
                                        </p:attrNameLst>
                                      </p:cBhvr>
                                      <p:tavLst>
                                        <p:tav tm="0">
                                          <p:val>
                                            <p:strVal val="ppt_w"/>
                                          </p:val>
                                        </p:tav>
                                        <p:tav tm="100000">
                                          <p:val>
                                            <p:fltVal val="0"/>
                                          </p:val>
                                        </p:tav>
                                      </p:tavLst>
                                    </p:anim>
                                    <p:anim calcmode="lin" valueType="num">
                                      <p:cBhvr>
                                        <p:cTn id="57" dur="1000"/>
                                        <p:tgtEl>
                                          <p:spTgt spid="5"/>
                                        </p:tgtEl>
                                        <p:attrNameLst>
                                          <p:attrName>ppt_h</p:attrName>
                                        </p:attrNameLst>
                                      </p:cBhvr>
                                      <p:tavLst>
                                        <p:tav tm="0">
                                          <p:val>
                                            <p:strVal val="ppt_h"/>
                                          </p:val>
                                        </p:tav>
                                        <p:tav tm="100000">
                                          <p:val>
                                            <p:fltVal val="0"/>
                                          </p:val>
                                        </p:tav>
                                      </p:tavLst>
                                    </p:anim>
                                    <p:anim calcmode="lin" valueType="num">
                                      <p:cBhvr>
                                        <p:cTn id="58" dur="1000"/>
                                        <p:tgtEl>
                                          <p:spTgt spid="5"/>
                                        </p:tgtEl>
                                        <p:attrNameLst>
                                          <p:attrName>style.rotation</p:attrName>
                                        </p:attrNameLst>
                                      </p:cBhvr>
                                      <p:tavLst>
                                        <p:tav tm="0">
                                          <p:val>
                                            <p:fltVal val="0"/>
                                          </p:val>
                                        </p:tav>
                                        <p:tav tm="100000">
                                          <p:val>
                                            <p:fltVal val="90"/>
                                          </p:val>
                                        </p:tav>
                                      </p:tavLst>
                                    </p:anim>
                                    <p:animEffect transition="out" filter="fade">
                                      <p:cBhvr>
                                        <p:cTn id="59" dur="1000"/>
                                        <p:tgtEl>
                                          <p:spTgt spid="5"/>
                                        </p:tgtEl>
                                      </p:cBhvr>
                                    </p:animEffect>
                                    <p:set>
                                      <p:cBhvr>
                                        <p:cTn id="60" dur="1" fill="hold">
                                          <p:stCondLst>
                                            <p:cond delay="999"/>
                                          </p:stCondLst>
                                        </p:cTn>
                                        <p:tgtEl>
                                          <p:spTgt spid="5"/>
                                        </p:tgtEl>
                                        <p:attrNameLst>
                                          <p:attrName>style.visibility</p:attrName>
                                        </p:attrNameLst>
                                      </p:cBhvr>
                                      <p:to>
                                        <p:strVal val="hidden"/>
                                      </p:to>
                                    </p:set>
                                  </p:childTnLst>
                                </p:cTn>
                              </p:par>
                              <p:par>
                                <p:cTn id="61" presetID="53" presetClass="entr" presetSubtype="16" fill="hold" nodeType="withEffect">
                                  <p:stCondLst>
                                    <p:cond delay="500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par>
                          <p:cTn id="66" fill="hold">
                            <p:stCondLst>
                              <p:cond delay="35500"/>
                            </p:stCondLst>
                            <p:childTnLst>
                              <p:par>
                                <p:cTn id="67" presetID="21" presetClass="entr" presetSubtype="1" fill="hold" nodeType="afterEffect">
                                  <p:stCondLst>
                                    <p:cond delay="4000"/>
                                  </p:stCondLst>
                                  <p:childTnLst>
                                    <p:set>
                                      <p:cBhvr>
                                        <p:cTn id="68" dur="1" fill="hold">
                                          <p:stCondLst>
                                            <p:cond delay="0"/>
                                          </p:stCondLst>
                                        </p:cTn>
                                        <p:tgtEl>
                                          <p:spTgt spid="11"/>
                                        </p:tgtEl>
                                        <p:attrNameLst>
                                          <p:attrName>style.visibility</p:attrName>
                                        </p:attrNameLst>
                                      </p:cBhvr>
                                      <p:to>
                                        <p:strVal val="visible"/>
                                      </p:to>
                                    </p:set>
                                    <p:animEffect transition="in" filter="wheel(1)">
                                      <p:cBhvr>
                                        <p:cTn id="6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6" grpId="0" animBg="1"/>
      <p:bldP spid="6" grpId="1" animBg="1"/>
      <p:bldP spid="6" grpId="2" animBg="1"/>
      <p:bldP spid="7" grpId="0" animBg="1"/>
      <p:bldP spid="7" grpId="1" animBg="1"/>
      <p:bldP spid="7"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DIP COATER</a:t>
            </a:r>
            <a:endParaRPr lang="es-ES" dirty="0"/>
          </a:p>
        </p:txBody>
      </p:sp>
      <p:sp>
        <p:nvSpPr>
          <p:cNvPr id="3" name="2 Marcador de texto"/>
          <p:cNvSpPr>
            <a:spLocks noGrp="1"/>
          </p:cNvSpPr>
          <p:nvPr>
            <p:ph type="body" idx="1"/>
          </p:nvPr>
        </p:nvSpPr>
        <p:spPr/>
        <p:txBody>
          <a:bodyPr/>
          <a:lstStyle/>
          <a:p>
            <a:r>
              <a:rPr lang="es-ES" dirty="0" smtClean="0"/>
              <a:t>SELECCIÓN DE MOTORES</a:t>
            </a:r>
            <a:endParaRPr lang="es-ES" dirty="0"/>
          </a:p>
        </p:txBody>
      </p:sp>
      <p:graphicFrame>
        <p:nvGraphicFramePr>
          <p:cNvPr id="8" name="7 Tabla"/>
          <p:cNvGraphicFramePr>
            <a:graphicFrameLocks noGrp="1"/>
          </p:cNvGraphicFramePr>
          <p:nvPr>
            <p:extLst>
              <p:ext uri="{D42A27DB-BD31-4B8C-83A1-F6EECF244321}">
                <p14:modId xmlns:p14="http://schemas.microsoft.com/office/powerpoint/2010/main" val="1025366497"/>
              </p:ext>
            </p:extLst>
          </p:nvPr>
        </p:nvGraphicFramePr>
        <p:xfrm>
          <a:off x="1187624" y="2636911"/>
          <a:ext cx="6984776" cy="3816424"/>
        </p:xfrm>
        <a:graphic>
          <a:graphicData uri="http://schemas.openxmlformats.org/drawingml/2006/table">
            <a:tbl>
              <a:tblPr firstRow="1" firstCol="1" bandRow="1">
                <a:tableStyleId>{5C22544A-7EE6-4342-B048-85BDC9FD1C3A}</a:tableStyleId>
              </a:tblPr>
              <a:tblGrid>
                <a:gridCol w="1630852"/>
                <a:gridCol w="1445965"/>
                <a:gridCol w="1432073"/>
                <a:gridCol w="1363675"/>
                <a:gridCol w="1112211"/>
              </a:tblGrid>
              <a:tr h="574564">
                <a:tc>
                  <a:txBody>
                    <a:bodyPr/>
                    <a:lstStyle/>
                    <a:p>
                      <a:pPr indent="252095" algn="ctr">
                        <a:lnSpc>
                          <a:spcPct val="150000"/>
                        </a:lnSpc>
                        <a:spcAft>
                          <a:spcPts val="0"/>
                        </a:spcAft>
                      </a:pPr>
                      <a:r>
                        <a:rPr lang="es-ES" sz="900" dirty="0">
                          <a:effectLst/>
                        </a:rPr>
                        <a:t>TIPO</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a:effectLst/>
                        </a:rPr>
                        <a:t>Movimiento</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Velocidad</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Orientación</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Costo</a:t>
                      </a:r>
                      <a:endParaRPr lang="es-ES" sz="1200">
                        <a:solidFill>
                          <a:srgbClr val="2E74B5"/>
                        </a:solidFill>
                        <a:effectLst/>
                        <a:latin typeface="Arial"/>
                        <a:ea typeface="Calibri"/>
                        <a:cs typeface="Times New Roman"/>
                      </a:endParaRPr>
                    </a:p>
                  </a:txBody>
                  <a:tcPr marL="68580" marR="68580" marT="0" marB="0" anchor="ctr"/>
                </a:tc>
              </a:tr>
              <a:tr h="1181831">
                <a:tc>
                  <a:txBody>
                    <a:bodyPr/>
                    <a:lstStyle/>
                    <a:p>
                      <a:pPr indent="252095" algn="l">
                        <a:lnSpc>
                          <a:spcPct val="150000"/>
                        </a:lnSpc>
                        <a:spcAft>
                          <a:spcPts val="0"/>
                        </a:spcAft>
                      </a:pPr>
                      <a:r>
                        <a:rPr lang="es-ES" sz="900">
                          <a:effectLst/>
                        </a:rPr>
                        <a:t>MOTOR A PASOS</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Rotación con cabeceo</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a:effectLst/>
                        </a:rPr>
                        <a:t>Bajas RPM (&lt;500 RPM)</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Precisión en grados de giro.</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smtClean="0">
                          <a:effectLst/>
                        </a:rPr>
                        <a:t>Medio</a:t>
                      </a:r>
                      <a:endParaRPr lang="es-ES" sz="1200" dirty="0">
                        <a:solidFill>
                          <a:srgbClr val="2E74B5"/>
                        </a:solidFill>
                        <a:effectLst/>
                        <a:latin typeface="Arial"/>
                        <a:ea typeface="Calibri"/>
                        <a:cs typeface="Times New Roman"/>
                      </a:endParaRPr>
                    </a:p>
                  </a:txBody>
                  <a:tcPr marL="68580" marR="68580" marT="0" marB="0" anchor="ctr"/>
                </a:tc>
              </a:tr>
              <a:tr h="1181831">
                <a:tc>
                  <a:txBody>
                    <a:bodyPr/>
                    <a:lstStyle/>
                    <a:p>
                      <a:pPr indent="252095" algn="l">
                        <a:lnSpc>
                          <a:spcPct val="150000"/>
                        </a:lnSpc>
                        <a:spcAft>
                          <a:spcPts val="0"/>
                        </a:spcAft>
                      </a:pPr>
                      <a:r>
                        <a:rPr lang="es-ES" sz="900">
                          <a:effectLst/>
                        </a:rPr>
                        <a:t>SERVOMOTOR</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Rotación continua</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Altas RPM (&gt;1000 RPM)</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Precisión en posiciona-miento.</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smtClean="0">
                          <a:effectLst/>
                        </a:rPr>
                        <a:t>Alto</a:t>
                      </a:r>
                      <a:endParaRPr lang="es-ES" sz="1200" dirty="0">
                        <a:solidFill>
                          <a:srgbClr val="2E74B5"/>
                        </a:solidFill>
                        <a:effectLst/>
                        <a:latin typeface="Arial"/>
                        <a:ea typeface="Calibri"/>
                        <a:cs typeface="Times New Roman"/>
                      </a:endParaRPr>
                    </a:p>
                  </a:txBody>
                  <a:tcPr marL="68580" marR="68580" marT="0" marB="0" anchor="ctr"/>
                </a:tc>
              </a:tr>
              <a:tr h="878198">
                <a:tc>
                  <a:txBody>
                    <a:bodyPr/>
                    <a:lstStyle/>
                    <a:p>
                      <a:pPr indent="252095" algn="ctr">
                        <a:lnSpc>
                          <a:spcPct val="150000"/>
                        </a:lnSpc>
                        <a:spcAft>
                          <a:spcPts val="0"/>
                        </a:spcAft>
                      </a:pPr>
                      <a:r>
                        <a:rPr lang="es-ES" sz="900" dirty="0">
                          <a:effectLst/>
                        </a:rPr>
                        <a:t>MOTOR DE ESCOBILLAS</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Rotación continua</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Altas y bajas RPM</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a:effectLst/>
                        </a:rPr>
                        <a:t>Rotación continua a altas RPM</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smtClean="0">
                          <a:effectLst/>
                        </a:rPr>
                        <a:t>Bajo</a:t>
                      </a:r>
                      <a:endParaRPr lang="es-ES" sz="1200" dirty="0">
                        <a:solidFill>
                          <a:srgbClr val="2E74B5"/>
                        </a:solidFill>
                        <a:effectLst/>
                        <a:latin typeface="Arial"/>
                        <a:ea typeface="Calibri"/>
                        <a:cs typeface="Times New Roman"/>
                      </a:endParaRPr>
                    </a:p>
                  </a:txBody>
                  <a:tcPr marL="68580" marR="68580" marT="0" marB="0" anchor="ctr"/>
                </a:tc>
              </a:tr>
            </a:tbl>
          </a:graphicData>
        </a:graphic>
      </p:graphicFrame>
      <p:sp>
        <p:nvSpPr>
          <p:cNvPr id="4" name="3 Rectángulo redondeado"/>
          <p:cNvSpPr/>
          <p:nvPr/>
        </p:nvSpPr>
        <p:spPr>
          <a:xfrm>
            <a:off x="1115616" y="5589240"/>
            <a:ext cx="7128792" cy="936104"/>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
        <p:nvSpPr>
          <p:cNvPr id="6" name="5 Rectángulo"/>
          <p:cNvSpPr/>
          <p:nvPr/>
        </p:nvSpPr>
        <p:spPr>
          <a:xfrm>
            <a:off x="5076056" y="22116"/>
            <a:ext cx="398525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MECÁNICO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0" name="9 Imagen"/>
          <p:cNvPicPr/>
          <p:nvPr/>
        </p:nvPicPr>
        <p:blipFill>
          <a:blip r:embed="rId2">
            <a:extLst>
              <a:ext uri="{28A0092B-C50C-407E-A947-70E740481C1C}">
                <a14:useLocalDpi xmlns:a14="http://schemas.microsoft.com/office/drawing/2010/main" val="0"/>
              </a:ext>
            </a:extLst>
          </a:blip>
          <a:stretch>
            <a:fillRect/>
          </a:stretch>
        </p:blipFill>
        <p:spPr>
          <a:xfrm>
            <a:off x="1767841" y="2622003"/>
            <a:ext cx="5824342" cy="3898777"/>
          </a:xfrm>
          <a:prstGeom prst="rect">
            <a:avLst/>
          </a:prstGeom>
        </p:spPr>
      </p:pic>
      <p:pic>
        <p:nvPicPr>
          <p:cNvPr id="11" name="10 Imagen"/>
          <p:cNvPicPr/>
          <p:nvPr/>
        </p:nvPicPr>
        <p:blipFill rotWithShape="1">
          <a:blip r:embed="rId3">
            <a:extLst>
              <a:ext uri="{28A0092B-C50C-407E-A947-70E740481C1C}">
                <a14:useLocalDpi xmlns:a14="http://schemas.microsoft.com/office/drawing/2010/main" val="0"/>
              </a:ext>
            </a:extLst>
          </a:blip>
          <a:srcRect b="14905"/>
          <a:stretch/>
        </p:blipFill>
        <p:spPr>
          <a:xfrm>
            <a:off x="1342589" y="2622003"/>
            <a:ext cx="6416430" cy="3970785"/>
          </a:xfrm>
          <a:prstGeom prst="rect">
            <a:avLst/>
          </a:prstGeom>
        </p:spPr>
      </p:pic>
      <p:sp>
        <p:nvSpPr>
          <p:cNvPr id="7" name="6 CuadroTexto"/>
          <p:cNvSpPr txBox="1"/>
          <p:nvPr/>
        </p:nvSpPr>
        <p:spPr>
          <a:xfrm>
            <a:off x="194320" y="3981389"/>
            <a:ext cx="8712969" cy="1107996"/>
          </a:xfrm>
          <a:prstGeom prst="rect">
            <a:avLst/>
          </a:prstGeom>
          <a:noFill/>
        </p:spPr>
        <p:txBody>
          <a:bodyPr wrap="square" rtlCol="0">
            <a:spAutoFit/>
          </a:bodyPr>
          <a:lstStyle/>
          <a:p>
            <a:pPr lvl="0" algn="ctr"/>
            <a:r>
              <a:rPr lang="es-ES" sz="2400" b="1" dirty="0">
                <a:solidFill>
                  <a:schemeClr val="tx2">
                    <a:lumMod val="60000"/>
                    <a:lumOff val="40000"/>
                  </a:schemeClr>
                </a:solidFill>
                <a:latin typeface="+mj-lt"/>
              </a:rPr>
              <a:t>Bajas velocidades: de 0.0166 cm/min a 0.6 </a:t>
            </a:r>
            <a:r>
              <a:rPr lang="es-ES" sz="2400" b="1" dirty="0" smtClean="0">
                <a:solidFill>
                  <a:schemeClr val="tx2">
                    <a:lumMod val="60000"/>
                    <a:lumOff val="40000"/>
                  </a:schemeClr>
                </a:solidFill>
                <a:latin typeface="+mj-lt"/>
              </a:rPr>
              <a:t>cm/min</a:t>
            </a:r>
          </a:p>
          <a:p>
            <a:pPr lvl="0" algn="ctr"/>
            <a:r>
              <a:rPr lang="es-ES" sz="2400" b="1" dirty="0" smtClean="0">
                <a:solidFill>
                  <a:schemeClr val="tx2">
                    <a:lumMod val="60000"/>
                    <a:lumOff val="40000"/>
                  </a:schemeClr>
                </a:solidFill>
                <a:latin typeface="+mj-lt"/>
              </a:rPr>
              <a:t>Altas </a:t>
            </a:r>
            <a:r>
              <a:rPr lang="es-ES" sz="2400" b="1" dirty="0">
                <a:solidFill>
                  <a:schemeClr val="tx2">
                    <a:lumMod val="60000"/>
                    <a:lumOff val="40000"/>
                  </a:schemeClr>
                </a:solidFill>
                <a:latin typeface="+mj-lt"/>
              </a:rPr>
              <a:t>velocidades: de 0.4 cm/min a 1 cm/min</a:t>
            </a:r>
          </a:p>
          <a:p>
            <a:endParaRPr lang="es-ES" dirty="0"/>
          </a:p>
        </p:txBody>
      </p:sp>
    </p:spTree>
    <p:extLst>
      <p:ext uri="{BB962C8B-B14F-4D97-AF65-F5344CB8AC3E}">
        <p14:creationId xmlns:p14="http://schemas.microsoft.com/office/powerpoint/2010/main" val="128096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31" presetClass="exit" presetSubtype="0" fill="hold" nodeType="afterEffect">
                                  <p:stCondLst>
                                    <p:cond delay="25000"/>
                                  </p:stCondLst>
                                  <p:childTnLst>
                                    <p:anim calcmode="lin" valueType="num">
                                      <p:cBhvr>
                                        <p:cTn id="15" dur="1000"/>
                                        <p:tgtEl>
                                          <p:spTgt spid="8"/>
                                        </p:tgtEl>
                                        <p:attrNameLst>
                                          <p:attrName>ppt_w</p:attrName>
                                        </p:attrNameLst>
                                      </p:cBhvr>
                                      <p:tavLst>
                                        <p:tav tm="0">
                                          <p:val>
                                            <p:strVal val="ppt_w"/>
                                          </p:val>
                                        </p:tav>
                                        <p:tav tm="100000">
                                          <p:val>
                                            <p:fltVal val="0"/>
                                          </p:val>
                                        </p:tav>
                                      </p:tavLst>
                                    </p:anim>
                                    <p:anim calcmode="lin" valueType="num">
                                      <p:cBhvr>
                                        <p:cTn id="16" dur="1000"/>
                                        <p:tgtEl>
                                          <p:spTgt spid="8"/>
                                        </p:tgtEl>
                                        <p:attrNameLst>
                                          <p:attrName>ppt_h</p:attrName>
                                        </p:attrNameLst>
                                      </p:cBhvr>
                                      <p:tavLst>
                                        <p:tav tm="0">
                                          <p:val>
                                            <p:strVal val="ppt_h"/>
                                          </p:val>
                                        </p:tav>
                                        <p:tav tm="100000">
                                          <p:val>
                                            <p:fltVal val="0"/>
                                          </p:val>
                                        </p:tav>
                                      </p:tavLst>
                                    </p:anim>
                                    <p:anim calcmode="lin" valueType="num">
                                      <p:cBhvr>
                                        <p:cTn id="17" dur="1000"/>
                                        <p:tgtEl>
                                          <p:spTgt spid="8"/>
                                        </p:tgtEl>
                                        <p:attrNameLst>
                                          <p:attrName>style.rotation</p:attrName>
                                        </p:attrNameLst>
                                      </p:cBhvr>
                                      <p:tavLst>
                                        <p:tav tm="0">
                                          <p:val>
                                            <p:fltVal val="0"/>
                                          </p:val>
                                        </p:tav>
                                        <p:tav tm="100000">
                                          <p:val>
                                            <p:fltVal val="90"/>
                                          </p:val>
                                        </p:tav>
                                      </p:tavLst>
                                    </p:anim>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31" presetClass="exit" presetSubtype="0" fill="hold" grpId="1" nodeType="withEffect">
                                  <p:stCondLst>
                                    <p:cond delay="25000"/>
                                  </p:stCondLst>
                                  <p:childTnLst>
                                    <p:anim calcmode="lin" valueType="num">
                                      <p:cBhvr>
                                        <p:cTn id="21" dur="1000"/>
                                        <p:tgtEl>
                                          <p:spTgt spid="4"/>
                                        </p:tgtEl>
                                        <p:attrNameLst>
                                          <p:attrName>ppt_w</p:attrName>
                                        </p:attrNameLst>
                                      </p:cBhvr>
                                      <p:tavLst>
                                        <p:tav tm="0">
                                          <p:val>
                                            <p:strVal val="ppt_w"/>
                                          </p:val>
                                        </p:tav>
                                        <p:tav tm="100000">
                                          <p:val>
                                            <p:fltVal val="0"/>
                                          </p:val>
                                        </p:tav>
                                      </p:tavLst>
                                    </p:anim>
                                    <p:anim calcmode="lin" valueType="num">
                                      <p:cBhvr>
                                        <p:cTn id="22" dur="1000"/>
                                        <p:tgtEl>
                                          <p:spTgt spid="4"/>
                                        </p:tgtEl>
                                        <p:attrNameLst>
                                          <p:attrName>ppt_h</p:attrName>
                                        </p:attrNameLst>
                                      </p:cBhvr>
                                      <p:tavLst>
                                        <p:tav tm="0">
                                          <p:val>
                                            <p:strVal val="ppt_h"/>
                                          </p:val>
                                        </p:tav>
                                        <p:tav tm="100000">
                                          <p:val>
                                            <p:fltVal val="0"/>
                                          </p:val>
                                        </p:tav>
                                      </p:tavLst>
                                    </p:anim>
                                    <p:anim calcmode="lin" valueType="num">
                                      <p:cBhvr>
                                        <p:cTn id="23" dur="1000"/>
                                        <p:tgtEl>
                                          <p:spTgt spid="4"/>
                                        </p:tgtEl>
                                        <p:attrNameLst>
                                          <p:attrName>style.rotation</p:attrName>
                                        </p:attrNameLst>
                                      </p:cBhvr>
                                      <p:tavLst>
                                        <p:tav tm="0">
                                          <p:val>
                                            <p:fltVal val="0"/>
                                          </p:val>
                                        </p:tav>
                                        <p:tav tm="100000">
                                          <p:val>
                                            <p:fltVal val="90"/>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6" presetClass="entr" presetSubtype="21" fill="hold" grpId="0" nodeType="withEffect">
                                  <p:stCondLst>
                                    <p:cond delay="2500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par>
                          <p:cTn id="29" fill="hold">
                            <p:stCondLst>
                              <p:cond delay="27000"/>
                            </p:stCondLst>
                            <p:childTnLst>
                              <p:par>
                                <p:cTn id="30" presetID="42" presetClass="path" presetSubtype="0" accel="50000" decel="50000" fill="hold" grpId="2" nodeType="afterEffect">
                                  <p:stCondLst>
                                    <p:cond delay="10000"/>
                                  </p:stCondLst>
                                  <p:childTnLst>
                                    <p:animMotion origin="layout" path="M 0 0 L 0 0.25 E" pathEditMode="relative" ptsTypes="">
                                      <p:cBhvr>
                                        <p:cTn id="31" dur="2000" fill="hold"/>
                                        <p:tgtEl>
                                          <p:spTgt spid="7"/>
                                        </p:tgtEl>
                                        <p:attrNameLst>
                                          <p:attrName>ppt_x</p:attrName>
                                          <p:attrName>ppt_y</p:attrName>
                                        </p:attrNameLst>
                                      </p:cBhvr>
                                    </p:animMotion>
                                  </p:childTnLst>
                                </p:cTn>
                              </p:par>
                            </p:childTnLst>
                          </p:cTn>
                        </p:par>
                        <p:par>
                          <p:cTn id="32" fill="hold">
                            <p:stCondLst>
                              <p:cond delay="39000"/>
                            </p:stCondLst>
                            <p:childTnLst>
                              <p:par>
                                <p:cTn id="33" presetID="9" presetClass="emph" presetSubtype="0" grpId="1" nodeType="afterEffect">
                                  <p:stCondLst>
                                    <p:cond delay="0"/>
                                  </p:stCondLst>
                                  <p:childTnLst>
                                    <p:set>
                                      <p:cBhvr rctx="PPT">
                                        <p:cTn id="34" dur="indefinite"/>
                                        <p:tgtEl>
                                          <p:spTgt spid="7"/>
                                        </p:tgtEl>
                                        <p:attrNameLst>
                                          <p:attrName>style.opacity</p:attrName>
                                        </p:attrNameLst>
                                      </p:cBhvr>
                                      <p:to>
                                        <p:strVal val="0.5"/>
                                      </p:to>
                                    </p:set>
                                    <p:animEffect filter="image" prLst="opacity: 0.5">
                                      <p:cBhvr rctx="IE">
                                        <p:cTn id="35" dur="indefinite"/>
                                        <p:tgtEl>
                                          <p:spTgt spid="7"/>
                                        </p:tgtEl>
                                      </p:cBhvr>
                                    </p:animEffect>
                                  </p:childTnLst>
                                </p:cTn>
                              </p:par>
                              <p:par>
                                <p:cTn id="36" presetID="21" presetClass="entr" presetSubtype="1"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childTnLst>
                          </p:cTn>
                        </p:par>
                        <p:par>
                          <p:cTn id="39" fill="hold">
                            <p:stCondLst>
                              <p:cond delay="41000"/>
                            </p:stCondLst>
                            <p:childTnLst>
                              <p:par>
                                <p:cTn id="40" presetID="14" presetClass="exit" presetSubtype="10" fill="hold" nodeType="afterEffect">
                                  <p:stCondLst>
                                    <p:cond delay="18000"/>
                                  </p:stCondLst>
                                  <p:childTnLst>
                                    <p:animEffect transition="out" filter="randombar(horizontal)">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par>
                                <p:cTn id="43" presetID="21" presetClass="entr" presetSubtype="1" fill="hold" nodeType="withEffect">
                                  <p:stCondLst>
                                    <p:cond delay="18000"/>
                                  </p:stCondLst>
                                  <p:childTnLst>
                                    <p:set>
                                      <p:cBhvr>
                                        <p:cTn id="44" dur="1" fill="hold">
                                          <p:stCondLst>
                                            <p:cond delay="0"/>
                                          </p:stCondLst>
                                        </p:cTn>
                                        <p:tgtEl>
                                          <p:spTgt spid="11"/>
                                        </p:tgtEl>
                                        <p:attrNameLst>
                                          <p:attrName>style.visibility</p:attrName>
                                        </p:attrNameLst>
                                      </p:cBhvr>
                                      <p:to>
                                        <p:strVal val="visible"/>
                                      </p:to>
                                    </p:set>
                                    <p:animEffect transition="in" filter="wheel(1)">
                                      <p:cBhvr>
                                        <p:cTn id="4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7" grpId="1"/>
      <p:bldP spid="7"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DIP COATER</a:t>
            </a:r>
            <a:endParaRPr lang="es-ES" dirty="0"/>
          </a:p>
        </p:txBody>
      </p:sp>
      <p:sp>
        <p:nvSpPr>
          <p:cNvPr id="3" name="2 Marcador de texto"/>
          <p:cNvSpPr>
            <a:spLocks noGrp="1"/>
          </p:cNvSpPr>
          <p:nvPr>
            <p:ph type="body" idx="1"/>
          </p:nvPr>
        </p:nvSpPr>
        <p:spPr>
          <a:xfrm>
            <a:off x="467544" y="2060848"/>
            <a:ext cx="6635080" cy="639762"/>
          </a:xfrm>
        </p:spPr>
        <p:txBody>
          <a:bodyPr>
            <a:normAutofit/>
          </a:bodyPr>
          <a:lstStyle/>
          <a:p>
            <a:r>
              <a:rPr lang="es-ES" dirty="0" smtClean="0"/>
              <a:t>TRANSFORMACIÓN A VELOCIDAD LINEAL</a:t>
            </a:r>
            <a:endParaRPr lang="es-ES" dirty="0"/>
          </a:p>
        </p:txBody>
      </p:sp>
      <p:graphicFrame>
        <p:nvGraphicFramePr>
          <p:cNvPr id="5" name="4 Tabla"/>
          <p:cNvGraphicFramePr>
            <a:graphicFrameLocks noGrp="1"/>
          </p:cNvGraphicFramePr>
          <p:nvPr>
            <p:extLst>
              <p:ext uri="{D42A27DB-BD31-4B8C-83A1-F6EECF244321}">
                <p14:modId xmlns:p14="http://schemas.microsoft.com/office/powerpoint/2010/main" val="2286041014"/>
              </p:ext>
            </p:extLst>
          </p:nvPr>
        </p:nvGraphicFramePr>
        <p:xfrm>
          <a:off x="1637125" y="3501008"/>
          <a:ext cx="5777563" cy="1907804"/>
        </p:xfrm>
        <a:graphic>
          <a:graphicData uri="http://schemas.openxmlformats.org/drawingml/2006/table">
            <a:tbl>
              <a:tblPr firstRow="1" firstCol="1" bandRow="1">
                <a:tableStyleId>{5C22544A-7EE6-4342-B048-85BDC9FD1C3A}</a:tableStyleId>
              </a:tblPr>
              <a:tblGrid>
                <a:gridCol w="1738815"/>
                <a:gridCol w="1537367"/>
                <a:gridCol w="1029261"/>
                <a:gridCol w="1472120"/>
              </a:tblGrid>
              <a:tr h="405728">
                <a:tc>
                  <a:txBody>
                    <a:bodyPr/>
                    <a:lstStyle/>
                    <a:p>
                      <a:pPr indent="252095" algn="ctr">
                        <a:lnSpc>
                          <a:spcPct val="150000"/>
                        </a:lnSpc>
                        <a:spcAft>
                          <a:spcPts val="0"/>
                        </a:spcAft>
                      </a:pPr>
                      <a:r>
                        <a:rPr lang="es-ES" sz="1000" dirty="0">
                          <a:effectLst/>
                        </a:rPr>
                        <a:t>MECANISMO</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dirty="0">
                          <a:effectLst/>
                        </a:rPr>
                        <a:t>MONTAJE</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COSTO</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DESVENTAJA</a:t>
                      </a:r>
                      <a:endParaRPr lang="es-ES" sz="1200">
                        <a:solidFill>
                          <a:srgbClr val="2E74B5"/>
                        </a:solidFill>
                        <a:effectLst/>
                        <a:latin typeface="Arial"/>
                        <a:ea typeface="Calibri"/>
                        <a:cs typeface="Times New Roman"/>
                      </a:endParaRPr>
                    </a:p>
                  </a:txBody>
                  <a:tcPr marL="68580" marR="68580" marT="0" marB="0"/>
                </a:tc>
              </a:tr>
              <a:tr h="751038">
                <a:tc>
                  <a:txBody>
                    <a:bodyPr/>
                    <a:lstStyle/>
                    <a:p>
                      <a:pPr indent="252095" algn="ctr">
                        <a:lnSpc>
                          <a:spcPct val="150000"/>
                        </a:lnSpc>
                        <a:spcAft>
                          <a:spcPts val="0"/>
                        </a:spcAft>
                      </a:pPr>
                      <a:r>
                        <a:rPr lang="es-ES" sz="1000">
                          <a:effectLst/>
                        </a:rPr>
                        <a:t>POLEA - CABLE</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Difícil</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Accesible</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Deformaión del cable</a:t>
                      </a:r>
                      <a:endParaRPr lang="es-ES" sz="1200">
                        <a:solidFill>
                          <a:srgbClr val="2E74B5"/>
                        </a:solidFill>
                        <a:effectLst/>
                        <a:latin typeface="Arial"/>
                        <a:ea typeface="Calibri"/>
                        <a:cs typeface="Times New Roman"/>
                      </a:endParaRPr>
                    </a:p>
                  </a:txBody>
                  <a:tcPr marL="68580" marR="68580" marT="0" marB="0"/>
                </a:tc>
              </a:tr>
              <a:tr h="751038">
                <a:tc>
                  <a:txBody>
                    <a:bodyPr/>
                    <a:lstStyle/>
                    <a:p>
                      <a:pPr indent="252095" algn="ctr">
                        <a:lnSpc>
                          <a:spcPct val="150000"/>
                        </a:lnSpc>
                        <a:spcAft>
                          <a:spcPts val="0"/>
                        </a:spcAft>
                      </a:pPr>
                      <a:r>
                        <a:rPr lang="es-ES" sz="1000">
                          <a:effectLst/>
                        </a:rPr>
                        <a:t>PIÑÓN - CREMALLERA</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Medio</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Accesible</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endParaRPr lang="es-ES" sz="1100" dirty="0">
                        <a:solidFill>
                          <a:srgbClr val="2E74B5"/>
                        </a:solidFill>
                        <a:effectLst/>
                        <a:latin typeface="Calibri"/>
                        <a:cs typeface="Times New Roman"/>
                      </a:endParaRPr>
                    </a:p>
                  </a:txBody>
                  <a:tcPr marL="68580" marR="68580" marT="0" marB="0"/>
                </a:tc>
              </a:tr>
            </a:tbl>
          </a:graphicData>
        </a:graphic>
      </p:graphicFrame>
      <p:sp>
        <p:nvSpPr>
          <p:cNvPr id="6" name="5 Rectángulo redondeado"/>
          <p:cNvSpPr/>
          <p:nvPr/>
        </p:nvSpPr>
        <p:spPr>
          <a:xfrm>
            <a:off x="1475656" y="4670477"/>
            <a:ext cx="6048672" cy="720080"/>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5076056" y="22116"/>
            <a:ext cx="398525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MECÁNICO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8" name="7 Imagen"/>
          <p:cNvPicPr/>
          <p:nvPr/>
        </p:nvPicPr>
        <p:blipFill rotWithShape="1">
          <a:blip r:embed="rId2">
            <a:extLst>
              <a:ext uri="{28A0092B-C50C-407E-A947-70E740481C1C}">
                <a14:useLocalDpi xmlns:a14="http://schemas.microsoft.com/office/drawing/2010/main" val="0"/>
              </a:ext>
            </a:extLst>
          </a:blip>
          <a:srcRect l="22066" t="27319" b="-1"/>
          <a:stretch/>
        </p:blipFill>
        <p:spPr bwMode="auto">
          <a:xfrm>
            <a:off x="2051720" y="2725907"/>
            <a:ext cx="1914525" cy="3281045"/>
          </a:xfrm>
          <a:prstGeom prst="rect">
            <a:avLst/>
          </a:prstGeom>
          <a:ln>
            <a:noFill/>
          </a:ln>
          <a:extLst>
            <a:ext uri="{53640926-AAD7-44D8-BBD7-CCE9431645EC}">
              <a14:shadowObscured xmlns:a14="http://schemas.microsoft.com/office/drawing/2010/main"/>
            </a:ext>
          </a:extLst>
        </p:spPr>
      </p:pic>
      <p:pic>
        <p:nvPicPr>
          <p:cNvPr id="9" name="8 Imagen"/>
          <p:cNvPicPr/>
          <p:nvPr/>
        </p:nvPicPr>
        <p:blipFill>
          <a:blip r:embed="rId3">
            <a:extLst>
              <a:ext uri="{28A0092B-C50C-407E-A947-70E740481C1C}">
                <a14:useLocalDpi xmlns:a14="http://schemas.microsoft.com/office/drawing/2010/main" val="0"/>
              </a:ext>
            </a:extLst>
          </a:blip>
          <a:stretch>
            <a:fillRect/>
          </a:stretch>
        </p:blipFill>
        <p:spPr>
          <a:xfrm>
            <a:off x="5076056" y="2721855"/>
            <a:ext cx="1807210" cy="3324225"/>
          </a:xfrm>
          <a:prstGeom prst="rect">
            <a:avLst/>
          </a:prstGeom>
        </p:spPr>
      </p:pic>
    </p:spTree>
    <p:extLst>
      <p:ext uri="{BB962C8B-B14F-4D97-AF65-F5344CB8AC3E}">
        <p14:creationId xmlns:p14="http://schemas.microsoft.com/office/powerpoint/2010/main" val="3106858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31" presetClass="exit" presetSubtype="0" fill="hold" nodeType="afterEffect">
                                  <p:stCondLst>
                                    <p:cond delay="25000"/>
                                  </p:stCondLst>
                                  <p:childTnLst>
                                    <p:anim calcmode="lin" valueType="num">
                                      <p:cBhvr>
                                        <p:cTn id="15" dur="1000"/>
                                        <p:tgtEl>
                                          <p:spTgt spid="5"/>
                                        </p:tgtEl>
                                        <p:attrNameLst>
                                          <p:attrName>ppt_w</p:attrName>
                                        </p:attrNameLst>
                                      </p:cBhvr>
                                      <p:tavLst>
                                        <p:tav tm="0">
                                          <p:val>
                                            <p:strVal val="ppt_w"/>
                                          </p:val>
                                        </p:tav>
                                        <p:tav tm="100000">
                                          <p:val>
                                            <p:fltVal val="0"/>
                                          </p:val>
                                        </p:tav>
                                      </p:tavLst>
                                    </p:anim>
                                    <p:anim calcmode="lin" valueType="num">
                                      <p:cBhvr>
                                        <p:cTn id="16" dur="1000"/>
                                        <p:tgtEl>
                                          <p:spTgt spid="5"/>
                                        </p:tgtEl>
                                        <p:attrNameLst>
                                          <p:attrName>ppt_h</p:attrName>
                                        </p:attrNameLst>
                                      </p:cBhvr>
                                      <p:tavLst>
                                        <p:tav tm="0">
                                          <p:val>
                                            <p:strVal val="ppt_h"/>
                                          </p:val>
                                        </p:tav>
                                        <p:tav tm="100000">
                                          <p:val>
                                            <p:fltVal val="0"/>
                                          </p:val>
                                        </p:tav>
                                      </p:tavLst>
                                    </p:anim>
                                    <p:anim calcmode="lin" valueType="num">
                                      <p:cBhvr>
                                        <p:cTn id="17" dur="1000"/>
                                        <p:tgtEl>
                                          <p:spTgt spid="5"/>
                                        </p:tgtEl>
                                        <p:attrNameLst>
                                          <p:attrName>style.rotation</p:attrName>
                                        </p:attrNameLst>
                                      </p:cBhvr>
                                      <p:tavLst>
                                        <p:tav tm="0">
                                          <p:val>
                                            <p:fltVal val="0"/>
                                          </p:val>
                                        </p:tav>
                                        <p:tav tm="100000">
                                          <p:val>
                                            <p:fltVal val="90"/>
                                          </p:val>
                                        </p:tav>
                                      </p:tavLst>
                                    </p:anim>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par>
                                <p:cTn id="20" presetID="31" presetClass="exit" presetSubtype="0" fill="hold" grpId="1" nodeType="withEffect">
                                  <p:stCondLst>
                                    <p:cond delay="25000"/>
                                  </p:stCondLst>
                                  <p:childTnLst>
                                    <p:anim calcmode="lin" valueType="num">
                                      <p:cBhvr>
                                        <p:cTn id="21" dur="1000"/>
                                        <p:tgtEl>
                                          <p:spTgt spid="6"/>
                                        </p:tgtEl>
                                        <p:attrNameLst>
                                          <p:attrName>ppt_w</p:attrName>
                                        </p:attrNameLst>
                                      </p:cBhvr>
                                      <p:tavLst>
                                        <p:tav tm="0">
                                          <p:val>
                                            <p:strVal val="ppt_w"/>
                                          </p:val>
                                        </p:tav>
                                        <p:tav tm="100000">
                                          <p:val>
                                            <p:fltVal val="0"/>
                                          </p:val>
                                        </p:tav>
                                      </p:tavLst>
                                    </p:anim>
                                    <p:anim calcmode="lin" valueType="num">
                                      <p:cBhvr>
                                        <p:cTn id="22" dur="1000"/>
                                        <p:tgtEl>
                                          <p:spTgt spid="6"/>
                                        </p:tgtEl>
                                        <p:attrNameLst>
                                          <p:attrName>ppt_h</p:attrName>
                                        </p:attrNameLst>
                                      </p:cBhvr>
                                      <p:tavLst>
                                        <p:tav tm="0">
                                          <p:val>
                                            <p:strVal val="ppt_h"/>
                                          </p:val>
                                        </p:tav>
                                        <p:tav tm="100000">
                                          <p:val>
                                            <p:fltVal val="0"/>
                                          </p:val>
                                        </p:tav>
                                      </p:tavLst>
                                    </p:anim>
                                    <p:anim calcmode="lin" valueType="num">
                                      <p:cBhvr>
                                        <p:cTn id="23" dur="1000"/>
                                        <p:tgtEl>
                                          <p:spTgt spid="6"/>
                                        </p:tgtEl>
                                        <p:attrNameLst>
                                          <p:attrName>style.rotation</p:attrName>
                                        </p:attrNameLst>
                                      </p:cBhvr>
                                      <p:tavLst>
                                        <p:tav tm="0">
                                          <p:val>
                                            <p:fltVal val="0"/>
                                          </p:val>
                                        </p:tav>
                                        <p:tav tm="100000">
                                          <p:val>
                                            <p:fltVal val="90"/>
                                          </p:val>
                                        </p:tav>
                                      </p:tavLst>
                                    </p:anim>
                                    <p:animEffect transition="out" filter="fade">
                                      <p:cBhvr>
                                        <p:cTn id="24" dur="1000"/>
                                        <p:tgtEl>
                                          <p:spTgt spid="6"/>
                                        </p:tgtEl>
                                      </p:cBhvr>
                                    </p:animEffect>
                                    <p:set>
                                      <p:cBhvr>
                                        <p:cTn id="25" dur="1" fill="hold">
                                          <p:stCondLst>
                                            <p:cond delay="999"/>
                                          </p:stCondLst>
                                        </p:cTn>
                                        <p:tgtEl>
                                          <p:spTgt spid="6"/>
                                        </p:tgtEl>
                                        <p:attrNameLst>
                                          <p:attrName>style.visibility</p:attrName>
                                        </p:attrNameLst>
                                      </p:cBhvr>
                                      <p:to>
                                        <p:strVal val="hidden"/>
                                      </p:to>
                                    </p:set>
                                  </p:childTnLst>
                                </p:cTn>
                              </p:par>
                              <p:par>
                                <p:cTn id="26" presetID="21" presetClass="entr" presetSubtype="4" fill="hold" nodeType="withEffect">
                                  <p:stCondLst>
                                    <p:cond delay="25000"/>
                                  </p:stCondLst>
                                  <p:childTnLst>
                                    <p:set>
                                      <p:cBhvr>
                                        <p:cTn id="27" dur="1" fill="hold">
                                          <p:stCondLst>
                                            <p:cond delay="0"/>
                                          </p:stCondLst>
                                        </p:cTn>
                                        <p:tgtEl>
                                          <p:spTgt spid="8"/>
                                        </p:tgtEl>
                                        <p:attrNameLst>
                                          <p:attrName>style.visibility</p:attrName>
                                        </p:attrNameLst>
                                      </p:cBhvr>
                                      <p:to>
                                        <p:strVal val="visible"/>
                                      </p:to>
                                    </p:set>
                                    <p:animEffect transition="in" filter="wheel(4)">
                                      <p:cBhvr>
                                        <p:cTn id="28" dur="2000"/>
                                        <p:tgtEl>
                                          <p:spTgt spid="8"/>
                                        </p:tgtEl>
                                      </p:cBhvr>
                                    </p:animEffect>
                                  </p:childTnLst>
                                </p:cTn>
                              </p:par>
                              <p:par>
                                <p:cTn id="29" presetID="21" presetClass="entr" presetSubtype="4" fill="hold" nodeType="withEffect">
                                  <p:stCondLst>
                                    <p:cond delay="25000"/>
                                  </p:stCondLst>
                                  <p:childTnLst>
                                    <p:set>
                                      <p:cBhvr>
                                        <p:cTn id="30" dur="1" fill="hold">
                                          <p:stCondLst>
                                            <p:cond delay="0"/>
                                          </p:stCondLst>
                                        </p:cTn>
                                        <p:tgtEl>
                                          <p:spTgt spid="9"/>
                                        </p:tgtEl>
                                        <p:attrNameLst>
                                          <p:attrName>style.visibility</p:attrName>
                                        </p:attrNameLst>
                                      </p:cBhvr>
                                      <p:to>
                                        <p:strVal val="visible"/>
                                      </p:to>
                                    </p:set>
                                    <p:animEffect transition="in" filter="wheel(4)">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DIP COATER</a:t>
            </a:r>
            <a:endParaRPr lang="es-ES" dirty="0"/>
          </a:p>
        </p:txBody>
      </p:sp>
      <p:sp>
        <p:nvSpPr>
          <p:cNvPr id="3" name="2 Marcador de texto"/>
          <p:cNvSpPr>
            <a:spLocks noGrp="1"/>
          </p:cNvSpPr>
          <p:nvPr>
            <p:ph type="body" idx="1"/>
          </p:nvPr>
        </p:nvSpPr>
        <p:spPr>
          <a:xfrm>
            <a:off x="539552" y="1916832"/>
            <a:ext cx="6275040" cy="639762"/>
          </a:xfrm>
        </p:spPr>
        <p:txBody>
          <a:bodyPr>
            <a:normAutofit fontScale="92500"/>
          </a:bodyPr>
          <a:lstStyle/>
          <a:p>
            <a:r>
              <a:rPr lang="es-ES" dirty="0" smtClean="0"/>
              <a:t>ACOPLE FUNCIONAMIENTO DOS MOTORES</a:t>
            </a:r>
            <a:endParaRPr lang="es-ES" dirty="0"/>
          </a:p>
        </p:txBody>
      </p:sp>
      <p:sp>
        <p:nvSpPr>
          <p:cNvPr id="6" name="5 Rectángulo"/>
          <p:cNvSpPr/>
          <p:nvPr/>
        </p:nvSpPr>
        <p:spPr>
          <a:xfrm>
            <a:off x="5076056" y="22116"/>
            <a:ext cx="398525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MECÁNICO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8" name="7 Imagen"/>
          <p:cNvPicPr/>
          <p:nvPr/>
        </p:nvPicPr>
        <p:blipFill>
          <a:blip r:embed="rId2">
            <a:extLst>
              <a:ext uri="{28A0092B-C50C-407E-A947-70E740481C1C}">
                <a14:useLocalDpi xmlns:a14="http://schemas.microsoft.com/office/drawing/2010/main" val="0"/>
              </a:ext>
            </a:extLst>
          </a:blip>
          <a:stretch>
            <a:fillRect/>
          </a:stretch>
        </p:blipFill>
        <p:spPr>
          <a:xfrm>
            <a:off x="1979712" y="2564904"/>
            <a:ext cx="4824536" cy="3996444"/>
          </a:xfrm>
          <a:prstGeom prst="rect">
            <a:avLst/>
          </a:prstGeom>
        </p:spPr>
      </p:pic>
    </p:spTree>
    <p:extLst>
      <p:ext uri="{BB962C8B-B14F-4D97-AF65-F5344CB8AC3E}">
        <p14:creationId xmlns:p14="http://schemas.microsoft.com/office/powerpoint/2010/main" val="13145227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DIP COATER</a:t>
            </a:r>
            <a:endParaRPr lang="es-ES" dirty="0"/>
          </a:p>
        </p:txBody>
      </p:sp>
      <p:sp>
        <p:nvSpPr>
          <p:cNvPr id="3" name="2 Marcador de texto"/>
          <p:cNvSpPr>
            <a:spLocks noGrp="1"/>
          </p:cNvSpPr>
          <p:nvPr>
            <p:ph type="body" idx="1"/>
          </p:nvPr>
        </p:nvSpPr>
        <p:spPr>
          <a:xfrm>
            <a:off x="457200" y="1855248"/>
            <a:ext cx="5482952" cy="659352"/>
          </a:xfrm>
        </p:spPr>
        <p:txBody>
          <a:bodyPr/>
          <a:lstStyle/>
          <a:p>
            <a:r>
              <a:rPr lang="es-ES" dirty="0" smtClean="0"/>
              <a:t>ESTRUCTURA DE SOPORTE</a:t>
            </a:r>
            <a:endParaRPr lang="es-ES" dirty="0"/>
          </a:p>
        </p:txBody>
      </p:sp>
      <p:sp>
        <p:nvSpPr>
          <p:cNvPr id="6" name="5 Rectángulo"/>
          <p:cNvSpPr/>
          <p:nvPr/>
        </p:nvSpPr>
        <p:spPr>
          <a:xfrm>
            <a:off x="5076056" y="22116"/>
            <a:ext cx="398525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MECÁNICO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aphicFrame>
        <p:nvGraphicFramePr>
          <p:cNvPr id="5" name="4 Tabla"/>
          <p:cNvGraphicFramePr>
            <a:graphicFrameLocks noGrp="1"/>
          </p:cNvGraphicFramePr>
          <p:nvPr>
            <p:extLst>
              <p:ext uri="{D42A27DB-BD31-4B8C-83A1-F6EECF244321}">
                <p14:modId xmlns:p14="http://schemas.microsoft.com/office/powerpoint/2010/main" val="1399281331"/>
              </p:ext>
            </p:extLst>
          </p:nvPr>
        </p:nvGraphicFramePr>
        <p:xfrm>
          <a:off x="935596" y="3140968"/>
          <a:ext cx="7344816" cy="2520281"/>
        </p:xfrm>
        <a:graphic>
          <a:graphicData uri="http://schemas.openxmlformats.org/drawingml/2006/table">
            <a:tbl>
              <a:tblPr firstRow="1" firstCol="1" bandRow="1">
                <a:tableStyleId>{5C22544A-7EE6-4342-B048-85BDC9FD1C3A}</a:tableStyleId>
              </a:tblPr>
              <a:tblGrid>
                <a:gridCol w="1836204"/>
                <a:gridCol w="1836204"/>
                <a:gridCol w="1836204"/>
                <a:gridCol w="1836204"/>
              </a:tblGrid>
              <a:tr h="1260141">
                <a:tc>
                  <a:txBody>
                    <a:bodyPr/>
                    <a:lstStyle/>
                    <a:p>
                      <a:pPr indent="252095" algn="ctr">
                        <a:lnSpc>
                          <a:spcPct val="150000"/>
                        </a:lnSpc>
                        <a:spcAft>
                          <a:spcPts val="0"/>
                        </a:spcAft>
                      </a:pPr>
                      <a:r>
                        <a:rPr lang="es-ES" sz="1100" dirty="0">
                          <a:effectLst/>
                        </a:rPr>
                        <a:t>MATERIAL</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a:effectLst/>
                        </a:rPr>
                        <a:t>DESPLAZAMIENTO (mm)</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PESO (Kg)</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COSTO ($/Kg)</a:t>
                      </a:r>
                      <a:endParaRPr lang="es-ES" sz="1200" dirty="0">
                        <a:solidFill>
                          <a:srgbClr val="2E74B5"/>
                        </a:solidFill>
                        <a:effectLst/>
                        <a:latin typeface="Arial"/>
                        <a:ea typeface="Calibri"/>
                        <a:cs typeface="Times New Roman"/>
                      </a:endParaRPr>
                    </a:p>
                  </a:txBody>
                  <a:tcPr marL="68580" marR="68580" marT="0" marB="0"/>
                </a:tc>
              </a:tr>
              <a:tr h="630070">
                <a:tc>
                  <a:txBody>
                    <a:bodyPr/>
                    <a:lstStyle/>
                    <a:p>
                      <a:pPr indent="252095" algn="l">
                        <a:lnSpc>
                          <a:spcPct val="150000"/>
                        </a:lnSpc>
                        <a:spcAft>
                          <a:spcPts val="0"/>
                        </a:spcAft>
                      </a:pPr>
                      <a:r>
                        <a:rPr lang="es-ES" sz="1100">
                          <a:effectLst/>
                        </a:rPr>
                        <a:t>AISI 1020</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C" sz="1100">
                          <a:effectLst/>
                        </a:rPr>
                        <a:t>6.01X10</a:t>
                      </a:r>
                      <a:r>
                        <a:rPr lang="es-EC" sz="1100" baseline="30000">
                          <a:effectLst/>
                        </a:rPr>
                        <a:t>-5</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a:effectLst/>
                        </a:rPr>
                        <a:t>1,39</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1,5</a:t>
                      </a:r>
                      <a:endParaRPr lang="es-ES" sz="1200" dirty="0">
                        <a:solidFill>
                          <a:srgbClr val="2E74B5"/>
                        </a:solidFill>
                        <a:effectLst/>
                        <a:latin typeface="Arial"/>
                        <a:ea typeface="Calibri"/>
                        <a:cs typeface="Times New Roman"/>
                      </a:endParaRPr>
                    </a:p>
                  </a:txBody>
                  <a:tcPr marL="68580" marR="68580" marT="0" marB="0"/>
                </a:tc>
              </a:tr>
              <a:tr h="630070">
                <a:tc>
                  <a:txBody>
                    <a:bodyPr/>
                    <a:lstStyle/>
                    <a:p>
                      <a:pPr indent="252095" algn="l">
                        <a:lnSpc>
                          <a:spcPct val="150000"/>
                        </a:lnSpc>
                        <a:spcAft>
                          <a:spcPts val="0"/>
                        </a:spcAft>
                      </a:pPr>
                      <a:r>
                        <a:rPr lang="es-ES" sz="1100">
                          <a:effectLst/>
                        </a:rPr>
                        <a:t>AISI 304</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C" sz="1100">
                          <a:effectLst/>
                        </a:rPr>
                        <a:t>1.79X10</a:t>
                      </a:r>
                      <a:r>
                        <a:rPr lang="es-EC" sz="1100" baseline="30000">
                          <a:effectLst/>
                        </a:rPr>
                        <a:t>-5</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a:effectLst/>
                        </a:rPr>
                        <a:t>1,40</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5,42</a:t>
                      </a:r>
                      <a:endParaRPr lang="es-ES" sz="1200" dirty="0">
                        <a:solidFill>
                          <a:srgbClr val="2E74B5"/>
                        </a:solidFill>
                        <a:effectLst/>
                        <a:latin typeface="Arial"/>
                        <a:ea typeface="Calibri"/>
                        <a:cs typeface="Times New Roman"/>
                      </a:endParaRPr>
                    </a:p>
                  </a:txBody>
                  <a:tcPr marL="68580" marR="68580" marT="0" marB="0"/>
                </a:tc>
              </a:tr>
            </a:tbl>
          </a:graphicData>
        </a:graphic>
      </p:graphicFrame>
      <p:sp>
        <p:nvSpPr>
          <p:cNvPr id="9" name="8 Rectángulo redondeado"/>
          <p:cNvSpPr/>
          <p:nvPr/>
        </p:nvSpPr>
        <p:spPr>
          <a:xfrm>
            <a:off x="755576" y="4293096"/>
            <a:ext cx="7704856" cy="648072"/>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CuadroTexto"/>
          <p:cNvSpPr txBox="1"/>
          <p:nvPr/>
        </p:nvSpPr>
        <p:spPr>
          <a:xfrm>
            <a:off x="2915816" y="4061718"/>
            <a:ext cx="2952328" cy="923330"/>
          </a:xfrm>
          <a:prstGeom prst="rect">
            <a:avLst/>
          </a:prstGeom>
          <a:noFill/>
        </p:spPr>
        <p:txBody>
          <a:bodyPr wrap="square" rtlCol="0">
            <a:spAutoFit/>
          </a:bodyPr>
          <a:lstStyle/>
          <a:p>
            <a:pPr algn="ctr"/>
            <a:r>
              <a:rPr lang="es-ES" sz="5400" b="1" dirty="0" smtClean="0">
                <a:solidFill>
                  <a:schemeClr val="accent2"/>
                </a:solidFill>
              </a:rPr>
              <a:t>1,7 Kg.</a:t>
            </a:r>
            <a:endParaRPr lang="es-ES" sz="5400" b="1" dirty="0">
              <a:solidFill>
                <a:schemeClr val="accent2"/>
              </a:solidFill>
            </a:endParaRPr>
          </a:p>
        </p:txBody>
      </p:sp>
      <p:sp>
        <p:nvSpPr>
          <p:cNvPr id="7" name="6 CuadroTexto"/>
          <p:cNvSpPr txBox="1"/>
          <p:nvPr/>
        </p:nvSpPr>
        <p:spPr>
          <a:xfrm>
            <a:off x="3527884" y="4061718"/>
            <a:ext cx="1728192" cy="830997"/>
          </a:xfrm>
          <a:prstGeom prst="rect">
            <a:avLst/>
          </a:prstGeom>
          <a:noFill/>
        </p:spPr>
        <p:txBody>
          <a:bodyPr wrap="square" rtlCol="0">
            <a:spAutoFit/>
          </a:bodyPr>
          <a:lstStyle/>
          <a:p>
            <a:r>
              <a:rPr lang="es-ES" sz="4800" b="1" dirty="0" smtClean="0">
                <a:solidFill>
                  <a:schemeClr val="accent2"/>
                </a:solidFill>
              </a:rPr>
              <a:t>6500</a:t>
            </a:r>
            <a:endParaRPr lang="es-ES" sz="4800" b="1" dirty="0">
              <a:solidFill>
                <a:schemeClr val="accent2"/>
              </a:solidFill>
            </a:endParaRPr>
          </a:p>
        </p:txBody>
      </p:sp>
      <p:pic>
        <p:nvPicPr>
          <p:cNvPr id="11" name="10 Imagen" descr="C:\Users\asus\Desktop\FOTOS TESIS 2\DSCF3718.JPG"/>
          <p:cNvPicPr/>
          <p:nvPr/>
        </p:nvPicPr>
        <p:blipFill rotWithShape="1">
          <a:blip r:embed="rId2" cstate="print">
            <a:extLst>
              <a:ext uri="{28A0092B-C50C-407E-A947-70E740481C1C}">
                <a14:useLocalDpi xmlns:a14="http://schemas.microsoft.com/office/drawing/2010/main" val="0"/>
              </a:ext>
            </a:extLst>
          </a:blip>
          <a:srcRect l="20001" t="31201" r="26666" b="11531"/>
          <a:stretch/>
        </p:blipFill>
        <p:spPr bwMode="auto">
          <a:xfrm>
            <a:off x="3347864" y="2545443"/>
            <a:ext cx="2895600" cy="41433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8202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500"/>
                            </p:stCondLst>
                            <p:childTnLst>
                              <p:par>
                                <p:cTn id="18" presetID="42" presetClass="path" presetSubtype="0" accel="50000" decel="50000" fill="hold" grpId="1" nodeType="afterEffect">
                                  <p:stCondLst>
                                    <p:cond delay="5000"/>
                                  </p:stCondLst>
                                  <p:childTnLst>
                                    <p:animMotion origin="layout" path="M 0 0 L 0 0.25 E" pathEditMode="relative" ptsTypes="">
                                      <p:cBhvr>
                                        <p:cTn id="19" dur="2000" fill="hold"/>
                                        <p:tgtEl>
                                          <p:spTgt spid="4"/>
                                        </p:tgtEl>
                                        <p:attrNameLst>
                                          <p:attrName>ppt_x</p:attrName>
                                          <p:attrName>ppt_y</p:attrName>
                                        </p:attrNameLst>
                                      </p:cBhvr>
                                    </p:animMotion>
                                  </p:childTnLst>
                                </p:cTn>
                              </p:par>
                            </p:childTnLst>
                          </p:cTn>
                        </p:par>
                        <p:par>
                          <p:cTn id="20" fill="hold">
                            <p:stCondLst>
                              <p:cond delay="8500"/>
                            </p:stCondLst>
                            <p:childTnLst>
                              <p:par>
                                <p:cTn id="21" presetID="16" presetClass="entr" presetSubtype="21" fill="hold" grpId="0" nodeType="afterEffect">
                                  <p:stCondLst>
                                    <p:cond delay="1600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25000"/>
                            </p:stCondLst>
                            <p:childTnLst>
                              <p:par>
                                <p:cTn id="25" presetID="64" presetClass="path" presetSubtype="0" accel="50000" decel="50000" fill="hold" grpId="1" nodeType="afterEffect">
                                  <p:stCondLst>
                                    <p:cond delay="2000"/>
                                  </p:stCondLst>
                                  <p:childTnLst>
                                    <p:animMotion origin="layout" path="M 0 0 L 0 -0.25 E" pathEditMode="relative" ptsTypes="">
                                      <p:cBhvr>
                                        <p:cTn id="26" dur="2000" fill="hold"/>
                                        <p:tgtEl>
                                          <p:spTgt spid="7"/>
                                        </p:tgtEl>
                                        <p:attrNameLst>
                                          <p:attrName>ppt_x</p:attrName>
                                          <p:attrName>ppt_y</p:attrName>
                                        </p:attrNameLst>
                                      </p:cBhvr>
                                    </p:animMotion>
                                  </p:childTnLst>
                                </p:cTn>
                              </p:par>
                            </p:childTnLst>
                          </p:cTn>
                        </p:par>
                        <p:par>
                          <p:cTn id="27" fill="hold">
                            <p:stCondLst>
                              <p:cond delay="29000"/>
                            </p:stCondLst>
                            <p:childTnLst>
                              <p:par>
                                <p:cTn id="28" presetID="31" presetClass="exit" presetSubtype="0" fill="hold" nodeType="afterEffect">
                                  <p:stCondLst>
                                    <p:cond delay="2000"/>
                                  </p:stCondLst>
                                  <p:childTnLst>
                                    <p:anim calcmode="lin" valueType="num">
                                      <p:cBhvr>
                                        <p:cTn id="29" dur="1000"/>
                                        <p:tgtEl>
                                          <p:spTgt spid="5"/>
                                        </p:tgtEl>
                                        <p:attrNameLst>
                                          <p:attrName>ppt_w</p:attrName>
                                        </p:attrNameLst>
                                      </p:cBhvr>
                                      <p:tavLst>
                                        <p:tav tm="0">
                                          <p:val>
                                            <p:strVal val="ppt_w"/>
                                          </p:val>
                                        </p:tav>
                                        <p:tav tm="100000">
                                          <p:val>
                                            <p:fltVal val="0"/>
                                          </p:val>
                                        </p:tav>
                                      </p:tavLst>
                                    </p:anim>
                                    <p:anim calcmode="lin" valueType="num">
                                      <p:cBhvr>
                                        <p:cTn id="30" dur="1000"/>
                                        <p:tgtEl>
                                          <p:spTgt spid="5"/>
                                        </p:tgtEl>
                                        <p:attrNameLst>
                                          <p:attrName>ppt_h</p:attrName>
                                        </p:attrNameLst>
                                      </p:cBhvr>
                                      <p:tavLst>
                                        <p:tav tm="0">
                                          <p:val>
                                            <p:strVal val="ppt_h"/>
                                          </p:val>
                                        </p:tav>
                                        <p:tav tm="100000">
                                          <p:val>
                                            <p:fltVal val="0"/>
                                          </p:val>
                                        </p:tav>
                                      </p:tavLst>
                                    </p:anim>
                                    <p:anim calcmode="lin" valueType="num">
                                      <p:cBhvr>
                                        <p:cTn id="31" dur="1000"/>
                                        <p:tgtEl>
                                          <p:spTgt spid="5"/>
                                        </p:tgtEl>
                                        <p:attrNameLst>
                                          <p:attrName>style.rotation</p:attrName>
                                        </p:attrNameLst>
                                      </p:cBhvr>
                                      <p:tavLst>
                                        <p:tav tm="0">
                                          <p:val>
                                            <p:fltVal val="0"/>
                                          </p:val>
                                        </p:tav>
                                        <p:tav tm="100000">
                                          <p:val>
                                            <p:fltVal val="90"/>
                                          </p:val>
                                        </p:tav>
                                      </p:tavLst>
                                    </p:anim>
                                    <p:animEffect transition="out" filter="fade">
                                      <p:cBhvr>
                                        <p:cTn id="32" dur="1000"/>
                                        <p:tgtEl>
                                          <p:spTgt spid="5"/>
                                        </p:tgtEl>
                                      </p:cBhvr>
                                    </p:animEffect>
                                    <p:set>
                                      <p:cBhvr>
                                        <p:cTn id="33" dur="1" fill="hold">
                                          <p:stCondLst>
                                            <p:cond delay="999"/>
                                          </p:stCondLst>
                                        </p:cTn>
                                        <p:tgtEl>
                                          <p:spTgt spid="5"/>
                                        </p:tgtEl>
                                        <p:attrNameLst>
                                          <p:attrName>style.visibility</p:attrName>
                                        </p:attrNameLst>
                                      </p:cBhvr>
                                      <p:to>
                                        <p:strVal val="hidden"/>
                                      </p:to>
                                    </p:set>
                                  </p:childTnLst>
                                </p:cTn>
                              </p:par>
                              <p:par>
                                <p:cTn id="34" presetID="31" presetClass="exit" presetSubtype="0" fill="hold" grpId="1" nodeType="withEffect">
                                  <p:stCondLst>
                                    <p:cond delay="2000"/>
                                  </p:stCondLst>
                                  <p:childTnLst>
                                    <p:anim calcmode="lin" valueType="num">
                                      <p:cBhvr>
                                        <p:cTn id="35" dur="1000"/>
                                        <p:tgtEl>
                                          <p:spTgt spid="9"/>
                                        </p:tgtEl>
                                        <p:attrNameLst>
                                          <p:attrName>ppt_w</p:attrName>
                                        </p:attrNameLst>
                                      </p:cBhvr>
                                      <p:tavLst>
                                        <p:tav tm="0">
                                          <p:val>
                                            <p:strVal val="ppt_w"/>
                                          </p:val>
                                        </p:tav>
                                        <p:tav tm="100000">
                                          <p:val>
                                            <p:fltVal val="0"/>
                                          </p:val>
                                        </p:tav>
                                      </p:tavLst>
                                    </p:anim>
                                    <p:anim calcmode="lin" valueType="num">
                                      <p:cBhvr>
                                        <p:cTn id="36" dur="1000"/>
                                        <p:tgtEl>
                                          <p:spTgt spid="9"/>
                                        </p:tgtEl>
                                        <p:attrNameLst>
                                          <p:attrName>ppt_h</p:attrName>
                                        </p:attrNameLst>
                                      </p:cBhvr>
                                      <p:tavLst>
                                        <p:tav tm="0">
                                          <p:val>
                                            <p:strVal val="ppt_h"/>
                                          </p:val>
                                        </p:tav>
                                        <p:tav tm="100000">
                                          <p:val>
                                            <p:fltVal val="0"/>
                                          </p:val>
                                        </p:tav>
                                      </p:tavLst>
                                    </p:anim>
                                    <p:anim calcmode="lin" valueType="num">
                                      <p:cBhvr>
                                        <p:cTn id="37" dur="1000"/>
                                        <p:tgtEl>
                                          <p:spTgt spid="9"/>
                                        </p:tgtEl>
                                        <p:attrNameLst>
                                          <p:attrName>style.rotation</p:attrName>
                                        </p:attrNameLst>
                                      </p:cBhvr>
                                      <p:tavLst>
                                        <p:tav tm="0">
                                          <p:val>
                                            <p:fltVal val="0"/>
                                          </p:val>
                                        </p:tav>
                                        <p:tav tm="100000">
                                          <p:val>
                                            <p:fltVal val="90"/>
                                          </p:val>
                                        </p:tav>
                                      </p:tavLst>
                                    </p:anim>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par>
                                <p:cTn id="40" presetID="21" presetClass="entr" presetSubtype="1" fill="hold" nodeType="withEffect">
                                  <p:stCondLst>
                                    <p:cond delay="2000"/>
                                  </p:stCondLst>
                                  <p:childTnLst>
                                    <p:set>
                                      <p:cBhvr>
                                        <p:cTn id="41" dur="1" fill="hold">
                                          <p:stCondLst>
                                            <p:cond delay="0"/>
                                          </p:stCondLst>
                                        </p:cTn>
                                        <p:tgtEl>
                                          <p:spTgt spid="11"/>
                                        </p:tgtEl>
                                        <p:attrNameLst>
                                          <p:attrName>style.visibility</p:attrName>
                                        </p:attrNameLst>
                                      </p:cBhvr>
                                      <p:to>
                                        <p:strVal val="visible"/>
                                      </p:to>
                                    </p:set>
                                    <p:animEffect transition="in" filter="wheel(1)">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 grpId="0"/>
      <p:bldP spid="4" grpId="1"/>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LAZO DE CONTROL</a:t>
            </a:r>
            <a:endParaRPr lang="es-ES" dirty="0"/>
          </a:p>
        </p:txBody>
      </p:sp>
      <p:graphicFrame>
        <p:nvGraphicFramePr>
          <p:cNvPr id="3" name="2 Diagrama"/>
          <p:cNvGraphicFramePr/>
          <p:nvPr>
            <p:extLst>
              <p:ext uri="{D42A27DB-BD31-4B8C-83A1-F6EECF244321}">
                <p14:modId xmlns:p14="http://schemas.microsoft.com/office/powerpoint/2010/main" val="2835666801"/>
              </p:ext>
            </p:extLst>
          </p:nvPr>
        </p:nvGraphicFramePr>
        <p:xfrm>
          <a:off x="1835696" y="2636912"/>
          <a:ext cx="5777944" cy="1955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5796136" y="22116"/>
            <a:ext cx="3265173" cy="95410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DE CONTROL</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2500873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6" presetClass="emph" presetSubtype="0" fill="hold" grpId="1" nodeType="afterEffect">
                                  <p:stCondLst>
                                    <p:cond delay="0"/>
                                  </p:stCondLst>
                                  <p:childTnLst>
                                    <p:animScale>
                                      <p:cBhvr>
                                        <p:cTn id="11"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MICROCHIP VS. ARDUINO</a:t>
            </a:r>
            <a:endParaRPr lang="es-ES" dirty="0"/>
          </a:p>
        </p:txBody>
      </p:sp>
      <p:graphicFrame>
        <p:nvGraphicFramePr>
          <p:cNvPr id="3" name="2 Tabla"/>
          <p:cNvGraphicFramePr>
            <a:graphicFrameLocks noGrp="1"/>
          </p:cNvGraphicFramePr>
          <p:nvPr>
            <p:extLst>
              <p:ext uri="{D42A27DB-BD31-4B8C-83A1-F6EECF244321}">
                <p14:modId xmlns:p14="http://schemas.microsoft.com/office/powerpoint/2010/main" val="1623095062"/>
              </p:ext>
            </p:extLst>
          </p:nvPr>
        </p:nvGraphicFramePr>
        <p:xfrm>
          <a:off x="1475656" y="2492896"/>
          <a:ext cx="7056785" cy="3312365"/>
        </p:xfrm>
        <a:graphic>
          <a:graphicData uri="http://schemas.openxmlformats.org/drawingml/2006/table">
            <a:tbl>
              <a:tblPr firstRow="1" firstCol="1" bandRow="1">
                <a:tableStyleId>{5C22544A-7EE6-4342-B048-85BDC9FD1C3A}</a:tableStyleId>
              </a:tblPr>
              <a:tblGrid>
                <a:gridCol w="2138008"/>
                <a:gridCol w="1685443"/>
                <a:gridCol w="1684594"/>
                <a:gridCol w="1548740"/>
              </a:tblGrid>
              <a:tr h="440502">
                <a:tc gridSpan="2">
                  <a:txBody>
                    <a:bodyPr/>
                    <a:lstStyle/>
                    <a:p>
                      <a:pPr indent="252095" algn="ctr">
                        <a:lnSpc>
                          <a:spcPct val="150000"/>
                        </a:lnSpc>
                        <a:spcAft>
                          <a:spcPts val="0"/>
                        </a:spcAft>
                      </a:pPr>
                      <a:r>
                        <a:rPr lang="es-EC" sz="1100" dirty="0">
                          <a:effectLst/>
                        </a:rPr>
                        <a:t>CARACTERÍSTICA</a:t>
                      </a:r>
                      <a:endParaRPr lang="es-ES" sz="1200" dirty="0">
                        <a:solidFill>
                          <a:srgbClr val="2E74B5"/>
                        </a:solidFill>
                        <a:effectLst/>
                        <a:latin typeface="Arial"/>
                        <a:ea typeface="Calibri"/>
                        <a:cs typeface="Times New Roman"/>
                      </a:endParaRPr>
                    </a:p>
                  </a:txBody>
                  <a:tcPr marL="68580" marR="68580" marT="0" marB="0"/>
                </a:tc>
                <a:tc hMerge="1">
                  <a:txBody>
                    <a:bodyPr/>
                    <a:lstStyle/>
                    <a:p>
                      <a:endParaRPr lang="es-ES"/>
                    </a:p>
                  </a:txBody>
                  <a:tcPr/>
                </a:tc>
                <a:tc>
                  <a:txBody>
                    <a:bodyPr/>
                    <a:lstStyle/>
                    <a:p>
                      <a:pPr indent="252095" algn="just">
                        <a:lnSpc>
                          <a:spcPct val="150000"/>
                        </a:lnSpc>
                        <a:spcAft>
                          <a:spcPts val="0"/>
                        </a:spcAft>
                      </a:pPr>
                      <a:r>
                        <a:rPr lang="es-EC" sz="1100" dirty="0">
                          <a:effectLst/>
                        </a:rPr>
                        <a:t>MICROCHIP</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a:effectLst/>
                        </a:rPr>
                        <a:t>ARDUINO</a:t>
                      </a:r>
                      <a:endParaRPr lang="es-ES" sz="1200">
                        <a:solidFill>
                          <a:srgbClr val="2E74B5"/>
                        </a:solidFill>
                        <a:effectLst/>
                        <a:latin typeface="Arial"/>
                        <a:ea typeface="Calibri"/>
                        <a:cs typeface="Times New Roman"/>
                      </a:endParaRPr>
                    </a:p>
                  </a:txBody>
                  <a:tcPr marL="68580" marR="68580" marT="0" marB="0"/>
                </a:tc>
              </a:tr>
              <a:tr h="440502">
                <a:tc gridSpan="2">
                  <a:txBody>
                    <a:bodyPr/>
                    <a:lstStyle/>
                    <a:p>
                      <a:pPr indent="252095" algn="just">
                        <a:lnSpc>
                          <a:spcPct val="150000"/>
                        </a:lnSpc>
                        <a:spcAft>
                          <a:spcPts val="0"/>
                        </a:spcAft>
                      </a:pPr>
                      <a:r>
                        <a:rPr lang="es-EC" sz="1100">
                          <a:effectLst/>
                        </a:rPr>
                        <a:t>COSTO</a:t>
                      </a:r>
                      <a:endParaRPr lang="es-ES" sz="1200">
                        <a:solidFill>
                          <a:srgbClr val="2E74B5"/>
                        </a:solidFill>
                        <a:effectLst/>
                        <a:latin typeface="Arial"/>
                        <a:ea typeface="Calibri"/>
                        <a:cs typeface="Times New Roman"/>
                      </a:endParaRPr>
                    </a:p>
                  </a:txBody>
                  <a:tcPr marL="68580" marR="68580" marT="0" marB="0"/>
                </a:tc>
                <a:tc hMerge="1">
                  <a:txBody>
                    <a:bodyPr/>
                    <a:lstStyle/>
                    <a:p>
                      <a:endParaRPr lang="es-ES"/>
                    </a:p>
                  </a:txBody>
                  <a:tcPr/>
                </a:tc>
                <a:tc>
                  <a:txBody>
                    <a:bodyPr/>
                    <a:lstStyle/>
                    <a:p>
                      <a:pPr indent="252095" algn="just">
                        <a:lnSpc>
                          <a:spcPct val="150000"/>
                        </a:lnSpc>
                        <a:spcAft>
                          <a:spcPts val="0"/>
                        </a:spcAft>
                      </a:pPr>
                      <a:r>
                        <a:rPr lang="es-EC" sz="1100">
                          <a:effectLst/>
                        </a:rPr>
                        <a:t>Moderado</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a:effectLst/>
                        </a:rPr>
                        <a:t>Elevado</a:t>
                      </a:r>
                      <a:endParaRPr lang="es-ES" sz="1200">
                        <a:solidFill>
                          <a:srgbClr val="2E74B5"/>
                        </a:solidFill>
                        <a:effectLst/>
                        <a:latin typeface="Arial"/>
                        <a:ea typeface="Calibri"/>
                        <a:cs typeface="Times New Roman"/>
                      </a:endParaRPr>
                    </a:p>
                  </a:txBody>
                  <a:tcPr marL="68580" marR="68580" marT="0" marB="0"/>
                </a:tc>
              </a:tr>
              <a:tr h="440502">
                <a:tc gridSpan="2">
                  <a:txBody>
                    <a:bodyPr/>
                    <a:lstStyle/>
                    <a:p>
                      <a:pPr indent="252095" algn="just">
                        <a:lnSpc>
                          <a:spcPct val="150000"/>
                        </a:lnSpc>
                        <a:spcAft>
                          <a:spcPts val="0"/>
                        </a:spcAft>
                      </a:pPr>
                      <a:r>
                        <a:rPr lang="es-EC" sz="1100">
                          <a:effectLst/>
                        </a:rPr>
                        <a:t>TAMAÑO</a:t>
                      </a:r>
                      <a:endParaRPr lang="es-ES" sz="1200">
                        <a:solidFill>
                          <a:srgbClr val="2E74B5"/>
                        </a:solidFill>
                        <a:effectLst/>
                        <a:latin typeface="Arial"/>
                        <a:ea typeface="Calibri"/>
                        <a:cs typeface="Times New Roman"/>
                      </a:endParaRPr>
                    </a:p>
                  </a:txBody>
                  <a:tcPr marL="68580" marR="68580" marT="0" marB="0"/>
                </a:tc>
                <a:tc hMerge="1">
                  <a:txBody>
                    <a:bodyPr/>
                    <a:lstStyle/>
                    <a:p>
                      <a:endParaRPr lang="es-ES"/>
                    </a:p>
                  </a:txBody>
                  <a:tcPr/>
                </a:tc>
                <a:tc>
                  <a:txBody>
                    <a:bodyPr/>
                    <a:lstStyle/>
                    <a:p>
                      <a:pPr indent="252095" algn="just">
                        <a:lnSpc>
                          <a:spcPct val="150000"/>
                        </a:lnSpc>
                        <a:spcAft>
                          <a:spcPts val="0"/>
                        </a:spcAft>
                      </a:pPr>
                      <a:r>
                        <a:rPr lang="es-EC" sz="1100">
                          <a:effectLst/>
                        </a:rPr>
                        <a:t>Pequeño</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a:effectLst/>
                        </a:rPr>
                        <a:t>Normal</a:t>
                      </a:r>
                      <a:endParaRPr lang="es-ES" sz="1200">
                        <a:solidFill>
                          <a:srgbClr val="2E74B5"/>
                        </a:solidFill>
                        <a:effectLst/>
                        <a:latin typeface="Arial"/>
                        <a:ea typeface="Calibri"/>
                        <a:cs typeface="Times New Roman"/>
                      </a:endParaRPr>
                    </a:p>
                  </a:txBody>
                  <a:tcPr marL="68580" marR="68580" marT="0" marB="0"/>
                </a:tc>
              </a:tr>
              <a:tr h="669353">
                <a:tc rowSpan="2">
                  <a:txBody>
                    <a:bodyPr/>
                    <a:lstStyle/>
                    <a:p>
                      <a:pPr indent="252095" algn="just">
                        <a:lnSpc>
                          <a:spcPct val="150000"/>
                        </a:lnSpc>
                        <a:spcAft>
                          <a:spcPts val="0"/>
                        </a:spcAft>
                      </a:pPr>
                      <a:endParaRPr lang="es-EC" sz="1100" dirty="0" smtClean="0">
                        <a:effectLst/>
                      </a:endParaRPr>
                    </a:p>
                    <a:p>
                      <a:pPr indent="252095" algn="just">
                        <a:lnSpc>
                          <a:spcPct val="150000"/>
                        </a:lnSpc>
                        <a:spcAft>
                          <a:spcPts val="0"/>
                        </a:spcAft>
                      </a:pPr>
                      <a:endParaRPr lang="es-EC" sz="1100" dirty="0" smtClean="0">
                        <a:effectLst/>
                      </a:endParaRPr>
                    </a:p>
                    <a:p>
                      <a:pPr indent="252095" algn="just">
                        <a:lnSpc>
                          <a:spcPct val="150000"/>
                        </a:lnSpc>
                        <a:spcAft>
                          <a:spcPts val="0"/>
                        </a:spcAft>
                      </a:pPr>
                      <a:r>
                        <a:rPr lang="es-EC" sz="1100" dirty="0" smtClean="0">
                          <a:effectLst/>
                        </a:rPr>
                        <a:t>PROGRAMACIÓN</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dirty="0">
                          <a:effectLst/>
                        </a:rPr>
                        <a:t>HARDWARE</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a:effectLst/>
                        </a:rPr>
                        <a:t>Placa externa</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dirty="0">
                          <a:effectLst/>
                        </a:rPr>
                        <a:t>Cable</a:t>
                      </a:r>
                      <a:endParaRPr lang="es-ES" sz="1200" dirty="0">
                        <a:solidFill>
                          <a:srgbClr val="2E74B5"/>
                        </a:solidFill>
                        <a:effectLst/>
                        <a:latin typeface="Arial"/>
                        <a:ea typeface="Calibri"/>
                        <a:cs typeface="Times New Roman"/>
                      </a:endParaRPr>
                    </a:p>
                  </a:txBody>
                  <a:tcPr marL="68580" marR="68580" marT="0" marB="0"/>
                </a:tc>
              </a:tr>
              <a:tr h="440502">
                <a:tc vMerge="1">
                  <a:txBody>
                    <a:bodyPr/>
                    <a:lstStyle/>
                    <a:p>
                      <a:endParaRPr lang="es-ES"/>
                    </a:p>
                  </a:txBody>
                  <a:tcPr/>
                </a:tc>
                <a:tc>
                  <a:txBody>
                    <a:bodyPr/>
                    <a:lstStyle/>
                    <a:p>
                      <a:pPr indent="252095" algn="just">
                        <a:lnSpc>
                          <a:spcPct val="150000"/>
                        </a:lnSpc>
                        <a:spcAft>
                          <a:spcPts val="0"/>
                        </a:spcAft>
                      </a:pPr>
                      <a:r>
                        <a:rPr lang="es-EC" sz="1100">
                          <a:effectLst/>
                        </a:rPr>
                        <a:t>SOFTWARE</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a:effectLst/>
                        </a:rPr>
                        <a:t>Difícil</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a:effectLst/>
                        </a:rPr>
                        <a:t>Amigable</a:t>
                      </a:r>
                      <a:endParaRPr lang="es-ES" sz="1200">
                        <a:solidFill>
                          <a:srgbClr val="2E74B5"/>
                        </a:solidFill>
                        <a:effectLst/>
                        <a:latin typeface="Arial"/>
                        <a:ea typeface="Calibri"/>
                        <a:cs typeface="Times New Roman"/>
                      </a:endParaRPr>
                    </a:p>
                  </a:txBody>
                  <a:tcPr marL="68580" marR="68580" marT="0" marB="0"/>
                </a:tc>
              </a:tr>
              <a:tr h="440502">
                <a:tc gridSpan="2">
                  <a:txBody>
                    <a:bodyPr/>
                    <a:lstStyle/>
                    <a:p>
                      <a:pPr indent="252095" algn="just">
                        <a:lnSpc>
                          <a:spcPct val="150000"/>
                        </a:lnSpc>
                        <a:spcAft>
                          <a:spcPts val="0"/>
                        </a:spcAft>
                      </a:pPr>
                      <a:r>
                        <a:rPr lang="es-EC" sz="1100">
                          <a:effectLst/>
                        </a:rPr>
                        <a:t>CUIDADO</a:t>
                      </a:r>
                      <a:endParaRPr lang="es-ES" sz="1200">
                        <a:solidFill>
                          <a:srgbClr val="2E74B5"/>
                        </a:solidFill>
                        <a:effectLst/>
                        <a:latin typeface="Arial"/>
                        <a:ea typeface="Calibri"/>
                        <a:cs typeface="Times New Roman"/>
                      </a:endParaRPr>
                    </a:p>
                  </a:txBody>
                  <a:tcPr marL="68580" marR="68580" marT="0" marB="0"/>
                </a:tc>
                <a:tc hMerge="1">
                  <a:txBody>
                    <a:bodyPr/>
                    <a:lstStyle/>
                    <a:p>
                      <a:endParaRPr lang="es-ES"/>
                    </a:p>
                  </a:txBody>
                  <a:tcPr/>
                </a:tc>
                <a:tc>
                  <a:txBody>
                    <a:bodyPr/>
                    <a:lstStyle/>
                    <a:p>
                      <a:pPr indent="252095" algn="just">
                        <a:lnSpc>
                          <a:spcPct val="150000"/>
                        </a:lnSpc>
                        <a:spcAft>
                          <a:spcPts val="0"/>
                        </a:spcAft>
                      </a:pPr>
                      <a:r>
                        <a:rPr lang="es-EC" sz="1100">
                          <a:effectLst/>
                        </a:rPr>
                        <a:t>Minucioso</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a:effectLst/>
                        </a:rPr>
                        <a:t>Reducido</a:t>
                      </a:r>
                      <a:endParaRPr lang="es-ES" sz="1200">
                        <a:solidFill>
                          <a:srgbClr val="2E74B5"/>
                        </a:solidFill>
                        <a:effectLst/>
                        <a:latin typeface="Arial"/>
                        <a:ea typeface="Calibri"/>
                        <a:cs typeface="Times New Roman"/>
                      </a:endParaRPr>
                    </a:p>
                  </a:txBody>
                  <a:tcPr marL="68580" marR="68580" marT="0" marB="0"/>
                </a:tc>
              </a:tr>
              <a:tr h="440502">
                <a:tc gridSpan="2">
                  <a:txBody>
                    <a:bodyPr/>
                    <a:lstStyle/>
                    <a:p>
                      <a:pPr indent="252095" algn="just">
                        <a:lnSpc>
                          <a:spcPct val="150000"/>
                        </a:lnSpc>
                        <a:spcAft>
                          <a:spcPts val="0"/>
                        </a:spcAft>
                      </a:pPr>
                      <a:r>
                        <a:rPr lang="es-EC" sz="1100">
                          <a:effectLst/>
                        </a:rPr>
                        <a:t>SIMULACIÓN</a:t>
                      </a:r>
                      <a:endParaRPr lang="es-ES" sz="1200">
                        <a:solidFill>
                          <a:srgbClr val="2E74B5"/>
                        </a:solidFill>
                        <a:effectLst/>
                        <a:latin typeface="Arial"/>
                        <a:ea typeface="Calibri"/>
                        <a:cs typeface="Times New Roman"/>
                      </a:endParaRPr>
                    </a:p>
                  </a:txBody>
                  <a:tcPr marL="68580" marR="68580" marT="0" marB="0"/>
                </a:tc>
                <a:tc hMerge="1">
                  <a:txBody>
                    <a:bodyPr/>
                    <a:lstStyle/>
                    <a:p>
                      <a:endParaRPr lang="es-ES"/>
                    </a:p>
                  </a:txBody>
                  <a:tcPr/>
                </a:tc>
                <a:tc>
                  <a:txBody>
                    <a:bodyPr/>
                    <a:lstStyle/>
                    <a:p>
                      <a:pPr indent="252095" algn="just">
                        <a:lnSpc>
                          <a:spcPct val="150000"/>
                        </a:lnSpc>
                        <a:spcAft>
                          <a:spcPts val="0"/>
                        </a:spcAft>
                      </a:pPr>
                      <a:r>
                        <a:rPr lang="es-EC" sz="1100">
                          <a:effectLst/>
                        </a:rPr>
                        <a:t>Si</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100" dirty="0" smtClean="0">
                          <a:solidFill>
                            <a:schemeClr val="dk1"/>
                          </a:solidFill>
                          <a:effectLst/>
                          <a:latin typeface="+mn-lt"/>
                          <a:ea typeface="+mn-ea"/>
                          <a:cs typeface="+mn-cs"/>
                        </a:rPr>
                        <a:t>Si</a:t>
                      </a:r>
                      <a:endParaRPr lang="es-ES" sz="1200" dirty="0">
                        <a:solidFill>
                          <a:srgbClr val="2E74B5"/>
                        </a:solidFill>
                        <a:effectLst/>
                        <a:latin typeface="Arial"/>
                        <a:ea typeface="Calibri"/>
                        <a:cs typeface="Times New Roman"/>
                      </a:endParaRPr>
                    </a:p>
                  </a:txBody>
                  <a:tcPr marL="68580" marR="68580" marT="0" marB="0"/>
                </a:tc>
              </a:tr>
            </a:tbl>
          </a:graphicData>
        </a:graphic>
      </p:graphicFrame>
      <p:sp>
        <p:nvSpPr>
          <p:cNvPr id="4" name="3 Rectángulo redondeado"/>
          <p:cNvSpPr/>
          <p:nvPr/>
        </p:nvSpPr>
        <p:spPr>
          <a:xfrm>
            <a:off x="6948264" y="2420888"/>
            <a:ext cx="1656184" cy="3528392"/>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4 Rectángulo"/>
          <p:cNvSpPr/>
          <p:nvPr/>
        </p:nvSpPr>
        <p:spPr>
          <a:xfrm>
            <a:off x="5796136" y="22116"/>
            <a:ext cx="3265173" cy="95410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DE CONTROL</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aphicFrame>
        <p:nvGraphicFramePr>
          <p:cNvPr id="7" name="6 Tabla"/>
          <p:cNvGraphicFramePr>
            <a:graphicFrameLocks noGrp="1"/>
          </p:cNvGraphicFramePr>
          <p:nvPr>
            <p:extLst>
              <p:ext uri="{D42A27DB-BD31-4B8C-83A1-F6EECF244321}">
                <p14:modId xmlns:p14="http://schemas.microsoft.com/office/powerpoint/2010/main" val="2346389342"/>
              </p:ext>
            </p:extLst>
          </p:nvPr>
        </p:nvGraphicFramePr>
        <p:xfrm>
          <a:off x="1115616" y="2420888"/>
          <a:ext cx="6840760" cy="3888436"/>
        </p:xfrm>
        <a:graphic>
          <a:graphicData uri="http://schemas.openxmlformats.org/drawingml/2006/table">
            <a:tbl>
              <a:tblPr firstRow="1" firstCol="1" bandRow="1">
                <a:tableStyleId>{5C22544A-7EE6-4342-B048-85BDC9FD1C3A}</a:tableStyleId>
              </a:tblPr>
              <a:tblGrid>
                <a:gridCol w="4081283"/>
                <a:gridCol w="2759477"/>
              </a:tblGrid>
              <a:tr h="315644">
                <a:tc>
                  <a:txBody>
                    <a:bodyPr/>
                    <a:lstStyle/>
                    <a:p>
                      <a:pPr indent="252095" algn="just">
                        <a:lnSpc>
                          <a:spcPct val="150000"/>
                        </a:lnSpc>
                        <a:spcAft>
                          <a:spcPts val="0"/>
                        </a:spcAft>
                      </a:pPr>
                      <a:r>
                        <a:rPr lang="es-EC" sz="1200" dirty="0">
                          <a:effectLst/>
                        </a:rPr>
                        <a:t>CARACTERÍSTICAS</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dirty="0">
                          <a:effectLst/>
                        </a:rPr>
                        <a:t>VALORES</a:t>
                      </a:r>
                      <a:endParaRPr lang="es-ES" sz="1200" dirty="0">
                        <a:solidFill>
                          <a:srgbClr val="2E74B5"/>
                        </a:solidFill>
                        <a:effectLst/>
                        <a:latin typeface="Arial"/>
                        <a:ea typeface="Calibri"/>
                        <a:cs typeface="Times New Roman"/>
                      </a:endParaRPr>
                    </a:p>
                  </a:txBody>
                  <a:tcPr marL="68580" marR="68580" marT="0" marB="0"/>
                </a:tc>
              </a:tr>
              <a:tr h="315644">
                <a:tc>
                  <a:txBody>
                    <a:bodyPr/>
                    <a:lstStyle/>
                    <a:p>
                      <a:pPr indent="252095" algn="just">
                        <a:lnSpc>
                          <a:spcPct val="150000"/>
                        </a:lnSpc>
                        <a:spcAft>
                          <a:spcPts val="0"/>
                        </a:spcAft>
                      </a:pPr>
                      <a:r>
                        <a:rPr lang="es-EC" sz="1200" dirty="0" err="1">
                          <a:effectLst/>
                        </a:rPr>
                        <a:t>Microcontrolador</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a:effectLst/>
                        </a:rPr>
                        <a:t>ATmega328</a:t>
                      </a:r>
                      <a:endParaRPr lang="es-ES" sz="1200">
                        <a:solidFill>
                          <a:srgbClr val="2E74B5"/>
                        </a:solidFill>
                        <a:effectLst/>
                        <a:latin typeface="Arial"/>
                        <a:ea typeface="Calibri"/>
                        <a:cs typeface="Times New Roman"/>
                      </a:endParaRPr>
                    </a:p>
                  </a:txBody>
                  <a:tcPr marL="68580" marR="68580" marT="0" marB="0"/>
                </a:tc>
              </a:tr>
              <a:tr h="315644">
                <a:tc>
                  <a:txBody>
                    <a:bodyPr/>
                    <a:lstStyle/>
                    <a:p>
                      <a:pPr indent="252095" algn="just">
                        <a:lnSpc>
                          <a:spcPct val="150000"/>
                        </a:lnSpc>
                        <a:spcAft>
                          <a:spcPts val="0"/>
                        </a:spcAft>
                      </a:pPr>
                      <a:r>
                        <a:rPr lang="es-EC" sz="1200">
                          <a:effectLst/>
                        </a:rPr>
                        <a:t>Voltaje de operación</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a:effectLst/>
                        </a:rPr>
                        <a:t>5V</a:t>
                      </a:r>
                      <a:endParaRPr lang="es-ES" sz="1200">
                        <a:solidFill>
                          <a:srgbClr val="2E74B5"/>
                        </a:solidFill>
                        <a:effectLst/>
                        <a:latin typeface="Arial"/>
                        <a:ea typeface="Calibri"/>
                        <a:cs typeface="Times New Roman"/>
                      </a:endParaRPr>
                    </a:p>
                  </a:txBody>
                  <a:tcPr marL="68580" marR="68580" marT="0" marB="0"/>
                </a:tc>
              </a:tr>
              <a:tr h="564964">
                <a:tc>
                  <a:txBody>
                    <a:bodyPr/>
                    <a:lstStyle/>
                    <a:p>
                      <a:pPr indent="252095" algn="just">
                        <a:lnSpc>
                          <a:spcPct val="150000"/>
                        </a:lnSpc>
                        <a:spcAft>
                          <a:spcPts val="0"/>
                        </a:spcAft>
                      </a:pPr>
                      <a:r>
                        <a:rPr lang="es-EC" sz="1200">
                          <a:effectLst/>
                        </a:rPr>
                        <a:t>Voltaje de entrada (recomendado)</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dirty="0">
                          <a:effectLst/>
                        </a:rPr>
                        <a:t>7-12V</a:t>
                      </a:r>
                      <a:endParaRPr lang="es-ES" sz="1200" dirty="0">
                        <a:solidFill>
                          <a:srgbClr val="2E74B5"/>
                        </a:solidFill>
                        <a:effectLst/>
                        <a:latin typeface="Arial"/>
                        <a:ea typeface="Calibri"/>
                        <a:cs typeface="Times New Roman"/>
                      </a:endParaRPr>
                    </a:p>
                  </a:txBody>
                  <a:tcPr marL="68580" marR="68580" marT="0" marB="0"/>
                </a:tc>
              </a:tr>
              <a:tr h="315644">
                <a:tc>
                  <a:txBody>
                    <a:bodyPr/>
                    <a:lstStyle/>
                    <a:p>
                      <a:pPr indent="252095" algn="just">
                        <a:lnSpc>
                          <a:spcPct val="150000"/>
                        </a:lnSpc>
                        <a:spcAft>
                          <a:spcPts val="0"/>
                        </a:spcAft>
                      </a:pPr>
                      <a:r>
                        <a:rPr lang="es-EC" sz="1200">
                          <a:effectLst/>
                        </a:rPr>
                        <a:t>Voltaje de entrada (límites)</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a:effectLst/>
                        </a:rPr>
                        <a:t>6-20V</a:t>
                      </a:r>
                      <a:endParaRPr lang="es-ES" sz="1200">
                        <a:solidFill>
                          <a:srgbClr val="2E74B5"/>
                        </a:solidFill>
                        <a:effectLst/>
                        <a:latin typeface="Arial"/>
                        <a:ea typeface="Calibri"/>
                        <a:cs typeface="Times New Roman"/>
                      </a:endParaRPr>
                    </a:p>
                  </a:txBody>
                  <a:tcPr marL="68580" marR="68580" marT="0" marB="0"/>
                </a:tc>
              </a:tr>
              <a:tr h="478992">
                <a:tc>
                  <a:txBody>
                    <a:bodyPr/>
                    <a:lstStyle/>
                    <a:p>
                      <a:pPr indent="252095" algn="just">
                        <a:lnSpc>
                          <a:spcPct val="150000"/>
                        </a:lnSpc>
                        <a:spcAft>
                          <a:spcPts val="0"/>
                        </a:spcAft>
                      </a:pPr>
                      <a:r>
                        <a:rPr lang="es-EC" sz="1200">
                          <a:effectLst/>
                        </a:rPr>
                        <a:t>Pines digitales I/O</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n-US" sz="1200">
                          <a:effectLst/>
                        </a:rPr>
                        <a:t>14 (6 </a:t>
                      </a:r>
                      <a:r>
                        <a:rPr lang="es-EC" sz="1200">
                          <a:effectLst/>
                        </a:rPr>
                        <a:t>salidas</a:t>
                      </a:r>
                      <a:r>
                        <a:rPr lang="en-US" sz="1200">
                          <a:effectLst/>
                        </a:rPr>
                        <a:t> PWM)</a:t>
                      </a:r>
                      <a:endParaRPr lang="es-ES" sz="1200">
                        <a:solidFill>
                          <a:srgbClr val="2E74B5"/>
                        </a:solidFill>
                        <a:effectLst/>
                        <a:latin typeface="Arial"/>
                        <a:ea typeface="Calibri"/>
                        <a:cs typeface="Times New Roman"/>
                      </a:endParaRPr>
                    </a:p>
                  </a:txBody>
                  <a:tcPr marL="68580" marR="68580" marT="0" marB="0"/>
                </a:tc>
              </a:tr>
              <a:tr h="315644">
                <a:tc>
                  <a:txBody>
                    <a:bodyPr/>
                    <a:lstStyle/>
                    <a:p>
                      <a:pPr indent="252095" algn="just">
                        <a:lnSpc>
                          <a:spcPct val="150000"/>
                        </a:lnSpc>
                        <a:spcAft>
                          <a:spcPts val="0"/>
                        </a:spcAft>
                      </a:pPr>
                      <a:r>
                        <a:rPr lang="es-EC" sz="1200">
                          <a:effectLst/>
                        </a:rPr>
                        <a:t>Pines entradas analógicas</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a:effectLst/>
                        </a:rPr>
                        <a:t>6</a:t>
                      </a:r>
                      <a:endParaRPr lang="es-ES" sz="1200">
                        <a:solidFill>
                          <a:srgbClr val="2E74B5"/>
                        </a:solidFill>
                        <a:effectLst/>
                        <a:latin typeface="Arial"/>
                        <a:ea typeface="Calibri"/>
                        <a:cs typeface="Times New Roman"/>
                      </a:endParaRPr>
                    </a:p>
                  </a:txBody>
                  <a:tcPr marL="68580" marR="68580" marT="0" marB="0"/>
                </a:tc>
              </a:tr>
              <a:tr h="319328">
                <a:tc>
                  <a:txBody>
                    <a:bodyPr/>
                    <a:lstStyle/>
                    <a:p>
                      <a:pPr indent="252095" algn="just">
                        <a:lnSpc>
                          <a:spcPct val="150000"/>
                        </a:lnSpc>
                        <a:spcAft>
                          <a:spcPts val="0"/>
                        </a:spcAft>
                      </a:pPr>
                      <a:r>
                        <a:rPr lang="es-EC" sz="1200" dirty="0">
                          <a:effectLst/>
                        </a:rPr>
                        <a:t>Memoria</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a:effectLst/>
                        </a:rPr>
                        <a:t>32 KB (ATmega328)</a:t>
                      </a:r>
                      <a:endParaRPr lang="es-ES" sz="1200">
                        <a:solidFill>
                          <a:srgbClr val="2E74B5"/>
                        </a:solidFill>
                        <a:effectLst/>
                        <a:latin typeface="Arial"/>
                        <a:ea typeface="Calibri"/>
                        <a:cs typeface="Times New Roman"/>
                      </a:endParaRPr>
                    </a:p>
                  </a:txBody>
                  <a:tcPr marL="68580" marR="68580" marT="0" marB="0"/>
                </a:tc>
              </a:tr>
              <a:tr h="315644">
                <a:tc>
                  <a:txBody>
                    <a:bodyPr/>
                    <a:lstStyle/>
                    <a:p>
                      <a:pPr indent="252095" algn="just">
                        <a:lnSpc>
                          <a:spcPct val="150000"/>
                        </a:lnSpc>
                        <a:spcAft>
                          <a:spcPts val="0"/>
                        </a:spcAft>
                      </a:pPr>
                      <a:r>
                        <a:rPr lang="es-EC" sz="1200">
                          <a:effectLst/>
                        </a:rPr>
                        <a:t>SRAM</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a:effectLst/>
                        </a:rPr>
                        <a:t>2 KB (ATmega328)</a:t>
                      </a:r>
                      <a:endParaRPr lang="es-ES" sz="1200">
                        <a:solidFill>
                          <a:srgbClr val="2E74B5"/>
                        </a:solidFill>
                        <a:effectLst/>
                        <a:latin typeface="Arial"/>
                        <a:ea typeface="Calibri"/>
                        <a:cs typeface="Times New Roman"/>
                      </a:endParaRPr>
                    </a:p>
                  </a:txBody>
                  <a:tcPr marL="68580" marR="68580" marT="0" marB="0"/>
                </a:tc>
              </a:tr>
              <a:tr h="315644">
                <a:tc>
                  <a:txBody>
                    <a:bodyPr/>
                    <a:lstStyle/>
                    <a:p>
                      <a:pPr indent="252095" algn="just">
                        <a:lnSpc>
                          <a:spcPct val="150000"/>
                        </a:lnSpc>
                        <a:spcAft>
                          <a:spcPts val="0"/>
                        </a:spcAft>
                      </a:pPr>
                      <a:r>
                        <a:rPr lang="es-EC" sz="1200">
                          <a:effectLst/>
                        </a:rPr>
                        <a:t>EEPROM</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a:effectLst/>
                        </a:rPr>
                        <a:t>1 KB (ATmega328)</a:t>
                      </a:r>
                      <a:endParaRPr lang="es-ES" sz="1200">
                        <a:solidFill>
                          <a:srgbClr val="2E74B5"/>
                        </a:solidFill>
                        <a:effectLst/>
                        <a:latin typeface="Arial"/>
                        <a:ea typeface="Calibri"/>
                        <a:cs typeface="Times New Roman"/>
                      </a:endParaRPr>
                    </a:p>
                  </a:txBody>
                  <a:tcPr marL="68580" marR="68580" marT="0" marB="0"/>
                </a:tc>
              </a:tr>
              <a:tr h="315644">
                <a:tc>
                  <a:txBody>
                    <a:bodyPr/>
                    <a:lstStyle/>
                    <a:p>
                      <a:pPr indent="252095" algn="just">
                        <a:lnSpc>
                          <a:spcPct val="150000"/>
                        </a:lnSpc>
                        <a:spcAft>
                          <a:spcPts val="0"/>
                        </a:spcAft>
                      </a:pPr>
                      <a:r>
                        <a:rPr lang="es-EC" sz="1200">
                          <a:effectLst/>
                        </a:rPr>
                        <a:t>Oscilador</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C" sz="1200" dirty="0">
                          <a:effectLst/>
                        </a:rPr>
                        <a:t>16 MHz</a:t>
                      </a:r>
                      <a:endParaRPr lang="es-ES" sz="1200" dirty="0">
                        <a:solidFill>
                          <a:srgbClr val="2E74B5"/>
                        </a:solidFill>
                        <a:effectLst/>
                        <a:latin typeface="Arial"/>
                        <a:ea typeface="Calibri"/>
                        <a:cs typeface="Times New Roman"/>
                      </a:endParaRPr>
                    </a:p>
                  </a:txBody>
                  <a:tcPr marL="68580" marR="68580" marT="0" marB="0"/>
                </a:tc>
              </a:tr>
            </a:tbl>
          </a:graphicData>
        </a:graphic>
      </p:graphicFrame>
      <p:sp>
        <p:nvSpPr>
          <p:cNvPr id="8" name="1 Título"/>
          <p:cNvSpPr txBox="1">
            <a:spLocks/>
          </p:cNvSpPr>
          <p:nvPr/>
        </p:nvSpPr>
        <p:spPr>
          <a:xfrm>
            <a:off x="1115616" y="1852976"/>
            <a:ext cx="2462064" cy="582833"/>
          </a:xfrm>
          <a:prstGeom prst="rect">
            <a:avLst/>
          </a:prstGeom>
        </p:spPr>
        <p:txBody>
          <a:bodyPr vert="horz" lIns="0" tIns="45720" rIns="0" bIns="0" anchor="b">
            <a:normAutofit fontScale="85000" lnSpcReduction="20000"/>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s-ES" dirty="0" smtClean="0"/>
              <a:t>ARDUINO</a:t>
            </a:r>
            <a:endParaRPr lang="es-ES" dirty="0"/>
          </a:p>
        </p:txBody>
      </p:sp>
      <p:pic>
        <p:nvPicPr>
          <p:cNvPr id="9" name="8 Imagen" descr="http://www.electronicaestudio.com/i/f/ArduinoUnoR3Front.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6648" y="2852936"/>
            <a:ext cx="4755976" cy="3312368"/>
          </a:xfrm>
          <a:prstGeom prst="rect">
            <a:avLst/>
          </a:prstGeom>
          <a:noFill/>
          <a:ln>
            <a:noFill/>
          </a:ln>
        </p:spPr>
      </p:pic>
    </p:spTree>
    <p:extLst>
      <p:ext uri="{BB962C8B-B14F-4D97-AF65-F5344CB8AC3E}">
        <p14:creationId xmlns:p14="http://schemas.microsoft.com/office/powerpoint/2010/main" val="8141349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1000"/>
                            </p:stCondLst>
                            <p:childTnLst>
                              <p:par>
                                <p:cTn id="14" presetID="31" presetClass="exit" presetSubtype="0" fill="hold" nodeType="afterEffect">
                                  <p:stCondLst>
                                    <p:cond delay="30000"/>
                                  </p:stCondLst>
                                  <p:childTnLst>
                                    <p:anim calcmode="lin" valueType="num">
                                      <p:cBhvr>
                                        <p:cTn id="15" dur="1000"/>
                                        <p:tgtEl>
                                          <p:spTgt spid="3"/>
                                        </p:tgtEl>
                                        <p:attrNameLst>
                                          <p:attrName>ppt_w</p:attrName>
                                        </p:attrNameLst>
                                      </p:cBhvr>
                                      <p:tavLst>
                                        <p:tav tm="0">
                                          <p:val>
                                            <p:strVal val="ppt_w"/>
                                          </p:val>
                                        </p:tav>
                                        <p:tav tm="100000">
                                          <p:val>
                                            <p:fltVal val="0"/>
                                          </p:val>
                                        </p:tav>
                                      </p:tavLst>
                                    </p:anim>
                                    <p:anim calcmode="lin" valueType="num">
                                      <p:cBhvr>
                                        <p:cTn id="16" dur="1000"/>
                                        <p:tgtEl>
                                          <p:spTgt spid="3"/>
                                        </p:tgtEl>
                                        <p:attrNameLst>
                                          <p:attrName>ppt_h</p:attrName>
                                        </p:attrNameLst>
                                      </p:cBhvr>
                                      <p:tavLst>
                                        <p:tav tm="0">
                                          <p:val>
                                            <p:strVal val="ppt_h"/>
                                          </p:val>
                                        </p:tav>
                                        <p:tav tm="100000">
                                          <p:val>
                                            <p:fltVal val="0"/>
                                          </p:val>
                                        </p:tav>
                                      </p:tavLst>
                                    </p:anim>
                                    <p:anim calcmode="lin" valueType="num">
                                      <p:cBhvr>
                                        <p:cTn id="17" dur="1000"/>
                                        <p:tgtEl>
                                          <p:spTgt spid="3"/>
                                        </p:tgtEl>
                                        <p:attrNameLst>
                                          <p:attrName>style.rotation</p:attrName>
                                        </p:attrNameLst>
                                      </p:cBhvr>
                                      <p:tavLst>
                                        <p:tav tm="0">
                                          <p:val>
                                            <p:fltVal val="0"/>
                                          </p:val>
                                        </p:tav>
                                        <p:tav tm="100000">
                                          <p:val>
                                            <p:fltVal val="90"/>
                                          </p:val>
                                        </p:tav>
                                      </p:tavLst>
                                    </p:anim>
                                    <p:animEffect transition="out" filter="fade">
                                      <p:cBhvr>
                                        <p:cTn id="18" dur="1000"/>
                                        <p:tgtEl>
                                          <p:spTgt spid="3"/>
                                        </p:tgtEl>
                                      </p:cBhvr>
                                    </p:animEffect>
                                    <p:set>
                                      <p:cBhvr>
                                        <p:cTn id="19" dur="1" fill="hold">
                                          <p:stCondLst>
                                            <p:cond delay="999"/>
                                          </p:stCondLst>
                                        </p:cTn>
                                        <p:tgtEl>
                                          <p:spTgt spid="3"/>
                                        </p:tgtEl>
                                        <p:attrNameLst>
                                          <p:attrName>style.visibility</p:attrName>
                                        </p:attrNameLst>
                                      </p:cBhvr>
                                      <p:to>
                                        <p:strVal val="hidden"/>
                                      </p:to>
                                    </p:set>
                                  </p:childTnLst>
                                </p:cTn>
                              </p:par>
                              <p:par>
                                <p:cTn id="20" presetID="31" presetClass="exit" presetSubtype="0" fill="hold" grpId="1" nodeType="withEffect">
                                  <p:stCondLst>
                                    <p:cond delay="30000"/>
                                  </p:stCondLst>
                                  <p:childTnLst>
                                    <p:anim calcmode="lin" valueType="num">
                                      <p:cBhvr>
                                        <p:cTn id="21" dur="1000"/>
                                        <p:tgtEl>
                                          <p:spTgt spid="4"/>
                                        </p:tgtEl>
                                        <p:attrNameLst>
                                          <p:attrName>ppt_w</p:attrName>
                                        </p:attrNameLst>
                                      </p:cBhvr>
                                      <p:tavLst>
                                        <p:tav tm="0">
                                          <p:val>
                                            <p:strVal val="ppt_w"/>
                                          </p:val>
                                        </p:tav>
                                        <p:tav tm="100000">
                                          <p:val>
                                            <p:fltVal val="0"/>
                                          </p:val>
                                        </p:tav>
                                      </p:tavLst>
                                    </p:anim>
                                    <p:anim calcmode="lin" valueType="num">
                                      <p:cBhvr>
                                        <p:cTn id="22" dur="1000"/>
                                        <p:tgtEl>
                                          <p:spTgt spid="4"/>
                                        </p:tgtEl>
                                        <p:attrNameLst>
                                          <p:attrName>ppt_h</p:attrName>
                                        </p:attrNameLst>
                                      </p:cBhvr>
                                      <p:tavLst>
                                        <p:tav tm="0">
                                          <p:val>
                                            <p:strVal val="ppt_h"/>
                                          </p:val>
                                        </p:tav>
                                        <p:tav tm="100000">
                                          <p:val>
                                            <p:fltVal val="0"/>
                                          </p:val>
                                        </p:tav>
                                      </p:tavLst>
                                    </p:anim>
                                    <p:anim calcmode="lin" valueType="num">
                                      <p:cBhvr>
                                        <p:cTn id="23" dur="1000"/>
                                        <p:tgtEl>
                                          <p:spTgt spid="4"/>
                                        </p:tgtEl>
                                        <p:attrNameLst>
                                          <p:attrName>style.rotation</p:attrName>
                                        </p:attrNameLst>
                                      </p:cBhvr>
                                      <p:tavLst>
                                        <p:tav tm="0">
                                          <p:val>
                                            <p:fltVal val="0"/>
                                          </p:val>
                                        </p:tav>
                                        <p:tav tm="100000">
                                          <p:val>
                                            <p:fltVal val="90"/>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childTnLst>
                          </p:cTn>
                        </p:par>
                        <p:par>
                          <p:cTn id="26" fill="hold">
                            <p:stCondLst>
                              <p:cond delay="32000"/>
                            </p:stCondLst>
                            <p:childTnLst>
                              <p:par>
                                <p:cTn id="27" presetID="1"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32000"/>
                            </p:stCondLst>
                            <p:childTnLst>
                              <p:par>
                                <p:cTn id="30" presetID="21" presetClass="entr" presetSubtype="1"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par>
                          <p:cTn id="33" fill="hold">
                            <p:stCondLst>
                              <p:cond delay="34000"/>
                            </p:stCondLst>
                            <p:childTnLst>
                              <p:par>
                                <p:cTn id="34" presetID="31" presetClass="exit" presetSubtype="0" fill="hold" grpId="1" nodeType="afterEffect">
                                  <p:stCondLst>
                                    <p:cond delay="12000"/>
                                  </p:stCondLst>
                                  <p:childTnLst>
                                    <p:anim calcmode="lin" valueType="num">
                                      <p:cBhvr>
                                        <p:cTn id="35" dur="1000"/>
                                        <p:tgtEl>
                                          <p:spTgt spid="8"/>
                                        </p:tgtEl>
                                        <p:attrNameLst>
                                          <p:attrName>ppt_w</p:attrName>
                                        </p:attrNameLst>
                                      </p:cBhvr>
                                      <p:tavLst>
                                        <p:tav tm="0">
                                          <p:val>
                                            <p:strVal val="ppt_w"/>
                                          </p:val>
                                        </p:tav>
                                        <p:tav tm="100000">
                                          <p:val>
                                            <p:fltVal val="0"/>
                                          </p:val>
                                        </p:tav>
                                      </p:tavLst>
                                    </p:anim>
                                    <p:anim calcmode="lin" valueType="num">
                                      <p:cBhvr>
                                        <p:cTn id="36" dur="1000"/>
                                        <p:tgtEl>
                                          <p:spTgt spid="8"/>
                                        </p:tgtEl>
                                        <p:attrNameLst>
                                          <p:attrName>ppt_h</p:attrName>
                                        </p:attrNameLst>
                                      </p:cBhvr>
                                      <p:tavLst>
                                        <p:tav tm="0">
                                          <p:val>
                                            <p:strVal val="ppt_h"/>
                                          </p:val>
                                        </p:tav>
                                        <p:tav tm="100000">
                                          <p:val>
                                            <p:fltVal val="0"/>
                                          </p:val>
                                        </p:tav>
                                      </p:tavLst>
                                    </p:anim>
                                    <p:anim calcmode="lin" valueType="num">
                                      <p:cBhvr>
                                        <p:cTn id="37" dur="1000"/>
                                        <p:tgtEl>
                                          <p:spTgt spid="8"/>
                                        </p:tgtEl>
                                        <p:attrNameLst>
                                          <p:attrName>style.rotation</p:attrName>
                                        </p:attrNameLst>
                                      </p:cBhvr>
                                      <p:tavLst>
                                        <p:tav tm="0">
                                          <p:val>
                                            <p:fltVal val="0"/>
                                          </p:val>
                                        </p:tav>
                                        <p:tav tm="100000">
                                          <p:val>
                                            <p:fltVal val="90"/>
                                          </p:val>
                                        </p:tav>
                                      </p:tavLst>
                                    </p:anim>
                                    <p:animEffect transition="out" filter="fade">
                                      <p:cBhvr>
                                        <p:cTn id="38" dur="1000"/>
                                        <p:tgtEl>
                                          <p:spTgt spid="8"/>
                                        </p:tgtEl>
                                      </p:cBhvr>
                                    </p:animEffect>
                                    <p:set>
                                      <p:cBhvr>
                                        <p:cTn id="39" dur="1" fill="hold">
                                          <p:stCondLst>
                                            <p:cond delay="999"/>
                                          </p:stCondLst>
                                        </p:cTn>
                                        <p:tgtEl>
                                          <p:spTgt spid="8"/>
                                        </p:tgtEl>
                                        <p:attrNameLst>
                                          <p:attrName>style.visibility</p:attrName>
                                        </p:attrNameLst>
                                      </p:cBhvr>
                                      <p:to>
                                        <p:strVal val="hidden"/>
                                      </p:to>
                                    </p:set>
                                  </p:childTnLst>
                                </p:cTn>
                              </p:par>
                              <p:par>
                                <p:cTn id="40" presetID="31" presetClass="exit" presetSubtype="0" fill="hold" nodeType="withEffect">
                                  <p:stCondLst>
                                    <p:cond delay="12000"/>
                                  </p:stCondLst>
                                  <p:childTnLst>
                                    <p:anim calcmode="lin" valueType="num">
                                      <p:cBhvr>
                                        <p:cTn id="41" dur="1000"/>
                                        <p:tgtEl>
                                          <p:spTgt spid="7"/>
                                        </p:tgtEl>
                                        <p:attrNameLst>
                                          <p:attrName>ppt_w</p:attrName>
                                        </p:attrNameLst>
                                      </p:cBhvr>
                                      <p:tavLst>
                                        <p:tav tm="0">
                                          <p:val>
                                            <p:strVal val="ppt_w"/>
                                          </p:val>
                                        </p:tav>
                                        <p:tav tm="100000">
                                          <p:val>
                                            <p:fltVal val="0"/>
                                          </p:val>
                                        </p:tav>
                                      </p:tavLst>
                                    </p:anim>
                                    <p:anim calcmode="lin" valueType="num">
                                      <p:cBhvr>
                                        <p:cTn id="42" dur="1000"/>
                                        <p:tgtEl>
                                          <p:spTgt spid="7"/>
                                        </p:tgtEl>
                                        <p:attrNameLst>
                                          <p:attrName>ppt_h</p:attrName>
                                        </p:attrNameLst>
                                      </p:cBhvr>
                                      <p:tavLst>
                                        <p:tav tm="0">
                                          <p:val>
                                            <p:strVal val="ppt_h"/>
                                          </p:val>
                                        </p:tav>
                                        <p:tav tm="100000">
                                          <p:val>
                                            <p:fltVal val="0"/>
                                          </p:val>
                                        </p:tav>
                                      </p:tavLst>
                                    </p:anim>
                                    <p:anim calcmode="lin" valueType="num">
                                      <p:cBhvr>
                                        <p:cTn id="43" dur="1000"/>
                                        <p:tgtEl>
                                          <p:spTgt spid="7"/>
                                        </p:tgtEl>
                                        <p:attrNameLst>
                                          <p:attrName>style.rotation</p:attrName>
                                        </p:attrNameLst>
                                      </p:cBhvr>
                                      <p:tavLst>
                                        <p:tav tm="0">
                                          <p:val>
                                            <p:fltVal val="0"/>
                                          </p:val>
                                        </p:tav>
                                        <p:tav tm="100000">
                                          <p:val>
                                            <p:fltVal val="90"/>
                                          </p:val>
                                        </p:tav>
                                      </p:tavLst>
                                    </p:anim>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par>
                                <p:cTn id="46" presetID="21" presetClass="entr" presetSubtype="1" fill="hold" nodeType="withEffect">
                                  <p:stCondLst>
                                    <p:cond delay="12000"/>
                                  </p:stCondLst>
                                  <p:childTnLst>
                                    <p:set>
                                      <p:cBhvr>
                                        <p:cTn id="47" dur="1" fill="hold">
                                          <p:stCondLst>
                                            <p:cond delay="0"/>
                                          </p:stCondLst>
                                        </p:cTn>
                                        <p:tgtEl>
                                          <p:spTgt spid="9"/>
                                        </p:tgtEl>
                                        <p:attrNameLst>
                                          <p:attrName>style.visibility</p:attrName>
                                        </p:attrNameLst>
                                      </p:cBhvr>
                                      <p:to>
                                        <p:strVal val="visible"/>
                                      </p:to>
                                    </p:set>
                                    <p:animEffect transition="in" filter="wheel(1)">
                                      <p:cBhvr>
                                        <p:cTn id="4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SPIN COATER Y DIP COATER</a:t>
            </a:r>
            <a:endParaRPr lang="es-ES" dirty="0"/>
          </a:p>
        </p:txBody>
      </p:sp>
      <p:sp>
        <p:nvSpPr>
          <p:cNvPr id="4" name="3 Marcador de texto"/>
          <p:cNvSpPr>
            <a:spLocks noGrp="1"/>
          </p:cNvSpPr>
          <p:nvPr>
            <p:ph type="body" idx="1"/>
          </p:nvPr>
        </p:nvSpPr>
        <p:spPr/>
        <p:txBody>
          <a:bodyPr/>
          <a:lstStyle/>
          <a:p>
            <a:r>
              <a:rPr lang="es-ES" dirty="0" smtClean="0"/>
              <a:t>SHIELD MOTORES</a:t>
            </a:r>
            <a:endParaRPr lang="es-ES" dirty="0"/>
          </a:p>
        </p:txBody>
      </p:sp>
      <p:graphicFrame>
        <p:nvGraphicFramePr>
          <p:cNvPr id="8" name="7 Tabla"/>
          <p:cNvGraphicFramePr>
            <a:graphicFrameLocks noGrp="1"/>
          </p:cNvGraphicFramePr>
          <p:nvPr>
            <p:extLst>
              <p:ext uri="{D42A27DB-BD31-4B8C-83A1-F6EECF244321}">
                <p14:modId xmlns:p14="http://schemas.microsoft.com/office/powerpoint/2010/main" val="877491715"/>
              </p:ext>
            </p:extLst>
          </p:nvPr>
        </p:nvGraphicFramePr>
        <p:xfrm>
          <a:off x="2051720" y="2924944"/>
          <a:ext cx="5171524" cy="2051820"/>
        </p:xfrm>
        <a:graphic>
          <a:graphicData uri="http://schemas.openxmlformats.org/drawingml/2006/table">
            <a:tbl>
              <a:tblPr firstRow="1" firstCol="1" bandRow="1">
                <a:tableStyleId>{5C22544A-7EE6-4342-B048-85BDC9FD1C3A}</a:tableStyleId>
              </a:tblPr>
              <a:tblGrid>
                <a:gridCol w="3811388"/>
                <a:gridCol w="1360136"/>
              </a:tblGrid>
              <a:tr h="410364">
                <a:tc>
                  <a:txBody>
                    <a:bodyPr/>
                    <a:lstStyle/>
                    <a:p>
                      <a:pPr indent="252095" algn="just">
                        <a:lnSpc>
                          <a:spcPct val="150000"/>
                        </a:lnSpc>
                        <a:spcAft>
                          <a:spcPts val="0"/>
                        </a:spcAft>
                      </a:pPr>
                      <a:r>
                        <a:rPr lang="es-EC" sz="1200">
                          <a:effectLst/>
                        </a:rPr>
                        <a:t>PARÁMETRO</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C" sz="1200">
                          <a:effectLst/>
                        </a:rPr>
                        <a:t>VALOR</a:t>
                      </a:r>
                      <a:endParaRPr lang="es-ES" sz="1200">
                        <a:solidFill>
                          <a:srgbClr val="2E74B5"/>
                        </a:solidFill>
                        <a:effectLst/>
                        <a:latin typeface="Arial"/>
                        <a:ea typeface="Calibri"/>
                        <a:cs typeface="Times New Roman"/>
                      </a:endParaRPr>
                    </a:p>
                  </a:txBody>
                  <a:tcPr marL="68580" marR="68580" marT="0" marB="0"/>
                </a:tc>
              </a:tr>
              <a:tr h="410364">
                <a:tc>
                  <a:txBody>
                    <a:bodyPr/>
                    <a:lstStyle/>
                    <a:p>
                      <a:pPr indent="252095" algn="just">
                        <a:lnSpc>
                          <a:spcPct val="150000"/>
                        </a:lnSpc>
                        <a:spcAft>
                          <a:spcPts val="0"/>
                        </a:spcAft>
                      </a:pPr>
                      <a:r>
                        <a:rPr lang="es-EC" sz="1200">
                          <a:effectLst/>
                        </a:rPr>
                        <a:t>Voltaje de alimentación máxima</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C" sz="1200">
                          <a:effectLst/>
                        </a:rPr>
                        <a:t>46 V</a:t>
                      </a:r>
                      <a:endParaRPr lang="es-ES" sz="1200">
                        <a:solidFill>
                          <a:srgbClr val="2E74B5"/>
                        </a:solidFill>
                        <a:effectLst/>
                        <a:latin typeface="Arial"/>
                        <a:ea typeface="Calibri"/>
                        <a:cs typeface="Times New Roman"/>
                      </a:endParaRPr>
                    </a:p>
                  </a:txBody>
                  <a:tcPr marL="68580" marR="68580" marT="0" marB="0"/>
                </a:tc>
              </a:tr>
              <a:tr h="410364">
                <a:tc>
                  <a:txBody>
                    <a:bodyPr/>
                    <a:lstStyle/>
                    <a:p>
                      <a:pPr indent="252095" algn="just">
                        <a:lnSpc>
                          <a:spcPct val="150000"/>
                        </a:lnSpc>
                        <a:spcAft>
                          <a:spcPts val="0"/>
                        </a:spcAft>
                      </a:pPr>
                      <a:r>
                        <a:rPr lang="es-EC" sz="1200">
                          <a:effectLst/>
                        </a:rPr>
                        <a:t>Potencia máxima</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C" sz="1200">
                          <a:effectLst/>
                        </a:rPr>
                        <a:t>25 W</a:t>
                      </a:r>
                      <a:endParaRPr lang="es-ES" sz="1200">
                        <a:solidFill>
                          <a:srgbClr val="2E74B5"/>
                        </a:solidFill>
                        <a:effectLst/>
                        <a:latin typeface="Arial"/>
                        <a:ea typeface="Calibri"/>
                        <a:cs typeface="Times New Roman"/>
                      </a:endParaRPr>
                    </a:p>
                  </a:txBody>
                  <a:tcPr marL="68580" marR="68580" marT="0" marB="0"/>
                </a:tc>
              </a:tr>
              <a:tr h="410364">
                <a:tc>
                  <a:txBody>
                    <a:bodyPr/>
                    <a:lstStyle/>
                    <a:p>
                      <a:pPr indent="252095" algn="just">
                        <a:lnSpc>
                          <a:spcPct val="150000"/>
                        </a:lnSpc>
                        <a:spcAft>
                          <a:spcPts val="0"/>
                        </a:spcAft>
                      </a:pPr>
                      <a:r>
                        <a:rPr lang="es-EC" sz="1200">
                          <a:effectLst/>
                        </a:rPr>
                        <a:t>Corriente máxima</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C" sz="1200">
                          <a:effectLst/>
                        </a:rPr>
                        <a:t>4A</a:t>
                      </a:r>
                      <a:endParaRPr lang="es-ES" sz="1200">
                        <a:solidFill>
                          <a:srgbClr val="2E74B5"/>
                        </a:solidFill>
                        <a:effectLst/>
                        <a:latin typeface="Arial"/>
                        <a:ea typeface="Calibri"/>
                        <a:cs typeface="Times New Roman"/>
                      </a:endParaRPr>
                    </a:p>
                  </a:txBody>
                  <a:tcPr marL="68580" marR="68580" marT="0" marB="0"/>
                </a:tc>
              </a:tr>
              <a:tr h="410364">
                <a:tc>
                  <a:txBody>
                    <a:bodyPr/>
                    <a:lstStyle/>
                    <a:p>
                      <a:pPr indent="252095" algn="just">
                        <a:lnSpc>
                          <a:spcPct val="150000"/>
                        </a:lnSpc>
                        <a:spcAft>
                          <a:spcPts val="0"/>
                        </a:spcAft>
                      </a:pPr>
                      <a:r>
                        <a:rPr lang="es-EC" sz="1200">
                          <a:effectLst/>
                        </a:rPr>
                        <a:t>Voltaje mínimo </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C" sz="1200" dirty="0">
                          <a:effectLst/>
                        </a:rPr>
                        <a:t>2.3 V</a:t>
                      </a:r>
                      <a:endParaRPr lang="es-ES" sz="1200" dirty="0">
                        <a:solidFill>
                          <a:srgbClr val="2E74B5"/>
                        </a:solidFill>
                        <a:effectLst/>
                        <a:latin typeface="Arial"/>
                        <a:ea typeface="Calibri"/>
                        <a:cs typeface="Times New Roman"/>
                      </a:endParaRPr>
                    </a:p>
                  </a:txBody>
                  <a:tcPr marL="68580" marR="68580" marT="0" marB="0"/>
                </a:tc>
              </a:tr>
            </a:tbl>
          </a:graphicData>
        </a:graphic>
      </p:graphicFrame>
      <p:sp>
        <p:nvSpPr>
          <p:cNvPr id="5" name="4 Rectángulo"/>
          <p:cNvSpPr/>
          <p:nvPr/>
        </p:nvSpPr>
        <p:spPr>
          <a:xfrm>
            <a:off x="5076056" y="22116"/>
            <a:ext cx="3985253" cy="95410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ELÉCTRICO/ ELECTRÓNICO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4098" name="Picture 2" descr="C:\Users\asus\Desktop\fotos tesis\IMG_75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04" t="18851" r="8276" b="4828"/>
          <a:stretch/>
        </p:blipFill>
        <p:spPr bwMode="auto">
          <a:xfrm>
            <a:off x="2195736" y="2636912"/>
            <a:ext cx="5025241" cy="3907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330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xit" presetSubtype="0" fill="hold" nodeType="afterEffect">
                                  <p:stCondLst>
                                    <p:cond delay="15000"/>
                                  </p:stCondLst>
                                  <p:childTnLst>
                                    <p:anim calcmode="lin" valueType="num">
                                      <p:cBhvr>
                                        <p:cTn id="12" dur="1000"/>
                                        <p:tgtEl>
                                          <p:spTgt spid="8"/>
                                        </p:tgtEl>
                                        <p:attrNameLst>
                                          <p:attrName>ppt_w</p:attrName>
                                        </p:attrNameLst>
                                      </p:cBhvr>
                                      <p:tavLst>
                                        <p:tav tm="0">
                                          <p:val>
                                            <p:strVal val="ppt_w"/>
                                          </p:val>
                                        </p:tav>
                                        <p:tav tm="100000">
                                          <p:val>
                                            <p:fltVal val="0"/>
                                          </p:val>
                                        </p:tav>
                                      </p:tavLst>
                                    </p:anim>
                                    <p:anim calcmode="lin" valueType="num">
                                      <p:cBhvr>
                                        <p:cTn id="13" dur="1000"/>
                                        <p:tgtEl>
                                          <p:spTgt spid="8"/>
                                        </p:tgtEl>
                                        <p:attrNameLst>
                                          <p:attrName>ppt_h</p:attrName>
                                        </p:attrNameLst>
                                      </p:cBhvr>
                                      <p:tavLst>
                                        <p:tav tm="0">
                                          <p:val>
                                            <p:strVal val="ppt_h"/>
                                          </p:val>
                                        </p:tav>
                                        <p:tav tm="100000">
                                          <p:val>
                                            <p:fltVal val="0"/>
                                          </p:val>
                                        </p:tav>
                                      </p:tavLst>
                                    </p:anim>
                                    <p:anim calcmode="lin" valueType="num">
                                      <p:cBhvr>
                                        <p:cTn id="14" dur="1000"/>
                                        <p:tgtEl>
                                          <p:spTgt spid="8"/>
                                        </p:tgtEl>
                                        <p:attrNameLst>
                                          <p:attrName>style.rotation</p:attrName>
                                        </p:attrNameLst>
                                      </p:cBhvr>
                                      <p:tavLst>
                                        <p:tav tm="0">
                                          <p:val>
                                            <p:fltVal val="0"/>
                                          </p:val>
                                        </p:tav>
                                        <p:tav tm="100000">
                                          <p:val>
                                            <p:fltVal val="90"/>
                                          </p:val>
                                        </p:tav>
                                      </p:tavLst>
                                    </p:anim>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par>
                                <p:cTn id="17" presetID="21" presetClass="entr" presetSubtype="1" fill="hold" nodeType="withEffect">
                                  <p:stCondLst>
                                    <p:cond delay="15000"/>
                                  </p:stCondLst>
                                  <p:childTnLst>
                                    <p:set>
                                      <p:cBhvr>
                                        <p:cTn id="18" dur="1" fill="hold">
                                          <p:stCondLst>
                                            <p:cond delay="0"/>
                                          </p:stCondLst>
                                        </p:cTn>
                                        <p:tgtEl>
                                          <p:spTgt spid="4098"/>
                                        </p:tgtEl>
                                        <p:attrNameLst>
                                          <p:attrName>style.visibility</p:attrName>
                                        </p:attrNameLst>
                                      </p:cBhvr>
                                      <p:to>
                                        <p:strVal val="visible"/>
                                      </p:to>
                                    </p:set>
                                    <p:animEffect transition="in" filter="wheel(1)">
                                      <p:cBhvr>
                                        <p:cTn id="19"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OBJETIVOS</a:t>
            </a:r>
            <a:endParaRPr lang="es-ES" dirty="0"/>
          </a:p>
        </p:txBody>
      </p:sp>
      <p:sp>
        <p:nvSpPr>
          <p:cNvPr id="3" name="2 Marcador de contenido"/>
          <p:cNvSpPr>
            <a:spLocks noGrp="1"/>
          </p:cNvSpPr>
          <p:nvPr>
            <p:ph idx="1"/>
          </p:nvPr>
        </p:nvSpPr>
        <p:spPr/>
        <p:txBody>
          <a:bodyPr>
            <a:normAutofit fontScale="85000" lnSpcReduction="20000"/>
          </a:bodyPr>
          <a:lstStyle/>
          <a:p>
            <a:pPr lvl="0"/>
            <a:r>
              <a:rPr lang="es-EC" dirty="0"/>
              <a:t>Desarrollar los sistemas mecatrónicos para un </a:t>
            </a:r>
            <a:r>
              <a:rPr lang="es-EC" i="1" dirty="0"/>
              <a:t>spin coater</a:t>
            </a:r>
            <a:r>
              <a:rPr lang="es-EC" dirty="0"/>
              <a:t> y </a:t>
            </a:r>
            <a:r>
              <a:rPr lang="es-EC" i="1" dirty="0"/>
              <a:t>dip coater</a:t>
            </a:r>
            <a:r>
              <a:rPr lang="es-EC" dirty="0"/>
              <a:t> para el laboratorio de Ciencia de Materiales para el procesamiento de nanomateriales.</a:t>
            </a:r>
            <a:endParaRPr lang="es-ES" dirty="0"/>
          </a:p>
          <a:p>
            <a:pPr marL="0" indent="0">
              <a:buNone/>
            </a:pPr>
            <a:r>
              <a:rPr lang="es-EC" dirty="0"/>
              <a:t> </a:t>
            </a:r>
            <a:endParaRPr lang="es-ES" dirty="0"/>
          </a:p>
          <a:p>
            <a:pPr lvl="0"/>
            <a:r>
              <a:rPr lang="es-EC" dirty="0"/>
              <a:t>Analizar y seleccionar alternativas adecuadas para los diferentes sistemas tanto mecánicos como eléctricos del </a:t>
            </a:r>
            <a:r>
              <a:rPr lang="es-EC" i="1" dirty="0"/>
              <a:t>dip coater </a:t>
            </a:r>
            <a:r>
              <a:rPr lang="es-EC" dirty="0"/>
              <a:t> y </a:t>
            </a:r>
            <a:r>
              <a:rPr lang="es-EC" i="1" dirty="0"/>
              <a:t>spin coater</a:t>
            </a:r>
            <a:r>
              <a:rPr lang="es-EC" dirty="0"/>
              <a:t>.</a:t>
            </a:r>
            <a:endParaRPr lang="es-ES" dirty="0"/>
          </a:p>
          <a:p>
            <a:pPr marL="0" indent="0">
              <a:buNone/>
            </a:pPr>
            <a:endParaRPr lang="es-ES" dirty="0"/>
          </a:p>
          <a:p>
            <a:pPr lvl="0"/>
            <a:r>
              <a:rPr lang="es-EC" dirty="0"/>
              <a:t>Definir los parámetros de control para el correcto funcionamiento requerido para la obtención de probetas de nanomateriales con una buena calidad.</a:t>
            </a:r>
            <a:endParaRPr lang="es-ES" dirty="0"/>
          </a:p>
          <a:p>
            <a:pPr marL="0" indent="0">
              <a:buNone/>
            </a:pPr>
            <a:endParaRPr lang="es-ES" dirty="0"/>
          </a:p>
          <a:p>
            <a:pPr lvl="0"/>
            <a:r>
              <a:rPr lang="es-EC" dirty="0"/>
              <a:t>Elaborar manuales de operación y mantenimiento de los equipos.</a:t>
            </a:r>
            <a:endParaRPr lang="es-ES" dirty="0"/>
          </a:p>
          <a:p>
            <a:endParaRPr lang="es-ES" dirty="0"/>
          </a:p>
        </p:txBody>
      </p:sp>
    </p:spTree>
    <p:extLst>
      <p:ext uri="{BB962C8B-B14F-4D97-AF65-F5344CB8AC3E}">
        <p14:creationId xmlns:p14="http://schemas.microsoft.com/office/powerpoint/2010/main" val="10548893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SPIN COATER Y DIP COATER</a:t>
            </a:r>
            <a:endParaRPr lang="es-ES" dirty="0"/>
          </a:p>
        </p:txBody>
      </p:sp>
      <p:sp>
        <p:nvSpPr>
          <p:cNvPr id="3" name="2 Marcador de texto"/>
          <p:cNvSpPr>
            <a:spLocks noGrp="1"/>
          </p:cNvSpPr>
          <p:nvPr>
            <p:ph type="body" idx="1"/>
          </p:nvPr>
        </p:nvSpPr>
        <p:spPr/>
        <p:txBody>
          <a:bodyPr/>
          <a:lstStyle/>
          <a:p>
            <a:r>
              <a:rPr lang="es-ES" dirty="0" smtClean="0"/>
              <a:t>INTERFAZ USUARIO</a:t>
            </a:r>
            <a:endParaRPr lang="es-ES" dirty="0"/>
          </a:p>
        </p:txBody>
      </p:sp>
      <p:sp>
        <p:nvSpPr>
          <p:cNvPr id="5" name="4 Rectángulo"/>
          <p:cNvSpPr/>
          <p:nvPr/>
        </p:nvSpPr>
        <p:spPr>
          <a:xfrm>
            <a:off x="5076056" y="22116"/>
            <a:ext cx="3985253" cy="954107"/>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ELÉCTRICO/ ELECTRÓNICO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 name="Picture 2" descr="C:\Users\asus\Desktop\fotos tesis\IMG_75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069" r="20000"/>
          <a:stretch/>
        </p:blipFill>
        <p:spPr bwMode="auto">
          <a:xfrm>
            <a:off x="1979712" y="2576598"/>
            <a:ext cx="5364088" cy="3919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674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32" presetClass="emph" presetSubtype="0" fill="hold" nodeType="after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93204" y="39761"/>
            <a:ext cx="8229600" cy="1156990"/>
          </a:xfrm>
        </p:spPr>
        <p:txBody>
          <a:bodyPr/>
          <a:lstStyle/>
          <a:p>
            <a:r>
              <a:rPr lang="es-ES" dirty="0" smtClean="0"/>
              <a:t>SPIN COATER</a:t>
            </a:r>
            <a:endParaRPr lang="es-ES" dirty="0"/>
          </a:p>
        </p:txBody>
      </p:sp>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196751"/>
            <a:ext cx="7848872" cy="5553753"/>
          </a:xfrm>
          <a:prstGeom prst="rect">
            <a:avLst/>
          </a:prstGeom>
        </p:spPr>
      </p:pic>
      <p:sp>
        <p:nvSpPr>
          <p:cNvPr id="7" name="6 Rectángulo"/>
          <p:cNvSpPr/>
          <p:nvPr/>
        </p:nvSpPr>
        <p:spPr>
          <a:xfrm>
            <a:off x="1115616" y="1556792"/>
            <a:ext cx="6984776" cy="38884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SPIN ENSAMBLE EXPLOTAD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5641" r="12759"/>
          <a:stretch/>
        </p:blipFill>
        <p:spPr>
          <a:xfrm>
            <a:off x="4182233" y="1628800"/>
            <a:ext cx="3918159" cy="3816424"/>
          </a:xfrm>
          <a:prstGeom prst="rect">
            <a:avLst/>
          </a:prstGeom>
        </p:spPr>
      </p:pic>
      <p:pic>
        <p:nvPicPr>
          <p:cNvPr id="8" name="7 Imagen"/>
          <p:cNvPicPr/>
          <p:nvPr/>
        </p:nvPicPr>
        <p:blipFill rotWithShape="1">
          <a:blip r:embed="rId6">
            <a:extLst>
              <a:ext uri="{28A0092B-C50C-407E-A947-70E740481C1C}">
                <a14:useLocalDpi xmlns:a14="http://schemas.microsoft.com/office/drawing/2010/main" val="0"/>
              </a:ext>
            </a:extLst>
          </a:blip>
          <a:srcRect b="8054"/>
          <a:stretch/>
        </p:blipFill>
        <p:spPr>
          <a:xfrm>
            <a:off x="1403648" y="1844824"/>
            <a:ext cx="2448272" cy="3384376"/>
          </a:xfrm>
          <a:prstGeom prst="rect">
            <a:avLst/>
          </a:prstGeom>
        </p:spPr>
      </p:pic>
    </p:spTree>
    <p:extLst>
      <p:ext uri="{BB962C8B-B14F-4D97-AF65-F5344CB8AC3E}">
        <p14:creationId xmlns:p14="http://schemas.microsoft.com/office/powerpoint/2010/main" val="2793270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 presetClass="mediacall" presetSubtype="0" fill="hold" nodeType="afterEffect">
                                  <p:stCondLst>
                                    <p:cond delay="6000"/>
                                  </p:stCondLst>
                                  <p:childTnLst>
                                    <p:cmd type="call" cmd="playFrom(0.0)">
                                      <p:cBhvr>
                                        <p:cTn id="16" dur="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27112" y="64059"/>
            <a:ext cx="8305800" cy="1143000"/>
          </a:xfrm>
        </p:spPr>
        <p:txBody>
          <a:bodyPr/>
          <a:lstStyle/>
          <a:p>
            <a:r>
              <a:rPr lang="es-ES" dirty="0" smtClean="0"/>
              <a:t>DIP COATER</a:t>
            </a:r>
            <a:endParaRPr lang="es-ES" dirty="0"/>
          </a:p>
        </p:txBody>
      </p:sp>
      <p:pic>
        <p:nvPicPr>
          <p:cNvPr id="3" name="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1196751"/>
            <a:ext cx="7848872" cy="5553753"/>
          </a:xfrm>
          <a:prstGeom prst="rect">
            <a:avLst/>
          </a:prstGeom>
        </p:spPr>
      </p:pic>
      <p:sp>
        <p:nvSpPr>
          <p:cNvPr id="5" name="4 Rectángulo"/>
          <p:cNvSpPr/>
          <p:nvPr/>
        </p:nvSpPr>
        <p:spPr>
          <a:xfrm>
            <a:off x="1115616" y="1556792"/>
            <a:ext cx="7128792" cy="40324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dip ensamble2 explotado sin engrane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41137" r="17727"/>
          <a:stretch/>
        </p:blipFill>
        <p:spPr>
          <a:xfrm>
            <a:off x="4454834" y="1602134"/>
            <a:ext cx="3761509" cy="3941763"/>
          </a:xfrm>
          <a:prstGeom prst="rect">
            <a:avLst/>
          </a:prstGeom>
        </p:spPr>
      </p:pic>
      <p:pic>
        <p:nvPicPr>
          <p:cNvPr id="6" name="5 Imagen"/>
          <p:cNvPicPr/>
          <p:nvPr/>
        </p:nvPicPr>
        <p:blipFill rotWithShape="1">
          <a:blip r:embed="rId6">
            <a:extLst>
              <a:ext uri="{28A0092B-C50C-407E-A947-70E740481C1C}">
                <a14:useLocalDpi xmlns:a14="http://schemas.microsoft.com/office/drawing/2010/main" val="0"/>
              </a:ext>
            </a:extLst>
          </a:blip>
          <a:srcRect l="6646" t="9945" r="11782" b="4218"/>
          <a:stretch/>
        </p:blipFill>
        <p:spPr bwMode="auto">
          <a:xfrm>
            <a:off x="1547664" y="1555115"/>
            <a:ext cx="2304256" cy="40341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7913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1000"/>
                            </p:stCondLst>
                            <p:childTnLst>
                              <p:par>
                                <p:cTn id="15" presetID="1" presetClass="mediacall" presetSubtype="0" fill="hold" nodeType="afterEffect">
                                  <p:stCondLst>
                                    <p:cond delay="6000"/>
                                  </p:stCondLst>
                                  <p:childTnLst>
                                    <p:cmd type="call" cmd="playFrom(0.0)">
                                      <p:cBhvr>
                                        <p:cTn id="16" dur="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8947" b="23798"/>
          <a:stretch/>
        </p:blipFill>
        <p:spPr bwMode="auto">
          <a:xfrm>
            <a:off x="4499991" y="3356992"/>
            <a:ext cx="4379517" cy="253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asus\Desktop\fotos tesis\IMG_75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616"/>
          <a:stretch/>
        </p:blipFill>
        <p:spPr bwMode="auto">
          <a:xfrm>
            <a:off x="323528" y="641572"/>
            <a:ext cx="4596842" cy="29782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sus\Desktop\fotos tesis\IMG_746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24" t="15350" r="7759" b="21241"/>
          <a:stretch/>
        </p:blipFill>
        <p:spPr bwMode="auto">
          <a:xfrm>
            <a:off x="1763688" y="1431404"/>
            <a:ext cx="6661248" cy="419484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sus\Desktop\fotos tesis\IMG_744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14" t="11495" r="10862" b="26153"/>
          <a:stretch/>
        </p:blipFill>
        <p:spPr bwMode="auto">
          <a:xfrm>
            <a:off x="560512" y="3009831"/>
            <a:ext cx="5281979" cy="344390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asus\Desktop\fotos tesis\IMG_747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310" t="45600" r="44482" b="17326"/>
          <a:stretch/>
        </p:blipFill>
        <p:spPr bwMode="auto">
          <a:xfrm>
            <a:off x="4090257" y="514804"/>
            <a:ext cx="4789251" cy="32317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sus\Desktop\fotos tesis\IMG_747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958" r="13844"/>
          <a:stretch/>
        </p:blipFill>
        <p:spPr bwMode="auto">
          <a:xfrm>
            <a:off x="5100489" y="479798"/>
            <a:ext cx="3324447" cy="597393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sus\Desktop\fotos tesis\IMG_746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7584" y="2130680"/>
            <a:ext cx="3922658" cy="294199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sus\Desktop\fotos tesis\IMG_762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380" t="22529" r="5689" b="-1"/>
          <a:stretch/>
        </p:blipFill>
        <p:spPr bwMode="auto">
          <a:xfrm>
            <a:off x="2072736" y="1431404"/>
            <a:ext cx="6043152" cy="3993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34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anim calcmode="lin" valueType="num">
                                      <p:cBhvr additive="base">
                                        <p:cTn id="11" dur="500" fill="hold"/>
                                        <p:tgtEl>
                                          <p:spTgt spid="2054"/>
                                        </p:tgtEl>
                                        <p:attrNameLst>
                                          <p:attrName>ppt_x</p:attrName>
                                        </p:attrNameLst>
                                      </p:cBhvr>
                                      <p:tavLst>
                                        <p:tav tm="0">
                                          <p:val>
                                            <p:strVal val="#ppt_x"/>
                                          </p:val>
                                        </p:tav>
                                        <p:tav tm="100000">
                                          <p:val>
                                            <p:strVal val="#ppt_x"/>
                                          </p:val>
                                        </p:tav>
                                      </p:tavLst>
                                    </p:anim>
                                    <p:anim calcmode="lin" valueType="num">
                                      <p:cBhvr additive="base">
                                        <p:cTn id="12" dur="500" fill="hold"/>
                                        <p:tgtEl>
                                          <p:spTgt spid="205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xit" presetSubtype="21" fill="hold" nodeType="afterEffect">
                                  <p:stCondLst>
                                    <p:cond delay="10000"/>
                                  </p:stCondLst>
                                  <p:childTnLst>
                                    <p:animEffect transition="out" filter="barn(inVertical)">
                                      <p:cBhvr>
                                        <p:cTn id="15" dur="500"/>
                                        <p:tgtEl>
                                          <p:spTgt spid="2050"/>
                                        </p:tgtEl>
                                      </p:cBhvr>
                                    </p:animEffect>
                                    <p:set>
                                      <p:cBhvr>
                                        <p:cTn id="16" dur="1" fill="hold">
                                          <p:stCondLst>
                                            <p:cond delay="499"/>
                                          </p:stCondLst>
                                        </p:cTn>
                                        <p:tgtEl>
                                          <p:spTgt spid="2050"/>
                                        </p:tgtEl>
                                        <p:attrNameLst>
                                          <p:attrName>style.visibility</p:attrName>
                                        </p:attrNameLst>
                                      </p:cBhvr>
                                      <p:to>
                                        <p:strVal val="hidden"/>
                                      </p:to>
                                    </p:set>
                                  </p:childTnLst>
                                </p:cTn>
                              </p:par>
                              <p:par>
                                <p:cTn id="17" presetID="16" presetClass="exit" presetSubtype="21" fill="hold" nodeType="withEffect">
                                  <p:stCondLst>
                                    <p:cond delay="10000"/>
                                  </p:stCondLst>
                                  <p:childTnLst>
                                    <p:animEffect transition="out" filter="barn(inVertical)">
                                      <p:cBhvr>
                                        <p:cTn id="18" dur="500"/>
                                        <p:tgtEl>
                                          <p:spTgt spid="2054"/>
                                        </p:tgtEl>
                                      </p:cBhvr>
                                    </p:animEffect>
                                    <p:set>
                                      <p:cBhvr>
                                        <p:cTn id="19" dur="1" fill="hold">
                                          <p:stCondLst>
                                            <p:cond delay="499"/>
                                          </p:stCondLst>
                                        </p:cTn>
                                        <p:tgtEl>
                                          <p:spTgt spid="2054"/>
                                        </p:tgtEl>
                                        <p:attrNameLst>
                                          <p:attrName>style.visibility</p:attrName>
                                        </p:attrNameLst>
                                      </p:cBhvr>
                                      <p:to>
                                        <p:strVal val="hidden"/>
                                      </p:to>
                                    </p:set>
                                  </p:childTnLst>
                                </p:cTn>
                              </p:par>
                            </p:childTnLst>
                          </p:cTn>
                        </p:par>
                        <p:par>
                          <p:cTn id="20" fill="hold">
                            <p:stCondLst>
                              <p:cond delay="11000"/>
                            </p:stCondLst>
                            <p:childTnLst>
                              <p:par>
                                <p:cTn id="21" presetID="16" presetClass="entr" presetSubtype="42" fill="hold" nodeType="after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arn(outHorizontal)">
                                      <p:cBhvr>
                                        <p:cTn id="23" dur="500"/>
                                        <p:tgtEl>
                                          <p:spTgt spid="2052"/>
                                        </p:tgtEl>
                                      </p:cBhvr>
                                    </p:animEffect>
                                  </p:childTnLst>
                                </p:cTn>
                              </p:par>
                            </p:childTnLst>
                          </p:cTn>
                        </p:par>
                        <p:par>
                          <p:cTn id="24" fill="hold">
                            <p:stCondLst>
                              <p:cond delay="11500"/>
                            </p:stCondLst>
                            <p:childTnLst>
                              <p:par>
                                <p:cTn id="25" presetID="42" presetClass="exit" presetSubtype="0" fill="hold" nodeType="afterEffect">
                                  <p:stCondLst>
                                    <p:cond delay="8000"/>
                                  </p:stCondLst>
                                  <p:childTnLst>
                                    <p:animEffect transition="out" filter="fade">
                                      <p:cBhvr>
                                        <p:cTn id="26" dur="1000"/>
                                        <p:tgtEl>
                                          <p:spTgt spid="2052"/>
                                        </p:tgtEl>
                                      </p:cBhvr>
                                    </p:animEffect>
                                    <p:anim calcmode="lin" valueType="num">
                                      <p:cBhvr>
                                        <p:cTn id="27" dur="1000"/>
                                        <p:tgtEl>
                                          <p:spTgt spid="2052"/>
                                        </p:tgtEl>
                                        <p:attrNameLst>
                                          <p:attrName>ppt_x</p:attrName>
                                        </p:attrNameLst>
                                      </p:cBhvr>
                                      <p:tavLst>
                                        <p:tav tm="0">
                                          <p:val>
                                            <p:strVal val="ppt_x"/>
                                          </p:val>
                                        </p:tav>
                                        <p:tav tm="100000">
                                          <p:val>
                                            <p:strVal val="ppt_x"/>
                                          </p:val>
                                        </p:tav>
                                      </p:tavLst>
                                    </p:anim>
                                    <p:anim calcmode="lin" valueType="num">
                                      <p:cBhvr>
                                        <p:cTn id="28" dur="1000"/>
                                        <p:tgtEl>
                                          <p:spTgt spid="2052"/>
                                        </p:tgtEl>
                                        <p:attrNameLst>
                                          <p:attrName>ppt_y</p:attrName>
                                        </p:attrNameLst>
                                      </p:cBhvr>
                                      <p:tavLst>
                                        <p:tav tm="0">
                                          <p:val>
                                            <p:strVal val="ppt_y"/>
                                          </p:val>
                                        </p:tav>
                                        <p:tav tm="100000">
                                          <p:val>
                                            <p:strVal val="ppt_y+.1"/>
                                          </p:val>
                                        </p:tav>
                                      </p:tavLst>
                                    </p:anim>
                                    <p:set>
                                      <p:cBhvr>
                                        <p:cTn id="29" dur="1" fill="hold">
                                          <p:stCondLst>
                                            <p:cond delay="999"/>
                                          </p:stCondLst>
                                        </p:cTn>
                                        <p:tgtEl>
                                          <p:spTgt spid="2052"/>
                                        </p:tgtEl>
                                        <p:attrNameLst>
                                          <p:attrName>style.visibility</p:attrName>
                                        </p:attrNameLst>
                                      </p:cBhvr>
                                      <p:to>
                                        <p:strVal val="hidden"/>
                                      </p:to>
                                    </p:set>
                                  </p:childTnLst>
                                </p:cTn>
                              </p:par>
                            </p:childTnLst>
                          </p:cTn>
                        </p:par>
                        <p:par>
                          <p:cTn id="30" fill="hold">
                            <p:stCondLst>
                              <p:cond delay="20500"/>
                            </p:stCondLst>
                            <p:childTnLst>
                              <p:par>
                                <p:cTn id="31" presetID="4" presetClass="entr" presetSubtype="16" fill="hold" nodeType="afterEffect">
                                  <p:stCondLst>
                                    <p:cond delay="0"/>
                                  </p:stCondLst>
                                  <p:childTnLst>
                                    <p:set>
                                      <p:cBhvr>
                                        <p:cTn id="32" dur="1" fill="hold">
                                          <p:stCondLst>
                                            <p:cond delay="0"/>
                                          </p:stCondLst>
                                        </p:cTn>
                                        <p:tgtEl>
                                          <p:spTgt spid="2053"/>
                                        </p:tgtEl>
                                        <p:attrNameLst>
                                          <p:attrName>style.visibility</p:attrName>
                                        </p:attrNameLst>
                                      </p:cBhvr>
                                      <p:to>
                                        <p:strVal val="visible"/>
                                      </p:to>
                                    </p:set>
                                    <p:animEffect transition="in" filter="box(in)">
                                      <p:cBhvr>
                                        <p:cTn id="33" dur="2000"/>
                                        <p:tgtEl>
                                          <p:spTgt spid="2053"/>
                                        </p:tgtEl>
                                      </p:cBhvr>
                                    </p:animEffect>
                                  </p:childTnLst>
                                </p:cTn>
                              </p:par>
                              <p:par>
                                <p:cTn id="34" presetID="4" presetClass="entr" presetSubtype="16" fill="hold" nodeType="withEffect">
                                  <p:stCondLst>
                                    <p:cond delay="0"/>
                                  </p:stCondLst>
                                  <p:childTnLst>
                                    <p:set>
                                      <p:cBhvr>
                                        <p:cTn id="35" dur="1" fill="hold">
                                          <p:stCondLst>
                                            <p:cond delay="0"/>
                                          </p:stCondLst>
                                        </p:cTn>
                                        <p:tgtEl>
                                          <p:spTgt spid="2057"/>
                                        </p:tgtEl>
                                        <p:attrNameLst>
                                          <p:attrName>style.visibility</p:attrName>
                                        </p:attrNameLst>
                                      </p:cBhvr>
                                      <p:to>
                                        <p:strVal val="visible"/>
                                      </p:to>
                                    </p:set>
                                    <p:animEffect transition="in" filter="box(in)">
                                      <p:cBhvr>
                                        <p:cTn id="36" dur="2000"/>
                                        <p:tgtEl>
                                          <p:spTgt spid="2057"/>
                                        </p:tgtEl>
                                      </p:cBhvr>
                                    </p:animEffect>
                                  </p:childTnLst>
                                </p:cTn>
                              </p:par>
                            </p:childTnLst>
                          </p:cTn>
                        </p:par>
                        <p:par>
                          <p:cTn id="37" fill="hold">
                            <p:stCondLst>
                              <p:cond delay="22500"/>
                            </p:stCondLst>
                            <p:childTnLst>
                              <p:par>
                                <p:cTn id="38" presetID="14" presetClass="exit" presetSubtype="10" fill="hold" nodeType="afterEffect">
                                  <p:stCondLst>
                                    <p:cond delay="10000"/>
                                  </p:stCondLst>
                                  <p:childTnLst>
                                    <p:animEffect transition="out" filter="randombar(horizontal)">
                                      <p:cBhvr>
                                        <p:cTn id="39" dur="500"/>
                                        <p:tgtEl>
                                          <p:spTgt spid="2053"/>
                                        </p:tgtEl>
                                      </p:cBhvr>
                                    </p:animEffect>
                                    <p:set>
                                      <p:cBhvr>
                                        <p:cTn id="40" dur="1" fill="hold">
                                          <p:stCondLst>
                                            <p:cond delay="499"/>
                                          </p:stCondLst>
                                        </p:cTn>
                                        <p:tgtEl>
                                          <p:spTgt spid="2053"/>
                                        </p:tgtEl>
                                        <p:attrNameLst>
                                          <p:attrName>style.visibility</p:attrName>
                                        </p:attrNameLst>
                                      </p:cBhvr>
                                      <p:to>
                                        <p:strVal val="hidden"/>
                                      </p:to>
                                    </p:set>
                                  </p:childTnLst>
                                </p:cTn>
                              </p:par>
                              <p:par>
                                <p:cTn id="41" presetID="14" presetClass="exit" presetSubtype="10" fill="hold" nodeType="withEffect">
                                  <p:stCondLst>
                                    <p:cond delay="10000"/>
                                  </p:stCondLst>
                                  <p:childTnLst>
                                    <p:animEffect transition="out" filter="randombar(horizontal)">
                                      <p:cBhvr>
                                        <p:cTn id="42" dur="500"/>
                                        <p:tgtEl>
                                          <p:spTgt spid="2057"/>
                                        </p:tgtEl>
                                      </p:cBhvr>
                                    </p:animEffect>
                                    <p:set>
                                      <p:cBhvr>
                                        <p:cTn id="43" dur="1" fill="hold">
                                          <p:stCondLst>
                                            <p:cond delay="499"/>
                                          </p:stCondLst>
                                        </p:cTn>
                                        <p:tgtEl>
                                          <p:spTgt spid="2057"/>
                                        </p:tgtEl>
                                        <p:attrNameLst>
                                          <p:attrName>style.visibility</p:attrName>
                                        </p:attrNameLst>
                                      </p:cBhvr>
                                      <p:to>
                                        <p:strVal val="hidden"/>
                                      </p:to>
                                    </p:set>
                                  </p:childTnLst>
                                </p:cTn>
                              </p:par>
                              <p:par>
                                <p:cTn id="44" presetID="45" presetClass="entr" presetSubtype="0" fill="hold" nodeType="withEffect">
                                  <p:stCondLst>
                                    <p:cond delay="10000"/>
                                  </p:stCondLst>
                                  <p:childTnLst>
                                    <p:set>
                                      <p:cBhvr>
                                        <p:cTn id="45" dur="1" fill="hold">
                                          <p:stCondLst>
                                            <p:cond delay="0"/>
                                          </p:stCondLst>
                                        </p:cTn>
                                        <p:tgtEl>
                                          <p:spTgt spid="2051"/>
                                        </p:tgtEl>
                                        <p:attrNameLst>
                                          <p:attrName>style.visibility</p:attrName>
                                        </p:attrNameLst>
                                      </p:cBhvr>
                                      <p:to>
                                        <p:strVal val="visible"/>
                                      </p:to>
                                    </p:set>
                                    <p:animEffect transition="in" filter="fade">
                                      <p:cBhvr>
                                        <p:cTn id="46" dur="2000"/>
                                        <p:tgtEl>
                                          <p:spTgt spid="2051"/>
                                        </p:tgtEl>
                                      </p:cBhvr>
                                    </p:animEffect>
                                    <p:anim calcmode="lin" valueType="num">
                                      <p:cBhvr>
                                        <p:cTn id="47" dur="2000" fill="hold"/>
                                        <p:tgtEl>
                                          <p:spTgt spid="2051"/>
                                        </p:tgtEl>
                                        <p:attrNameLst>
                                          <p:attrName>ppt_w</p:attrName>
                                        </p:attrNameLst>
                                      </p:cBhvr>
                                      <p:tavLst>
                                        <p:tav tm="0" fmla="#ppt_w*sin(2.5*pi*$)">
                                          <p:val>
                                            <p:fltVal val="0"/>
                                          </p:val>
                                        </p:tav>
                                        <p:tav tm="100000">
                                          <p:val>
                                            <p:fltVal val="1"/>
                                          </p:val>
                                        </p:tav>
                                      </p:tavLst>
                                    </p:anim>
                                    <p:anim calcmode="lin" valueType="num">
                                      <p:cBhvr>
                                        <p:cTn id="48" dur="2000" fill="hold"/>
                                        <p:tgtEl>
                                          <p:spTgt spid="2051"/>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10000"/>
                                  </p:stCondLst>
                                  <p:childTnLst>
                                    <p:set>
                                      <p:cBhvr>
                                        <p:cTn id="50" dur="1" fill="hold">
                                          <p:stCondLst>
                                            <p:cond delay="0"/>
                                          </p:stCondLst>
                                        </p:cTn>
                                        <p:tgtEl>
                                          <p:spTgt spid="2056"/>
                                        </p:tgtEl>
                                        <p:attrNameLst>
                                          <p:attrName>style.visibility</p:attrName>
                                        </p:attrNameLst>
                                      </p:cBhvr>
                                      <p:to>
                                        <p:strVal val="visible"/>
                                      </p:to>
                                    </p:set>
                                    <p:animEffect transition="in" filter="fade">
                                      <p:cBhvr>
                                        <p:cTn id="51" dur="2000"/>
                                        <p:tgtEl>
                                          <p:spTgt spid="2056"/>
                                        </p:tgtEl>
                                      </p:cBhvr>
                                    </p:animEffect>
                                    <p:anim calcmode="lin" valueType="num">
                                      <p:cBhvr>
                                        <p:cTn id="52" dur="2000" fill="hold"/>
                                        <p:tgtEl>
                                          <p:spTgt spid="2056"/>
                                        </p:tgtEl>
                                        <p:attrNameLst>
                                          <p:attrName>ppt_w</p:attrName>
                                        </p:attrNameLst>
                                      </p:cBhvr>
                                      <p:tavLst>
                                        <p:tav tm="0" fmla="#ppt_w*sin(2.5*pi*$)">
                                          <p:val>
                                            <p:fltVal val="0"/>
                                          </p:val>
                                        </p:tav>
                                        <p:tav tm="100000">
                                          <p:val>
                                            <p:fltVal val="1"/>
                                          </p:val>
                                        </p:tav>
                                      </p:tavLst>
                                    </p:anim>
                                    <p:anim calcmode="lin" valueType="num">
                                      <p:cBhvr>
                                        <p:cTn id="53" dur="2000" fill="hold"/>
                                        <p:tgtEl>
                                          <p:spTgt spid="2056"/>
                                        </p:tgtEl>
                                        <p:attrNameLst>
                                          <p:attrName>ppt_h</p:attrName>
                                        </p:attrNameLst>
                                      </p:cBhvr>
                                      <p:tavLst>
                                        <p:tav tm="0">
                                          <p:val>
                                            <p:strVal val="#ppt_h"/>
                                          </p:val>
                                        </p:tav>
                                        <p:tav tm="100000">
                                          <p:val>
                                            <p:strVal val="#ppt_h"/>
                                          </p:val>
                                        </p:tav>
                                      </p:tavLst>
                                    </p:anim>
                                  </p:childTnLst>
                                </p:cTn>
                              </p:par>
                            </p:childTnLst>
                          </p:cTn>
                        </p:par>
                        <p:par>
                          <p:cTn id="54" fill="hold">
                            <p:stCondLst>
                              <p:cond delay="34500"/>
                            </p:stCondLst>
                            <p:childTnLst>
                              <p:par>
                                <p:cTn id="55" presetID="21" presetClass="exit" presetSubtype="1" fill="hold" nodeType="afterEffect">
                                  <p:stCondLst>
                                    <p:cond delay="8000"/>
                                  </p:stCondLst>
                                  <p:childTnLst>
                                    <p:animEffect transition="out" filter="wheel(1)">
                                      <p:cBhvr>
                                        <p:cTn id="56" dur="2000"/>
                                        <p:tgtEl>
                                          <p:spTgt spid="2051"/>
                                        </p:tgtEl>
                                      </p:cBhvr>
                                    </p:animEffect>
                                    <p:set>
                                      <p:cBhvr>
                                        <p:cTn id="57" dur="1" fill="hold">
                                          <p:stCondLst>
                                            <p:cond delay="1999"/>
                                          </p:stCondLst>
                                        </p:cTn>
                                        <p:tgtEl>
                                          <p:spTgt spid="2051"/>
                                        </p:tgtEl>
                                        <p:attrNameLst>
                                          <p:attrName>style.visibility</p:attrName>
                                        </p:attrNameLst>
                                      </p:cBhvr>
                                      <p:to>
                                        <p:strVal val="hidden"/>
                                      </p:to>
                                    </p:set>
                                  </p:childTnLst>
                                </p:cTn>
                              </p:par>
                              <p:par>
                                <p:cTn id="58" presetID="21" presetClass="exit" presetSubtype="1" fill="hold" nodeType="withEffect">
                                  <p:stCondLst>
                                    <p:cond delay="8000"/>
                                  </p:stCondLst>
                                  <p:childTnLst>
                                    <p:animEffect transition="out" filter="wheel(1)">
                                      <p:cBhvr>
                                        <p:cTn id="59" dur="2000"/>
                                        <p:tgtEl>
                                          <p:spTgt spid="2056"/>
                                        </p:tgtEl>
                                      </p:cBhvr>
                                    </p:animEffect>
                                    <p:set>
                                      <p:cBhvr>
                                        <p:cTn id="60" dur="1" fill="hold">
                                          <p:stCondLst>
                                            <p:cond delay="1999"/>
                                          </p:stCondLst>
                                        </p:cTn>
                                        <p:tgtEl>
                                          <p:spTgt spid="2056"/>
                                        </p:tgtEl>
                                        <p:attrNameLst>
                                          <p:attrName>style.visibility</p:attrName>
                                        </p:attrNameLst>
                                      </p:cBhvr>
                                      <p:to>
                                        <p:strVal val="hidden"/>
                                      </p:to>
                                    </p:set>
                                  </p:childTnLst>
                                </p:cTn>
                              </p:par>
                            </p:childTnLst>
                          </p:cTn>
                        </p:par>
                        <p:par>
                          <p:cTn id="61" fill="hold">
                            <p:stCondLst>
                              <p:cond delay="44500"/>
                            </p:stCondLst>
                            <p:childTnLst>
                              <p:par>
                                <p:cTn id="62" presetID="26" presetClass="entr" presetSubtype="0" fill="hold" nodeType="afterEffect">
                                  <p:stCondLst>
                                    <p:cond delay="0"/>
                                  </p:stCondLst>
                                  <p:childTnLst>
                                    <p:set>
                                      <p:cBhvr>
                                        <p:cTn id="63" dur="1" fill="hold">
                                          <p:stCondLst>
                                            <p:cond delay="0"/>
                                          </p:stCondLst>
                                        </p:cTn>
                                        <p:tgtEl>
                                          <p:spTgt spid="2055"/>
                                        </p:tgtEl>
                                        <p:attrNameLst>
                                          <p:attrName>style.visibility</p:attrName>
                                        </p:attrNameLst>
                                      </p:cBhvr>
                                      <p:to>
                                        <p:strVal val="visible"/>
                                      </p:to>
                                    </p:set>
                                    <p:animEffect transition="in" filter="wipe(down)">
                                      <p:cBhvr>
                                        <p:cTn id="64" dur="580">
                                          <p:stCondLst>
                                            <p:cond delay="0"/>
                                          </p:stCondLst>
                                        </p:cTn>
                                        <p:tgtEl>
                                          <p:spTgt spid="2055"/>
                                        </p:tgtEl>
                                      </p:cBhvr>
                                    </p:animEffect>
                                    <p:anim calcmode="lin" valueType="num">
                                      <p:cBhvr>
                                        <p:cTn id="65" dur="1822" tmFilter="0,0; 0.14,0.36; 0.43,0.73; 0.71,0.91; 1.0,1.0">
                                          <p:stCondLst>
                                            <p:cond delay="0"/>
                                          </p:stCondLst>
                                        </p:cTn>
                                        <p:tgtEl>
                                          <p:spTgt spid="2055"/>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55"/>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55"/>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55"/>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55"/>
                                        </p:tgtEl>
                                        <p:attrNameLst>
                                          <p:attrName>ppt_y</p:attrName>
                                        </p:attrNameLst>
                                      </p:cBhvr>
                                      <p:tavLst>
                                        <p:tav tm="0" fmla="#ppt_y-sin(pi*$)/81">
                                          <p:val>
                                            <p:fltVal val="0"/>
                                          </p:val>
                                        </p:tav>
                                        <p:tav tm="100000">
                                          <p:val>
                                            <p:fltVal val="1"/>
                                          </p:val>
                                        </p:tav>
                                      </p:tavLst>
                                    </p:anim>
                                    <p:animScale>
                                      <p:cBhvr>
                                        <p:cTn id="70" dur="26">
                                          <p:stCondLst>
                                            <p:cond delay="650"/>
                                          </p:stCondLst>
                                        </p:cTn>
                                        <p:tgtEl>
                                          <p:spTgt spid="2055"/>
                                        </p:tgtEl>
                                      </p:cBhvr>
                                      <p:to x="100000" y="60000"/>
                                    </p:animScale>
                                    <p:animScale>
                                      <p:cBhvr>
                                        <p:cTn id="71" dur="166" decel="50000">
                                          <p:stCondLst>
                                            <p:cond delay="676"/>
                                          </p:stCondLst>
                                        </p:cTn>
                                        <p:tgtEl>
                                          <p:spTgt spid="2055"/>
                                        </p:tgtEl>
                                      </p:cBhvr>
                                      <p:to x="100000" y="100000"/>
                                    </p:animScale>
                                    <p:animScale>
                                      <p:cBhvr>
                                        <p:cTn id="72" dur="26">
                                          <p:stCondLst>
                                            <p:cond delay="1312"/>
                                          </p:stCondLst>
                                        </p:cTn>
                                        <p:tgtEl>
                                          <p:spTgt spid="2055"/>
                                        </p:tgtEl>
                                      </p:cBhvr>
                                      <p:to x="100000" y="80000"/>
                                    </p:animScale>
                                    <p:animScale>
                                      <p:cBhvr>
                                        <p:cTn id="73" dur="166" decel="50000">
                                          <p:stCondLst>
                                            <p:cond delay="1338"/>
                                          </p:stCondLst>
                                        </p:cTn>
                                        <p:tgtEl>
                                          <p:spTgt spid="2055"/>
                                        </p:tgtEl>
                                      </p:cBhvr>
                                      <p:to x="100000" y="100000"/>
                                    </p:animScale>
                                    <p:animScale>
                                      <p:cBhvr>
                                        <p:cTn id="74" dur="26">
                                          <p:stCondLst>
                                            <p:cond delay="1642"/>
                                          </p:stCondLst>
                                        </p:cTn>
                                        <p:tgtEl>
                                          <p:spTgt spid="2055"/>
                                        </p:tgtEl>
                                      </p:cBhvr>
                                      <p:to x="100000" y="90000"/>
                                    </p:animScale>
                                    <p:animScale>
                                      <p:cBhvr>
                                        <p:cTn id="75" dur="166" decel="50000">
                                          <p:stCondLst>
                                            <p:cond delay="1668"/>
                                          </p:stCondLst>
                                        </p:cTn>
                                        <p:tgtEl>
                                          <p:spTgt spid="2055"/>
                                        </p:tgtEl>
                                      </p:cBhvr>
                                      <p:to x="100000" y="100000"/>
                                    </p:animScale>
                                    <p:animScale>
                                      <p:cBhvr>
                                        <p:cTn id="76" dur="26">
                                          <p:stCondLst>
                                            <p:cond delay="1808"/>
                                          </p:stCondLst>
                                        </p:cTn>
                                        <p:tgtEl>
                                          <p:spTgt spid="2055"/>
                                        </p:tgtEl>
                                      </p:cBhvr>
                                      <p:to x="100000" y="95000"/>
                                    </p:animScale>
                                    <p:animScale>
                                      <p:cBhvr>
                                        <p:cTn id="77" dur="166" decel="50000">
                                          <p:stCondLst>
                                            <p:cond delay="1834"/>
                                          </p:stCondLst>
                                        </p:cTn>
                                        <p:tgtEl>
                                          <p:spTgt spid="205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ES" dirty="0" smtClean="0"/>
              <a:t>RESULTADOS</a:t>
            </a:r>
            <a:endParaRPr lang="es-ES" dirty="0"/>
          </a:p>
        </p:txBody>
      </p:sp>
      <p:graphicFrame>
        <p:nvGraphicFramePr>
          <p:cNvPr id="2" name="1 Tabla"/>
          <p:cNvGraphicFramePr>
            <a:graphicFrameLocks noGrp="1"/>
          </p:cNvGraphicFramePr>
          <p:nvPr>
            <p:extLst>
              <p:ext uri="{D42A27DB-BD31-4B8C-83A1-F6EECF244321}">
                <p14:modId xmlns:p14="http://schemas.microsoft.com/office/powerpoint/2010/main" val="667027155"/>
              </p:ext>
            </p:extLst>
          </p:nvPr>
        </p:nvGraphicFramePr>
        <p:xfrm>
          <a:off x="2267744" y="2564904"/>
          <a:ext cx="4986734" cy="2454152"/>
        </p:xfrm>
        <a:graphic>
          <a:graphicData uri="http://schemas.openxmlformats.org/drawingml/2006/table">
            <a:tbl>
              <a:tblPr firstRow="1" firstCol="1" bandRow="1">
                <a:tableStyleId>{5C22544A-7EE6-4342-B048-85BDC9FD1C3A}</a:tableStyleId>
              </a:tblPr>
              <a:tblGrid>
                <a:gridCol w="2139190"/>
                <a:gridCol w="1423772"/>
                <a:gridCol w="1423772"/>
              </a:tblGrid>
              <a:tr h="393193">
                <a:tc rowSpan="2">
                  <a:txBody>
                    <a:bodyPr/>
                    <a:lstStyle/>
                    <a:p>
                      <a:pPr indent="252095" algn="ctr">
                        <a:lnSpc>
                          <a:spcPct val="150000"/>
                        </a:lnSpc>
                        <a:spcAft>
                          <a:spcPts val="0"/>
                        </a:spcAft>
                      </a:pPr>
                      <a:r>
                        <a:rPr lang="es-ES" sz="1000" dirty="0">
                          <a:effectLst/>
                        </a:rPr>
                        <a:t>EQUIPO</a:t>
                      </a:r>
                      <a:endParaRPr lang="es-ES" sz="1200" dirty="0">
                        <a:solidFill>
                          <a:srgbClr val="2E74B5"/>
                        </a:solidFill>
                        <a:effectLst/>
                        <a:latin typeface="Arial"/>
                        <a:ea typeface="Calibri"/>
                        <a:cs typeface="Times New Roman"/>
                      </a:endParaRPr>
                    </a:p>
                  </a:txBody>
                  <a:tcPr marL="68580" marR="68580" marT="0" marB="0"/>
                </a:tc>
                <a:tc gridSpan="2">
                  <a:txBody>
                    <a:bodyPr/>
                    <a:lstStyle/>
                    <a:p>
                      <a:pPr indent="252095" algn="ctr">
                        <a:lnSpc>
                          <a:spcPct val="150000"/>
                        </a:lnSpc>
                        <a:spcAft>
                          <a:spcPts val="0"/>
                        </a:spcAft>
                      </a:pPr>
                      <a:r>
                        <a:rPr lang="es-ES" sz="1000" dirty="0">
                          <a:effectLst/>
                        </a:rPr>
                        <a:t>RANGO DE TRABAJO</a:t>
                      </a:r>
                      <a:endParaRPr lang="es-ES" sz="1200" dirty="0">
                        <a:solidFill>
                          <a:srgbClr val="2E74B5"/>
                        </a:solidFill>
                        <a:effectLst/>
                        <a:latin typeface="Arial"/>
                        <a:ea typeface="Calibri"/>
                        <a:cs typeface="Times New Roman"/>
                      </a:endParaRPr>
                    </a:p>
                  </a:txBody>
                  <a:tcPr marL="68580" marR="68580" marT="0" marB="0"/>
                </a:tc>
                <a:tc hMerge="1">
                  <a:txBody>
                    <a:bodyPr/>
                    <a:lstStyle/>
                    <a:p>
                      <a:endParaRPr lang="es-ES"/>
                    </a:p>
                  </a:txBody>
                  <a:tcPr/>
                </a:tc>
              </a:tr>
              <a:tr h="393193">
                <a:tc vMerge="1">
                  <a:txBody>
                    <a:bodyPr/>
                    <a:lstStyle/>
                    <a:p>
                      <a:endParaRPr lang="es-ES"/>
                    </a:p>
                  </a:txBody>
                  <a:tcPr/>
                </a:tc>
                <a:tc>
                  <a:txBody>
                    <a:bodyPr/>
                    <a:lstStyle/>
                    <a:p>
                      <a:pPr indent="252095" algn="ctr">
                        <a:lnSpc>
                          <a:spcPct val="150000"/>
                        </a:lnSpc>
                        <a:spcAft>
                          <a:spcPts val="0"/>
                        </a:spcAft>
                      </a:pPr>
                      <a:r>
                        <a:rPr lang="es-ES" sz="1000">
                          <a:effectLst/>
                        </a:rPr>
                        <a:t>MINIMO</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000">
                          <a:effectLst/>
                        </a:rPr>
                        <a:t>MÁXIMO</a:t>
                      </a:r>
                      <a:endParaRPr lang="es-ES" sz="1200">
                        <a:solidFill>
                          <a:srgbClr val="2E74B5"/>
                        </a:solidFill>
                        <a:effectLst/>
                        <a:latin typeface="Arial"/>
                        <a:ea typeface="Calibri"/>
                        <a:cs typeface="Times New Roman"/>
                      </a:endParaRPr>
                    </a:p>
                  </a:txBody>
                  <a:tcPr marL="68580" marR="68580" marT="0" marB="0"/>
                </a:tc>
              </a:tr>
              <a:tr h="833883">
                <a:tc>
                  <a:txBody>
                    <a:bodyPr/>
                    <a:lstStyle/>
                    <a:p>
                      <a:pPr indent="252095" algn="l">
                        <a:lnSpc>
                          <a:spcPct val="150000"/>
                        </a:lnSpc>
                        <a:spcAft>
                          <a:spcPts val="0"/>
                        </a:spcAft>
                      </a:pPr>
                      <a:r>
                        <a:rPr lang="es-ES" sz="1000" dirty="0" smtClean="0">
                          <a:effectLst/>
                        </a:rPr>
                        <a:t>SPIN  </a:t>
                      </a:r>
                      <a:r>
                        <a:rPr lang="es-ES" sz="1000" dirty="0">
                          <a:effectLst/>
                        </a:rPr>
                        <a:t>COATER</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l">
                        <a:lnSpc>
                          <a:spcPct val="150000"/>
                        </a:lnSpc>
                        <a:spcAft>
                          <a:spcPts val="0"/>
                        </a:spcAft>
                      </a:pPr>
                      <a:r>
                        <a:rPr lang="es-ES" sz="1000">
                          <a:effectLst/>
                        </a:rPr>
                        <a:t>340 RPM</a:t>
                      </a:r>
                      <a:endParaRPr lang="es-ES" sz="1200">
                        <a:solidFill>
                          <a:srgbClr val="2E74B5"/>
                        </a:solidFill>
                        <a:effectLst/>
                        <a:latin typeface="Arial"/>
                        <a:ea typeface="Calibri"/>
                        <a:cs typeface="Times New Roman"/>
                      </a:endParaRPr>
                    </a:p>
                  </a:txBody>
                  <a:tcPr marL="68580" marR="68580" marT="0" marB="0"/>
                </a:tc>
                <a:tc>
                  <a:txBody>
                    <a:bodyPr/>
                    <a:lstStyle/>
                    <a:p>
                      <a:pPr indent="252095" algn="l">
                        <a:lnSpc>
                          <a:spcPct val="150000"/>
                        </a:lnSpc>
                        <a:spcAft>
                          <a:spcPts val="0"/>
                        </a:spcAft>
                      </a:pPr>
                      <a:r>
                        <a:rPr lang="es-ES" sz="1000">
                          <a:effectLst/>
                        </a:rPr>
                        <a:t>5000 RPM</a:t>
                      </a:r>
                      <a:endParaRPr lang="es-ES" sz="1200">
                        <a:solidFill>
                          <a:srgbClr val="2E74B5"/>
                        </a:solidFill>
                        <a:effectLst/>
                        <a:latin typeface="Arial"/>
                        <a:ea typeface="Calibri"/>
                        <a:cs typeface="Times New Roman"/>
                      </a:endParaRPr>
                    </a:p>
                  </a:txBody>
                  <a:tcPr marL="68580" marR="68580" marT="0" marB="0"/>
                </a:tc>
              </a:tr>
              <a:tr h="833883">
                <a:tc>
                  <a:txBody>
                    <a:bodyPr/>
                    <a:lstStyle/>
                    <a:p>
                      <a:pPr indent="252095" algn="l">
                        <a:lnSpc>
                          <a:spcPct val="150000"/>
                        </a:lnSpc>
                        <a:spcAft>
                          <a:spcPts val="0"/>
                        </a:spcAft>
                      </a:pPr>
                      <a:r>
                        <a:rPr lang="es-ES" sz="1000" dirty="0" smtClean="0">
                          <a:effectLst/>
                        </a:rPr>
                        <a:t>DIP  </a:t>
                      </a:r>
                      <a:r>
                        <a:rPr lang="es-ES" sz="1000" dirty="0">
                          <a:effectLst/>
                        </a:rPr>
                        <a:t>COATER</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l">
                        <a:lnSpc>
                          <a:spcPct val="150000"/>
                        </a:lnSpc>
                        <a:spcAft>
                          <a:spcPts val="0"/>
                        </a:spcAft>
                      </a:pPr>
                      <a:r>
                        <a:rPr lang="es-ES" sz="1000" dirty="0" smtClean="0">
                          <a:effectLst/>
                        </a:rPr>
                        <a:t>0,013 </a:t>
                      </a:r>
                      <a:r>
                        <a:rPr lang="es-ES" sz="1000" dirty="0">
                          <a:effectLst/>
                        </a:rPr>
                        <a:t>cm/ min</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l">
                        <a:lnSpc>
                          <a:spcPct val="150000"/>
                        </a:lnSpc>
                        <a:spcAft>
                          <a:spcPts val="0"/>
                        </a:spcAft>
                      </a:pPr>
                      <a:r>
                        <a:rPr lang="es-ES" sz="1000" dirty="0" smtClean="0">
                          <a:effectLst/>
                        </a:rPr>
                        <a:t>30,7cm</a:t>
                      </a:r>
                      <a:r>
                        <a:rPr lang="es-ES" sz="1000" dirty="0">
                          <a:effectLst/>
                        </a:rPr>
                        <a:t>/ min</a:t>
                      </a:r>
                      <a:endParaRPr lang="es-ES" sz="1200" dirty="0">
                        <a:solidFill>
                          <a:srgbClr val="2E74B5"/>
                        </a:solidFill>
                        <a:effectLst/>
                        <a:latin typeface="Arial"/>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653424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mph" presetSubtype="0" fill="hold" nodeType="afterEffect">
                                  <p:stCondLst>
                                    <p:cond delay="0"/>
                                  </p:stCondLst>
                                  <p:childTnLst>
                                    <p:animScale>
                                      <p:cBhvr>
                                        <p:cTn id="12"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S" dirty="0" smtClean="0"/>
              <a:t>COSTOS</a:t>
            </a:r>
            <a:endParaRPr lang="es-ES" dirty="0"/>
          </a:p>
        </p:txBody>
      </p:sp>
      <p:graphicFrame>
        <p:nvGraphicFramePr>
          <p:cNvPr id="5" name="4 Tabla"/>
          <p:cNvGraphicFramePr>
            <a:graphicFrameLocks noGrp="1"/>
          </p:cNvGraphicFramePr>
          <p:nvPr>
            <p:extLst>
              <p:ext uri="{D42A27DB-BD31-4B8C-83A1-F6EECF244321}">
                <p14:modId xmlns:p14="http://schemas.microsoft.com/office/powerpoint/2010/main" val="2887608490"/>
              </p:ext>
            </p:extLst>
          </p:nvPr>
        </p:nvGraphicFramePr>
        <p:xfrm>
          <a:off x="2411760" y="2492896"/>
          <a:ext cx="4680520" cy="2952328"/>
        </p:xfrm>
        <a:graphic>
          <a:graphicData uri="http://schemas.openxmlformats.org/drawingml/2006/table">
            <a:tbl>
              <a:tblPr firstRow="1" firstCol="1" bandRow="1">
                <a:tableStyleId>{5C22544A-7EE6-4342-B048-85BDC9FD1C3A}</a:tableStyleId>
              </a:tblPr>
              <a:tblGrid>
                <a:gridCol w="2165986"/>
                <a:gridCol w="2514534"/>
              </a:tblGrid>
              <a:tr h="1003129">
                <a:tc>
                  <a:txBody>
                    <a:bodyPr/>
                    <a:lstStyle/>
                    <a:p>
                      <a:pPr indent="252095" algn="ctr">
                        <a:lnSpc>
                          <a:spcPct val="150000"/>
                        </a:lnSpc>
                        <a:spcAft>
                          <a:spcPts val="0"/>
                        </a:spcAft>
                      </a:pPr>
                      <a:r>
                        <a:rPr lang="es-ES" sz="1200" dirty="0">
                          <a:effectLst/>
                        </a:rPr>
                        <a:t>EQUIPO</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1200">
                          <a:effectLst/>
                        </a:rPr>
                        <a:t>COSTO TOTAL</a:t>
                      </a:r>
                      <a:br>
                        <a:rPr lang="es-ES" sz="1200">
                          <a:effectLst/>
                        </a:rPr>
                      </a:br>
                      <a:r>
                        <a:rPr lang="es-ES" sz="1200">
                          <a:effectLst/>
                        </a:rPr>
                        <a:t>$</a:t>
                      </a:r>
                      <a:endParaRPr lang="es-ES" sz="1200">
                        <a:solidFill>
                          <a:srgbClr val="2E74B5"/>
                        </a:solidFill>
                        <a:effectLst/>
                        <a:latin typeface="Arial"/>
                        <a:ea typeface="Calibri"/>
                        <a:cs typeface="Times New Roman"/>
                      </a:endParaRPr>
                    </a:p>
                  </a:txBody>
                  <a:tcPr marL="68580" marR="68580" marT="0" marB="0" anchor="ctr"/>
                </a:tc>
              </a:tr>
              <a:tr h="1003129">
                <a:tc>
                  <a:txBody>
                    <a:bodyPr/>
                    <a:lstStyle/>
                    <a:p>
                      <a:pPr indent="252095" algn="ctr">
                        <a:lnSpc>
                          <a:spcPct val="150000"/>
                        </a:lnSpc>
                        <a:spcAft>
                          <a:spcPts val="0"/>
                        </a:spcAft>
                      </a:pPr>
                      <a:r>
                        <a:rPr lang="es-ES" sz="1200">
                          <a:effectLst/>
                        </a:rPr>
                        <a:t>Spin Coater</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1200">
                          <a:effectLst/>
                        </a:rPr>
                        <a:t>479,33</a:t>
                      </a:r>
                      <a:endParaRPr lang="es-ES" sz="1200">
                        <a:solidFill>
                          <a:srgbClr val="2E74B5"/>
                        </a:solidFill>
                        <a:effectLst/>
                        <a:latin typeface="Arial"/>
                        <a:ea typeface="Calibri"/>
                        <a:cs typeface="Times New Roman"/>
                      </a:endParaRPr>
                    </a:p>
                  </a:txBody>
                  <a:tcPr marL="68580" marR="68580" marT="0" marB="0" anchor="ctr"/>
                </a:tc>
              </a:tr>
              <a:tr h="473035">
                <a:tc>
                  <a:txBody>
                    <a:bodyPr/>
                    <a:lstStyle/>
                    <a:p>
                      <a:pPr indent="252095" algn="ctr">
                        <a:lnSpc>
                          <a:spcPct val="150000"/>
                        </a:lnSpc>
                        <a:spcAft>
                          <a:spcPts val="0"/>
                        </a:spcAft>
                      </a:pPr>
                      <a:r>
                        <a:rPr lang="es-ES" sz="1200">
                          <a:effectLst/>
                        </a:rPr>
                        <a:t>Dip Coater</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1200">
                          <a:effectLst/>
                        </a:rPr>
                        <a:t>457,90</a:t>
                      </a:r>
                      <a:endParaRPr lang="es-ES" sz="1200">
                        <a:solidFill>
                          <a:srgbClr val="2E74B5"/>
                        </a:solidFill>
                        <a:effectLst/>
                        <a:latin typeface="Arial"/>
                        <a:ea typeface="Calibri"/>
                        <a:cs typeface="Times New Roman"/>
                      </a:endParaRPr>
                    </a:p>
                  </a:txBody>
                  <a:tcPr marL="68580" marR="68580" marT="0" marB="0" anchor="ctr"/>
                </a:tc>
              </a:tr>
              <a:tr h="473035">
                <a:tc>
                  <a:txBody>
                    <a:bodyPr/>
                    <a:lstStyle/>
                    <a:p>
                      <a:pPr indent="252095" algn="ctr">
                        <a:lnSpc>
                          <a:spcPct val="150000"/>
                        </a:lnSpc>
                        <a:spcAft>
                          <a:spcPts val="0"/>
                        </a:spcAft>
                      </a:pPr>
                      <a:r>
                        <a:rPr lang="es-ES" sz="1200">
                          <a:effectLst/>
                        </a:rPr>
                        <a:t>TOTAL</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200" dirty="0">
                          <a:effectLst/>
                        </a:rPr>
                        <a:t>937,23</a:t>
                      </a:r>
                      <a:endParaRPr lang="es-ES" sz="1200" dirty="0">
                        <a:solidFill>
                          <a:srgbClr val="2E74B5"/>
                        </a:solidFill>
                        <a:effectLst/>
                        <a:latin typeface="Arial"/>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3961762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mph" presetSubtype="0" fill="hold" nodeType="afterEffect">
                                  <p:stCondLst>
                                    <p:cond delay="0"/>
                                  </p:stCondLst>
                                  <p:childTnLst>
                                    <p:animScale>
                                      <p:cBhvr>
                                        <p:cTn id="12"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COMPARACIÓN CON EQUIPOS COMERCIALES</a:t>
            </a:r>
            <a:endParaRPr lang="es-ES" dirty="0"/>
          </a:p>
        </p:txBody>
      </p:sp>
      <p:pic>
        <p:nvPicPr>
          <p:cNvPr id="3" name="0 Imagen"/>
          <p:cNvPicPr/>
          <p:nvPr/>
        </p:nvPicPr>
        <p:blipFill>
          <a:blip r:embed="rId2">
            <a:extLst>
              <a:ext uri="{28A0092B-C50C-407E-A947-70E740481C1C}">
                <a14:useLocalDpi xmlns:a14="http://schemas.microsoft.com/office/drawing/2010/main" val="0"/>
              </a:ext>
            </a:extLst>
          </a:blip>
          <a:stretch>
            <a:fillRect/>
          </a:stretch>
        </p:blipFill>
        <p:spPr>
          <a:xfrm>
            <a:off x="1763688" y="2060848"/>
            <a:ext cx="6460311" cy="4176462"/>
          </a:xfrm>
          <a:prstGeom prst="rect">
            <a:avLst/>
          </a:prstGeom>
        </p:spPr>
      </p:pic>
    </p:spTree>
    <p:extLst>
      <p:ext uri="{BB962C8B-B14F-4D97-AF65-F5344CB8AC3E}">
        <p14:creationId xmlns:p14="http://schemas.microsoft.com/office/powerpoint/2010/main" val="2203814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 Imagen"/>
          <p:cNvPicPr/>
          <p:nvPr/>
        </p:nvPicPr>
        <p:blipFill rotWithShape="1">
          <a:blip r:embed="rId2">
            <a:extLst>
              <a:ext uri="{28A0092B-C50C-407E-A947-70E740481C1C}">
                <a14:useLocalDpi xmlns:a14="http://schemas.microsoft.com/office/drawing/2010/main" val="0"/>
              </a:ext>
            </a:extLst>
          </a:blip>
          <a:srcRect r="16667" b="21927"/>
          <a:stretch/>
        </p:blipFill>
        <p:spPr bwMode="auto">
          <a:xfrm>
            <a:off x="1547664" y="1052736"/>
            <a:ext cx="6480719" cy="44644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2384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CONCLUSIONES</a:t>
            </a:r>
            <a:endParaRPr lang="es-ES" dirty="0"/>
          </a:p>
        </p:txBody>
      </p:sp>
      <p:sp>
        <p:nvSpPr>
          <p:cNvPr id="3" name="2 Marcador de contenido"/>
          <p:cNvSpPr>
            <a:spLocks noGrp="1"/>
          </p:cNvSpPr>
          <p:nvPr>
            <p:ph idx="1"/>
          </p:nvPr>
        </p:nvSpPr>
        <p:spPr/>
        <p:txBody>
          <a:bodyPr>
            <a:normAutofit fontScale="70000" lnSpcReduction="20000"/>
          </a:bodyPr>
          <a:lstStyle/>
          <a:p>
            <a:pPr lvl="0"/>
            <a:r>
              <a:rPr lang="es-EC" dirty="0"/>
              <a:t>Los dos equipos construidos, </a:t>
            </a:r>
            <a:r>
              <a:rPr lang="es-EC" i="1" dirty="0"/>
              <a:t>,</a:t>
            </a:r>
            <a:r>
              <a:rPr lang="es-EC" dirty="0"/>
              <a:t> cumplen con los rangos propuestos de operación, para el </a:t>
            </a:r>
            <a:r>
              <a:rPr lang="es-EC" i="1" dirty="0"/>
              <a:t>Spin Coater</a:t>
            </a:r>
            <a:r>
              <a:rPr lang="es-EC" dirty="0"/>
              <a:t>  de 340 RPM a 5000 RPM, y para el </a:t>
            </a:r>
            <a:r>
              <a:rPr lang="es-EC" i="1" dirty="0"/>
              <a:t>Dip Coater</a:t>
            </a:r>
            <a:r>
              <a:rPr lang="es-EC" dirty="0"/>
              <a:t> de 1.17cm/min a 0.013 cm/min, basados tanto en la necesidad del usuario correspondiente al momento del planteamiento del proyecto e incluso a los rangos a los que trabajan equipos comerciales. </a:t>
            </a:r>
            <a:endParaRPr lang="es-ES" dirty="0"/>
          </a:p>
          <a:p>
            <a:pPr marL="0" indent="0">
              <a:buNone/>
            </a:pPr>
            <a:r>
              <a:rPr lang="es-EC" dirty="0"/>
              <a:t> </a:t>
            </a:r>
            <a:endParaRPr lang="es-ES" dirty="0"/>
          </a:p>
          <a:p>
            <a:pPr lvl="0"/>
            <a:r>
              <a:rPr lang="es-EC" dirty="0"/>
              <a:t>El uso de materiales reciclados para la construcción de los equipos, permitió cumplir con el objetivo de disminuir costos y así conseguir que los equipos representen una opción de ensamblaje de los mismos dentro de la universidad para efectos didácticos</a:t>
            </a:r>
            <a:endParaRPr lang="es-ES" dirty="0"/>
          </a:p>
          <a:p>
            <a:endParaRPr lang="es-ES" dirty="0"/>
          </a:p>
          <a:p>
            <a:pPr lvl="0"/>
            <a:r>
              <a:rPr lang="es-EC" dirty="0"/>
              <a:t>Debido a la poca inversión de costos que es casi a la mitad frente a equipos comerciales y además del cumplimiento de rangos de operación,  se puede concluir que los equipos diseñados y construidos en el presente proyecto alcanzan a ser competencia ante los otros equipos, dando lugar a la posibilidad de ensamblar un </a:t>
            </a:r>
            <a:r>
              <a:rPr lang="es-EC" i="1" dirty="0"/>
              <a:t>Spin Coater</a:t>
            </a:r>
            <a:r>
              <a:rPr lang="es-EC" dirty="0"/>
              <a:t> o un </a:t>
            </a:r>
            <a:r>
              <a:rPr lang="es-EC" i="1" dirty="0"/>
              <a:t>Dip Coater</a:t>
            </a:r>
            <a:r>
              <a:rPr lang="es-EC" dirty="0"/>
              <a:t> en nuestro país, y más aún dentro de la Universidad de las Fuerzas Armadas - ESPE.</a:t>
            </a:r>
            <a:endParaRPr lang="es-ES" dirty="0"/>
          </a:p>
          <a:p>
            <a:pPr marL="0" indent="0">
              <a:buNone/>
            </a:pPr>
            <a:endParaRPr lang="es-ES" dirty="0"/>
          </a:p>
        </p:txBody>
      </p:sp>
    </p:spTree>
    <p:extLst>
      <p:ext uri="{BB962C8B-B14F-4D97-AF65-F5344CB8AC3E}">
        <p14:creationId xmlns:p14="http://schemas.microsoft.com/office/powerpoint/2010/main" val="36852701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CONCLUSIONES</a:t>
            </a:r>
            <a:endParaRPr lang="es-ES" dirty="0"/>
          </a:p>
        </p:txBody>
      </p:sp>
      <p:sp>
        <p:nvSpPr>
          <p:cNvPr id="3" name="2 Marcador de contenido"/>
          <p:cNvSpPr>
            <a:spLocks noGrp="1"/>
          </p:cNvSpPr>
          <p:nvPr>
            <p:ph idx="1"/>
          </p:nvPr>
        </p:nvSpPr>
        <p:spPr/>
        <p:txBody>
          <a:bodyPr>
            <a:normAutofit fontScale="70000" lnSpcReduction="20000"/>
          </a:bodyPr>
          <a:lstStyle/>
          <a:p>
            <a:pPr lvl="0"/>
            <a:r>
              <a:rPr lang="es-EC" dirty="0"/>
              <a:t>Las dimensiones de los equipos planteadas como requerimiento del usuario, dificultaron el acople de piezas en especial en el </a:t>
            </a:r>
            <a:r>
              <a:rPr lang="es-EC" i="1" dirty="0"/>
              <a:t>Dip Coater </a:t>
            </a:r>
            <a:r>
              <a:rPr lang="es-EC" dirty="0"/>
              <a:t>para el uso de dos motores hacia un mismo eje, añadiendo así un problema más de precisión y  manipulación de las piezas, que al final se pudo resolver dejando de lado un poco la teoría que sugiere el uso de un matrimonio mecánico y ocupando un poco más la práctica y disponibilidad de elementos.</a:t>
            </a:r>
            <a:endParaRPr lang="es-ES" dirty="0"/>
          </a:p>
          <a:p>
            <a:endParaRPr lang="es-ES" dirty="0"/>
          </a:p>
          <a:p>
            <a:pPr lvl="0"/>
            <a:r>
              <a:rPr lang="es-EC" dirty="0"/>
              <a:t>El uso de </a:t>
            </a:r>
            <a:r>
              <a:rPr lang="es-EC" i="1" dirty="0"/>
              <a:t>Open Source</a:t>
            </a:r>
            <a:r>
              <a:rPr lang="es-EC" dirty="0"/>
              <a:t> da un aporte en el aspecto económico y principalmente en la facilidad de modificar la programación de control de los equipos. Pudiendo ser modificada para posteriores necesidades de manejo u operación.</a:t>
            </a:r>
            <a:endParaRPr lang="es-ES" dirty="0"/>
          </a:p>
          <a:p>
            <a:endParaRPr lang="es-ES" dirty="0"/>
          </a:p>
          <a:p>
            <a:pPr lvl="0"/>
            <a:r>
              <a:rPr lang="es-EC" dirty="0"/>
              <a:t>La carrera de Ingeniería Mecatrónica tiene un amplio abanico de posibilidades de aplicación, los cuales no necesariamente son en maquinaria pesada o en proyectos industriales grandes, lo cual fue demostrado al emplear los conocimientos necesarios y adecuados para un correcto diseño, ensamble y puesta en funcionamiento de los equipos del presente proyecto.</a:t>
            </a:r>
            <a:endParaRPr lang="es-ES" dirty="0"/>
          </a:p>
          <a:p>
            <a:endParaRPr lang="es-ES" dirty="0"/>
          </a:p>
        </p:txBody>
      </p:sp>
    </p:spTree>
    <p:extLst>
      <p:ext uri="{BB962C8B-B14F-4D97-AF65-F5344CB8AC3E}">
        <p14:creationId xmlns:p14="http://schemas.microsoft.com/office/powerpoint/2010/main" val="4066925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TERMINOLOGÍA</a:t>
            </a:r>
            <a:endParaRPr lang="es-ES" dirty="0"/>
          </a:p>
        </p:txBody>
      </p:sp>
      <p:sp>
        <p:nvSpPr>
          <p:cNvPr id="3" name="2 Marcador de contenido"/>
          <p:cNvSpPr>
            <a:spLocks noGrp="1"/>
          </p:cNvSpPr>
          <p:nvPr>
            <p:ph idx="1"/>
          </p:nvPr>
        </p:nvSpPr>
        <p:spPr/>
        <p:txBody>
          <a:bodyPr/>
          <a:lstStyle/>
          <a:p>
            <a:r>
              <a:rPr lang="es-ES" dirty="0" smtClean="0"/>
              <a:t>NANOMATERIALES: Son </a:t>
            </a:r>
            <a:r>
              <a:rPr lang="es-ES" dirty="0"/>
              <a:t>materiales con características estructurales de una dimensión entre 1-100 nanómetros. </a:t>
            </a:r>
            <a:endParaRPr lang="es-ES" dirty="0" smtClean="0"/>
          </a:p>
          <a:p>
            <a:r>
              <a:rPr lang="es-ES" dirty="0" smtClean="0"/>
              <a:t>SPIN COATING: </a:t>
            </a:r>
            <a:r>
              <a:rPr lang="es-ES" dirty="0"/>
              <a:t>P</a:t>
            </a:r>
            <a:r>
              <a:rPr lang="es-ES" dirty="0" smtClean="0"/>
              <a:t>rocedimiento </a:t>
            </a:r>
            <a:r>
              <a:rPr lang="es-ES" dirty="0"/>
              <a:t>utilizado para depositar películas delgadas uniformes para sustratos </a:t>
            </a:r>
            <a:r>
              <a:rPr lang="es-ES" dirty="0" smtClean="0"/>
              <a:t>planos, por velocidad de giro. </a:t>
            </a:r>
          </a:p>
          <a:p>
            <a:r>
              <a:rPr lang="es-ES" dirty="0" smtClean="0"/>
              <a:t>DIP COATING: Procedimiento usual </a:t>
            </a:r>
            <a:r>
              <a:rPr lang="es-ES" dirty="0"/>
              <a:t>de crear </a:t>
            </a:r>
            <a:r>
              <a:rPr lang="es-ES" dirty="0" smtClean="0"/>
              <a:t>películas delgadas las cuales son </a:t>
            </a:r>
            <a:r>
              <a:rPr lang="es-ES" dirty="0"/>
              <a:t>aplicadas sobre </a:t>
            </a:r>
            <a:r>
              <a:rPr lang="es-ES" dirty="0" smtClean="0"/>
              <a:t>un</a:t>
            </a:r>
            <a:r>
              <a:rPr lang="es-ES" dirty="0"/>
              <a:t> sustrato </a:t>
            </a:r>
            <a:r>
              <a:rPr lang="es-ES" dirty="0" smtClean="0"/>
              <a:t>plano, </a:t>
            </a:r>
            <a:r>
              <a:rPr lang="es-ES" b="1" dirty="0"/>
              <a:t> </a:t>
            </a:r>
            <a:r>
              <a:rPr lang="es-ES" dirty="0"/>
              <a:t>por </a:t>
            </a:r>
            <a:r>
              <a:rPr lang="es-ES" dirty="0" smtClean="0"/>
              <a:t>inmersión.</a:t>
            </a:r>
            <a:endParaRPr lang="es-ES" dirty="0"/>
          </a:p>
        </p:txBody>
      </p:sp>
    </p:spTree>
    <p:extLst>
      <p:ext uri="{BB962C8B-B14F-4D97-AF65-F5344CB8AC3E}">
        <p14:creationId xmlns:p14="http://schemas.microsoft.com/office/powerpoint/2010/main" val="41935636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RECOMENDACIONES</a:t>
            </a:r>
            <a:endParaRPr lang="es-ES" dirty="0"/>
          </a:p>
        </p:txBody>
      </p:sp>
      <p:sp>
        <p:nvSpPr>
          <p:cNvPr id="3" name="2 Marcador de contenido"/>
          <p:cNvSpPr>
            <a:spLocks noGrp="1"/>
          </p:cNvSpPr>
          <p:nvPr>
            <p:ph idx="1"/>
          </p:nvPr>
        </p:nvSpPr>
        <p:spPr/>
        <p:txBody>
          <a:bodyPr>
            <a:normAutofit fontScale="85000" lnSpcReduction="20000"/>
          </a:bodyPr>
          <a:lstStyle/>
          <a:p>
            <a:pPr lvl="0"/>
            <a:r>
              <a:rPr lang="es-EC" dirty="0"/>
              <a:t>El medio ambiente en el que se utilizan los equipos pueden influir tanto en la calidad de los ensayos realizados como en el correcto funcionamiento de los equipos. Es por esto que se debe primero analizar y asegurar un lugar óptimo donde se va a instalar los equipos evitando así también continuos traslados y movimientos de los mismos.</a:t>
            </a:r>
            <a:endParaRPr lang="es-ES" dirty="0"/>
          </a:p>
          <a:p>
            <a:pPr marL="0" indent="0">
              <a:buNone/>
            </a:pPr>
            <a:endParaRPr lang="es-ES" dirty="0"/>
          </a:p>
          <a:p>
            <a:pPr lvl="0"/>
            <a:r>
              <a:rPr lang="es-EC" dirty="0"/>
              <a:t>Al ser los primeros equipos  para ensayos de nanomateriales realizados en la Universidad se tuvieron varios diseños previos y maquinado de piezas incorrectas antes del modelo planteado como final. Al tener claro cual es el modelo básico correcto para el ensamble de los equipos, se podría enfocar un nuevo proyecto en la mejora de estos modelos para así darles mayor estética, confiabilidad y precisión, ubicándolos más aun como competencia para los equipos comerciales importados.</a:t>
            </a:r>
            <a:endParaRPr lang="es-ES" dirty="0"/>
          </a:p>
          <a:p>
            <a:pPr marL="0" lvl="0" indent="0">
              <a:buNone/>
            </a:pPr>
            <a:endParaRPr lang="es-ES" dirty="0"/>
          </a:p>
        </p:txBody>
      </p:sp>
    </p:spTree>
    <p:extLst>
      <p:ext uri="{BB962C8B-B14F-4D97-AF65-F5344CB8AC3E}">
        <p14:creationId xmlns:p14="http://schemas.microsoft.com/office/powerpoint/2010/main" val="699670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RECOMENDACIONES</a:t>
            </a:r>
            <a:endParaRPr lang="es-ES" dirty="0"/>
          </a:p>
        </p:txBody>
      </p:sp>
      <p:sp>
        <p:nvSpPr>
          <p:cNvPr id="3" name="2 Marcador de contenido"/>
          <p:cNvSpPr>
            <a:spLocks noGrp="1"/>
          </p:cNvSpPr>
          <p:nvPr>
            <p:ph idx="1"/>
          </p:nvPr>
        </p:nvSpPr>
        <p:spPr/>
        <p:txBody>
          <a:bodyPr>
            <a:normAutofit fontScale="70000" lnSpcReduction="20000"/>
          </a:bodyPr>
          <a:lstStyle/>
          <a:p>
            <a:pPr lvl="0"/>
            <a:r>
              <a:rPr lang="es-EC" dirty="0"/>
              <a:t>Debido al uso de piezas tan pequeñas se recomienda un análisis enfocado en la Ingeniería de precisión que mantiene su desarrollo por el mecanizado CNC y que tiene como principio el maquinado de piezas pequeñas con gran precisión ya que suelen tener su aplicación en prótesis, instrumentos de medición, industria aeroespacial, óptica, etc.</a:t>
            </a:r>
            <a:endParaRPr lang="es-ES" dirty="0"/>
          </a:p>
          <a:p>
            <a:endParaRPr lang="es-ES" dirty="0"/>
          </a:p>
          <a:p>
            <a:pPr lvl="0"/>
            <a:r>
              <a:rPr lang="es-EC" dirty="0"/>
              <a:t>Es muy importante seguir exactamente los manuales de usuario anexados para así evitar daños de los elementos y daños electrónicos, dando un alargue de vida útil de los equipos e incluso reflejándose esto en la calidad de las probetas obtenidas.</a:t>
            </a:r>
            <a:endParaRPr lang="es-ES" dirty="0"/>
          </a:p>
          <a:p>
            <a:pPr marL="0" indent="0">
              <a:buNone/>
            </a:pPr>
            <a:r>
              <a:rPr lang="es-EC" dirty="0"/>
              <a:t> </a:t>
            </a:r>
            <a:endParaRPr lang="es-ES" dirty="0"/>
          </a:p>
          <a:p>
            <a:pPr lvl="0"/>
            <a:r>
              <a:rPr lang="es-EC" dirty="0"/>
              <a:t>El tipo de proyectos como el presente, que presentan el desafío de ensamblar equipos similares a los del mercado pero de una manera más económica y sencilla, sin dejar de lado el óptimo funcionamiento de los mismos,  ayudan a incentivar a más estudiantes en el aspecto de que si es posible en un principio copiar los modelos ya existentes y en base a eso mejorarlos y adaptarlos a nuestros requerimientos de mercado.</a:t>
            </a:r>
            <a:endParaRPr lang="es-ES" dirty="0"/>
          </a:p>
          <a:p>
            <a:endParaRPr lang="es-ES" dirty="0"/>
          </a:p>
        </p:txBody>
      </p:sp>
    </p:spTree>
    <p:extLst>
      <p:ext uri="{BB962C8B-B14F-4D97-AF65-F5344CB8AC3E}">
        <p14:creationId xmlns:p14="http://schemas.microsoft.com/office/powerpoint/2010/main" val="3321578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up)">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JUSTFICACIÓN</a:t>
            </a:r>
            <a:endParaRPr lang="es-ES" dirty="0"/>
          </a:p>
        </p:txBody>
      </p:sp>
      <p:sp>
        <p:nvSpPr>
          <p:cNvPr id="3" name="2 Marcador de contenido"/>
          <p:cNvSpPr>
            <a:spLocks noGrp="1"/>
          </p:cNvSpPr>
          <p:nvPr>
            <p:ph idx="1"/>
          </p:nvPr>
        </p:nvSpPr>
        <p:spPr>
          <a:xfrm>
            <a:off x="467544" y="2420888"/>
            <a:ext cx="8229600" cy="3149704"/>
          </a:xfrm>
        </p:spPr>
        <p:txBody>
          <a:bodyPr>
            <a:normAutofit fontScale="92500" lnSpcReduction="10000"/>
          </a:bodyPr>
          <a:lstStyle/>
          <a:p>
            <a:r>
              <a:rPr lang="es-ES" dirty="0" smtClean="0"/>
              <a:t>Dotar de nuevos equipos al laboratorio de Ciencia de los Materiales, procesamiento de nanomateriales.</a:t>
            </a:r>
          </a:p>
          <a:p>
            <a:pPr marL="0" indent="0">
              <a:buNone/>
            </a:pPr>
            <a:endParaRPr lang="es-ES" dirty="0" smtClean="0"/>
          </a:p>
          <a:p>
            <a:r>
              <a:rPr lang="es-ES" dirty="0" smtClean="0"/>
              <a:t>Brindar servicio a otros centros de investigación del país.</a:t>
            </a:r>
          </a:p>
          <a:p>
            <a:pPr marL="0" indent="0">
              <a:buNone/>
            </a:pPr>
            <a:endParaRPr lang="es-ES" dirty="0" smtClean="0"/>
          </a:p>
          <a:p>
            <a:r>
              <a:rPr lang="es-EC" dirty="0"/>
              <a:t>D</a:t>
            </a:r>
            <a:r>
              <a:rPr lang="es-EC" dirty="0" smtClean="0"/>
              <a:t>iseñar </a:t>
            </a:r>
            <a:r>
              <a:rPr lang="es-EC" dirty="0"/>
              <a:t>y ensamblar </a:t>
            </a:r>
            <a:r>
              <a:rPr lang="es-EC" dirty="0" smtClean="0"/>
              <a:t>equipos similares a los comerciales pero con </a:t>
            </a:r>
            <a:r>
              <a:rPr lang="es-EC" dirty="0"/>
              <a:t>materiales de bajo costo incluyendo materiales reciclables.</a:t>
            </a:r>
            <a:endParaRPr lang="es-ES" dirty="0" smtClean="0"/>
          </a:p>
          <a:p>
            <a:endParaRPr lang="es-ES" dirty="0"/>
          </a:p>
        </p:txBody>
      </p:sp>
    </p:spTree>
    <p:extLst>
      <p:ext uri="{BB962C8B-B14F-4D97-AF65-F5344CB8AC3E}">
        <p14:creationId xmlns:p14="http://schemas.microsoft.com/office/powerpoint/2010/main" val="108882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ALCANCE</a:t>
            </a:r>
            <a:endParaRPr lang="es-ES" dirty="0"/>
          </a:p>
        </p:txBody>
      </p:sp>
      <p:sp>
        <p:nvSpPr>
          <p:cNvPr id="4" name="3 Marcador de texto"/>
          <p:cNvSpPr>
            <a:spLocks noGrp="1"/>
          </p:cNvSpPr>
          <p:nvPr>
            <p:ph type="body" idx="1"/>
          </p:nvPr>
        </p:nvSpPr>
        <p:spPr/>
        <p:txBody>
          <a:bodyPr/>
          <a:lstStyle/>
          <a:p>
            <a:r>
              <a:rPr lang="es-ES" dirty="0" smtClean="0"/>
              <a:t>SPIN COATER</a:t>
            </a:r>
            <a:endParaRPr lang="es-ES" dirty="0"/>
          </a:p>
        </p:txBody>
      </p:sp>
      <p:sp>
        <p:nvSpPr>
          <p:cNvPr id="6" name="5 Marcador de texto"/>
          <p:cNvSpPr>
            <a:spLocks noGrp="1"/>
          </p:cNvSpPr>
          <p:nvPr>
            <p:ph type="body" sz="half" idx="3"/>
          </p:nvPr>
        </p:nvSpPr>
        <p:spPr/>
        <p:txBody>
          <a:bodyPr/>
          <a:lstStyle/>
          <a:p>
            <a:r>
              <a:rPr lang="es-ES" dirty="0" smtClean="0"/>
              <a:t>DIP COATER</a:t>
            </a:r>
            <a:endParaRPr lang="es-ES" dirty="0"/>
          </a:p>
        </p:txBody>
      </p:sp>
      <p:sp>
        <p:nvSpPr>
          <p:cNvPr id="5" name="4 Marcador de contenido"/>
          <p:cNvSpPr>
            <a:spLocks noGrp="1"/>
          </p:cNvSpPr>
          <p:nvPr>
            <p:ph sz="quarter" idx="2"/>
          </p:nvPr>
        </p:nvSpPr>
        <p:spPr/>
        <p:txBody>
          <a:bodyPr>
            <a:normAutofit/>
          </a:bodyPr>
          <a:lstStyle/>
          <a:p>
            <a:r>
              <a:rPr lang="es-ES" dirty="0" smtClean="0"/>
              <a:t>Programación de velocidades y tiempos de trabajo</a:t>
            </a:r>
            <a:r>
              <a:rPr lang="es-ES" dirty="0" smtClean="0"/>
              <a:t>.</a:t>
            </a:r>
          </a:p>
          <a:p>
            <a:pPr marL="0" indent="0">
              <a:buNone/>
            </a:pPr>
            <a:endParaRPr lang="es-ES" dirty="0" smtClean="0"/>
          </a:p>
          <a:p>
            <a:r>
              <a:rPr lang="es-ES" dirty="0" smtClean="0"/>
              <a:t>Visualización de parámetros de trabajo</a:t>
            </a:r>
            <a:r>
              <a:rPr lang="es-ES" dirty="0" smtClean="0"/>
              <a:t>.</a:t>
            </a:r>
          </a:p>
          <a:p>
            <a:pPr marL="0" indent="0">
              <a:buNone/>
            </a:pPr>
            <a:endParaRPr lang="es-ES" dirty="0" smtClean="0"/>
          </a:p>
          <a:p>
            <a:r>
              <a:rPr lang="es-ES" dirty="0" smtClean="0"/>
              <a:t>Variación de velocidad tipo escalón.</a:t>
            </a:r>
          </a:p>
        </p:txBody>
      </p:sp>
      <p:sp>
        <p:nvSpPr>
          <p:cNvPr id="7" name="6 Marcador de contenido"/>
          <p:cNvSpPr>
            <a:spLocks noGrp="1"/>
          </p:cNvSpPr>
          <p:nvPr>
            <p:ph sz="quarter" idx="4"/>
          </p:nvPr>
        </p:nvSpPr>
        <p:spPr/>
        <p:txBody>
          <a:bodyPr/>
          <a:lstStyle/>
          <a:p>
            <a:r>
              <a:rPr lang="es-ES" dirty="0" smtClean="0"/>
              <a:t>Programación de velocidades y tiempos de trabajo</a:t>
            </a:r>
            <a:r>
              <a:rPr lang="es-ES" dirty="0" smtClean="0"/>
              <a:t>.</a:t>
            </a:r>
          </a:p>
          <a:p>
            <a:pPr marL="0" indent="0">
              <a:buNone/>
            </a:pPr>
            <a:endParaRPr lang="es-ES" dirty="0" smtClean="0"/>
          </a:p>
          <a:p>
            <a:r>
              <a:rPr lang="es-ES" dirty="0" smtClean="0"/>
              <a:t>Visualización de parámetro de trabajo</a:t>
            </a:r>
            <a:r>
              <a:rPr lang="es-ES" dirty="0" smtClean="0"/>
              <a:t>.</a:t>
            </a:r>
          </a:p>
          <a:p>
            <a:pPr marL="0" indent="0">
              <a:buNone/>
            </a:pPr>
            <a:endParaRPr lang="es-ES" dirty="0" smtClean="0"/>
          </a:p>
          <a:p>
            <a:r>
              <a:rPr lang="es-ES" dirty="0" smtClean="0"/>
              <a:t>Velocidad de operación constante.</a:t>
            </a:r>
          </a:p>
        </p:txBody>
      </p:sp>
      <p:sp>
        <p:nvSpPr>
          <p:cNvPr id="10" name="9 Rectángulo"/>
          <p:cNvSpPr/>
          <p:nvPr/>
        </p:nvSpPr>
        <p:spPr>
          <a:xfrm>
            <a:off x="251520" y="2060848"/>
            <a:ext cx="8640960" cy="4392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8 Marcador de texto"/>
          <p:cNvSpPr txBox="1">
            <a:spLocks/>
          </p:cNvSpPr>
          <p:nvPr/>
        </p:nvSpPr>
        <p:spPr>
          <a:xfrm>
            <a:off x="1722512" y="2276872"/>
            <a:ext cx="5698976" cy="4389120"/>
          </a:xfrm>
          <a:prstGeom prst="rect">
            <a:avLst/>
          </a:prstGeom>
        </p:spPr>
        <p:txBody>
          <a:bodyPr vert="horz" lIns="45720" tIns="0" rIns="45720" bIns="0" anchor="ctr">
            <a:noAutofit/>
          </a:bodyPr>
          <a:lstStyle>
            <a:lvl1pPr marL="0" indent="0" algn="l" rtl="0" eaLnBrk="1" latinLnBrk="0" hangingPunct="1">
              <a:spcBef>
                <a:spcPct val="20000"/>
              </a:spcBef>
              <a:buClr>
                <a:schemeClr val="accent3"/>
              </a:buClr>
              <a:buSzPct val="95000"/>
              <a:buFont typeface="Wingdings 2"/>
              <a:buNone/>
              <a:defRPr kumimoji="0" sz="2400" b="1" kern="1200" cap="none" baseline="0">
                <a:solidFill>
                  <a:schemeClr val="tx2"/>
                </a:solidFill>
                <a:effectLst/>
                <a:latin typeface="+mn-lt"/>
                <a:ea typeface="+mn-ea"/>
                <a:cs typeface="+mn-cs"/>
              </a:defRPr>
            </a:lvl1pPr>
            <a:lvl2pPr marL="640080" indent="-246888" algn="l" rtl="0" eaLnBrk="1" latinLnBrk="0" hangingPunct="1">
              <a:spcBef>
                <a:spcPct val="20000"/>
              </a:spcBef>
              <a:buClr>
                <a:schemeClr val="accent1"/>
              </a:buClr>
              <a:buSzPct val="85000"/>
              <a:buFont typeface="Wingdings 2"/>
              <a:buNone/>
              <a:defRPr kumimoji="0" sz="2000" b="1"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None/>
              <a:defRPr kumimoji="0" sz="1800" b="1"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None/>
              <a:defRPr kumimoji="0" sz="1600" b="1"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None/>
              <a:defRPr kumimoji="0" sz="1600" b="1"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s-ES" dirty="0" smtClean="0"/>
              <a:t>SPIN COATER:</a:t>
            </a:r>
          </a:p>
          <a:p>
            <a:endParaRPr lang="es-ES" dirty="0" smtClean="0"/>
          </a:p>
          <a:p>
            <a:pPr>
              <a:buFont typeface="Wingdings" pitchFamily="2" charset="2"/>
              <a:buChar char="Ø"/>
            </a:pPr>
            <a:r>
              <a:rPr lang="es-ES" dirty="0" smtClean="0"/>
              <a:t>Velocidad Mínima: 400 RPM</a:t>
            </a:r>
          </a:p>
          <a:p>
            <a:pPr>
              <a:buFont typeface="Wingdings" pitchFamily="2" charset="2"/>
              <a:buChar char="Ø"/>
            </a:pPr>
            <a:r>
              <a:rPr lang="es-ES" dirty="0" smtClean="0"/>
              <a:t>Velocidad Máxima: 5000 RPM</a:t>
            </a:r>
          </a:p>
          <a:p>
            <a:endParaRPr lang="es-ES" dirty="0" smtClean="0"/>
          </a:p>
          <a:p>
            <a:r>
              <a:rPr lang="es-ES" dirty="0" smtClean="0"/>
              <a:t>DIP COATER:</a:t>
            </a:r>
          </a:p>
          <a:p>
            <a:endParaRPr lang="es-ES" dirty="0" smtClean="0"/>
          </a:p>
          <a:p>
            <a:pPr>
              <a:buFont typeface="Wingdings" pitchFamily="2" charset="2"/>
              <a:buChar char="Ø"/>
            </a:pPr>
            <a:r>
              <a:rPr lang="es-ES" dirty="0" smtClean="0"/>
              <a:t>Velocidad Mínima: 0,016 cm/min</a:t>
            </a:r>
          </a:p>
          <a:p>
            <a:pPr>
              <a:buFont typeface="Wingdings" pitchFamily="2" charset="2"/>
              <a:buChar char="Ø"/>
            </a:pPr>
            <a:r>
              <a:rPr lang="es-ES" dirty="0" smtClean="0"/>
              <a:t>Velocidad Máxima: 1 cm/min</a:t>
            </a:r>
          </a:p>
          <a:p>
            <a:pPr>
              <a:buFont typeface="Wingdings" pitchFamily="2" charset="2"/>
              <a:buChar char="Ø"/>
            </a:pPr>
            <a:endParaRPr lang="es-ES" dirty="0"/>
          </a:p>
        </p:txBody>
      </p:sp>
    </p:spTree>
    <p:extLst>
      <p:ext uri="{BB962C8B-B14F-4D97-AF65-F5344CB8AC3E}">
        <p14:creationId xmlns:p14="http://schemas.microsoft.com/office/powerpoint/2010/main" val="1752359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wipe(down)">
                                      <p:cBhvr>
                                        <p:cTn id="23" dur="580">
                                          <p:stCondLst>
                                            <p:cond delay="0"/>
                                          </p:stCondLst>
                                        </p:cTn>
                                        <p:tgtEl>
                                          <p:spTgt spid="6">
                                            <p:txEl>
                                              <p:pRg st="0" end="0"/>
                                            </p:txEl>
                                          </p:spTgt>
                                        </p:tgtEl>
                                      </p:cBhvr>
                                    </p:animEffect>
                                    <p:anim calcmode="lin" valueType="num">
                                      <p:cBhvr>
                                        <p:cTn id="24"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xEl>
                                              <p:pRg st="0" end="0"/>
                                            </p:txEl>
                                          </p:spTgt>
                                        </p:tgtEl>
                                      </p:cBhvr>
                                      <p:to x="100000" y="60000"/>
                                    </p:animScale>
                                    <p:animScale>
                                      <p:cBhvr>
                                        <p:cTn id="30" dur="166" decel="50000">
                                          <p:stCondLst>
                                            <p:cond delay="676"/>
                                          </p:stCondLst>
                                        </p:cTn>
                                        <p:tgtEl>
                                          <p:spTgt spid="6">
                                            <p:txEl>
                                              <p:pRg st="0" end="0"/>
                                            </p:txEl>
                                          </p:spTgt>
                                        </p:tgtEl>
                                      </p:cBhvr>
                                      <p:to x="100000" y="100000"/>
                                    </p:animScale>
                                    <p:animScale>
                                      <p:cBhvr>
                                        <p:cTn id="31" dur="26">
                                          <p:stCondLst>
                                            <p:cond delay="1312"/>
                                          </p:stCondLst>
                                        </p:cTn>
                                        <p:tgtEl>
                                          <p:spTgt spid="6">
                                            <p:txEl>
                                              <p:pRg st="0" end="0"/>
                                            </p:txEl>
                                          </p:spTgt>
                                        </p:tgtEl>
                                      </p:cBhvr>
                                      <p:to x="100000" y="80000"/>
                                    </p:animScale>
                                    <p:animScale>
                                      <p:cBhvr>
                                        <p:cTn id="32" dur="166" decel="50000">
                                          <p:stCondLst>
                                            <p:cond delay="1338"/>
                                          </p:stCondLst>
                                        </p:cTn>
                                        <p:tgtEl>
                                          <p:spTgt spid="6">
                                            <p:txEl>
                                              <p:pRg st="0" end="0"/>
                                            </p:txEl>
                                          </p:spTgt>
                                        </p:tgtEl>
                                      </p:cBhvr>
                                      <p:to x="100000" y="100000"/>
                                    </p:animScale>
                                    <p:animScale>
                                      <p:cBhvr>
                                        <p:cTn id="33" dur="26">
                                          <p:stCondLst>
                                            <p:cond delay="1642"/>
                                          </p:stCondLst>
                                        </p:cTn>
                                        <p:tgtEl>
                                          <p:spTgt spid="6">
                                            <p:txEl>
                                              <p:pRg st="0" end="0"/>
                                            </p:txEl>
                                          </p:spTgt>
                                        </p:tgtEl>
                                      </p:cBhvr>
                                      <p:to x="100000" y="90000"/>
                                    </p:animScale>
                                    <p:animScale>
                                      <p:cBhvr>
                                        <p:cTn id="34" dur="166" decel="50000">
                                          <p:stCondLst>
                                            <p:cond delay="1668"/>
                                          </p:stCondLst>
                                        </p:cTn>
                                        <p:tgtEl>
                                          <p:spTgt spid="6">
                                            <p:txEl>
                                              <p:pRg st="0" end="0"/>
                                            </p:txEl>
                                          </p:spTgt>
                                        </p:tgtEl>
                                      </p:cBhvr>
                                      <p:to x="100000" y="100000"/>
                                    </p:animScale>
                                    <p:animScale>
                                      <p:cBhvr>
                                        <p:cTn id="35" dur="26">
                                          <p:stCondLst>
                                            <p:cond delay="1808"/>
                                          </p:stCondLst>
                                        </p:cTn>
                                        <p:tgtEl>
                                          <p:spTgt spid="6">
                                            <p:txEl>
                                              <p:pRg st="0" end="0"/>
                                            </p:txEl>
                                          </p:spTgt>
                                        </p:tgtEl>
                                      </p:cBhvr>
                                      <p:to x="100000" y="95000"/>
                                    </p:animScale>
                                    <p:animScale>
                                      <p:cBhvr>
                                        <p:cTn id="36" dur="166" decel="50000">
                                          <p:stCondLst>
                                            <p:cond delay="1834"/>
                                          </p:stCondLst>
                                        </p:cTn>
                                        <p:tgtEl>
                                          <p:spTgt spid="6">
                                            <p:txEl>
                                              <p:pRg st="0" end="0"/>
                                            </p:txEl>
                                          </p:spTgt>
                                        </p:tgtEl>
                                      </p:cBhvr>
                                      <p:to x="100000" y="100000"/>
                                    </p:animScale>
                                  </p:childTnLst>
                                </p:cTn>
                              </p:par>
                            </p:childTnLst>
                          </p:cTn>
                        </p:par>
                        <p:par>
                          <p:cTn id="37" fill="hold">
                            <p:stCondLst>
                              <p:cond delay="2000"/>
                            </p:stCondLst>
                            <p:childTnLst>
                              <p:par>
                                <p:cTn id="38" presetID="2" presetClass="entr" presetSubtype="8" fill="hold" grpId="0" nodeType="after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 calcmode="lin" valueType="num">
                                      <p:cBhvr additive="base">
                                        <p:cTn id="40"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41" dur="750" fill="hold"/>
                                        <p:tgtEl>
                                          <p:spTgt spid="5">
                                            <p:txEl>
                                              <p:pRg st="0" end="0"/>
                                            </p:txEl>
                                          </p:spTgt>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750"/>
                                  </p:stCondLst>
                                  <p:childTnLst>
                                    <p:set>
                                      <p:cBhvr>
                                        <p:cTn id="43" dur="1" fill="hold">
                                          <p:stCondLst>
                                            <p:cond delay="0"/>
                                          </p:stCondLst>
                                        </p:cTn>
                                        <p:tgtEl>
                                          <p:spTgt spid="5">
                                            <p:txEl>
                                              <p:pRg st="2" end="2"/>
                                            </p:txEl>
                                          </p:spTgt>
                                        </p:tgtEl>
                                        <p:attrNameLst>
                                          <p:attrName>style.visibility</p:attrName>
                                        </p:attrNameLst>
                                      </p:cBhvr>
                                      <p:to>
                                        <p:strVal val="visible"/>
                                      </p:to>
                                    </p:set>
                                    <p:anim calcmode="lin" valueType="num">
                                      <p:cBhvr additive="base">
                                        <p:cTn id="44" dur="75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45" dur="750" fill="hold"/>
                                        <p:tgtEl>
                                          <p:spTgt spid="5">
                                            <p:txEl>
                                              <p:pRg st="2" end="2"/>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1500"/>
                                  </p:stCondLst>
                                  <p:childTnLst>
                                    <p:set>
                                      <p:cBhvr>
                                        <p:cTn id="47" dur="1" fill="hold">
                                          <p:stCondLst>
                                            <p:cond delay="0"/>
                                          </p:stCondLst>
                                        </p:cTn>
                                        <p:tgtEl>
                                          <p:spTgt spid="5">
                                            <p:txEl>
                                              <p:pRg st="4" end="4"/>
                                            </p:txEl>
                                          </p:spTgt>
                                        </p:tgtEl>
                                        <p:attrNameLst>
                                          <p:attrName>style.visibility</p:attrName>
                                        </p:attrNameLst>
                                      </p:cBhvr>
                                      <p:to>
                                        <p:strVal val="visible"/>
                                      </p:to>
                                    </p:set>
                                    <p:anim calcmode="lin" valueType="num">
                                      <p:cBhvr additive="base">
                                        <p:cTn id="48" dur="75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49" dur="75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par>
                          <p:cTn id="50" fill="hold">
                            <p:stCondLst>
                              <p:cond delay="4250"/>
                            </p:stCondLst>
                            <p:childTnLst>
                              <p:par>
                                <p:cTn id="51" presetID="2" presetClass="entr" presetSubtype="2" fill="hold" grpId="0" nodeType="afterEffect">
                                  <p:stCondLst>
                                    <p:cond delay="3000"/>
                                  </p:stCondLst>
                                  <p:childTnLst>
                                    <p:set>
                                      <p:cBhvr>
                                        <p:cTn id="52" dur="1" fill="hold">
                                          <p:stCondLst>
                                            <p:cond delay="0"/>
                                          </p:stCondLst>
                                        </p:cTn>
                                        <p:tgtEl>
                                          <p:spTgt spid="7">
                                            <p:txEl>
                                              <p:pRg st="0" end="0"/>
                                            </p:txEl>
                                          </p:spTgt>
                                        </p:tgtEl>
                                        <p:attrNameLst>
                                          <p:attrName>style.visibility</p:attrName>
                                        </p:attrNameLst>
                                      </p:cBhvr>
                                      <p:to>
                                        <p:strVal val="visible"/>
                                      </p:to>
                                    </p:set>
                                    <p:anim calcmode="lin" valueType="num">
                                      <p:cBhvr additive="base">
                                        <p:cTn id="53"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54" dur="750" fill="hold"/>
                                        <p:tgtEl>
                                          <p:spTgt spid="7">
                                            <p:txEl>
                                              <p:pRg st="0" end="0"/>
                                            </p:txEl>
                                          </p:spTgt>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3750"/>
                                  </p:stCondLst>
                                  <p:childTnLst>
                                    <p:set>
                                      <p:cBhvr>
                                        <p:cTn id="56" dur="1" fill="hold">
                                          <p:stCondLst>
                                            <p:cond delay="0"/>
                                          </p:stCondLst>
                                        </p:cTn>
                                        <p:tgtEl>
                                          <p:spTgt spid="7">
                                            <p:txEl>
                                              <p:pRg st="2" end="2"/>
                                            </p:txEl>
                                          </p:spTgt>
                                        </p:tgtEl>
                                        <p:attrNameLst>
                                          <p:attrName>style.visibility</p:attrName>
                                        </p:attrNameLst>
                                      </p:cBhvr>
                                      <p:to>
                                        <p:strVal val="visible"/>
                                      </p:to>
                                    </p:set>
                                    <p:anim calcmode="lin" valueType="num">
                                      <p:cBhvr additive="base">
                                        <p:cTn id="57" dur="75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58" dur="750" fill="hold"/>
                                        <p:tgtEl>
                                          <p:spTgt spid="7">
                                            <p:txEl>
                                              <p:pRg st="2" end="2"/>
                                            </p:txEl>
                                          </p:spTgt>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4500"/>
                                  </p:stCondLst>
                                  <p:childTnLst>
                                    <p:set>
                                      <p:cBhvr>
                                        <p:cTn id="60" dur="1" fill="hold">
                                          <p:stCondLst>
                                            <p:cond delay="0"/>
                                          </p:stCondLst>
                                        </p:cTn>
                                        <p:tgtEl>
                                          <p:spTgt spid="7">
                                            <p:txEl>
                                              <p:pRg st="4" end="4"/>
                                            </p:txEl>
                                          </p:spTgt>
                                        </p:tgtEl>
                                        <p:attrNameLst>
                                          <p:attrName>style.visibility</p:attrName>
                                        </p:attrNameLst>
                                      </p:cBhvr>
                                      <p:to>
                                        <p:strVal val="visible"/>
                                      </p:to>
                                    </p:set>
                                    <p:anim calcmode="lin" valueType="num">
                                      <p:cBhvr additive="base">
                                        <p:cTn id="61" dur="75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62" dur="75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par>
                          <p:cTn id="63" fill="hold">
                            <p:stCondLst>
                              <p:cond delay="9500"/>
                            </p:stCondLst>
                            <p:childTnLst>
                              <p:par>
                                <p:cTn id="64" presetID="6" presetClass="entr" presetSubtype="16" fill="hold" grpId="0" nodeType="afterEffect">
                                  <p:stCondLst>
                                    <p:cond delay="7000"/>
                                  </p:stCondLst>
                                  <p:childTnLst>
                                    <p:set>
                                      <p:cBhvr>
                                        <p:cTn id="65" dur="1" fill="hold">
                                          <p:stCondLst>
                                            <p:cond delay="0"/>
                                          </p:stCondLst>
                                        </p:cTn>
                                        <p:tgtEl>
                                          <p:spTgt spid="10"/>
                                        </p:tgtEl>
                                        <p:attrNameLst>
                                          <p:attrName>style.visibility</p:attrName>
                                        </p:attrNameLst>
                                      </p:cBhvr>
                                      <p:to>
                                        <p:strVal val="visible"/>
                                      </p:to>
                                    </p:set>
                                    <p:animEffect transition="in" filter="circle(in)">
                                      <p:cBhvr>
                                        <p:cTn id="66" dur="2000"/>
                                        <p:tgtEl>
                                          <p:spTgt spid="10"/>
                                        </p:tgtEl>
                                      </p:cBhvr>
                                    </p:animEffect>
                                  </p:childTnLst>
                                </p:cTn>
                              </p:par>
                              <p:par>
                                <p:cTn id="67" presetID="45" presetClass="entr" presetSubtype="0" fill="hold" grpId="0" nodeType="withEffect">
                                  <p:stCondLst>
                                    <p:cond delay="700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2000"/>
                                        <p:tgtEl>
                                          <p:spTgt spid="11"/>
                                        </p:tgtEl>
                                      </p:cBhvr>
                                    </p:animEffect>
                                    <p:anim calcmode="lin" valueType="num">
                                      <p:cBhvr>
                                        <p:cTn id="70" dur="2000" fill="hold"/>
                                        <p:tgtEl>
                                          <p:spTgt spid="11"/>
                                        </p:tgtEl>
                                        <p:attrNameLst>
                                          <p:attrName>ppt_w</p:attrName>
                                        </p:attrNameLst>
                                      </p:cBhvr>
                                      <p:tavLst>
                                        <p:tav tm="0" fmla="#ppt_w*sin(2.5*pi*$)">
                                          <p:val>
                                            <p:fltVal val="0"/>
                                          </p:val>
                                        </p:tav>
                                        <p:tav tm="100000">
                                          <p:val>
                                            <p:fltVal val="1"/>
                                          </p:val>
                                        </p:tav>
                                      </p:tavLst>
                                    </p:anim>
                                    <p:anim calcmode="lin" valueType="num">
                                      <p:cBhvr>
                                        <p:cTn id="71"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5" grpId="0" uiExpand="1" build="p"/>
      <p:bldP spid="7" grpId="0" uiExpand="1" build="p"/>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476672"/>
            <a:ext cx="8229600" cy="1143000"/>
          </a:xfrm>
        </p:spPr>
        <p:txBody>
          <a:bodyPr/>
          <a:lstStyle/>
          <a:p>
            <a:r>
              <a:rPr lang="es-ES" dirty="0" smtClean="0"/>
              <a:t>DISEÑO MECATRÓNICO</a:t>
            </a:r>
            <a:endParaRPr lang="es-ES" dirty="0"/>
          </a:p>
        </p:txBody>
      </p:sp>
      <p:sp>
        <p:nvSpPr>
          <p:cNvPr id="4" name="2 Marcador de contenido"/>
          <p:cNvSpPr txBox="1">
            <a:spLocks/>
          </p:cNvSpPr>
          <p:nvPr/>
        </p:nvSpPr>
        <p:spPr>
          <a:xfrm>
            <a:off x="457200" y="2492896"/>
            <a:ext cx="8435280" cy="25922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4400" dirty="0" smtClean="0"/>
              <a:t>Sistema Mecánico</a:t>
            </a:r>
          </a:p>
          <a:p>
            <a:r>
              <a:rPr lang="es-ES" sz="4400" dirty="0" smtClean="0"/>
              <a:t>Sistema Eléctrico/ Electrónico</a:t>
            </a:r>
          </a:p>
          <a:p>
            <a:r>
              <a:rPr lang="es-ES" sz="4400" dirty="0" smtClean="0"/>
              <a:t>Sistema de Control</a:t>
            </a:r>
            <a:endParaRPr lang="es-ES" sz="44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684" t="39004" r="27614" b="16051"/>
          <a:stretch/>
        </p:blipFill>
        <p:spPr bwMode="auto">
          <a:xfrm>
            <a:off x="-6589240" y="2276872"/>
            <a:ext cx="6206605" cy="328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66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 Imagen"/>
          <p:cNvPicPr/>
          <p:nvPr/>
        </p:nvPicPr>
        <p:blipFill>
          <a:blip r:embed="rId3">
            <a:extLst>
              <a:ext uri="{28A0092B-C50C-407E-A947-70E740481C1C}">
                <a14:useLocalDpi xmlns:a14="http://schemas.microsoft.com/office/drawing/2010/main" val="0"/>
              </a:ext>
            </a:extLst>
          </a:blip>
          <a:stretch>
            <a:fillRect/>
          </a:stretch>
        </p:blipFill>
        <p:spPr>
          <a:xfrm>
            <a:off x="1888046" y="3158857"/>
            <a:ext cx="5295900" cy="2556510"/>
          </a:xfrm>
          <a:prstGeom prst="rect">
            <a:avLst/>
          </a:prstGeom>
        </p:spPr>
      </p:pic>
      <p:sp>
        <p:nvSpPr>
          <p:cNvPr id="3" name="2 Título"/>
          <p:cNvSpPr>
            <a:spLocks noGrp="1"/>
          </p:cNvSpPr>
          <p:nvPr>
            <p:ph type="title"/>
          </p:nvPr>
        </p:nvSpPr>
        <p:spPr>
          <a:xfrm>
            <a:off x="457200" y="980728"/>
            <a:ext cx="8229600" cy="866360"/>
          </a:xfrm>
        </p:spPr>
        <p:txBody>
          <a:bodyPr/>
          <a:lstStyle/>
          <a:p>
            <a:r>
              <a:rPr lang="es-ES" dirty="0" smtClean="0"/>
              <a:t>SPIN COATER</a:t>
            </a:r>
            <a:endParaRPr lang="es-ES" dirty="0"/>
          </a:p>
        </p:txBody>
      </p:sp>
      <p:sp>
        <p:nvSpPr>
          <p:cNvPr id="4" name="3 Marcador de texto"/>
          <p:cNvSpPr>
            <a:spLocks noGrp="1"/>
          </p:cNvSpPr>
          <p:nvPr>
            <p:ph type="body" idx="1"/>
          </p:nvPr>
        </p:nvSpPr>
        <p:spPr/>
        <p:txBody>
          <a:bodyPr/>
          <a:lstStyle/>
          <a:p>
            <a:r>
              <a:rPr lang="es-ES" dirty="0" smtClean="0"/>
              <a:t>PLATO GIRATORIO</a:t>
            </a:r>
            <a:endParaRPr lang="es-ES" dirty="0"/>
          </a:p>
        </p:txBody>
      </p:sp>
      <p:graphicFrame>
        <p:nvGraphicFramePr>
          <p:cNvPr id="9" name="8 Tabla"/>
          <p:cNvGraphicFramePr>
            <a:graphicFrameLocks noGrp="1"/>
          </p:cNvGraphicFramePr>
          <p:nvPr>
            <p:extLst>
              <p:ext uri="{D42A27DB-BD31-4B8C-83A1-F6EECF244321}">
                <p14:modId xmlns:p14="http://schemas.microsoft.com/office/powerpoint/2010/main" val="3375170938"/>
              </p:ext>
            </p:extLst>
          </p:nvPr>
        </p:nvGraphicFramePr>
        <p:xfrm>
          <a:off x="827584" y="2636912"/>
          <a:ext cx="7560840" cy="3600399"/>
        </p:xfrm>
        <a:graphic>
          <a:graphicData uri="http://schemas.openxmlformats.org/drawingml/2006/table">
            <a:tbl>
              <a:tblPr firstRow="1" firstCol="1" bandRow="1">
                <a:tableStyleId>{5C22544A-7EE6-4342-B048-85BDC9FD1C3A}</a:tableStyleId>
              </a:tblPr>
              <a:tblGrid>
                <a:gridCol w="2688299"/>
                <a:gridCol w="2016224"/>
                <a:gridCol w="1260140"/>
                <a:gridCol w="1596177"/>
              </a:tblGrid>
              <a:tr h="1215198">
                <a:tc>
                  <a:txBody>
                    <a:bodyPr/>
                    <a:lstStyle/>
                    <a:p>
                      <a:pPr indent="252095" algn="l">
                        <a:lnSpc>
                          <a:spcPct val="150000"/>
                        </a:lnSpc>
                        <a:spcAft>
                          <a:spcPts val="0"/>
                        </a:spcAft>
                      </a:pPr>
                      <a:r>
                        <a:rPr lang="es-ES" sz="1100" dirty="0">
                          <a:effectLst/>
                        </a:rPr>
                        <a:t>MATERIAL</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1100">
                          <a:effectLst/>
                        </a:rPr>
                        <a:t>DENSIDAD (g/cm3)</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PESO (Kg)</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COSTO ($/Kg)</a:t>
                      </a:r>
                      <a:endParaRPr lang="es-ES" sz="1200" dirty="0">
                        <a:solidFill>
                          <a:srgbClr val="2E74B5"/>
                        </a:solidFill>
                        <a:effectLst/>
                        <a:latin typeface="Arial"/>
                        <a:ea typeface="Calibri"/>
                        <a:cs typeface="Times New Roman"/>
                      </a:endParaRPr>
                    </a:p>
                  </a:txBody>
                  <a:tcPr marL="68580" marR="68580" marT="0" marB="0"/>
                </a:tc>
              </a:tr>
              <a:tr h="795067">
                <a:tc>
                  <a:txBody>
                    <a:bodyPr/>
                    <a:lstStyle/>
                    <a:p>
                      <a:pPr indent="252095" algn="l">
                        <a:lnSpc>
                          <a:spcPct val="150000"/>
                        </a:lnSpc>
                        <a:spcAft>
                          <a:spcPts val="0"/>
                        </a:spcAft>
                      </a:pPr>
                      <a:r>
                        <a:rPr lang="es-ES" sz="1100" dirty="0">
                          <a:effectLst/>
                        </a:rPr>
                        <a:t>AISI 1020</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1100" dirty="0">
                          <a:effectLst/>
                        </a:rPr>
                        <a:t>7,87</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a:effectLst/>
                        </a:rPr>
                        <a:t>0,0698</a:t>
                      </a:r>
                      <a:endParaRPr lang="es-ES" sz="120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a:effectLst/>
                        </a:rPr>
                        <a:t>1,5</a:t>
                      </a:r>
                      <a:endParaRPr lang="es-ES" sz="1200">
                        <a:solidFill>
                          <a:srgbClr val="2E74B5"/>
                        </a:solidFill>
                        <a:effectLst/>
                        <a:latin typeface="Arial"/>
                        <a:ea typeface="Calibri"/>
                        <a:cs typeface="Times New Roman"/>
                      </a:endParaRPr>
                    </a:p>
                  </a:txBody>
                  <a:tcPr marL="68580" marR="68580" marT="0" marB="0"/>
                </a:tc>
              </a:tr>
              <a:tr h="795067">
                <a:tc>
                  <a:txBody>
                    <a:bodyPr/>
                    <a:lstStyle/>
                    <a:p>
                      <a:pPr indent="252095" algn="l">
                        <a:lnSpc>
                          <a:spcPct val="150000"/>
                        </a:lnSpc>
                        <a:spcAft>
                          <a:spcPts val="0"/>
                        </a:spcAft>
                      </a:pPr>
                      <a:r>
                        <a:rPr lang="es-ES" sz="1100" dirty="0">
                          <a:effectLst/>
                        </a:rPr>
                        <a:t>ALUMINIO 6061</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1100" dirty="0">
                          <a:effectLst/>
                        </a:rPr>
                        <a:t>2,7</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0,0239</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2,64</a:t>
                      </a:r>
                      <a:endParaRPr lang="es-ES" sz="1200" dirty="0">
                        <a:solidFill>
                          <a:srgbClr val="2E74B5"/>
                        </a:solidFill>
                        <a:effectLst/>
                        <a:latin typeface="Arial"/>
                        <a:ea typeface="Calibri"/>
                        <a:cs typeface="Times New Roman"/>
                      </a:endParaRPr>
                    </a:p>
                  </a:txBody>
                  <a:tcPr marL="68580" marR="68580" marT="0" marB="0"/>
                </a:tc>
              </a:tr>
              <a:tr h="795067">
                <a:tc>
                  <a:txBody>
                    <a:bodyPr/>
                    <a:lstStyle/>
                    <a:p>
                      <a:pPr indent="252095" algn="l">
                        <a:lnSpc>
                          <a:spcPct val="150000"/>
                        </a:lnSpc>
                        <a:spcAft>
                          <a:spcPts val="0"/>
                        </a:spcAft>
                      </a:pPr>
                      <a:r>
                        <a:rPr lang="es-ES" sz="1100" dirty="0">
                          <a:effectLst/>
                        </a:rPr>
                        <a:t>ACERO AISI 304</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1100" dirty="0">
                          <a:effectLst/>
                        </a:rPr>
                        <a:t>7,93</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0,0703</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ctr">
                        <a:lnSpc>
                          <a:spcPct val="150000"/>
                        </a:lnSpc>
                        <a:spcAft>
                          <a:spcPts val="0"/>
                        </a:spcAft>
                      </a:pPr>
                      <a:r>
                        <a:rPr lang="es-ES" sz="1100" dirty="0">
                          <a:effectLst/>
                        </a:rPr>
                        <a:t>5,42</a:t>
                      </a:r>
                      <a:endParaRPr lang="es-ES" sz="1200" dirty="0">
                        <a:solidFill>
                          <a:srgbClr val="2E74B5"/>
                        </a:solidFill>
                        <a:effectLst/>
                        <a:latin typeface="Arial"/>
                        <a:ea typeface="Calibri"/>
                        <a:cs typeface="Times New Roman"/>
                      </a:endParaRPr>
                    </a:p>
                  </a:txBody>
                  <a:tcPr marL="68580" marR="68580" marT="0" marB="0"/>
                </a:tc>
              </a:tr>
            </a:tbl>
          </a:graphicData>
        </a:graphic>
      </p:graphicFrame>
      <p:sp>
        <p:nvSpPr>
          <p:cNvPr id="11" name="10 Rectángulo redondeado"/>
          <p:cNvSpPr/>
          <p:nvPr/>
        </p:nvSpPr>
        <p:spPr>
          <a:xfrm>
            <a:off x="611560" y="4509120"/>
            <a:ext cx="7992888" cy="936104"/>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1 Rectángulo"/>
          <p:cNvSpPr/>
          <p:nvPr/>
        </p:nvSpPr>
        <p:spPr>
          <a:xfrm>
            <a:off x="5076056" y="22116"/>
            <a:ext cx="398525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MECÁNICO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12" name="11 Imagen" descr="C:\Users\asus\Desktop\FOTOS TESIS 2\DSCF3657.JPG"/>
          <p:cNvPicPr/>
          <p:nvPr/>
        </p:nvPicPr>
        <p:blipFill rotWithShape="1">
          <a:blip r:embed="rId4" cstate="print">
            <a:extLst>
              <a:ext uri="{28A0092B-C50C-407E-A947-70E740481C1C}">
                <a14:useLocalDpi xmlns:a14="http://schemas.microsoft.com/office/drawing/2010/main" val="0"/>
              </a:ext>
            </a:extLst>
          </a:blip>
          <a:srcRect l="18014" t="29319" r="12135" b="19918"/>
          <a:stretch/>
        </p:blipFill>
        <p:spPr bwMode="auto">
          <a:xfrm>
            <a:off x="1259632" y="2780928"/>
            <a:ext cx="6912768" cy="3600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3912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 presetClass="entr" presetSubtype="4" fill="hold" nodeType="afterEffect">
                                  <p:stCondLst>
                                    <p:cond delay="18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20500"/>
                            </p:stCondLst>
                            <p:childTnLst>
                              <p:par>
                                <p:cTn id="14" presetID="1" presetClass="entr" presetSubtype="0" fill="hold" grpId="0" nodeType="afterEffect">
                                  <p:stCondLst>
                                    <p:cond delay="0"/>
                                  </p:stCondLst>
                                  <p:childTnLst>
                                    <p:set>
                                      <p:cBhvr>
                                        <p:cTn id="15" dur="1" fill="hold">
                                          <p:stCondLst>
                                            <p:cond delay="999"/>
                                          </p:stCondLst>
                                        </p:cTn>
                                        <p:tgtEl>
                                          <p:spTgt spid="11"/>
                                        </p:tgtEl>
                                        <p:attrNameLst>
                                          <p:attrName>style.visibility</p:attrName>
                                        </p:attrNameLst>
                                      </p:cBhvr>
                                      <p:to>
                                        <p:strVal val="visible"/>
                                      </p:to>
                                    </p:set>
                                  </p:childTnLst>
                                </p:cTn>
                              </p:par>
                            </p:childTnLst>
                          </p:cTn>
                        </p:par>
                        <p:par>
                          <p:cTn id="16" fill="hold">
                            <p:stCondLst>
                              <p:cond delay="21500"/>
                            </p:stCondLst>
                            <p:childTnLst>
                              <p:par>
                                <p:cTn id="17" presetID="31" presetClass="exit" presetSubtype="0" fill="hold" nodeType="afterEffect">
                                  <p:stCondLst>
                                    <p:cond delay="25000"/>
                                  </p:stCondLst>
                                  <p:childTnLst>
                                    <p:anim calcmode="lin" valueType="num">
                                      <p:cBhvr>
                                        <p:cTn id="18" dur="1000"/>
                                        <p:tgtEl>
                                          <p:spTgt spid="8"/>
                                        </p:tgtEl>
                                        <p:attrNameLst>
                                          <p:attrName>ppt_w</p:attrName>
                                        </p:attrNameLst>
                                      </p:cBhvr>
                                      <p:tavLst>
                                        <p:tav tm="0">
                                          <p:val>
                                            <p:strVal val="ppt_w"/>
                                          </p:val>
                                        </p:tav>
                                        <p:tav tm="100000">
                                          <p:val>
                                            <p:fltVal val="0"/>
                                          </p:val>
                                        </p:tav>
                                      </p:tavLst>
                                    </p:anim>
                                    <p:anim calcmode="lin" valueType="num">
                                      <p:cBhvr>
                                        <p:cTn id="19" dur="1000"/>
                                        <p:tgtEl>
                                          <p:spTgt spid="8"/>
                                        </p:tgtEl>
                                        <p:attrNameLst>
                                          <p:attrName>ppt_h</p:attrName>
                                        </p:attrNameLst>
                                      </p:cBhvr>
                                      <p:tavLst>
                                        <p:tav tm="0">
                                          <p:val>
                                            <p:strVal val="ppt_h"/>
                                          </p:val>
                                        </p:tav>
                                        <p:tav tm="100000">
                                          <p:val>
                                            <p:fltVal val="0"/>
                                          </p:val>
                                        </p:tav>
                                      </p:tavLst>
                                    </p:anim>
                                    <p:anim calcmode="lin" valueType="num">
                                      <p:cBhvr>
                                        <p:cTn id="20" dur="1000"/>
                                        <p:tgtEl>
                                          <p:spTgt spid="8"/>
                                        </p:tgtEl>
                                        <p:attrNameLst>
                                          <p:attrName>style.rotation</p:attrName>
                                        </p:attrNameLst>
                                      </p:cBhvr>
                                      <p:tavLst>
                                        <p:tav tm="0">
                                          <p:val>
                                            <p:fltVal val="0"/>
                                          </p:val>
                                        </p:tav>
                                        <p:tav tm="100000">
                                          <p:val>
                                            <p:fltVal val="90"/>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31" presetClass="exit" presetSubtype="0" fill="hold" nodeType="withEffect">
                                  <p:stCondLst>
                                    <p:cond delay="25000"/>
                                  </p:stCondLst>
                                  <p:childTnLst>
                                    <p:anim calcmode="lin" valueType="num">
                                      <p:cBhvr>
                                        <p:cTn id="24" dur="1000"/>
                                        <p:tgtEl>
                                          <p:spTgt spid="9"/>
                                        </p:tgtEl>
                                        <p:attrNameLst>
                                          <p:attrName>ppt_w</p:attrName>
                                        </p:attrNameLst>
                                      </p:cBhvr>
                                      <p:tavLst>
                                        <p:tav tm="0">
                                          <p:val>
                                            <p:strVal val="ppt_w"/>
                                          </p:val>
                                        </p:tav>
                                        <p:tav tm="100000">
                                          <p:val>
                                            <p:fltVal val="0"/>
                                          </p:val>
                                        </p:tav>
                                      </p:tavLst>
                                    </p:anim>
                                    <p:anim calcmode="lin" valueType="num">
                                      <p:cBhvr>
                                        <p:cTn id="25" dur="1000"/>
                                        <p:tgtEl>
                                          <p:spTgt spid="9"/>
                                        </p:tgtEl>
                                        <p:attrNameLst>
                                          <p:attrName>ppt_h</p:attrName>
                                        </p:attrNameLst>
                                      </p:cBhvr>
                                      <p:tavLst>
                                        <p:tav tm="0">
                                          <p:val>
                                            <p:strVal val="ppt_h"/>
                                          </p:val>
                                        </p:tav>
                                        <p:tav tm="100000">
                                          <p:val>
                                            <p:fltVal val="0"/>
                                          </p:val>
                                        </p:tav>
                                      </p:tavLst>
                                    </p:anim>
                                    <p:anim calcmode="lin" valueType="num">
                                      <p:cBhvr>
                                        <p:cTn id="26" dur="1000"/>
                                        <p:tgtEl>
                                          <p:spTgt spid="9"/>
                                        </p:tgtEl>
                                        <p:attrNameLst>
                                          <p:attrName>style.rotation</p:attrName>
                                        </p:attrNameLst>
                                      </p:cBhvr>
                                      <p:tavLst>
                                        <p:tav tm="0">
                                          <p:val>
                                            <p:fltVal val="0"/>
                                          </p:val>
                                        </p:tav>
                                        <p:tav tm="100000">
                                          <p:val>
                                            <p:fltVal val="90"/>
                                          </p:val>
                                        </p:tav>
                                      </p:tavLst>
                                    </p:anim>
                                    <p:animEffect transition="out" filter="fade">
                                      <p:cBhvr>
                                        <p:cTn id="27" dur="1000"/>
                                        <p:tgtEl>
                                          <p:spTgt spid="9"/>
                                        </p:tgtEl>
                                      </p:cBhvr>
                                    </p:animEffect>
                                    <p:set>
                                      <p:cBhvr>
                                        <p:cTn id="28" dur="1" fill="hold">
                                          <p:stCondLst>
                                            <p:cond delay="999"/>
                                          </p:stCondLst>
                                        </p:cTn>
                                        <p:tgtEl>
                                          <p:spTgt spid="9"/>
                                        </p:tgtEl>
                                        <p:attrNameLst>
                                          <p:attrName>style.visibility</p:attrName>
                                        </p:attrNameLst>
                                      </p:cBhvr>
                                      <p:to>
                                        <p:strVal val="hidden"/>
                                      </p:to>
                                    </p:set>
                                  </p:childTnLst>
                                </p:cTn>
                              </p:par>
                              <p:par>
                                <p:cTn id="29" presetID="31" presetClass="exit" presetSubtype="0" fill="hold" grpId="1" nodeType="withEffect">
                                  <p:stCondLst>
                                    <p:cond delay="25000"/>
                                  </p:stCondLst>
                                  <p:childTnLst>
                                    <p:anim calcmode="lin" valueType="num">
                                      <p:cBhvr>
                                        <p:cTn id="30" dur="1000"/>
                                        <p:tgtEl>
                                          <p:spTgt spid="11"/>
                                        </p:tgtEl>
                                        <p:attrNameLst>
                                          <p:attrName>ppt_w</p:attrName>
                                        </p:attrNameLst>
                                      </p:cBhvr>
                                      <p:tavLst>
                                        <p:tav tm="0">
                                          <p:val>
                                            <p:strVal val="ppt_w"/>
                                          </p:val>
                                        </p:tav>
                                        <p:tav tm="100000">
                                          <p:val>
                                            <p:fltVal val="0"/>
                                          </p:val>
                                        </p:tav>
                                      </p:tavLst>
                                    </p:anim>
                                    <p:anim calcmode="lin" valueType="num">
                                      <p:cBhvr>
                                        <p:cTn id="31" dur="1000"/>
                                        <p:tgtEl>
                                          <p:spTgt spid="11"/>
                                        </p:tgtEl>
                                        <p:attrNameLst>
                                          <p:attrName>ppt_h</p:attrName>
                                        </p:attrNameLst>
                                      </p:cBhvr>
                                      <p:tavLst>
                                        <p:tav tm="0">
                                          <p:val>
                                            <p:strVal val="ppt_h"/>
                                          </p:val>
                                        </p:tav>
                                        <p:tav tm="100000">
                                          <p:val>
                                            <p:fltVal val="0"/>
                                          </p:val>
                                        </p:tav>
                                      </p:tavLst>
                                    </p:anim>
                                    <p:anim calcmode="lin" valueType="num">
                                      <p:cBhvr>
                                        <p:cTn id="32" dur="1000"/>
                                        <p:tgtEl>
                                          <p:spTgt spid="11"/>
                                        </p:tgtEl>
                                        <p:attrNameLst>
                                          <p:attrName>style.rotation</p:attrName>
                                        </p:attrNameLst>
                                      </p:cBhvr>
                                      <p:tavLst>
                                        <p:tav tm="0">
                                          <p:val>
                                            <p:fltVal val="0"/>
                                          </p:val>
                                        </p:tav>
                                        <p:tav tm="100000">
                                          <p:val>
                                            <p:fltVal val="90"/>
                                          </p:val>
                                        </p:tav>
                                      </p:tavLst>
                                    </p:anim>
                                    <p:animEffect transition="out" filter="fade">
                                      <p:cBhvr>
                                        <p:cTn id="33" dur="1000"/>
                                        <p:tgtEl>
                                          <p:spTgt spid="11"/>
                                        </p:tgtEl>
                                      </p:cBhvr>
                                    </p:animEffect>
                                    <p:set>
                                      <p:cBhvr>
                                        <p:cTn id="34" dur="1" fill="hold">
                                          <p:stCondLst>
                                            <p:cond delay="999"/>
                                          </p:stCondLst>
                                        </p:cTn>
                                        <p:tgtEl>
                                          <p:spTgt spid="11"/>
                                        </p:tgtEl>
                                        <p:attrNameLst>
                                          <p:attrName>style.visibility</p:attrName>
                                        </p:attrNameLst>
                                      </p:cBhvr>
                                      <p:to>
                                        <p:strVal val="hidden"/>
                                      </p:to>
                                    </p:set>
                                  </p:childTnLst>
                                </p:cTn>
                              </p:par>
                              <p:par>
                                <p:cTn id="35" presetID="21" presetClass="entr" presetSubtype="1" fill="hold" nodeType="withEffect">
                                  <p:stCondLst>
                                    <p:cond delay="2500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SPIN COATER</a:t>
            </a:r>
            <a:endParaRPr lang="es-ES" dirty="0"/>
          </a:p>
        </p:txBody>
      </p:sp>
      <p:sp>
        <p:nvSpPr>
          <p:cNvPr id="6" name="5 Marcador de texto"/>
          <p:cNvSpPr>
            <a:spLocks noGrp="1"/>
          </p:cNvSpPr>
          <p:nvPr>
            <p:ph type="body" idx="1"/>
          </p:nvPr>
        </p:nvSpPr>
        <p:spPr>
          <a:xfrm>
            <a:off x="467544" y="1916832"/>
            <a:ext cx="4040188" cy="639762"/>
          </a:xfrm>
        </p:spPr>
        <p:txBody>
          <a:bodyPr/>
          <a:lstStyle/>
          <a:p>
            <a:r>
              <a:rPr lang="es-ES" dirty="0" smtClean="0"/>
              <a:t>SELECCIÓN DE MOTOR</a:t>
            </a:r>
            <a:endParaRPr lang="es-ES" dirty="0"/>
          </a:p>
        </p:txBody>
      </p:sp>
      <p:graphicFrame>
        <p:nvGraphicFramePr>
          <p:cNvPr id="10" name="9 Tabla"/>
          <p:cNvGraphicFramePr>
            <a:graphicFrameLocks noGrp="1"/>
          </p:cNvGraphicFramePr>
          <p:nvPr>
            <p:extLst>
              <p:ext uri="{D42A27DB-BD31-4B8C-83A1-F6EECF244321}">
                <p14:modId xmlns:p14="http://schemas.microsoft.com/office/powerpoint/2010/main" val="1322711948"/>
              </p:ext>
            </p:extLst>
          </p:nvPr>
        </p:nvGraphicFramePr>
        <p:xfrm>
          <a:off x="1187624" y="2780927"/>
          <a:ext cx="6984776" cy="3456383"/>
        </p:xfrm>
        <a:graphic>
          <a:graphicData uri="http://schemas.openxmlformats.org/drawingml/2006/table">
            <a:tbl>
              <a:tblPr firstRow="1" firstCol="1" bandRow="1">
                <a:tableStyleId>{5C22544A-7EE6-4342-B048-85BDC9FD1C3A}</a:tableStyleId>
              </a:tblPr>
              <a:tblGrid>
                <a:gridCol w="1630852"/>
                <a:gridCol w="1445965"/>
                <a:gridCol w="1432073"/>
                <a:gridCol w="1363675"/>
                <a:gridCol w="1112211"/>
              </a:tblGrid>
              <a:tr h="520360">
                <a:tc>
                  <a:txBody>
                    <a:bodyPr/>
                    <a:lstStyle/>
                    <a:p>
                      <a:pPr indent="252095" algn="ctr">
                        <a:lnSpc>
                          <a:spcPct val="150000"/>
                        </a:lnSpc>
                        <a:spcAft>
                          <a:spcPts val="0"/>
                        </a:spcAft>
                      </a:pPr>
                      <a:r>
                        <a:rPr lang="es-ES" sz="900" dirty="0">
                          <a:effectLst/>
                        </a:rPr>
                        <a:t>TIPO</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a:effectLst/>
                        </a:rPr>
                        <a:t>Movimiento</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a:effectLst/>
                        </a:rPr>
                        <a:t>Velocidad</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Orientación</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Costo</a:t>
                      </a:r>
                      <a:endParaRPr lang="es-ES" sz="1200">
                        <a:solidFill>
                          <a:srgbClr val="2E74B5"/>
                        </a:solidFill>
                        <a:effectLst/>
                        <a:latin typeface="Arial"/>
                        <a:ea typeface="Calibri"/>
                        <a:cs typeface="Times New Roman"/>
                      </a:endParaRPr>
                    </a:p>
                  </a:txBody>
                  <a:tcPr marL="68580" marR="68580" marT="0" marB="0" anchor="ctr"/>
                </a:tc>
              </a:tr>
              <a:tr h="1070337">
                <a:tc>
                  <a:txBody>
                    <a:bodyPr/>
                    <a:lstStyle/>
                    <a:p>
                      <a:pPr indent="252095" algn="l">
                        <a:lnSpc>
                          <a:spcPct val="150000"/>
                        </a:lnSpc>
                        <a:spcAft>
                          <a:spcPts val="0"/>
                        </a:spcAft>
                      </a:pPr>
                      <a:r>
                        <a:rPr lang="es-ES" sz="900">
                          <a:effectLst/>
                        </a:rPr>
                        <a:t>MOTOR A PASOS</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Rotación con cabeceo</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Bajas RPM (&lt;500 RPM)</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Precisión en grados de giro.</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smtClean="0">
                          <a:effectLst/>
                        </a:rPr>
                        <a:t>Medio</a:t>
                      </a:r>
                      <a:endParaRPr lang="es-ES" sz="1200" dirty="0">
                        <a:solidFill>
                          <a:srgbClr val="2E74B5"/>
                        </a:solidFill>
                        <a:effectLst/>
                        <a:latin typeface="Arial"/>
                        <a:ea typeface="Calibri"/>
                        <a:cs typeface="Times New Roman"/>
                      </a:endParaRPr>
                    </a:p>
                  </a:txBody>
                  <a:tcPr marL="68580" marR="68580" marT="0" marB="0" anchor="ctr"/>
                </a:tc>
              </a:tr>
              <a:tr h="1070337">
                <a:tc>
                  <a:txBody>
                    <a:bodyPr/>
                    <a:lstStyle/>
                    <a:p>
                      <a:pPr indent="252095" algn="l">
                        <a:lnSpc>
                          <a:spcPct val="150000"/>
                        </a:lnSpc>
                        <a:spcAft>
                          <a:spcPts val="0"/>
                        </a:spcAft>
                      </a:pPr>
                      <a:r>
                        <a:rPr lang="es-ES" sz="900">
                          <a:effectLst/>
                        </a:rPr>
                        <a:t>SERVOMOTOR</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Rotación continua</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Altas RPM (&gt;1000 RPM)</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a:effectLst/>
                        </a:rPr>
                        <a:t>Precisión en </a:t>
                      </a:r>
                      <a:r>
                        <a:rPr lang="es-ES" sz="900" dirty="0" smtClean="0">
                          <a:effectLst/>
                        </a:rPr>
                        <a:t>posicionamiento</a:t>
                      </a:r>
                      <a:r>
                        <a:rPr lang="es-ES" sz="900" dirty="0">
                          <a:effectLst/>
                        </a:rPr>
                        <a:t>.</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smtClean="0">
                          <a:effectLst/>
                        </a:rPr>
                        <a:t>Alto</a:t>
                      </a:r>
                      <a:endParaRPr lang="es-ES" sz="1200" dirty="0">
                        <a:solidFill>
                          <a:srgbClr val="2E74B5"/>
                        </a:solidFill>
                        <a:effectLst/>
                        <a:latin typeface="Arial"/>
                        <a:ea typeface="Calibri"/>
                        <a:cs typeface="Times New Roman"/>
                      </a:endParaRPr>
                    </a:p>
                  </a:txBody>
                  <a:tcPr marL="68580" marR="68580" marT="0" marB="0" anchor="ctr"/>
                </a:tc>
              </a:tr>
              <a:tr h="795349">
                <a:tc>
                  <a:txBody>
                    <a:bodyPr/>
                    <a:lstStyle/>
                    <a:p>
                      <a:pPr indent="252095" algn="l">
                        <a:lnSpc>
                          <a:spcPct val="150000"/>
                        </a:lnSpc>
                        <a:spcAft>
                          <a:spcPts val="0"/>
                        </a:spcAft>
                      </a:pPr>
                      <a:r>
                        <a:rPr lang="es-ES" sz="900">
                          <a:effectLst/>
                        </a:rPr>
                        <a:t>MOTOR DE ESCOBILLAS</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Rotación continua</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a:effectLst/>
                        </a:rPr>
                        <a:t>Altas y bajas RPM</a:t>
                      </a:r>
                      <a:endParaRPr lang="es-ES" sz="120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a:effectLst/>
                        </a:rPr>
                        <a:t>Rotación continua a altas RPM</a:t>
                      </a:r>
                      <a:endParaRPr lang="es-ES" sz="1200" dirty="0">
                        <a:solidFill>
                          <a:srgbClr val="2E74B5"/>
                        </a:solidFill>
                        <a:effectLst/>
                        <a:latin typeface="Arial"/>
                        <a:ea typeface="Calibri"/>
                        <a:cs typeface="Times New Roman"/>
                      </a:endParaRPr>
                    </a:p>
                  </a:txBody>
                  <a:tcPr marL="68580" marR="68580" marT="0" marB="0" anchor="ctr"/>
                </a:tc>
                <a:tc>
                  <a:txBody>
                    <a:bodyPr/>
                    <a:lstStyle/>
                    <a:p>
                      <a:pPr indent="252095" algn="ctr">
                        <a:lnSpc>
                          <a:spcPct val="150000"/>
                        </a:lnSpc>
                        <a:spcAft>
                          <a:spcPts val="0"/>
                        </a:spcAft>
                      </a:pPr>
                      <a:r>
                        <a:rPr lang="es-ES" sz="900" dirty="0" smtClean="0">
                          <a:effectLst/>
                        </a:rPr>
                        <a:t>Bajo</a:t>
                      </a:r>
                      <a:endParaRPr lang="es-ES" sz="1200" dirty="0">
                        <a:solidFill>
                          <a:srgbClr val="2E74B5"/>
                        </a:solidFill>
                        <a:effectLst/>
                        <a:latin typeface="Arial"/>
                        <a:ea typeface="Calibri"/>
                        <a:cs typeface="Times New Roman"/>
                      </a:endParaRPr>
                    </a:p>
                  </a:txBody>
                  <a:tcPr marL="68580" marR="68580" marT="0" marB="0" anchor="ctr"/>
                </a:tc>
              </a:tr>
            </a:tbl>
          </a:graphicData>
        </a:graphic>
      </p:graphicFrame>
      <p:sp>
        <p:nvSpPr>
          <p:cNvPr id="11" name="10 Rectángulo redondeado"/>
          <p:cNvSpPr/>
          <p:nvPr/>
        </p:nvSpPr>
        <p:spPr>
          <a:xfrm>
            <a:off x="1115616" y="5301208"/>
            <a:ext cx="7272808" cy="1008112"/>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5076056" y="22116"/>
            <a:ext cx="398525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MECÁNICO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8" name="7 Imagen" descr="C:\Users\asus\Desktop\TESIS\rotomatic.jpg"/>
          <p:cNvPicPr/>
          <p:nvPr/>
        </p:nvPicPr>
        <p:blipFill rotWithShape="1">
          <a:blip r:embed="rId2" cstate="print">
            <a:extLst>
              <a:ext uri="{28A0092B-C50C-407E-A947-70E740481C1C}">
                <a14:useLocalDpi xmlns:a14="http://schemas.microsoft.com/office/drawing/2010/main" val="0"/>
              </a:ext>
            </a:extLst>
          </a:blip>
          <a:srcRect t="30385" r="4102" b="15384"/>
          <a:stretch/>
        </p:blipFill>
        <p:spPr bwMode="auto">
          <a:xfrm>
            <a:off x="1124372" y="3021189"/>
            <a:ext cx="6840760" cy="3096344"/>
          </a:xfrm>
          <a:prstGeom prst="rect">
            <a:avLst/>
          </a:prstGeom>
          <a:noFill/>
          <a:ln>
            <a:noFill/>
          </a:ln>
          <a:extLst>
            <a:ext uri="{53640926-AAD7-44D8-BBD7-CCE9431645EC}">
              <a14:shadowObscured xmlns:a14="http://schemas.microsoft.com/office/drawing/2010/main"/>
            </a:ext>
          </a:extLst>
        </p:spPr>
      </p:pic>
      <p:pic>
        <p:nvPicPr>
          <p:cNvPr id="12" name="11 Imagen"/>
          <p:cNvPicPr/>
          <p:nvPr/>
        </p:nvPicPr>
        <p:blipFill rotWithShape="1">
          <a:blip r:embed="rId3">
            <a:extLst>
              <a:ext uri="{28A0092B-C50C-407E-A947-70E740481C1C}">
                <a14:useLocalDpi xmlns:a14="http://schemas.microsoft.com/office/drawing/2010/main" val="0"/>
              </a:ext>
            </a:extLst>
          </a:blip>
          <a:srcRect b="17373"/>
          <a:stretch/>
        </p:blipFill>
        <p:spPr>
          <a:xfrm>
            <a:off x="3131840" y="2588489"/>
            <a:ext cx="3456384" cy="3961743"/>
          </a:xfrm>
          <a:prstGeom prst="rect">
            <a:avLst/>
          </a:prstGeom>
        </p:spPr>
      </p:pic>
    </p:spTree>
    <p:extLst>
      <p:ext uri="{BB962C8B-B14F-4D97-AF65-F5344CB8AC3E}">
        <p14:creationId xmlns:p14="http://schemas.microsoft.com/office/powerpoint/2010/main" val="22825087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31" presetClass="exit" presetSubtype="0" fill="hold" nodeType="afterEffect">
                                  <p:stCondLst>
                                    <p:cond delay="20000"/>
                                  </p:stCondLst>
                                  <p:childTnLst>
                                    <p:anim calcmode="lin" valueType="num">
                                      <p:cBhvr>
                                        <p:cTn id="15" dur="1000"/>
                                        <p:tgtEl>
                                          <p:spTgt spid="10"/>
                                        </p:tgtEl>
                                        <p:attrNameLst>
                                          <p:attrName>ppt_w</p:attrName>
                                        </p:attrNameLst>
                                      </p:cBhvr>
                                      <p:tavLst>
                                        <p:tav tm="0">
                                          <p:val>
                                            <p:strVal val="ppt_w"/>
                                          </p:val>
                                        </p:tav>
                                        <p:tav tm="100000">
                                          <p:val>
                                            <p:fltVal val="0"/>
                                          </p:val>
                                        </p:tav>
                                      </p:tavLst>
                                    </p:anim>
                                    <p:anim calcmode="lin" valueType="num">
                                      <p:cBhvr>
                                        <p:cTn id="16" dur="1000"/>
                                        <p:tgtEl>
                                          <p:spTgt spid="10"/>
                                        </p:tgtEl>
                                        <p:attrNameLst>
                                          <p:attrName>ppt_h</p:attrName>
                                        </p:attrNameLst>
                                      </p:cBhvr>
                                      <p:tavLst>
                                        <p:tav tm="0">
                                          <p:val>
                                            <p:strVal val="ppt_h"/>
                                          </p:val>
                                        </p:tav>
                                        <p:tav tm="100000">
                                          <p:val>
                                            <p:fltVal val="0"/>
                                          </p:val>
                                        </p:tav>
                                      </p:tavLst>
                                    </p:anim>
                                    <p:anim calcmode="lin" valueType="num">
                                      <p:cBhvr>
                                        <p:cTn id="17" dur="1000"/>
                                        <p:tgtEl>
                                          <p:spTgt spid="10"/>
                                        </p:tgtEl>
                                        <p:attrNameLst>
                                          <p:attrName>style.rotation</p:attrName>
                                        </p:attrNameLst>
                                      </p:cBhvr>
                                      <p:tavLst>
                                        <p:tav tm="0">
                                          <p:val>
                                            <p:fltVal val="0"/>
                                          </p:val>
                                        </p:tav>
                                        <p:tav tm="100000">
                                          <p:val>
                                            <p:fltVal val="90"/>
                                          </p:val>
                                        </p:tav>
                                      </p:tavLst>
                                    </p:anim>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31" presetClass="exit" presetSubtype="0" fill="hold" grpId="1" nodeType="withEffect">
                                  <p:stCondLst>
                                    <p:cond delay="20000"/>
                                  </p:stCondLst>
                                  <p:childTnLst>
                                    <p:anim calcmode="lin" valueType="num">
                                      <p:cBhvr>
                                        <p:cTn id="21" dur="1000"/>
                                        <p:tgtEl>
                                          <p:spTgt spid="11"/>
                                        </p:tgtEl>
                                        <p:attrNameLst>
                                          <p:attrName>ppt_w</p:attrName>
                                        </p:attrNameLst>
                                      </p:cBhvr>
                                      <p:tavLst>
                                        <p:tav tm="0">
                                          <p:val>
                                            <p:strVal val="ppt_w"/>
                                          </p:val>
                                        </p:tav>
                                        <p:tav tm="100000">
                                          <p:val>
                                            <p:fltVal val="0"/>
                                          </p:val>
                                        </p:tav>
                                      </p:tavLst>
                                    </p:anim>
                                    <p:anim calcmode="lin" valueType="num">
                                      <p:cBhvr>
                                        <p:cTn id="22" dur="1000"/>
                                        <p:tgtEl>
                                          <p:spTgt spid="11"/>
                                        </p:tgtEl>
                                        <p:attrNameLst>
                                          <p:attrName>ppt_h</p:attrName>
                                        </p:attrNameLst>
                                      </p:cBhvr>
                                      <p:tavLst>
                                        <p:tav tm="0">
                                          <p:val>
                                            <p:strVal val="ppt_h"/>
                                          </p:val>
                                        </p:tav>
                                        <p:tav tm="100000">
                                          <p:val>
                                            <p:fltVal val="0"/>
                                          </p:val>
                                        </p:tav>
                                      </p:tavLst>
                                    </p:anim>
                                    <p:anim calcmode="lin" valueType="num">
                                      <p:cBhvr>
                                        <p:cTn id="23" dur="1000"/>
                                        <p:tgtEl>
                                          <p:spTgt spid="11"/>
                                        </p:tgtEl>
                                        <p:attrNameLst>
                                          <p:attrName>style.rotation</p:attrName>
                                        </p:attrNameLst>
                                      </p:cBhvr>
                                      <p:tavLst>
                                        <p:tav tm="0">
                                          <p:val>
                                            <p:fltVal val="0"/>
                                          </p:val>
                                        </p:tav>
                                        <p:tav tm="100000">
                                          <p:val>
                                            <p:fltVal val="90"/>
                                          </p:val>
                                        </p:tav>
                                      </p:tavLst>
                                    </p:anim>
                                    <p:animEffect transition="out" filter="fade">
                                      <p:cBhvr>
                                        <p:cTn id="24" dur="1000"/>
                                        <p:tgtEl>
                                          <p:spTgt spid="11"/>
                                        </p:tgtEl>
                                      </p:cBhvr>
                                    </p:animEffect>
                                    <p:set>
                                      <p:cBhvr>
                                        <p:cTn id="25" dur="1" fill="hold">
                                          <p:stCondLst>
                                            <p:cond delay="999"/>
                                          </p:stCondLst>
                                        </p:cTn>
                                        <p:tgtEl>
                                          <p:spTgt spid="11"/>
                                        </p:tgtEl>
                                        <p:attrNameLst>
                                          <p:attrName>style.visibility</p:attrName>
                                        </p:attrNameLst>
                                      </p:cBhvr>
                                      <p:to>
                                        <p:strVal val="hidden"/>
                                      </p:to>
                                    </p:set>
                                  </p:childTnLst>
                                </p:cTn>
                              </p:par>
                              <p:par>
                                <p:cTn id="26" presetID="14" presetClass="entr" presetSubtype="10" fill="hold" nodeType="withEffect">
                                  <p:stCondLst>
                                    <p:cond delay="2000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par>
                          <p:cTn id="29" fill="hold">
                            <p:stCondLst>
                              <p:cond delay="22000"/>
                            </p:stCondLst>
                            <p:childTnLst>
                              <p:par>
                                <p:cTn id="30" presetID="1" presetClass="exit" presetSubtype="0" fill="hold" nodeType="afterEffect">
                                  <p:stCondLst>
                                    <p:cond delay="10000"/>
                                  </p:stCondLst>
                                  <p:childTnLst>
                                    <p:set>
                                      <p:cBhvr>
                                        <p:cTn id="31" dur="1" fill="hold">
                                          <p:stCondLst>
                                            <p:cond delay="0"/>
                                          </p:stCondLst>
                                        </p:cTn>
                                        <p:tgtEl>
                                          <p:spTgt spid="8"/>
                                        </p:tgtEl>
                                        <p:attrNameLst>
                                          <p:attrName>style.visibility</p:attrName>
                                        </p:attrNameLst>
                                      </p:cBhvr>
                                      <p:to>
                                        <p:strVal val="hidden"/>
                                      </p:to>
                                    </p:set>
                                  </p:childTnLst>
                                </p:cTn>
                              </p:par>
                              <p:par>
                                <p:cTn id="32" presetID="21" presetClass="entr" presetSubtype="1" fill="hold" nodeType="withEffect">
                                  <p:stCondLst>
                                    <p:cond delay="100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SPIN COATER</a:t>
            </a:r>
            <a:endParaRPr lang="es-ES" dirty="0"/>
          </a:p>
        </p:txBody>
      </p:sp>
      <p:sp>
        <p:nvSpPr>
          <p:cNvPr id="3" name="2 Marcador de texto"/>
          <p:cNvSpPr>
            <a:spLocks noGrp="1"/>
          </p:cNvSpPr>
          <p:nvPr>
            <p:ph type="body" idx="1"/>
          </p:nvPr>
        </p:nvSpPr>
        <p:spPr/>
        <p:txBody>
          <a:bodyPr/>
          <a:lstStyle/>
          <a:p>
            <a:r>
              <a:rPr lang="es-ES" dirty="0" smtClean="0"/>
              <a:t>RODAMIENTO</a:t>
            </a:r>
            <a:endParaRPr lang="es-ES" dirty="0"/>
          </a:p>
        </p:txBody>
      </p:sp>
      <p:graphicFrame>
        <p:nvGraphicFramePr>
          <p:cNvPr id="7" name="6 Tabla"/>
          <p:cNvGraphicFramePr>
            <a:graphicFrameLocks noGrp="1"/>
          </p:cNvGraphicFramePr>
          <p:nvPr>
            <p:extLst>
              <p:ext uri="{D42A27DB-BD31-4B8C-83A1-F6EECF244321}">
                <p14:modId xmlns:p14="http://schemas.microsoft.com/office/powerpoint/2010/main" val="2232840672"/>
              </p:ext>
            </p:extLst>
          </p:nvPr>
        </p:nvGraphicFramePr>
        <p:xfrm>
          <a:off x="1907704" y="2708920"/>
          <a:ext cx="5616624" cy="3024336"/>
        </p:xfrm>
        <a:graphic>
          <a:graphicData uri="http://schemas.openxmlformats.org/drawingml/2006/table">
            <a:tbl>
              <a:tblPr firstRow="1" firstCol="1" bandRow="1">
                <a:tableStyleId>{5C22544A-7EE6-4342-B048-85BDC9FD1C3A}</a:tableStyleId>
              </a:tblPr>
              <a:tblGrid>
                <a:gridCol w="2757459"/>
                <a:gridCol w="2859165"/>
              </a:tblGrid>
              <a:tr h="378042">
                <a:tc>
                  <a:txBody>
                    <a:bodyPr/>
                    <a:lstStyle/>
                    <a:p>
                      <a:pPr indent="252095" algn="just">
                        <a:lnSpc>
                          <a:spcPct val="150000"/>
                        </a:lnSpc>
                        <a:spcAft>
                          <a:spcPts val="0"/>
                        </a:spcAft>
                      </a:pPr>
                      <a:r>
                        <a:rPr lang="es-ES" sz="1200" dirty="0">
                          <a:effectLst/>
                        </a:rPr>
                        <a:t>Característica</a:t>
                      </a:r>
                      <a:endParaRPr lang="es-ES" sz="1200" dirty="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S" sz="1200" dirty="0">
                          <a:effectLst/>
                        </a:rPr>
                        <a:t>Especificación</a:t>
                      </a:r>
                      <a:endParaRPr lang="es-ES" sz="1200" dirty="0">
                        <a:solidFill>
                          <a:srgbClr val="2E74B5"/>
                        </a:solidFill>
                        <a:effectLst/>
                        <a:latin typeface="Arial"/>
                        <a:ea typeface="Calibri"/>
                        <a:cs typeface="Times New Roman"/>
                      </a:endParaRPr>
                    </a:p>
                  </a:txBody>
                  <a:tcPr marL="68580" marR="68580" marT="0" marB="0"/>
                </a:tc>
              </a:tr>
              <a:tr h="378042">
                <a:tc>
                  <a:txBody>
                    <a:bodyPr/>
                    <a:lstStyle/>
                    <a:p>
                      <a:pPr indent="252095" algn="just">
                        <a:lnSpc>
                          <a:spcPct val="150000"/>
                        </a:lnSpc>
                        <a:spcAft>
                          <a:spcPts val="0"/>
                        </a:spcAft>
                      </a:pPr>
                      <a:r>
                        <a:rPr lang="es-ES" sz="1200">
                          <a:effectLst/>
                        </a:rPr>
                        <a:t>Marca</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S" sz="1200" dirty="0">
                          <a:effectLst/>
                        </a:rPr>
                        <a:t>NSK</a:t>
                      </a:r>
                      <a:endParaRPr lang="es-ES" sz="1200" dirty="0">
                        <a:solidFill>
                          <a:srgbClr val="2E74B5"/>
                        </a:solidFill>
                        <a:effectLst/>
                        <a:latin typeface="Arial"/>
                        <a:ea typeface="Calibri"/>
                        <a:cs typeface="Times New Roman"/>
                      </a:endParaRPr>
                    </a:p>
                  </a:txBody>
                  <a:tcPr marL="68580" marR="68580" marT="0" marB="0"/>
                </a:tc>
              </a:tr>
              <a:tr h="378042">
                <a:tc>
                  <a:txBody>
                    <a:bodyPr/>
                    <a:lstStyle/>
                    <a:p>
                      <a:pPr indent="252095" algn="just">
                        <a:lnSpc>
                          <a:spcPct val="150000"/>
                        </a:lnSpc>
                        <a:spcAft>
                          <a:spcPts val="0"/>
                        </a:spcAft>
                      </a:pPr>
                      <a:r>
                        <a:rPr lang="es-ES" sz="1200">
                          <a:effectLst/>
                        </a:rPr>
                        <a:t>D</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S" sz="1200">
                          <a:effectLst/>
                        </a:rPr>
                        <a:t>15 mm</a:t>
                      </a:r>
                      <a:endParaRPr lang="es-ES" sz="1200">
                        <a:solidFill>
                          <a:srgbClr val="2E74B5"/>
                        </a:solidFill>
                        <a:effectLst/>
                        <a:latin typeface="Arial"/>
                        <a:ea typeface="Calibri"/>
                        <a:cs typeface="Times New Roman"/>
                      </a:endParaRPr>
                    </a:p>
                  </a:txBody>
                  <a:tcPr marL="68580" marR="68580" marT="0" marB="0"/>
                </a:tc>
              </a:tr>
              <a:tr h="378042">
                <a:tc>
                  <a:txBody>
                    <a:bodyPr/>
                    <a:lstStyle/>
                    <a:p>
                      <a:pPr indent="252095" algn="just">
                        <a:lnSpc>
                          <a:spcPct val="150000"/>
                        </a:lnSpc>
                        <a:spcAft>
                          <a:spcPts val="0"/>
                        </a:spcAft>
                      </a:pPr>
                      <a:r>
                        <a:rPr lang="es-ES" sz="1200">
                          <a:effectLst/>
                        </a:rPr>
                        <a:t>d</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S" sz="1200">
                          <a:effectLst/>
                        </a:rPr>
                        <a:t>6 mm</a:t>
                      </a:r>
                      <a:endParaRPr lang="es-ES" sz="1200">
                        <a:solidFill>
                          <a:srgbClr val="2E74B5"/>
                        </a:solidFill>
                        <a:effectLst/>
                        <a:latin typeface="Arial"/>
                        <a:ea typeface="Calibri"/>
                        <a:cs typeface="Times New Roman"/>
                      </a:endParaRPr>
                    </a:p>
                  </a:txBody>
                  <a:tcPr marL="68580" marR="68580" marT="0" marB="0"/>
                </a:tc>
              </a:tr>
              <a:tr h="378042">
                <a:tc>
                  <a:txBody>
                    <a:bodyPr/>
                    <a:lstStyle/>
                    <a:p>
                      <a:pPr indent="252095" algn="just">
                        <a:lnSpc>
                          <a:spcPct val="150000"/>
                        </a:lnSpc>
                        <a:spcAft>
                          <a:spcPts val="0"/>
                        </a:spcAft>
                      </a:pPr>
                      <a:r>
                        <a:rPr lang="es-ES" sz="1200">
                          <a:effectLst/>
                        </a:rPr>
                        <a:t>B</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S" sz="1200">
                          <a:effectLst/>
                        </a:rPr>
                        <a:t>5 mm</a:t>
                      </a:r>
                      <a:endParaRPr lang="es-ES" sz="1200">
                        <a:solidFill>
                          <a:srgbClr val="2E74B5"/>
                        </a:solidFill>
                        <a:effectLst/>
                        <a:latin typeface="Arial"/>
                        <a:ea typeface="Calibri"/>
                        <a:cs typeface="Times New Roman"/>
                      </a:endParaRPr>
                    </a:p>
                  </a:txBody>
                  <a:tcPr marL="68580" marR="68580" marT="0" marB="0"/>
                </a:tc>
              </a:tr>
              <a:tr h="378042">
                <a:tc>
                  <a:txBody>
                    <a:bodyPr/>
                    <a:lstStyle/>
                    <a:p>
                      <a:pPr indent="252095" algn="just">
                        <a:lnSpc>
                          <a:spcPct val="150000"/>
                        </a:lnSpc>
                        <a:spcAft>
                          <a:spcPts val="0"/>
                        </a:spcAft>
                      </a:pPr>
                      <a:r>
                        <a:rPr lang="es-ES" sz="1200">
                          <a:effectLst/>
                        </a:rPr>
                        <a:t>Tipo</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S" sz="1200">
                          <a:effectLst/>
                        </a:rPr>
                        <a:t>696Z</a:t>
                      </a:r>
                      <a:endParaRPr lang="es-ES" sz="1200">
                        <a:solidFill>
                          <a:srgbClr val="2E74B5"/>
                        </a:solidFill>
                        <a:effectLst/>
                        <a:latin typeface="Arial"/>
                        <a:ea typeface="Calibri"/>
                        <a:cs typeface="Times New Roman"/>
                      </a:endParaRPr>
                    </a:p>
                  </a:txBody>
                  <a:tcPr marL="68580" marR="68580" marT="0" marB="0"/>
                </a:tc>
              </a:tr>
              <a:tr h="378042">
                <a:tc>
                  <a:txBody>
                    <a:bodyPr/>
                    <a:lstStyle/>
                    <a:p>
                      <a:pPr indent="252095" algn="just">
                        <a:lnSpc>
                          <a:spcPct val="150000"/>
                        </a:lnSpc>
                        <a:spcAft>
                          <a:spcPts val="0"/>
                        </a:spcAft>
                      </a:pPr>
                      <a:r>
                        <a:rPr lang="es-ES" sz="1200">
                          <a:effectLst/>
                        </a:rPr>
                        <a:t>Límite de Velocidad</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S" sz="1200">
                          <a:effectLst/>
                        </a:rPr>
                        <a:t>40000 RPM</a:t>
                      </a:r>
                      <a:endParaRPr lang="es-ES" sz="1200">
                        <a:solidFill>
                          <a:srgbClr val="2E74B5"/>
                        </a:solidFill>
                        <a:effectLst/>
                        <a:latin typeface="Arial"/>
                        <a:ea typeface="Calibri"/>
                        <a:cs typeface="Times New Roman"/>
                      </a:endParaRPr>
                    </a:p>
                  </a:txBody>
                  <a:tcPr marL="68580" marR="68580" marT="0" marB="0"/>
                </a:tc>
              </a:tr>
              <a:tr h="378042">
                <a:tc>
                  <a:txBody>
                    <a:bodyPr/>
                    <a:lstStyle/>
                    <a:p>
                      <a:pPr indent="252095" algn="just">
                        <a:lnSpc>
                          <a:spcPct val="150000"/>
                        </a:lnSpc>
                        <a:spcAft>
                          <a:spcPts val="0"/>
                        </a:spcAft>
                      </a:pPr>
                      <a:r>
                        <a:rPr lang="es-ES" sz="1200">
                          <a:effectLst/>
                        </a:rPr>
                        <a:t>Categoría</a:t>
                      </a:r>
                      <a:endParaRPr lang="es-ES" sz="1200">
                        <a:solidFill>
                          <a:srgbClr val="2E74B5"/>
                        </a:solidFill>
                        <a:effectLst/>
                        <a:latin typeface="Arial"/>
                        <a:ea typeface="Calibri"/>
                        <a:cs typeface="Times New Roman"/>
                      </a:endParaRPr>
                    </a:p>
                  </a:txBody>
                  <a:tcPr marL="68580" marR="68580" marT="0" marB="0"/>
                </a:tc>
                <a:tc>
                  <a:txBody>
                    <a:bodyPr/>
                    <a:lstStyle/>
                    <a:p>
                      <a:pPr indent="252095" algn="just">
                        <a:lnSpc>
                          <a:spcPct val="150000"/>
                        </a:lnSpc>
                        <a:spcAft>
                          <a:spcPts val="0"/>
                        </a:spcAft>
                      </a:pPr>
                      <a:r>
                        <a:rPr lang="es-ES" sz="1200" dirty="0">
                          <a:effectLst/>
                        </a:rPr>
                        <a:t>Rodamiento de bola</a:t>
                      </a:r>
                      <a:endParaRPr lang="es-ES" sz="1200" dirty="0">
                        <a:solidFill>
                          <a:srgbClr val="2E74B5"/>
                        </a:solidFill>
                        <a:effectLst/>
                        <a:latin typeface="Arial"/>
                        <a:ea typeface="Calibri"/>
                        <a:cs typeface="Times New Roman"/>
                      </a:endParaRPr>
                    </a:p>
                  </a:txBody>
                  <a:tcPr marL="68580" marR="68580" marT="0" marB="0"/>
                </a:tc>
              </a:tr>
            </a:tbl>
          </a:graphicData>
        </a:graphic>
      </p:graphicFrame>
      <p:sp>
        <p:nvSpPr>
          <p:cNvPr id="5" name="4 Rectángulo"/>
          <p:cNvSpPr/>
          <p:nvPr/>
        </p:nvSpPr>
        <p:spPr>
          <a:xfrm>
            <a:off x="5076056" y="22116"/>
            <a:ext cx="3985253" cy="523220"/>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s-ES" sz="28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SISTEMA MECÁNICO</a:t>
            </a:r>
            <a:endParaRPr lang="es-ES" sz="28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8" name="7 Imagen"/>
          <p:cNvPicPr/>
          <p:nvPr/>
        </p:nvPicPr>
        <p:blipFill rotWithShape="1">
          <a:blip r:embed="rId3">
            <a:extLst>
              <a:ext uri="{28A0092B-C50C-407E-A947-70E740481C1C}">
                <a14:useLocalDpi xmlns:a14="http://schemas.microsoft.com/office/drawing/2010/main" val="0"/>
              </a:ext>
            </a:extLst>
          </a:blip>
          <a:srcRect t="-1" b="43865"/>
          <a:stretch/>
        </p:blipFill>
        <p:spPr bwMode="auto">
          <a:xfrm>
            <a:off x="1835696" y="2813670"/>
            <a:ext cx="5543591" cy="29523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14718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xit" presetSubtype="0" fill="hold" nodeType="afterEffect">
                                  <p:stCondLst>
                                    <p:cond delay="12500"/>
                                  </p:stCondLst>
                                  <p:childTnLst>
                                    <p:anim calcmode="lin" valueType="num">
                                      <p:cBhvr>
                                        <p:cTn id="12" dur="1000"/>
                                        <p:tgtEl>
                                          <p:spTgt spid="7"/>
                                        </p:tgtEl>
                                        <p:attrNameLst>
                                          <p:attrName>ppt_w</p:attrName>
                                        </p:attrNameLst>
                                      </p:cBhvr>
                                      <p:tavLst>
                                        <p:tav tm="0">
                                          <p:val>
                                            <p:strVal val="ppt_w"/>
                                          </p:val>
                                        </p:tav>
                                        <p:tav tm="100000">
                                          <p:val>
                                            <p:fltVal val="0"/>
                                          </p:val>
                                        </p:tav>
                                      </p:tavLst>
                                    </p:anim>
                                    <p:anim calcmode="lin" valueType="num">
                                      <p:cBhvr>
                                        <p:cTn id="13" dur="1000"/>
                                        <p:tgtEl>
                                          <p:spTgt spid="7"/>
                                        </p:tgtEl>
                                        <p:attrNameLst>
                                          <p:attrName>ppt_h</p:attrName>
                                        </p:attrNameLst>
                                      </p:cBhvr>
                                      <p:tavLst>
                                        <p:tav tm="0">
                                          <p:val>
                                            <p:strVal val="ppt_h"/>
                                          </p:val>
                                        </p:tav>
                                        <p:tav tm="100000">
                                          <p:val>
                                            <p:fltVal val="0"/>
                                          </p:val>
                                        </p:tav>
                                      </p:tavLst>
                                    </p:anim>
                                    <p:anim calcmode="lin" valueType="num">
                                      <p:cBhvr>
                                        <p:cTn id="14" dur="1000"/>
                                        <p:tgtEl>
                                          <p:spTgt spid="7"/>
                                        </p:tgtEl>
                                        <p:attrNameLst>
                                          <p:attrName>style.rotation</p:attrName>
                                        </p:attrNameLst>
                                      </p:cBhvr>
                                      <p:tavLst>
                                        <p:tav tm="0">
                                          <p:val>
                                            <p:fltVal val="0"/>
                                          </p:val>
                                        </p:tav>
                                        <p:tav tm="100000">
                                          <p:val>
                                            <p:fltVal val="90"/>
                                          </p:val>
                                        </p:tav>
                                      </p:tavLst>
                                    </p:anim>
                                    <p:animEffect transition="out" filter="fade">
                                      <p:cBhvr>
                                        <p:cTn id="15" dur="1000"/>
                                        <p:tgtEl>
                                          <p:spTgt spid="7"/>
                                        </p:tgtEl>
                                      </p:cBhvr>
                                    </p:animEffect>
                                    <p:set>
                                      <p:cBhvr>
                                        <p:cTn id="16" dur="1" fill="hold">
                                          <p:stCondLst>
                                            <p:cond delay="999"/>
                                          </p:stCondLst>
                                        </p:cTn>
                                        <p:tgtEl>
                                          <p:spTgt spid="7"/>
                                        </p:tgtEl>
                                        <p:attrNameLst>
                                          <p:attrName>style.visibility</p:attrName>
                                        </p:attrNameLst>
                                      </p:cBhvr>
                                      <p:to>
                                        <p:strVal val="hidden"/>
                                      </p:to>
                                    </p:set>
                                  </p:childTnLst>
                                </p:cTn>
                              </p:par>
                              <p:par>
                                <p:cTn id="17" presetID="21" presetClass="entr" presetSubtype="1" fill="hold" nodeType="withEffect">
                                  <p:stCondLst>
                                    <p:cond delay="1250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734</TotalTime>
  <Words>1274</Words>
  <Application>Microsoft Office PowerPoint</Application>
  <PresentationFormat>Presentación en pantalla (4:3)</PresentationFormat>
  <Paragraphs>335</Paragraphs>
  <Slides>31</Slides>
  <Notes>4</Notes>
  <HiddenSlides>0</HiddenSlides>
  <MMClips>2</MMClips>
  <ScaleCrop>false</ScaleCrop>
  <HeadingPairs>
    <vt:vector size="4" baseType="variant">
      <vt:variant>
        <vt:lpstr>Tema</vt:lpstr>
      </vt:variant>
      <vt:variant>
        <vt:i4>1</vt:i4>
      </vt:variant>
      <vt:variant>
        <vt:lpstr>Títulos de diapositiva</vt:lpstr>
      </vt:variant>
      <vt:variant>
        <vt:i4>31</vt:i4>
      </vt:variant>
    </vt:vector>
  </HeadingPairs>
  <TitlesOfParts>
    <vt:vector size="32" baseType="lpstr">
      <vt:lpstr>Flujo</vt:lpstr>
      <vt:lpstr>“DISEÑO E IMPLEMENTACIÓN DE UN SISTEMA PARA DEPOSICIÓN DE MONOCAPAS Y PELÍCULAS FINAS DE NANOPARTÍCULAS PARA EL PROCESAMIENTO DE NANOMATERIALES EN EL LABORATORIO DE CIENCIA DE LOS MATERIALES DEL DECEM.”</vt:lpstr>
      <vt:lpstr>OBJETIVOS</vt:lpstr>
      <vt:lpstr>TERMINOLOGÍA</vt:lpstr>
      <vt:lpstr>JUSTFICACIÓN</vt:lpstr>
      <vt:lpstr>ALCANCE</vt:lpstr>
      <vt:lpstr>DISEÑO MECATRÓNICO</vt:lpstr>
      <vt:lpstr>SPIN COATER</vt:lpstr>
      <vt:lpstr>SPIN COATER</vt:lpstr>
      <vt:lpstr>SPIN COATER</vt:lpstr>
      <vt:lpstr>SPIN COATER</vt:lpstr>
      <vt:lpstr>SPIN COATER</vt:lpstr>
      <vt:lpstr>DIP COATER</vt:lpstr>
      <vt:lpstr>DIP COATER</vt:lpstr>
      <vt:lpstr>DIP COATER</vt:lpstr>
      <vt:lpstr>DIP COATER</vt:lpstr>
      <vt:lpstr>DIP COATER</vt:lpstr>
      <vt:lpstr>LAZO DE CONTROL</vt:lpstr>
      <vt:lpstr>MICROCHIP VS. ARDUINO</vt:lpstr>
      <vt:lpstr>SPIN COATER Y DIP COATER</vt:lpstr>
      <vt:lpstr>SPIN COATER Y DIP COATER</vt:lpstr>
      <vt:lpstr>SPIN COATER</vt:lpstr>
      <vt:lpstr>DIP COATER</vt:lpstr>
      <vt:lpstr>Presentación de PowerPoint</vt:lpstr>
      <vt:lpstr>RESULTADOS</vt:lpstr>
      <vt:lpstr>COSTOS</vt:lpstr>
      <vt:lpstr>COMPARACIÓN CON EQUIPOS COMERCIALES</vt:lpstr>
      <vt:lpstr>Presentación de PowerPoint</vt:lpstr>
      <vt:lpstr>CONCLUSIONES</vt:lpstr>
      <vt:lpstr>CONCLUSIONES</vt:lpstr>
      <vt:lpstr>RECOMENDACIONES</vt:lpstr>
      <vt:lpstr>RECOMENDACIONES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E IMPLEMENTACIÓN DE UN SISTEMA PARA DEPOSICIÓN DE MONOCAPAS Y PELÍCULAS FINAS DE NANOPARTÍCULAS PARA EL PROCESAMIENTO DE NANOMATERIALES EN EL LABORATORIO DE CIENCIA DE LOS MATERIALES DEL DECEM.”</dc:title>
  <dc:creator>asus</dc:creator>
  <cp:lastModifiedBy>asus</cp:lastModifiedBy>
  <cp:revision>105</cp:revision>
  <dcterms:created xsi:type="dcterms:W3CDTF">2015-08-17T05:17:08Z</dcterms:created>
  <dcterms:modified xsi:type="dcterms:W3CDTF">2015-08-21T17:11:59Z</dcterms:modified>
</cp:coreProperties>
</file>