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  <p:sldMasterId id="2147484032" r:id="rId2"/>
    <p:sldMasterId id="2147484044" r:id="rId3"/>
    <p:sldMasterId id="2147484056" r:id="rId4"/>
  </p:sldMasterIdLst>
  <p:notesMasterIdLst>
    <p:notesMasterId r:id="rId45"/>
  </p:notesMasterIdLst>
  <p:sldIdLst>
    <p:sldId id="256" r:id="rId5"/>
    <p:sldId id="259" r:id="rId6"/>
    <p:sldId id="260" r:id="rId7"/>
    <p:sldId id="258" r:id="rId8"/>
    <p:sldId id="265" r:id="rId9"/>
    <p:sldId id="266" r:id="rId10"/>
    <p:sldId id="261" r:id="rId11"/>
    <p:sldId id="268" r:id="rId12"/>
    <p:sldId id="270" r:id="rId13"/>
    <p:sldId id="269" r:id="rId14"/>
    <p:sldId id="271" r:id="rId15"/>
    <p:sldId id="273" r:id="rId16"/>
    <p:sldId id="274" r:id="rId17"/>
    <p:sldId id="275" r:id="rId18"/>
    <p:sldId id="278" r:id="rId19"/>
    <p:sldId id="277" r:id="rId20"/>
    <p:sldId id="294" r:id="rId21"/>
    <p:sldId id="295" r:id="rId22"/>
    <p:sldId id="296" r:id="rId23"/>
    <p:sldId id="297" r:id="rId24"/>
    <p:sldId id="281" r:id="rId25"/>
    <p:sldId id="299" r:id="rId26"/>
    <p:sldId id="282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306" r:id="rId38"/>
    <p:sldId id="300" r:id="rId39"/>
    <p:sldId id="307" r:id="rId40"/>
    <p:sldId id="308" r:id="rId41"/>
    <p:sldId id="309" r:id="rId42"/>
    <p:sldId id="302" r:id="rId43"/>
    <p:sldId id="310" r:id="rId44"/>
  </p:sldIdLst>
  <p:sldSz cx="12801600" cy="9601200" type="A3"/>
  <p:notesSz cx="6858000" cy="9144000"/>
  <p:defaultTextStyle>
    <a:defPPr>
      <a:defRPr lang="es-ES"/>
    </a:defPPr>
    <a:lvl1pPr marL="0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03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006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009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013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016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019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022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025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RÁTULA" id="{89A841BF-350C-4734-BAB0-4C6C8B147CED}">
          <p14:sldIdLst/>
        </p14:section>
        <p14:section name="CONTENIDO" id="{C964ECDB-0F84-48F4-8A41-7630A374BA3D}">
          <p14:sldIdLst>
            <p14:sldId id="256"/>
            <p14:sldId id="259"/>
            <p14:sldId id="260"/>
            <p14:sldId id="258"/>
            <p14:sldId id="265"/>
            <p14:sldId id="266"/>
            <p14:sldId id="261"/>
            <p14:sldId id="268"/>
            <p14:sldId id="270"/>
            <p14:sldId id="269"/>
            <p14:sldId id="271"/>
            <p14:sldId id="273"/>
            <p14:sldId id="274"/>
            <p14:sldId id="275"/>
            <p14:sldId id="278"/>
            <p14:sldId id="277"/>
          </p14:sldIdLst>
        </p14:section>
        <p14:section name="Sección sin título" id="{646307CB-DC9C-4AB5-BBC6-EB22B3005FC6}">
          <p14:sldIdLst>
            <p14:sldId id="294"/>
            <p14:sldId id="295"/>
            <p14:sldId id="296"/>
            <p14:sldId id="297"/>
            <p14:sldId id="281"/>
            <p14:sldId id="299"/>
            <p14:sldId id="282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306"/>
            <p14:sldId id="300"/>
            <p14:sldId id="307"/>
            <p14:sldId id="308"/>
            <p14:sldId id="309"/>
            <p14:sldId id="302"/>
            <p14:sldId id="31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6" autoAdjust="0"/>
    <p:restoredTop sz="94671" autoAdjust="0"/>
  </p:normalViewPr>
  <p:slideViewPr>
    <p:cSldViewPr>
      <p:cViewPr varScale="1">
        <p:scale>
          <a:sx n="50" d="100"/>
          <a:sy n="50" d="100"/>
        </p:scale>
        <p:origin x="-1440" y="-84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68A4CE-777F-46A9-AEDF-D9B6222110AB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91A9170-A6C3-49CE-BA8A-413B363750EE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Desarrollo de capacidades y oportunidades humanas</a:t>
          </a:r>
          <a:endParaRPr lang="es-ES" dirty="0"/>
        </a:p>
      </dgm:t>
    </dgm:pt>
    <dgm:pt modelId="{B4E040C6-DDDD-41E9-9C78-51833E494744}" type="parTrans" cxnId="{8162A352-87D1-4D6A-8401-E87FA5476673}">
      <dgm:prSet/>
      <dgm:spPr/>
      <dgm:t>
        <a:bodyPr/>
        <a:lstStyle/>
        <a:p>
          <a:endParaRPr lang="es-ES"/>
        </a:p>
      </dgm:t>
    </dgm:pt>
    <dgm:pt modelId="{6350EF2B-1C97-42CE-AACD-AD250603CDDC}" type="sibTrans" cxnId="{8162A352-87D1-4D6A-8401-E87FA5476673}">
      <dgm:prSet/>
      <dgm:spPr/>
      <dgm:t>
        <a:bodyPr/>
        <a:lstStyle/>
        <a:p>
          <a:endParaRPr lang="es-ES"/>
        </a:p>
      </dgm:t>
    </dgm:pt>
    <dgm:pt modelId="{5CF18E50-8C29-4DCF-A422-200F5CD2BBA6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Mejorar condiciones y calidad de vida población</a:t>
          </a:r>
          <a:endParaRPr lang="es-ES" dirty="0"/>
        </a:p>
      </dgm:t>
    </dgm:pt>
    <dgm:pt modelId="{AB13BBFC-E284-4A51-BF94-1DB4357143CE}" type="parTrans" cxnId="{DAF38A5C-FB98-4A7E-96CA-02B2F717A4D8}">
      <dgm:prSet/>
      <dgm:spPr/>
      <dgm:t>
        <a:bodyPr/>
        <a:lstStyle/>
        <a:p>
          <a:endParaRPr lang="es-ES"/>
        </a:p>
      </dgm:t>
    </dgm:pt>
    <dgm:pt modelId="{F9AD4DC2-3806-4D28-8837-C1FC44F0CF75}" type="sibTrans" cxnId="{DAF38A5C-FB98-4A7E-96CA-02B2F717A4D8}">
      <dgm:prSet/>
      <dgm:spPr/>
      <dgm:t>
        <a:bodyPr/>
        <a:lstStyle/>
        <a:p>
          <a:endParaRPr lang="es-ES"/>
        </a:p>
      </dgm:t>
    </dgm:pt>
    <dgm:pt modelId="{792C4D94-915F-4030-9A22-FA6EAC3BD990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Garantizar trabajo digno en todas sus formas</a:t>
          </a:r>
          <a:endParaRPr lang="es-ES" dirty="0"/>
        </a:p>
      </dgm:t>
    </dgm:pt>
    <dgm:pt modelId="{2E7E5462-BAA9-4905-8596-551674C8FD4B}" type="parTrans" cxnId="{A2786FBE-ED50-4F88-9BFB-190B6179E0F6}">
      <dgm:prSet/>
      <dgm:spPr/>
      <dgm:t>
        <a:bodyPr/>
        <a:lstStyle/>
        <a:p>
          <a:endParaRPr lang="es-ES"/>
        </a:p>
      </dgm:t>
    </dgm:pt>
    <dgm:pt modelId="{90D97EE2-B2DA-4CA4-9D41-317F076B7677}" type="sibTrans" cxnId="{A2786FBE-ED50-4F88-9BFB-190B6179E0F6}">
      <dgm:prSet/>
      <dgm:spPr/>
      <dgm:t>
        <a:bodyPr/>
        <a:lstStyle/>
        <a:p>
          <a:endParaRPr lang="es-ES"/>
        </a:p>
      </dgm:t>
    </dgm:pt>
    <dgm:pt modelId="{42E2A0BD-E2DB-46E1-AA12-3A42A78A0D1E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Velar por derechos de la Naturaleza</a:t>
          </a:r>
          <a:endParaRPr lang="es-ES" dirty="0"/>
        </a:p>
      </dgm:t>
    </dgm:pt>
    <dgm:pt modelId="{274E690B-6C47-4A20-A9A2-8823E2639958}" type="parTrans" cxnId="{49813C4C-91D8-4514-B4A6-15C32F438911}">
      <dgm:prSet/>
      <dgm:spPr/>
      <dgm:t>
        <a:bodyPr/>
        <a:lstStyle/>
        <a:p>
          <a:endParaRPr lang="es-ES"/>
        </a:p>
      </dgm:t>
    </dgm:pt>
    <dgm:pt modelId="{B2564F26-903F-40B4-8CAE-EAFA07B52394}" type="sibTrans" cxnId="{49813C4C-91D8-4514-B4A6-15C32F438911}">
      <dgm:prSet/>
      <dgm:spPr/>
      <dgm:t>
        <a:bodyPr/>
        <a:lstStyle/>
        <a:p>
          <a:endParaRPr lang="es-ES"/>
        </a:p>
      </dgm:t>
    </dgm:pt>
    <dgm:pt modelId="{14064FCD-F198-44F7-BE6A-A6D7F2F7FF50}" type="pres">
      <dgm:prSet presAssocID="{5C68A4CE-777F-46A9-AEDF-D9B6222110A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F0D6CC9-86C4-4EF4-84F5-DC70BA8F89F1}" type="pres">
      <dgm:prSet presAssocID="{5C68A4CE-777F-46A9-AEDF-D9B6222110AB}" presName="dummy" presStyleCnt="0"/>
      <dgm:spPr/>
    </dgm:pt>
    <dgm:pt modelId="{3B8040AC-B606-45A3-8F60-B3F5A305E788}" type="pres">
      <dgm:prSet presAssocID="{5C68A4CE-777F-46A9-AEDF-D9B6222110AB}" presName="linH" presStyleCnt="0"/>
      <dgm:spPr/>
    </dgm:pt>
    <dgm:pt modelId="{BF09828F-ED96-4B9A-B62C-DDCCDCD90EEC}" type="pres">
      <dgm:prSet presAssocID="{5C68A4CE-777F-46A9-AEDF-D9B6222110AB}" presName="padding1" presStyleCnt="0"/>
      <dgm:spPr/>
    </dgm:pt>
    <dgm:pt modelId="{78B23E80-94CA-42BF-AB08-6D4E647063F0}" type="pres">
      <dgm:prSet presAssocID="{C91A9170-A6C3-49CE-BA8A-413B363750EE}" presName="linV" presStyleCnt="0"/>
      <dgm:spPr/>
    </dgm:pt>
    <dgm:pt modelId="{D1E2D80C-48EF-46A3-BE24-6A92AF091F6D}" type="pres">
      <dgm:prSet presAssocID="{C91A9170-A6C3-49CE-BA8A-413B363750EE}" presName="spVertical1" presStyleCnt="0"/>
      <dgm:spPr/>
    </dgm:pt>
    <dgm:pt modelId="{30EF840D-CC0C-40A7-8C78-9B487230A3EE}" type="pres">
      <dgm:prSet presAssocID="{C91A9170-A6C3-49CE-BA8A-413B363750EE}" presName="parTx" presStyleLbl="revTx" presStyleIdx="0" presStyleCnt="4" custLinFactNeighborX="-28218" custLinFactNeighborY="42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007827-C542-45AE-8E7C-DB43817483E1}" type="pres">
      <dgm:prSet presAssocID="{C91A9170-A6C3-49CE-BA8A-413B363750EE}" presName="spVertical2" presStyleCnt="0"/>
      <dgm:spPr/>
    </dgm:pt>
    <dgm:pt modelId="{AE533F1B-AB87-4BC2-A782-051873BEDEDF}" type="pres">
      <dgm:prSet presAssocID="{C91A9170-A6C3-49CE-BA8A-413B363750EE}" presName="spVertical3" presStyleCnt="0"/>
      <dgm:spPr/>
    </dgm:pt>
    <dgm:pt modelId="{72564127-6DB4-4D92-99FF-9508DE5F5EEF}" type="pres">
      <dgm:prSet presAssocID="{6350EF2B-1C97-42CE-AACD-AD250603CDDC}" presName="space" presStyleCnt="0"/>
      <dgm:spPr/>
    </dgm:pt>
    <dgm:pt modelId="{68120F8A-850C-4E0F-BA80-E9CACF091781}" type="pres">
      <dgm:prSet presAssocID="{5CF18E50-8C29-4DCF-A422-200F5CD2BBA6}" presName="linV" presStyleCnt="0"/>
      <dgm:spPr/>
    </dgm:pt>
    <dgm:pt modelId="{0490C5E1-8677-42C8-A529-802A0A62CF08}" type="pres">
      <dgm:prSet presAssocID="{5CF18E50-8C29-4DCF-A422-200F5CD2BBA6}" presName="spVertical1" presStyleCnt="0"/>
      <dgm:spPr/>
    </dgm:pt>
    <dgm:pt modelId="{5D23CA4C-64F4-4CE5-836F-421F8E012BB1}" type="pres">
      <dgm:prSet presAssocID="{5CF18E50-8C29-4DCF-A422-200F5CD2BBA6}" presName="parTx" presStyleLbl="revTx" presStyleIdx="1" presStyleCnt="4" custLinFactNeighborX="-11565" custLinFactNeighborY="68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519214-21EE-4BD9-8FFC-0B943CB27F11}" type="pres">
      <dgm:prSet presAssocID="{5CF18E50-8C29-4DCF-A422-200F5CD2BBA6}" presName="spVertical2" presStyleCnt="0"/>
      <dgm:spPr/>
    </dgm:pt>
    <dgm:pt modelId="{39E3DB8F-48A1-4AA4-9504-69D6778C05BB}" type="pres">
      <dgm:prSet presAssocID="{5CF18E50-8C29-4DCF-A422-200F5CD2BBA6}" presName="spVertical3" presStyleCnt="0"/>
      <dgm:spPr/>
    </dgm:pt>
    <dgm:pt modelId="{CC1DD435-A03E-4C9F-82B1-BD440EB1F40E}" type="pres">
      <dgm:prSet presAssocID="{F9AD4DC2-3806-4D28-8837-C1FC44F0CF75}" presName="space" presStyleCnt="0"/>
      <dgm:spPr/>
    </dgm:pt>
    <dgm:pt modelId="{C10413D1-023F-4000-9D50-456113FDC489}" type="pres">
      <dgm:prSet presAssocID="{792C4D94-915F-4030-9A22-FA6EAC3BD990}" presName="linV" presStyleCnt="0"/>
      <dgm:spPr/>
    </dgm:pt>
    <dgm:pt modelId="{6352B226-FF9E-403A-9C16-14348329DC8F}" type="pres">
      <dgm:prSet presAssocID="{792C4D94-915F-4030-9A22-FA6EAC3BD990}" presName="spVertical1" presStyleCnt="0"/>
      <dgm:spPr/>
    </dgm:pt>
    <dgm:pt modelId="{773E574D-73A3-42D2-882F-930435154065}" type="pres">
      <dgm:prSet presAssocID="{792C4D94-915F-4030-9A22-FA6EAC3BD990}" presName="parTx" presStyleLbl="revTx" presStyleIdx="2" presStyleCnt="4" custLinFactNeighborX="-6501" custLinFactNeighborY="68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9D03D7-45AF-4363-84D8-83070A7A61D8}" type="pres">
      <dgm:prSet presAssocID="{792C4D94-915F-4030-9A22-FA6EAC3BD990}" presName="spVertical2" presStyleCnt="0"/>
      <dgm:spPr/>
    </dgm:pt>
    <dgm:pt modelId="{8DD497B7-21DB-4218-9583-2CD2D9853F58}" type="pres">
      <dgm:prSet presAssocID="{792C4D94-915F-4030-9A22-FA6EAC3BD990}" presName="spVertical3" presStyleCnt="0"/>
      <dgm:spPr/>
    </dgm:pt>
    <dgm:pt modelId="{72CDAF06-7A67-4E32-91FA-C1D37572AED9}" type="pres">
      <dgm:prSet presAssocID="{90D97EE2-B2DA-4CA4-9D41-317F076B7677}" presName="space" presStyleCnt="0"/>
      <dgm:spPr/>
    </dgm:pt>
    <dgm:pt modelId="{8E9A664B-5F87-4FE8-BAC2-C64E870E4A71}" type="pres">
      <dgm:prSet presAssocID="{42E2A0BD-E2DB-46E1-AA12-3A42A78A0D1E}" presName="linV" presStyleCnt="0"/>
      <dgm:spPr/>
    </dgm:pt>
    <dgm:pt modelId="{9EF58E26-5EB5-4F0D-9E16-11FAD9D5293E}" type="pres">
      <dgm:prSet presAssocID="{42E2A0BD-E2DB-46E1-AA12-3A42A78A0D1E}" presName="spVertical1" presStyleCnt="0"/>
      <dgm:spPr/>
    </dgm:pt>
    <dgm:pt modelId="{2E0DDDD3-0BFC-443A-8A3A-39DBAD6A41C5}" type="pres">
      <dgm:prSet presAssocID="{42E2A0BD-E2DB-46E1-AA12-3A42A78A0D1E}" presName="parTx" presStyleLbl="revTx" presStyleIdx="3" presStyleCnt="4" custLinFactNeighborX="-3652" custLinFactNeighborY="-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68FA5F-3961-4471-81F4-C5D4AB78812F}" type="pres">
      <dgm:prSet presAssocID="{42E2A0BD-E2DB-46E1-AA12-3A42A78A0D1E}" presName="spVertical2" presStyleCnt="0"/>
      <dgm:spPr/>
    </dgm:pt>
    <dgm:pt modelId="{9A1C05D6-9A23-4FD6-A56D-A41251A19A32}" type="pres">
      <dgm:prSet presAssocID="{42E2A0BD-E2DB-46E1-AA12-3A42A78A0D1E}" presName="spVertical3" presStyleCnt="0"/>
      <dgm:spPr/>
    </dgm:pt>
    <dgm:pt modelId="{F7D6A194-5C71-4B04-99C7-B4FBF678D72C}" type="pres">
      <dgm:prSet presAssocID="{5C68A4CE-777F-46A9-AEDF-D9B6222110AB}" presName="padding2" presStyleCnt="0"/>
      <dgm:spPr/>
    </dgm:pt>
    <dgm:pt modelId="{4262A707-4B11-4EFA-A3B0-C830BB95907C}" type="pres">
      <dgm:prSet presAssocID="{5C68A4CE-777F-46A9-AEDF-D9B6222110AB}" presName="negArrow" presStyleCnt="0"/>
      <dgm:spPr/>
    </dgm:pt>
    <dgm:pt modelId="{B489AE79-E5C4-4BAB-B22A-EE9A014DBDAB}" type="pres">
      <dgm:prSet presAssocID="{5C68A4CE-777F-46A9-AEDF-D9B6222110AB}" presName="backgroundArrow" presStyleLbl="node1" presStyleIdx="0" presStyleCnt="1" custScaleY="98105" custLinFactY="37221" custLinFactNeighborX="3433" custLinFactNeighborY="100000"/>
      <dgm:spPr/>
    </dgm:pt>
  </dgm:ptLst>
  <dgm:cxnLst>
    <dgm:cxn modelId="{C719862E-9DFD-47EB-83D5-6315BC61C902}" type="presOf" srcId="{792C4D94-915F-4030-9A22-FA6EAC3BD990}" destId="{773E574D-73A3-42D2-882F-930435154065}" srcOrd="0" destOrd="0" presId="urn:microsoft.com/office/officeart/2005/8/layout/hProcess3"/>
    <dgm:cxn modelId="{A2786FBE-ED50-4F88-9BFB-190B6179E0F6}" srcId="{5C68A4CE-777F-46A9-AEDF-D9B6222110AB}" destId="{792C4D94-915F-4030-9A22-FA6EAC3BD990}" srcOrd="2" destOrd="0" parTransId="{2E7E5462-BAA9-4905-8596-551674C8FD4B}" sibTransId="{90D97EE2-B2DA-4CA4-9D41-317F076B7677}"/>
    <dgm:cxn modelId="{67079982-E412-4417-9283-2D2FD0CC2E0A}" type="presOf" srcId="{C91A9170-A6C3-49CE-BA8A-413B363750EE}" destId="{30EF840D-CC0C-40A7-8C78-9B487230A3EE}" srcOrd="0" destOrd="0" presId="urn:microsoft.com/office/officeart/2005/8/layout/hProcess3"/>
    <dgm:cxn modelId="{49813C4C-91D8-4514-B4A6-15C32F438911}" srcId="{5C68A4CE-777F-46A9-AEDF-D9B6222110AB}" destId="{42E2A0BD-E2DB-46E1-AA12-3A42A78A0D1E}" srcOrd="3" destOrd="0" parTransId="{274E690B-6C47-4A20-A9A2-8823E2639958}" sibTransId="{B2564F26-903F-40B4-8CAE-EAFA07B52394}"/>
    <dgm:cxn modelId="{8162A352-87D1-4D6A-8401-E87FA5476673}" srcId="{5C68A4CE-777F-46A9-AEDF-D9B6222110AB}" destId="{C91A9170-A6C3-49CE-BA8A-413B363750EE}" srcOrd="0" destOrd="0" parTransId="{B4E040C6-DDDD-41E9-9C78-51833E494744}" sibTransId="{6350EF2B-1C97-42CE-AACD-AD250603CDDC}"/>
    <dgm:cxn modelId="{FCBF1C00-3722-48D3-A462-379AD7BA2765}" type="presOf" srcId="{42E2A0BD-E2DB-46E1-AA12-3A42A78A0D1E}" destId="{2E0DDDD3-0BFC-443A-8A3A-39DBAD6A41C5}" srcOrd="0" destOrd="0" presId="urn:microsoft.com/office/officeart/2005/8/layout/hProcess3"/>
    <dgm:cxn modelId="{C194B867-C984-46C9-9F6F-99095BDEA12E}" type="presOf" srcId="{5C68A4CE-777F-46A9-AEDF-D9B6222110AB}" destId="{14064FCD-F198-44F7-BE6A-A6D7F2F7FF50}" srcOrd="0" destOrd="0" presId="urn:microsoft.com/office/officeart/2005/8/layout/hProcess3"/>
    <dgm:cxn modelId="{DAF38A5C-FB98-4A7E-96CA-02B2F717A4D8}" srcId="{5C68A4CE-777F-46A9-AEDF-D9B6222110AB}" destId="{5CF18E50-8C29-4DCF-A422-200F5CD2BBA6}" srcOrd="1" destOrd="0" parTransId="{AB13BBFC-E284-4A51-BF94-1DB4357143CE}" sibTransId="{F9AD4DC2-3806-4D28-8837-C1FC44F0CF75}"/>
    <dgm:cxn modelId="{029638A6-B1BE-4CDB-8B07-ECD80A8E42C0}" type="presOf" srcId="{5CF18E50-8C29-4DCF-A422-200F5CD2BBA6}" destId="{5D23CA4C-64F4-4CE5-836F-421F8E012BB1}" srcOrd="0" destOrd="0" presId="urn:microsoft.com/office/officeart/2005/8/layout/hProcess3"/>
    <dgm:cxn modelId="{0AA1F317-6F10-4451-9AC5-D2E67BA407F8}" type="presParOf" srcId="{14064FCD-F198-44F7-BE6A-A6D7F2F7FF50}" destId="{FF0D6CC9-86C4-4EF4-84F5-DC70BA8F89F1}" srcOrd="0" destOrd="0" presId="urn:microsoft.com/office/officeart/2005/8/layout/hProcess3"/>
    <dgm:cxn modelId="{3DB7AEBF-6A4E-4622-B20E-80763B8A594B}" type="presParOf" srcId="{14064FCD-F198-44F7-BE6A-A6D7F2F7FF50}" destId="{3B8040AC-B606-45A3-8F60-B3F5A305E788}" srcOrd="1" destOrd="0" presId="urn:microsoft.com/office/officeart/2005/8/layout/hProcess3"/>
    <dgm:cxn modelId="{45E2FEBF-5D8D-42F5-841F-3676D3D2BFD7}" type="presParOf" srcId="{3B8040AC-B606-45A3-8F60-B3F5A305E788}" destId="{BF09828F-ED96-4B9A-B62C-DDCCDCD90EEC}" srcOrd="0" destOrd="0" presId="urn:microsoft.com/office/officeart/2005/8/layout/hProcess3"/>
    <dgm:cxn modelId="{525534BB-B97F-4AC2-9271-23F59F805684}" type="presParOf" srcId="{3B8040AC-B606-45A3-8F60-B3F5A305E788}" destId="{78B23E80-94CA-42BF-AB08-6D4E647063F0}" srcOrd="1" destOrd="0" presId="urn:microsoft.com/office/officeart/2005/8/layout/hProcess3"/>
    <dgm:cxn modelId="{CE1BF35C-F21C-47C0-A7E6-1AA7BDD5D6D8}" type="presParOf" srcId="{78B23E80-94CA-42BF-AB08-6D4E647063F0}" destId="{D1E2D80C-48EF-46A3-BE24-6A92AF091F6D}" srcOrd="0" destOrd="0" presId="urn:microsoft.com/office/officeart/2005/8/layout/hProcess3"/>
    <dgm:cxn modelId="{EB0C8E46-1BC9-43D0-84CD-63EEE09E1128}" type="presParOf" srcId="{78B23E80-94CA-42BF-AB08-6D4E647063F0}" destId="{30EF840D-CC0C-40A7-8C78-9B487230A3EE}" srcOrd="1" destOrd="0" presId="urn:microsoft.com/office/officeart/2005/8/layout/hProcess3"/>
    <dgm:cxn modelId="{FE7F823A-F2EB-4C9C-A22A-967E1DF7F18E}" type="presParOf" srcId="{78B23E80-94CA-42BF-AB08-6D4E647063F0}" destId="{57007827-C542-45AE-8E7C-DB43817483E1}" srcOrd="2" destOrd="0" presId="urn:microsoft.com/office/officeart/2005/8/layout/hProcess3"/>
    <dgm:cxn modelId="{562A8DEB-AA05-4872-8C4F-7085A38A4E43}" type="presParOf" srcId="{78B23E80-94CA-42BF-AB08-6D4E647063F0}" destId="{AE533F1B-AB87-4BC2-A782-051873BEDEDF}" srcOrd="3" destOrd="0" presId="urn:microsoft.com/office/officeart/2005/8/layout/hProcess3"/>
    <dgm:cxn modelId="{CEDE1BC9-49F0-4382-8639-4FD82377D268}" type="presParOf" srcId="{3B8040AC-B606-45A3-8F60-B3F5A305E788}" destId="{72564127-6DB4-4D92-99FF-9508DE5F5EEF}" srcOrd="2" destOrd="0" presId="urn:microsoft.com/office/officeart/2005/8/layout/hProcess3"/>
    <dgm:cxn modelId="{061286DE-3177-479D-9C8E-8C1745554A02}" type="presParOf" srcId="{3B8040AC-B606-45A3-8F60-B3F5A305E788}" destId="{68120F8A-850C-4E0F-BA80-E9CACF091781}" srcOrd="3" destOrd="0" presId="urn:microsoft.com/office/officeart/2005/8/layout/hProcess3"/>
    <dgm:cxn modelId="{AA7287E7-3D2E-40D9-97F4-F6857A367DC7}" type="presParOf" srcId="{68120F8A-850C-4E0F-BA80-E9CACF091781}" destId="{0490C5E1-8677-42C8-A529-802A0A62CF08}" srcOrd="0" destOrd="0" presId="urn:microsoft.com/office/officeart/2005/8/layout/hProcess3"/>
    <dgm:cxn modelId="{7C3BB774-AED9-4D80-BAB5-4C5F095F343B}" type="presParOf" srcId="{68120F8A-850C-4E0F-BA80-E9CACF091781}" destId="{5D23CA4C-64F4-4CE5-836F-421F8E012BB1}" srcOrd="1" destOrd="0" presId="urn:microsoft.com/office/officeart/2005/8/layout/hProcess3"/>
    <dgm:cxn modelId="{80775706-56F0-484B-A7E2-03B1F52C252C}" type="presParOf" srcId="{68120F8A-850C-4E0F-BA80-E9CACF091781}" destId="{B2519214-21EE-4BD9-8FFC-0B943CB27F11}" srcOrd="2" destOrd="0" presId="urn:microsoft.com/office/officeart/2005/8/layout/hProcess3"/>
    <dgm:cxn modelId="{7D945656-1DE4-46F6-B8A3-5B0F403E7E51}" type="presParOf" srcId="{68120F8A-850C-4E0F-BA80-E9CACF091781}" destId="{39E3DB8F-48A1-4AA4-9504-69D6778C05BB}" srcOrd="3" destOrd="0" presId="urn:microsoft.com/office/officeart/2005/8/layout/hProcess3"/>
    <dgm:cxn modelId="{2F371068-3C4E-4E6E-B826-E7ED547FDDC4}" type="presParOf" srcId="{3B8040AC-B606-45A3-8F60-B3F5A305E788}" destId="{CC1DD435-A03E-4C9F-82B1-BD440EB1F40E}" srcOrd="4" destOrd="0" presId="urn:microsoft.com/office/officeart/2005/8/layout/hProcess3"/>
    <dgm:cxn modelId="{AF9EB86D-FDA7-4B60-9CD8-C8A6C512990C}" type="presParOf" srcId="{3B8040AC-B606-45A3-8F60-B3F5A305E788}" destId="{C10413D1-023F-4000-9D50-456113FDC489}" srcOrd="5" destOrd="0" presId="urn:microsoft.com/office/officeart/2005/8/layout/hProcess3"/>
    <dgm:cxn modelId="{21C2BB82-AF6D-4E44-8C08-B1A694F9ECB1}" type="presParOf" srcId="{C10413D1-023F-4000-9D50-456113FDC489}" destId="{6352B226-FF9E-403A-9C16-14348329DC8F}" srcOrd="0" destOrd="0" presId="urn:microsoft.com/office/officeart/2005/8/layout/hProcess3"/>
    <dgm:cxn modelId="{C43CD755-FD14-40FD-842F-8AB69FAD30D4}" type="presParOf" srcId="{C10413D1-023F-4000-9D50-456113FDC489}" destId="{773E574D-73A3-42D2-882F-930435154065}" srcOrd="1" destOrd="0" presId="urn:microsoft.com/office/officeart/2005/8/layout/hProcess3"/>
    <dgm:cxn modelId="{B6C42D26-A362-4FCE-A3DD-0DC6C893FDB9}" type="presParOf" srcId="{C10413D1-023F-4000-9D50-456113FDC489}" destId="{9D9D03D7-45AF-4363-84D8-83070A7A61D8}" srcOrd="2" destOrd="0" presId="urn:microsoft.com/office/officeart/2005/8/layout/hProcess3"/>
    <dgm:cxn modelId="{F5584F16-ED0A-48B2-A65C-8D11E32FCA68}" type="presParOf" srcId="{C10413D1-023F-4000-9D50-456113FDC489}" destId="{8DD497B7-21DB-4218-9583-2CD2D9853F58}" srcOrd="3" destOrd="0" presId="urn:microsoft.com/office/officeart/2005/8/layout/hProcess3"/>
    <dgm:cxn modelId="{456642A4-B042-46C1-A48F-0978BB57D40E}" type="presParOf" srcId="{3B8040AC-B606-45A3-8F60-B3F5A305E788}" destId="{72CDAF06-7A67-4E32-91FA-C1D37572AED9}" srcOrd="6" destOrd="0" presId="urn:microsoft.com/office/officeart/2005/8/layout/hProcess3"/>
    <dgm:cxn modelId="{9778D3C5-FD21-4BEC-A820-E5AD5038D972}" type="presParOf" srcId="{3B8040AC-B606-45A3-8F60-B3F5A305E788}" destId="{8E9A664B-5F87-4FE8-BAC2-C64E870E4A71}" srcOrd="7" destOrd="0" presId="urn:microsoft.com/office/officeart/2005/8/layout/hProcess3"/>
    <dgm:cxn modelId="{AF674AFC-2323-4823-9209-A170D7336B1B}" type="presParOf" srcId="{8E9A664B-5F87-4FE8-BAC2-C64E870E4A71}" destId="{9EF58E26-5EB5-4F0D-9E16-11FAD9D5293E}" srcOrd="0" destOrd="0" presId="urn:microsoft.com/office/officeart/2005/8/layout/hProcess3"/>
    <dgm:cxn modelId="{8A42B94C-BA00-4AE7-B635-D7AD82F37455}" type="presParOf" srcId="{8E9A664B-5F87-4FE8-BAC2-C64E870E4A71}" destId="{2E0DDDD3-0BFC-443A-8A3A-39DBAD6A41C5}" srcOrd="1" destOrd="0" presId="urn:microsoft.com/office/officeart/2005/8/layout/hProcess3"/>
    <dgm:cxn modelId="{658B8A5D-7217-4A6D-92C3-5A2D423EE812}" type="presParOf" srcId="{8E9A664B-5F87-4FE8-BAC2-C64E870E4A71}" destId="{D168FA5F-3961-4471-81F4-C5D4AB78812F}" srcOrd="2" destOrd="0" presId="urn:microsoft.com/office/officeart/2005/8/layout/hProcess3"/>
    <dgm:cxn modelId="{C2233252-8CA5-4B2D-9AE7-E64031C1CE22}" type="presParOf" srcId="{8E9A664B-5F87-4FE8-BAC2-C64E870E4A71}" destId="{9A1C05D6-9A23-4FD6-A56D-A41251A19A32}" srcOrd="3" destOrd="0" presId="urn:microsoft.com/office/officeart/2005/8/layout/hProcess3"/>
    <dgm:cxn modelId="{5C957E4C-D692-4E10-903C-938965A01258}" type="presParOf" srcId="{3B8040AC-B606-45A3-8F60-B3F5A305E788}" destId="{F7D6A194-5C71-4B04-99C7-B4FBF678D72C}" srcOrd="8" destOrd="0" presId="urn:microsoft.com/office/officeart/2005/8/layout/hProcess3"/>
    <dgm:cxn modelId="{146AA574-38BB-4FD3-B89E-6B5EA889C8D6}" type="presParOf" srcId="{3B8040AC-B606-45A3-8F60-B3F5A305E788}" destId="{4262A707-4B11-4EFA-A3B0-C830BB95907C}" srcOrd="9" destOrd="0" presId="urn:microsoft.com/office/officeart/2005/8/layout/hProcess3"/>
    <dgm:cxn modelId="{16374491-C93C-41A8-A9D6-D9F7ED4820FA}" type="presParOf" srcId="{3B8040AC-B606-45A3-8F60-B3F5A305E788}" destId="{B489AE79-E5C4-4BAB-B22A-EE9A014DBDAB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721E84-5741-4A21-896B-C0619D8A5D5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2BA6577-5C0B-4F40-BA0F-85DEE7281F28}">
      <dgm:prSet phldrT="[Texto]"/>
      <dgm:spPr>
        <a:solidFill>
          <a:srgbClr val="FF0000"/>
        </a:solidFill>
      </dgm:spPr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Residuo</a:t>
          </a:r>
          <a:endParaRPr lang="es-ES" b="1" dirty="0">
            <a:solidFill>
              <a:schemeClr val="tx1"/>
            </a:solidFill>
          </a:endParaRPr>
        </a:p>
      </dgm:t>
    </dgm:pt>
    <dgm:pt modelId="{03BF6DE6-19EA-48D5-B42E-5DCDD56BC9D2}" type="parTrans" cxnId="{3445FCA0-C3FA-4645-BDB6-B0F265306C63}">
      <dgm:prSet/>
      <dgm:spPr/>
      <dgm:t>
        <a:bodyPr/>
        <a:lstStyle/>
        <a:p>
          <a:endParaRPr lang="es-ES"/>
        </a:p>
      </dgm:t>
    </dgm:pt>
    <dgm:pt modelId="{7C445AD6-D276-41A4-8883-2D7E930F756A}" type="sibTrans" cxnId="{3445FCA0-C3FA-4645-BDB6-B0F265306C63}">
      <dgm:prSet/>
      <dgm:spPr/>
      <dgm:t>
        <a:bodyPr/>
        <a:lstStyle/>
        <a:p>
          <a:endParaRPr lang="es-ES"/>
        </a:p>
      </dgm:t>
    </dgm:pt>
    <dgm:pt modelId="{004557AE-E93C-4E0D-AAB8-4A4940477A39}">
      <dgm:prSet phldrT="[Texto]"/>
      <dgm:spPr>
        <a:solidFill>
          <a:srgbClr val="7030A0"/>
        </a:solidFill>
      </dgm:spPr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Gestión</a:t>
          </a:r>
          <a:endParaRPr lang="es-ES" b="1" dirty="0">
            <a:solidFill>
              <a:schemeClr val="tx1"/>
            </a:solidFill>
          </a:endParaRPr>
        </a:p>
      </dgm:t>
    </dgm:pt>
    <dgm:pt modelId="{35D72AFD-A6E2-4B84-9358-4F14528DEB49}" type="parTrans" cxnId="{49C4677D-D4F3-484A-9216-987AA5A33636}">
      <dgm:prSet/>
      <dgm:spPr/>
      <dgm:t>
        <a:bodyPr/>
        <a:lstStyle/>
        <a:p>
          <a:endParaRPr lang="es-ES"/>
        </a:p>
      </dgm:t>
    </dgm:pt>
    <dgm:pt modelId="{5808FFDA-D86D-4B76-9E3E-DFA07D57843F}" type="sibTrans" cxnId="{49C4677D-D4F3-484A-9216-987AA5A33636}">
      <dgm:prSet/>
      <dgm:spPr/>
      <dgm:t>
        <a:bodyPr/>
        <a:lstStyle/>
        <a:p>
          <a:endParaRPr lang="es-ES"/>
        </a:p>
      </dgm:t>
    </dgm:pt>
    <dgm:pt modelId="{D7B87768-A7E4-4F30-BFCC-7B581854CFE9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Reciclaje</a:t>
          </a:r>
          <a:endParaRPr lang="es-ES" b="1" dirty="0">
            <a:solidFill>
              <a:schemeClr val="tx1"/>
            </a:solidFill>
          </a:endParaRPr>
        </a:p>
      </dgm:t>
    </dgm:pt>
    <dgm:pt modelId="{1A7E8CFF-6687-4CEB-B67D-B44505CA4DEC}" type="parTrans" cxnId="{2C831D15-16D8-4B92-ABBD-74A598A9EB6E}">
      <dgm:prSet/>
      <dgm:spPr/>
      <dgm:t>
        <a:bodyPr/>
        <a:lstStyle/>
        <a:p>
          <a:endParaRPr lang="es-ES"/>
        </a:p>
      </dgm:t>
    </dgm:pt>
    <dgm:pt modelId="{65CF3839-B048-443B-8A07-5216E114E340}" type="sibTrans" cxnId="{2C831D15-16D8-4B92-ABBD-74A598A9EB6E}">
      <dgm:prSet/>
      <dgm:spPr/>
      <dgm:t>
        <a:bodyPr/>
        <a:lstStyle/>
        <a:p>
          <a:endParaRPr lang="es-ES"/>
        </a:p>
      </dgm:t>
    </dgm:pt>
    <dgm:pt modelId="{4D697FBF-9ADE-413D-95F1-48C4C6450D28}" type="pres">
      <dgm:prSet presAssocID="{39721E84-5741-4A21-896B-C0619D8A5D59}" presName="Name0" presStyleCnt="0">
        <dgm:presLayoutVars>
          <dgm:dir/>
          <dgm:resizeHandles val="exact"/>
        </dgm:presLayoutVars>
      </dgm:prSet>
      <dgm:spPr/>
    </dgm:pt>
    <dgm:pt modelId="{AD38171D-6B77-4682-891B-A945A1A16FAF}" type="pres">
      <dgm:prSet presAssocID="{72BA6577-5C0B-4F40-BA0F-85DEE7281F2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7F740E-903B-4001-9868-640797F980BF}" type="pres">
      <dgm:prSet presAssocID="{7C445AD6-D276-41A4-8883-2D7E930F756A}" presName="sibTrans" presStyleLbl="sibTrans2D1" presStyleIdx="0" presStyleCnt="2"/>
      <dgm:spPr/>
      <dgm:t>
        <a:bodyPr/>
        <a:lstStyle/>
        <a:p>
          <a:endParaRPr lang="es-ES"/>
        </a:p>
      </dgm:t>
    </dgm:pt>
    <dgm:pt modelId="{9C57C846-708C-4F04-B4C5-7A6F268AC605}" type="pres">
      <dgm:prSet presAssocID="{7C445AD6-D276-41A4-8883-2D7E930F756A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A788F298-8056-4BD1-ACBB-BE21A9AA8B75}" type="pres">
      <dgm:prSet presAssocID="{004557AE-E93C-4E0D-AAB8-4A4940477A3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064CC4-C030-42F1-9111-D50BB6284078}" type="pres">
      <dgm:prSet presAssocID="{5808FFDA-D86D-4B76-9E3E-DFA07D57843F}" presName="sibTrans" presStyleLbl="sibTrans2D1" presStyleIdx="1" presStyleCnt="2"/>
      <dgm:spPr/>
      <dgm:t>
        <a:bodyPr/>
        <a:lstStyle/>
        <a:p>
          <a:endParaRPr lang="es-ES"/>
        </a:p>
      </dgm:t>
    </dgm:pt>
    <dgm:pt modelId="{E6034251-2106-49C3-8E5F-890143F91B7A}" type="pres">
      <dgm:prSet presAssocID="{5808FFDA-D86D-4B76-9E3E-DFA07D57843F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1E78A3F6-EF67-482C-9E29-47F3EE95C3AA}" type="pres">
      <dgm:prSet presAssocID="{D7B87768-A7E4-4F30-BFCC-7B581854CFE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DCAB901-4BFD-4F5C-BC48-9611F5C3DDB0}" type="presOf" srcId="{72BA6577-5C0B-4F40-BA0F-85DEE7281F28}" destId="{AD38171D-6B77-4682-891B-A945A1A16FAF}" srcOrd="0" destOrd="0" presId="urn:microsoft.com/office/officeart/2005/8/layout/process1"/>
    <dgm:cxn modelId="{2C831D15-16D8-4B92-ABBD-74A598A9EB6E}" srcId="{39721E84-5741-4A21-896B-C0619D8A5D59}" destId="{D7B87768-A7E4-4F30-BFCC-7B581854CFE9}" srcOrd="2" destOrd="0" parTransId="{1A7E8CFF-6687-4CEB-B67D-B44505CA4DEC}" sibTransId="{65CF3839-B048-443B-8A07-5216E114E340}"/>
    <dgm:cxn modelId="{C382A225-8BE0-410B-873E-A9D47F5E41F6}" type="presOf" srcId="{5808FFDA-D86D-4B76-9E3E-DFA07D57843F}" destId="{AA064CC4-C030-42F1-9111-D50BB6284078}" srcOrd="0" destOrd="0" presId="urn:microsoft.com/office/officeart/2005/8/layout/process1"/>
    <dgm:cxn modelId="{003B691B-F871-452B-AB9B-E12D310CF21C}" type="presOf" srcId="{D7B87768-A7E4-4F30-BFCC-7B581854CFE9}" destId="{1E78A3F6-EF67-482C-9E29-47F3EE95C3AA}" srcOrd="0" destOrd="0" presId="urn:microsoft.com/office/officeart/2005/8/layout/process1"/>
    <dgm:cxn modelId="{2FD52E90-BF10-447C-9D4A-67610B9144B7}" type="presOf" srcId="{7C445AD6-D276-41A4-8883-2D7E930F756A}" destId="{967F740E-903B-4001-9868-640797F980BF}" srcOrd="0" destOrd="0" presId="urn:microsoft.com/office/officeart/2005/8/layout/process1"/>
    <dgm:cxn modelId="{3445FCA0-C3FA-4645-BDB6-B0F265306C63}" srcId="{39721E84-5741-4A21-896B-C0619D8A5D59}" destId="{72BA6577-5C0B-4F40-BA0F-85DEE7281F28}" srcOrd="0" destOrd="0" parTransId="{03BF6DE6-19EA-48D5-B42E-5DCDD56BC9D2}" sibTransId="{7C445AD6-D276-41A4-8883-2D7E930F756A}"/>
    <dgm:cxn modelId="{49C4677D-D4F3-484A-9216-987AA5A33636}" srcId="{39721E84-5741-4A21-896B-C0619D8A5D59}" destId="{004557AE-E93C-4E0D-AAB8-4A4940477A39}" srcOrd="1" destOrd="0" parTransId="{35D72AFD-A6E2-4B84-9358-4F14528DEB49}" sibTransId="{5808FFDA-D86D-4B76-9E3E-DFA07D57843F}"/>
    <dgm:cxn modelId="{C5D54626-29B8-4365-B8D0-F4868C22BD0D}" type="presOf" srcId="{39721E84-5741-4A21-896B-C0619D8A5D59}" destId="{4D697FBF-9ADE-413D-95F1-48C4C6450D28}" srcOrd="0" destOrd="0" presId="urn:microsoft.com/office/officeart/2005/8/layout/process1"/>
    <dgm:cxn modelId="{C27C0E58-4AAA-49AB-A3AC-59DC32807642}" type="presOf" srcId="{5808FFDA-D86D-4B76-9E3E-DFA07D57843F}" destId="{E6034251-2106-49C3-8E5F-890143F91B7A}" srcOrd="1" destOrd="0" presId="urn:microsoft.com/office/officeart/2005/8/layout/process1"/>
    <dgm:cxn modelId="{457A37FE-DABD-49A9-B5A5-50C139B097DE}" type="presOf" srcId="{004557AE-E93C-4E0D-AAB8-4A4940477A39}" destId="{A788F298-8056-4BD1-ACBB-BE21A9AA8B75}" srcOrd="0" destOrd="0" presId="urn:microsoft.com/office/officeart/2005/8/layout/process1"/>
    <dgm:cxn modelId="{AEA72DA4-D326-436D-899E-E4A4B03CE48C}" type="presOf" srcId="{7C445AD6-D276-41A4-8883-2D7E930F756A}" destId="{9C57C846-708C-4F04-B4C5-7A6F268AC605}" srcOrd="1" destOrd="0" presId="urn:microsoft.com/office/officeart/2005/8/layout/process1"/>
    <dgm:cxn modelId="{50E5E215-9895-4197-95DE-98061683AFFE}" type="presParOf" srcId="{4D697FBF-9ADE-413D-95F1-48C4C6450D28}" destId="{AD38171D-6B77-4682-891B-A945A1A16FAF}" srcOrd="0" destOrd="0" presId="urn:microsoft.com/office/officeart/2005/8/layout/process1"/>
    <dgm:cxn modelId="{41CED018-36EB-4E1F-B7F7-341D91EF731A}" type="presParOf" srcId="{4D697FBF-9ADE-413D-95F1-48C4C6450D28}" destId="{967F740E-903B-4001-9868-640797F980BF}" srcOrd="1" destOrd="0" presId="urn:microsoft.com/office/officeart/2005/8/layout/process1"/>
    <dgm:cxn modelId="{4862D426-7C28-4296-973D-C9F1351398D2}" type="presParOf" srcId="{967F740E-903B-4001-9868-640797F980BF}" destId="{9C57C846-708C-4F04-B4C5-7A6F268AC605}" srcOrd="0" destOrd="0" presId="urn:microsoft.com/office/officeart/2005/8/layout/process1"/>
    <dgm:cxn modelId="{5A0A18CE-DFDA-48DA-BE9A-B67D723C5944}" type="presParOf" srcId="{4D697FBF-9ADE-413D-95F1-48C4C6450D28}" destId="{A788F298-8056-4BD1-ACBB-BE21A9AA8B75}" srcOrd="2" destOrd="0" presId="urn:microsoft.com/office/officeart/2005/8/layout/process1"/>
    <dgm:cxn modelId="{A11B7008-54A7-4194-A297-45004658E8A2}" type="presParOf" srcId="{4D697FBF-9ADE-413D-95F1-48C4C6450D28}" destId="{AA064CC4-C030-42F1-9111-D50BB6284078}" srcOrd="3" destOrd="0" presId="urn:microsoft.com/office/officeart/2005/8/layout/process1"/>
    <dgm:cxn modelId="{D4900F38-FC58-48A0-A13B-F0BC105F22E1}" type="presParOf" srcId="{AA064CC4-C030-42F1-9111-D50BB6284078}" destId="{E6034251-2106-49C3-8E5F-890143F91B7A}" srcOrd="0" destOrd="0" presId="urn:microsoft.com/office/officeart/2005/8/layout/process1"/>
    <dgm:cxn modelId="{E7DABABE-7CD2-41AE-B618-EE6CB7EA80F3}" type="presParOf" srcId="{4D697FBF-9ADE-413D-95F1-48C4C6450D28}" destId="{1E78A3F6-EF67-482C-9E29-47F3EE95C3A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400F72-B863-43E2-8C38-517E9DCA917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C0DF563-730D-4EC0-B69A-BE9AE2646727}">
      <dgm:prSet phldrT="[Texto]"/>
      <dgm:spPr/>
      <dgm:t>
        <a:bodyPr/>
        <a:lstStyle/>
        <a:p>
          <a:pPr algn="ctr"/>
          <a:r>
            <a:rPr lang="es-ES" b="1" dirty="0" smtClean="0">
              <a:solidFill>
                <a:schemeClr val="tx1"/>
              </a:solidFill>
            </a:rPr>
            <a:t>VARIABLES ECONÓMICAS</a:t>
          </a:r>
          <a:endParaRPr lang="es-ES" b="1" dirty="0">
            <a:solidFill>
              <a:schemeClr val="tx1"/>
            </a:solidFill>
          </a:endParaRPr>
        </a:p>
      </dgm:t>
    </dgm:pt>
    <dgm:pt modelId="{31F99C1D-23AC-4ABB-9702-8A9D626F41E4}" type="parTrans" cxnId="{109421CE-ECB8-4458-9222-529E99C83996}">
      <dgm:prSet/>
      <dgm:spPr/>
      <dgm:t>
        <a:bodyPr/>
        <a:lstStyle/>
        <a:p>
          <a:endParaRPr lang="es-ES"/>
        </a:p>
      </dgm:t>
    </dgm:pt>
    <dgm:pt modelId="{021183EE-9C9A-476A-9478-E2881ED85715}" type="sibTrans" cxnId="{109421CE-ECB8-4458-9222-529E99C83996}">
      <dgm:prSet/>
      <dgm:spPr/>
      <dgm:t>
        <a:bodyPr/>
        <a:lstStyle/>
        <a:p>
          <a:endParaRPr lang="es-ES"/>
        </a:p>
      </dgm:t>
    </dgm:pt>
    <dgm:pt modelId="{6F54AD6F-B19B-4E99-90E3-CA6C8A89A8F4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algn="ctr"/>
          <a:r>
            <a:rPr lang="es-ES" dirty="0" smtClean="0"/>
            <a:t>Producto Interno Bruto (PIB)</a:t>
          </a:r>
          <a:endParaRPr lang="es-ES" dirty="0"/>
        </a:p>
      </dgm:t>
    </dgm:pt>
    <dgm:pt modelId="{71B885A8-388D-4888-87AD-08D9EDB12409}" type="parTrans" cxnId="{64A81959-F5D2-4144-AE52-79693FB31C13}">
      <dgm:prSet/>
      <dgm:spPr/>
      <dgm:t>
        <a:bodyPr/>
        <a:lstStyle/>
        <a:p>
          <a:endParaRPr lang="es-ES"/>
        </a:p>
      </dgm:t>
    </dgm:pt>
    <dgm:pt modelId="{85194D23-FDC4-403A-B898-49054EEED3AD}" type="sibTrans" cxnId="{64A81959-F5D2-4144-AE52-79693FB31C13}">
      <dgm:prSet/>
      <dgm:spPr/>
      <dgm:t>
        <a:bodyPr/>
        <a:lstStyle/>
        <a:p>
          <a:endParaRPr lang="es-ES"/>
        </a:p>
      </dgm:t>
    </dgm:pt>
    <dgm:pt modelId="{6FF47197-BE3D-4730-8E0E-9C230C7787E7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algn="ctr"/>
          <a:r>
            <a:rPr lang="es-ES" dirty="0" smtClean="0"/>
            <a:t>Desempleo- subempleo</a:t>
          </a:r>
          <a:endParaRPr lang="es-ES" dirty="0"/>
        </a:p>
      </dgm:t>
    </dgm:pt>
    <dgm:pt modelId="{1C2D387C-FB94-4EEC-B23D-27B454BDD885}" type="parTrans" cxnId="{C3436761-6605-4CE3-B309-5C8F8AEC8F28}">
      <dgm:prSet/>
      <dgm:spPr/>
      <dgm:t>
        <a:bodyPr/>
        <a:lstStyle/>
        <a:p>
          <a:endParaRPr lang="es-ES"/>
        </a:p>
      </dgm:t>
    </dgm:pt>
    <dgm:pt modelId="{1995B15C-E135-4966-96E0-3BBD2DF10D6B}" type="sibTrans" cxnId="{C3436761-6605-4CE3-B309-5C8F8AEC8F28}">
      <dgm:prSet/>
      <dgm:spPr/>
      <dgm:t>
        <a:bodyPr/>
        <a:lstStyle/>
        <a:p>
          <a:endParaRPr lang="es-ES"/>
        </a:p>
      </dgm:t>
    </dgm:pt>
    <dgm:pt modelId="{896FF0CD-54C1-4357-8369-E81F8D737AA5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algn="ctr"/>
          <a:r>
            <a:rPr lang="es-ES" dirty="0" smtClean="0"/>
            <a:t>Balanza Comercial </a:t>
          </a:r>
          <a:endParaRPr lang="es-ES" dirty="0"/>
        </a:p>
      </dgm:t>
    </dgm:pt>
    <dgm:pt modelId="{CA9D2B74-25F8-4C72-9013-DB3C9AC63ED1}" type="parTrans" cxnId="{7A66F5D4-4243-4AD9-A14F-774EC2DED24F}">
      <dgm:prSet/>
      <dgm:spPr/>
      <dgm:t>
        <a:bodyPr/>
        <a:lstStyle/>
        <a:p>
          <a:endParaRPr lang="es-ES"/>
        </a:p>
      </dgm:t>
    </dgm:pt>
    <dgm:pt modelId="{E0C75574-00C3-4955-AD64-A8ED6D659984}" type="sibTrans" cxnId="{7A66F5D4-4243-4AD9-A14F-774EC2DED24F}">
      <dgm:prSet/>
      <dgm:spPr/>
      <dgm:t>
        <a:bodyPr/>
        <a:lstStyle/>
        <a:p>
          <a:endParaRPr lang="es-ES"/>
        </a:p>
      </dgm:t>
    </dgm:pt>
    <dgm:pt modelId="{3D6EAE9E-CE03-4B3F-841C-6582370A2AB7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algn="ctr"/>
          <a:r>
            <a:rPr lang="es-ES" dirty="0" smtClean="0"/>
            <a:t>Subempleo</a:t>
          </a:r>
          <a:endParaRPr lang="es-ES" dirty="0"/>
        </a:p>
      </dgm:t>
    </dgm:pt>
    <dgm:pt modelId="{70ED7EFC-3B8A-4B74-8444-5209C1077514}" type="parTrans" cxnId="{5E5F21A4-7050-49D3-A3D3-10A59E6AC816}">
      <dgm:prSet/>
      <dgm:spPr/>
      <dgm:t>
        <a:bodyPr/>
        <a:lstStyle/>
        <a:p>
          <a:endParaRPr lang="es-ES"/>
        </a:p>
      </dgm:t>
    </dgm:pt>
    <dgm:pt modelId="{5007CAA2-9258-4C01-9053-D54496D98F54}" type="sibTrans" cxnId="{5E5F21A4-7050-49D3-A3D3-10A59E6AC816}">
      <dgm:prSet/>
      <dgm:spPr/>
      <dgm:t>
        <a:bodyPr/>
        <a:lstStyle/>
        <a:p>
          <a:endParaRPr lang="es-ES"/>
        </a:p>
      </dgm:t>
    </dgm:pt>
    <dgm:pt modelId="{A9630772-6022-4549-8456-6957A126A228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algn="ctr"/>
          <a:r>
            <a:rPr lang="es-ES" dirty="0" smtClean="0"/>
            <a:t>Exportaciones- Importaciones</a:t>
          </a:r>
          <a:endParaRPr lang="es-ES" dirty="0"/>
        </a:p>
      </dgm:t>
    </dgm:pt>
    <dgm:pt modelId="{3E9A71CE-8B59-4451-99D5-79539F77F63D}" type="parTrans" cxnId="{B89BD1C5-51CD-4198-A205-C9B4E3D50955}">
      <dgm:prSet/>
      <dgm:spPr/>
      <dgm:t>
        <a:bodyPr/>
        <a:lstStyle/>
        <a:p>
          <a:endParaRPr lang="es-ES"/>
        </a:p>
      </dgm:t>
    </dgm:pt>
    <dgm:pt modelId="{7AADC4DE-0376-4A72-A57F-51AA0D7E85A3}" type="sibTrans" cxnId="{B89BD1C5-51CD-4198-A205-C9B4E3D50955}">
      <dgm:prSet/>
      <dgm:spPr/>
      <dgm:t>
        <a:bodyPr/>
        <a:lstStyle/>
        <a:p>
          <a:endParaRPr lang="es-ES"/>
        </a:p>
      </dgm:t>
    </dgm:pt>
    <dgm:pt modelId="{09DF5CE2-AEEC-4D4C-9A38-8440DA29DFC1}" type="pres">
      <dgm:prSet presAssocID="{82400F72-B863-43E2-8C38-517E9DCA917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74C0DCB-BDA1-46E2-825E-0D4D61D83AC3}" type="pres">
      <dgm:prSet presAssocID="{6C0DF563-730D-4EC0-B69A-BE9AE2646727}" presName="parentLin" presStyleCnt="0"/>
      <dgm:spPr/>
    </dgm:pt>
    <dgm:pt modelId="{9D78A218-D6D2-4A23-BFB5-FB1B1FEAC908}" type="pres">
      <dgm:prSet presAssocID="{6C0DF563-730D-4EC0-B69A-BE9AE2646727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98B0A9BB-328B-41F0-9166-31B55E53A0CA}" type="pres">
      <dgm:prSet presAssocID="{6C0DF563-730D-4EC0-B69A-BE9AE2646727}" presName="parentText" presStyleLbl="node1" presStyleIdx="0" presStyleCnt="6" custScaleX="115287" custScaleY="139368" custLinFactNeighborX="5938" custLinFactNeighborY="646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690F83-3C10-4CE4-BC96-68C8896DA0A2}" type="pres">
      <dgm:prSet presAssocID="{6C0DF563-730D-4EC0-B69A-BE9AE2646727}" presName="negativeSpace" presStyleCnt="0"/>
      <dgm:spPr/>
    </dgm:pt>
    <dgm:pt modelId="{6A084874-3050-4CFA-9B5D-853618909FEE}" type="pres">
      <dgm:prSet presAssocID="{6C0DF563-730D-4EC0-B69A-BE9AE2646727}" presName="childText" presStyleLbl="conFgAcc1" presStyleIdx="0" presStyleCnt="6" custLinFactY="13344" custLinFactNeighborX="-192" custLinFactNeighborY="100000">
        <dgm:presLayoutVars>
          <dgm:bulletEnabled val="1"/>
        </dgm:presLayoutVars>
      </dgm:prSet>
      <dgm:spPr/>
    </dgm:pt>
    <dgm:pt modelId="{4183E6E5-709A-4486-BAFA-652EEBC2C9D1}" type="pres">
      <dgm:prSet presAssocID="{021183EE-9C9A-476A-9478-E2881ED85715}" presName="spaceBetweenRectangles" presStyleCnt="0"/>
      <dgm:spPr/>
    </dgm:pt>
    <dgm:pt modelId="{CE3AC5B5-96CD-487A-9FF0-EBCF5F3871AA}" type="pres">
      <dgm:prSet presAssocID="{6F54AD6F-B19B-4E99-90E3-CA6C8A89A8F4}" presName="parentLin" presStyleCnt="0"/>
      <dgm:spPr/>
    </dgm:pt>
    <dgm:pt modelId="{995E2DF2-150A-49DA-AED2-3AFE157703CA}" type="pres">
      <dgm:prSet presAssocID="{6F54AD6F-B19B-4E99-90E3-CA6C8A89A8F4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194F9222-4851-49A1-B95A-D5DC23E54107}" type="pres">
      <dgm:prSet presAssocID="{6F54AD6F-B19B-4E99-90E3-CA6C8A89A8F4}" presName="parentText" presStyleLbl="node1" presStyleIdx="1" presStyleCnt="6" custScaleX="11613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1CAD4C-C897-4CA2-8AD5-AD9A811B09BF}" type="pres">
      <dgm:prSet presAssocID="{6F54AD6F-B19B-4E99-90E3-CA6C8A89A8F4}" presName="negativeSpace" presStyleCnt="0"/>
      <dgm:spPr/>
    </dgm:pt>
    <dgm:pt modelId="{D1784AF6-E479-4243-A36A-71A790B343B6}" type="pres">
      <dgm:prSet presAssocID="{6F54AD6F-B19B-4E99-90E3-CA6C8A89A8F4}" presName="childText" presStyleLbl="conFgAcc1" presStyleIdx="1" presStyleCnt="6" custLinFactNeighborX="-1477" custLinFactNeighborY="20764">
        <dgm:presLayoutVars>
          <dgm:bulletEnabled val="1"/>
        </dgm:presLayoutVars>
      </dgm:prSet>
      <dgm:spPr/>
    </dgm:pt>
    <dgm:pt modelId="{3F62D2AE-65D0-411D-9BB5-AFB94939F518}" type="pres">
      <dgm:prSet presAssocID="{85194D23-FDC4-403A-B898-49054EEED3AD}" presName="spaceBetweenRectangles" presStyleCnt="0"/>
      <dgm:spPr/>
    </dgm:pt>
    <dgm:pt modelId="{CD5CC516-6B44-47BD-A3A7-211F46A4644C}" type="pres">
      <dgm:prSet presAssocID="{6FF47197-BE3D-4730-8E0E-9C230C7787E7}" presName="parentLin" presStyleCnt="0"/>
      <dgm:spPr/>
    </dgm:pt>
    <dgm:pt modelId="{1A596F1A-3FD2-49E2-B02E-D6A39DAE98A1}" type="pres">
      <dgm:prSet presAssocID="{6FF47197-BE3D-4730-8E0E-9C230C7787E7}" presName="parentLeftMargin" presStyleLbl="node1" presStyleIdx="1" presStyleCnt="6"/>
      <dgm:spPr/>
      <dgm:t>
        <a:bodyPr/>
        <a:lstStyle/>
        <a:p>
          <a:endParaRPr lang="es-ES"/>
        </a:p>
      </dgm:t>
    </dgm:pt>
    <dgm:pt modelId="{59146FB7-8298-433D-A284-6A63A739BD7C}" type="pres">
      <dgm:prSet presAssocID="{6FF47197-BE3D-4730-8E0E-9C230C7787E7}" presName="parentText" presStyleLbl="node1" presStyleIdx="2" presStyleCnt="6" custScaleX="11334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72DB3B-1A09-4AFF-9C34-C6FE2F4EB49D}" type="pres">
      <dgm:prSet presAssocID="{6FF47197-BE3D-4730-8E0E-9C230C7787E7}" presName="negativeSpace" presStyleCnt="0"/>
      <dgm:spPr/>
    </dgm:pt>
    <dgm:pt modelId="{AEA3AFA3-1D50-414B-962B-8706A1E50DC1}" type="pres">
      <dgm:prSet presAssocID="{6FF47197-BE3D-4730-8E0E-9C230C7787E7}" presName="childText" presStyleLbl="conFgAcc1" presStyleIdx="2" presStyleCnt="6">
        <dgm:presLayoutVars>
          <dgm:bulletEnabled val="1"/>
        </dgm:presLayoutVars>
      </dgm:prSet>
      <dgm:spPr/>
    </dgm:pt>
    <dgm:pt modelId="{C489ACC5-4FEE-4F5A-B689-735D0D7ADB41}" type="pres">
      <dgm:prSet presAssocID="{1995B15C-E135-4966-96E0-3BBD2DF10D6B}" presName="spaceBetweenRectangles" presStyleCnt="0"/>
      <dgm:spPr/>
    </dgm:pt>
    <dgm:pt modelId="{37C8A5B0-32AF-46BA-BA1D-93A0F6100A0B}" type="pres">
      <dgm:prSet presAssocID="{3D6EAE9E-CE03-4B3F-841C-6582370A2AB7}" presName="parentLin" presStyleCnt="0"/>
      <dgm:spPr/>
    </dgm:pt>
    <dgm:pt modelId="{8A014A01-437B-4D2D-A045-673E4D29CF31}" type="pres">
      <dgm:prSet presAssocID="{3D6EAE9E-CE03-4B3F-841C-6582370A2AB7}" presName="parentLeftMargin" presStyleLbl="node1" presStyleIdx="2" presStyleCnt="6" custScaleX="118721"/>
      <dgm:spPr/>
      <dgm:t>
        <a:bodyPr/>
        <a:lstStyle/>
        <a:p>
          <a:endParaRPr lang="es-ES"/>
        </a:p>
      </dgm:t>
    </dgm:pt>
    <dgm:pt modelId="{B78FF66F-555D-4431-ACFF-6BA4DEC4320E}" type="pres">
      <dgm:prSet presAssocID="{3D6EAE9E-CE03-4B3F-841C-6582370A2AB7}" presName="parentText" presStyleLbl="node1" presStyleIdx="3" presStyleCnt="6" custScaleX="11508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C59805-7E01-46E5-9714-21144CBDBD1D}" type="pres">
      <dgm:prSet presAssocID="{3D6EAE9E-CE03-4B3F-841C-6582370A2AB7}" presName="negativeSpace" presStyleCnt="0"/>
      <dgm:spPr/>
    </dgm:pt>
    <dgm:pt modelId="{5082F815-9A7F-44B4-BC42-0F999EAE2A9D}" type="pres">
      <dgm:prSet presAssocID="{3D6EAE9E-CE03-4B3F-841C-6582370A2AB7}" presName="childText" presStyleLbl="conFgAcc1" presStyleIdx="3" presStyleCnt="6">
        <dgm:presLayoutVars>
          <dgm:bulletEnabled val="1"/>
        </dgm:presLayoutVars>
      </dgm:prSet>
      <dgm:spPr/>
    </dgm:pt>
    <dgm:pt modelId="{5DA94CF4-DE7B-45D0-805D-9C883186780B}" type="pres">
      <dgm:prSet presAssocID="{5007CAA2-9258-4C01-9053-D54496D98F54}" presName="spaceBetweenRectangles" presStyleCnt="0"/>
      <dgm:spPr/>
    </dgm:pt>
    <dgm:pt modelId="{79967759-18D3-4079-99B8-510BB2C111E4}" type="pres">
      <dgm:prSet presAssocID="{896FF0CD-54C1-4357-8369-E81F8D737AA5}" presName="parentLin" presStyleCnt="0"/>
      <dgm:spPr/>
    </dgm:pt>
    <dgm:pt modelId="{01D9C3A5-7E38-4900-8886-191E7F5A8419}" type="pres">
      <dgm:prSet presAssocID="{896FF0CD-54C1-4357-8369-E81F8D737AA5}" presName="parentLeftMargin" presStyleLbl="node1" presStyleIdx="3" presStyleCnt="6"/>
      <dgm:spPr/>
      <dgm:t>
        <a:bodyPr/>
        <a:lstStyle/>
        <a:p>
          <a:endParaRPr lang="es-ES"/>
        </a:p>
      </dgm:t>
    </dgm:pt>
    <dgm:pt modelId="{1DF8432C-DD09-404D-AE71-DC70DA139E27}" type="pres">
      <dgm:prSet presAssocID="{896FF0CD-54C1-4357-8369-E81F8D737AA5}" presName="parentText" presStyleLbl="node1" presStyleIdx="4" presStyleCnt="6" custScaleX="11613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AAB99A-20EE-4C8C-B3CE-61C752012E8D}" type="pres">
      <dgm:prSet presAssocID="{896FF0CD-54C1-4357-8369-E81F8D737AA5}" presName="negativeSpace" presStyleCnt="0"/>
      <dgm:spPr/>
    </dgm:pt>
    <dgm:pt modelId="{EE11DFD9-ED3C-49EC-8CF0-C778B235CB48}" type="pres">
      <dgm:prSet presAssocID="{896FF0CD-54C1-4357-8369-E81F8D737AA5}" presName="childText" presStyleLbl="conFgAcc1" presStyleIdx="4" presStyleCnt="6">
        <dgm:presLayoutVars>
          <dgm:bulletEnabled val="1"/>
        </dgm:presLayoutVars>
      </dgm:prSet>
      <dgm:spPr/>
    </dgm:pt>
    <dgm:pt modelId="{52070D11-3E79-4624-B7AD-93CFBA0A4961}" type="pres">
      <dgm:prSet presAssocID="{E0C75574-00C3-4955-AD64-A8ED6D659984}" presName="spaceBetweenRectangles" presStyleCnt="0"/>
      <dgm:spPr/>
    </dgm:pt>
    <dgm:pt modelId="{B61ECE7B-B6C0-449D-8BAC-FD73EE173499}" type="pres">
      <dgm:prSet presAssocID="{A9630772-6022-4549-8456-6957A126A228}" presName="parentLin" presStyleCnt="0"/>
      <dgm:spPr/>
    </dgm:pt>
    <dgm:pt modelId="{EC8DFBC3-6520-4573-8CD7-187F38DBA022}" type="pres">
      <dgm:prSet presAssocID="{A9630772-6022-4549-8456-6957A126A228}" presName="parentLeftMargin" presStyleLbl="node1" presStyleIdx="4" presStyleCnt="6" custScaleX="116134"/>
      <dgm:spPr/>
      <dgm:t>
        <a:bodyPr/>
        <a:lstStyle/>
        <a:p>
          <a:endParaRPr lang="es-ES"/>
        </a:p>
      </dgm:t>
    </dgm:pt>
    <dgm:pt modelId="{E2E14205-3C3C-46D3-BD35-B253506D4B8D}" type="pres">
      <dgm:prSet presAssocID="{A9630772-6022-4549-8456-6957A126A228}" presName="parentText" presStyleLbl="node1" presStyleIdx="5" presStyleCnt="6" custScaleX="1143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62FB76-E904-4321-9970-BEC765A4E309}" type="pres">
      <dgm:prSet presAssocID="{A9630772-6022-4549-8456-6957A126A228}" presName="negativeSpace" presStyleCnt="0"/>
      <dgm:spPr/>
    </dgm:pt>
    <dgm:pt modelId="{DE24C849-D365-4100-ACC0-F040E2E9DCF5}" type="pres">
      <dgm:prSet presAssocID="{A9630772-6022-4549-8456-6957A126A228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7F50E78C-2177-4E76-9BE4-9E93B00CF53A}" type="presOf" srcId="{6F54AD6F-B19B-4E99-90E3-CA6C8A89A8F4}" destId="{194F9222-4851-49A1-B95A-D5DC23E54107}" srcOrd="1" destOrd="0" presId="urn:microsoft.com/office/officeart/2005/8/layout/list1"/>
    <dgm:cxn modelId="{E6B91E53-F41B-4E14-832F-DA2967E3C9E4}" type="presOf" srcId="{896FF0CD-54C1-4357-8369-E81F8D737AA5}" destId="{1DF8432C-DD09-404D-AE71-DC70DA139E27}" srcOrd="1" destOrd="0" presId="urn:microsoft.com/office/officeart/2005/8/layout/list1"/>
    <dgm:cxn modelId="{3F36DA13-0210-47B1-AF41-93F99E48FA8E}" type="presOf" srcId="{6C0DF563-730D-4EC0-B69A-BE9AE2646727}" destId="{98B0A9BB-328B-41F0-9166-31B55E53A0CA}" srcOrd="1" destOrd="0" presId="urn:microsoft.com/office/officeart/2005/8/layout/list1"/>
    <dgm:cxn modelId="{5E5F21A4-7050-49D3-A3D3-10A59E6AC816}" srcId="{82400F72-B863-43E2-8C38-517E9DCA9171}" destId="{3D6EAE9E-CE03-4B3F-841C-6582370A2AB7}" srcOrd="3" destOrd="0" parTransId="{70ED7EFC-3B8A-4B74-8444-5209C1077514}" sibTransId="{5007CAA2-9258-4C01-9053-D54496D98F54}"/>
    <dgm:cxn modelId="{64A81959-F5D2-4144-AE52-79693FB31C13}" srcId="{82400F72-B863-43E2-8C38-517E9DCA9171}" destId="{6F54AD6F-B19B-4E99-90E3-CA6C8A89A8F4}" srcOrd="1" destOrd="0" parTransId="{71B885A8-388D-4888-87AD-08D9EDB12409}" sibTransId="{85194D23-FDC4-403A-B898-49054EEED3AD}"/>
    <dgm:cxn modelId="{109421CE-ECB8-4458-9222-529E99C83996}" srcId="{82400F72-B863-43E2-8C38-517E9DCA9171}" destId="{6C0DF563-730D-4EC0-B69A-BE9AE2646727}" srcOrd="0" destOrd="0" parTransId="{31F99C1D-23AC-4ABB-9702-8A9D626F41E4}" sibTransId="{021183EE-9C9A-476A-9478-E2881ED85715}"/>
    <dgm:cxn modelId="{8E61ECE2-D6E2-41FA-8BAC-9F2B2B6BD7B0}" type="presOf" srcId="{A9630772-6022-4549-8456-6957A126A228}" destId="{E2E14205-3C3C-46D3-BD35-B253506D4B8D}" srcOrd="1" destOrd="0" presId="urn:microsoft.com/office/officeart/2005/8/layout/list1"/>
    <dgm:cxn modelId="{B89BD1C5-51CD-4198-A205-C9B4E3D50955}" srcId="{82400F72-B863-43E2-8C38-517E9DCA9171}" destId="{A9630772-6022-4549-8456-6957A126A228}" srcOrd="5" destOrd="0" parTransId="{3E9A71CE-8B59-4451-99D5-79539F77F63D}" sibTransId="{7AADC4DE-0376-4A72-A57F-51AA0D7E85A3}"/>
    <dgm:cxn modelId="{336F75D7-E600-42FF-BC41-60DC452E95AC}" type="presOf" srcId="{82400F72-B863-43E2-8C38-517E9DCA9171}" destId="{09DF5CE2-AEEC-4D4C-9A38-8440DA29DFC1}" srcOrd="0" destOrd="0" presId="urn:microsoft.com/office/officeart/2005/8/layout/list1"/>
    <dgm:cxn modelId="{32E4E624-BBCC-4753-B603-3FD1A8BFFD02}" type="presOf" srcId="{6FF47197-BE3D-4730-8E0E-9C230C7787E7}" destId="{1A596F1A-3FD2-49E2-B02E-D6A39DAE98A1}" srcOrd="0" destOrd="0" presId="urn:microsoft.com/office/officeart/2005/8/layout/list1"/>
    <dgm:cxn modelId="{087D0948-6922-41D9-80C0-9BF261D1C124}" type="presOf" srcId="{6C0DF563-730D-4EC0-B69A-BE9AE2646727}" destId="{9D78A218-D6D2-4A23-BFB5-FB1B1FEAC908}" srcOrd="0" destOrd="0" presId="urn:microsoft.com/office/officeart/2005/8/layout/list1"/>
    <dgm:cxn modelId="{0B793C85-D2F8-47E2-A77F-4C18F7A82C28}" type="presOf" srcId="{A9630772-6022-4549-8456-6957A126A228}" destId="{EC8DFBC3-6520-4573-8CD7-187F38DBA022}" srcOrd="0" destOrd="0" presId="urn:microsoft.com/office/officeart/2005/8/layout/list1"/>
    <dgm:cxn modelId="{7A66F5D4-4243-4AD9-A14F-774EC2DED24F}" srcId="{82400F72-B863-43E2-8C38-517E9DCA9171}" destId="{896FF0CD-54C1-4357-8369-E81F8D737AA5}" srcOrd="4" destOrd="0" parTransId="{CA9D2B74-25F8-4C72-9013-DB3C9AC63ED1}" sibTransId="{E0C75574-00C3-4955-AD64-A8ED6D659984}"/>
    <dgm:cxn modelId="{78731C2A-BAB2-4BE5-AFD1-C15BE84CA115}" type="presOf" srcId="{6F54AD6F-B19B-4E99-90E3-CA6C8A89A8F4}" destId="{995E2DF2-150A-49DA-AED2-3AFE157703CA}" srcOrd="0" destOrd="0" presId="urn:microsoft.com/office/officeart/2005/8/layout/list1"/>
    <dgm:cxn modelId="{B626E7E9-2E06-4921-974F-B1A7E1F25167}" type="presOf" srcId="{3D6EAE9E-CE03-4B3F-841C-6582370A2AB7}" destId="{8A014A01-437B-4D2D-A045-673E4D29CF31}" srcOrd="0" destOrd="0" presId="urn:microsoft.com/office/officeart/2005/8/layout/list1"/>
    <dgm:cxn modelId="{C54B421D-11CE-428A-8930-9B4A4B65C061}" type="presOf" srcId="{3D6EAE9E-CE03-4B3F-841C-6582370A2AB7}" destId="{B78FF66F-555D-4431-ACFF-6BA4DEC4320E}" srcOrd="1" destOrd="0" presId="urn:microsoft.com/office/officeart/2005/8/layout/list1"/>
    <dgm:cxn modelId="{5FF1BFD9-6308-4F07-AE9B-0306A87852E0}" type="presOf" srcId="{896FF0CD-54C1-4357-8369-E81F8D737AA5}" destId="{01D9C3A5-7E38-4900-8886-191E7F5A8419}" srcOrd="0" destOrd="0" presId="urn:microsoft.com/office/officeart/2005/8/layout/list1"/>
    <dgm:cxn modelId="{94EC002F-567D-480B-964E-DFB2EB1A6E63}" type="presOf" srcId="{6FF47197-BE3D-4730-8E0E-9C230C7787E7}" destId="{59146FB7-8298-433D-A284-6A63A739BD7C}" srcOrd="1" destOrd="0" presId="urn:microsoft.com/office/officeart/2005/8/layout/list1"/>
    <dgm:cxn modelId="{C3436761-6605-4CE3-B309-5C8F8AEC8F28}" srcId="{82400F72-B863-43E2-8C38-517E9DCA9171}" destId="{6FF47197-BE3D-4730-8E0E-9C230C7787E7}" srcOrd="2" destOrd="0" parTransId="{1C2D387C-FB94-4EEC-B23D-27B454BDD885}" sibTransId="{1995B15C-E135-4966-96E0-3BBD2DF10D6B}"/>
    <dgm:cxn modelId="{3E5D1DE3-62CA-46D2-A442-1A1C83E0400B}" type="presParOf" srcId="{09DF5CE2-AEEC-4D4C-9A38-8440DA29DFC1}" destId="{E74C0DCB-BDA1-46E2-825E-0D4D61D83AC3}" srcOrd="0" destOrd="0" presId="urn:microsoft.com/office/officeart/2005/8/layout/list1"/>
    <dgm:cxn modelId="{9F929243-170D-45A7-A422-C08F08B29080}" type="presParOf" srcId="{E74C0DCB-BDA1-46E2-825E-0D4D61D83AC3}" destId="{9D78A218-D6D2-4A23-BFB5-FB1B1FEAC908}" srcOrd="0" destOrd="0" presId="urn:microsoft.com/office/officeart/2005/8/layout/list1"/>
    <dgm:cxn modelId="{FA1DE022-5377-434E-80D9-B8972571E3A6}" type="presParOf" srcId="{E74C0DCB-BDA1-46E2-825E-0D4D61D83AC3}" destId="{98B0A9BB-328B-41F0-9166-31B55E53A0CA}" srcOrd="1" destOrd="0" presId="urn:microsoft.com/office/officeart/2005/8/layout/list1"/>
    <dgm:cxn modelId="{7D802AD0-347C-4309-A842-865DD1F689AA}" type="presParOf" srcId="{09DF5CE2-AEEC-4D4C-9A38-8440DA29DFC1}" destId="{08690F83-3C10-4CE4-BC96-68C8896DA0A2}" srcOrd="1" destOrd="0" presId="urn:microsoft.com/office/officeart/2005/8/layout/list1"/>
    <dgm:cxn modelId="{11D29C4B-FD9B-4809-B158-461E9A0C7282}" type="presParOf" srcId="{09DF5CE2-AEEC-4D4C-9A38-8440DA29DFC1}" destId="{6A084874-3050-4CFA-9B5D-853618909FEE}" srcOrd="2" destOrd="0" presId="urn:microsoft.com/office/officeart/2005/8/layout/list1"/>
    <dgm:cxn modelId="{D3CC265E-E834-4D98-B17B-9DE3E104E002}" type="presParOf" srcId="{09DF5CE2-AEEC-4D4C-9A38-8440DA29DFC1}" destId="{4183E6E5-709A-4486-BAFA-652EEBC2C9D1}" srcOrd="3" destOrd="0" presId="urn:microsoft.com/office/officeart/2005/8/layout/list1"/>
    <dgm:cxn modelId="{6476D3A2-58A6-47CD-A9B2-5BBB6C042B66}" type="presParOf" srcId="{09DF5CE2-AEEC-4D4C-9A38-8440DA29DFC1}" destId="{CE3AC5B5-96CD-487A-9FF0-EBCF5F3871AA}" srcOrd="4" destOrd="0" presId="urn:microsoft.com/office/officeart/2005/8/layout/list1"/>
    <dgm:cxn modelId="{19AA554B-E6DA-4026-A435-6A21E71775AD}" type="presParOf" srcId="{CE3AC5B5-96CD-487A-9FF0-EBCF5F3871AA}" destId="{995E2DF2-150A-49DA-AED2-3AFE157703CA}" srcOrd="0" destOrd="0" presId="urn:microsoft.com/office/officeart/2005/8/layout/list1"/>
    <dgm:cxn modelId="{04FEE2C6-B4AA-44B8-ABFD-25D70EA2DA3F}" type="presParOf" srcId="{CE3AC5B5-96CD-487A-9FF0-EBCF5F3871AA}" destId="{194F9222-4851-49A1-B95A-D5DC23E54107}" srcOrd="1" destOrd="0" presId="urn:microsoft.com/office/officeart/2005/8/layout/list1"/>
    <dgm:cxn modelId="{F50B13B8-9B7F-477C-9D0C-46504BB990F5}" type="presParOf" srcId="{09DF5CE2-AEEC-4D4C-9A38-8440DA29DFC1}" destId="{8A1CAD4C-C897-4CA2-8AD5-AD9A811B09BF}" srcOrd="5" destOrd="0" presId="urn:microsoft.com/office/officeart/2005/8/layout/list1"/>
    <dgm:cxn modelId="{DBB82ACB-6AC0-41B6-A755-FFBE46BFE8C0}" type="presParOf" srcId="{09DF5CE2-AEEC-4D4C-9A38-8440DA29DFC1}" destId="{D1784AF6-E479-4243-A36A-71A790B343B6}" srcOrd="6" destOrd="0" presId="urn:microsoft.com/office/officeart/2005/8/layout/list1"/>
    <dgm:cxn modelId="{0D13011F-3CBB-4017-827C-08EB37684FBF}" type="presParOf" srcId="{09DF5CE2-AEEC-4D4C-9A38-8440DA29DFC1}" destId="{3F62D2AE-65D0-411D-9BB5-AFB94939F518}" srcOrd="7" destOrd="0" presId="urn:microsoft.com/office/officeart/2005/8/layout/list1"/>
    <dgm:cxn modelId="{8C226153-3C89-4C32-96CD-00CFB9924982}" type="presParOf" srcId="{09DF5CE2-AEEC-4D4C-9A38-8440DA29DFC1}" destId="{CD5CC516-6B44-47BD-A3A7-211F46A4644C}" srcOrd="8" destOrd="0" presId="urn:microsoft.com/office/officeart/2005/8/layout/list1"/>
    <dgm:cxn modelId="{B10A0870-57D3-4E6E-A175-6A57AF26B43C}" type="presParOf" srcId="{CD5CC516-6B44-47BD-A3A7-211F46A4644C}" destId="{1A596F1A-3FD2-49E2-B02E-D6A39DAE98A1}" srcOrd="0" destOrd="0" presId="urn:microsoft.com/office/officeart/2005/8/layout/list1"/>
    <dgm:cxn modelId="{1255FC84-40CA-42BC-A21C-E60F98E13E52}" type="presParOf" srcId="{CD5CC516-6B44-47BD-A3A7-211F46A4644C}" destId="{59146FB7-8298-433D-A284-6A63A739BD7C}" srcOrd="1" destOrd="0" presId="urn:microsoft.com/office/officeart/2005/8/layout/list1"/>
    <dgm:cxn modelId="{006803F7-AB59-45B6-A907-CB033DEC04D4}" type="presParOf" srcId="{09DF5CE2-AEEC-4D4C-9A38-8440DA29DFC1}" destId="{F772DB3B-1A09-4AFF-9C34-C6FE2F4EB49D}" srcOrd="9" destOrd="0" presId="urn:microsoft.com/office/officeart/2005/8/layout/list1"/>
    <dgm:cxn modelId="{557C4598-C180-4019-BDB7-1ACF18E77D0A}" type="presParOf" srcId="{09DF5CE2-AEEC-4D4C-9A38-8440DA29DFC1}" destId="{AEA3AFA3-1D50-414B-962B-8706A1E50DC1}" srcOrd="10" destOrd="0" presId="urn:microsoft.com/office/officeart/2005/8/layout/list1"/>
    <dgm:cxn modelId="{97DFEDA6-71C4-425D-B534-C4E51131E8B7}" type="presParOf" srcId="{09DF5CE2-AEEC-4D4C-9A38-8440DA29DFC1}" destId="{C489ACC5-4FEE-4F5A-B689-735D0D7ADB41}" srcOrd="11" destOrd="0" presId="urn:microsoft.com/office/officeart/2005/8/layout/list1"/>
    <dgm:cxn modelId="{0B93E403-3E7B-4921-A55D-AAC0F3C77A46}" type="presParOf" srcId="{09DF5CE2-AEEC-4D4C-9A38-8440DA29DFC1}" destId="{37C8A5B0-32AF-46BA-BA1D-93A0F6100A0B}" srcOrd="12" destOrd="0" presId="urn:microsoft.com/office/officeart/2005/8/layout/list1"/>
    <dgm:cxn modelId="{A94C7C36-C232-4755-8BB4-F0956E1B7763}" type="presParOf" srcId="{37C8A5B0-32AF-46BA-BA1D-93A0F6100A0B}" destId="{8A014A01-437B-4D2D-A045-673E4D29CF31}" srcOrd="0" destOrd="0" presId="urn:microsoft.com/office/officeart/2005/8/layout/list1"/>
    <dgm:cxn modelId="{D1AD9A34-0D18-4DD0-8239-88C4E25886A5}" type="presParOf" srcId="{37C8A5B0-32AF-46BA-BA1D-93A0F6100A0B}" destId="{B78FF66F-555D-4431-ACFF-6BA4DEC4320E}" srcOrd="1" destOrd="0" presId="urn:microsoft.com/office/officeart/2005/8/layout/list1"/>
    <dgm:cxn modelId="{3B367C2D-D396-4FCD-BC26-459FFA82C3BA}" type="presParOf" srcId="{09DF5CE2-AEEC-4D4C-9A38-8440DA29DFC1}" destId="{C4C59805-7E01-46E5-9714-21144CBDBD1D}" srcOrd="13" destOrd="0" presId="urn:microsoft.com/office/officeart/2005/8/layout/list1"/>
    <dgm:cxn modelId="{C35F31E2-423A-40EA-A1A6-A6CC1A97D3EA}" type="presParOf" srcId="{09DF5CE2-AEEC-4D4C-9A38-8440DA29DFC1}" destId="{5082F815-9A7F-44B4-BC42-0F999EAE2A9D}" srcOrd="14" destOrd="0" presId="urn:microsoft.com/office/officeart/2005/8/layout/list1"/>
    <dgm:cxn modelId="{99BDA159-95E0-4090-9712-1798B5837553}" type="presParOf" srcId="{09DF5CE2-AEEC-4D4C-9A38-8440DA29DFC1}" destId="{5DA94CF4-DE7B-45D0-805D-9C883186780B}" srcOrd="15" destOrd="0" presId="urn:microsoft.com/office/officeart/2005/8/layout/list1"/>
    <dgm:cxn modelId="{161FE7DB-4128-4947-9C0B-D9357FAEBF93}" type="presParOf" srcId="{09DF5CE2-AEEC-4D4C-9A38-8440DA29DFC1}" destId="{79967759-18D3-4079-99B8-510BB2C111E4}" srcOrd="16" destOrd="0" presId="urn:microsoft.com/office/officeart/2005/8/layout/list1"/>
    <dgm:cxn modelId="{5381A5C3-9D27-44EA-8207-929B64B57DAE}" type="presParOf" srcId="{79967759-18D3-4079-99B8-510BB2C111E4}" destId="{01D9C3A5-7E38-4900-8886-191E7F5A8419}" srcOrd="0" destOrd="0" presId="urn:microsoft.com/office/officeart/2005/8/layout/list1"/>
    <dgm:cxn modelId="{5F324F43-9270-4B06-8511-F36FDCD1154A}" type="presParOf" srcId="{79967759-18D3-4079-99B8-510BB2C111E4}" destId="{1DF8432C-DD09-404D-AE71-DC70DA139E27}" srcOrd="1" destOrd="0" presId="urn:microsoft.com/office/officeart/2005/8/layout/list1"/>
    <dgm:cxn modelId="{7E8AEE5A-DB96-4D78-AB7E-7C3AEAE445BA}" type="presParOf" srcId="{09DF5CE2-AEEC-4D4C-9A38-8440DA29DFC1}" destId="{6FAAB99A-20EE-4C8C-B3CE-61C752012E8D}" srcOrd="17" destOrd="0" presId="urn:microsoft.com/office/officeart/2005/8/layout/list1"/>
    <dgm:cxn modelId="{BDE072F2-66BE-48DE-B32D-D5C895982218}" type="presParOf" srcId="{09DF5CE2-AEEC-4D4C-9A38-8440DA29DFC1}" destId="{EE11DFD9-ED3C-49EC-8CF0-C778B235CB48}" srcOrd="18" destOrd="0" presId="urn:microsoft.com/office/officeart/2005/8/layout/list1"/>
    <dgm:cxn modelId="{B0AF20BC-F518-4DC6-AAFB-C1F22D87937B}" type="presParOf" srcId="{09DF5CE2-AEEC-4D4C-9A38-8440DA29DFC1}" destId="{52070D11-3E79-4624-B7AD-93CFBA0A4961}" srcOrd="19" destOrd="0" presId="urn:microsoft.com/office/officeart/2005/8/layout/list1"/>
    <dgm:cxn modelId="{B2925351-0F32-4355-8D03-412F2561BEB7}" type="presParOf" srcId="{09DF5CE2-AEEC-4D4C-9A38-8440DA29DFC1}" destId="{B61ECE7B-B6C0-449D-8BAC-FD73EE173499}" srcOrd="20" destOrd="0" presId="urn:microsoft.com/office/officeart/2005/8/layout/list1"/>
    <dgm:cxn modelId="{537B2A15-ACB3-4AB4-8BE7-FB75EBD8D153}" type="presParOf" srcId="{B61ECE7B-B6C0-449D-8BAC-FD73EE173499}" destId="{EC8DFBC3-6520-4573-8CD7-187F38DBA022}" srcOrd="0" destOrd="0" presId="urn:microsoft.com/office/officeart/2005/8/layout/list1"/>
    <dgm:cxn modelId="{BFD5FAF5-FF23-4AC2-8DE0-1DC89AA81943}" type="presParOf" srcId="{B61ECE7B-B6C0-449D-8BAC-FD73EE173499}" destId="{E2E14205-3C3C-46D3-BD35-B253506D4B8D}" srcOrd="1" destOrd="0" presId="urn:microsoft.com/office/officeart/2005/8/layout/list1"/>
    <dgm:cxn modelId="{29219282-AB43-4146-9514-2C38EFCD711B}" type="presParOf" srcId="{09DF5CE2-AEEC-4D4C-9A38-8440DA29DFC1}" destId="{5E62FB76-E904-4321-9970-BEC765A4E309}" srcOrd="21" destOrd="0" presId="urn:microsoft.com/office/officeart/2005/8/layout/list1"/>
    <dgm:cxn modelId="{097851AA-A3CB-4B62-925D-552058A868DC}" type="presParOf" srcId="{09DF5CE2-AEEC-4D4C-9A38-8440DA29DFC1}" destId="{DE24C849-D365-4100-ACC0-F040E2E9DCF5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400F72-B863-43E2-8C38-517E9DCA917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C0DF563-730D-4EC0-B69A-BE9AE2646727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s-ES" sz="2100" b="1" dirty="0" smtClean="0">
              <a:solidFill>
                <a:schemeClr val="tx1"/>
              </a:solidFill>
            </a:rPr>
            <a:t>VARIABLES SOCIALES</a:t>
          </a:r>
          <a:endParaRPr lang="es-ES" sz="2100" b="1" dirty="0">
            <a:solidFill>
              <a:schemeClr val="tx1"/>
            </a:solidFill>
          </a:endParaRPr>
        </a:p>
      </dgm:t>
    </dgm:pt>
    <dgm:pt modelId="{31F99C1D-23AC-4ABB-9702-8A9D626F41E4}" type="parTrans" cxnId="{109421CE-ECB8-4458-9222-529E99C83996}">
      <dgm:prSet/>
      <dgm:spPr/>
      <dgm:t>
        <a:bodyPr/>
        <a:lstStyle/>
        <a:p>
          <a:endParaRPr lang="es-ES"/>
        </a:p>
      </dgm:t>
    </dgm:pt>
    <dgm:pt modelId="{021183EE-9C9A-476A-9478-E2881ED85715}" type="sibTrans" cxnId="{109421CE-ECB8-4458-9222-529E99C83996}">
      <dgm:prSet/>
      <dgm:spPr/>
      <dgm:t>
        <a:bodyPr/>
        <a:lstStyle/>
        <a:p>
          <a:endParaRPr lang="es-ES"/>
        </a:p>
      </dgm:t>
    </dgm:pt>
    <dgm:pt modelId="{6F54AD6F-B19B-4E99-90E3-CA6C8A89A8F4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algn="ctr"/>
          <a:r>
            <a:rPr lang="es-ES" sz="2000" dirty="0" smtClean="0"/>
            <a:t>Calidad de vida (nivel, condiciones, modo)</a:t>
          </a:r>
          <a:endParaRPr lang="es-ES" sz="2000" dirty="0"/>
        </a:p>
      </dgm:t>
    </dgm:pt>
    <dgm:pt modelId="{71B885A8-388D-4888-87AD-08D9EDB12409}" type="parTrans" cxnId="{64A81959-F5D2-4144-AE52-79693FB31C13}">
      <dgm:prSet/>
      <dgm:spPr/>
      <dgm:t>
        <a:bodyPr/>
        <a:lstStyle/>
        <a:p>
          <a:endParaRPr lang="es-ES"/>
        </a:p>
      </dgm:t>
    </dgm:pt>
    <dgm:pt modelId="{85194D23-FDC4-403A-B898-49054EEED3AD}" type="sibTrans" cxnId="{64A81959-F5D2-4144-AE52-79693FB31C13}">
      <dgm:prSet/>
      <dgm:spPr/>
      <dgm:t>
        <a:bodyPr/>
        <a:lstStyle/>
        <a:p>
          <a:endParaRPr lang="es-ES"/>
        </a:p>
      </dgm:t>
    </dgm:pt>
    <dgm:pt modelId="{6FF47197-BE3D-4730-8E0E-9C230C7787E7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algn="ctr"/>
          <a:r>
            <a:rPr lang="es-ES" sz="2000" dirty="0" smtClean="0"/>
            <a:t>Informalidad laboral</a:t>
          </a:r>
          <a:endParaRPr lang="es-ES" sz="2000" dirty="0"/>
        </a:p>
      </dgm:t>
    </dgm:pt>
    <dgm:pt modelId="{1C2D387C-FB94-4EEC-B23D-27B454BDD885}" type="parTrans" cxnId="{C3436761-6605-4CE3-B309-5C8F8AEC8F28}">
      <dgm:prSet/>
      <dgm:spPr/>
      <dgm:t>
        <a:bodyPr/>
        <a:lstStyle/>
        <a:p>
          <a:endParaRPr lang="es-ES"/>
        </a:p>
      </dgm:t>
    </dgm:pt>
    <dgm:pt modelId="{1995B15C-E135-4966-96E0-3BBD2DF10D6B}" type="sibTrans" cxnId="{C3436761-6605-4CE3-B309-5C8F8AEC8F28}">
      <dgm:prSet/>
      <dgm:spPr/>
      <dgm:t>
        <a:bodyPr/>
        <a:lstStyle/>
        <a:p>
          <a:endParaRPr lang="es-ES"/>
        </a:p>
      </dgm:t>
    </dgm:pt>
    <dgm:pt modelId="{896FF0CD-54C1-4357-8369-E81F8D737AA5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algn="ctr"/>
          <a:r>
            <a:rPr lang="es-ES" sz="2000" dirty="0" smtClean="0"/>
            <a:t>Salud</a:t>
          </a:r>
          <a:endParaRPr lang="es-ES" sz="2000" dirty="0"/>
        </a:p>
      </dgm:t>
    </dgm:pt>
    <dgm:pt modelId="{CA9D2B74-25F8-4C72-9013-DB3C9AC63ED1}" type="parTrans" cxnId="{7A66F5D4-4243-4AD9-A14F-774EC2DED24F}">
      <dgm:prSet/>
      <dgm:spPr/>
      <dgm:t>
        <a:bodyPr/>
        <a:lstStyle/>
        <a:p>
          <a:endParaRPr lang="es-ES"/>
        </a:p>
      </dgm:t>
    </dgm:pt>
    <dgm:pt modelId="{E0C75574-00C3-4955-AD64-A8ED6D659984}" type="sibTrans" cxnId="{7A66F5D4-4243-4AD9-A14F-774EC2DED24F}">
      <dgm:prSet/>
      <dgm:spPr/>
      <dgm:t>
        <a:bodyPr/>
        <a:lstStyle/>
        <a:p>
          <a:endParaRPr lang="es-ES"/>
        </a:p>
      </dgm:t>
    </dgm:pt>
    <dgm:pt modelId="{3D6EAE9E-CE03-4B3F-841C-6582370A2AB7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algn="ctr"/>
          <a:r>
            <a:rPr lang="es-ES" sz="2000" dirty="0" smtClean="0"/>
            <a:t>Analfabetismo</a:t>
          </a:r>
          <a:endParaRPr lang="es-ES" sz="2000" dirty="0"/>
        </a:p>
      </dgm:t>
    </dgm:pt>
    <dgm:pt modelId="{70ED7EFC-3B8A-4B74-8444-5209C1077514}" type="parTrans" cxnId="{5E5F21A4-7050-49D3-A3D3-10A59E6AC816}">
      <dgm:prSet/>
      <dgm:spPr/>
      <dgm:t>
        <a:bodyPr/>
        <a:lstStyle/>
        <a:p>
          <a:endParaRPr lang="es-ES"/>
        </a:p>
      </dgm:t>
    </dgm:pt>
    <dgm:pt modelId="{5007CAA2-9258-4C01-9053-D54496D98F54}" type="sibTrans" cxnId="{5E5F21A4-7050-49D3-A3D3-10A59E6AC816}">
      <dgm:prSet/>
      <dgm:spPr/>
      <dgm:t>
        <a:bodyPr/>
        <a:lstStyle/>
        <a:p>
          <a:endParaRPr lang="es-ES"/>
        </a:p>
      </dgm:t>
    </dgm:pt>
    <dgm:pt modelId="{A9630772-6022-4549-8456-6957A126A228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algn="ctr"/>
          <a:r>
            <a:rPr lang="es-ES" sz="2000" dirty="0" smtClean="0"/>
            <a:t>Contaminación</a:t>
          </a:r>
          <a:endParaRPr lang="es-ES" sz="2000" dirty="0"/>
        </a:p>
      </dgm:t>
    </dgm:pt>
    <dgm:pt modelId="{3E9A71CE-8B59-4451-99D5-79539F77F63D}" type="parTrans" cxnId="{B89BD1C5-51CD-4198-A205-C9B4E3D50955}">
      <dgm:prSet/>
      <dgm:spPr/>
      <dgm:t>
        <a:bodyPr/>
        <a:lstStyle/>
        <a:p>
          <a:endParaRPr lang="es-ES"/>
        </a:p>
      </dgm:t>
    </dgm:pt>
    <dgm:pt modelId="{7AADC4DE-0376-4A72-A57F-51AA0D7E85A3}" type="sibTrans" cxnId="{B89BD1C5-51CD-4198-A205-C9B4E3D50955}">
      <dgm:prSet/>
      <dgm:spPr/>
      <dgm:t>
        <a:bodyPr/>
        <a:lstStyle/>
        <a:p>
          <a:endParaRPr lang="es-ES"/>
        </a:p>
      </dgm:t>
    </dgm:pt>
    <dgm:pt modelId="{09DF5CE2-AEEC-4D4C-9A38-8440DA29DFC1}" type="pres">
      <dgm:prSet presAssocID="{82400F72-B863-43E2-8C38-517E9DCA917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74C0DCB-BDA1-46E2-825E-0D4D61D83AC3}" type="pres">
      <dgm:prSet presAssocID="{6C0DF563-730D-4EC0-B69A-BE9AE2646727}" presName="parentLin" presStyleCnt="0"/>
      <dgm:spPr/>
    </dgm:pt>
    <dgm:pt modelId="{9D78A218-D6D2-4A23-BFB5-FB1B1FEAC908}" type="pres">
      <dgm:prSet presAssocID="{6C0DF563-730D-4EC0-B69A-BE9AE2646727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98B0A9BB-328B-41F0-9166-31B55E53A0CA}" type="pres">
      <dgm:prSet presAssocID="{6C0DF563-730D-4EC0-B69A-BE9AE2646727}" presName="parentText" presStyleLbl="node1" presStyleIdx="0" presStyleCnt="6" custScaleX="115287" custScaleY="194241" custLinFactNeighborX="5938" custLinFactNeighborY="646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690F83-3C10-4CE4-BC96-68C8896DA0A2}" type="pres">
      <dgm:prSet presAssocID="{6C0DF563-730D-4EC0-B69A-BE9AE2646727}" presName="negativeSpace" presStyleCnt="0"/>
      <dgm:spPr/>
    </dgm:pt>
    <dgm:pt modelId="{6A084874-3050-4CFA-9B5D-853618909FEE}" type="pres">
      <dgm:prSet presAssocID="{6C0DF563-730D-4EC0-B69A-BE9AE2646727}" presName="childText" presStyleLbl="conFgAcc1" presStyleIdx="0" presStyleCnt="6">
        <dgm:presLayoutVars>
          <dgm:bulletEnabled val="1"/>
        </dgm:presLayoutVars>
      </dgm:prSet>
      <dgm:spPr/>
    </dgm:pt>
    <dgm:pt modelId="{4183E6E5-709A-4486-BAFA-652EEBC2C9D1}" type="pres">
      <dgm:prSet presAssocID="{021183EE-9C9A-476A-9478-E2881ED85715}" presName="spaceBetweenRectangles" presStyleCnt="0"/>
      <dgm:spPr/>
    </dgm:pt>
    <dgm:pt modelId="{CE3AC5B5-96CD-487A-9FF0-EBCF5F3871AA}" type="pres">
      <dgm:prSet presAssocID="{6F54AD6F-B19B-4E99-90E3-CA6C8A89A8F4}" presName="parentLin" presStyleCnt="0"/>
      <dgm:spPr/>
    </dgm:pt>
    <dgm:pt modelId="{995E2DF2-150A-49DA-AED2-3AFE157703CA}" type="pres">
      <dgm:prSet presAssocID="{6F54AD6F-B19B-4E99-90E3-CA6C8A89A8F4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194F9222-4851-49A1-B95A-D5DC23E54107}" type="pres">
      <dgm:prSet presAssocID="{6F54AD6F-B19B-4E99-90E3-CA6C8A89A8F4}" presName="parentText" presStyleLbl="node1" presStyleIdx="1" presStyleCnt="6" custScaleX="116134" custScaleY="197701" custLinFactNeighborX="28452" custLinFactNeighborY="-1038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1CAD4C-C897-4CA2-8AD5-AD9A811B09BF}" type="pres">
      <dgm:prSet presAssocID="{6F54AD6F-B19B-4E99-90E3-CA6C8A89A8F4}" presName="negativeSpace" presStyleCnt="0"/>
      <dgm:spPr/>
    </dgm:pt>
    <dgm:pt modelId="{D1784AF6-E479-4243-A36A-71A790B343B6}" type="pres">
      <dgm:prSet presAssocID="{6F54AD6F-B19B-4E99-90E3-CA6C8A89A8F4}" presName="childText" presStyleLbl="conFgAcc1" presStyleIdx="1" presStyleCnt="6">
        <dgm:presLayoutVars>
          <dgm:bulletEnabled val="1"/>
        </dgm:presLayoutVars>
      </dgm:prSet>
      <dgm:spPr/>
    </dgm:pt>
    <dgm:pt modelId="{3F62D2AE-65D0-411D-9BB5-AFB94939F518}" type="pres">
      <dgm:prSet presAssocID="{85194D23-FDC4-403A-B898-49054EEED3AD}" presName="spaceBetweenRectangles" presStyleCnt="0"/>
      <dgm:spPr/>
    </dgm:pt>
    <dgm:pt modelId="{CD5CC516-6B44-47BD-A3A7-211F46A4644C}" type="pres">
      <dgm:prSet presAssocID="{6FF47197-BE3D-4730-8E0E-9C230C7787E7}" presName="parentLin" presStyleCnt="0"/>
      <dgm:spPr/>
    </dgm:pt>
    <dgm:pt modelId="{1A596F1A-3FD2-49E2-B02E-D6A39DAE98A1}" type="pres">
      <dgm:prSet presAssocID="{6FF47197-BE3D-4730-8E0E-9C230C7787E7}" presName="parentLeftMargin" presStyleLbl="node1" presStyleIdx="1" presStyleCnt="6"/>
      <dgm:spPr/>
      <dgm:t>
        <a:bodyPr/>
        <a:lstStyle/>
        <a:p>
          <a:endParaRPr lang="es-ES"/>
        </a:p>
      </dgm:t>
    </dgm:pt>
    <dgm:pt modelId="{59146FB7-8298-433D-A284-6A63A739BD7C}" type="pres">
      <dgm:prSet presAssocID="{6FF47197-BE3D-4730-8E0E-9C230C7787E7}" presName="parentText" presStyleLbl="node1" presStyleIdx="2" presStyleCnt="6" custScaleX="113348" custScaleY="15044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72DB3B-1A09-4AFF-9C34-C6FE2F4EB49D}" type="pres">
      <dgm:prSet presAssocID="{6FF47197-BE3D-4730-8E0E-9C230C7787E7}" presName="negativeSpace" presStyleCnt="0"/>
      <dgm:spPr/>
    </dgm:pt>
    <dgm:pt modelId="{AEA3AFA3-1D50-414B-962B-8706A1E50DC1}" type="pres">
      <dgm:prSet presAssocID="{6FF47197-BE3D-4730-8E0E-9C230C7787E7}" presName="childText" presStyleLbl="conFgAcc1" presStyleIdx="2" presStyleCnt="6">
        <dgm:presLayoutVars>
          <dgm:bulletEnabled val="1"/>
        </dgm:presLayoutVars>
      </dgm:prSet>
      <dgm:spPr/>
    </dgm:pt>
    <dgm:pt modelId="{C489ACC5-4FEE-4F5A-B689-735D0D7ADB41}" type="pres">
      <dgm:prSet presAssocID="{1995B15C-E135-4966-96E0-3BBD2DF10D6B}" presName="spaceBetweenRectangles" presStyleCnt="0"/>
      <dgm:spPr/>
    </dgm:pt>
    <dgm:pt modelId="{37C8A5B0-32AF-46BA-BA1D-93A0F6100A0B}" type="pres">
      <dgm:prSet presAssocID="{3D6EAE9E-CE03-4B3F-841C-6582370A2AB7}" presName="parentLin" presStyleCnt="0"/>
      <dgm:spPr/>
    </dgm:pt>
    <dgm:pt modelId="{8A014A01-437B-4D2D-A045-673E4D29CF31}" type="pres">
      <dgm:prSet presAssocID="{3D6EAE9E-CE03-4B3F-841C-6582370A2AB7}" presName="parentLeftMargin" presStyleLbl="node1" presStyleIdx="2" presStyleCnt="6" custScaleX="118721"/>
      <dgm:spPr/>
      <dgm:t>
        <a:bodyPr/>
        <a:lstStyle/>
        <a:p>
          <a:endParaRPr lang="es-ES"/>
        </a:p>
      </dgm:t>
    </dgm:pt>
    <dgm:pt modelId="{B78FF66F-555D-4431-ACFF-6BA4DEC4320E}" type="pres">
      <dgm:prSet presAssocID="{3D6EAE9E-CE03-4B3F-841C-6582370A2AB7}" presName="parentText" presStyleLbl="node1" presStyleIdx="3" presStyleCnt="6" custScaleX="115083" custScaleY="15044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C59805-7E01-46E5-9714-21144CBDBD1D}" type="pres">
      <dgm:prSet presAssocID="{3D6EAE9E-CE03-4B3F-841C-6582370A2AB7}" presName="negativeSpace" presStyleCnt="0"/>
      <dgm:spPr/>
    </dgm:pt>
    <dgm:pt modelId="{5082F815-9A7F-44B4-BC42-0F999EAE2A9D}" type="pres">
      <dgm:prSet presAssocID="{3D6EAE9E-CE03-4B3F-841C-6582370A2AB7}" presName="childText" presStyleLbl="conFgAcc1" presStyleIdx="3" presStyleCnt="6">
        <dgm:presLayoutVars>
          <dgm:bulletEnabled val="1"/>
        </dgm:presLayoutVars>
      </dgm:prSet>
      <dgm:spPr/>
    </dgm:pt>
    <dgm:pt modelId="{5DA94CF4-DE7B-45D0-805D-9C883186780B}" type="pres">
      <dgm:prSet presAssocID="{5007CAA2-9258-4C01-9053-D54496D98F54}" presName="spaceBetweenRectangles" presStyleCnt="0"/>
      <dgm:spPr/>
    </dgm:pt>
    <dgm:pt modelId="{79967759-18D3-4079-99B8-510BB2C111E4}" type="pres">
      <dgm:prSet presAssocID="{896FF0CD-54C1-4357-8369-E81F8D737AA5}" presName="parentLin" presStyleCnt="0"/>
      <dgm:spPr/>
    </dgm:pt>
    <dgm:pt modelId="{01D9C3A5-7E38-4900-8886-191E7F5A8419}" type="pres">
      <dgm:prSet presAssocID="{896FF0CD-54C1-4357-8369-E81F8D737AA5}" presName="parentLeftMargin" presStyleLbl="node1" presStyleIdx="3" presStyleCnt="6"/>
      <dgm:spPr/>
      <dgm:t>
        <a:bodyPr/>
        <a:lstStyle/>
        <a:p>
          <a:endParaRPr lang="es-ES"/>
        </a:p>
      </dgm:t>
    </dgm:pt>
    <dgm:pt modelId="{1DF8432C-DD09-404D-AE71-DC70DA139E27}" type="pres">
      <dgm:prSet presAssocID="{896FF0CD-54C1-4357-8369-E81F8D737AA5}" presName="parentText" presStyleLbl="node1" presStyleIdx="4" presStyleCnt="6" custScaleX="116134" custScaleY="15044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AAB99A-20EE-4C8C-B3CE-61C752012E8D}" type="pres">
      <dgm:prSet presAssocID="{896FF0CD-54C1-4357-8369-E81F8D737AA5}" presName="negativeSpace" presStyleCnt="0"/>
      <dgm:spPr/>
    </dgm:pt>
    <dgm:pt modelId="{EE11DFD9-ED3C-49EC-8CF0-C778B235CB48}" type="pres">
      <dgm:prSet presAssocID="{896FF0CD-54C1-4357-8369-E81F8D737AA5}" presName="childText" presStyleLbl="conFgAcc1" presStyleIdx="4" presStyleCnt="6">
        <dgm:presLayoutVars>
          <dgm:bulletEnabled val="1"/>
        </dgm:presLayoutVars>
      </dgm:prSet>
      <dgm:spPr/>
    </dgm:pt>
    <dgm:pt modelId="{52070D11-3E79-4624-B7AD-93CFBA0A4961}" type="pres">
      <dgm:prSet presAssocID="{E0C75574-00C3-4955-AD64-A8ED6D659984}" presName="spaceBetweenRectangles" presStyleCnt="0"/>
      <dgm:spPr/>
    </dgm:pt>
    <dgm:pt modelId="{B61ECE7B-B6C0-449D-8BAC-FD73EE173499}" type="pres">
      <dgm:prSet presAssocID="{A9630772-6022-4549-8456-6957A126A228}" presName="parentLin" presStyleCnt="0"/>
      <dgm:spPr/>
    </dgm:pt>
    <dgm:pt modelId="{EC8DFBC3-6520-4573-8CD7-187F38DBA022}" type="pres">
      <dgm:prSet presAssocID="{A9630772-6022-4549-8456-6957A126A228}" presName="parentLeftMargin" presStyleLbl="node1" presStyleIdx="4" presStyleCnt="6" custScaleX="116134"/>
      <dgm:spPr/>
      <dgm:t>
        <a:bodyPr/>
        <a:lstStyle/>
        <a:p>
          <a:endParaRPr lang="es-ES"/>
        </a:p>
      </dgm:t>
    </dgm:pt>
    <dgm:pt modelId="{E2E14205-3C3C-46D3-BD35-B253506D4B8D}" type="pres">
      <dgm:prSet presAssocID="{A9630772-6022-4549-8456-6957A126A228}" presName="parentText" presStyleLbl="node1" presStyleIdx="5" presStyleCnt="6" custScaleX="114313" custScaleY="15044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62FB76-E904-4321-9970-BEC765A4E309}" type="pres">
      <dgm:prSet presAssocID="{A9630772-6022-4549-8456-6957A126A228}" presName="negativeSpace" presStyleCnt="0"/>
      <dgm:spPr/>
    </dgm:pt>
    <dgm:pt modelId="{DE24C849-D365-4100-ACC0-F040E2E9DCF5}" type="pres">
      <dgm:prSet presAssocID="{A9630772-6022-4549-8456-6957A126A228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109421CE-ECB8-4458-9222-529E99C83996}" srcId="{82400F72-B863-43E2-8C38-517E9DCA9171}" destId="{6C0DF563-730D-4EC0-B69A-BE9AE2646727}" srcOrd="0" destOrd="0" parTransId="{31F99C1D-23AC-4ABB-9702-8A9D626F41E4}" sibTransId="{021183EE-9C9A-476A-9478-E2881ED85715}"/>
    <dgm:cxn modelId="{934B6469-22F5-41ED-9E41-E18B30CF516C}" type="presOf" srcId="{6C0DF563-730D-4EC0-B69A-BE9AE2646727}" destId="{9D78A218-D6D2-4A23-BFB5-FB1B1FEAC908}" srcOrd="0" destOrd="0" presId="urn:microsoft.com/office/officeart/2005/8/layout/list1"/>
    <dgm:cxn modelId="{7A66F5D4-4243-4AD9-A14F-774EC2DED24F}" srcId="{82400F72-B863-43E2-8C38-517E9DCA9171}" destId="{896FF0CD-54C1-4357-8369-E81F8D737AA5}" srcOrd="4" destOrd="0" parTransId="{CA9D2B74-25F8-4C72-9013-DB3C9AC63ED1}" sibTransId="{E0C75574-00C3-4955-AD64-A8ED6D659984}"/>
    <dgm:cxn modelId="{64A81959-F5D2-4144-AE52-79693FB31C13}" srcId="{82400F72-B863-43E2-8C38-517E9DCA9171}" destId="{6F54AD6F-B19B-4E99-90E3-CA6C8A89A8F4}" srcOrd="1" destOrd="0" parTransId="{71B885A8-388D-4888-87AD-08D9EDB12409}" sibTransId="{85194D23-FDC4-403A-B898-49054EEED3AD}"/>
    <dgm:cxn modelId="{880BE060-3AA6-44AC-9FB0-9C8802CC0D07}" type="presOf" srcId="{A9630772-6022-4549-8456-6957A126A228}" destId="{E2E14205-3C3C-46D3-BD35-B253506D4B8D}" srcOrd="1" destOrd="0" presId="urn:microsoft.com/office/officeart/2005/8/layout/list1"/>
    <dgm:cxn modelId="{108EE787-6AA8-4CA7-BB51-A5FC89FEF735}" type="presOf" srcId="{896FF0CD-54C1-4357-8369-E81F8D737AA5}" destId="{1DF8432C-DD09-404D-AE71-DC70DA139E27}" srcOrd="1" destOrd="0" presId="urn:microsoft.com/office/officeart/2005/8/layout/list1"/>
    <dgm:cxn modelId="{8A3A692F-A8E3-4091-9486-BE91C341EED7}" type="presOf" srcId="{3D6EAE9E-CE03-4B3F-841C-6582370A2AB7}" destId="{B78FF66F-555D-4431-ACFF-6BA4DEC4320E}" srcOrd="1" destOrd="0" presId="urn:microsoft.com/office/officeart/2005/8/layout/list1"/>
    <dgm:cxn modelId="{B89BD1C5-51CD-4198-A205-C9B4E3D50955}" srcId="{82400F72-B863-43E2-8C38-517E9DCA9171}" destId="{A9630772-6022-4549-8456-6957A126A228}" srcOrd="5" destOrd="0" parTransId="{3E9A71CE-8B59-4451-99D5-79539F77F63D}" sibTransId="{7AADC4DE-0376-4A72-A57F-51AA0D7E85A3}"/>
    <dgm:cxn modelId="{5E5F21A4-7050-49D3-A3D3-10A59E6AC816}" srcId="{82400F72-B863-43E2-8C38-517E9DCA9171}" destId="{3D6EAE9E-CE03-4B3F-841C-6582370A2AB7}" srcOrd="3" destOrd="0" parTransId="{70ED7EFC-3B8A-4B74-8444-5209C1077514}" sibTransId="{5007CAA2-9258-4C01-9053-D54496D98F54}"/>
    <dgm:cxn modelId="{04CBDF4D-CC13-4802-AF18-1E46424B4108}" type="presOf" srcId="{82400F72-B863-43E2-8C38-517E9DCA9171}" destId="{09DF5CE2-AEEC-4D4C-9A38-8440DA29DFC1}" srcOrd="0" destOrd="0" presId="urn:microsoft.com/office/officeart/2005/8/layout/list1"/>
    <dgm:cxn modelId="{D4F891EF-ADFB-4B9A-9C25-8145C6C20FD1}" type="presOf" srcId="{6F54AD6F-B19B-4E99-90E3-CA6C8A89A8F4}" destId="{995E2DF2-150A-49DA-AED2-3AFE157703CA}" srcOrd="0" destOrd="0" presId="urn:microsoft.com/office/officeart/2005/8/layout/list1"/>
    <dgm:cxn modelId="{C3436761-6605-4CE3-B309-5C8F8AEC8F28}" srcId="{82400F72-B863-43E2-8C38-517E9DCA9171}" destId="{6FF47197-BE3D-4730-8E0E-9C230C7787E7}" srcOrd="2" destOrd="0" parTransId="{1C2D387C-FB94-4EEC-B23D-27B454BDD885}" sibTransId="{1995B15C-E135-4966-96E0-3BBD2DF10D6B}"/>
    <dgm:cxn modelId="{20512E09-595F-4CB8-8A18-E984D2564039}" type="presOf" srcId="{3D6EAE9E-CE03-4B3F-841C-6582370A2AB7}" destId="{8A014A01-437B-4D2D-A045-673E4D29CF31}" srcOrd="0" destOrd="0" presId="urn:microsoft.com/office/officeart/2005/8/layout/list1"/>
    <dgm:cxn modelId="{CF58BB61-80DE-4019-A3C9-004A84C78467}" type="presOf" srcId="{6F54AD6F-B19B-4E99-90E3-CA6C8A89A8F4}" destId="{194F9222-4851-49A1-B95A-D5DC23E54107}" srcOrd="1" destOrd="0" presId="urn:microsoft.com/office/officeart/2005/8/layout/list1"/>
    <dgm:cxn modelId="{A99E2CA4-205E-465A-B508-5B3D3A920D01}" type="presOf" srcId="{6C0DF563-730D-4EC0-B69A-BE9AE2646727}" destId="{98B0A9BB-328B-41F0-9166-31B55E53A0CA}" srcOrd="1" destOrd="0" presId="urn:microsoft.com/office/officeart/2005/8/layout/list1"/>
    <dgm:cxn modelId="{834219BD-E9A1-4758-8096-3E484B91BF7D}" type="presOf" srcId="{896FF0CD-54C1-4357-8369-E81F8D737AA5}" destId="{01D9C3A5-7E38-4900-8886-191E7F5A8419}" srcOrd="0" destOrd="0" presId="urn:microsoft.com/office/officeart/2005/8/layout/list1"/>
    <dgm:cxn modelId="{EA4F00BE-4B48-4E6E-A990-2F9615CED46E}" type="presOf" srcId="{A9630772-6022-4549-8456-6957A126A228}" destId="{EC8DFBC3-6520-4573-8CD7-187F38DBA022}" srcOrd="0" destOrd="0" presId="urn:microsoft.com/office/officeart/2005/8/layout/list1"/>
    <dgm:cxn modelId="{77F2685F-7D74-4920-849E-F7B08DE57948}" type="presOf" srcId="{6FF47197-BE3D-4730-8E0E-9C230C7787E7}" destId="{59146FB7-8298-433D-A284-6A63A739BD7C}" srcOrd="1" destOrd="0" presId="urn:microsoft.com/office/officeart/2005/8/layout/list1"/>
    <dgm:cxn modelId="{274F0586-E44E-44D8-B67F-E7A014C0A541}" type="presOf" srcId="{6FF47197-BE3D-4730-8E0E-9C230C7787E7}" destId="{1A596F1A-3FD2-49E2-B02E-D6A39DAE98A1}" srcOrd="0" destOrd="0" presId="urn:microsoft.com/office/officeart/2005/8/layout/list1"/>
    <dgm:cxn modelId="{34D7C26A-25B1-4000-ABBC-3936E234F856}" type="presParOf" srcId="{09DF5CE2-AEEC-4D4C-9A38-8440DA29DFC1}" destId="{E74C0DCB-BDA1-46E2-825E-0D4D61D83AC3}" srcOrd="0" destOrd="0" presId="urn:microsoft.com/office/officeart/2005/8/layout/list1"/>
    <dgm:cxn modelId="{3FC1F302-97BC-4D3F-B646-9F954509FE56}" type="presParOf" srcId="{E74C0DCB-BDA1-46E2-825E-0D4D61D83AC3}" destId="{9D78A218-D6D2-4A23-BFB5-FB1B1FEAC908}" srcOrd="0" destOrd="0" presId="urn:microsoft.com/office/officeart/2005/8/layout/list1"/>
    <dgm:cxn modelId="{6BC097D0-50A3-40C6-AE49-3949B03CD4E2}" type="presParOf" srcId="{E74C0DCB-BDA1-46E2-825E-0D4D61D83AC3}" destId="{98B0A9BB-328B-41F0-9166-31B55E53A0CA}" srcOrd="1" destOrd="0" presId="urn:microsoft.com/office/officeart/2005/8/layout/list1"/>
    <dgm:cxn modelId="{517EC2C5-FD56-4681-AC3B-B2F5BACE042B}" type="presParOf" srcId="{09DF5CE2-AEEC-4D4C-9A38-8440DA29DFC1}" destId="{08690F83-3C10-4CE4-BC96-68C8896DA0A2}" srcOrd="1" destOrd="0" presId="urn:microsoft.com/office/officeart/2005/8/layout/list1"/>
    <dgm:cxn modelId="{12D0AA34-7BE6-48DD-921E-0AA57AA9F867}" type="presParOf" srcId="{09DF5CE2-AEEC-4D4C-9A38-8440DA29DFC1}" destId="{6A084874-3050-4CFA-9B5D-853618909FEE}" srcOrd="2" destOrd="0" presId="urn:microsoft.com/office/officeart/2005/8/layout/list1"/>
    <dgm:cxn modelId="{19129FFD-CBA6-4215-90EA-A9B4215F90E2}" type="presParOf" srcId="{09DF5CE2-AEEC-4D4C-9A38-8440DA29DFC1}" destId="{4183E6E5-709A-4486-BAFA-652EEBC2C9D1}" srcOrd="3" destOrd="0" presId="urn:microsoft.com/office/officeart/2005/8/layout/list1"/>
    <dgm:cxn modelId="{5AFF34FA-D5F3-4A0C-BED2-AECB7AD966D6}" type="presParOf" srcId="{09DF5CE2-AEEC-4D4C-9A38-8440DA29DFC1}" destId="{CE3AC5B5-96CD-487A-9FF0-EBCF5F3871AA}" srcOrd="4" destOrd="0" presId="urn:microsoft.com/office/officeart/2005/8/layout/list1"/>
    <dgm:cxn modelId="{A4AA6974-5967-4355-AF64-18C557548C06}" type="presParOf" srcId="{CE3AC5B5-96CD-487A-9FF0-EBCF5F3871AA}" destId="{995E2DF2-150A-49DA-AED2-3AFE157703CA}" srcOrd="0" destOrd="0" presId="urn:microsoft.com/office/officeart/2005/8/layout/list1"/>
    <dgm:cxn modelId="{123541E2-6A41-4EED-A3DC-AD527E50CCA9}" type="presParOf" srcId="{CE3AC5B5-96CD-487A-9FF0-EBCF5F3871AA}" destId="{194F9222-4851-49A1-B95A-D5DC23E54107}" srcOrd="1" destOrd="0" presId="urn:microsoft.com/office/officeart/2005/8/layout/list1"/>
    <dgm:cxn modelId="{F51B2544-0EDB-4044-8476-84037A0FA452}" type="presParOf" srcId="{09DF5CE2-AEEC-4D4C-9A38-8440DA29DFC1}" destId="{8A1CAD4C-C897-4CA2-8AD5-AD9A811B09BF}" srcOrd="5" destOrd="0" presId="urn:microsoft.com/office/officeart/2005/8/layout/list1"/>
    <dgm:cxn modelId="{68E65DE3-B23C-4E3E-804D-DC4B555C6747}" type="presParOf" srcId="{09DF5CE2-AEEC-4D4C-9A38-8440DA29DFC1}" destId="{D1784AF6-E479-4243-A36A-71A790B343B6}" srcOrd="6" destOrd="0" presId="urn:microsoft.com/office/officeart/2005/8/layout/list1"/>
    <dgm:cxn modelId="{C74BEDAB-A584-46AF-B44A-D7B614BAB97D}" type="presParOf" srcId="{09DF5CE2-AEEC-4D4C-9A38-8440DA29DFC1}" destId="{3F62D2AE-65D0-411D-9BB5-AFB94939F518}" srcOrd="7" destOrd="0" presId="urn:microsoft.com/office/officeart/2005/8/layout/list1"/>
    <dgm:cxn modelId="{1FCA01E2-BD6A-4A79-989F-C9A775001590}" type="presParOf" srcId="{09DF5CE2-AEEC-4D4C-9A38-8440DA29DFC1}" destId="{CD5CC516-6B44-47BD-A3A7-211F46A4644C}" srcOrd="8" destOrd="0" presId="urn:microsoft.com/office/officeart/2005/8/layout/list1"/>
    <dgm:cxn modelId="{A1B82D3B-F508-49A6-8487-CB6A5D90A0FC}" type="presParOf" srcId="{CD5CC516-6B44-47BD-A3A7-211F46A4644C}" destId="{1A596F1A-3FD2-49E2-B02E-D6A39DAE98A1}" srcOrd="0" destOrd="0" presId="urn:microsoft.com/office/officeart/2005/8/layout/list1"/>
    <dgm:cxn modelId="{7152D575-98DE-407A-8CD1-928D69AB5F85}" type="presParOf" srcId="{CD5CC516-6B44-47BD-A3A7-211F46A4644C}" destId="{59146FB7-8298-433D-A284-6A63A739BD7C}" srcOrd="1" destOrd="0" presId="urn:microsoft.com/office/officeart/2005/8/layout/list1"/>
    <dgm:cxn modelId="{866500C9-3ED0-494B-B3A6-2F39B2E33AD8}" type="presParOf" srcId="{09DF5CE2-AEEC-4D4C-9A38-8440DA29DFC1}" destId="{F772DB3B-1A09-4AFF-9C34-C6FE2F4EB49D}" srcOrd="9" destOrd="0" presId="urn:microsoft.com/office/officeart/2005/8/layout/list1"/>
    <dgm:cxn modelId="{AF78CCF4-9A3F-4EBF-8782-127DF99A9839}" type="presParOf" srcId="{09DF5CE2-AEEC-4D4C-9A38-8440DA29DFC1}" destId="{AEA3AFA3-1D50-414B-962B-8706A1E50DC1}" srcOrd="10" destOrd="0" presId="urn:microsoft.com/office/officeart/2005/8/layout/list1"/>
    <dgm:cxn modelId="{F4DCF6E1-FE8C-4826-9032-28EF19122AEC}" type="presParOf" srcId="{09DF5CE2-AEEC-4D4C-9A38-8440DA29DFC1}" destId="{C489ACC5-4FEE-4F5A-B689-735D0D7ADB41}" srcOrd="11" destOrd="0" presId="urn:microsoft.com/office/officeart/2005/8/layout/list1"/>
    <dgm:cxn modelId="{04FBADA7-2E8A-40FD-B6C9-E198742B215B}" type="presParOf" srcId="{09DF5CE2-AEEC-4D4C-9A38-8440DA29DFC1}" destId="{37C8A5B0-32AF-46BA-BA1D-93A0F6100A0B}" srcOrd="12" destOrd="0" presId="urn:microsoft.com/office/officeart/2005/8/layout/list1"/>
    <dgm:cxn modelId="{8056E921-FD08-4133-9425-C036717DDB9D}" type="presParOf" srcId="{37C8A5B0-32AF-46BA-BA1D-93A0F6100A0B}" destId="{8A014A01-437B-4D2D-A045-673E4D29CF31}" srcOrd="0" destOrd="0" presId="urn:microsoft.com/office/officeart/2005/8/layout/list1"/>
    <dgm:cxn modelId="{A0444329-9FEE-4CD6-A64A-F3730F2CB2CA}" type="presParOf" srcId="{37C8A5B0-32AF-46BA-BA1D-93A0F6100A0B}" destId="{B78FF66F-555D-4431-ACFF-6BA4DEC4320E}" srcOrd="1" destOrd="0" presId="urn:microsoft.com/office/officeart/2005/8/layout/list1"/>
    <dgm:cxn modelId="{7EFFB835-9D31-4BD5-BF28-D332142B41BA}" type="presParOf" srcId="{09DF5CE2-AEEC-4D4C-9A38-8440DA29DFC1}" destId="{C4C59805-7E01-46E5-9714-21144CBDBD1D}" srcOrd="13" destOrd="0" presId="urn:microsoft.com/office/officeart/2005/8/layout/list1"/>
    <dgm:cxn modelId="{5D629E57-FAB5-4DB4-9DB2-D7867CDC7B10}" type="presParOf" srcId="{09DF5CE2-AEEC-4D4C-9A38-8440DA29DFC1}" destId="{5082F815-9A7F-44B4-BC42-0F999EAE2A9D}" srcOrd="14" destOrd="0" presId="urn:microsoft.com/office/officeart/2005/8/layout/list1"/>
    <dgm:cxn modelId="{63BFB315-7A60-4456-B4AA-F04529A3EBD8}" type="presParOf" srcId="{09DF5CE2-AEEC-4D4C-9A38-8440DA29DFC1}" destId="{5DA94CF4-DE7B-45D0-805D-9C883186780B}" srcOrd="15" destOrd="0" presId="urn:microsoft.com/office/officeart/2005/8/layout/list1"/>
    <dgm:cxn modelId="{002F1C93-24AA-47A5-BF1D-D68D72274ACB}" type="presParOf" srcId="{09DF5CE2-AEEC-4D4C-9A38-8440DA29DFC1}" destId="{79967759-18D3-4079-99B8-510BB2C111E4}" srcOrd="16" destOrd="0" presId="urn:microsoft.com/office/officeart/2005/8/layout/list1"/>
    <dgm:cxn modelId="{BBF9C50A-1A08-4930-9501-A01CF748A3AE}" type="presParOf" srcId="{79967759-18D3-4079-99B8-510BB2C111E4}" destId="{01D9C3A5-7E38-4900-8886-191E7F5A8419}" srcOrd="0" destOrd="0" presId="urn:microsoft.com/office/officeart/2005/8/layout/list1"/>
    <dgm:cxn modelId="{A0BF7154-F591-4BFE-980D-FE50F151472B}" type="presParOf" srcId="{79967759-18D3-4079-99B8-510BB2C111E4}" destId="{1DF8432C-DD09-404D-AE71-DC70DA139E27}" srcOrd="1" destOrd="0" presId="urn:microsoft.com/office/officeart/2005/8/layout/list1"/>
    <dgm:cxn modelId="{8A11FC23-EA71-4FFC-B8ED-613B9D88B931}" type="presParOf" srcId="{09DF5CE2-AEEC-4D4C-9A38-8440DA29DFC1}" destId="{6FAAB99A-20EE-4C8C-B3CE-61C752012E8D}" srcOrd="17" destOrd="0" presId="urn:microsoft.com/office/officeart/2005/8/layout/list1"/>
    <dgm:cxn modelId="{C5081002-B6DA-45AB-AB8D-731DF2E58F24}" type="presParOf" srcId="{09DF5CE2-AEEC-4D4C-9A38-8440DA29DFC1}" destId="{EE11DFD9-ED3C-49EC-8CF0-C778B235CB48}" srcOrd="18" destOrd="0" presId="urn:microsoft.com/office/officeart/2005/8/layout/list1"/>
    <dgm:cxn modelId="{9EEB4D63-3359-43C0-B60A-FC2C0855323A}" type="presParOf" srcId="{09DF5CE2-AEEC-4D4C-9A38-8440DA29DFC1}" destId="{52070D11-3E79-4624-B7AD-93CFBA0A4961}" srcOrd="19" destOrd="0" presId="urn:microsoft.com/office/officeart/2005/8/layout/list1"/>
    <dgm:cxn modelId="{6AE2DB5E-7771-4038-B0FB-822ED138BC5B}" type="presParOf" srcId="{09DF5CE2-AEEC-4D4C-9A38-8440DA29DFC1}" destId="{B61ECE7B-B6C0-449D-8BAC-FD73EE173499}" srcOrd="20" destOrd="0" presId="urn:microsoft.com/office/officeart/2005/8/layout/list1"/>
    <dgm:cxn modelId="{0B01F6D6-EFBA-4F13-8085-CE122773B57D}" type="presParOf" srcId="{B61ECE7B-B6C0-449D-8BAC-FD73EE173499}" destId="{EC8DFBC3-6520-4573-8CD7-187F38DBA022}" srcOrd="0" destOrd="0" presId="urn:microsoft.com/office/officeart/2005/8/layout/list1"/>
    <dgm:cxn modelId="{4B09DA46-1D3F-4E52-8E68-19635E5EA9E3}" type="presParOf" srcId="{B61ECE7B-B6C0-449D-8BAC-FD73EE173499}" destId="{E2E14205-3C3C-46D3-BD35-B253506D4B8D}" srcOrd="1" destOrd="0" presId="urn:microsoft.com/office/officeart/2005/8/layout/list1"/>
    <dgm:cxn modelId="{B3F915DA-9D29-40FF-9B58-7BDFB9A83411}" type="presParOf" srcId="{09DF5CE2-AEEC-4D4C-9A38-8440DA29DFC1}" destId="{5E62FB76-E904-4321-9970-BEC765A4E309}" srcOrd="21" destOrd="0" presId="urn:microsoft.com/office/officeart/2005/8/layout/list1"/>
    <dgm:cxn modelId="{1333F704-48A6-4789-8FF9-457C04470A14}" type="presParOf" srcId="{09DF5CE2-AEEC-4D4C-9A38-8440DA29DFC1}" destId="{DE24C849-D365-4100-ACC0-F040E2E9DCF5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CAFEAD-1D6E-4137-9F6A-A87D4F22419C}" type="doc">
      <dgm:prSet loTypeId="urn:microsoft.com/office/officeart/2005/8/layout/arrow5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5F6F057-2090-4783-B9D1-4201789D6AEE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</a:rPr>
            <a:t>Oferta</a:t>
          </a:r>
        </a:p>
        <a:p>
          <a:r>
            <a:rPr lang="es-ES" sz="2000" dirty="0" smtClean="0">
              <a:solidFill>
                <a:schemeClr val="tx1"/>
              </a:solidFill>
            </a:rPr>
            <a:t>-Industrias</a:t>
          </a:r>
        </a:p>
        <a:p>
          <a:r>
            <a:rPr lang="es-ES" sz="2000" dirty="0" smtClean="0">
              <a:solidFill>
                <a:schemeClr val="tx1"/>
              </a:solidFill>
            </a:rPr>
            <a:t>-Hogares</a:t>
          </a:r>
        </a:p>
        <a:p>
          <a:r>
            <a:rPr lang="es-ES" sz="2000" dirty="0" smtClean="0">
              <a:solidFill>
                <a:schemeClr val="tx1"/>
              </a:solidFill>
            </a:rPr>
            <a:t>-Comercio</a:t>
          </a:r>
          <a:endParaRPr lang="es-ES" sz="2000" dirty="0">
            <a:solidFill>
              <a:schemeClr val="tx1"/>
            </a:solidFill>
          </a:endParaRPr>
        </a:p>
      </dgm:t>
    </dgm:pt>
    <dgm:pt modelId="{97D0AAEE-6D12-46D1-9649-E9AF0651A705}" type="parTrans" cxnId="{67D53381-3768-4FCD-884F-AC97C9B9B8C3}">
      <dgm:prSet/>
      <dgm:spPr/>
      <dgm:t>
        <a:bodyPr/>
        <a:lstStyle/>
        <a:p>
          <a:endParaRPr lang="es-ES"/>
        </a:p>
      </dgm:t>
    </dgm:pt>
    <dgm:pt modelId="{1DF638C7-FAB6-4139-A95D-DB2D67BC267A}" type="sibTrans" cxnId="{67D53381-3768-4FCD-884F-AC97C9B9B8C3}">
      <dgm:prSet/>
      <dgm:spPr/>
      <dgm:t>
        <a:bodyPr/>
        <a:lstStyle/>
        <a:p>
          <a:endParaRPr lang="es-ES"/>
        </a:p>
      </dgm:t>
    </dgm:pt>
    <dgm:pt modelId="{CE7DED00-CE5B-4642-B9A0-28C0DAD66B4C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</a:rPr>
            <a:t>Demanda</a:t>
          </a:r>
          <a:endParaRPr lang="es-ES" sz="2200" dirty="0" smtClean="0">
            <a:solidFill>
              <a:schemeClr val="tx1"/>
            </a:solidFill>
          </a:endParaRPr>
        </a:p>
        <a:p>
          <a:r>
            <a:rPr lang="es-ES" sz="2000" dirty="0" smtClean="0">
              <a:solidFill>
                <a:schemeClr val="tx1"/>
              </a:solidFill>
            </a:rPr>
            <a:t>-Industria Nacional</a:t>
          </a:r>
        </a:p>
        <a:p>
          <a:r>
            <a:rPr lang="es-ES" sz="2000" dirty="0" smtClean="0">
              <a:solidFill>
                <a:schemeClr val="tx1"/>
              </a:solidFill>
            </a:rPr>
            <a:t>-Empresas exportadoras</a:t>
          </a:r>
          <a:endParaRPr lang="es-ES" sz="2000" dirty="0">
            <a:solidFill>
              <a:schemeClr val="tx1"/>
            </a:solidFill>
          </a:endParaRPr>
        </a:p>
      </dgm:t>
    </dgm:pt>
    <dgm:pt modelId="{16D3B4BA-8D80-4F42-9EB9-B4F7F0EFF6D4}" type="parTrans" cxnId="{FF053E6B-6F0C-434A-B9DD-59E5D4888519}">
      <dgm:prSet/>
      <dgm:spPr/>
      <dgm:t>
        <a:bodyPr/>
        <a:lstStyle/>
        <a:p>
          <a:endParaRPr lang="es-ES"/>
        </a:p>
      </dgm:t>
    </dgm:pt>
    <dgm:pt modelId="{3B6E7318-5B35-4A55-9D19-716AB25CBFFB}" type="sibTrans" cxnId="{FF053E6B-6F0C-434A-B9DD-59E5D4888519}">
      <dgm:prSet/>
      <dgm:spPr/>
      <dgm:t>
        <a:bodyPr/>
        <a:lstStyle/>
        <a:p>
          <a:endParaRPr lang="es-ES"/>
        </a:p>
      </dgm:t>
    </dgm:pt>
    <dgm:pt modelId="{5F6E3A9F-25A9-40D2-8260-B5CD2F8BAA69}" type="pres">
      <dgm:prSet presAssocID="{BECAFEAD-1D6E-4137-9F6A-A87D4F22419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83E7D56-D3CB-4E20-80B5-4D63E6A8A074}" type="pres">
      <dgm:prSet presAssocID="{05F6F057-2090-4783-B9D1-4201789D6AEE}" presName="arrow" presStyleLbl="node1" presStyleIdx="0" presStyleCnt="2" custRadScaleRad="100611" custRadScaleInc="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820151-77AF-4534-B3F6-7C1B058D1335}" type="pres">
      <dgm:prSet presAssocID="{CE7DED00-CE5B-4642-B9A0-28C0DAD66B4C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531B7DC-9292-41E8-B0BE-3EA8E7EF6325}" type="presOf" srcId="{05F6F057-2090-4783-B9D1-4201789D6AEE}" destId="{483E7D56-D3CB-4E20-80B5-4D63E6A8A074}" srcOrd="0" destOrd="0" presId="urn:microsoft.com/office/officeart/2005/8/layout/arrow5"/>
    <dgm:cxn modelId="{D67FBA22-FF65-4360-A3DA-B7561D5DC655}" type="presOf" srcId="{CE7DED00-CE5B-4642-B9A0-28C0DAD66B4C}" destId="{41820151-77AF-4534-B3F6-7C1B058D1335}" srcOrd="0" destOrd="0" presId="urn:microsoft.com/office/officeart/2005/8/layout/arrow5"/>
    <dgm:cxn modelId="{67D53381-3768-4FCD-884F-AC97C9B9B8C3}" srcId="{BECAFEAD-1D6E-4137-9F6A-A87D4F22419C}" destId="{05F6F057-2090-4783-B9D1-4201789D6AEE}" srcOrd="0" destOrd="0" parTransId="{97D0AAEE-6D12-46D1-9649-E9AF0651A705}" sibTransId="{1DF638C7-FAB6-4139-A95D-DB2D67BC267A}"/>
    <dgm:cxn modelId="{0996F5CC-CA7E-4D2F-86AB-E05708276827}" type="presOf" srcId="{BECAFEAD-1D6E-4137-9F6A-A87D4F22419C}" destId="{5F6E3A9F-25A9-40D2-8260-B5CD2F8BAA69}" srcOrd="0" destOrd="0" presId="urn:microsoft.com/office/officeart/2005/8/layout/arrow5"/>
    <dgm:cxn modelId="{FF053E6B-6F0C-434A-B9DD-59E5D4888519}" srcId="{BECAFEAD-1D6E-4137-9F6A-A87D4F22419C}" destId="{CE7DED00-CE5B-4642-B9A0-28C0DAD66B4C}" srcOrd="1" destOrd="0" parTransId="{16D3B4BA-8D80-4F42-9EB9-B4F7F0EFF6D4}" sibTransId="{3B6E7318-5B35-4A55-9D19-716AB25CBFFB}"/>
    <dgm:cxn modelId="{8092E576-E7A3-4256-953F-25DBB2FB845F}" type="presParOf" srcId="{5F6E3A9F-25A9-40D2-8260-B5CD2F8BAA69}" destId="{483E7D56-D3CB-4E20-80B5-4D63E6A8A074}" srcOrd="0" destOrd="0" presId="urn:microsoft.com/office/officeart/2005/8/layout/arrow5"/>
    <dgm:cxn modelId="{A9D68391-911F-4599-BF04-B23B0C019020}" type="presParOf" srcId="{5F6E3A9F-25A9-40D2-8260-B5CD2F8BAA69}" destId="{41820151-77AF-4534-B3F6-7C1B058D133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7DA310-3898-4B09-B118-409E4745C295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2D231B3E-2AE5-416E-B679-1C142280EDD6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38100">
          <a:solidFill>
            <a:srgbClr val="FFC000"/>
          </a:solidFill>
        </a:ln>
      </dgm:spPr>
      <dgm:t>
        <a:bodyPr/>
        <a:lstStyle/>
        <a:p>
          <a:r>
            <a:rPr lang="es-ES" b="1" dirty="0" smtClean="0"/>
            <a:t>Recolector</a:t>
          </a:r>
          <a:endParaRPr lang="es-ES" b="1" dirty="0"/>
        </a:p>
      </dgm:t>
    </dgm:pt>
    <dgm:pt modelId="{F7F9C8CA-B88F-4168-8C58-6B4E954176B2}" type="parTrans" cxnId="{1DFFDC4F-B4C3-43D8-857E-746044516140}">
      <dgm:prSet/>
      <dgm:spPr/>
      <dgm:t>
        <a:bodyPr/>
        <a:lstStyle/>
        <a:p>
          <a:endParaRPr lang="es-ES"/>
        </a:p>
      </dgm:t>
    </dgm:pt>
    <dgm:pt modelId="{7230FC72-86BF-4122-A076-BCA0A3CCC6E4}" type="sibTrans" cxnId="{1DFFDC4F-B4C3-43D8-857E-746044516140}">
      <dgm:prSet/>
      <dgm:spPr/>
      <dgm:t>
        <a:bodyPr/>
        <a:lstStyle/>
        <a:p>
          <a:endParaRPr lang="es-ES"/>
        </a:p>
      </dgm:t>
    </dgm:pt>
    <dgm:pt modelId="{9FE6B68D-06D0-4068-9A7C-2D71E1859103}">
      <dgm:prSet phldrT="[Texto]"/>
      <dgm:spPr>
        <a:noFill/>
        <a:ln w="381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Intermediario</a:t>
          </a:r>
          <a:endParaRPr lang="es-ES" b="1" dirty="0">
            <a:solidFill>
              <a:schemeClr val="tx1"/>
            </a:solidFill>
          </a:endParaRPr>
        </a:p>
      </dgm:t>
    </dgm:pt>
    <dgm:pt modelId="{73CDA8E8-F1D3-4A3A-A6B8-A2DDF2E7E312}" type="parTrans" cxnId="{1D48BBED-ADEA-4E7A-9E29-14A74AED7A6D}">
      <dgm:prSet/>
      <dgm:spPr/>
      <dgm:t>
        <a:bodyPr/>
        <a:lstStyle/>
        <a:p>
          <a:endParaRPr lang="es-ES"/>
        </a:p>
      </dgm:t>
    </dgm:pt>
    <dgm:pt modelId="{7DF23326-8C4E-48D4-976F-7FA320FE7F1F}" type="sibTrans" cxnId="{1D48BBED-ADEA-4E7A-9E29-14A74AED7A6D}">
      <dgm:prSet/>
      <dgm:spPr/>
      <dgm:t>
        <a:bodyPr/>
        <a:lstStyle/>
        <a:p>
          <a:endParaRPr lang="es-ES"/>
        </a:p>
      </dgm:t>
    </dgm:pt>
    <dgm:pt modelId="{DF051D31-D40C-4346-8824-F39E951525A5}">
      <dgm:prSet phldrT="[Texto]"/>
      <dgm:spPr>
        <a:noFill/>
        <a:ln w="38100">
          <a:solidFill>
            <a:srgbClr val="7030A0"/>
          </a:solidFill>
        </a:ln>
      </dgm:spPr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Comprador Final</a:t>
          </a:r>
          <a:endParaRPr lang="es-ES" b="1" dirty="0">
            <a:solidFill>
              <a:schemeClr val="tx1"/>
            </a:solidFill>
          </a:endParaRPr>
        </a:p>
      </dgm:t>
    </dgm:pt>
    <dgm:pt modelId="{860891C4-69B8-4383-BF55-4A51A1C81C17}" type="parTrans" cxnId="{D49E5B6A-326C-4EB3-987E-E7FFBC9F502F}">
      <dgm:prSet/>
      <dgm:spPr/>
      <dgm:t>
        <a:bodyPr/>
        <a:lstStyle/>
        <a:p>
          <a:endParaRPr lang="es-ES"/>
        </a:p>
      </dgm:t>
    </dgm:pt>
    <dgm:pt modelId="{A4EA9C2E-7141-4229-90B3-31FBB67F32C7}" type="sibTrans" cxnId="{D49E5B6A-326C-4EB3-987E-E7FFBC9F502F}">
      <dgm:prSet/>
      <dgm:spPr/>
      <dgm:t>
        <a:bodyPr/>
        <a:lstStyle/>
        <a:p>
          <a:endParaRPr lang="es-ES"/>
        </a:p>
      </dgm:t>
    </dgm:pt>
    <dgm:pt modelId="{2A605795-0F3A-4FCE-A012-F6A556485F14}" type="pres">
      <dgm:prSet presAssocID="{477DA310-3898-4B09-B118-409E4745C295}" presName="Name0" presStyleCnt="0">
        <dgm:presLayoutVars>
          <dgm:dir/>
          <dgm:resizeHandles val="exact"/>
        </dgm:presLayoutVars>
      </dgm:prSet>
      <dgm:spPr/>
    </dgm:pt>
    <dgm:pt modelId="{342F8290-08D4-456B-B8DF-D495DC0084A6}" type="pres">
      <dgm:prSet presAssocID="{2D231B3E-2AE5-416E-B679-1C142280EDD6}" presName="node" presStyleLbl="node1" presStyleIdx="0" presStyleCnt="3" custScaleY="149886" custLinFactNeighborX="-6778" custLinFactNeighborY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9FEC0B-877E-4787-A4CE-295D2E2FE735}" type="pres">
      <dgm:prSet presAssocID="{7230FC72-86BF-4122-A076-BCA0A3CCC6E4}" presName="sibTrans" presStyleLbl="sibTrans2D1" presStyleIdx="0" presStyleCnt="2"/>
      <dgm:spPr/>
      <dgm:t>
        <a:bodyPr/>
        <a:lstStyle/>
        <a:p>
          <a:endParaRPr lang="es-ES"/>
        </a:p>
      </dgm:t>
    </dgm:pt>
    <dgm:pt modelId="{7FE2CCA4-1B01-4AC8-BD34-85434C7A96F6}" type="pres">
      <dgm:prSet presAssocID="{7230FC72-86BF-4122-A076-BCA0A3CCC6E4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92550BA7-0394-4A0A-A95D-0664EE393C72}" type="pres">
      <dgm:prSet presAssocID="{9FE6B68D-06D0-4068-9A7C-2D71E1859103}" presName="node" presStyleLbl="node1" presStyleIdx="1" presStyleCnt="3" custScaleY="153531" custLinFactNeighborX="-3474" custLinFactNeighborY="-35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ECD88D-800E-4072-875D-926F1D4E970B}" type="pres">
      <dgm:prSet presAssocID="{7DF23326-8C4E-48D4-976F-7FA320FE7F1F}" presName="sibTrans" presStyleLbl="sibTrans2D1" presStyleIdx="1" presStyleCnt="2"/>
      <dgm:spPr/>
      <dgm:t>
        <a:bodyPr/>
        <a:lstStyle/>
        <a:p>
          <a:endParaRPr lang="es-ES"/>
        </a:p>
      </dgm:t>
    </dgm:pt>
    <dgm:pt modelId="{F2BA0D89-57B4-4B85-B774-525F5C397AA7}" type="pres">
      <dgm:prSet presAssocID="{7DF23326-8C4E-48D4-976F-7FA320FE7F1F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06794656-17C9-4483-9F04-5E528B59611F}" type="pres">
      <dgm:prSet presAssocID="{DF051D31-D40C-4346-8824-F39E951525A5}" presName="node" presStyleLbl="node1" presStyleIdx="2" presStyleCnt="3" custScaleY="1605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AF9D743-C571-4D72-BD98-F98832D29ACB}" type="presOf" srcId="{7DF23326-8C4E-48D4-976F-7FA320FE7F1F}" destId="{8AECD88D-800E-4072-875D-926F1D4E970B}" srcOrd="0" destOrd="0" presId="urn:microsoft.com/office/officeart/2005/8/layout/process1"/>
    <dgm:cxn modelId="{1D48BBED-ADEA-4E7A-9E29-14A74AED7A6D}" srcId="{477DA310-3898-4B09-B118-409E4745C295}" destId="{9FE6B68D-06D0-4068-9A7C-2D71E1859103}" srcOrd="1" destOrd="0" parTransId="{73CDA8E8-F1D3-4A3A-A6B8-A2DDF2E7E312}" sibTransId="{7DF23326-8C4E-48D4-976F-7FA320FE7F1F}"/>
    <dgm:cxn modelId="{E1E7BBEB-C7A0-4B60-8062-0D091D863ECF}" type="presOf" srcId="{9FE6B68D-06D0-4068-9A7C-2D71E1859103}" destId="{92550BA7-0394-4A0A-A95D-0664EE393C72}" srcOrd="0" destOrd="0" presId="urn:microsoft.com/office/officeart/2005/8/layout/process1"/>
    <dgm:cxn modelId="{982AE18E-1654-4C4B-941C-C0DC69865CBE}" type="presOf" srcId="{7230FC72-86BF-4122-A076-BCA0A3CCC6E4}" destId="{7FE2CCA4-1B01-4AC8-BD34-85434C7A96F6}" srcOrd="1" destOrd="0" presId="urn:microsoft.com/office/officeart/2005/8/layout/process1"/>
    <dgm:cxn modelId="{D49E5B6A-326C-4EB3-987E-E7FFBC9F502F}" srcId="{477DA310-3898-4B09-B118-409E4745C295}" destId="{DF051D31-D40C-4346-8824-F39E951525A5}" srcOrd="2" destOrd="0" parTransId="{860891C4-69B8-4383-BF55-4A51A1C81C17}" sibTransId="{A4EA9C2E-7141-4229-90B3-31FBB67F32C7}"/>
    <dgm:cxn modelId="{645D1CFE-9283-4542-8D35-7E181A9EA86D}" type="presOf" srcId="{DF051D31-D40C-4346-8824-F39E951525A5}" destId="{06794656-17C9-4483-9F04-5E528B59611F}" srcOrd="0" destOrd="0" presId="urn:microsoft.com/office/officeart/2005/8/layout/process1"/>
    <dgm:cxn modelId="{1DBBB8E3-84E6-441F-A635-009C78764E01}" type="presOf" srcId="{477DA310-3898-4B09-B118-409E4745C295}" destId="{2A605795-0F3A-4FCE-A012-F6A556485F14}" srcOrd="0" destOrd="0" presId="urn:microsoft.com/office/officeart/2005/8/layout/process1"/>
    <dgm:cxn modelId="{4B2206A6-7143-45DF-B56D-A4BA3EE646C4}" type="presOf" srcId="{7230FC72-86BF-4122-A076-BCA0A3CCC6E4}" destId="{069FEC0B-877E-4787-A4CE-295D2E2FE735}" srcOrd="0" destOrd="0" presId="urn:microsoft.com/office/officeart/2005/8/layout/process1"/>
    <dgm:cxn modelId="{B8688CA8-5DB9-4502-AAA2-1F27E0862A38}" type="presOf" srcId="{7DF23326-8C4E-48D4-976F-7FA320FE7F1F}" destId="{F2BA0D89-57B4-4B85-B774-525F5C397AA7}" srcOrd="1" destOrd="0" presId="urn:microsoft.com/office/officeart/2005/8/layout/process1"/>
    <dgm:cxn modelId="{1DFFDC4F-B4C3-43D8-857E-746044516140}" srcId="{477DA310-3898-4B09-B118-409E4745C295}" destId="{2D231B3E-2AE5-416E-B679-1C142280EDD6}" srcOrd="0" destOrd="0" parTransId="{F7F9C8CA-B88F-4168-8C58-6B4E954176B2}" sibTransId="{7230FC72-86BF-4122-A076-BCA0A3CCC6E4}"/>
    <dgm:cxn modelId="{F1463DDC-1E2F-4CD8-AE27-613480897976}" type="presOf" srcId="{2D231B3E-2AE5-416E-B679-1C142280EDD6}" destId="{342F8290-08D4-456B-B8DF-D495DC0084A6}" srcOrd="0" destOrd="0" presId="urn:microsoft.com/office/officeart/2005/8/layout/process1"/>
    <dgm:cxn modelId="{170B71FB-230E-4046-81AE-73567B438E56}" type="presParOf" srcId="{2A605795-0F3A-4FCE-A012-F6A556485F14}" destId="{342F8290-08D4-456B-B8DF-D495DC0084A6}" srcOrd="0" destOrd="0" presId="urn:microsoft.com/office/officeart/2005/8/layout/process1"/>
    <dgm:cxn modelId="{DF083DD4-3574-4281-AA66-2D698105ED11}" type="presParOf" srcId="{2A605795-0F3A-4FCE-A012-F6A556485F14}" destId="{069FEC0B-877E-4787-A4CE-295D2E2FE735}" srcOrd="1" destOrd="0" presId="urn:microsoft.com/office/officeart/2005/8/layout/process1"/>
    <dgm:cxn modelId="{D4ED3C9C-661F-43CA-BB6C-57F915A9F80E}" type="presParOf" srcId="{069FEC0B-877E-4787-A4CE-295D2E2FE735}" destId="{7FE2CCA4-1B01-4AC8-BD34-85434C7A96F6}" srcOrd="0" destOrd="0" presId="urn:microsoft.com/office/officeart/2005/8/layout/process1"/>
    <dgm:cxn modelId="{33056C4E-DF3C-40B1-923A-E4C8766462B3}" type="presParOf" srcId="{2A605795-0F3A-4FCE-A012-F6A556485F14}" destId="{92550BA7-0394-4A0A-A95D-0664EE393C72}" srcOrd="2" destOrd="0" presId="urn:microsoft.com/office/officeart/2005/8/layout/process1"/>
    <dgm:cxn modelId="{7C57B9FA-23C3-4E04-87F5-19B3DFE55C6E}" type="presParOf" srcId="{2A605795-0F3A-4FCE-A012-F6A556485F14}" destId="{8AECD88D-800E-4072-875D-926F1D4E970B}" srcOrd="3" destOrd="0" presId="urn:microsoft.com/office/officeart/2005/8/layout/process1"/>
    <dgm:cxn modelId="{87CBEDF0-4A41-4248-8CDA-5C5E1BE4DDDB}" type="presParOf" srcId="{8AECD88D-800E-4072-875D-926F1D4E970B}" destId="{F2BA0D89-57B4-4B85-B774-525F5C397AA7}" srcOrd="0" destOrd="0" presId="urn:microsoft.com/office/officeart/2005/8/layout/process1"/>
    <dgm:cxn modelId="{686668F9-D0F9-411A-B879-6DB5A563BB48}" type="presParOf" srcId="{2A605795-0F3A-4FCE-A012-F6A556485F14}" destId="{06794656-17C9-4483-9F04-5E528B59611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94C4908-7FE5-4626-B45C-72930BF379A7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0CA1039-5E39-4AF5-83C4-2D8925E32BB8}">
      <dgm:prSet phldrT="[Texto]"/>
      <dgm:spPr/>
      <dgm:t>
        <a:bodyPr/>
        <a:lstStyle/>
        <a:p>
          <a:r>
            <a:rPr lang="es-ES" dirty="0" smtClean="0"/>
            <a:t>40% Pobreza</a:t>
          </a:r>
          <a:endParaRPr lang="es-ES" dirty="0"/>
        </a:p>
      </dgm:t>
    </dgm:pt>
    <dgm:pt modelId="{69BE9CC4-075F-4083-A8FE-1222E48E5850}" type="parTrans" cxnId="{B23B6386-4A3A-4F59-BEAA-57B1211B5B8D}">
      <dgm:prSet/>
      <dgm:spPr/>
      <dgm:t>
        <a:bodyPr/>
        <a:lstStyle/>
        <a:p>
          <a:endParaRPr lang="es-ES"/>
        </a:p>
      </dgm:t>
    </dgm:pt>
    <dgm:pt modelId="{60952D6A-9696-4F72-8FE9-4AEDD2204BB2}" type="sibTrans" cxnId="{B23B6386-4A3A-4F59-BEAA-57B1211B5B8D}">
      <dgm:prSet/>
      <dgm:spPr/>
      <dgm:t>
        <a:bodyPr/>
        <a:lstStyle/>
        <a:p>
          <a:endParaRPr lang="es-ES"/>
        </a:p>
      </dgm:t>
    </dgm:pt>
    <dgm:pt modelId="{55075FBD-4AF6-4A5A-B6A7-779C5CBC98CC}">
      <dgm:prSet phldrT="[Texto]"/>
      <dgm:spPr/>
      <dgm:t>
        <a:bodyPr/>
        <a:lstStyle/>
        <a:p>
          <a:r>
            <a:rPr lang="es-ES" dirty="0" smtClean="0"/>
            <a:t>6% rentable</a:t>
          </a:r>
          <a:endParaRPr lang="es-ES" dirty="0"/>
        </a:p>
      </dgm:t>
    </dgm:pt>
    <dgm:pt modelId="{F4D020DD-28B6-4069-9BF0-3FEF53DA532C}" type="parTrans" cxnId="{736E908D-2D07-4360-BA3F-B8EAE912A69E}">
      <dgm:prSet/>
      <dgm:spPr/>
      <dgm:t>
        <a:bodyPr/>
        <a:lstStyle/>
        <a:p>
          <a:endParaRPr lang="es-ES"/>
        </a:p>
      </dgm:t>
    </dgm:pt>
    <dgm:pt modelId="{0B3B963A-C170-4747-AD44-E28302901DD0}" type="sibTrans" cxnId="{736E908D-2D07-4360-BA3F-B8EAE912A69E}">
      <dgm:prSet/>
      <dgm:spPr/>
      <dgm:t>
        <a:bodyPr/>
        <a:lstStyle/>
        <a:p>
          <a:endParaRPr lang="es-ES"/>
        </a:p>
      </dgm:t>
    </dgm:pt>
    <dgm:pt modelId="{F50B6AB2-1AEF-4E1B-BBFF-2EC00062D723}" type="pres">
      <dgm:prSet presAssocID="{494C4908-7FE5-4626-B45C-72930BF379A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3CA206C-9440-4145-9F51-A40D434E8872}" type="pres">
      <dgm:prSet presAssocID="{494C4908-7FE5-4626-B45C-72930BF379A7}" presName="divider" presStyleLbl="fgShp" presStyleIdx="0" presStyleCnt="1"/>
      <dgm:spPr/>
    </dgm:pt>
    <dgm:pt modelId="{C694C323-E980-435F-A945-426D8760181E}" type="pres">
      <dgm:prSet presAssocID="{F0CA1039-5E39-4AF5-83C4-2D8925E32BB8}" presName="downArrow" presStyleLbl="node1" presStyleIdx="0" presStyleCnt="2"/>
      <dgm:spPr/>
    </dgm:pt>
    <dgm:pt modelId="{22FF71E2-74D6-43D3-980D-658B784256C9}" type="pres">
      <dgm:prSet presAssocID="{F0CA1039-5E39-4AF5-83C4-2D8925E32BB8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498412-9094-4CFF-97E1-17AFF47CE435}" type="pres">
      <dgm:prSet presAssocID="{55075FBD-4AF6-4A5A-B6A7-779C5CBC98CC}" presName="upArrow" presStyleLbl="node1" presStyleIdx="1" presStyleCnt="2"/>
      <dgm:spPr/>
    </dgm:pt>
    <dgm:pt modelId="{1B006653-A045-4325-8C41-CBB85A915F7E}" type="pres">
      <dgm:prSet presAssocID="{55075FBD-4AF6-4A5A-B6A7-779C5CBC98CC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23B6386-4A3A-4F59-BEAA-57B1211B5B8D}" srcId="{494C4908-7FE5-4626-B45C-72930BF379A7}" destId="{F0CA1039-5E39-4AF5-83C4-2D8925E32BB8}" srcOrd="0" destOrd="0" parTransId="{69BE9CC4-075F-4083-A8FE-1222E48E5850}" sibTransId="{60952D6A-9696-4F72-8FE9-4AEDD2204BB2}"/>
    <dgm:cxn modelId="{7CAE3119-7B5E-45E2-9F34-9D9D1C8B5FC6}" type="presOf" srcId="{494C4908-7FE5-4626-B45C-72930BF379A7}" destId="{F50B6AB2-1AEF-4E1B-BBFF-2EC00062D723}" srcOrd="0" destOrd="0" presId="urn:microsoft.com/office/officeart/2005/8/layout/arrow3"/>
    <dgm:cxn modelId="{C3FDFF02-C9D1-4340-8BB6-F64DEE37938F}" type="presOf" srcId="{F0CA1039-5E39-4AF5-83C4-2D8925E32BB8}" destId="{22FF71E2-74D6-43D3-980D-658B784256C9}" srcOrd="0" destOrd="0" presId="urn:microsoft.com/office/officeart/2005/8/layout/arrow3"/>
    <dgm:cxn modelId="{736E908D-2D07-4360-BA3F-B8EAE912A69E}" srcId="{494C4908-7FE5-4626-B45C-72930BF379A7}" destId="{55075FBD-4AF6-4A5A-B6A7-779C5CBC98CC}" srcOrd="1" destOrd="0" parTransId="{F4D020DD-28B6-4069-9BF0-3FEF53DA532C}" sibTransId="{0B3B963A-C170-4747-AD44-E28302901DD0}"/>
    <dgm:cxn modelId="{7642F8A8-2539-4733-8842-31AB9C6E2EAA}" type="presOf" srcId="{55075FBD-4AF6-4A5A-B6A7-779C5CBC98CC}" destId="{1B006653-A045-4325-8C41-CBB85A915F7E}" srcOrd="0" destOrd="0" presId="urn:microsoft.com/office/officeart/2005/8/layout/arrow3"/>
    <dgm:cxn modelId="{D6B33A2D-B32C-490F-8AAB-067A6A82651E}" type="presParOf" srcId="{F50B6AB2-1AEF-4E1B-BBFF-2EC00062D723}" destId="{13CA206C-9440-4145-9F51-A40D434E8872}" srcOrd="0" destOrd="0" presId="urn:microsoft.com/office/officeart/2005/8/layout/arrow3"/>
    <dgm:cxn modelId="{FD068238-9354-4C46-AB55-A57D0B6AB14F}" type="presParOf" srcId="{F50B6AB2-1AEF-4E1B-BBFF-2EC00062D723}" destId="{C694C323-E980-435F-A945-426D8760181E}" srcOrd="1" destOrd="0" presId="urn:microsoft.com/office/officeart/2005/8/layout/arrow3"/>
    <dgm:cxn modelId="{A8003E88-5ECC-4856-B156-877B75A64B46}" type="presParOf" srcId="{F50B6AB2-1AEF-4E1B-BBFF-2EC00062D723}" destId="{22FF71E2-74D6-43D3-980D-658B784256C9}" srcOrd="2" destOrd="0" presId="urn:microsoft.com/office/officeart/2005/8/layout/arrow3"/>
    <dgm:cxn modelId="{E519AEDA-7935-402C-B900-31DD5AE0CF38}" type="presParOf" srcId="{F50B6AB2-1AEF-4E1B-BBFF-2EC00062D723}" destId="{68498412-9094-4CFF-97E1-17AFF47CE435}" srcOrd="3" destOrd="0" presId="urn:microsoft.com/office/officeart/2005/8/layout/arrow3"/>
    <dgm:cxn modelId="{9F93B57C-531A-4A86-A569-E006A2244B84}" type="presParOf" srcId="{F50B6AB2-1AEF-4E1B-BBFF-2EC00062D723}" destId="{1B006653-A045-4325-8C41-CBB85A915F7E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1BD828-4CF0-4C8A-8D65-70159B2A9D84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A00BDD3-B3C1-4DEA-BE02-317128BFB18D}">
      <dgm:prSet custT="1"/>
      <dgm:spPr>
        <a:solidFill>
          <a:srgbClr val="FF0000"/>
        </a:solidFill>
      </dgm:spPr>
      <dgm:t>
        <a:bodyPr/>
        <a:lstStyle/>
        <a:p>
          <a:r>
            <a:rPr lang="es-EC" sz="2200" dirty="0" smtClean="0">
              <a:solidFill>
                <a:schemeClr val="tx1"/>
              </a:solidFill>
            </a:rPr>
            <a:t>Fuente  de empleo directo e indirecto.</a:t>
          </a:r>
        </a:p>
        <a:p>
          <a:r>
            <a:rPr lang="es-EC" sz="2200" dirty="0" smtClean="0">
              <a:solidFill>
                <a:schemeClr val="tx1"/>
              </a:solidFill>
            </a:rPr>
            <a:t> Cada bodega cuenta con cinco trabajadores en promedio</a:t>
          </a:r>
          <a:endParaRPr lang="es-ES" sz="2200" dirty="0">
            <a:solidFill>
              <a:schemeClr val="tx1"/>
            </a:solidFill>
          </a:endParaRPr>
        </a:p>
      </dgm:t>
    </dgm:pt>
    <dgm:pt modelId="{7975A7D3-7FCC-4E3A-944F-CB3328618F9D}" type="parTrans" cxnId="{93707EC5-4BEF-4AFE-AB75-5D4F7289B7A6}">
      <dgm:prSet/>
      <dgm:spPr/>
      <dgm:t>
        <a:bodyPr/>
        <a:lstStyle/>
        <a:p>
          <a:endParaRPr lang="es-ES"/>
        </a:p>
      </dgm:t>
    </dgm:pt>
    <dgm:pt modelId="{9F3E8894-931A-4389-BC77-FCD2B52E4804}" type="sibTrans" cxnId="{93707EC5-4BEF-4AFE-AB75-5D4F7289B7A6}">
      <dgm:prSet/>
      <dgm:spPr/>
      <dgm:t>
        <a:bodyPr/>
        <a:lstStyle/>
        <a:p>
          <a:endParaRPr lang="es-ES"/>
        </a:p>
      </dgm:t>
    </dgm:pt>
    <dgm:pt modelId="{4B0928BE-FE86-4A67-BFB6-A425EF001051}">
      <dgm:prSet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2400" dirty="0" smtClean="0">
              <a:solidFill>
                <a:schemeClr val="tx1"/>
              </a:solidFill>
            </a:rPr>
            <a:t>Genera cerca de 5 mil puestos de trabajo a nivel nacional</a:t>
          </a:r>
          <a:endParaRPr lang="es-ES" sz="2400" dirty="0">
            <a:solidFill>
              <a:schemeClr val="tx1"/>
            </a:solidFill>
          </a:endParaRPr>
        </a:p>
      </dgm:t>
    </dgm:pt>
    <dgm:pt modelId="{6284297F-5A48-41BA-A154-76CDFC88F107}" type="parTrans" cxnId="{F54A57B1-FE5E-478F-8130-30676BBDFA98}">
      <dgm:prSet/>
      <dgm:spPr/>
      <dgm:t>
        <a:bodyPr/>
        <a:lstStyle/>
        <a:p>
          <a:endParaRPr lang="es-ES"/>
        </a:p>
      </dgm:t>
    </dgm:pt>
    <dgm:pt modelId="{187368D9-2D74-40DD-B6BA-B6A2C9462B03}" type="sibTrans" cxnId="{F54A57B1-FE5E-478F-8130-30676BBDFA98}">
      <dgm:prSet/>
      <dgm:spPr/>
      <dgm:t>
        <a:bodyPr/>
        <a:lstStyle/>
        <a:p>
          <a:endParaRPr lang="es-ES"/>
        </a:p>
      </dgm:t>
    </dgm:pt>
    <dgm:pt modelId="{0D3827EC-6CCA-4F27-B2B2-B25C58F10983}">
      <dgm:prSet custT="1"/>
      <dgm:spPr>
        <a:solidFill>
          <a:srgbClr val="7030A0"/>
        </a:solidFill>
      </dgm:spPr>
      <dgm:t>
        <a:bodyPr/>
        <a:lstStyle/>
        <a:p>
          <a:r>
            <a:rPr lang="es-EC" sz="2400" dirty="0" smtClean="0">
              <a:solidFill>
                <a:schemeClr val="tx1"/>
              </a:solidFill>
            </a:rPr>
            <a:t>En La provincia de Pichincha y Guayas  trabajarían aproximadamente 2750 personas</a:t>
          </a:r>
          <a:endParaRPr lang="es-ES" sz="2400" dirty="0">
            <a:solidFill>
              <a:schemeClr val="tx1"/>
            </a:solidFill>
          </a:endParaRPr>
        </a:p>
      </dgm:t>
    </dgm:pt>
    <dgm:pt modelId="{E86437DE-282F-473F-90D5-85A2EB55E3B8}" type="parTrans" cxnId="{47C5EE3A-7A3F-4264-BA7A-019608CFFC41}">
      <dgm:prSet/>
      <dgm:spPr/>
      <dgm:t>
        <a:bodyPr/>
        <a:lstStyle/>
        <a:p>
          <a:endParaRPr lang="es-ES"/>
        </a:p>
      </dgm:t>
    </dgm:pt>
    <dgm:pt modelId="{55953BCF-8AF3-4A7A-AD1D-F72747AE5DC1}" type="sibTrans" cxnId="{47C5EE3A-7A3F-4264-BA7A-019608CFFC41}">
      <dgm:prSet/>
      <dgm:spPr/>
      <dgm:t>
        <a:bodyPr/>
        <a:lstStyle/>
        <a:p>
          <a:endParaRPr lang="es-ES"/>
        </a:p>
      </dgm:t>
    </dgm:pt>
    <dgm:pt modelId="{D56B4756-AAD8-46B8-A853-2831D30650AE}" type="pres">
      <dgm:prSet presAssocID="{0C1BD828-4CF0-4C8A-8D65-70159B2A9D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10B1912-422B-442B-83BC-A402D515A0BA}" type="pres">
      <dgm:prSet presAssocID="{1A00BDD3-B3C1-4DEA-BE02-317128BFB18D}" presName="node" presStyleLbl="node1" presStyleIdx="0" presStyleCnt="3" custLinFactNeighborX="34933" custLinFactNeighborY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09ABD6-1238-42C2-8236-A07E4DD7FC66}" type="pres">
      <dgm:prSet presAssocID="{9F3E8894-931A-4389-BC77-FCD2B52E4804}" presName="sibTrans" presStyleCnt="0"/>
      <dgm:spPr/>
    </dgm:pt>
    <dgm:pt modelId="{B2078D75-538E-4572-9DF1-125FFFDC46C5}" type="pres">
      <dgm:prSet presAssocID="{4B0928BE-FE86-4A67-BFB6-A425EF001051}" presName="node" presStyleLbl="node1" presStyleIdx="1" presStyleCnt="3" custLinFactNeighborX="36861" custLinFactNeighborY="-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4EB173-EBD9-4633-9649-900925DE8700}" type="pres">
      <dgm:prSet presAssocID="{187368D9-2D74-40DD-B6BA-B6A2C9462B03}" presName="sibTrans" presStyleCnt="0"/>
      <dgm:spPr/>
    </dgm:pt>
    <dgm:pt modelId="{9C677201-D8EB-4F27-8996-8C91A3602AC6}" type="pres">
      <dgm:prSet presAssocID="{0D3827EC-6CCA-4F27-B2B2-B25C58F1098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522C785-0EEF-45A5-A633-769F10A3C939}" type="presOf" srcId="{0C1BD828-4CF0-4C8A-8D65-70159B2A9D84}" destId="{D56B4756-AAD8-46B8-A853-2831D30650AE}" srcOrd="0" destOrd="0" presId="urn:microsoft.com/office/officeart/2005/8/layout/hList6"/>
    <dgm:cxn modelId="{F54A57B1-FE5E-478F-8130-30676BBDFA98}" srcId="{0C1BD828-4CF0-4C8A-8D65-70159B2A9D84}" destId="{4B0928BE-FE86-4A67-BFB6-A425EF001051}" srcOrd="1" destOrd="0" parTransId="{6284297F-5A48-41BA-A154-76CDFC88F107}" sibTransId="{187368D9-2D74-40DD-B6BA-B6A2C9462B03}"/>
    <dgm:cxn modelId="{93707EC5-4BEF-4AFE-AB75-5D4F7289B7A6}" srcId="{0C1BD828-4CF0-4C8A-8D65-70159B2A9D84}" destId="{1A00BDD3-B3C1-4DEA-BE02-317128BFB18D}" srcOrd="0" destOrd="0" parTransId="{7975A7D3-7FCC-4E3A-944F-CB3328618F9D}" sibTransId="{9F3E8894-931A-4389-BC77-FCD2B52E4804}"/>
    <dgm:cxn modelId="{F898BA55-C502-47F0-AB77-D997474D6A44}" type="presOf" srcId="{4B0928BE-FE86-4A67-BFB6-A425EF001051}" destId="{B2078D75-538E-4572-9DF1-125FFFDC46C5}" srcOrd="0" destOrd="0" presId="urn:microsoft.com/office/officeart/2005/8/layout/hList6"/>
    <dgm:cxn modelId="{47C5EE3A-7A3F-4264-BA7A-019608CFFC41}" srcId="{0C1BD828-4CF0-4C8A-8D65-70159B2A9D84}" destId="{0D3827EC-6CCA-4F27-B2B2-B25C58F10983}" srcOrd="2" destOrd="0" parTransId="{E86437DE-282F-473F-90D5-85A2EB55E3B8}" sibTransId="{55953BCF-8AF3-4A7A-AD1D-F72747AE5DC1}"/>
    <dgm:cxn modelId="{4728FE31-1F52-438B-91C5-1B75083EB5EE}" type="presOf" srcId="{0D3827EC-6CCA-4F27-B2B2-B25C58F10983}" destId="{9C677201-D8EB-4F27-8996-8C91A3602AC6}" srcOrd="0" destOrd="0" presId="urn:microsoft.com/office/officeart/2005/8/layout/hList6"/>
    <dgm:cxn modelId="{4AF519D9-9029-4C4E-A353-8267ACB2888F}" type="presOf" srcId="{1A00BDD3-B3C1-4DEA-BE02-317128BFB18D}" destId="{F10B1912-422B-442B-83BC-A402D515A0BA}" srcOrd="0" destOrd="0" presId="urn:microsoft.com/office/officeart/2005/8/layout/hList6"/>
    <dgm:cxn modelId="{D9DA4535-5F55-4976-A50B-2127F0264C85}" type="presParOf" srcId="{D56B4756-AAD8-46B8-A853-2831D30650AE}" destId="{F10B1912-422B-442B-83BC-A402D515A0BA}" srcOrd="0" destOrd="0" presId="urn:microsoft.com/office/officeart/2005/8/layout/hList6"/>
    <dgm:cxn modelId="{BB54C1BA-779D-44E5-A9AA-AC60A88DEC30}" type="presParOf" srcId="{D56B4756-AAD8-46B8-A853-2831D30650AE}" destId="{EC09ABD6-1238-42C2-8236-A07E4DD7FC66}" srcOrd="1" destOrd="0" presId="urn:microsoft.com/office/officeart/2005/8/layout/hList6"/>
    <dgm:cxn modelId="{B0199FDF-FF33-4E6D-9A14-AF11CBC80DA7}" type="presParOf" srcId="{D56B4756-AAD8-46B8-A853-2831D30650AE}" destId="{B2078D75-538E-4572-9DF1-125FFFDC46C5}" srcOrd="2" destOrd="0" presId="urn:microsoft.com/office/officeart/2005/8/layout/hList6"/>
    <dgm:cxn modelId="{5F046AF7-A8C9-4DAE-AFF5-B82C6052A0C8}" type="presParOf" srcId="{D56B4756-AAD8-46B8-A853-2831D30650AE}" destId="{1B4EB173-EBD9-4633-9649-900925DE8700}" srcOrd="3" destOrd="0" presId="urn:microsoft.com/office/officeart/2005/8/layout/hList6"/>
    <dgm:cxn modelId="{F13E7175-8147-4DD0-95DE-D178E65E6E9B}" type="presParOf" srcId="{D56B4756-AAD8-46B8-A853-2831D30650AE}" destId="{9C677201-D8EB-4F27-8996-8C91A3602AC6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3E8502B-F835-4903-924B-5189CE9AF5E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758C92CE-4B14-43F6-AB12-0B4C41ACFC79}">
      <dgm:prSet phldrT="[Texto]" custT="1"/>
      <dgm:spPr/>
      <dgm:t>
        <a:bodyPr/>
        <a:lstStyle/>
        <a:p>
          <a:r>
            <a:rPr lang="es-ES" sz="2800" dirty="0" smtClean="0"/>
            <a:t>Compradores Finales</a:t>
          </a:r>
          <a:endParaRPr lang="es-ES" sz="2800" dirty="0"/>
        </a:p>
      </dgm:t>
    </dgm:pt>
    <dgm:pt modelId="{A6D3F536-933B-467C-B453-8EF60AA986BC}" type="parTrans" cxnId="{7C8CAB0A-6BF5-4177-8BA9-B642A527FEC8}">
      <dgm:prSet/>
      <dgm:spPr/>
      <dgm:t>
        <a:bodyPr/>
        <a:lstStyle/>
        <a:p>
          <a:endParaRPr lang="es-ES"/>
        </a:p>
      </dgm:t>
    </dgm:pt>
    <dgm:pt modelId="{DF85093C-ADD5-41CB-9C88-7CF4AE2DD720}" type="sibTrans" cxnId="{7C8CAB0A-6BF5-4177-8BA9-B642A527FEC8}">
      <dgm:prSet/>
      <dgm:spPr/>
      <dgm:t>
        <a:bodyPr/>
        <a:lstStyle/>
        <a:p>
          <a:endParaRPr lang="es-ES"/>
        </a:p>
      </dgm:t>
    </dgm:pt>
    <dgm:pt modelId="{2B3603E8-C598-4B66-BEAB-C04DA05AF2C8}">
      <dgm:prSet phldrT="[Texto]" custT="1"/>
      <dgm:spPr/>
      <dgm:t>
        <a:bodyPr/>
        <a:lstStyle/>
        <a:p>
          <a:r>
            <a:rPr lang="es-ES" sz="2800" dirty="0" smtClean="0"/>
            <a:t>Intermediarios</a:t>
          </a:r>
          <a:endParaRPr lang="es-ES" sz="2800" dirty="0"/>
        </a:p>
      </dgm:t>
    </dgm:pt>
    <dgm:pt modelId="{0EBE9049-9929-4CED-93D2-9F9821B5BB57}" type="parTrans" cxnId="{CF5475CC-8E52-4583-8496-142E4FC8CFC6}">
      <dgm:prSet/>
      <dgm:spPr/>
      <dgm:t>
        <a:bodyPr/>
        <a:lstStyle/>
        <a:p>
          <a:endParaRPr lang="es-ES"/>
        </a:p>
      </dgm:t>
    </dgm:pt>
    <dgm:pt modelId="{E34929AE-7022-48F9-80EB-3232618EFE39}" type="sibTrans" cxnId="{CF5475CC-8E52-4583-8496-142E4FC8CFC6}">
      <dgm:prSet/>
      <dgm:spPr/>
      <dgm:t>
        <a:bodyPr/>
        <a:lstStyle/>
        <a:p>
          <a:endParaRPr lang="es-ES"/>
        </a:p>
      </dgm:t>
    </dgm:pt>
    <dgm:pt modelId="{947DB0B7-5AB4-4A49-BA81-EB8A78AC3A75}">
      <dgm:prSet phldrT="[Texto]" custT="1"/>
      <dgm:spPr/>
      <dgm:t>
        <a:bodyPr/>
        <a:lstStyle/>
        <a:p>
          <a:r>
            <a:rPr lang="es-ES" sz="2800" dirty="0" smtClean="0"/>
            <a:t>Recolectores</a:t>
          </a:r>
          <a:endParaRPr lang="es-ES" sz="2800" dirty="0"/>
        </a:p>
      </dgm:t>
    </dgm:pt>
    <dgm:pt modelId="{F03070F6-A873-4FF1-87F1-57CD6391A94A}" type="parTrans" cxnId="{9BA53656-EADF-4917-B0CE-9C16784CE071}">
      <dgm:prSet/>
      <dgm:spPr/>
      <dgm:t>
        <a:bodyPr/>
        <a:lstStyle/>
        <a:p>
          <a:endParaRPr lang="es-ES"/>
        </a:p>
      </dgm:t>
    </dgm:pt>
    <dgm:pt modelId="{D74E73F5-0C6D-4AC5-9EA4-74C7B8EE449E}" type="sibTrans" cxnId="{9BA53656-EADF-4917-B0CE-9C16784CE071}">
      <dgm:prSet/>
      <dgm:spPr/>
      <dgm:t>
        <a:bodyPr/>
        <a:lstStyle/>
        <a:p>
          <a:endParaRPr lang="es-ES"/>
        </a:p>
      </dgm:t>
    </dgm:pt>
    <dgm:pt modelId="{D13B95A2-116F-40B8-BA42-B542832022B7}" type="pres">
      <dgm:prSet presAssocID="{03E8502B-F835-4903-924B-5189CE9AF5E1}" presName="compositeShape" presStyleCnt="0">
        <dgm:presLayoutVars>
          <dgm:dir/>
          <dgm:resizeHandles/>
        </dgm:presLayoutVars>
      </dgm:prSet>
      <dgm:spPr/>
    </dgm:pt>
    <dgm:pt modelId="{68547885-3EB9-4FA7-929A-D94AB1505B61}" type="pres">
      <dgm:prSet presAssocID="{03E8502B-F835-4903-924B-5189CE9AF5E1}" presName="pyramid" presStyleLbl="node1" presStyleIdx="0" presStyleCnt="1" custLinFactNeighborX="-836" custLinFactNeighborY="-2150"/>
      <dgm:spPr/>
    </dgm:pt>
    <dgm:pt modelId="{DF579A5E-7C84-4CEF-861F-B899A1829F35}" type="pres">
      <dgm:prSet presAssocID="{03E8502B-F835-4903-924B-5189CE9AF5E1}" presName="theList" presStyleCnt="0"/>
      <dgm:spPr/>
    </dgm:pt>
    <dgm:pt modelId="{2E76973C-A7F0-42F5-B483-A1DC58E31472}" type="pres">
      <dgm:prSet presAssocID="{758C92CE-4B14-43F6-AB12-0B4C41ACFC79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B34E70-82C4-4843-82FA-F155DD165E86}" type="pres">
      <dgm:prSet presAssocID="{758C92CE-4B14-43F6-AB12-0B4C41ACFC79}" presName="aSpace" presStyleCnt="0"/>
      <dgm:spPr/>
    </dgm:pt>
    <dgm:pt modelId="{9443DA21-2D2B-4CDA-8E15-50BF80C5EB76}" type="pres">
      <dgm:prSet presAssocID="{2B3603E8-C598-4B66-BEAB-C04DA05AF2C8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CB96E1-CDB6-4221-80FB-CC20E400E648}" type="pres">
      <dgm:prSet presAssocID="{2B3603E8-C598-4B66-BEAB-C04DA05AF2C8}" presName="aSpace" presStyleCnt="0"/>
      <dgm:spPr/>
    </dgm:pt>
    <dgm:pt modelId="{A7B39FF7-C865-452E-BDE1-6219EAD31C62}" type="pres">
      <dgm:prSet presAssocID="{947DB0B7-5AB4-4A49-BA81-EB8A78AC3A75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34BD49-E379-4F42-AF8A-B94F5C0629DD}" type="pres">
      <dgm:prSet presAssocID="{947DB0B7-5AB4-4A49-BA81-EB8A78AC3A75}" presName="aSpace" presStyleCnt="0"/>
      <dgm:spPr/>
    </dgm:pt>
  </dgm:ptLst>
  <dgm:cxnLst>
    <dgm:cxn modelId="{9BA53656-EADF-4917-B0CE-9C16784CE071}" srcId="{03E8502B-F835-4903-924B-5189CE9AF5E1}" destId="{947DB0B7-5AB4-4A49-BA81-EB8A78AC3A75}" srcOrd="2" destOrd="0" parTransId="{F03070F6-A873-4FF1-87F1-57CD6391A94A}" sibTransId="{D74E73F5-0C6D-4AC5-9EA4-74C7B8EE449E}"/>
    <dgm:cxn modelId="{9B3D7778-335B-46CC-BD0F-F28DDD1D0508}" type="presOf" srcId="{758C92CE-4B14-43F6-AB12-0B4C41ACFC79}" destId="{2E76973C-A7F0-42F5-B483-A1DC58E31472}" srcOrd="0" destOrd="0" presId="urn:microsoft.com/office/officeart/2005/8/layout/pyramid2"/>
    <dgm:cxn modelId="{7C8CAB0A-6BF5-4177-8BA9-B642A527FEC8}" srcId="{03E8502B-F835-4903-924B-5189CE9AF5E1}" destId="{758C92CE-4B14-43F6-AB12-0B4C41ACFC79}" srcOrd="0" destOrd="0" parTransId="{A6D3F536-933B-467C-B453-8EF60AA986BC}" sibTransId="{DF85093C-ADD5-41CB-9C88-7CF4AE2DD720}"/>
    <dgm:cxn modelId="{FCAF0530-262D-41A3-B8C6-3A5F20CAD710}" type="presOf" srcId="{03E8502B-F835-4903-924B-5189CE9AF5E1}" destId="{D13B95A2-116F-40B8-BA42-B542832022B7}" srcOrd="0" destOrd="0" presId="urn:microsoft.com/office/officeart/2005/8/layout/pyramid2"/>
    <dgm:cxn modelId="{CF5475CC-8E52-4583-8496-142E4FC8CFC6}" srcId="{03E8502B-F835-4903-924B-5189CE9AF5E1}" destId="{2B3603E8-C598-4B66-BEAB-C04DA05AF2C8}" srcOrd="1" destOrd="0" parTransId="{0EBE9049-9929-4CED-93D2-9F9821B5BB57}" sibTransId="{E34929AE-7022-48F9-80EB-3232618EFE39}"/>
    <dgm:cxn modelId="{0E6D3BD0-E17E-46C5-A227-2206AD64D18C}" type="presOf" srcId="{947DB0B7-5AB4-4A49-BA81-EB8A78AC3A75}" destId="{A7B39FF7-C865-452E-BDE1-6219EAD31C62}" srcOrd="0" destOrd="0" presId="urn:microsoft.com/office/officeart/2005/8/layout/pyramid2"/>
    <dgm:cxn modelId="{AFCA1DA3-E49B-4E07-97F5-F7D3B46EA718}" type="presOf" srcId="{2B3603E8-C598-4B66-BEAB-C04DA05AF2C8}" destId="{9443DA21-2D2B-4CDA-8E15-50BF80C5EB76}" srcOrd="0" destOrd="0" presId="urn:microsoft.com/office/officeart/2005/8/layout/pyramid2"/>
    <dgm:cxn modelId="{9B8F1DF8-9D83-4FC1-81B5-43BD571B6DFD}" type="presParOf" srcId="{D13B95A2-116F-40B8-BA42-B542832022B7}" destId="{68547885-3EB9-4FA7-929A-D94AB1505B61}" srcOrd="0" destOrd="0" presId="urn:microsoft.com/office/officeart/2005/8/layout/pyramid2"/>
    <dgm:cxn modelId="{B3D7267F-0FC9-4136-BAFC-8C1FBD9EB9F1}" type="presParOf" srcId="{D13B95A2-116F-40B8-BA42-B542832022B7}" destId="{DF579A5E-7C84-4CEF-861F-B899A1829F35}" srcOrd="1" destOrd="0" presId="urn:microsoft.com/office/officeart/2005/8/layout/pyramid2"/>
    <dgm:cxn modelId="{CD6D56AE-A8A9-46D3-8B82-DA2D26E992CF}" type="presParOf" srcId="{DF579A5E-7C84-4CEF-861F-B899A1829F35}" destId="{2E76973C-A7F0-42F5-B483-A1DC58E31472}" srcOrd="0" destOrd="0" presId="urn:microsoft.com/office/officeart/2005/8/layout/pyramid2"/>
    <dgm:cxn modelId="{E3727F84-65B0-460E-A6A9-A3D46D9E187D}" type="presParOf" srcId="{DF579A5E-7C84-4CEF-861F-B899A1829F35}" destId="{59B34E70-82C4-4843-82FA-F155DD165E86}" srcOrd="1" destOrd="0" presId="urn:microsoft.com/office/officeart/2005/8/layout/pyramid2"/>
    <dgm:cxn modelId="{59C19125-0053-4176-AE1B-C599DCC98BDD}" type="presParOf" srcId="{DF579A5E-7C84-4CEF-861F-B899A1829F35}" destId="{9443DA21-2D2B-4CDA-8E15-50BF80C5EB76}" srcOrd="2" destOrd="0" presId="urn:microsoft.com/office/officeart/2005/8/layout/pyramid2"/>
    <dgm:cxn modelId="{622BE9B5-6C62-47EF-AAC7-EBAF5DA8C8E0}" type="presParOf" srcId="{DF579A5E-7C84-4CEF-861F-B899A1829F35}" destId="{8ACB96E1-CDB6-4221-80FB-CC20E400E648}" srcOrd="3" destOrd="0" presId="urn:microsoft.com/office/officeart/2005/8/layout/pyramid2"/>
    <dgm:cxn modelId="{6BD018BA-218A-432E-BF68-33855B055A70}" type="presParOf" srcId="{DF579A5E-7C84-4CEF-861F-B899A1829F35}" destId="{A7B39FF7-C865-452E-BDE1-6219EAD31C62}" srcOrd="4" destOrd="0" presId="urn:microsoft.com/office/officeart/2005/8/layout/pyramid2"/>
    <dgm:cxn modelId="{9AD8A977-F698-49DE-B30E-43A2AC39D4F3}" type="presParOf" srcId="{DF579A5E-7C84-4CEF-861F-B899A1829F35}" destId="{0334BD49-E379-4F42-AF8A-B94F5C0629D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9AE79-E5C4-4BAB-B22A-EE9A014DBDAB}">
      <dsp:nvSpPr>
        <dsp:cNvPr id="0" name=""/>
        <dsp:cNvSpPr/>
      </dsp:nvSpPr>
      <dsp:spPr>
        <a:xfrm>
          <a:off x="0" y="150886"/>
          <a:ext cx="10882608" cy="3626728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DDDD3-0BFC-443A-8A3A-39DBAD6A41C5}">
      <dsp:nvSpPr>
        <dsp:cNvPr id="0" name=""/>
        <dsp:cNvSpPr/>
      </dsp:nvSpPr>
      <dsp:spPr>
        <a:xfrm>
          <a:off x="7897552" y="960425"/>
          <a:ext cx="1968753" cy="1848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Velar por derechos de la Naturaleza</a:t>
          </a:r>
          <a:endParaRPr lang="es-ES" sz="2400" kern="1200" dirty="0"/>
        </a:p>
      </dsp:txBody>
      <dsp:txXfrm>
        <a:off x="7897552" y="960425"/>
        <a:ext cx="1968753" cy="1848391"/>
      </dsp:txXfrm>
    </dsp:sp>
    <dsp:sp modelId="{773E574D-73A3-42D2-882F-930435154065}">
      <dsp:nvSpPr>
        <dsp:cNvPr id="0" name=""/>
        <dsp:cNvSpPr/>
      </dsp:nvSpPr>
      <dsp:spPr>
        <a:xfrm>
          <a:off x="5478958" y="1027484"/>
          <a:ext cx="1968753" cy="1848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Garantizar trabajo digno en todas sus formas</a:t>
          </a:r>
          <a:endParaRPr lang="es-ES" sz="2400" kern="1200" dirty="0"/>
        </a:p>
      </dsp:txBody>
      <dsp:txXfrm>
        <a:off x="5478958" y="1027484"/>
        <a:ext cx="1968753" cy="1848391"/>
      </dsp:txXfrm>
    </dsp:sp>
    <dsp:sp modelId="{5D23CA4C-64F4-4CE5-836F-421F8E012BB1}">
      <dsp:nvSpPr>
        <dsp:cNvPr id="0" name=""/>
        <dsp:cNvSpPr/>
      </dsp:nvSpPr>
      <dsp:spPr>
        <a:xfrm>
          <a:off x="3016757" y="1027484"/>
          <a:ext cx="1968753" cy="1848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Mejorar condiciones y calidad de vida población</a:t>
          </a:r>
          <a:endParaRPr lang="es-ES" sz="2400" kern="1200" dirty="0"/>
        </a:p>
      </dsp:txBody>
      <dsp:txXfrm>
        <a:off x="3016757" y="1027484"/>
        <a:ext cx="1968753" cy="1848391"/>
      </dsp:txXfrm>
    </dsp:sp>
    <dsp:sp modelId="{30EF840D-CC0C-40A7-8C78-9B487230A3EE}">
      <dsp:nvSpPr>
        <dsp:cNvPr id="0" name=""/>
        <dsp:cNvSpPr/>
      </dsp:nvSpPr>
      <dsp:spPr>
        <a:xfrm>
          <a:off x="326397" y="1003465"/>
          <a:ext cx="1968753" cy="1848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Desarrollo de capacidades y oportunidades humanas</a:t>
          </a:r>
          <a:endParaRPr lang="es-ES" sz="2400" kern="1200" dirty="0"/>
        </a:p>
      </dsp:txBody>
      <dsp:txXfrm>
        <a:off x="326397" y="1003465"/>
        <a:ext cx="1968753" cy="18483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8171D-6B77-4682-891B-A945A1A16FAF}">
      <dsp:nvSpPr>
        <dsp:cNvPr id="0" name=""/>
        <dsp:cNvSpPr/>
      </dsp:nvSpPr>
      <dsp:spPr>
        <a:xfrm>
          <a:off x="7500" y="232265"/>
          <a:ext cx="2241946" cy="1345168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b="1" kern="1200" dirty="0" smtClean="0">
              <a:solidFill>
                <a:schemeClr val="tx1"/>
              </a:solidFill>
            </a:rPr>
            <a:t>Residuo</a:t>
          </a:r>
          <a:endParaRPr lang="es-ES" sz="3500" b="1" kern="1200" dirty="0">
            <a:solidFill>
              <a:schemeClr val="tx1"/>
            </a:solidFill>
          </a:endParaRPr>
        </a:p>
      </dsp:txBody>
      <dsp:txXfrm>
        <a:off x="46899" y="271664"/>
        <a:ext cx="2163148" cy="1266370"/>
      </dsp:txXfrm>
    </dsp:sp>
    <dsp:sp modelId="{967F740E-903B-4001-9868-640797F980BF}">
      <dsp:nvSpPr>
        <dsp:cNvPr id="0" name=""/>
        <dsp:cNvSpPr/>
      </dsp:nvSpPr>
      <dsp:spPr>
        <a:xfrm>
          <a:off x="2473642" y="626848"/>
          <a:ext cx="475292" cy="556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300" kern="1200"/>
        </a:p>
      </dsp:txBody>
      <dsp:txXfrm>
        <a:off x="2473642" y="738048"/>
        <a:ext cx="332704" cy="333602"/>
      </dsp:txXfrm>
    </dsp:sp>
    <dsp:sp modelId="{A788F298-8056-4BD1-ACBB-BE21A9AA8B75}">
      <dsp:nvSpPr>
        <dsp:cNvPr id="0" name=""/>
        <dsp:cNvSpPr/>
      </dsp:nvSpPr>
      <dsp:spPr>
        <a:xfrm>
          <a:off x="3146226" y="232265"/>
          <a:ext cx="2241946" cy="1345168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b="1" kern="1200" dirty="0" smtClean="0">
              <a:solidFill>
                <a:schemeClr val="tx1"/>
              </a:solidFill>
            </a:rPr>
            <a:t>Gestión</a:t>
          </a:r>
          <a:endParaRPr lang="es-ES" sz="3500" b="1" kern="1200" dirty="0">
            <a:solidFill>
              <a:schemeClr val="tx1"/>
            </a:solidFill>
          </a:endParaRPr>
        </a:p>
      </dsp:txBody>
      <dsp:txXfrm>
        <a:off x="3185625" y="271664"/>
        <a:ext cx="2163148" cy="1266370"/>
      </dsp:txXfrm>
    </dsp:sp>
    <dsp:sp modelId="{AA064CC4-C030-42F1-9111-D50BB6284078}">
      <dsp:nvSpPr>
        <dsp:cNvPr id="0" name=""/>
        <dsp:cNvSpPr/>
      </dsp:nvSpPr>
      <dsp:spPr>
        <a:xfrm>
          <a:off x="5612368" y="626848"/>
          <a:ext cx="475292" cy="556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300" kern="1200"/>
        </a:p>
      </dsp:txBody>
      <dsp:txXfrm>
        <a:off x="5612368" y="738048"/>
        <a:ext cx="332704" cy="333602"/>
      </dsp:txXfrm>
    </dsp:sp>
    <dsp:sp modelId="{1E78A3F6-EF67-482C-9E29-47F3EE95C3AA}">
      <dsp:nvSpPr>
        <dsp:cNvPr id="0" name=""/>
        <dsp:cNvSpPr/>
      </dsp:nvSpPr>
      <dsp:spPr>
        <a:xfrm>
          <a:off x="6284952" y="232265"/>
          <a:ext cx="2241946" cy="134516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b="1" kern="1200" dirty="0" smtClean="0">
              <a:solidFill>
                <a:schemeClr val="tx1"/>
              </a:solidFill>
            </a:rPr>
            <a:t>Reciclaje</a:t>
          </a:r>
          <a:endParaRPr lang="es-ES" sz="3500" b="1" kern="1200" dirty="0">
            <a:solidFill>
              <a:schemeClr val="tx1"/>
            </a:solidFill>
          </a:endParaRPr>
        </a:p>
      </dsp:txBody>
      <dsp:txXfrm>
        <a:off x="6324351" y="271664"/>
        <a:ext cx="2163148" cy="12663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84874-3050-4CFA-9B5D-853618909FEE}">
      <dsp:nvSpPr>
        <dsp:cNvPr id="0" name=""/>
        <dsp:cNvSpPr/>
      </dsp:nvSpPr>
      <dsp:spPr>
        <a:xfrm>
          <a:off x="0" y="859850"/>
          <a:ext cx="560585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B0A9BB-328B-41F0-9166-31B55E53A0CA}">
      <dsp:nvSpPr>
        <dsp:cNvPr id="0" name=""/>
        <dsp:cNvSpPr/>
      </dsp:nvSpPr>
      <dsp:spPr>
        <a:xfrm>
          <a:off x="296936" y="161888"/>
          <a:ext cx="4523977" cy="863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322" tIns="0" rIns="148322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>
              <a:solidFill>
                <a:schemeClr val="tx1"/>
              </a:solidFill>
            </a:rPr>
            <a:t>VARIABLES ECONÓMICAS</a:t>
          </a:r>
          <a:endParaRPr lang="es-ES" sz="2100" b="1" kern="1200" dirty="0">
            <a:solidFill>
              <a:schemeClr val="tx1"/>
            </a:solidFill>
          </a:endParaRPr>
        </a:p>
      </dsp:txBody>
      <dsp:txXfrm>
        <a:off x="339112" y="204064"/>
        <a:ext cx="4439625" cy="779618"/>
      </dsp:txXfrm>
    </dsp:sp>
    <dsp:sp modelId="{D1784AF6-E479-4243-A36A-71A790B343B6}">
      <dsp:nvSpPr>
        <dsp:cNvPr id="0" name=""/>
        <dsp:cNvSpPr/>
      </dsp:nvSpPr>
      <dsp:spPr>
        <a:xfrm>
          <a:off x="0" y="1651939"/>
          <a:ext cx="560585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4F9222-4851-49A1-B95A-D5DC23E54107}">
      <dsp:nvSpPr>
        <dsp:cNvPr id="0" name=""/>
        <dsp:cNvSpPr/>
      </dsp:nvSpPr>
      <dsp:spPr>
        <a:xfrm>
          <a:off x="280292" y="1318433"/>
          <a:ext cx="4557214" cy="619920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48322" tIns="0" rIns="148322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Producto Interno Bruto (PIB)</a:t>
          </a:r>
          <a:endParaRPr lang="es-ES" sz="2100" kern="1200" dirty="0"/>
        </a:p>
      </dsp:txBody>
      <dsp:txXfrm>
        <a:off x="310554" y="1348695"/>
        <a:ext cx="4496690" cy="559396"/>
      </dsp:txXfrm>
    </dsp:sp>
    <dsp:sp modelId="{AEA3AFA3-1D50-414B-962B-8706A1E50DC1}">
      <dsp:nvSpPr>
        <dsp:cNvPr id="0" name=""/>
        <dsp:cNvSpPr/>
      </dsp:nvSpPr>
      <dsp:spPr>
        <a:xfrm>
          <a:off x="0" y="2580953"/>
          <a:ext cx="560585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46FB7-8298-433D-A284-6A63A739BD7C}">
      <dsp:nvSpPr>
        <dsp:cNvPr id="0" name=""/>
        <dsp:cNvSpPr/>
      </dsp:nvSpPr>
      <dsp:spPr>
        <a:xfrm>
          <a:off x="280292" y="2270993"/>
          <a:ext cx="4447889" cy="619920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48322" tIns="0" rIns="148322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Desempleo- subempleo</a:t>
          </a:r>
          <a:endParaRPr lang="es-ES" sz="2100" kern="1200" dirty="0"/>
        </a:p>
      </dsp:txBody>
      <dsp:txXfrm>
        <a:off x="310554" y="2301255"/>
        <a:ext cx="4387365" cy="559396"/>
      </dsp:txXfrm>
    </dsp:sp>
    <dsp:sp modelId="{5082F815-9A7F-44B4-BC42-0F999EAE2A9D}">
      <dsp:nvSpPr>
        <dsp:cNvPr id="0" name=""/>
        <dsp:cNvSpPr/>
      </dsp:nvSpPr>
      <dsp:spPr>
        <a:xfrm>
          <a:off x="0" y="3533513"/>
          <a:ext cx="560585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FF66F-555D-4431-ACFF-6BA4DEC4320E}">
      <dsp:nvSpPr>
        <dsp:cNvPr id="0" name=""/>
        <dsp:cNvSpPr/>
      </dsp:nvSpPr>
      <dsp:spPr>
        <a:xfrm>
          <a:off x="332766" y="3223553"/>
          <a:ext cx="4515972" cy="619920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48322" tIns="0" rIns="148322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Subempleo</a:t>
          </a:r>
          <a:endParaRPr lang="es-ES" sz="2100" kern="1200" dirty="0"/>
        </a:p>
      </dsp:txBody>
      <dsp:txXfrm>
        <a:off x="363028" y="3253815"/>
        <a:ext cx="4455448" cy="559396"/>
      </dsp:txXfrm>
    </dsp:sp>
    <dsp:sp modelId="{EE11DFD9-ED3C-49EC-8CF0-C778B235CB48}">
      <dsp:nvSpPr>
        <dsp:cNvPr id="0" name=""/>
        <dsp:cNvSpPr/>
      </dsp:nvSpPr>
      <dsp:spPr>
        <a:xfrm>
          <a:off x="0" y="4486073"/>
          <a:ext cx="560585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8432C-DD09-404D-AE71-DC70DA139E27}">
      <dsp:nvSpPr>
        <dsp:cNvPr id="0" name=""/>
        <dsp:cNvSpPr/>
      </dsp:nvSpPr>
      <dsp:spPr>
        <a:xfrm>
          <a:off x="280292" y="4176113"/>
          <a:ext cx="4557214" cy="619920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48322" tIns="0" rIns="148322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Balanza Comercial </a:t>
          </a:r>
          <a:endParaRPr lang="es-ES" sz="2100" kern="1200" dirty="0"/>
        </a:p>
      </dsp:txBody>
      <dsp:txXfrm>
        <a:off x="310554" y="4206375"/>
        <a:ext cx="4496690" cy="559396"/>
      </dsp:txXfrm>
    </dsp:sp>
    <dsp:sp modelId="{DE24C849-D365-4100-ACC0-F040E2E9DCF5}">
      <dsp:nvSpPr>
        <dsp:cNvPr id="0" name=""/>
        <dsp:cNvSpPr/>
      </dsp:nvSpPr>
      <dsp:spPr>
        <a:xfrm>
          <a:off x="0" y="5438633"/>
          <a:ext cx="560585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14205-3C3C-46D3-BD35-B253506D4B8D}">
      <dsp:nvSpPr>
        <dsp:cNvPr id="0" name=""/>
        <dsp:cNvSpPr/>
      </dsp:nvSpPr>
      <dsp:spPr>
        <a:xfrm>
          <a:off x="325515" y="5128673"/>
          <a:ext cx="4485757" cy="619920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48322" tIns="0" rIns="148322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Exportaciones- Importaciones</a:t>
          </a:r>
          <a:endParaRPr lang="es-ES" sz="2100" kern="1200" dirty="0"/>
        </a:p>
      </dsp:txBody>
      <dsp:txXfrm>
        <a:off x="355777" y="5158935"/>
        <a:ext cx="4425233" cy="5593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84874-3050-4CFA-9B5D-853618909FEE}">
      <dsp:nvSpPr>
        <dsp:cNvPr id="0" name=""/>
        <dsp:cNvSpPr/>
      </dsp:nvSpPr>
      <dsp:spPr>
        <a:xfrm>
          <a:off x="0" y="811116"/>
          <a:ext cx="560585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B0A9BB-328B-41F0-9166-31B55E53A0CA}">
      <dsp:nvSpPr>
        <dsp:cNvPr id="0" name=""/>
        <dsp:cNvSpPr/>
      </dsp:nvSpPr>
      <dsp:spPr>
        <a:xfrm>
          <a:off x="296936" y="201035"/>
          <a:ext cx="4523977" cy="860099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322" tIns="0" rIns="148322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>
              <a:solidFill>
                <a:schemeClr val="tx1"/>
              </a:solidFill>
            </a:rPr>
            <a:t>VARIABLES SOCIALES</a:t>
          </a:r>
          <a:endParaRPr lang="es-ES" sz="2100" b="1" kern="1200" dirty="0">
            <a:solidFill>
              <a:schemeClr val="tx1"/>
            </a:solidFill>
          </a:endParaRPr>
        </a:p>
      </dsp:txBody>
      <dsp:txXfrm>
        <a:off x="338923" y="243022"/>
        <a:ext cx="4440003" cy="776125"/>
      </dsp:txXfrm>
    </dsp:sp>
    <dsp:sp modelId="{D1784AF6-E479-4243-A36A-71A790B343B6}">
      <dsp:nvSpPr>
        <dsp:cNvPr id="0" name=""/>
        <dsp:cNvSpPr/>
      </dsp:nvSpPr>
      <dsp:spPr>
        <a:xfrm>
          <a:off x="0" y="1924136"/>
          <a:ext cx="560585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4F9222-4851-49A1-B95A-D5DC23E54107}">
      <dsp:nvSpPr>
        <dsp:cNvPr id="0" name=""/>
        <dsp:cNvSpPr/>
      </dsp:nvSpPr>
      <dsp:spPr>
        <a:xfrm>
          <a:off x="360041" y="1224135"/>
          <a:ext cx="4557214" cy="875420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48322" tIns="0" rIns="148322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Calidad de vida (nivel, condiciones, modo)</a:t>
          </a:r>
          <a:endParaRPr lang="es-ES" sz="2000" kern="1200" dirty="0"/>
        </a:p>
      </dsp:txBody>
      <dsp:txXfrm>
        <a:off x="402775" y="1266869"/>
        <a:ext cx="4471746" cy="789952"/>
      </dsp:txXfrm>
    </dsp:sp>
    <dsp:sp modelId="{AEA3AFA3-1D50-414B-962B-8706A1E50DC1}">
      <dsp:nvSpPr>
        <dsp:cNvPr id="0" name=""/>
        <dsp:cNvSpPr/>
      </dsp:nvSpPr>
      <dsp:spPr>
        <a:xfrm>
          <a:off x="0" y="2827915"/>
          <a:ext cx="560585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46FB7-8298-433D-A284-6A63A739BD7C}">
      <dsp:nvSpPr>
        <dsp:cNvPr id="0" name=""/>
        <dsp:cNvSpPr/>
      </dsp:nvSpPr>
      <dsp:spPr>
        <a:xfrm>
          <a:off x="280292" y="2383136"/>
          <a:ext cx="4447889" cy="666179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48322" tIns="0" rIns="148322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Informalidad laboral</a:t>
          </a:r>
          <a:endParaRPr lang="es-ES" sz="2000" kern="1200" dirty="0"/>
        </a:p>
      </dsp:txBody>
      <dsp:txXfrm>
        <a:off x="312812" y="2415656"/>
        <a:ext cx="4382849" cy="601139"/>
      </dsp:txXfrm>
    </dsp:sp>
    <dsp:sp modelId="{5082F815-9A7F-44B4-BC42-0F999EAE2A9D}">
      <dsp:nvSpPr>
        <dsp:cNvPr id="0" name=""/>
        <dsp:cNvSpPr/>
      </dsp:nvSpPr>
      <dsp:spPr>
        <a:xfrm>
          <a:off x="0" y="3731690"/>
          <a:ext cx="560585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FF66F-555D-4431-ACFF-6BA4DEC4320E}">
      <dsp:nvSpPr>
        <dsp:cNvPr id="0" name=""/>
        <dsp:cNvSpPr/>
      </dsp:nvSpPr>
      <dsp:spPr>
        <a:xfrm>
          <a:off x="332766" y="3286915"/>
          <a:ext cx="4515972" cy="666174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48322" tIns="0" rIns="148322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Analfabetismo</a:t>
          </a:r>
          <a:endParaRPr lang="es-ES" sz="2000" kern="1200" dirty="0"/>
        </a:p>
      </dsp:txBody>
      <dsp:txXfrm>
        <a:off x="365286" y="3319435"/>
        <a:ext cx="4450932" cy="601134"/>
      </dsp:txXfrm>
    </dsp:sp>
    <dsp:sp modelId="{EE11DFD9-ED3C-49EC-8CF0-C778B235CB48}">
      <dsp:nvSpPr>
        <dsp:cNvPr id="0" name=""/>
        <dsp:cNvSpPr/>
      </dsp:nvSpPr>
      <dsp:spPr>
        <a:xfrm>
          <a:off x="0" y="4635465"/>
          <a:ext cx="560585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8432C-DD09-404D-AE71-DC70DA139E27}">
      <dsp:nvSpPr>
        <dsp:cNvPr id="0" name=""/>
        <dsp:cNvSpPr/>
      </dsp:nvSpPr>
      <dsp:spPr>
        <a:xfrm>
          <a:off x="280292" y="4190690"/>
          <a:ext cx="4557214" cy="666174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48322" tIns="0" rIns="148322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Salud</a:t>
          </a:r>
          <a:endParaRPr lang="es-ES" sz="2000" kern="1200" dirty="0"/>
        </a:p>
      </dsp:txBody>
      <dsp:txXfrm>
        <a:off x="312812" y="4223210"/>
        <a:ext cx="4492174" cy="601134"/>
      </dsp:txXfrm>
    </dsp:sp>
    <dsp:sp modelId="{DE24C849-D365-4100-ACC0-F040E2E9DCF5}">
      <dsp:nvSpPr>
        <dsp:cNvPr id="0" name=""/>
        <dsp:cNvSpPr/>
      </dsp:nvSpPr>
      <dsp:spPr>
        <a:xfrm>
          <a:off x="0" y="5539240"/>
          <a:ext cx="560585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14205-3C3C-46D3-BD35-B253506D4B8D}">
      <dsp:nvSpPr>
        <dsp:cNvPr id="0" name=""/>
        <dsp:cNvSpPr/>
      </dsp:nvSpPr>
      <dsp:spPr>
        <a:xfrm>
          <a:off x="325515" y="5094465"/>
          <a:ext cx="4485757" cy="666174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48322" tIns="0" rIns="148322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Contaminación</a:t>
          </a:r>
          <a:endParaRPr lang="es-ES" sz="2000" kern="1200" dirty="0"/>
        </a:p>
      </dsp:txBody>
      <dsp:txXfrm>
        <a:off x="358035" y="5126985"/>
        <a:ext cx="4420717" cy="6011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E7D56-D3CB-4E20-80B5-4D63E6A8A074}">
      <dsp:nvSpPr>
        <dsp:cNvPr id="0" name=""/>
        <dsp:cNvSpPr/>
      </dsp:nvSpPr>
      <dsp:spPr>
        <a:xfrm rot="16200000">
          <a:off x="0" y="592"/>
          <a:ext cx="4029670" cy="4029670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</a:rPr>
            <a:t>Oferta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-Industrias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-Hogares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-Comercio</a:t>
          </a:r>
          <a:endParaRPr lang="es-ES" sz="2000" kern="1200" dirty="0">
            <a:solidFill>
              <a:schemeClr val="tx1"/>
            </a:solidFill>
          </a:endParaRPr>
        </a:p>
      </dsp:txBody>
      <dsp:txXfrm rot="5400000">
        <a:off x="1" y="1008009"/>
        <a:ext cx="3324478" cy="2014835"/>
      </dsp:txXfrm>
    </dsp:sp>
    <dsp:sp modelId="{41820151-77AF-4534-B3F6-7C1B058D1335}">
      <dsp:nvSpPr>
        <dsp:cNvPr id="0" name=""/>
        <dsp:cNvSpPr/>
      </dsp:nvSpPr>
      <dsp:spPr>
        <a:xfrm rot="5400000">
          <a:off x="4503100" y="1872"/>
          <a:ext cx="4029670" cy="4029670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hueOff val="-3519944"/>
            <a:satOff val="-36129"/>
            <a:lumOff val="1509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-3519944"/>
              <a:satOff val="-36129"/>
              <a:lumOff val="15099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solidFill>
                <a:schemeClr val="tx1"/>
              </a:solidFill>
            </a:rPr>
            <a:t>Demanda</a:t>
          </a:r>
          <a:endParaRPr lang="es-ES" sz="2200" kern="1200" dirty="0" smtClean="0">
            <a:solidFill>
              <a:schemeClr val="tx1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-Industria Nacional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-Empresas exportadoras</a:t>
          </a:r>
          <a:endParaRPr lang="es-ES" sz="2000" kern="1200" dirty="0">
            <a:solidFill>
              <a:schemeClr val="tx1"/>
            </a:solidFill>
          </a:endParaRPr>
        </a:p>
      </dsp:txBody>
      <dsp:txXfrm rot="-5400000">
        <a:off x="5208293" y="1009289"/>
        <a:ext cx="3324478" cy="20148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F8290-08D4-456B-B8DF-D495DC0084A6}">
      <dsp:nvSpPr>
        <dsp:cNvPr id="0" name=""/>
        <dsp:cNvSpPr/>
      </dsp:nvSpPr>
      <dsp:spPr>
        <a:xfrm>
          <a:off x="0" y="14531"/>
          <a:ext cx="2239757" cy="1195073"/>
        </a:xfrm>
        <a:prstGeom prst="roundRect">
          <a:avLst>
            <a:gd name="adj" fmla="val 10000"/>
          </a:avLst>
        </a:prstGeom>
        <a:solidFill>
          <a:schemeClr val="lt1"/>
        </a:solidFill>
        <a:ln w="38100" cap="flat" cmpd="sng" algn="ctr">
          <a:solidFill>
            <a:srgbClr val="FFC000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/>
            <a:t>Recolector</a:t>
          </a:r>
          <a:endParaRPr lang="es-ES" sz="2300" b="1" kern="1200" dirty="0"/>
        </a:p>
      </dsp:txBody>
      <dsp:txXfrm>
        <a:off x="35002" y="49533"/>
        <a:ext cx="2169753" cy="1125069"/>
      </dsp:txXfrm>
    </dsp:sp>
    <dsp:sp modelId="{069FEC0B-877E-4787-A4CE-295D2E2FE735}">
      <dsp:nvSpPr>
        <dsp:cNvPr id="0" name=""/>
        <dsp:cNvSpPr/>
      </dsp:nvSpPr>
      <dsp:spPr>
        <a:xfrm>
          <a:off x="2458867" y="334338"/>
          <a:ext cx="464513" cy="5554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/>
        </a:p>
      </dsp:txBody>
      <dsp:txXfrm>
        <a:off x="2458867" y="445430"/>
        <a:ext cx="325159" cy="333275"/>
      </dsp:txXfrm>
    </dsp:sp>
    <dsp:sp modelId="{92550BA7-0394-4A0A-A95D-0664EE393C72}">
      <dsp:nvSpPr>
        <dsp:cNvPr id="0" name=""/>
        <dsp:cNvSpPr/>
      </dsp:nvSpPr>
      <dsp:spPr>
        <a:xfrm>
          <a:off x="3116197" y="0"/>
          <a:ext cx="2239757" cy="1224136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>
              <a:solidFill>
                <a:schemeClr val="tx1"/>
              </a:solidFill>
            </a:rPr>
            <a:t>Intermediario</a:t>
          </a:r>
          <a:endParaRPr lang="es-ES" sz="2300" b="1" kern="1200" dirty="0">
            <a:solidFill>
              <a:schemeClr val="tx1"/>
            </a:solidFill>
          </a:endParaRPr>
        </a:p>
      </dsp:txBody>
      <dsp:txXfrm>
        <a:off x="3152051" y="35854"/>
        <a:ext cx="2168049" cy="1152428"/>
      </dsp:txXfrm>
    </dsp:sp>
    <dsp:sp modelId="{8AECD88D-800E-4072-875D-926F1D4E970B}">
      <dsp:nvSpPr>
        <dsp:cNvPr id="0" name=""/>
        <dsp:cNvSpPr/>
      </dsp:nvSpPr>
      <dsp:spPr>
        <a:xfrm>
          <a:off x="5587711" y="334338"/>
          <a:ext cx="491324" cy="5554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519944"/>
            <a:satOff val="-36129"/>
            <a:lumOff val="1509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/>
        </a:p>
      </dsp:txBody>
      <dsp:txXfrm>
        <a:off x="5587711" y="445430"/>
        <a:ext cx="343927" cy="333275"/>
      </dsp:txXfrm>
    </dsp:sp>
    <dsp:sp modelId="{06794656-17C9-4483-9F04-5E528B59611F}">
      <dsp:nvSpPr>
        <dsp:cNvPr id="0" name=""/>
        <dsp:cNvSpPr/>
      </dsp:nvSpPr>
      <dsp:spPr>
        <a:xfrm>
          <a:off x="6282981" y="-28149"/>
          <a:ext cx="2239757" cy="1280434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>
              <a:solidFill>
                <a:schemeClr val="tx1"/>
              </a:solidFill>
            </a:rPr>
            <a:t>Comprador Final</a:t>
          </a:r>
          <a:endParaRPr lang="es-ES" sz="2300" b="1" kern="1200" dirty="0">
            <a:solidFill>
              <a:schemeClr val="tx1"/>
            </a:solidFill>
          </a:endParaRPr>
        </a:p>
      </dsp:txBody>
      <dsp:txXfrm>
        <a:off x="6320484" y="9354"/>
        <a:ext cx="2164751" cy="12054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A206C-9440-4145-9F51-A40D434E8872}">
      <dsp:nvSpPr>
        <dsp:cNvPr id="0" name=""/>
        <dsp:cNvSpPr/>
      </dsp:nvSpPr>
      <dsp:spPr>
        <a:xfrm rot="21300000">
          <a:off x="217421" y="781435"/>
          <a:ext cx="4487265" cy="392584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94C323-E980-435F-A945-426D8760181E}">
      <dsp:nvSpPr>
        <dsp:cNvPr id="0" name=""/>
        <dsp:cNvSpPr/>
      </dsp:nvSpPr>
      <dsp:spPr>
        <a:xfrm>
          <a:off x="590653" y="97772"/>
          <a:ext cx="1476632" cy="782182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F71E2-74D6-43D3-980D-658B784256C9}">
      <dsp:nvSpPr>
        <dsp:cNvPr id="0" name=""/>
        <dsp:cNvSpPr/>
      </dsp:nvSpPr>
      <dsp:spPr>
        <a:xfrm>
          <a:off x="2608717" y="0"/>
          <a:ext cx="1575074" cy="821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40% Pobreza</a:t>
          </a:r>
          <a:endParaRPr lang="es-ES" sz="1900" kern="1200" dirty="0"/>
        </a:p>
      </dsp:txBody>
      <dsp:txXfrm>
        <a:off x="2608717" y="0"/>
        <a:ext cx="1575074" cy="821291"/>
      </dsp:txXfrm>
    </dsp:sp>
    <dsp:sp modelId="{68498412-9094-4CFF-97E1-17AFF47CE435}">
      <dsp:nvSpPr>
        <dsp:cNvPr id="0" name=""/>
        <dsp:cNvSpPr/>
      </dsp:nvSpPr>
      <dsp:spPr>
        <a:xfrm>
          <a:off x="2854823" y="1075500"/>
          <a:ext cx="1476632" cy="782182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06653-A045-4325-8C41-CBB85A915F7E}">
      <dsp:nvSpPr>
        <dsp:cNvPr id="0" name=""/>
        <dsp:cNvSpPr/>
      </dsp:nvSpPr>
      <dsp:spPr>
        <a:xfrm>
          <a:off x="738316" y="1134163"/>
          <a:ext cx="1575074" cy="821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6% rentable</a:t>
          </a:r>
          <a:endParaRPr lang="es-ES" sz="1900" kern="1200" dirty="0"/>
        </a:p>
      </dsp:txBody>
      <dsp:txXfrm>
        <a:off x="738316" y="1134163"/>
        <a:ext cx="1575074" cy="8212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B1912-422B-442B-83BC-A402D515A0BA}">
      <dsp:nvSpPr>
        <dsp:cNvPr id="0" name=""/>
        <dsp:cNvSpPr/>
      </dsp:nvSpPr>
      <dsp:spPr>
        <a:xfrm rot="16200000">
          <a:off x="-693692" y="752239"/>
          <a:ext cx="3706810" cy="2202330"/>
        </a:xfrm>
        <a:prstGeom prst="flowChartManualOperation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</a:rPr>
            <a:t>Fuente  de empleo directo e indirecto.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</a:rPr>
            <a:t> Cada bodega cuenta con cinco trabajadores en promedio</a:t>
          </a:r>
          <a:endParaRPr lang="es-ES" sz="2200" kern="1200" dirty="0">
            <a:solidFill>
              <a:schemeClr val="tx1"/>
            </a:solidFill>
          </a:endParaRPr>
        </a:p>
      </dsp:txBody>
      <dsp:txXfrm rot="5400000">
        <a:off x="58548" y="741361"/>
        <a:ext cx="2202330" cy="2224086"/>
      </dsp:txXfrm>
    </dsp:sp>
    <dsp:sp modelId="{B2078D75-538E-4572-9DF1-125FFFDC46C5}">
      <dsp:nvSpPr>
        <dsp:cNvPr id="0" name=""/>
        <dsp:cNvSpPr/>
      </dsp:nvSpPr>
      <dsp:spPr>
        <a:xfrm rot="16200000">
          <a:off x="1676998" y="752239"/>
          <a:ext cx="3706810" cy="2202330"/>
        </a:xfrm>
        <a:prstGeom prst="flowChartManualOperation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Genera cerca de 5 mil puestos de trabajo a nivel nacional</a:t>
          </a:r>
          <a:endParaRPr lang="es-ES" sz="2400" kern="1200" dirty="0">
            <a:solidFill>
              <a:schemeClr val="tx1"/>
            </a:solidFill>
          </a:endParaRPr>
        </a:p>
      </dsp:txBody>
      <dsp:txXfrm rot="5400000">
        <a:off x="2429238" y="741361"/>
        <a:ext cx="2202330" cy="2224086"/>
      </dsp:txXfrm>
    </dsp:sp>
    <dsp:sp modelId="{9C677201-D8EB-4F27-8996-8C91A3602AC6}">
      <dsp:nvSpPr>
        <dsp:cNvPr id="0" name=""/>
        <dsp:cNvSpPr/>
      </dsp:nvSpPr>
      <dsp:spPr>
        <a:xfrm rot="16200000">
          <a:off x="3983618" y="752239"/>
          <a:ext cx="3706810" cy="2202330"/>
        </a:xfrm>
        <a:prstGeom prst="flowChartManualOperati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En La provincia de Pichincha y Guayas  trabajarían aproximadamente 2750 personas</a:t>
          </a:r>
          <a:endParaRPr lang="es-ES" sz="2400" kern="1200" dirty="0">
            <a:solidFill>
              <a:schemeClr val="tx1"/>
            </a:solidFill>
          </a:endParaRPr>
        </a:p>
      </dsp:txBody>
      <dsp:txXfrm rot="5400000">
        <a:off x="4735858" y="741361"/>
        <a:ext cx="2202330" cy="22240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47885-3EB9-4FA7-929A-D94AB1505B61}">
      <dsp:nvSpPr>
        <dsp:cNvPr id="0" name=""/>
        <dsp:cNvSpPr/>
      </dsp:nvSpPr>
      <dsp:spPr>
        <a:xfrm>
          <a:off x="0" y="0"/>
          <a:ext cx="5150768" cy="604867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6973C-A7F0-42F5-B483-A1DC58E31472}">
      <dsp:nvSpPr>
        <dsp:cNvPr id="0" name=""/>
        <dsp:cNvSpPr/>
      </dsp:nvSpPr>
      <dsp:spPr>
        <a:xfrm>
          <a:off x="2575384" y="608115"/>
          <a:ext cx="3347999" cy="14318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Compradores Finales</a:t>
          </a:r>
          <a:endParaRPr lang="es-ES" sz="2800" kern="1200" dirty="0"/>
        </a:p>
      </dsp:txBody>
      <dsp:txXfrm>
        <a:off x="2645280" y="678011"/>
        <a:ext cx="3208207" cy="1292042"/>
      </dsp:txXfrm>
    </dsp:sp>
    <dsp:sp modelId="{9443DA21-2D2B-4CDA-8E15-50BF80C5EB76}">
      <dsp:nvSpPr>
        <dsp:cNvPr id="0" name=""/>
        <dsp:cNvSpPr/>
      </dsp:nvSpPr>
      <dsp:spPr>
        <a:xfrm>
          <a:off x="2575384" y="2218929"/>
          <a:ext cx="3347999" cy="14318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Intermediarios</a:t>
          </a:r>
          <a:endParaRPr lang="es-ES" sz="2800" kern="1200" dirty="0"/>
        </a:p>
      </dsp:txBody>
      <dsp:txXfrm>
        <a:off x="2645280" y="2288825"/>
        <a:ext cx="3208207" cy="1292042"/>
      </dsp:txXfrm>
    </dsp:sp>
    <dsp:sp modelId="{A7B39FF7-C865-452E-BDE1-6219EAD31C62}">
      <dsp:nvSpPr>
        <dsp:cNvPr id="0" name=""/>
        <dsp:cNvSpPr/>
      </dsp:nvSpPr>
      <dsp:spPr>
        <a:xfrm>
          <a:off x="2575384" y="3829742"/>
          <a:ext cx="3347999" cy="14318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Recolectores</a:t>
          </a:r>
          <a:endParaRPr lang="es-ES" sz="2800" kern="1200" dirty="0"/>
        </a:p>
      </dsp:txBody>
      <dsp:txXfrm>
        <a:off x="2645280" y="3899638"/>
        <a:ext cx="3208207" cy="12920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63A3C-152E-416E-8699-CD0CCBDF547D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9E89E-AF7D-4B4B-A688-E10C0550ED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8804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9E89E-AF7D-4B4B-A688-E10C0550EDC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609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9E89E-AF7D-4B4B-A688-E10C0550EDCA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58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60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600"/>
          <a:lstStyle>
            <a:lvl1pPr marL="0" marR="64001" indent="0" algn="r">
              <a:buNone/>
              <a:defRPr>
                <a:solidFill>
                  <a:schemeClr val="tx1"/>
                </a:solidFill>
              </a:defRPr>
            </a:lvl1pPr>
            <a:lvl2pPr marL="640003" indent="0" algn="ctr">
              <a:buNone/>
            </a:lvl2pPr>
            <a:lvl3pPr marL="1280006" indent="0" algn="ctr">
              <a:buNone/>
            </a:lvl3pPr>
            <a:lvl4pPr marL="1920009" indent="0" algn="ctr">
              <a:buNone/>
            </a:lvl4pPr>
            <a:lvl5pPr marL="2560013" indent="0" algn="ctr">
              <a:buNone/>
            </a:lvl5pPr>
            <a:lvl6pPr marL="3200016" indent="0" algn="ctr">
              <a:buNone/>
            </a:lvl6pPr>
            <a:lvl7pPr marL="3840019" indent="0" algn="ctr">
              <a:buNone/>
            </a:lvl7pPr>
            <a:lvl8pPr marL="4480022" indent="0" algn="ctr">
              <a:buNone/>
            </a:lvl8pPr>
            <a:lvl9pPr marL="5120025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60120" y="2982599"/>
            <a:ext cx="10881360" cy="205803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9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9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9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9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8057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0133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11238" y="6169664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11238" y="4069400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992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98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197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97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96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95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94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94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8784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40080" y="2240282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507480" y="2240282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702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926" indent="0">
              <a:buNone/>
              <a:defRPr sz="2800" b="1"/>
            </a:lvl2pPr>
            <a:lvl3pPr marL="1279852" indent="0">
              <a:buNone/>
              <a:defRPr sz="2500" b="1"/>
            </a:lvl3pPr>
            <a:lvl4pPr marL="1919778" indent="0">
              <a:buNone/>
              <a:defRPr sz="2200" b="1"/>
            </a:lvl4pPr>
            <a:lvl5pPr marL="2559705" indent="0">
              <a:buNone/>
              <a:defRPr sz="2200" b="1"/>
            </a:lvl5pPr>
            <a:lvl6pPr marL="3199631" indent="0">
              <a:buNone/>
              <a:defRPr sz="2200" b="1"/>
            </a:lvl6pPr>
            <a:lvl7pPr marL="3839559" indent="0">
              <a:buNone/>
              <a:defRPr sz="2200" b="1"/>
            </a:lvl7pPr>
            <a:lvl8pPr marL="4479485" indent="0">
              <a:buNone/>
              <a:defRPr sz="2200" b="1"/>
            </a:lvl8pPr>
            <a:lvl9pPr marL="5119411" indent="0">
              <a:buNone/>
              <a:defRPr sz="2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503039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926" indent="0">
              <a:buNone/>
              <a:defRPr sz="2800" b="1"/>
            </a:lvl2pPr>
            <a:lvl3pPr marL="1279852" indent="0">
              <a:buNone/>
              <a:defRPr sz="2500" b="1"/>
            </a:lvl3pPr>
            <a:lvl4pPr marL="1919778" indent="0">
              <a:buNone/>
              <a:defRPr sz="2200" b="1"/>
            </a:lvl4pPr>
            <a:lvl5pPr marL="2559705" indent="0">
              <a:buNone/>
              <a:defRPr sz="2200" b="1"/>
            </a:lvl5pPr>
            <a:lvl6pPr marL="3199631" indent="0">
              <a:buNone/>
              <a:defRPr sz="2200" b="1"/>
            </a:lvl6pPr>
            <a:lvl7pPr marL="3839559" indent="0">
              <a:buNone/>
              <a:defRPr sz="2200" b="1"/>
            </a:lvl7pPr>
            <a:lvl8pPr marL="4479485" indent="0">
              <a:buNone/>
              <a:defRPr sz="2200" b="1"/>
            </a:lvl8pPr>
            <a:lvl9pPr marL="5119411" indent="0">
              <a:buNone/>
              <a:defRPr sz="2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503039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7739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579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4144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0082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5070" y="382272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40082" y="2009142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39926" indent="0">
              <a:buNone/>
              <a:defRPr sz="1700"/>
            </a:lvl2pPr>
            <a:lvl3pPr marL="1279852" indent="0">
              <a:buNone/>
              <a:defRPr sz="1400"/>
            </a:lvl3pPr>
            <a:lvl4pPr marL="1919778" indent="0">
              <a:buNone/>
              <a:defRPr sz="1300"/>
            </a:lvl4pPr>
            <a:lvl5pPr marL="2559705" indent="0">
              <a:buNone/>
              <a:defRPr sz="1300"/>
            </a:lvl5pPr>
            <a:lvl6pPr marL="3199631" indent="0">
              <a:buNone/>
              <a:defRPr sz="1300"/>
            </a:lvl6pPr>
            <a:lvl7pPr marL="3839559" indent="0">
              <a:buNone/>
              <a:defRPr sz="1300"/>
            </a:lvl7pPr>
            <a:lvl8pPr marL="4479485" indent="0">
              <a:buNone/>
              <a:defRPr sz="1300"/>
            </a:lvl8pPr>
            <a:lvl9pPr marL="5119411" indent="0">
              <a:buNone/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243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39926" indent="0">
              <a:buNone/>
              <a:defRPr sz="3900"/>
            </a:lvl2pPr>
            <a:lvl3pPr marL="1279852" indent="0">
              <a:buNone/>
              <a:defRPr sz="3400"/>
            </a:lvl3pPr>
            <a:lvl4pPr marL="1919778" indent="0">
              <a:buNone/>
              <a:defRPr sz="2800"/>
            </a:lvl4pPr>
            <a:lvl5pPr marL="2559705" indent="0">
              <a:buNone/>
              <a:defRPr sz="2800"/>
            </a:lvl5pPr>
            <a:lvl6pPr marL="3199631" indent="0">
              <a:buNone/>
              <a:defRPr sz="2800"/>
            </a:lvl6pPr>
            <a:lvl7pPr marL="3839559" indent="0">
              <a:buNone/>
              <a:defRPr sz="2800"/>
            </a:lvl7pPr>
            <a:lvl8pPr marL="4479485" indent="0">
              <a:buNone/>
              <a:defRPr sz="2800"/>
            </a:lvl8pPr>
            <a:lvl9pPr marL="5119411" indent="0">
              <a:buNone/>
              <a:defRPr sz="28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39926" indent="0">
              <a:buNone/>
              <a:defRPr sz="1700"/>
            </a:lvl2pPr>
            <a:lvl3pPr marL="1279852" indent="0">
              <a:buNone/>
              <a:defRPr sz="1400"/>
            </a:lvl3pPr>
            <a:lvl4pPr marL="1919778" indent="0">
              <a:buNone/>
              <a:defRPr sz="1300"/>
            </a:lvl4pPr>
            <a:lvl5pPr marL="2559705" indent="0">
              <a:buNone/>
              <a:defRPr sz="1300"/>
            </a:lvl5pPr>
            <a:lvl6pPr marL="3199631" indent="0">
              <a:buNone/>
              <a:defRPr sz="1300"/>
            </a:lvl6pPr>
            <a:lvl7pPr marL="3839559" indent="0">
              <a:buNone/>
              <a:defRPr sz="1300"/>
            </a:lvl7pPr>
            <a:lvl8pPr marL="4479485" indent="0">
              <a:buNone/>
              <a:defRPr sz="1300"/>
            </a:lvl8pPr>
            <a:lvl9pPr marL="5119411" indent="0">
              <a:buNone/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4210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1792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281160" y="384497"/>
            <a:ext cx="2880360" cy="81921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40080" y="384497"/>
            <a:ext cx="8427720" cy="819213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2865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603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603"/>
          <a:lstStyle>
            <a:lvl1pPr marL="0" marR="64008" indent="0" algn="r">
              <a:buNone/>
              <a:defRPr>
                <a:solidFill>
                  <a:schemeClr val="tx1"/>
                </a:solidFill>
              </a:defRPr>
            </a:lvl1pPr>
            <a:lvl2pPr marL="640080" indent="0" algn="ctr">
              <a:buNone/>
            </a:lvl2pPr>
            <a:lvl3pPr marL="1280160" indent="0" algn="ctr">
              <a:buNone/>
            </a:lvl3pPr>
            <a:lvl4pPr marL="1920240" indent="0" algn="ctr">
              <a:buNone/>
            </a:lvl4pPr>
            <a:lvl5pPr marL="2560320" indent="0" algn="ctr">
              <a:buNone/>
            </a:lvl5pPr>
            <a:lvl6pPr marL="3200400" indent="0" algn="ctr">
              <a:buNone/>
            </a:lvl6pPr>
            <a:lvl7pPr marL="3840480" indent="0" algn="ctr">
              <a:buNone/>
            </a:lvl7pPr>
            <a:lvl8pPr marL="4480560" indent="0" algn="ctr">
              <a:buNone/>
            </a:lvl8pPr>
            <a:lvl9pPr marL="512064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D410-704E-4EC3-A77E-34B78309344F}" type="datetimeFigureOut">
              <a:rPr lang="es-ES" smtClean="0">
                <a:solidFill>
                  <a:srgbClr val="DBF5F9">
                    <a:shade val="90000"/>
                  </a:srgbClr>
                </a:solidFill>
              </a:rPr>
              <a:pPr/>
              <a:t>18/01/2016</a:t>
            </a:fld>
            <a:endParaRPr lang="es-E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768F-53CF-4F8B-99DE-F7025CEF390B}" type="slidenum">
              <a:rPr lang="es-ES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E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63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D410-704E-4EC3-A77E-34B78309344F}" type="datetimeFigureOut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18/01/2016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768F-53CF-4F8B-99DE-F7025CEF390B}" type="slidenum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76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42493" y="3786530"/>
            <a:ext cx="10881360" cy="2113597"/>
          </a:xfrm>
        </p:spPr>
        <p:txBody>
          <a:bodyPr lIns="64008" rIns="64008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D410-704E-4EC3-A77E-34B78309344F}" type="datetimeFigureOut">
              <a:rPr lang="es-ES" smtClean="0">
                <a:solidFill>
                  <a:srgbClr val="DBF5F9">
                    <a:shade val="90000"/>
                  </a:srgbClr>
                </a:solidFill>
              </a:rPr>
              <a:pPr/>
              <a:t>18/01/2016</a:t>
            </a:fld>
            <a:endParaRPr lang="es-E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768F-53CF-4F8B-99DE-F7025CEF390B}" type="slidenum">
              <a:rPr lang="es-ES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E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89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D410-704E-4EC3-A77E-34B78309344F}" type="datetimeFigureOut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18/01/2016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768F-53CF-4F8B-99DE-F7025CEF390B}" type="slidenum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1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4008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4008" tIns="0" rIns="64008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200" b="1"/>
            </a:lvl4pPr>
            <a:lvl5pPr>
              <a:buNone/>
              <a:defRPr sz="22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503036" y="2603661"/>
            <a:ext cx="5658485" cy="916780"/>
          </a:xfrm>
        </p:spPr>
        <p:txBody>
          <a:bodyPr lIns="64008" tIns="0" rIns="64008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200" b="1"/>
            </a:lvl4pPr>
            <a:lvl5pPr>
              <a:buNone/>
              <a:defRPr sz="22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503036" y="3520440"/>
            <a:ext cx="5658485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D410-704E-4EC3-A77E-34B78309344F}" type="datetimeFigureOut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18/01/2016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768F-53CF-4F8B-99DE-F7025CEF390B}" type="slidenum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40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400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7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D410-704E-4EC3-A77E-34B78309344F}" type="datetimeFigureOut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18/01/2016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768F-53CF-4F8B-99DE-F7025CEF390B}" type="slidenum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1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D410-704E-4EC3-A77E-34B78309344F}" type="datetimeFigureOut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18/01/2016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768F-53CF-4F8B-99DE-F7025CEF390B}" type="slidenum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3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4001" rIns="64001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603" rIns="25603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4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5005070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D410-704E-4EC3-A77E-34B78309344F}" type="datetimeFigureOut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18/01/2016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768F-53CF-4F8B-99DE-F7025CEF390B}" type="slidenum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91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4432054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 defTabSz="128016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11205788" y="7503677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 defTabSz="128016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3440" y="1647795"/>
            <a:ext cx="3097987" cy="2215669"/>
          </a:xfrm>
        </p:spPr>
        <p:txBody>
          <a:bodyPr vert="horz" lIns="64008" tIns="64008" rIns="64008" bIns="64008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611" rIns="64008" bIns="64008" anchor="t"/>
          <a:lstStyle>
            <a:lvl1pPr marL="0" indent="0" algn="l">
              <a:spcBef>
                <a:spcPts val="350"/>
              </a:spcBef>
              <a:buFontTx/>
              <a:buNone/>
              <a:defRPr sz="18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D410-704E-4EC3-A77E-34B78309344F}" type="datetimeFigureOut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18/01/2016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308080" y="8898891"/>
            <a:ext cx="853440" cy="511175"/>
          </a:xfrm>
        </p:spPr>
        <p:txBody>
          <a:bodyPr/>
          <a:lstStyle/>
          <a:p>
            <a:fld id="{5D35768F-53CF-4F8B-99DE-F7025CEF390B}" type="slidenum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4880110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es-ES" dirty="0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13335" y="8143240"/>
            <a:ext cx="12828270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16" tIns="64008" rIns="128016" bIns="64008" anchor="t" compatLnSpc="1"/>
          <a:lstStyle/>
          <a:p>
            <a:pPr defTabSz="128016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6134100" y="8707756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16" tIns="64008" rIns="128016" bIns="64008" anchor="t" compatLnSpc="1"/>
          <a:lstStyle/>
          <a:p>
            <a:pPr defTabSz="128016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63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D410-704E-4EC3-A77E-34B78309344F}" type="datetimeFigureOut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18/01/2016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768F-53CF-4F8B-99DE-F7025CEF390B}" type="slidenum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965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D410-704E-4EC3-A77E-34B78309344F}" type="datetimeFigureOut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18/01/2016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768F-53CF-4F8B-99DE-F7025CEF390B}" type="slidenum">
              <a:rPr lang="es-ES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624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60120" y="2982599"/>
            <a:ext cx="10881360" cy="205803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9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9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9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9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42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65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11238" y="6169664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11238" y="4069400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992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98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197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97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96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95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94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94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60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40080" y="2240282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507480" y="2240282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05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926" indent="0">
              <a:buNone/>
              <a:defRPr sz="2800" b="1"/>
            </a:lvl2pPr>
            <a:lvl3pPr marL="1279852" indent="0">
              <a:buNone/>
              <a:defRPr sz="2500" b="1"/>
            </a:lvl3pPr>
            <a:lvl4pPr marL="1919778" indent="0">
              <a:buNone/>
              <a:defRPr sz="2200" b="1"/>
            </a:lvl4pPr>
            <a:lvl5pPr marL="2559705" indent="0">
              <a:buNone/>
              <a:defRPr sz="2200" b="1"/>
            </a:lvl5pPr>
            <a:lvl6pPr marL="3199631" indent="0">
              <a:buNone/>
              <a:defRPr sz="2200" b="1"/>
            </a:lvl6pPr>
            <a:lvl7pPr marL="3839559" indent="0">
              <a:buNone/>
              <a:defRPr sz="2200" b="1"/>
            </a:lvl7pPr>
            <a:lvl8pPr marL="4479485" indent="0">
              <a:buNone/>
              <a:defRPr sz="2200" b="1"/>
            </a:lvl8pPr>
            <a:lvl9pPr marL="5119411" indent="0">
              <a:buNone/>
              <a:defRPr sz="2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503039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926" indent="0">
              <a:buNone/>
              <a:defRPr sz="2800" b="1"/>
            </a:lvl2pPr>
            <a:lvl3pPr marL="1279852" indent="0">
              <a:buNone/>
              <a:defRPr sz="2500" b="1"/>
            </a:lvl3pPr>
            <a:lvl4pPr marL="1919778" indent="0">
              <a:buNone/>
              <a:defRPr sz="2200" b="1"/>
            </a:lvl4pPr>
            <a:lvl5pPr marL="2559705" indent="0">
              <a:buNone/>
              <a:defRPr sz="2200" b="1"/>
            </a:lvl5pPr>
            <a:lvl6pPr marL="3199631" indent="0">
              <a:buNone/>
              <a:defRPr sz="2200" b="1"/>
            </a:lvl6pPr>
            <a:lvl7pPr marL="3839559" indent="0">
              <a:buNone/>
              <a:defRPr sz="2200" b="1"/>
            </a:lvl7pPr>
            <a:lvl8pPr marL="4479485" indent="0">
              <a:buNone/>
              <a:defRPr sz="2200" b="1"/>
            </a:lvl8pPr>
            <a:lvl9pPr marL="5119411" indent="0">
              <a:buNone/>
              <a:defRPr sz="2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503039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41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7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97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0082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5070" y="382272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40082" y="2009142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39926" indent="0">
              <a:buNone/>
              <a:defRPr sz="1700"/>
            </a:lvl2pPr>
            <a:lvl3pPr marL="1279852" indent="0">
              <a:buNone/>
              <a:defRPr sz="1400"/>
            </a:lvl3pPr>
            <a:lvl4pPr marL="1919778" indent="0">
              <a:buNone/>
              <a:defRPr sz="1300"/>
            </a:lvl4pPr>
            <a:lvl5pPr marL="2559705" indent="0">
              <a:buNone/>
              <a:defRPr sz="1300"/>
            </a:lvl5pPr>
            <a:lvl6pPr marL="3199631" indent="0">
              <a:buNone/>
              <a:defRPr sz="1300"/>
            </a:lvl6pPr>
            <a:lvl7pPr marL="3839559" indent="0">
              <a:buNone/>
              <a:defRPr sz="1300"/>
            </a:lvl7pPr>
            <a:lvl8pPr marL="4479485" indent="0">
              <a:buNone/>
              <a:defRPr sz="1300"/>
            </a:lvl8pPr>
            <a:lvl9pPr marL="5119411" indent="0">
              <a:buNone/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57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39926" indent="0">
              <a:buNone/>
              <a:defRPr sz="3900"/>
            </a:lvl2pPr>
            <a:lvl3pPr marL="1279852" indent="0">
              <a:buNone/>
              <a:defRPr sz="3400"/>
            </a:lvl3pPr>
            <a:lvl4pPr marL="1919778" indent="0">
              <a:buNone/>
              <a:defRPr sz="2800"/>
            </a:lvl4pPr>
            <a:lvl5pPr marL="2559705" indent="0">
              <a:buNone/>
              <a:defRPr sz="2800"/>
            </a:lvl5pPr>
            <a:lvl6pPr marL="3199631" indent="0">
              <a:buNone/>
              <a:defRPr sz="2800"/>
            </a:lvl6pPr>
            <a:lvl7pPr marL="3839559" indent="0">
              <a:buNone/>
              <a:defRPr sz="2800"/>
            </a:lvl7pPr>
            <a:lvl8pPr marL="4479485" indent="0">
              <a:buNone/>
              <a:defRPr sz="2800"/>
            </a:lvl8pPr>
            <a:lvl9pPr marL="5119411" indent="0">
              <a:buNone/>
              <a:defRPr sz="28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39926" indent="0">
              <a:buNone/>
              <a:defRPr sz="1700"/>
            </a:lvl2pPr>
            <a:lvl3pPr marL="1279852" indent="0">
              <a:buNone/>
              <a:defRPr sz="1400"/>
            </a:lvl3pPr>
            <a:lvl4pPr marL="1919778" indent="0">
              <a:buNone/>
              <a:defRPr sz="1300"/>
            </a:lvl4pPr>
            <a:lvl5pPr marL="2559705" indent="0">
              <a:buNone/>
              <a:defRPr sz="1300"/>
            </a:lvl5pPr>
            <a:lvl6pPr marL="3199631" indent="0">
              <a:buNone/>
              <a:defRPr sz="1300"/>
            </a:lvl6pPr>
            <a:lvl7pPr marL="3839559" indent="0">
              <a:buNone/>
              <a:defRPr sz="1300"/>
            </a:lvl7pPr>
            <a:lvl8pPr marL="4479485" indent="0">
              <a:buNone/>
              <a:defRPr sz="1300"/>
            </a:lvl8pPr>
            <a:lvl9pPr marL="5119411" indent="0">
              <a:buNone/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52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74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281160" y="384497"/>
            <a:ext cx="2880360" cy="81921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40080" y="384497"/>
            <a:ext cx="8427720" cy="819213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72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4001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4001" tIns="0" rIns="64001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200" b="1"/>
            </a:lvl4pPr>
            <a:lvl5pPr>
              <a:buNone/>
              <a:defRPr sz="22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2"/>
            <a:ext cx="5658485" cy="916780"/>
          </a:xfrm>
        </p:spPr>
        <p:txBody>
          <a:bodyPr lIns="64001" tIns="0" rIns="64001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200" b="1"/>
            </a:lvl4pPr>
            <a:lvl5pPr>
              <a:buNone/>
              <a:defRPr sz="22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5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400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7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600" rIns="25600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4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0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4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89" y="7503678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797"/>
            <a:ext cx="3097987" cy="2215669"/>
          </a:xfrm>
        </p:spPr>
        <p:txBody>
          <a:bodyPr vert="horz" lIns="64001" tIns="64001" rIns="64001" bIns="64001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600" rIns="64001" bIns="64001" anchor="t"/>
          <a:lstStyle>
            <a:lvl1pPr marL="0" indent="0" algn="l">
              <a:spcBef>
                <a:spcPts val="350"/>
              </a:spcBef>
              <a:buFontTx/>
              <a:buNone/>
              <a:defRPr sz="18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892"/>
            <a:ext cx="853440" cy="511175"/>
          </a:xfrm>
        </p:spPr>
        <p:txBody>
          <a:bodyPr/>
          <a:lstStyle/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0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5" y="8143240"/>
            <a:ext cx="12828270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01" tIns="64001" rIns="128001" bIns="6400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0" y="8707757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01" tIns="64001" rIns="128001" bIns="6400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5" y="-10002"/>
            <a:ext cx="12828270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01" tIns="64001" rIns="128001" bIns="6400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0" y="-10000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01" tIns="64001" rIns="128001" bIns="6400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4001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8001" tIns="64001" rIns="128001" bIns="64001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89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89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89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  <p:grpSp>
        <p:nvGrpSpPr>
          <p:cNvPr id="2" name="Group 1"/>
          <p:cNvGrpSpPr/>
          <p:nvPr/>
        </p:nvGrpSpPr>
        <p:grpSpPr>
          <a:xfrm>
            <a:off x="-26624" y="283371"/>
            <a:ext cx="12852767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7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4002" indent="-384002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6004" indent="-34560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06" indent="-34560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664008" indent="-29440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010" indent="-29440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2013" indent="-29440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8014" indent="-25600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72016" indent="-256001" algn="l" rtl="0" eaLnBrk="1" latinLnBrk="0" hangingPunct="1">
        <a:spcBef>
          <a:spcPct val="20000"/>
        </a:spcBef>
        <a:buClr>
          <a:schemeClr val="tx2"/>
        </a:buClr>
        <a:buChar char="•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018" indent="-25600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400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200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600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000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400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800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20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7985" tIns="63994" rIns="127985" bIns="63994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40080" y="2240282"/>
            <a:ext cx="11521440" cy="6336348"/>
          </a:xfrm>
          <a:prstGeom prst="rect">
            <a:avLst/>
          </a:prstGeom>
        </p:spPr>
        <p:txBody>
          <a:bodyPr vert="horz" lIns="127985" tIns="63994" rIns="127985" bIns="63994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40080" y="8898894"/>
            <a:ext cx="2987040" cy="511175"/>
          </a:xfrm>
          <a:prstGeom prst="rect">
            <a:avLst/>
          </a:prstGeom>
        </p:spPr>
        <p:txBody>
          <a:bodyPr vert="horz" lIns="127985" tIns="63994" rIns="127985" bIns="63994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5ECCB-67B8-4213-B8CD-31945C757653}" type="datetimeFigureOut">
              <a:rPr lang="es-ES" smtClean="0"/>
              <a:t>18/01/2016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73880" y="8898894"/>
            <a:ext cx="4053840" cy="511175"/>
          </a:xfrm>
          <a:prstGeom prst="rect">
            <a:avLst/>
          </a:prstGeom>
        </p:spPr>
        <p:txBody>
          <a:bodyPr vert="horz" lIns="127985" tIns="63994" rIns="127985" bIns="63994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174480" y="8898894"/>
            <a:ext cx="2987040" cy="511175"/>
          </a:xfrm>
          <a:prstGeom prst="rect">
            <a:avLst/>
          </a:prstGeom>
        </p:spPr>
        <p:txBody>
          <a:bodyPr vert="horz" lIns="127985" tIns="63994" rIns="127985" bIns="63994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23151-7C08-469F-B54D-B7B43EC5BB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05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1279852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945" indent="-479945" algn="l" defTabSz="1279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9881" indent="-399953" algn="l" defTabSz="1279852" rtl="0" eaLnBrk="1" latinLnBrk="0" hangingPunct="1">
        <a:spcBef>
          <a:spcPct val="20000"/>
        </a:spcBef>
        <a:buFont typeface="Arial" panose="020B0604020202020204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99816" indent="-319963" algn="l" defTabSz="1279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39742" indent="-319963" algn="l" defTabSz="12798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9668" indent="-319963" algn="l" defTabSz="1279852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9594" indent="-319963" algn="l" defTabSz="1279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9520" indent="-319963" algn="l" defTabSz="1279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449" indent="-319963" algn="l" defTabSz="1279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9375" indent="-319963" algn="l" defTabSz="1279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26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852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778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9705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9631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9559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9485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9411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13335" y="-10002"/>
            <a:ext cx="12828270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16" tIns="64008" rIns="128016" bIns="64008" anchor="t" compatLnSpc="1"/>
          <a:lstStyle/>
          <a:p>
            <a:pPr defTabSz="128016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34100" y="-10001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8016" tIns="64008" rIns="128016" bIns="64008" anchor="t" compatLnSpc="1"/>
          <a:lstStyle/>
          <a:p>
            <a:pPr defTabSz="128016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1280160"/>
            <a:fld id="{829BD410-704E-4EC3-A77E-34B78309344F}" type="datetimeFigureOut">
              <a:rPr lang="es-ES" smtClean="0">
                <a:solidFill>
                  <a:srgbClr val="04617B">
                    <a:shade val="90000"/>
                  </a:srgbClr>
                </a:solidFill>
              </a:rPr>
              <a:pPr defTabSz="1280160"/>
              <a:t>18/01/2016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733800" y="8898891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1280160"/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1094720" y="8898891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1280160"/>
            <a:fld id="{5D35768F-53CF-4F8B-99DE-F7025CEF390B}" type="slidenum">
              <a:rPr lang="es-ES" smtClean="0">
                <a:solidFill>
                  <a:srgbClr val="04617B">
                    <a:shade val="90000"/>
                  </a:srgbClr>
                </a:solidFill>
              </a:rPr>
              <a:pPr defTabSz="1280160"/>
              <a:t>‹Nº›</a:t>
            </a:fld>
            <a:endParaRPr lang="es-ES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-26624" y="283371"/>
            <a:ext cx="12852767" cy="90891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128016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1280160"/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51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rtl="0" eaLnBrk="1" latinLnBrk="0" hangingPunct="1">
        <a:spcBef>
          <a:spcPct val="0"/>
        </a:spcBef>
        <a:buNone/>
        <a:defRPr kumimoji="0" sz="7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4048" indent="-384048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6112" indent="-34564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indent="-34564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664208" indent="-294437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256" indent="-294437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2304" indent="-29443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8336" indent="-25603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72384" indent="-256032" algn="l" rtl="0" eaLnBrk="1" latinLnBrk="0" hangingPunct="1">
        <a:spcBef>
          <a:spcPct val="20000"/>
        </a:spcBef>
        <a:buClr>
          <a:schemeClr val="tx2"/>
        </a:buClr>
        <a:buChar char="•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432" indent="-25603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7985" tIns="63994" rIns="127985" bIns="63994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40080" y="2240282"/>
            <a:ext cx="11521440" cy="6336348"/>
          </a:xfrm>
          <a:prstGeom prst="rect">
            <a:avLst/>
          </a:prstGeom>
        </p:spPr>
        <p:txBody>
          <a:bodyPr vert="horz" lIns="127985" tIns="63994" rIns="127985" bIns="63994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40080" y="8898894"/>
            <a:ext cx="2987040" cy="511175"/>
          </a:xfrm>
          <a:prstGeom prst="rect">
            <a:avLst/>
          </a:prstGeom>
        </p:spPr>
        <p:txBody>
          <a:bodyPr vert="horz" lIns="127985" tIns="63994" rIns="127985" bIns="63994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5ECCB-67B8-4213-B8CD-31945C75765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73880" y="8898894"/>
            <a:ext cx="4053840" cy="511175"/>
          </a:xfrm>
          <a:prstGeom prst="rect">
            <a:avLst/>
          </a:prstGeom>
        </p:spPr>
        <p:txBody>
          <a:bodyPr vert="horz" lIns="127985" tIns="63994" rIns="127985" bIns="63994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174480" y="8898894"/>
            <a:ext cx="2987040" cy="511175"/>
          </a:xfrm>
          <a:prstGeom prst="rect">
            <a:avLst/>
          </a:prstGeom>
        </p:spPr>
        <p:txBody>
          <a:bodyPr vert="horz" lIns="127985" tIns="63994" rIns="127985" bIns="63994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23151-7C08-469F-B54D-B7B43EC5BB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0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1279852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945" indent="-479945" algn="l" defTabSz="1279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9881" indent="-399953" algn="l" defTabSz="1279852" rtl="0" eaLnBrk="1" latinLnBrk="0" hangingPunct="1">
        <a:spcBef>
          <a:spcPct val="20000"/>
        </a:spcBef>
        <a:buFont typeface="Arial" panose="020B0604020202020204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99816" indent="-319963" algn="l" defTabSz="1279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39742" indent="-319963" algn="l" defTabSz="12798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9668" indent="-319963" algn="l" defTabSz="1279852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9594" indent="-319963" algn="l" defTabSz="1279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9520" indent="-319963" algn="l" defTabSz="1279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449" indent="-319963" algn="l" defTabSz="1279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9375" indent="-319963" algn="l" defTabSz="12798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26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852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778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9705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9631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9559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9485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9411" algn="l" defTabSz="12798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cuadros.docx" TargetMode="Externa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hyperlink" Target="cuadros.docx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16.jpeg"/><Relationship Id="rId7" Type="http://schemas.openxmlformats.org/officeDocument/2006/relationships/diagramData" Target="../diagrams/data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11" Type="http://schemas.microsoft.com/office/2007/relationships/diagramDrawing" Target="../diagrams/drawing5.xml"/><Relationship Id="rId5" Type="http://schemas.openxmlformats.org/officeDocument/2006/relationships/image" Target="../media/image18.jpeg"/><Relationship Id="rId10" Type="http://schemas.openxmlformats.org/officeDocument/2006/relationships/diagramColors" Target="../diagrams/colors5.xml"/><Relationship Id="rId4" Type="http://schemas.openxmlformats.org/officeDocument/2006/relationships/image" Target="../media/image17.png"/><Relationship Id="rId9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6.xml"/><Relationship Id="rId7" Type="http://schemas.openxmlformats.org/officeDocument/2006/relationships/slide" Target="slide2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22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2.xml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35.xml"/><Relationship Id="rId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42.png"/><Relationship Id="rId7" Type="http://schemas.openxmlformats.org/officeDocument/2006/relationships/diagramLayout" Target="../diagrams/layout7.xml"/><Relationship Id="rId12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6" Type="http://schemas.openxmlformats.org/officeDocument/2006/relationships/diagramData" Target="../diagrams/data7.xml"/><Relationship Id="rId11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microsoft.com/office/2007/relationships/diagramDrawing" Target="../diagrams/drawing7.xml"/><Relationship Id="rId4" Type="http://schemas.openxmlformats.org/officeDocument/2006/relationships/slide" Target="slide2.xml"/><Relationship Id="rId9" Type="http://schemas.openxmlformats.org/officeDocument/2006/relationships/diagramColors" Target="../diagrams/colors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" Target="slide2.xm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" Target="slide2.xml"/><Relationship Id="rId7" Type="http://schemas.openxmlformats.org/officeDocument/2006/relationships/diagramColors" Target="../diagrams/colors8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58.png"/><Relationship Id="rId4" Type="http://schemas.openxmlformats.org/officeDocument/2006/relationships/diagramData" Target="../diagrams/data8.xml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9.xml"/><Relationship Id="rId11" Type="http://schemas.openxmlformats.org/officeDocument/2006/relationships/hyperlink" Target="cuadros.docx" TargetMode="Externa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65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0.png"/><Relationship Id="rId11" Type="http://schemas.openxmlformats.org/officeDocument/2006/relationships/slide" Target="slide2.xml"/><Relationship Id="rId5" Type="http://schemas.openxmlformats.org/officeDocument/2006/relationships/image" Target="../media/image69.png"/><Relationship Id="rId10" Type="http://schemas.openxmlformats.org/officeDocument/2006/relationships/image" Target="../media/image73.emf"/><Relationship Id="rId4" Type="http://schemas.openxmlformats.org/officeDocument/2006/relationships/image" Target="../media/image68.png"/><Relationship Id="rId9" Type="http://schemas.openxmlformats.org/officeDocument/2006/relationships/hyperlink" Target="cuadros.docx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6.emf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emf"/><Relationship Id="rId5" Type="http://schemas.openxmlformats.org/officeDocument/2006/relationships/hyperlink" Target="cuadros.docx" TargetMode="External"/><Relationship Id="rId4" Type="http://schemas.openxmlformats.org/officeDocument/2006/relationships/image" Target="../media/image7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0.emf"/><Relationship Id="rId4" Type="http://schemas.openxmlformats.org/officeDocument/2006/relationships/hyperlink" Target="cuadros.docx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2.emf"/><Relationship Id="rId4" Type="http://schemas.openxmlformats.org/officeDocument/2006/relationships/hyperlink" Target="cuadros.docx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jpeg"/><Relationship Id="rId4" Type="http://schemas.openxmlformats.org/officeDocument/2006/relationships/image" Target="../media/image8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5" Type="http://schemas.openxmlformats.org/officeDocument/2006/relationships/slide" Target="slide2.xml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cuadros.docx" TargetMode="Externa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hyperlink" Target="cuadros.docx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cuadros.docx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http://blogs.espe.edu.ec/wp-content/uploads/2013/09/Logo-RP-UFA-ESPE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0"/>
          <a:stretch/>
        </p:blipFill>
        <p:spPr bwMode="auto">
          <a:xfrm>
            <a:off x="2148667" y="667341"/>
            <a:ext cx="8568952" cy="15750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763485" y="2756279"/>
            <a:ext cx="10081120" cy="13169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dirty="0" smtClean="0">
                <a:latin typeface="Arial Black" panose="020B0A04020102020204" pitchFamily="34" charset="0"/>
              </a:rPr>
              <a:t>TRABAJO DE INVESTIGACIÓN PREVIO A LA OBTENCIÓN DEL TÍTULO DE INGENIERO EN FINANZAS, CONTADOR PÚBLICO Y AUDITOR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763485" y="6211957"/>
            <a:ext cx="10081120" cy="23186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AUTOR: </a:t>
            </a:r>
            <a:r>
              <a:rPr lang="es-ES" sz="2400" dirty="0">
                <a:latin typeface="Arial Black" panose="020B0A04020102020204" pitchFamily="34" charset="0"/>
              </a:rPr>
              <a:t>ALEJANDRO MONTES DE OCA</a:t>
            </a:r>
          </a:p>
          <a:p>
            <a:pPr algn="ctr"/>
            <a:endParaRPr lang="es-ES" sz="2400" dirty="0">
              <a:latin typeface="Arial Black" panose="020B0A04020102020204" pitchFamily="34" charset="0"/>
            </a:endParaRPr>
          </a:p>
          <a:p>
            <a:pPr algn="ctr"/>
            <a:endParaRPr lang="es-ES" sz="2400" dirty="0"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DIRECTORA: </a:t>
            </a:r>
            <a:r>
              <a:rPr lang="es-ES" sz="2400" dirty="0">
                <a:latin typeface="Arial Black" panose="020B0A04020102020204" pitchFamily="34" charset="0"/>
              </a:rPr>
              <a:t>ECO. JANETH VICUÑA MSC</a:t>
            </a:r>
          </a:p>
          <a:p>
            <a:pPr algn="ctr"/>
            <a:r>
              <a:rPr lang="es-E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CODIRECTORA:</a:t>
            </a:r>
            <a:r>
              <a:rPr lang="es-ES" sz="2400" dirty="0">
                <a:latin typeface="Arial Black" panose="020B0A04020102020204" pitchFamily="34" charset="0"/>
              </a:rPr>
              <a:t> ECO. YOLANDA FLORES MSC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763485" y="4682681"/>
            <a:ext cx="10081120" cy="13169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TEMA: </a:t>
            </a:r>
            <a:r>
              <a:rPr lang="es-ES" sz="2400" dirty="0">
                <a:latin typeface="Arial Black" panose="020B0A04020102020204" pitchFamily="34" charset="0"/>
              </a:rPr>
              <a:t>IMPACTOS ECONÓMICO Y SOCIAL DEL RECICLAJE DE METALES EN LAS PROVINCIAS DE PICHINCHA Y GUAYAS</a:t>
            </a:r>
          </a:p>
        </p:txBody>
      </p:sp>
    </p:spTree>
    <p:extLst>
      <p:ext uri="{BB962C8B-B14F-4D97-AF65-F5344CB8AC3E}">
        <p14:creationId xmlns:p14="http://schemas.microsoft.com/office/powerpoint/2010/main" val="143743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7211320" y="5955478"/>
            <a:ext cx="342818" cy="1928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2000" b="1" dirty="0" smtClean="0">
                <a:solidFill>
                  <a:schemeClr val="tx1"/>
                </a:solidFill>
              </a:rPr>
              <a:t>Clasificación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975714" y="7100840"/>
            <a:ext cx="2176636" cy="64807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Secundario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1" name="10 Abrir llave"/>
          <p:cNvSpPr/>
          <p:nvPr/>
        </p:nvSpPr>
        <p:spPr>
          <a:xfrm>
            <a:off x="7673385" y="5392494"/>
            <a:ext cx="199352" cy="24919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2142917" y="5392494"/>
            <a:ext cx="2009433" cy="72846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Primario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7937650" y="7097762"/>
            <a:ext cx="217663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No ferrosos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891904" y="348358"/>
            <a:ext cx="1934988" cy="87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prstClr val="black"/>
                </a:solidFill>
              </a:rPr>
              <a:t>Normativa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9572822" y="1632248"/>
            <a:ext cx="2732634" cy="201443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2000" b="1" dirty="0">
                <a:solidFill>
                  <a:srgbClr val="FF0000"/>
                </a:solidFill>
              </a:rPr>
              <a:t>1</a:t>
            </a:r>
            <a:r>
              <a:rPr lang="es-ES" sz="2000" b="1" dirty="0" smtClean="0">
                <a:solidFill>
                  <a:schemeClr val="tx1"/>
                </a:solidFill>
              </a:rPr>
              <a:t>Origen </a:t>
            </a:r>
          </a:p>
          <a:p>
            <a:r>
              <a:rPr lang="es-ES" sz="2000" b="1" dirty="0">
                <a:solidFill>
                  <a:srgbClr val="FF0000"/>
                </a:solidFill>
              </a:rPr>
              <a:t>2</a:t>
            </a:r>
            <a:r>
              <a:rPr lang="es-ES" sz="2000" b="1" dirty="0" smtClean="0">
                <a:solidFill>
                  <a:schemeClr val="tx1"/>
                </a:solidFill>
              </a:rPr>
              <a:t>Recuperación</a:t>
            </a:r>
          </a:p>
          <a:p>
            <a:r>
              <a:rPr lang="es-ES" sz="2000" b="1" dirty="0">
                <a:solidFill>
                  <a:srgbClr val="FF0000"/>
                </a:solidFill>
              </a:rPr>
              <a:t>3</a:t>
            </a:r>
            <a:r>
              <a:rPr lang="es-ES" sz="2000" b="1" dirty="0" smtClean="0">
                <a:solidFill>
                  <a:schemeClr val="tx1"/>
                </a:solidFill>
              </a:rPr>
              <a:t>Bodegas</a:t>
            </a:r>
          </a:p>
          <a:p>
            <a:r>
              <a:rPr lang="es-ES" sz="2000" b="1" dirty="0">
                <a:solidFill>
                  <a:srgbClr val="FF0000"/>
                </a:solidFill>
              </a:rPr>
              <a:t>4</a:t>
            </a:r>
            <a:r>
              <a:rPr lang="es-ES" sz="2000" b="1" dirty="0" smtClean="0">
                <a:solidFill>
                  <a:schemeClr val="tx1"/>
                </a:solidFill>
              </a:rPr>
              <a:t>Centros de Acopio</a:t>
            </a:r>
          </a:p>
          <a:p>
            <a:r>
              <a:rPr lang="es-ES" sz="2000" b="1" dirty="0">
                <a:solidFill>
                  <a:srgbClr val="FF0000"/>
                </a:solidFill>
              </a:rPr>
              <a:t>5</a:t>
            </a:r>
            <a:r>
              <a:rPr lang="es-ES" sz="2000" b="1" dirty="0" smtClean="0">
                <a:solidFill>
                  <a:schemeClr val="tx1"/>
                </a:solidFill>
              </a:rPr>
              <a:t>Industrias</a:t>
            </a:r>
            <a:r>
              <a:rPr lang="es-ES" sz="2000" dirty="0" smtClean="0">
                <a:solidFill>
                  <a:prstClr val="black"/>
                </a:solidFill>
              </a:rPr>
              <a:t> </a:t>
            </a:r>
            <a:endParaRPr lang="es-ES" sz="2000" dirty="0">
              <a:solidFill>
                <a:prstClr val="black"/>
              </a:solidFill>
            </a:endParaRPr>
          </a:p>
        </p:txBody>
      </p:sp>
      <p:pic>
        <p:nvPicPr>
          <p:cNvPr id="18" name="Picture 2" descr="http://www.powerplace.com.ec/site/components/com_virtuemart/shop_image/product/RECICLAJE_4cdad2aa78af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594" y="8033465"/>
            <a:ext cx="2060932" cy="778515"/>
          </a:xfrm>
          <a:prstGeom prst="rect">
            <a:avLst/>
          </a:prstGeom>
          <a:noFill/>
        </p:spPr>
      </p:pic>
      <p:graphicFrame>
        <p:nvGraphicFramePr>
          <p:cNvPr id="19" name="18 Diagrama"/>
          <p:cNvGraphicFramePr/>
          <p:nvPr>
            <p:extLst>
              <p:ext uri="{D42A27DB-BD31-4B8C-83A1-F6EECF244321}">
                <p14:modId xmlns:p14="http://schemas.microsoft.com/office/powerpoint/2010/main" val="439163226"/>
              </p:ext>
            </p:extLst>
          </p:nvPr>
        </p:nvGraphicFramePr>
        <p:xfrm>
          <a:off x="657496" y="1489573"/>
          <a:ext cx="8534400" cy="1809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21 Rectángulo"/>
          <p:cNvSpPr/>
          <p:nvPr/>
        </p:nvSpPr>
        <p:spPr>
          <a:xfrm>
            <a:off x="3843122" y="4000148"/>
            <a:ext cx="2163148" cy="96478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3350" tIns="133350" rIns="133350" bIns="133350" numCol="1" spcCol="1270" anchor="ctr" anchorCtr="0">
            <a:noAutofit/>
          </a:bodyPr>
          <a:lstStyle/>
          <a:p>
            <a:pPr lvl="0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500" b="1" dirty="0" smtClean="0">
                <a:solidFill>
                  <a:schemeClr val="tx1"/>
                </a:solidFill>
              </a:rPr>
              <a:t>Metales</a:t>
            </a:r>
            <a:endParaRPr lang="es-ES" sz="3500" b="1" kern="1200" dirty="0">
              <a:solidFill>
                <a:schemeClr val="tx1"/>
              </a:solidFill>
            </a:endParaRPr>
          </a:p>
        </p:txBody>
      </p:sp>
      <p:cxnSp>
        <p:nvCxnSpPr>
          <p:cNvPr id="26" name="25 Conector recto"/>
          <p:cNvCxnSpPr/>
          <p:nvPr/>
        </p:nvCxnSpPr>
        <p:spPr>
          <a:xfrm>
            <a:off x="2175526" y="3277644"/>
            <a:ext cx="0" cy="1199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>
            <a:off x="2199800" y="4482540"/>
            <a:ext cx="164332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>
            <a:stCxn id="22" idx="3"/>
          </p:cNvCxnSpPr>
          <p:nvPr/>
        </p:nvCxnSpPr>
        <p:spPr>
          <a:xfrm>
            <a:off x="6006270" y="4482541"/>
            <a:ext cx="1732717" cy="25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V="1">
            <a:off x="7741533" y="3251478"/>
            <a:ext cx="0" cy="1199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>
            <a:off x="2142917" y="1056184"/>
            <a:ext cx="854575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38 Cerrar llave"/>
          <p:cNvSpPr/>
          <p:nvPr/>
        </p:nvSpPr>
        <p:spPr>
          <a:xfrm>
            <a:off x="4414921" y="5727054"/>
            <a:ext cx="178626" cy="1694744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26" y="5721122"/>
            <a:ext cx="1584268" cy="94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41 Rectángulo"/>
          <p:cNvSpPr/>
          <p:nvPr/>
        </p:nvSpPr>
        <p:spPr>
          <a:xfrm>
            <a:off x="4588569" y="6191512"/>
            <a:ext cx="1417701" cy="72846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Fuente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8089864" y="5420138"/>
            <a:ext cx="1872208" cy="728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F</a:t>
            </a:r>
            <a:r>
              <a:rPr lang="es-ES" b="1" dirty="0" smtClean="0">
                <a:solidFill>
                  <a:schemeClr val="tx1"/>
                </a:solidFill>
              </a:rPr>
              <a:t>errosos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0022792" y="5472886"/>
            <a:ext cx="217663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Hierro-aleaciones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10191376" y="6927883"/>
            <a:ext cx="2176636" cy="1113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Aluminio</a:t>
            </a:r>
          </a:p>
          <a:p>
            <a:pPr algn="ctr"/>
            <a:r>
              <a:rPr lang="es-ES" sz="2000" b="1" dirty="0">
                <a:solidFill>
                  <a:schemeClr val="tx1"/>
                </a:solidFill>
              </a:rPr>
              <a:t>c</a:t>
            </a:r>
            <a:r>
              <a:rPr lang="es-ES" sz="2000" b="1" dirty="0" smtClean="0">
                <a:solidFill>
                  <a:schemeClr val="tx1"/>
                </a:solidFill>
              </a:rPr>
              <a:t>obre</a:t>
            </a:r>
          </a:p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aleaciones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cxnSp>
        <p:nvCxnSpPr>
          <p:cNvPr id="41" name="40 Conector recto de flecha"/>
          <p:cNvCxnSpPr>
            <a:stCxn id="43" idx="3"/>
          </p:cNvCxnSpPr>
          <p:nvPr/>
        </p:nvCxnSpPr>
        <p:spPr>
          <a:xfrm>
            <a:off x="9962072" y="5784370"/>
            <a:ext cx="471176" cy="125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>
            <a:off x="10088006" y="7407223"/>
            <a:ext cx="471176" cy="125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571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21 Diagrama"/>
          <p:cNvGraphicFramePr/>
          <p:nvPr>
            <p:extLst>
              <p:ext uri="{D42A27DB-BD31-4B8C-83A1-F6EECF244321}">
                <p14:modId xmlns:p14="http://schemas.microsoft.com/office/powerpoint/2010/main" val="3924772064"/>
              </p:ext>
            </p:extLst>
          </p:nvPr>
        </p:nvGraphicFramePr>
        <p:xfrm>
          <a:off x="650926" y="1542494"/>
          <a:ext cx="5605858" cy="6089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" name="22 Diagrama"/>
          <p:cNvGraphicFramePr/>
          <p:nvPr>
            <p:extLst>
              <p:ext uri="{D42A27DB-BD31-4B8C-83A1-F6EECF244321}">
                <p14:modId xmlns:p14="http://schemas.microsoft.com/office/powerpoint/2010/main" val="2792850642"/>
              </p:ext>
            </p:extLst>
          </p:nvPr>
        </p:nvGraphicFramePr>
        <p:xfrm>
          <a:off x="6616824" y="1560240"/>
          <a:ext cx="5605858" cy="6089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69492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128" y="3000400"/>
            <a:ext cx="11521440" cy="2736304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CAPÍTULO III</a:t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dirty="0" smtClean="0"/>
              <a:t>El RECICLAJE DE METALES EN ECUADOR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78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40160" y="1474442"/>
            <a:ext cx="1934988" cy="87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Reciclaje metales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202872" y="1474442"/>
            <a:ext cx="2736304" cy="1044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Construcción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Petrolero-minero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Comercio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765261" y="1474442"/>
            <a:ext cx="3330982" cy="87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3200" b="1" dirty="0" smtClean="0">
                <a:solidFill>
                  <a:prstClr val="black"/>
                </a:solidFill>
              </a:rPr>
              <a:t>Sector metalmecánico</a:t>
            </a:r>
            <a:endParaRPr lang="es-ES" sz="3200" b="1" dirty="0">
              <a:solidFill>
                <a:prstClr val="black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192888" y="3567604"/>
            <a:ext cx="3816424" cy="1044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SM/Manufactura 54,1%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SM/PIB  6,5%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312568" y="4656584"/>
            <a:ext cx="2736304" cy="1044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168710" y="3365462"/>
            <a:ext cx="5256584" cy="1872208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28001" tIns="64001" rIns="128001" bIns="64001" rtlCol="0" anchor="ctr"/>
          <a:lstStyle/>
          <a:p>
            <a:r>
              <a:rPr lang="es-ES" dirty="0" smtClean="0">
                <a:solidFill>
                  <a:prstClr val="black"/>
                </a:solidFill>
              </a:rPr>
              <a:t>-Fundición de Hierro-acero </a:t>
            </a:r>
          </a:p>
          <a:p>
            <a:r>
              <a:rPr lang="es-ES" dirty="0" smtClean="0">
                <a:solidFill>
                  <a:prstClr val="black"/>
                </a:solidFill>
              </a:rPr>
              <a:t>-Fundición metales no ferrosos </a:t>
            </a:r>
          </a:p>
          <a:p>
            <a:r>
              <a:rPr lang="es-ES" dirty="0" smtClean="0">
                <a:solidFill>
                  <a:prstClr val="black"/>
                </a:solidFill>
              </a:rPr>
              <a:t>-Industrias básicas de hierro-acero </a:t>
            </a:r>
          </a:p>
          <a:p>
            <a:r>
              <a:rPr lang="es-ES" dirty="0" smtClean="0">
                <a:solidFill>
                  <a:prstClr val="black"/>
                </a:solidFill>
              </a:rPr>
              <a:t>-Fabricación </a:t>
            </a:r>
            <a:r>
              <a:rPr lang="es-ES" dirty="0">
                <a:solidFill>
                  <a:prstClr val="black"/>
                </a:solidFill>
              </a:rPr>
              <a:t>de productos metálicos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607654" y="7256741"/>
            <a:ext cx="1934988" cy="87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Materia prima metal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463258" y="7862298"/>
            <a:ext cx="193498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07654" y="7220725"/>
            <a:ext cx="1934988" cy="1283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dirty="0" smtClean="0">
                <a:solidFill>
                  <a:prstClr val="black"/>
                </a:solidFill>
              </a:rPr>
              <a:t>-Primario</a:t>
            </a:r>
          </a:p>
          <a:p>
            <a:r>
              <a:rPr lang="es-ES" dirty="0">
                <a:solidFill>
                  <a:prstClr val="black"/>
                </a:solidFill>
              </a:rPr>
              <a:t>-</a:t>
            </a:r>
            <a:r>
              <a:rPr lang="es-ES" dirty="0" smtClean="0">
                <a:solidFill>
                  <a:prstClr val="black"/>
                </a:solidFill>
              </a:rPr>
              <a:t>Secundario</a:t>
            </a:r>
          </a:p>
          <a:p>
            <a:r>
              <a:rPr lang="es-ES" dirty="0" smtClean="0">
                <a:solidFill>
                  <a:prstClr val="black"/>
                </a:solidFill>
              </a:rPr>
              <a:t>-Procesada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2052" name="Picture 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28" y="5781109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Abrir llave"/>
          <p:cNvSpPr/>
          <p:nvPr/>
        </p:nvSpPr>
        <p:spPr>
          <a:xfrm>
            <a:off x="3689412" y="7016727"/>
            <a:ext cx="215180" cy="1612324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lecha izquierda y derecha"/>
          <p:cNvSpPr/>
          <p:nvPr/>
        </p:nvSpPr>
        <p:spPr>
          <a:xfrm>
            <a:off x="2675012" y="1589349"/>
            <a:ext cx="1016496" cy="648098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Flecha izquierda y derecha"/>
          <p:cNvSpPr/>
          <p:nvPr/>
        </p:nvSpPr>
        <p:spPr>
          <a:xfrm>
            <a:off x="7192888" y="1589349"/>
            <a:ext cx="1016496" cy="648098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123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84032" y="1265698"/>
            <a:ext cx="1934988" cy="87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5" name="Picture 2" descr="http://www.pichincha.gob.ec/images/phocagallery/simbolospichincha/thumbs/phoca_thumb_l_banderapichinch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6583" y="1852264"/>
            <a:ext cx="2767019" cy="1000132"/>
          </a:xfrm>
          <a:prstGeom prst="rect">
            <a:avLst/>
          </a:prstGeom>
          <a:noFill/>
        </p:spPr>
      </p:pic>
      <p:pic>
        <p:nvPicPr>
          <p:cNvPr id="6" name="Picture 4" descr="http://www.viajandox.com/guayas/guayas_simbolos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7064" y="1879728"/>
            <a:ext cx="2767018" cy="904876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4872599" y="2960640"/>
            <a:ext cx="19349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30%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9193079" y="2947170"/>
            <a:ext cx="19349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>
                <a:solidFill>
                  <a:prstClr val="black"/>
                </a:solidFill>
              </a:rPr>
              <a:t>5</a:t>
            </a:r>
            <a:r>
              <a:rPr lang="es-ES" dirty="0" smtClean="0">
                <a:solidFill>
                  <a:prstClr val="black"/>
                </a:solidFill>
              </a:rPr>
              <a:t>0%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302663" y="385884"/>
            <a:ext cx="3582997" cy="78584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RECICLAJE  METALES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940188" y="4287788"/>
            <a:ext cx="1934988" cy="617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958830" y="6456784"/>
            <a:ext cx="1934988" cy="617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4456584" y="4008512"/>
            <a:ext cx="2767018" cy="50218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17,9%</a:t>
            </a: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22%</a:t>
            </a:r>
          </a:p>
          <a:p>
            <a:pPr algn="ctr"/>
            <a:endParaRPr lang="es-ES" dirty="0">
              <a:solidFill>
                <a:prstClr val="black"/>
              </a:solidFill>
            </a:endParaRP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24,7%</a:t>
            </a:r>
          </a:p>
          <a:p>
            <a:pPr algn="ctr"/>
            <a:endParaRPr lang="es-ES" dirty="0">
              <a:solidFill>
                <a:prstClr val="black"/>
              </a:solidFill>
            </a:endParaRP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42,1%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744284" y="4008512"/>
            <a:ext cx="2767018" cy="5040560"/>
          </a:xfrm>
          <a:prstGeom prst="rect">
            <a:avLst/>
          </a:prstGeom>
          <a:noFill/>
          <a:ln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Razones:</a:t>
            </a: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Población</a:t>
            </a: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err="1" smtClean="0">
                <a:solidFill>
                  <a:prstClr val="black"/>
                </a:solidFill>
              </a:rPr>
              <a:t>Establec</a:t>
            </a:r>
            <a:r>
              <a:rPr lang="es-ES" dirty="0" smtClean="0">
                <a:solidFill>
                  <a:prstClr val="black"/>
                </a:solidFill>
              </a:rPr>
              <a:t>. Económicos-Industrias</a:t>
            </a: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PIB</a:t>
            </a: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>
                <a:solidFill>
                  <a:prstClr val="black"/>
                </a:solidFill>
              </a:rPr>
              <a:t>Empresas de </a:t>
            </a:r>
            <a:r>
              <a:rPr lang="es-ES" dirty="0" smtClean="0">
                <a:solidFill>
                  <a:prstClr val="black"/>
                </a:solidFill>
              </a:rPr>
              <a:t>reciclaje</a:t>
            </a:r>
            <a:endParaRPr lang="es-ES" dirty="0">
              <a:solidFill>
                <a:prstClr val="black"/>
              </a:solidFill>
            </a:endParaRPr>
          </a:p>
          <a:p>
            <a:pPr algn="ctr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1" name="30 Rectángulo">
            <a:hlinkClick r:id="rId4" action="ppaction://hlinkfile"/>
          </p:cNvPr>
          <p:cNvSpPr/>
          <p:nvPr/>
        </p:nvSpPr>
        <p:spPr>
          <a:xfrm>
            <a:off x="8777064" y="4008512"/>
            <a:ext cx="2767018" cy="504056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25,1%</a:t>
            </a: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24%</a:t>
            </a: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26,1%</a:t>
            </a:r>
          </a:p>
          <a:p>
            <a:pPr algn="ctr"/>
            <a:endParaRPr lang="es-ES" dirty="0">
              <a:solidFill>
                <a:prstClr val="black"/>
              </a:solidFill>
            </a:endParaRP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51,8%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1160299" y="2043654"/>
            <a:ext cx="1934988" cy="617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800" b="1" dirty="0" smtClean="0">
                <a:solidFill>
                  <a:prstClr val="black"/>
                </a:solidFill>
              </a:rPr>
              <a:t>Aporte</a:t>
            </a:r>
            <a:endParaRPr lang="es-E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014" y="7940595"/>
            <a:ext cx="2419350" cy="90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1778182" y="5181284"/>
            <a:ext cx="2592288" cy="617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800" b="1" dirty="0" smtClean="0">
                <a:solidFill>
                  <a:prstClr val="black"/>
                </a:solidFill>
              </a:rPr>
              <a:t>Ferrosos 90%</a:t>
            </a:r>
            <a:endParaRPr lang="es-ES" sz="2800" b="1" dirty="0">
              <a:solidFill>
                <a:prstClr val="black"/>
              </a:solidFill>
            </a:endParaRPr>
          </a:p>
        </p:txBody>
      </p:sp>
      <p:pic>
        <p:nvPicPr>
          <p:cNvPr id="3077" name="Picture 5" descr="http://3.bp.blogspot.com/-JYQiz5VWCs4/T14QBEnCGRI/AAAAAAAABNY/yAzDjCymUjA/s200/and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260" y="7514062"/>
            <a:ext cx="1428750" cy="15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7" descr="data:image/jpeg;base64,/9j/4AAQSkZJRgABAQAAAQABAAD/2wCEAAkGBggGBQkIBwgKCQkKDSEODQwXDRodHxsgIiIlKiscICAfJywkLiUtKSIpNzIrNDMsMjAsJyc9NzQqNScsLSwBCQoKDQsNGQ4OGTUkHiQ1NTU1NTU1NTU1NTU1NDQ2NTI1LzUuLDQyNjUsKjQpLCw0LCwsLSwsNDQsLCwsLCwsLP/AABEIACAAvQMBIgACEQEDEQH/xAAaAAADAQEBAQAAAAAAAAAAAAAFBgcEAwIA/8QAPBAAAQMDAwEFBgQEBAcAAAAAAQIDBAUGEQASITEHE0FRYRQiMnGBkRWhscEWQtHwF1KT0iMzU1Rig7L/xAAZAQACAwEAAAAAAAAAAAAAAAACAwEEBQD/xAApEQACAQMCBAYDAQAAAAAAAAABAgMAESEEEhMxYXEiQVGBkaEjMvAU/9oADAMBAAIRAxEAPwCiXtcwtuiFbKk+2PnYwP1VjyH649dTf/Ea4/8Avk/6Kf6aoV/21+PUQusJzMiAra9R4p+vh6j1OpPTYrSw7LmJJixk5WArBUT8KAfAnz8ACfDWvo1iMZJFzWLrXmWWwNhTFTO0KtvyTHlTkID6djbpbSAhXgTx8PgfQ58NZnu0C5o762XZfduNqKVJLKcgg9Omm2mWHbFUpTM9gP8Acuo3ZL548wflqfXJKizK46qAk+zoAaQsnJUEjG4nzOPtjTYuDK5Cr9UiXjxICzfdUGwL2kVl92DVXUqk/GyvaBkeKfmOvqM+WgFw35XoNyVCNHlpSyxJUhCe6SeAcY0Q7LraJ3VuUngAojDH3X+w+ugpp7NW7VZkKSMtPzHEq56fFyPUfqNLVYhM+MAU5nmMCZyTTtNu1cvs7erFOWlqShKQoYB2q3JBHPoePQ6G0O/Xo9nSajWF+0viR3TLYAG73QcceA5JOkqUZttfi1DkDKH8JUPDIUFBY+YH9414XDecstmUkEsszVpc9NyUYP1xj7aldLHtzyJxQtq5N1xzAz3pmiXDetzLcepSQ2wg491KAB6ZX1Ou9K7Q6nTKt+H3O1gBWxbmzCkepA4I+Xh0z00Z7O61T1WsxED7TL8bIcbUoA9Sdwz4HOk7tDqEatXWhNNxIUhsMFSedysngeeM40KqryGJksPWjdmjjWVXuT5UWgXlWKfeyabVpSXIwf7lXuAcH4VZHzB++my+LgXb1vLeYUEynlBpnjofE49ADpH7Q6C7To1Kn/ziOmO+of50JGD9gftodXa3JvOo0qIyDvDSWsY/nONyv0+g9dQIEkKuBjz9q7/Q8QeMnPl70wQbwq8ay5lXqEkLdec7iEnuwOfFXA8P1GhtJ7Q62zVoSqq+FwnVjeO6Ayk8ZBHl+2st4OGXWYlApSVOM09IjNJH8yz1P34z5589c7io9fbpEVdTprcaLBQGUuJx0J8fePj+Z01Y4yMgeL+FJaWUHwk+H+NUu7LpZtelpeKQ++8drLeeD6k+Q/caTIVZvq40mRT/APhs5wCEISn6b+ugdeqD1ZtykSXDuMUKiOnyUMEH6p/+Tqj2bcFLlW3BYaksNOsMhtxkrCSCBg8Hw9fXVcxiCO4W5q0JTqJbFrC1AazcFzUO0ozs5fcVAy1NqVsScpxkdONZINT7QKjBblxB3rDoyhe1oZ9eTrf2pymJlvxFRnm3kplFJUlQIzt6ZHjoDRaM/JpEd1F3RYIWnIjmVtKeemM6YgXhbyBe/pS5S4m2Aki3rR+vV64qHZkJ+W4GKi5JKHSUpPHOBgZHloOi473co5qjayuEAVF0No6A8nHXHGiPaEU/wNSkoltzO7eDan0rCgohJBOefLS/UHqpCsOlGPKdRAlIWy62DxkKP5EfproVUoDYXJoZnYORuNgKabc7Re9oE6RWEpL0LbgpGN+7OBjzyPtz56Fx7ru66Zbn4K2llpvqEpTgehUvqdY59BjJ7Mo8+mb3it8Oy1HqMBScY8kk/mTo/wBl1Ygt0RyCt1tmSl4rIUoDcCByPPGP089QyxorSItzf4o1eR2WN2sLfND4t/V23qqIdyx96Ryv3QFAH+YEcEapTDzcmO28yoLbcSFIUPEHx1K+1KrQqjVYrMNaH1xkEOuJORyfhz/fOqFasR6DalOjSQQ82wAseXjj89V9Qi8NZALE+VWdM7cRo73A86K9NSjtKo66ZKZXFaDcB9anMD/qHk5+Y6egPrmr6wV2js12jvwZAG1we6r/ACnwUPkf30jTy8JwfKn6qHjRkDnUdotzuU2jzKW6HlxJY6IcCSk+OCQeFDrrvb9IpdxVhuFHiVBG73lue0owlI6k+5/Zxr0rs4uIK2+xoIz1DqeflzqhWJayrdpS1ykp9uknLvOcAdEg61J5okUtGcn0rJ08EsjhZBgetMMWM1DhtRmEBtlpGxKR4DSKsWpSr0fqT1XeRObkKU4z3ZwFHORwn10/npqT3DYldnXHUJUeIlTL0hS0K71PIJ1Q0u1mIdrXrR1e5VXYt6NXE/aN1uokPVF1tcdOFOIYXyPJWUn6a70ObatFoD8ZExyVCfWVOKcjrI5AGOE4xx99LsGxq6zT5ceRDWpDwylsOIxuwcLznIxnkYORn0I2C1K2laZHsDveiJ7MGO+Rs+HbnOenjjHX7iwVjtsD47iqgaS+/Zk9K4S6JZEiSksVaVFLnKWw2o5z5ZTnGilvrsqguokRpbkiQTtQ8tpZOfJICcZ+XOsSLRq7U6mTEwn1rhsoacRvQBhKdpIO79hryxaVah+yMswHVtM97uWXUBWXE7cpGeqRyOeuenXRHay2Ln5FQAytuCD4piuCvW1WKY9AnzVtJ4UVdysFPPB5T/YJ0Ho8W0rdmJqLdUllRQUtuLYXgEjG4e5jPloa1ZFbixZrKIS3vaAjaVOIHwq3HPJ8sffXedaNbkCorRCeUqogBTankYQNwPHJyRjA6cfYwFjVdofHcUTPI7b2TPY1ppLNoUKtfiBqsl19nJw4yrgqHxH3euD+emKq3Jb9TgvU6XJdSJSS3j2dzP0ynqNLNUtuuVNqd3lNWHZD42r79H/LCiraeeozx6fIa+nWrXH7h/EGIziApxa1DDfRWfdxuweDgnjjQFUc3Zs9xRB5EBVUweldKWLMoyJcZyquyGJKdjrDjKsZB4PCcgjn76wu27ZsgF+PV5zbPJ4YUofco8NYpfZ7XXZzy4tO2MlZKEl9JIHgCc6KQLSrcSHA3Qnu9gurcDYcRtVuI4Ud3T3eeOQdPOwZEmT1FI8beEx4HQ1oci2i5bLMAVSWmKy8Xu+7lXJPHJ24xoX+C2OTzXpZ/wDUf9uu0mzK2/QIsQQVJeYRtI3Iwcqz8W7I+WND43Z1XUymzKgbmQr30h1OSPLr4/11KbAD+T7FQ4ckfjB9jR+Qi0nbeiUZyryktNOl5tXcq3K3Z/8AHpyemta/4YctoW85PklDR7wK7he8c5z8OPEjQ427X3pLEp+khLzRWk7Hx8Kwem5RwpJJI8OeMa5U2yqvAVNbVGdcbfaCQs7CeFZOUlXp56VZLZfrzFNu9/06cjyo3b0+27epsmOxUZEqMteVpXHWQDjBHCfLqNBp9FsmaFS48+TEaJySllZSPllPGvEe06/GgFhEJwLy6Uud6jgr24IGfJOD5Z45Gde0WnW0Ft8QXQ43E9lDAdRs+Dbnr08cY+L764bVYsHz3FcS7KFKcuhrtQ/4EokhEgT1SpDZyha21+6fMAJxn9NUGFNYqMFqVEc7xh5O5C8EZH11Hv8ADm4x1hJ/1k6qlrQX6ba1PiSkbH2Wtq05zg5Ok6tUADBrnvT9G0lypSw7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07" y="8031306"/>
            <a:ext cx="180975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7561125" y="5181284"/>
            <a:ext cx="3477294" cy="617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800" b="1" dirty="0" smtClean="0">
                <a:solidFill>
                  <a:prstClr val="black"/>
                </a:solidFill>
              </a:rPr>
              <a:t>No ferrosos </a:t>
            </a:r>
            <a:r>
              <a:rPr lang="es-ES" sz="2800" b="1" dirty="0">
                <a:solidFill>
                  <a:prstClr val="black"/>
                </a:solidFill>
              </a:rPr>
              <a:t>1</a:t>
            </a:r>
            <a:r>
              <a:rPr lang="es-ES" sz="2800" b="1" dirty="0" smtClean="0">
                <a:solidFill>
                  <a:prstClr val="black"/>
                </a:solidFill>
              </a:rPr>
              <a:t>0%</a:t>
            </a:r>
            <a:endParaRPr lang="es-ES" sz="2800" b="1" dirty="0">
              <a:solidFill>
                <a:prstClr val="black"/>
              </a:solidFill>
            </a:endParaRPr>
          </a:p>
        </p:txBody>
      </p:sp>
      <p:pic>
        <p:nvPicPr>
          <p:cNvPr id="3082" name="Picture 10" descr="http://www.edina.com.ec/logos/2140107191-3503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402" y="7646714"/>
            <a:ext cx="249593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773" y="7615035"/>
            <a:ext cx="239096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18 Diagrama"/>
          <p:cNvGraphicFramePr/>
          <p:nvPr>
            <p:extLst>
              <p:ext uri="{D42A27DB-BD31-4B8C-83A1-F6EECF244321}">
                <p14:modId xmlns:p14="http://schemas.microsoft.com/office/powerpoint/2010/main" val="1507816727"/>
              </p:ext>
            </p:extLst>
          </p:nvPr>
        </p:nvGraphicFramePr>
        <p:xfrm>
          <a:off x="1957451" y="830935"/>
          <a:ext cx="8534400" cy="403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19 Rectángulo"/>
          <p:cNvSpPr/>
          <p:nvPr/>
        </p:nvSpPr>
        <p:spPr>
          <a:xfrm>
            <a:off x="5299870" y="4219972"/>
            <a:ext cx="1934988" cy="617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800" b="1" dirty="0" smtClean="0">
                <a:solidFill>
                  <a:prstClr val="black"/>
                </a:solidFill>
              </a:rPr>
              <a:t>Residuos metálicos</a:t>
            </a:r>
            <a:endParaRPr lang="es-ES" sz="2800" b="1" dirty="0">
              <a:solidFill>
                <a:prstClr val="black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1719128" y="6059431"/>
            <a:ext cx="2362859" cy="107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Déficit materia prima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8118343" y="6159481"/>
            <a:ext cx="2362859" cy="87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Sobre oferta materia prima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41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APDxANEBAUFBAQEBQVFxAXEBQUEBgQFBEXFhUUGBUYHSggGRomHBQUITEhJSorLi8uFx8zODMsNygtLisBCgoKDg0OGxAQGywlHyQsLCwsLSwsLCwsLCwsLywsLCwsLCwsLCwsLCwsLCwsLCwsLCwsLCwsLCwsLCwsLCwsLP/AABEIAMYA/gMBEQACEQEDEQH/xAAbAAEBAAIDAQAAAAAAAAAAAAAAAQYHAgMEBf/EAD4QAAICAQEFBAUKBAcBAQAAAAECAAMRBAUGEiExE0FRYQciMnGRFDM0cnOBobGywTVCs9EWI1JUgpKiQxX/xAAbAQEAAgMBAQAAAAAAAAAAAAAABAUBAwYCB//EADARAQACAQMDAwMDAwQDAAAAAAABAgMEESEFEjETQVEiMnE0YcEUM5EVQlKBBiND/9oADAMBAAIRAxEAPwDeEBAsBAkCwIICAgWBIFgSBYEMBACBYCAgSAgWAgBAQEBAQEBAQJAQLAQEBAggIFgICAgSBYEMBACBYCAgSBYCAgBAQEBAkCwEBAQEBAQIIFgICBIFgICAgICBIFgSBYCBIFgICBIFgICAgICAgSBRAQECQLAkCwJAsCQLAkBAsBAQEBAQJAsBAQJAsBAQJAsBAQJAQAgICBYEgICAgIFgSAgICAgICAgICAgICAgICAgIAwLAkBAsCQEBAQEBAQEBAQEBAQEBAQEBAQEBAQEBAQEBAQEBAQAgWBICAgICAgIDME8EBAQEBAQJmBcwEBAQEBAQLAkBAQECwJAQLAQJAQEBAQEBAwze7fRtFeNPXUHbhDMWYgDOcAYHlNOTL2zst+n9J/qqzbdkOwNqDV6evUgcPGOa9cMDgjPvmytu6N1fqMHoZZxz7PpT00LAkBAhMDX+p9IpTUtUKAals4C3F6+AcE4xI85/q2XteiTOD1d2fVtkA+IzJCimO2dnOAgWAgSAgWBICAgIFgSAgICAgICAgICAMDT3pJ/iL/ZV/vIOf7nYdE/Sz+Wd+jv+HU+9/wBZkrF9ig6t+qsyabIVxAQEDi0ezMNBa/6Tb9s/6zK6fud/i/Tx+P4b603sJ9VfylhHiHA5Pvn/ALdsy8kBAQEBAQEBAQEAICAgDA6bdQiDLuqjxJAH4xMxD1WlreI/w8a7e0hbhGpqz4dos899flu/pM22/bP+HvSwNzUgg94ORPUTEo9qzWeVDjOMjPhmOCYnyuYE4vGJ4I3l4btt6VDwtqKwfAuuZ574b66XLbxWXp0+qrsGUdWHiGB/KZi0T4a747U4tEtS+kn+IP8AZV/vIefbudb0TjTzv8s79Hf8Op97/rMk4vtUHVv1VmSAzYrY3l0anXVVfOWon1mA/OYm0Q20xZL/AG1mXVp9saa3lXfWx8A6k/nEWq9W02akbzWf8PbmZafyjftHszDQWv8ApNv2z/rMrp+53+L9PH4/hvnT+wv1V/KWEeIcDk+6f+3bmZ4eOXl1O0aavnLUT3uBMTaIbaYcl/trJpdpUW/N3I3ucEzEWifBfDkp5iXqBntrWYHW9oUZYgAd5OBEzEM1razwNt7SA8J1NWfDtFnn1Kt8aTPP+yXtp1CuOJGVlPeCCJ6iYlpvWaTtMS5lxkDP4xw87T7Q5wEBAQJmBjG+e9Q0SitAGvcclPRR/qM1ZMkVhZdO0E6md54hqvVavUayzLs9rseSgE/BR0Eid1rTw6zFi0+lp7R+7vfdzWKvEdNZj6ufw6xOO0PP9fppnti0GyduanRt/luR3Gs54f8Ar3GIvavBm0eDUxHG/wC7s2HtK75dTb2jcb3KGJY8wzYII8OczTJM2a9XpsVdPNIiOIbm2hrq9PU91pwiDJP7e+TpnaOXF4sVsl+yvlqPePe6/WMyhjXT3VqcE+bEdfdIV8s28Ov0fTMWCvdeN5fO0uwdXavEmnsIPfw4B+OJ57LylX1unpO02hwU6nRWA/5lLjxBXP3HkYiLUncn+m1Ndo2k21tV9Xb29gAfgVTjoeHv8p5tbund60mmppqTWravo8/h1Pvf9Zk7F9rkeq/qrMd3x33cO2m0jY4eTW9+e8L/AHmnJl28LLpvSYtEXy/4YXRo9RqmJRLLW72wW+JM0fVZeXy6fT/TvELrNjamgcdtFiD/AFcJwP8Al3R2Xhimr0+bjuh97dffS3TMtd7GygnGTzdR4g948ptxZZidpV2v6TjyUm+Py2vTctiB0OVZcgjoQZL33hyk1mlu23mGh9f9Jt+2f+oZXz9zvsPOnj8fw3vUwCAnoEGT3YxLCPEOCvEzbj5a13t34ssZqNK3DWpINo9pvHh8B5yLky7TtDpOn9JrFYyZf8MU02z9RqSWrrssPe3CTz+sZp7b2XGTNp8HG8QarZ2p0xDWVWVnubBA/wCwjttVmufTZuImJZfuXvnb2tek1B41duFbD7ak5wD4jpJGLJPiVH1PpWOtZy4/Zmm82369DT2jc3bkqd5b+wm694qptHpLai+1fHy1Ftfbep1j5tdjk8q1zwjyC98hzkmzsMOiwaau+0Km7etZeMaWzH1P26zHp2ZnqGmjjvdOk1uo0dmUZ63U81IIH3qesbzSXq2DDqafK67bN9151LWMLMgjDEAY6ADwmPUmWKaHDjx9kQ3ls+wtVW56tWpPvKg/vLCPDhcsbWmP3eiZeFgSBwtfhBbuAJ+AjciN7RDRG2NY+r1VlvMtZZhR5Zwqj8JX3+qzvdNirp9Px8Ntbq7u16KpeQNzAF3xzz4Dyk3HSKw4/Xa2+ovMR9r72J7Qo/Zh2/8Au2l1LaqtQLqhk4HtIOoPnNOWm8brnpWvviydkzxLW2xPpWn+2T9QkTHH1On1cR6NvwzH0qbSPHVo1PqqvaMPEk4XPwM3Z7zHCl6Dp4nuyz+IcPRzu4l2dZcvEqtitT7PEOrEfDEzgx+8nWdfes+jTz7tmBeWMSU5mefLxbY2VVqqmptUEEcjj1gfEGebV7o5bsGovhvFqy0htbQNpr7NO3WtiM+I6g/DEgZI2l3WlzRmxRk+Wc6LaR02wQ6nDuWRT5s5GfhkyVE7Y1BlwRn6lNZ9mFbD0ld16JdatdWcs7MF5DqMnvMi44ibbyvdVkvjxTOON58Rs27otr7OpQV1aihUUYCixQJOi1Yjhx19Pqsk72rMy7bN4NCwIOpoII6GxSPhM91Z93iNHqa+KS1dvjodNXcLNLbW1VmTwI4bgYeQ6A5/OQ81Yid4dX0vLltTsy1mJj5Zf6Ltpl6LdMx+ZOV+o3d8ZuwWmYU3W9P2ZovHu13r/pFv2zfrMiz97o8MbaeJ/b+Gzd/9ptRoFrU4a/hTPfwcGW/AY++TMttqOX6ZgjLqpmfEcsH3L2ENbqOF/mqhxP58+S/f+0j4qd88ug6rq50uLjzPhuPT6ZK1CIoVVGAAMDEnRGzir3ted5nk1GnWxSjqGUjBBGR8ImImGKWtSe6JY/odydJTeNSobiU5VScop8QJrjFETusMnU8+TH2T4a/392ib9dYufUp9RR7h6x+OfhIua31bOj6Pp/T08W+WZbg7tpTSuqsQG6wZGR7KHoB5yRix7cyo+q66+XJNaTxDMgJu4U74W9W7tetpYcIFyglLMc+LHQ+IM15McWhN0WsyYLxzw0u6FSVIwVJBHgQcESBttZ3HdFscWj3b82V8xT9kn6BLKvh8+zf3J/MvXMtawJA6NcpNVgHUo3x4TMT4e8f3Q0RspwmooZuiXJn3BxmV9Z2s7zPE209tvhvtDkZ8R+csXATWYmYlzgeDbmoWvTXu3QVN+meb8VbtNWbZaxHy0lsT6Vp/tk/UJAx/dDudX/Yt+H3fSUpG0GJ76kI9wGP2M96j70Dokx6HHzLNfRvarbOrUdUawH38ZP5ESThn6VD1esxqbTLKhNqtRjA036QbFbaFvD/Kqg/WA5/nIGeYmzs+jVtXTxu9uvQnYOmI6LqCT7suP3m2f7UI+KY/1O34YtodDbqH7OlC74zwjGcDr1kelZt4XObPjw13tbZ9L/CWv/2r/wDn+89+lZDjqek2+5f8J6//AGtn/n+8x6Vz/U9J/wAj/CW0P9rZ/wCf7zPpWZjqelj/AHsx9HewdRpnutvTg40ChDji5HOeU34aTWOVH1fWY8/bFJ3a+1/0i37Zv1mRr/c6PF+nj8fwzr0pKew0bd2SPvKD+0kZvshQ9D29e8Or0T2rnUp/MQjf8RkTGmln/wAgrae2fZskSU5wgGMDQ28KFdZqQevbP+qV1/vd7oLRbTVj9m6ti3K+npdPZNS4/wColhWd4cRqazXLMW+XvEy0uLtgEnoIZiJmdoaC2paH1F9i+y91jD6rWEj85W25u7/TVmuCKz7Q3psv5in7JP0CWNfDg8v3z+ZeuZa1gSBCIGlt9ditpNU/L/KtJZD3czzX3iQMtO2d4dr0vV11GHaZ5jyyXdDflFrXTaskcAwt3UEDoG8D5zdjzx7q3qHR7zb1MMbx8Mtt3n0Srx/KaseTgn4CbpyVj3U8aDUTO3ZLX2+m9/ysfJ6MikH1mPIv4DHhI+XNvG0Oh6X0r0p78rHNifStP9sn6hNGPytNXH/pt+GxPSVsQ3VJqqxl6c8QHU1nH5dfjJeam8buZ6NrIw5JpbxLDd0t5W0FhyC1L+2o65xjiXzmjFkmvledS6fXU17o8/LZ+j3r0Vq8Q1CDyY8LD3gyV6tXLZOnaik7TWXx94d+6KkK6dhbaRgEc0U+JPf7p5vmrEcJek6RlyWibxtDVl1rOzOxyzMWJ8STkyDM7zvLrqY4pEVjiIhs/dzZg1WxBpz1YWYPg4clT8ZOpXfHs5PWZ5w6+bx8td0W3aLUBh6ttL9Dnu6g+IMixM0s6a9cerxftLaOxN+NJeo7RxVZjmrHAz5HvkuuasuT1PSs2K30xvD1bR3w0VCk9urnuRDxMfh0mZy12asXTs+Sdu2YYbX6Q9S2pU8C9izAdng8XCTj2s9Zprm3sub9ExVwzvP1R7tn933SVvw5jbloPX/Sbftm/qGV0/c7/F/Yj8fw29vTsc6zQmtfnFVXT66r0+/JH3ybesTRx+j1Poanunxvy1PsjaVui1AuQYZCQyHIyM+sp+Eh0mccut1OCuqwxWffxLauyd89HeoJtFbY5o54Tn39DJkZqy5LP0zPitttMrtbfLR6dSRaLH7kQ8Rz+QmLZawYOmajLbaa7QxfY2/2pt1ldbonZW2BeAKeJQeQOc85rpn3tstNV0fDjwTaJ5h5vSVsQ13/ACxAeztwGPg4GOfvAE8ZqbfU3dE1cWp6VvPs69yt8BpVGmvyac5VwMlc9RjvEzizbcSz1PpXqz6mPz8M/r3m0RXiGqqx5uAfhJHqVc9Oh1G+3ZO7Ed79+FsrbTaUk8YKtd0HCeRC+fnNOTN7QuendIt3RfL7ezXsi/u6S3idm/tl/MU/ZJ+gSyr4fPMv3z+ZeuZawQEBDDwbX2TVqqzVaoZT3/zA+IPcZi1YtG0t2DUZMFotSfy1vtb0e6msk0EWp3DPC/48jItsHw6bTdbxTH18PkpufrycfJmHmSoHxzNcYbSmW6tpvPcyfYHo+Zc26lhxAHhrHNQcdWPf7pux4NvKq1nWu6YjH4fI2RuhrF1lYaoqldoY2ZHBwqc8p4jFMXS8/VMNtNMb8zDbRGZMjw5KJ43hgu8no+WxjdpWCMeZqI9QnyP8sj5MO/he6PrFsdezJzDELtztepx8nLeYKkfnNHo2XFeq6a0c2e3Z24WstYdooqTvLEFseQE9UwTM8tWfreGlfp5eneTcm6t6/ktZsr4ApwRxcYzknJ756yYfhp0XV8dqz6ss83T2c+l0dVFntqCSPAsc4z98kY42rsoNdmrnz2vV5t5906dcOP2LgOVgHXyYd4mL44tDbouoZNNPHMNfa3cfXVkhaxYP9SsPyMiTgtDo8fWNPePqnZ0Ubm69+Xycr5sygfnHo2e7dW01I4szXdXcVdOwv1BD2jmqAeop8efUzfjw7TvKj13V75o9OnEM0MkKbw1JrdzdYdYyrXlGtLdrkcAUtnPj90hzinudZj6phjTxzztts21UmFUeAA+AkvbjZydp3tMsW3q3Lq1hN1Z7O89WxlW+sPHzmu+KLLTQ9UvgjstzVges3K19ZI7DjHirAg/GRZwWhf4+rae8fVOxpNytfYQOx4B4uwA/CZrht7vWTrGnpX6Z3Z3uruXXo2F1jdpeOhx6q8ueB+8k48UV5c9rurW1H0V4hk2q0qWo1VihkYYKkciJstESrMd7Y5i0Ty1ztz0d2KS+lcMp/wDmxww9zd/3yNfBPs6TS9cr/wDWOflj7boa8HHyZvflcfHM1eldZR1TSRz3cvu7C9HtrMr6ohUBz2YOWOO4kdBNlcE78q7WdcrMTXH5+Xh2xudq/ldi1VZrewlXBAQIx7/DExOG2/Dfp+rYo08d88tsaOngrRD/ACoq59wA/aS4jaHJ3t3WmXdMvKwJAQI0HPsRuxyQzyTDGyATLMxC4mGP2Jk/YxBzHgxByYhlwusVFZ2OFUFifIDJMbkbR4cNJqUurW2s8SOMhsdQffB4dsMbfBmB06nUpWAWPtMFAAJJY9AAPvhl3QxHxJBtDpXVobWoz66orkY5cDEgHPvUwy7zA6NHqUuTtKzlcsOmOasVP4gzJy8921qUt+Tkt2nq5C1uwAbpkqMCYHuEHLlmBxzDHLhqLlrR7G5KilicZ9VRkwclVodVcH1WUEe4jIhn9nM4hjaIchDJAsCQEBAQEBAQEBAQEBA+RvVdw6VlwSbWSoADLHtGCkAd5xmB83Qa806HVlFKtprLQqsuGAY8aZXyD/hA9O02t02jyltlllj1rxkqWzYyqeHOFHU47ucDzai/VU6DVu3aI9ZzUztW9oQlT6xQkHByIHu1YeltDV2rPxXsHdscTDs3bngchnHTwgeXW65hq6+ya0r8oWmzLL2GShPAFPMnociB9bbmpanTXXJ7SVsR78cjA+TsqlqtZfmx7D8ipbibBbPFZkZA6Z5/fA47sajU2tXdYLOyuoLsXeop2hIK9mqkkDBIwfCB9DdT6Kv2t39d4Hmq7b/9HUdmUC9nRx8QYtj1vZwevWB20s92svU2OqaY1AVqcBi9fGWfvYc8Y8jA8Oq19oOpAsICbR01Y59K3WniUeR4m+MDnvHrmR80tbx0tVx4ZRQq2WAYZT7RIJ6QJvIz2tqahayJVoXs4VwOJm4h62RzXC4x5wO1mdvkOmWxq1soLsyEBzwVrwqCfNs/8YHns1l9ul0JFpR7r1rexQMkAOpOCMc+HMDKK0wAMk4AGT1PLqYHKBYEgICAgICAgICAgICB0anSpYaywz2Th15kesAQD59TA4fIK82krntwA4JyDheHp7oHSmyKhS2mIZqm/laxmIA6AEnIAwMQK2yq2pbTOXdH68VjM3UHHEefcIHov0iWNW7DnU/EvPo3CVz58iYHkbYlBt7fDcXaCzHaME7QDHFw5xnED3X1K6tWwyrKVI7iCMEQPHs/Y9WnYvWG4mVVLM7MeBSSo9Y92cQOeh2ZXQWNfEAc+obGNYycnhUnAgd2j0qUp2aDC5Y4yTzZix/EmB5r9kVvab82ByFBK2ugIXpkA4MDnZsytrhqMMLAACVdlDBegYA4YDzgdN+wqLLTcytxFkYgWMFL144WKg4JGAMwLrdiUXObHDZPDkB2VSUOVJUHBIgcto7Hp1B4rFbPAUOHZc1t1VsHmPKBy1WyqrErrYMBV7DK7K49XhIDA56coHI7Nq4aU4cLQysgBIAKjA9/WB7ICAgICAgICAgBAQEBAQEBAQLAkBAQECwJAQECwJAQEBAQEBAsCQEBAQEBAQEBAQECwJAQLAkBAsBAQJAQECwJAQLAkBAQECwJAQEBAQEBAQEBAQEBAQLAkBAQEBAQECiBICAgICAgICAgICAgICAgICAgICAgICAgICAgICAgICAgICAgICAgICAgICAgICAgICAgICAgICAgICAgICAgICAgICAgICAgICAgIFgSAgICAgICAgICAgICAgICAgICAgICAgICAgICAgIAQLAQEBAkBAQLAQEBAQEBAQEBAQJAQLAQEBAkCwECQL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1129956010"/>
              </p:ext>
            </p:extLst>
          </p:nvPr>
        </p:nvGraphicFramePr>
        <p:xfrm>
          <a:off x="2008312" y="1920280"/>
          <a:ext cx="853440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15 Rectángulo">
            <a:hlinkClick r:id="rId7" action="ppaction://hlinksldjump"/>
          </p:cNvPr>
          <p:cNvSpPr/>
          <p:nvPr/>
        </p:nvSpPr>
        <p:spPr>
          <a:xfrm>
            <a:off x="496144" y="552128"/>
            <a:ext cx="11089232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900" b="1" dirty="0" smtClean="0"/>
              <a:t>Reciclaje de metales y el empleo producido</a:t>
            </a:r>
            <a:endParaRPr lang="es-ES" sz="3900" b="1" dirty="0"/>
          </a:p>
        </p:txBody>
      </p:sp>
      <p:grpSp>
        <p:nvGrpSpPr>
          <p:cNvPr id="17" name="16 Grupo"/>
          <p:cNvGrpSpPr/>
          <p:nvPr/>
        </p:nvGrpSpPr>
        <p:grpSpPr>
          <a:xfrm>
            <a:off x="2026787" y="6312768"/>
            <a:ext cx="2239757" cy="2494272"/>
            <a:chOff x="0" y="22224"/>
            <a:chExt cx="2239757" cy="1827759"/>
          </a:xfrm>
        </p:grpSpPr>
        <p:sp>
          <p:nvSpPr>
            <p:cNvPr id="18" name="17 Rectángulo redondeado"/>
            <p:cNvSpPr/>
            <p:nvPr/>
          </p:nvSpPr>
          <p:spPr>
            <a:xfrm>
              <a:off x="0" y="22224"/>
              <a:ext cx="2239757" cy="1827759"/>
            </a:xfrm>
            <a:prstGeom prst="roundRect">
              <a:avLst>
                <a:gd name="adj" fmla="val 10000"/>
              </a:avLst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19" name="18 Rectángulo"/>
            <p:cNvSpPr/>
            <p:nvPr/>
          </p:nvSpPr>
          <p:spPr>
            <a:xfrm>
              <a:off x="53533" y="75757"/>
              <a:ext cx="2132691" cy="17206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dirty="0" smtClean="0"/>
                <a:t>Recupera, recolecta, selecciona y comercializa .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200" b="1" dirty="0"/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dirty="0" smtClean="0"/>
                <a:t>Inician ciclo de reciclaje </a:t>
              </a:r>
              <a:endParaRPr lang="es-ES" sz="2200" b="1" kern="1200" dirty="0"/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4960640" y="6179403"/>
            <a:ext cx="2808312" cy="2656884"/>
            <a:chOff x="3116197" y="54835"/>
            <a:chExt cx="2239757" cy="1960680"/>
          </a:xfrm>
        </p:grpSpPr>
        <p:sp>
          <p:nvSpPr>
            <p:cNvPr id="21" name="20 Rectángulo redondeado"/>
            <p:cNvSpPr/>
            <p:nvPr/>
          </p:nvSpPr>
          <p:spPr>
            <a:xfrm>
              <a:off x="3116197" y="143307"/>
              <a:ext cx="2239757" cy="1872208"/>
            </a:xfrm>
            <a:prstGeom prst="roundRect">
              <a:avLst>
                <a:gd name="adj" fmla="val 10000"/>
              </a:avLst>
            </a:prstGeom>
            <a:noFill/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-1759972"/>
                <a:satOff val="-18065"/>
                <a:lumOff val="755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21 Rectángulo"/>
            <p:cNvSpPr/>
            <p:nvPr/>
          </p:nvSpPr>
          <p:spPr>
            <a:xfrm>
              <a:off x="3171032" y="54835"/>
              <a:ext cx="2130087" cy="17625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000" b="1" dirty="0" smtClean="0">
                <a:solidFill>
                  <a:schemeClr val="tx1"/>
                </a:solidFill>
              </a:endParaRP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 smtClean="0">
                  <a:solidFill>
                    <a:schemeClr val="tx1"/>
                  </a:solidFill>
                </a:rPr>
                <a:t>Clasifican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 smtClean="0">
                  <a:solidFill>
                    <a:schemeClr val="tx1"/>
                  </a:solidFill>
                </a:rPr>
                <a:t>Purifican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 smtClean="0">
                  <a:solidFill>
                    <a:schemeClr val="tx1"/>
                  </a:solidFill>
                </a:rPr>
                <a:t>Almacenan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 smtClean="0">
                  <a:solidFill>
                    <a:schemeClr val="tx1"/>
                  </a:solidFill>
                </a:rPr>
                <a:t>Transportan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 smtClean="0">
                  <a:solidFill>
                    <a:schemeClr val="tx1"/>
                  </a:solidFill>
                </a:rPr>
                <a:t>Comercializan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2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26 Grupo"/>
          <p:cNvGrpSpPr/>
          <p:nvPr/>
        </p:nvGrpSpPr>
        <p:grpSpPr>
          <a:xfrm>
            <a:off x="8417024" y="6312767"/>
            <a:ext cx="2239757" cy="2523520"/>
            <a:chOff x="6282981" y="-38084"/>
            <a:chExt cx="2239757" cy="1732353"/>
          </a:xfrm>
        </p:grpSpPr>
        <p:sp>
          <p:nvSpPr>
            <p:cNvPr id="28" name="27 Rectángulo redondeado"/>
            <p:cNvSpPr/>
            <p:nvPr/>
          </p:nvSpPr>
          <p:spPr>
            <a:xfrm>
              <a:off x="6282981" y="-38084"/>
              <a:ext cx="2239757" cy="1732353"/>
            </a:xfrm>
            <a:prstGeom prst="roundRect">
              <a:avLst>
                <a:gd name="adj" fmla="val 10000"/>
              </a:avLst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-3519944"/>
                <a:satOff val="-36129"/>
                <a:lumOff val="1509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28 Rectángulo"/>
            <p:cNvSpPr/>
            <p:nvPr/>
          </p:nvSpPr>
          <p:spPr>
            <a:xfrm>
              <a:off x="6333720" y="12655"/>
              <a:ext cx="2138279" cy="1630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300" b="1" dirty="0" smtClean="0">
                  <a:solidFill>
                    <a:schemeClr val="tx1"/>
                  </a:solidFill>
                </a:rPr>
                <a:t>Usan material como materia prima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2300" b="1" kern="1200" dirty="0">
                <a:solidFill>
                  <a:schemeClr val="tx1"/>
                </a:solidFill>
              </a:endParaRP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300" b="1" dirty="0" smtClean="0">
                  <a:solidFill>
                    <a:schemeClr val="tx1"/>
                  </a:solidFill>
                </a:rPr>
                <a:t>Exportan </a:t>
              </a:r>
              <a:endParaRPr lang="es-ES" sz="2300" b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29 Image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26" y="3421410"/>
            <a:ext cx="2499360" cy="2675334"/>
          </a:xfrm>
          <a:prstGeom prst="rect">
            <a:avLst/>
          </a:prstGeom>
        </p:spPr>
      </p:pic>
      <p:pic>
        <p:nvPicPr>
          <p:cNvPr id="31" name="30 Imagen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285" y="3421410"/>
            <a:ext cx="2239757" cy="2675334"/>
          </a:xfrm>
          <a:prstGeom prst="rect">
            <a:avLst/>
          </a:prstGeom>
        </p:spPr>
      </p:pic>
      <p:pic>
        <p:nvPicPr>
          <p:cNvPr id="32" name="31 Imagen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05" y="3516660"/>
            <a:ext cx="2255520" cy="258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5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hlinkClick r:id="rId2" action="ppaction://hlinksldjump"/>
          </p:cNvPr>
          <p:cNvSpPr/>
          <p:nvPr/>
        </p:nvSpPr>
        <p:spPr>
          <a:xfrm>
            <a:off x="280120" y="549624"/>
            <a:ext cx="4392488" cy="878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900" b="1" dirty="0" smtClean="0"/>
              <a:t>Recolectores</a:t>
            </a:r>
            <a:endParaRPr lang="es-ES" sz="3900" b="1" dirty="0"/>
          </a:p>
        </p:txBody>
      </p:sp>
      <p:sp>
        <p:nvSpPr>
          <p:cNvPr id="5" name="4 Rectángulo"/>
          <p:cNvSpPr/>
          <p:nvPr/>
        </p:nvSpPr>
        <p:spPr>
          <a:xfrm>
            <a:off x="768282" y="1488232"/>
            <a:ext cx="390432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dirty="0" smtClean="0">
                <a:solidFill>
                  <a:prstClr val="black"/>
                </a:solidFill>
              </a:rPr>
              <a:t>Nacional   10000 100% Pichincha    2400  </a:t>
            </a:r>
            <a:r>
              <a:rPr lang="es-ES" dirty="0">
                <a:solidFill>
                  <a:prstClr val="black"/>
                </a:solidFill>
              </a:rPr>
              <a:t>24</a:t>
            </a:r>
            <a:r>
              <a:rPr lang="es-ES" dirty="0" smtClean="0">
                <a:solidFill>
                  <a:prstClr val="black"/>
                </a:solidFill>
              </a:rPr>
              <a:t>%</a:t>
            </a:r>
          </a:p>
          <a:p>
            <a:r>
              <a:rPr lang="es-ES" dirty="0" smtClean="0">
                <a:solidFill>
                  <a:prstClr val="black"/>
                </a:solidFill>
              </a:rPr>
              <a:t>Guayas         3750  38%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88" y="442118"/>
            <a:ext cx="2952328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710" y="3324368"/>
            <a:ext cx="3247563" cy="1944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1713076" y="5572527"/>
            <a:ext cx="2815516" cy="107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990019" y="5362639"/>
            <a:ext cx="4862944" cy="4728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76% hombres  ;   24% mujeres</a:t>
            </a:r>
            <a:endParaRPr lang="es-ES" sz="2000" dirty="0"/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24" y="3133959"/>
            <a:ext cx="4731607" cy="23250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6582990" y="5559433"/>
            <a:ext cx="4862944" cy="5521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Toda edad: 31 </a:t>
            </a:r>
            <a:r>
              <a:rPr lang="es-ES" sz="2000" dirty="0"/>
              <a:t>-49 años  (46%) 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1049452" y="8561850"/>
            <a:ext cx="4862944" cy="6393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$10-15 (35%); más de $15 (20%) ; menos de $2,5 (8%) </a:t>
            </a:r>
            <a:endParaRPr lang="es-ES" sz="2000" dirty="0"/>
          </a:p>
        </p:txBody>
      </p:sp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52" y="6453708"/>
            <a:ext cx="4914181" cy="2108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24" y="6453707"/>
            <a:ext cx="4829110" cy="21081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6648772" y="8578650"/>
            <a:ext cx="4862944" cy="6393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$2,5-6 (35%); más de $15 (9%) ; menos de $2,5 (21%) </a:t>
            </a:r>
            <a:endParaRPr lang="es-ES" sz="2000" dirty="0"/>
          </a:p>
        </p:txBody>
      </p:sp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056" y="351793"/>
            <a:ext cx="2806660" cy="215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94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80" y="338276"/>
            <a:ext cx="3463116" cy="1776264"/>
          </a:xfrm>
          <a:prstGeom prst="rect">
            <a:avLst/>
          </a:prstGeom>
        </p:spPr>
      </p:pic>
      <p:sp>
        <p:nvSpPr>
          <p:cNvPr id="5" name="4 Rectángulo">
            <a:hlinkClick r:id="rId3" action="ppaction://hlinksldjump"/>
          </p:cNvPr>
          <p:cNvSpPr/>
          <p:nvPr/>
        </p:nvSpPr>
        <p:spPr>
          <a:xfrm>
            <a:off x="712168" y="420100"/>
            <a:ext cx="4392488" cy="878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900" b="1" dirty="0" smtClean="0"/>
              <a:t>Recolectores</a:t>
            </a:r>
            <a:endParaRPr lang="es-ES" sz="39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22" y="2424336"/>
            <a:ext cx="4320480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377040" y="5119092"/>
            <a:ext cx="4862944" cy="6393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De 5 a 7 h (28%); menos de 3 h (25%); más de 9 h (10%)</a:t>
            </a:r>
            <a:endParaRPr lang="es-ES" sz="20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28" y="2424337"/>
            <a:ext cx="3168351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6544816" y="5232648"/>
            <a:ext cx="5142542" cy="6393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68% NO;   32% SI    $9,30 Ing. prom. adicional</a:t>
            </a:r>
            <a:endParaRPr lang="es-ES" sz="2000" dirty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4" y="6403032"/>
            <a:ext cx="3059546" cy="185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690" y="6457426"/>
            <a:ext cx="2805839" cy="185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488525" y="6168752"/>
            <a:ext cx="3085419" cy="4320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b="1" dirty="0" smtClean="0"/>
              <a:t>CANTIDAD RECOLECTADA</a:t>
            </a:r>
            <a:endParaRPr lang="es-ES" sz="1600" b="1" dirty="0"/>
          </a:p>
        </p:txBody>
      </p:sp>
      <p:sp>
        <p:nvSpPr>
          <p:cNvPr id="15" name="14 Rectángulo"/>
          <p:cNvSpPr/>
          <p:nvPr/>
        </p:nvSpPr>
        <p:spPr>
          <a:xfrm>
            <a:off x="1397628" y="8298928"/>
            <a:ext cx="4862944" cy="6393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000" dirty="0"/>
          </a:p>
        </p:txBody>
      </p:sp>
      <p:sp>
        <p:nvSpPr>
          <p:cNvPr id="16" name="15 Rectángulo"/>
          <p:cNvSpPr/>
          <p:nvPr/>
        </p:nvSpPr>
        <p:spPr>
          <a:xfrm>
            <a:off x="1100500" y="8401000"/>
            <a:ext cx="5660340" cy="6393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/>
              <a:t>Menos de 4,4 k  metal no ferrosos(94%) ;  más de 10 k metal ferroso </a:t>
            </a:r>
            <a:r>
              <a:rPr lang="es-ES" sz="2000" dirty="0" smtClean="0"/>
              <a:t>(50%)</a:t>
            </a:r>
            <a:endParaRPr lang="es-ES" sz="2000" dirty="0"/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160" y="6168752"/>
            <a:ext cx="3958208" cy="2416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6760840" y="8618623"/>
            <a:ext cx="5142542" cy="6393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3 a 5 años (45%) ; menos de 2 años (23%) ; más de 10 años (12%)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5646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36" y="2620142"/>
            <a:ext cx="3114675" cy="1884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40" y="1869691"/>
            <a:ext cx="4340225" cy="2835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856" y="5823135"/>
            <a:ext cx="3365500" cy="2084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682" y="5631416"/>
            <a:ext cx="3170237" cy="222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173681" y="4737273"/>
            <a:ext cx="5142542" cy="6393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49% No hay empleo; 22% mejorar ingreso; 23% independencia ; 6% rentable</a:t>
            </a:r>
            <a:endParaRPr lang="es-ES" sz="2000" dirty="0"/>
          </a:p>
        </p:txBody>
      </p:sp>
      <p:sp>
        <p:nvSpPr>
          <p:cNvPr id="10" name="9 Rectángulo">
            <a:hlinkClick r:id="rId6" action="ppaction://hlinksldjump"/>
          </p:cNvPr>
          <p:cNvSpPr/>
          <p:nvPr/>
        </p:nvSpPr>
        <p:spPr>
          <a:xfrm>
            <a:off x="712168" y="420100"/>
            <a:ext cx="4392488" cy="878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900" b="1" dirty="0" smtClean="0"/>
              <a:t>Recolectores</a:t>
            </a:r>
            <a:endParaRPr lang="es-ES" sz="3900" b="1" dirty="0"/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223" y="286735"/>
            <a:ext cx="2904009" cy="16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7079054" y="4532273"/>
            <a:ext cx="4206438" cy="6393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NO 89% ; SI 11%</a:t>
            </a:r>
            <a:endParaRPr lang="es-ES" sz="2000" dirty="0"/>
          </a:p>
        </p:txBody>
      </p:sp>
      <p:sp>
        <p:nvSpPr>
          <p:cNvPr id="14" name="13 Rectángulo"/>
          <p:cNvSpPr/>
          <p:nvPr/>
        </p:nvSpPr>
        <p:spPr>
          <a:xfrm>
            <a:off x="1077687" y="8097411"/>
            <a:ext cx="5142542" cy="6393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NO 67%; SI 33%</a:t>
            </a:r>
            <a:endParaRPr lang="es-ES" sz="2000" dirty="0"/>
          </a:p>
        </p:txBody>
      </p:sp>
      <p:sp>
        <p:nvSpPr>
          <p:cNvPr id="15" name="14 Rectángulo"/>
          <p:cNvSpPr/>
          <p:nvPr/>
        </p:nvSpPr>
        <p:spPr>
          <a:xfrm>
            <a:off x="6956529" y="7926754"/>
            <a:ext cx="5142542" cy="6393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NO 93%; SI 7%</a:t>
            </a:r>
            <a:endParaRPr lang="es-ES" sz="2000" dirty="0"/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28375" y="-24184"/>
            <a:ext cx="1853074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2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0080" y="465720"/>
            <a:ext cx="11521440" cy="8110910"/>
          </a:xfrm>
        </p:spPr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sz="4300" b="1" dirty="0"/>
              <a:t>ESTRUCTURA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sz="3900" dirty="0">
                <a:solidFill>
                  <a:srgbClr val="FF0000"/>
                </a:solidFill>
              </a:rPr>
              <a:t>CAPÍTULO I </a:t>
            </a:r>
            <a:r>
              <a:rPr lang="es-ES" sz="3900" dirty="0"/>
              <a:t>EL PROBLEMA</a:t>
            </a:r>
          </a:p>
          <a:p>
            <a:pPr marL="0" indent="0">
              <a:buNone/>
            </a:pPr>
            <a:r>
              <a:rPr lang="es-ES" sz="3900" dirty="0">
                <a:solidFill>
                  <a:srgbClr val="FF0000"/>
                </a:solidFill>
              </a:rPr>
              <a:t>CAPÍTULO II </a:t>
            </a:r>
            <a:r>
              <a:rPr lang="es-ES" sz="3900" dirty="0"/>
              <a:t>MARCO </a:t>
            </a:r>
            <a:r>
              <a:rPr lang="es-ES" sz="3900" dirty="0" smtClean="0"/>
              <a:t>TEÓRICO </a:t>
            </a:r>
            <a:endParaRPr lang="es-ES" sz="3900" dirty="0"/>
          </a:p>
          <a:p>
            <a:pPr marL="0" indent="0">
              <a:buNone/>
            </a:pPr>
            <a:r>
              <a:rPr lang="es-ES" sz="3900" dirty="0">
                <a:solidFill>
                  <a:srgbClr val="FF0000"/>
                </a:solidFill>
              </a:rPr>
              <a:t>CAPÍTULO III </a:t>
            </a:r>
            <a:r>
              <a:rPr lang="es-ES" sz="3900" dirty="0"/>
              <a:t>EL RECICLAJE DE METALES EN ECUADOR</a:t>
            </a:r>
          </a:p>
          <a:p>
            <a:pPr marL="0" indent="0">
              <a:buNone/>
            </a:pPr>
            <a:r>
              <a:rPr lang="es-ES" sz="3900" dirty="0">
                <a:solidFill>
                  <a:srgbClr val="FF0000"/>
                </a:solidFill>
              </a:rPr>
              <a:t>CAPÍTULO IV </a:t>
            </a:r>
            <a:r>
              <a:rPr lang="es-ES" sz="3900" dirty="0"/>
              <a:t>EL RECICLAJE DE METALES EN LA BALANZA COMERCIAL</a:t>
            </a:r>
          </a:p>
          <a:p>
            <a:pPr marL="0" indent="0">
              <a:buNone/>
            </a:pPr>
            <a:r>
              <a:rPr lang="es-ES" sz="3900" dirty="0">
                <a:solidFill>
                  <a:srgbClr val="FF0000"/>
                </a:solidFill>
              </a:rPr>
              <a:t>CAPÍTULO V </a:t>
            </a:r>
            <a:r>
              <a:rPr lang="es-ES" sz="3900" dirty="0"/>
              <a:t>CONCLUSIONES Y RECOMENDACIONES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2" name="1 Flecha derecha">
            <a:hlinkClick r:id="rId2" action="ppaction://hlinksldjump"/>
          </p:cNvPr>
          <p:cNvSpPr/>
          <p:nvPr/>
        </p:nvSpPr>
        <p:spPr>
          <a:xfrm>
            <a:off x="7839980" y="3216424"/>
            <a:ext cx="1945196" cy="720080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Estrella de 5 puntas">
            <a:hlinkClick r:id="rId3" action="ppaction://hlinksldjump"/>
          </p:cNvPr>
          <p:cNvSpPr/>
          <p:nvPr/>
        </p:nvSpPr>
        <p:spPr>
          <a:xfrm>
            <a:off x="3160440" y="4605722"/>
            <a:ext cx="2232248" cy="626926"/>
          </a:xfrm>
          <a:prstGeom prst="star5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Triángulo isósceles">
            <a:hlinkClick r:id="rId4" action="ppaction://hlinksldjump"/>
          </p:cNvPr>
          <p:cNvSpPr/>
          <p:nvPr/>
        </p:nvSpPr>
        <p:spPr>
          <a:xfrm>
            <a:off x="6112768" y="5894412"/>
            <a:ext cx="2376264" cy="720080"/>
          </a:xfrm>
          <a:prstGeom prst="triangl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strella de 6 puntas">
            <a:hlinkClick r:id="rId5" action="ppaction://hlinksldjump"/>
          </p:cNvPr>
          <p:cNvSpPr/>
          <p:nvPr/>
        </p:nvSpPr>
        <p:spPr>
          <a:xfrm>
            <a:off x="5968752" y="7152828"/>
            <a:ext cx="3240360" cy="936104"/>
          </a:xfrm>
          <a:prstGeom prst="star6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>
            <a:hlinkClick r:id="rId6" action="ppaction://hlinksldjump"/>
          </p:cNvPr>
          <p:cNvSpPr/>
          <p:nvPr/>
        </p:nvSpPr>
        <p:spPr>
          <a:xfrm>
            <a:off x="6868362" y="2136304"/>
            <a:ext cx="1908702" cy="858652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47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08" y="5322208"/>
            <a:ext cx="2605484" cy="172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99" y="1089158"/>
            <a:ext cx="4171048" cy="192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>
            <a:hlinkClick r:id="rId4" action="ppaction://hlinksldjump"/>
          </p:cNvPr>
          <p:cNvSpPr/>
          <p:nvPr/>
        </p:nvSpPr>
        <p:spPr>
          <a:xfrm>
            <a:off x="352128" y="210254"/>
            <a:ext cx="4392488" cy="878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900" b="1" dirty="0" smtClean="0"/>
              <a:t>Recolectores</a:t>
            </a:r>
            <a:endParaRPr lang="es-ES" sz="3900" b="1" dirty="0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60" y="1019389"/>
            <a:ext cx="3241896" cy="2060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352128" y="3137365"/>
            <a:ext cx="4774257" cy="3196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800" dirty="0" smtClean="0"/>
              <a:t>51% Primaria; 32% secundaria-universidad;</a:t>
            </a:r>
          </a:p>
          <a:p>
            <a:pPr algn="ctr"/>
            <a:r>
              <a:rPr lang="es-ES" sz="1800" dirty="0" smtClean="0"/>
              <a:t>17% ninguno</a:t>
            </a:r>
            <a:endParaRPr lang="es-ES" sz="1800" dirty="0"/>
          </a:p>
        </p:txBody>
      </p:sp>
      <p:sp>
        <p:nvSpPr>
          <p:cNvPr id="13" name="12 Rectángulo"/>
          <p:cNvSpPr/>
          <p:nvPr/>
        </p:nvSpPr>
        <p:spPr>
          <a:xfrm>
            <a:off x="5126385" y="3137365"/>
            <a:ext cx="4457765" cy="3196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NO 92% ; SI 8%</a:t>
            </a:r>
          </a:p>
        </p:txBody>
      </p:sp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3487398101"/>
              </p:ext>
            </p:extLst>
          </p:nvPr>
        </p:nvGraphicFramePr>
        <p:xfrm>
          <a:off x="1111440" y="7426454"/>
          <a:ext cx="4922109" cy="195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14 Rectángulo"/>
          <p:cNvSpPr/>
          <p:nvPr/>
        </p:nvSpPr>
        <p:spPr>
          <a:xfrm>
            <a:off x="4528592" y="3720480"/>
            <a:ext cx="4002984" cy="129349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8001" tIns="64001" rIns="128001" bIns="64001" rtlCol="0" anchor="ctr"/>
          <a:lstStyle/>
          <a:p>
            <a:endParaRPr lang="es-ES" sz="2400" dirty="0" smtClean="0">
              <a:solidFill>
                <a:prstClr val="black"/>
              </a:solidFill>
            </a:endParaRPr>
          </a:p>
          <a:p>
            <a:r>
              <a:rPr lang="es-ES" sz="2400" dirty="0" smtClean="0">
                <a:solidFill>
                  <a:prstClr val="black"/>
                </a:solidFill>
              </a:rPr>
              <a:t>Subempleados            79%</a:t>
            </a:r>
          </a:p>
          <a:p>
            <a:r>
              <a:rPr lang="es-ES" sz="2400" dirty="0" smtClean="0">
                <a:solidFill>
                  <a:prstClr val="black"/>
                </a:solidFill>
              </a:rPr>
              <a:t>Empleados plenos       21%</a:t>
            </a:r>
          </a:p>
          <a:p>
            <a:r>
              <a:rPr lang="es-ES" sz="2400" dirty="0" smtClean="0">
                <a:solidFill>
                  <a:prstClr val="black"/>
                </a:solidFill>
              </a:rPr>
              <a:t>Informalidad laboral  92%</a:t>
            </a:r>
          </a:p>
          <a:p>
            <a:pPr algn="ctr"/>
            <a:endParaRPr lang="es-ES" sz="2400" dirty="0">
              <a:solidFill>
                <a:prstClr val="black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9353128" y="1739161"/>
            <a:ext cx="3273739" cy="17021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dirty="0" smtClean="0">
                <a:solidFill>
                  <a:prstClr val="black"/>
                </a:solidFill>
              </a:rPr>
              <a:t>Residencia: zonas urbano-marginales</a:t>
            </a:r>
          </a:p>
          <a:p>
            <a:pPr algn="ctr"/>
            <a:r>
              <a:rPr lang="es-ES" sz="2000" dirty="0" smtClean="0">
                <a:solidFill>
                  <a:prstClr val="black"/>
                </a:solidFill>
              </a:rPr>
              <a:t>Servicios Básicos</a:t>
            </a:r>
          </a:p>
          <a:p>
            <a:pPr algn="ctr"/>
            <a:r>
              <a:rPr lang="es-ES" sz="2000" dirty="0" smtClean="0">
                <a:solidFill>
                  <a:prstClr val="black"/>
                </a:solidFill>
              </a:rPr>
              <a:t>Nivel educativo</a:t>
            </a:r>
          </a:p>
          <a:p>
            <a:pPr algn="ctr"/>
            <a:r>
              <a:rPr lang="es-ES" sz="2000" dirty="0" smtClean="0">
                <a:solidFill>
                  <a:prstClr val="black"/>
                </a:solidFill>
              </a:rPr>
              <a:t>Salud pública</a:t>
            </a:r>
          </a:p>
          <a:p>
            <a:pPr algn="ctr"/>
            <a:r>
              <a:rPr lang="es-ES" sz="2000" dirty="0" smtClean="0">
                <a:solidFill>
                  <a:prstClr val="black"/>
                </a:solidFill>
              </a:rPr>
              <a:t>Ahorro-Inversión: </a:t>
            </a:r>
          </a:p>
          <a:p>
            <a:pPr algn="ctr"/>
            <a:r>
              <a:rPr lang="es-ES" sz="2000" dirty="0" smtClean="0">
                <a:solidFill>
                  <a:prstClr val="black"/>
                </a:solidFill>
              </a:rPr>
              <a:t> </a:t>
            </a:r>
            <a:endParaRPr lang="es-ES" sz="2000" dirty="0">
              <a:solidFill>
                <a:prstClr val="black"/>
              </a:solidFill>
            </a:endParaRPr>
          </a:p>
        </p:txBody>
      </p:sp>
      <p:sp>
        <p:nvSpPr>
          <p:cNvPr id="17" name="16 Triángulo isósceles"/>
          <p:cNvSpPr/>
          <p:nvPr/>
        </p:nvSpPr>
        <p:spPr>
          <a:xfrm rot="10800000">
            <a:off x="9353128" y="2001921"/>
            <a:ext cx="720080" cy="100811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79" y="5361836"/>
            <a:ext cx="2748872" cy="172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64" y="5304656"/>
            <a:ext cx="2934101" cy="176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10457200" y="5433514"/>
            <a:ext cx="34372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Rectángulo"/>
          <p:cNvSpPr/>
          <p:nvPr/>
        </p:nvSpPr>
        <p:spPr>
          <a:xfrm>
            <a:off x="7264896" y="7507682"/>
            <a:ext cx="4586951" cy="1793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2000" dirty="0" smtClean="0">
                <a:solidFill>
                  <a:prstClr val="black"/>
                </a:solidFill>
              </a:rPr>
              <a:t>-Trabajo infantil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-Insalubridad laboral 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-Inconformidad laboral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-Exclusión social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-Antecedentes penales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-Drogadicción, alcoholismo, hurto 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 </a:t>
            </a:r>
            <a:endParaRPr lang="es-E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95151" y="1344216"/>
            <a:ext cx="3501394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dirty="0" smtClean="0">
                <a:solidFill>
                  <a:schemeClr val="tx1"/>
                </a:solidFill>
              </a:rPr>
              <a:t>Nacional   944    100,0% Pichincha  216      22,8%</a:t>
            </a:r>
          </a:p>
          <a:p>
            <a:r>
              <a:rPr lang="es-ES" dirty="0" smtClean="0">
                <a:solidFill>
                  <a:schemeClr val="tx1"/>
                </a:solidFill>
              </a:rPr>
              <a:t>Guayas       325     34,4%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4 Rectángulo">
            <a:hlinkClick r:id="rId3" action="ppaction://hlinksldjump"/>
          </p:cNvPr>
          <p:cNvSpPr/>
          <p:nvPr/>
        </p:nvSpPr>
        <p:spPr>
          <a:xfrm>
            <a:off x="280120" y="264096"/>
            <a:ext cx="4146458" cy="878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r>
              <a:rPr lang="es-ES" sz="3900" b="1" dirty="0" smtClean="0"/>
              <a:t>Intermediarios</a:t>
            </a:r>
            <a:endParaRPr lang="es-ES" sz="3900" b="1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4" y="697496"/>
            <a:ext cx="3204568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056" y="697496"/>
            <a:ext cx="2713037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638" y="3277245"/>
            <a:ext cx="3567113" cy="2011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595151" y="5455881"/>
            <a:ext cx="5590052" cy="542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dirty="0" smtClean="0">
                <a:solidFill>
                  <a:prstClr val="black"/>
                </a:solidFill>
              </a:rPr>
              <a:t> de 3 a 5 p (49%); hasta 2p(31%); más de 10 p (6%) </a:t>
            </a:r>
            <a:endParaRPr lang="es-ES" sz="2000" dirty="0">
              <a:solidFill>
                <a:prstClr val="black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872" y="3263925"/>
            <a:ext cx="4578350" cy="2170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6543021" y="5659538"/>
            <a:ext cx="5590052" cy="542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sz="2000" dirty="0">
              <a:solidFill>
                <a:prstClr val="black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6526708" y="5540762"/>
            <a:ext cx="5590052" cy="38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dirty="0" smtClean="0">
                <a:solidFill>
                  <a:prstClr val="black"/>
                </a:solidFill>
              </a:rPr>
              <a:t>De 5 mil a 15 mil k (46%); menos de 5 mil k (14%); más de 30 mil k (22%)</a:t>
            </a:r>
            <a:endParaRPr lang="es-ES" sz="2000" dirty="0">
              <a:solidFill>
                <a:prstClr val="black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307" y="6456784"/>
            <a:ext cx="4383087" cy="2109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495168" y="8689032"/>
            <a:ext cx="5590052" cy="542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dirty="0" smtClean="0">
                <a:solidFill>
                  <a:prstClr val="black"/>
                </a:solidFill>
              </a:rPr>
              <a:t> De 3 a 5 años (34%); menos 2 años (17%);  más de 10 años (23%) </a:t>
            </a:r>
            <a:endParaRPr lang="es-ES" sz="2000" dirty="0">
              <a:solidFill>
                <a:prstClr val="black"/>
              </a:solidFill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74" y="6355655"/>
            <a:ext cx="2808312" cy="23333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6609765" y="8752889"/>
            <a:ext cx="5590052" cy="542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dirty="0" smtClean="0">
                <a:solidFill>
                  <a:prstClr val="black"/>
                </a:solidFill>
              </a:rPr>
              <a:t> NO 94%  ; SI 6%</a:t>
            </a:r>
            <a:endParaRPr lang="es-E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hlinkClick r:id="rId2" action="ppaction://hlinksldjump"/>
          </p:cNvPr>
          <p:cNvSpPr/>
          <p:nvPr/>
        </p:nvSpPr>
        <p:spPr>
          <a:xfrm>
            <a:off x="757908" y="480120"/>
            <a:ext cx="4146458" cy="703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r>
              <a:rPr lang="es-ES" sz="3900" b="1" dirty="0" smtClean="0"/>
              <a:t>Intermediarios</a:t>
            </a:r>
            <a:endParaRPr lang="es-ES" sz="3900" b="1" dirty="0"/>
          </a:p>
        </p:txBody>
      </p:sp>
      <p:sp>
        <p:nvSpPr>
          <p:cNvPr id="5" name="4 Rectángulo"/>
          <p:cNvSpPr/>
          <p:nvPr/>
        </p:nvSpPr>
        <p:spPr>
          <a:xfrm>
            <a:off x="757908" y="1536385"/>
            <a:ext cx="5184576" cy="13199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400" b="1" dirty="0" smtClean="0">
                <a:solidFill>
                  <a:prstClr val="black"/>
                </a:solidFill>
              </a:rPr>
              <a:t>DESTINO MATERIAL </a:t>
            </a:r>
          </a:p>
          <a:p>
            <a:pPr algn="ctr"/>
            <a:r>
              <a:rPr lang="es-ES" sz="2400" dirty="0" smtClean="0">
                <a:solidFill>
                  <a:prstClr val="black"/>
                </a:solidFill>
              </a:rPr>
              <a:t>Industrias 75% ; Intermediarios  y pequeños fundidores 25%</a:t>
            </a:r>
            <a:endParaRPr lang="es-ES" sz="2400" dirty="0">
              <a:solidFill>
                <a:prstClr val="black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62" y="3187565"/>
            <a:ext cx="4392488" cy="24188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6448080" y="5606443"/>
            <a:ext cx="5590052" cy="542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dirty="0" smtClean="0">
                <a:solidFill>
                  <a:prstClr val="black"/>
                </a:solidFill>
              </a:rPr>
              <a:t>NO  37%;  SI 63%    (60% metales; 40% otros)   </a:t>
            </a:r>
            <a:endParaRPr lang="es-ES" sz="2000" dirty="0">
              <a:solidFill>
                <a:prstClr val="black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6629" b="16057"/>
          <a:stretch/>
        </p:blipFill>
        <p:spPr bwMode="auto">
          <a:xfrm>
            <a:off x="901924" y="3367619"/>
            <a:ext cx="5210844" cy="2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95" y="831937"/>
            <a:ext cx="2665090" cy="202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6694951" y="6531570"/>
            <a:ext cx="5096307" cy="1766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sz="2400" dirty="0" smtClean="0">
              <a:solidFill>
                <a:prstClr val="black"/>
              </a:solidFill>
            </a:endParaRPr>
          </a:p>
          <a:p>
            <a:pPr algn="ctr"/>
            <a:r>
              <a:rPr lang="es-ES" sz="2400" dirty="0" smtClean="0">
                <a:solidFill>
                  <a:prstClr val="black"/>
                </a:solidFill>
              </a:rPr>
              <a:t>63% comercializa varios materiales</a:t>
            </a:r>
          </a:p>
          <a:p>
            <a:pPr algn="ctr"/>
            <a:r>
              <a:rPr lang="es-ES" sz="2400" dirty="0" smtClean="0">
                <a:solidFill>
                  <a:prstClr val="black"/>
                </a:solidFill>
              </a:rPr>
              <a:t>45% de los intermediarios ingresos de $423 a $1266; el 11% obtendría ingresos superiores a los 4220 </a:t>
            </a:r>
          </a:p>
          <a:p>
            <a:pPr algn="ctr"/>
            <a:endParaRPr lang="es-ES" sz="2400" dirty="0">
              <a:solidFill>
                <a:prstClr val="black"/>
              </a:solidFill>
            </a:endParaRPr>
          </a:p>
        </p:txBody>
      </p: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30" y="6415682"/>
            <a:ext cx="2892660" cy="199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54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950292" y="7995474"/>
            <a:ext cx="5590052" cy="10081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endParaRPr lang="es-ES" dirty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Informalidad laboral: (no RUC)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Pichincha 20% y Guayas 27%  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147733" y="6035131"/>
            <a:ext cx="559005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Nivel de vida aceptable-bueno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733" y="7575478"/>
            <a:ext cx="559005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Negocio familiar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360240" y="6600800"/>
            <a:ext cx="5590052" cy="841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Emprendedoras -autónomas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147733" y="8530869"/>
            <a:ext cx="5590052" cy="393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Administran recursos 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288" y="1183754"/>
            <a:ext cx="27066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>
            <a:hlinkClick r:id="rId3" action="ppaction://hlinksldjump"/>
          </p:cNvPr>
          <p:cNvSpPr/>
          <p:nvPr/>
        </p:nvSpPr>
        <p:spPr>
          <a:xfrm>
            <a:off x="757908" y="480120"/>
            <a:ext cx="4146458" cy="703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r>
              <a:rPr lang="es-ES" sz="3900" b="1" dirty="0" smtClean="0"/>
              <a:t>Intermediarios</a:t>
            </a:r>
            <a:endParaRPr lang="es-ES" sz="3900" b="1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248026398"/>
              </p:ext>
            </p:extLst>
          </p:nvPr>
        </p:nvGraphicFramePr>
        <p:xfrm>
          <a:off x="757908" y="1885879"/>
          <a:ext cx="6939036" cy="3706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851" y="3400078"/>
            <a:ext cx="2706687" cy="199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288" y="5822878"/>
            <a:ext cx="27066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57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hlinkClick r:id="rId2" action="ppaction://hlinksldjump"/>
          </p:cNvPr>
          <p:cNvSpPr/>
          <p:nvPr/>
        </p:nvSpPr>
        <p:spPr>
          <a:xfrm>
            <a:off x="1901798" y="336104"/>
            <a:ext cx="10297144" cy="878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900" b="1" dirty="0" smtClean="0"/>
              <a:t>Compradores Finales</a:t>
            </a:r>
            <a:endParaRPr lang="es-ES" sz="3900" b="1" dirty="0"/>
          </a:p>
        </p:txBody>
      </p:sp>
      <p:sp>
        <p:nvSpPr>
          <p:cNvPr id="5" name="4 Rectángulo"/>
          <p:cNvSpPr/>
          <p:nvPr/>
        </p:nvSpPr>
        <p:spPr>
          <a:xfrm>
            <a:off x="4184198" y="6444405"/>
            <a:ext cx="5234880" cy="576064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Desde 30-1300 trabajadores 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829026" y="1492946"/>
            <a:ext cx="5590052" cy="57606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Empresas legalmente constituidas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855294" y="2552620"/>
            <a:ext cx="5590052" cy="68425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Grande inversión-grandes volúmenes de comercialización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857948" y="3791445"/>
            <a:ext cx="5590052" cy="1461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Nivel de vida alto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Capital propio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Nivel de educación alto o especializado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Cultura-principios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006612" y="7612678"/>
            <a:ext cx="5590052" cy="1026443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Sueldo mínimo legal, utilidades, seguridad médica, alimentación 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108" y="6442570"/>
            <a:ext cx="2500313" cy="185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7" y="6440735"/>
            <a:ext cx="27702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31" y="2690580"/>
            <a:ext cx="2599953" cy="208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Flecha abajo"/>
          <p:cNvSpPr/>
          <p:nvPr/>
        </p:nvSpPr>
        <p:spPr>
          <a:xfrm>
            <a:off x="6328792" y="2069010"/>
            <a:ext cx="562778" cy="48361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Flecha abajo"/>
          <p:cNvSpPr/>
          <p:nvPr/>
        </p:nvSpPr>
        <p:spPr>
          <a:xfrm>
            <a:off x="6368931" y="3305595"/>
            <a:ext cx="562778" cy="48361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Flecha abajo"/>
          <p:cNvSpPr/>
          <p:nvPr/>
        </p:nvSpPr>
        <p:spPr>
          <a:xfrm>
            <a:off x="6328792" y="7129068"/>
            <a:ext cx="562778" cy="48361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596" y="2794935"/>
            <a:ext cx="2602825" cy="198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86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146380610"/>
              </p:ext>
            </p:extLst>
          </p:nvPr>
        </p:nvGraphicFramePr>
        <p:xfrm>
          <a:off x="1025709" y="2280320"/>
          <a:ext cx="592338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 Rectángulo"/>
          <p:cNvSpPr/>
          <p:nvPr/>
        </p:nvSpPr>
        <p:spPr>
          <a:xfrm>
            <a:off x="6950647" y="3288432"/>
            <a:ext cx="5590052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(20%- a 30 ahorro al usar como materia prima)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Del 10% a 20% al exportar</a:t>
            </a: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947571" y="4953000"/>
            <a:ext cx="559005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 4 a 21% x c/u  lb o K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7477421" y="6679157"/>
            <a:ext cx="4536505" cy="472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79-85% x c/u  lb o K 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298" y="6139195"/>
            <a:ext cx="3431723" cy="146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1720280" y="1776264"/>
            <a:ext cx="559005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endParaRPr lang="es-ES" dirty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Establecen precio, según precio internacional</a:t>
            </a: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556298" y="414586"/>
            <a:ext cx="5590052" cy="7920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endParaRPr lang="es-ES" dirty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DISTRIBUCIÓN DEL INGRESO</a:t>
            </a:r>
          </a:p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298" y="2725366"/>
            <a:ext cx="3404643" cy="174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298" y="4656584"/>
            <a:ext cx="3391273" cy="135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>
            <a:hlinkClick r:id="rId11" action="ppaction://hlinkfile"/>
          </p:cNvPr>
          <p:cNvSpPr/>
          <p:nvPr/>
        </p:nvSpPr>
        <p:spPr>
          <a:xfrm>
            <a:off x="7536921" y="7608912"/>
            <a:ext cx="4536505" cy="472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400" dirty="0" smtClean="0">
                <a:solidFill>
                  <a:prstClr val="black"/>
                </a:solidFill>
              </a:rPr>
              <a:t>Cantidades muy limitadas </a:t>
            </a:r>
            <a:endParaRPr lang="es-ES" sz="2400" dirty="0">
              <a:solidFill>
                <a:prstClr val="black"/>
              </a:solidFill>
            </a:endParaRPr>
          </a:p>
        </p:txBody>
      </p:sp>
      <p:cxnSp>
        <p:nvCxnSpPr>
          <p:cNvPr id="4" name="3 Conector recto de flecha"/>
          <p:cNvCxnSpPr/>
          <p:nvPr/>
        </p:nvCxnSpPr>
        <p:spPr>
          <a:xfrm flipH="1">
            <a:off x="9742596" y="7150446"/>
            <a:ext cx="3079" cy="4584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>
            <a:off x="6832848" y="2172308"/>
            <a:ext cx="64457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/>
        </p:nvSpPr>
        <p:spPr>
          <a:xfrm>
            <a:off x="7953384" y="1936143"/>
            <a:ext cx="3578425" cy="472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Bolsa Metales 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7536921" y="5776113"/>
            <a:ext cx="4536505" cy="472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400" dirty="0" smtClean="0">
                <a:solidFill>
                  <a:prstClr val="black"/>
                </a:solidFill>
              </a:rPr>
              <a:t>Actividad subsidiada  x C. F. </a:t>
            </a:r>
            <a:endParaRPr lang="es-ES" sz="2400" dirty="0">
              <a:solidFill>
                <a:prstClr val="black"/>
              </a:solidFill>
            </a:endParaRPr>
          </a:p>
        </p:txBody>
      </p:sp>
      <p:cxnSp>
        <p:nvCxnSpPr>
          <p:cNvPr id="21" name="20 Conector recto de flecha"/>
          <p:cNvCxnSpPr/>
          <p:nvPr/>
        </p:nvCxnSpPr>
        <p:spPr>
          <a:xfrm flipH="1">
            <a:off x="9736438" y="5407607"/>
            <a:ext cx="3079" cy="4584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Rectángulo"/>
          <p:cNvSpPr/>
          <p:nvPr/>
        </p:nvSpPr>
        <p:spPr>
          <a:xfrm>
            <a:off x="424136" y="3627652"/>
            <a:ext cx="2119622" cy="22391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Reciclaje metales emplea a 20 mil personas en Ecuador 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6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128" y="3000400"/>
            <a:ext cx="11521440" cy="2736304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CAPÍTULO IV</a:t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dirty="0" smtClean="0"/>
              <a:t>EL RECICLAJE DE METALES EN LA BALANZA COMERCIAL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16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544816" y="4207658"/>
            <a:ext cx="5400600" cy="57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b="1" dirty="0" smtClean="0">
                <a:solidFill>
                  <a:prstClr val="black"/>
                </a:solidFill>
              </a:rPr>
              <a:t>Exp. S. Metalmecánico vs. otros </a:t>
            </a:r>
            <a:r>
              <a:rPr lang="es-ES" dirty="0" smtClean="0">
                <a:solidFill>
                  <a:prstClr val="black"/>
                </a:solidFill>
              </a:rPr>
              <a:t>grupos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5" name="AutoShape 2" descr="data:image/jpeg;base64,/9j/4AAQSkZJRgABAQAAAQABAAD/2wCEAAkGBxQTEhQUEhQVFRQXFRQXFxcXGBgXFRcXFxQXFxQXFBgYHCggGBwlHBUXITEhJSkrLi4uFx8zODMsNygtLisBCgoKDg0OGhAQGiwkHCYsLDQsLCwsLCwsLCwsLSwsLCwsLCwsLCwsLCwsLCwsLCwsLCwsLCwsLCwsLCwsLCwsLP/AABEIAK0BJAMBIgACEQEDEQH/xAAcAAABBAMBAAAAAAAAAAAAAAADAgQFBgABBwj/xABIEAACAQIDBQUECAEJBgcAAAABAgMAEQQSIQUGMUFREyJhcZEygaGxBxQjQlJywdGiFTNiY4KSsuHwJDRDc6PCJVODk7Pi8f/EABoBAAMBAQEBAAAAAAAAAAAAAAABAgMEBQb/xAAuEQACAgICAQIEBAcBAAAAAAAAAQIRAxIhMQQTQQVRYfAicdHhM0KBkbLB8RT/2gAMAwEAAhEDEQA/AKbG1GVqGgogjqmc4RWoitQQpoiqaVAOEooWmgY0VJjSaAKVpQWhA0tTSoBfZ0NxRM1DkehAAc0Jmoj0MitAFJRUtTa5FEjNFCsc3oTk3pYiJrGgpDN30oEjUtkYUF0NUISZbcqGr3NaMVa7A8qdCG22pckYe3sujejD96peImLsWY3JNzU9vROQFj694+Q0Hxv6VXazZvBcWK7Fsuaxy3te2l+l6HU5sna6JH2ci3U31GvHjmBoWO2ejAvh2DDmn3h5A6mkVfJFVlardAw2ExLRtdTY/A+BFWfZ+PEo6MOI/UeFVKpPd4/bD8p9/CmmRJWixslJyU4IpJWrMgOWk2oxpIFAAyawUTLWjTsAbChsaKRQHNNACZqysNq1QHJYkjpwqUdUFFEOlYWOhsEoojpYioixUAkNzHQ2j6U+7I0LJRYMAgtWmFOCtJIpiAFa2BSmWlRm3GgBPZ3rf1ejoB5UTs6LAZPBQxFapHsaA0dCbGxCkdaMIiRSMgo0L2FqdiBJYmnCRA8hSSRyFFwy8eVJsAEuCB5U3bDkeIqYC0KRBRbA5VvTPmxL24LZR7hr8b1FUfaL5pZD1dz/ABGhRJcgdSB6mg3XQi9bBqWx27k8f3cw11TXh4cfhUSVtxoGbY3NzWCsvRIsO7+yrHyBPxoEDJrFYjUGx6jjW3jKmzAg9CLGk0DJPD7dlXiQw8ePqKkodtxt7V0PjqPUVWq1ammS4JlzSQMLggjqDeiZqpcchXVSQfCnkG1pF55h4/vT2IcPkWm9Iao/C7XRvaOU+PD1p72nQ1SJpoS4pu9HY0JhViB2rK3atUwL4sNFEdGC0rJXFZoNgKUKUYq2qUxGLSuyBpax0rJSsADYatfVKfRJejJHRbCiFkw1A+r1PNFSGwoqlIKIgLRVvUkuFFEEI6Utgoi8pPKhPCal8gpXZjpT2QqIMwGtCIip0QjpQ3whNPZCoiS9qEJTfQ1ITYYjjTeSDoL1SaE0JjxR5/CiiYUIADiKztVoA5Divbf8zfM0ONiCCOINx5ij7QW0sg6O4/iNAoOgn8dvXNIuUAIebDUn8t/ZqEjRnawBZieHEk1K7E3dkxFj7Ef4m5/kHP5Vfdl7HhgWyLrzc6sfM8vIUE2kVTZe6Z0afTogP+Ij5D1qwHBqosoAA5DhUwQKbS2pWQ3ZCzYQNowBHjrUVit34zqt0PhqPQ1YpTTZ6rsm6Khid35V1Wzjw0Pof0qLkjKmzAg9CLGugE0LEouRmkAKAEm4vRRamUK9bpeJZSxKLlXkL3t76HSNDKLDiGT2WI+XpQr1sUASUe1zazAeY/bn608w+PVjYkDoTpf14etQNaqlJkaItnZ1lVZZmHAke81lPdi9M7gtqKBTOOYGnKN41yDoWYxW1iFYBfhWXtStiCiPxoE8yq0atxkYqPAhGe58O7bzIoizVGYqXNioQPuK7Hp3lIH+H40x0TaRdKX2ZpELU4ZhbjSsaQLs62YqKlutKNutFjoZyCh09EYpZw3hTUiaI8HwosdOfq1BlFqdhQVY6S601OLI4ihtNfW9OhDiWK9NmitpWhiBRRiB40wI3EYQnnTF8KQeFTrtfgKYz1SkS0cr3owLJiJO6crd8G2lja5v4E2qxbs7sxBElm+0LAME+4ARcX/EfhWb5Sa2/qHHrLEP0qb2E3+zQ/8AKT/CKps09iQbLyAoBAHX1ouahuP9camyKAlulBkjY06rRPhRYURzxGgmI1JslCMVNMGMBCag95saFXshYlrZrHgAQbHzqwY+JjGwRsjWuGte1tf0qhY4Ochcksy5tehJtrzqrHFDSsUa8bU/fY0wBbISBe5BB4cedR5oNDKXCoJAJsCQL9PGpLZWxjKM5ICXI09o24+VPtsbORYe4tihuepB0Nzzpi2V0QuKwTI5S1yNRbmOoptU+V7eBWW/ax6XHEgfraxo+AlSdO+qlxodNfA++kJyorN6yrM2wozwzD3/ALitU6Fui7oxFGjxNqJJD0FNyhrmuxpEjBiR1FIx2IYMmV1AIa9xfgNOfjUfY02xkjAra+iyfJaEgYw25tvGRSRRo0P2ioynLbVzls2ZjaxI18aZLPtFcQ0xRZGClSAQY7C17KGHPn51IYWJJnQyIrrlJuVHsRoIkGvEFmdvcOla2bgYSrNlKkIx7pZbXLMNAbeyyirul0Mm91N4hi1buZHTLmF7qc2axU8funSp5b1VdxdnJFEkoLZpIxmBtl43FtL6efOrYNazk1fAzZJPAVhLCiKLUTP1FTYqALI1OYcQ1YHHShPLbwosKHl70GaG/Oo1sZbnW12lyp8iDTRU1OGvx/anAxCmlia9VbBoajDjr60nsiKPIlAZjwp2KhYWgyx0tD1rbG9JsKKBv5H39Puxr8Zv8qnd3kvhoP8Alr8qr+/8jLMLEiyQ8PzyFfiKtG66XwkB/qx8zVt/hG+hz2VIeGpECsK1GwURnZ1vsxT/ACeFDeI07FQzIobU5kU0JlqrE0N54cykE8QR6i1c62srB443WzRqEPRgHJUr4EEV0wqDVE30/wB6TUDuJqeA77caqLHEs8mHRkbKBYhuVut7jqDXM6u0W3UV/tcoLA5ihDxsQNHUjUXAsQR+HxqktVIaRO7tY5UDo7BRowv14H9KnDNE4IDoQRY94c6pOHYBhmGYcxexPkeVTAw+EbizxnmG5eoNMHE1sh+ynaMnQkjzI1X4Upl7HFC3svy/MbfOmePw8cZUwyZ9b+II1B0qRgDYmVJCpWNLe8g3sPf8qAomM5rKcCOspWQkW3zrYQGisK1Gg61xWbifqoqC2/MqLddWCyqBrq/cAAt4tVgxcqxxu5Isqk/tf31Q9puJnIaaJkRHk0W5va5AXOufXW46cDWkOWS0TuCjVYZXXgiiJLf1UevjfOzj3UsIscU/5HUHoY48lvSP+Gl7G2OexRZYnzalgkxAuxzE2zAa3NB2ps9hhZzadCEkYnMji9nYg6k21199F8jaJDd2MDDRcrLb4mpWPTnUJshm7GAFSGYG4JtlsSTy14/A1ImM+NJtWFEgsg60RJlqNXxvXPZN63THu7EtCGMZQE2yA2zKOBa4vr1NEYbdDZ1ZsQBwtQZHDaXFMYskihkIKsAQRwIPOlCGxpdALkw/jegnD+VGyVgw5o2CkB7CtrGRwNH+qk9aQcM3jT2QqNGYjiAaQ+LB5Uo4Q/ioUmDA1JsOpNqdoTTEHE0pcQOtReL2xh4/axCeQbMfRbmobF744ceznc+C2H8RBqqbFQy36xZE7FGsQMPwPMdsw9Dap3cXHhsKq3N0LKb+eYEeHeFc2xuMeVy7m7H/AEAOgqw/R/AGxDXaxEbW4a3Iv51pKP4RnTDOOorakGo94bdf0pUBHMXrCkBIM6jnTZ8QBwrbAckv76byIPAVSoQOScU2eboKclByrDCapNCpjIyN0qj743bEgc8iC3vOnxq/tAao28S/7fGPGH5iriCVCMJuqzLeRwh5ADMf7WoAqvzJZiOhI9DautfVwa5ZtNbTSjpJIP4jVRdjE43BmMgEg3VWBHCxFSL4ubEgIqAgAAm3G3Ms3DyFax+xckCTKxYMFuLWtmF+N+ulB2Ph5JCVjkyEC9rsL9fZp2MkoN2u6S7d6xsB7IPK5561vdfFWzxubW7wv6MPW1bOCxi8JQf7V/8AEKi5EkhlV5RqWzHgQde9w+VHYuyex22hG2UIWFr3zLY+Vr1lElZXNx2bWFrl7HrawHjWUqFR0domoZhNr8BzNS0U6H2itR+9OLjSHu5pCWUFEtmI4tlvpwX0vXnKTbqjci9rtbKnLVm1GoXgD5kj0qtYTZHaRh8iN20ytGCSLBLnxFikbcLWz86Ptra5ljldIpkEhSMOyqVQaBswViQdWNgOQq1YFYRMiZrRwQIFurC7PovEccqH+/WtygiUuRidgwZs4iym+oBOvXQGxOtMNt7Ohhw07iRo86MAC/dZigtZTxYjprYVc0ng4mROBI7w0ufPwqE3rVPqrohjcvYJcqbEWJXwvawI/F4VnDI9khtcFS2VvRCGhUs6hVtnYd0tdxb0dTfwq44HG9qGMbK6g2urBuQ6VW8DsFZ444CBZSwkZWK+yHy6DQlvq5PgpvzFdD2XsdIo0VEVVKqQFAA1ANXlnFddgosr218SY4JZCPYjduHMDT41Vfo92MjYcyuiuzuwBZQxAGmhPjern9IsWTZ+IPAlQB/7iA/Oue7uYTa8uFy4ZWXDqH7xCJcG7NlZu83E6rVY3tju65E+GP8AZm24sHi2wwcNh2bQ8oZGPeS/4b+hPnV8z+Arg+EwodJmubxoHA5EdoiNf+/f3UT+XMRkWMTSBFFgoYgAdNONbTw7cpiTO3S4lE1dlQf0mA+dR+J3xwMftTq3ggL/ABUWrijuSbsST1Op9TTnA7Mmm/mYZZPyIz/IUvQilyw2OmYr6TsMt+zhlfzyoPW5PwqAx30lzt/NxRx+JzOf0HwpvgPoz2jJxg7MdZXVf4blvhUg/wBF8kUEmIxOISNI8+YIrOxysV7t8vE/OheivcOSt4re/GSXvOy+CAJ/hANRGIxLubu7OerMW+dZhWUOhcFkDKWUGxK37wB5XGl679unsPZksKzYXDrlJIDOmZrrodZLnjfXwqsuRYldCSs4HhsFJJ/Nxu/5VZvkKm8JuRjX/wCAVHVyF+BN/hXodsCALKB5WA+FDjwik2OhrD/1/JD1OBbW3Inw8PayMhOZVCJmJJY2GpAqK3cnyYmFiL/aKLXI9o5eWvPhzrsf0rt9Xwaup731iHJz7ykvr4dyqJuNus8uIw08wyxM7sgNwX7Jc2b8t7a8/KtYZbhtITXJ0U4S3jWDDKKlp4EB1pqsK62NcymVQ0ESdD7qa4iIX9k++pLIVv3h76E4JpqQURRS2oFaea3EU8lUnSmkuENWpImgJmFc43rj7THFBpmMS35C4Ua+tdDbDGuf7TT/AMTA/rYfkla42I2d0Jl1WRP4h+lV7GQlHdGN2ViCeNyDqb11UxmubbwrbEzfnPx1rSErAcRbOxTxCzFoyLhc+lhw7pPhTPY+J7OZCdBex8job1JbN21OkaqsQZV0Byt56kedQ2MJLsxXJmJNtdLm+l6pWB0Im3Kq3t+GRwb5e5qAAb8CWN79LGsi3rIVQ0V7AAnNxsPKgYzb6vY9nbiDqDcFSOn9I0kmKiLw+GVhcuq68Dx86ym72ubcLm3lyrdWM7Isa8mIoG0sOO537946aj7jDj763DiF52+NaxOIBeMgW9rh4W41527s01I7DwhpIrW7i9ox1vdhlQHqPbPuFH2UXXPIruqu5ygWIUKcikZgbAgcL6XrNk44ph3mUEs+qgnkqCKJR0BbX+1U/ghlSOMAWUKt7XvlA9acslcUPURHipdQHY6AWKKflbTXjVb30xGIk7oUHKVXMI7ZWZldrHrYRcvvWq4riAgIFgL+0QTYi3tHnwqtYiKUo0jzuCXw7ZFC5FM2LjJ+7ckBBx8KnHNbdDcWPN2dq5YMPdDmuzMANXYR4kO1hzLSa+NXfZ20UaGLjfs4z78gqibvAoYCJ8qyGVu8ourhiGXUaBlJPmD1qzw7SSDBRyTSIxEKZQAt3YRZlVQbm5ta2prHKk5FJOiq/SDvcksE0Qiky5WjEhyhS4mTUDNe32Ta2+GtF3X+lnC4XAwQPDK8kceQgBAptfUMW4a9KTtvsQqRyAHOcNBqv3bEs5NrX9lj0sOlRv0eLg0wOOaQIMXCJWBa+bKqfZ5L6Dv3GmtbpQeLmLq/2Jad9nPcFjRG8hC3R0lTLfk6kLr/AEWyn+zV4+j76OY8bB9YxE5hQuQqqBndVuGYMdF72g0PsmrDvVuphMXs58ZBJ9rBGc8lj9oY0GdHvqx5B9fM1fvo9wDx7MwaWBBhV7MOcn2h/wAVGfzKx3Dh3Qow55B7E3Y2ZhVUJDE7KLdpIiNIT1Jtp7rVYYtowDQEAdANPSseEnjGvoDTTEbOB+6F8l/zrzXl2f4mzbRD/wDlGD8S1S/pRx0ZwBgiYB8TNFCOdu0lzOfgfWpebYw+6SKo2+mzO3xmFwodU7OGbEu1ibBRlS4zDmDz51vg0c1z0ROPBxeaDK5UHNYnW1r2513f6DMep2cyPa8c7gczlZUYfEt6VzfaGwoocHDK0kJlkVbIEftib8rT634E5Rxqf+hzR8ZE5aNlaM5baggyK4YE3BFlFej5DU8Ta9jKKqR2h3jpDQqelV+VmB4sRyJ4UqHHa2/WvN1NRh9IuBjaCASANfGYVQGsR3pQG9VuPfTvG4EfX8MgIyjD4praACz4dQAPeap30r7UMUWFsLj6wsnEgHsgTbhzzDWmOB34SfaMaxIxUxtGGzEG5tKxykcsmX3Xrphjm8aa65IdWdSl2evMj3kVH4jBDr6UzXFge0X18b0WQIdS7VirRVIBJhOpFMJ0twp+6pyf10rHjsOIPvFWpUKiIIPU0POepp/OOmX1pmzuOlvCtFKxNAyrHrXMNvCT+UXEVzL2i5LWJzBFtx0rqLnMCL620uCQOmgrmMZI2p3iMwmIJAsNBY2BJ+ddGF9v6EMetJtUcUb+5H+lVfahk7V+2FpLjMCLa2FtB4Wrrr4gDSx/17q5jvh/vcp65D/01rXFK3VCYTY+0cVGgEKZkJsO5muRcm3j+wpvt3Ezy5XmjK5RlvkKjU3sb1Yt2JkGEBJXMkjMASASBYkWJvqpYe+pPbQjlgkRWUkrcd5eI1X5U9ql0Iru5uL0eI/nHyb9KkNvZWCIRoX9/BulVTYeK7OZGPC9j5Np/n7qs+LKSTRAhTbMSCQbixsD7xTfYUAg2LCxfMSLOQPKwP61qlTtGhIBHM6HxI6+FZTsC4Qw305eNNN4puyS+VS2SQKNSSxKKthfWxN/dS1mPh5VGbaxXfUk6JFK5HiQFj+N/SvMxpymjqkkkOsNiYCmGQAlNGaySHSMX1FvxZNBwqZl2phlGaQvGuguySgXPIkrpwqt7HwquQzgFlRFJAsS7DtHOn5lFPvqkb5ncN2a5gNW1OoZuP8AZHmetVNQum2CuiX2hioWjyKdXbL3lcDKblrnL+EN8Kip8SMhBaE9rioSmpDWXERrrfgLJfyJqP2fAeLPK2WJjlLNZXDZSq2bQ2Cj3350XejAiLCWzOcuXi72J7RRqCbdT5mhKEZKN+4NNqyXiJMMSNGp+zxBU5gO/wBugTLbMb5rWFteFPNnYIy4aCPEoF7RohbPdisado7HujJcx20P3qjd2MHfsGI7qxy9nxuo7VRmN/vFbi3IeZqSwKSNJFlykRQ636uRbQeCfGsck1FtJ9fuawhYDG4NEx+FjuwIlEma9wwXs1Q9FNsw9x6003v2eMNtFgEVodohEucpySGVM7A20PE/2z0pOOXEzbRQIYw0KKb2JADTqOGlz7J48KtP0gbNkxUGHw1lWSXEKEYj2WSKRyRrpcJb30o5tJwTfDTv6e9hLHcW/qS30rSFNlzRoDmleGFNebyLcWHgpq64LDiNEQCwRVUa8lAArguD3ixuNxuBwGLCr2OJizjKRIzQ3JMhJ1OUHgANb16Crl8iEsUYwk+eX9/2Mbt2aZabSxnr8TTm9Dd15muF5KdWVFsYOSOZNcY25vJJ/KW0OxEZfshhxJKyqkcSD7U2JGZi2gA59a7JtDFIiO5OiqzHyUEn5VwPDbPcYVsXPHI0c7PISHcKM0hF7o3dPH21ynTvLXpfDtZOTl9Evv8AoVlulRJYXZ8MUWHlZhLO7rmlaZGKqY5LIiZvs1BI8flRd2sSI9uYxVchZFc3WxuSUk48ObUwiwuBlhgySSZ7LmR2y63UELmXUakXBI0rUmDiw228OsTfZuq2Nwf5xHQajqbH316LdqSd3T7M9en9UdSlxIPFm9B+gplicQiqxF/ZY34cjzqE3z3hjwSrcF5HvkTgLDiznkPifiOR7Z27PiTeWQkckHdQeAXn5m9c/jePLIlLpDyyUePcZyY2RkyMxK5s9ib94ixNz4VLbiylcfh2GhDH4ow/WoGn2zNptFPHN7ZjIsGJ1AFgL8tK9aauLSOZPk7qcWeJGvgBSDMzcr+YFQe729UWK0XuyWuY24+an7w/1apwt5V4srg6kqOlK+UaCaaha04HKwpDnxoDi5pqQam5GtwPyrUNzxYjypEjgAs1goFz5Aa1EtvVhOUqejftWkbfSJarsl5FZeD39a5Risd2ePklYZgJpLgcdcy6X86vY3hR3RICJc2a9tLWy9fzX91c/CB8ZJexHaTNytpmYceVxXX46avb5Gc18ixRb7RAD7KQnrdarG39oDETNIqlQQoseOigcvKr/HgYQdYo7EAjuJz8hVM3ziVcRZVCjIugAA58h5VeGUHLhClFpckKgX7xYeQB+ZFLCx82b+6D/wB9WfcuFHjkzojWZfaUHivK48KmcTgIhZhEhtoQEBuDzAtxH71Us6UtRa8Wc6e19LkeIt8L1LYPY3aCMiQDPf7vAgG446+yfUUbeWONgskSZVvlJAAU81OnA8dDrwpGxcWMuQkAqxZSeV1sfiAa02bjaFXIuTdsi3fB06f51lWOHGIVBzDh1rKx9WZVDoOBVXeYM0jXOt73vpqFjHqS1OcVtpFVsr3axtbXW2mtQLYgEEAHXKOQ0XQC/pUYMTVtmk5J9Fx2XIeyAF80rO1+BVTYXHusB4kU+wuPjlYxxkZYrX6Ej2AOoBBN+oFVR5J2DC6oCqiwNyFFgEFvP5042Zhuxvycq6trzugWw6d64PjUTxKm75NIyd1XBKyTXkbvZQzpIMuW9r2JNxwyxox/NWbaMkiWL/ZtLGI9NX+0UFm/o3II68elRmOjtIblQqjK2ttGB7pa+nsW8acx7WSbstQGWeFbGwJXOhLKPNR5WFLWnGSQ+00TGxsVKuGSQOO7FmsVv7UrFufQE+6pPd/aISJhnBYs+ZzewCDLmbTh3Tw4nzqt4Scrg3C6/ZWGouA7TKTr4tVl2AQmEUCxIW8lz0JuCTwA10/zri8hJRdr+Y68Kba/IRsHFR/W8RY3A+rRq19WJlja/QkknWr/AIghsdgkP3VxMvDoiRA/9U1zfcliUxTMCpOIhFrjS0osBboLeldG2ec20jf/AIWEUA+M0zE//CK4PMahklXsn/il/sck/TT+f6slMbujDLjYMcCyTRXvlsBIMpUB7jkCRccjarMtBQ0cNT+GZceT+NLpcWefO/YQ4ppPDfnTqRqa4jEqvEivO8vJD1H6fRpj2KN9KGL7HZ2I11cCMf8AqNlP8OaoOTbGCjwcUKYmElBh10cH2XQsePgTWvpR2iuIkwmG+6ZJZZBYjuwo3HqD3vSo8YPCrAAcLBft5FzZFJshc2uV1Fk6163jQS8eDndt3xX37HSttn+RV94pMMY4OyZMwhu2V4ypf7LiubutfNcizG3HjUTtpgk+HJeJwmQF4ilmCvfvGOxvbqAfE8at+0pcCFhjhghmlyqGWONCblQO+3AG/MnjVZ32wbKFcwQQLe2SIAkZgSM7AAE6cB0r1/Hy3UXa777/AFOfNjpN8e3R0ram72HnydtGXyAhSXctYm5BOa5161D4/dDBLHIwgAIRyO+/EKT+KpbZu0s8MT/ijjb3lATUdvPtlYsPIWPtKyKLcWZSB+/ury8eTNuoJvs6Z44a7NHHLU52ThBLNHGTlDsFJ42vztTdWt6WpINfRs8lF2wu7+HjlVlxMjmNlY9nCzAWNxdkuBwq/wAGNV1DIwZTwI1Fch2TtyaJu65OZRH+Iqobu5PEXNh41bNm41I5HWHP2fZh3RlYOHBsX72pJFietq87ycMn27OrFOKLg03jSDPUONpElDYBW4G9z7BYaAW5dTxpX1u99f25fvXG4NG3DHG1JyYpANbowtp+E1x6uoT41WWQA6gFSOGpW/yIrl7Aj0r0fCTSaZzZu0WLcxLyEroygkG1xZioN/demmyrHEuzWsO0bXnY3trSNgbVGHZmIJzLbTzvzqNzAkk8yeFdGrcpGVqkXeCSPLGWYrlW1u0NybWJPe4XHCoPfGdXnDKQR2a8CD95uhqGXJzze61Jly/dv77fpShi1ldjcrRL7A20MOHBTNmIPG1rX/epI74j/wAo/wB4ftVXiK65gTppY2sfHTWirLHbWMk245/0y05Yot20LZkjjtuiSERFLWC2ObmvhbpUfs7GGJ8wF9CCOoIpPax6/Z+XeOnwoBOulUopKhWTEO3mUWC3FyePXU8utz76ymMmPJN8qelbpar5BY92qwGVFCjQkgC2tv8A9NNcKlmJIBC6+F7G3H1prLOxa5OvWkCQ66nXj/r30KNKht2ycjkYyjIqD7t7Xtpxt6ik4+dmb2yG9kmwUDvaW5kcai4sW6m4Y9KG8pve5ve9Soclb8FgweHDRF3GZms9ySTZWuePgD6ilY6BI37thdo2y90AgasL20/+1V9MQ44MRpbQ8ulbfEuSLsTbh7gB+gqfTe12Vuq6JYyO6rGpNiFVjobfalrW0tbQ28aebJaSQ2cl1zHPc6WBuSVBAPH4+VVtZm6msEzWtc2qnjtcUEclO2XjYGIZImOY2Mqmy2scjR34gn73WrxuptkS4nFOCQ32KWIIOVVJ197nSuHiVrWzG3S+lP8AAbXeIEKFNzc5sxPIcmHSuHyfhyyxlzy/2/Q68fmVqmuP+no7D7w2ZlJ4WHHr8qNit64YkPayxobEgM6g66iw4mvOa7xPe/ZQ38n+Pfpm+0ZDm71sxubAe4A8QBYaX5V5i+AJvmXA5+Til1Hk9JJvbFICUfRbXJDKpvwyswAYHqOlR+09ohmW789Rmt04ivPq7Sfn3tbm5f8A7WFLXa8ikkBdTfUFuVvvEnlVr4BGLuMioebCHUC07b27mx07LlYJDLCpaQKoLFszC/te2wsNaYzzho17XEhwXnbsg1lUlZDe4OY3a1r9ar+Hx7Ln7qNn1OZb8zwta1K/lM8o4h5IK9mPjqKSXtRyS8hytv3L1LtHDr9XWN4VVWJOVlA0jNr2/pWqE3x2lHKhCsrHOODA8F6e81BNtZyysVTQEWy2Gtuh8KbYnE5r9xAeozX+LGpx+KozUr6Kn5EpRcaLpu1tgdhGjMAVVhqbaAm3woO8G8ELRvGGLMVIuBcA+Z9/CqWraW09Bf1pBql4kN9yH5E9dTDWqysrqOcd7PNmDDQqVIN7WOYWPiONWY7YjjDSFxJI1hYaaC+VRfUKLnU8b1TxWGs541LsqMmuiawW27BUYAKMoB1JFtG9xF6dbPxy9iAx7wC9T7J0+VVsUTt2y5cxt05USxxY1Nlm/lCPNNmIsXB4GxGRR08KrMxHdt+HXzuf0tQya1TjBR6E5NmVlZWVZJlZWVlAGVlZWUAZWVlZQBlZWVl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49" y="1267938"/>
            <a:ext cx="1692289" cy="67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56" y="2137901"/>
            <a:ext cx="2123121" cy="107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01" y="2226439"/>
            <a:ext cx="1764096" cy="98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33" y="2226440"/>
            <a:ext cx="2105371" cy="98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815" y="2245871"/>
            <a:ext cx="2400300" cy="97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328" y="2245871"/>
            <a:ext cx="2049952" cy="97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2793609" y="1319854"/>
            <a:ext cx="18401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57%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0747498" y="2443116"/>
            <a:ext cx="1637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20%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93019" y="3552478"/>
            <a:ext cx="3852193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No tradicionales   13%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348687" y="4152528"/>
            <a:ext cx="505012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Manufacturas de metal    1,8% 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57646" y="4989523"/>
            <a:ext cx="457905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Rectángulo">
            <a:hlinkClick r:id="rId9" action="ppaction://hlinkfile"/>
          </p:cNvPr>
          <p:cNvSpPr/>
          <p:nvPr/>
        </p:nvSpPr>
        <p:spPr>
          <a:xfrm>
            <a:off x="8012118" y="7536904"/>
            <a:ext cx="2160240" cy="10979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Exp. metales reciclados </a:t>
            </a:r>
            <a:r>
              <a:rPr lang="es-ES" dirty="0">
                <a:solidFill>
                  <a:prstClr val="black"/>
                </a:solidFill>
              </a:rPr>
              <a:t>35</a:t>
            </a:r>
            <a:r>
              <a:rPr lang="es-ES" dirty="0" smtClean="0">
                <a:solidFill>
                  <a:prstClr val="black"/>
                </a:solidFill>
              </a:rPr>
              <a:t>% del SM 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65"/>
          <a:stretch/>
        </p:blipFill>
        <p:spPr bwMode="auto">
          <a:xfrm>
            <a:off x="6544816" y="4783722"/>
            <a:ext cx="5608308" cy="160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Rectángulo">
            <a:hlinkClick r:id="rId11" action="ppaction://hlinksldjump"/>
          </p:cNvPr>
          <p:cNvSpPr/>
          <p:nvPr/>
        </p:nvSpPr>
        <p:spPr>
          <a:xfrm>
            <a:off x="694098" y="202308"/>
            <a:ext cx="4146458" cy="703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r>
              <a:rPr lang="es-ES" sz="3600" b="1" dirty="0" smtClean="0"/>
              <a:t>Exportaciones</a:t>
            </a:r>
            <a:endParaRPr lang="es-ES" sz="3600" b="1" dirty="0"/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25" b="16601"/>
          <a:stretch/>
        </p:blipFill>
        <p:spPr bwMode="auto">
          <a:xfrm>
            <a:off x="6544816" y="6384776"/>
            <a:ext cx="5608308" cy="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57646" y="4989522"/>
            <a:ext cx="4553854" cy="4591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Exp. S Metalmecánico  (%)</a:t>
            </a:r>
            <a:endParaRPr lang="es-ES" b="1" dirty="0"/>
          </a:p>
        </p:txBody>
      </p:sp>
      <p:sp>
        <p:nvSpPr>
          <p:cNvPr id="20" name="19 Rectángulo"/>
          <p:cNvSpPr/>
          <p:nvPr/>
        </p:nvSpPr>
        <p:spPr>
          <a:xfrm>
            <a:off x="988363" y="2928393"/>
            <a:ext cx="3852193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dirty="0">
                <a:solidFill>
                  <a:prstClr val="black"/>
                </a:solidFill>
              </a:rPr>
              <a:t>T</a:t>
            </a:r>
            <a:r>
              <a:rPr lang="es-ES" dirty="0" smtClean="0">
                <a:solidFill>
                  <a:prstClr val="black"/>
                </a:solidFill>
              </a:rPr>
              <a:t>radicionales    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61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>
            <a:hlinkClick r:id="rId2" action="ppaction://hlinksldjump"/>
          </p:cNvPr>
          <p:cNvSpPr/>
          <p:nvPr/>
        </p:nvSpPr>
        <p:spPr>
          <a:xfrm>
            <a:off x="640160" y="336104"/>
            <a:ext cx="11089232" cy="878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900" b="1" dirty="0" smtClean="0"/>
              <a:t>Exportaciones de metal reciclable</a:t>
            </a:r>
            <a:endParaRPr lang="es-ES" sz="3900" b="1" dirty="0"/>
          </a:p>
        </p:txBody>
      </p:sp>
      <p:sp>
        <p:nvSpPr>
          <p:cNvPr id="10" name="9 Rectángulo"/>
          <p:cNvSpPr/>
          <p:nvPr/>
        </p:nvSpPr>
        <p:spPr>
          <a:xfrm>
            <a:off x="5481092" y="1320162"/>
            <a:ext cx="5590052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Crisis Internacional 2009</a:t>
            </a:r>
          </a:p>
          <a:p>
            <a:pPr algn="ctr"/>
            <a:r>
              <a:rPr lang="es-ES" b="1" dirty="0" smtClean="0">
                <a:solidFill>
                  <a:prstClr val="black"/>
                </a:solidFill>
              </a:rPr>
              <a:t>Prohibiciones-Restricciones exp</a:t>
            </a:r>
            <a:r>
              <a:rPr lang="es-ES" dirty="0" smtClean="0">
                <a:solidFill>
                  <a:prstClr val="black"/>
                </a:solidFill>
              </a:rPr>
              <a:t>. 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Demanda de China e India 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034312"/>
              </p:ext>
            </p:extLst>
          </p:nvPr>
        </p:nvGraphicFramePr>
        <p:xfrm>
          <a:off x="6836364" y="2755776"/>
          <a:ext cx="225231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2312"/>
              </a:tblGrid>
              <a:tr h="326896">
                <a:tc>
                  <a:txBody>
                    <a:bodyPr/>
                    <a:lstStyle/>
                    <a:p>
                      <a:r>
                        <a:rPr lang="es-ES" dirty="0" smtClean="0"/>
                        <a:t>No Ferroso  79,1%</a:t>
                      </a:r>
                      <a:endParaRPr lang="es-ES" dirty="0"/>
                    </a:p>
                  </a:txBody>
                  <a:tcPr/>
                </a:tc>
              </a:tr>
              <a:tr h="326896">
                <a:tc>
                  <a:txBody>
                    <a:bodyPr/>
                    <a:lstStyle/>
                    <a:p>
                      <a:r>
                        <a:rPr lang="es-ES" dirty="0" smtClean="0"/>
                        <a:t>Cobre           76,4%</a:t>
                      </a:r>
                      <a:endParaRPr lang="es-ES" dirty="0"/>
                    </a:p>
                  </a:txBody>
                  <a:tcPr/>
                </a:tc>
              </a:tr>
              <a:tr h="326896">
                <a:tc>
                  <a:txBody>
                    <a:bodyPr/>
                    <a:lstStyle/>
                    <a:p>
                      <a:r>
                        <a:rPr lang="es-ES" dirty="0" smtClean="0"/>
                        <a:t>Aluminio      18,2%</a:t>
                      </a:r>
                      <a:endParaRPr lang="es-ES" dirty="0"/>
                    </a:p>
                  </a:txBody>
                  <a:tcPr/>
                </a:tc>
              </a:tr>
              <a:tr h="326896">
                <a:tc>
                  <a:txBody>
                    <a:bodyPr/>
                    <a:lstStyle/>
                    <a:p>
                      <a:r>
                        <a:rPr lang="es-ES" dirty="0" smtClean="0"/>
                        <a:t>Bronce          4,3%</a:t>
                      </a:r>
                      <a:endParaRPr lang="es-ES" dirty="0"/>
                    </a:p>
                  </a:txBody>
                  <a:tcPr/>
                </a:tc>
              </a:tr>
              <a:tr h="326896">
                <a:tc>
                  <a:txBody>
                    <a:bodyPr/>
                    <a:lstStyle/>
                    <a:p>
                      <a:r>
                        <a:rPr lang="es-ES" dirty="0" smtClean="0"/>
                        <a:t>Otros             1,1%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8 Rectángulo"/>
          <p:cNvSpPr/>
          <p:nvPr/>
        </p:nvSpPr>
        <p:spPr>
          <a:xfrm>
            <a:off x="2181892" y="1626196"/>
            <a:ext cx="2160240" cy="61206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Factores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" name="1 Flecha derecha"/>
          <p:cNvSpPr/>
          <p:nvPr/>
        </p:nvSpPr>
        <p:spPr>
          <a:xfrm>
            <a:off x="4764342" y="1634376"/>
            <a:ext cx="792088" cy="61206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3 Conector recto de flecha"/>
          <p:cNvCxnSpPr/>
          <p:nvPr/>
        </p:nvCxnSpPr>
        <p:spPr>
          <a:xfrm>
            <a:off x="5160386" y="4080520"/>
            <a:ext cx="165618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650" y="2712368"/>
            <a:ext cx="404812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64" y="5376664"/>
            <a:ext cx="976651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76265" y="4944616"/>
            <a:ext cx="976651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EXP. METALES RECICLADOS VS. OTROS  GRUPOS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08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hlinkClick r:id="rId2" action="ppaction://hlinksldjump"/>
          </p:cNvPr>
          <p:cNvSpPr/>
          <p:nvPr/>
        </p:nvSpPr>
        <p:spPr>
          <a:xfrm>
            <a:off x="634380" y="820008"/>
            <a:ext cx="4902324" cy="878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600" b="1" dirty="0" smtClean="0"/>
              <a:t>Importaciones</a:t>
            </a:r>
            <a:r>
              <a:rPr lang="es-ES" sz="3900" b="1" dirty="0" smtClean="0"/>
              <a:t> </a:t>
            </a:r>
            <a:endParaRPr lang="es-ES" sz="39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48" y="1745564"/>
            <a:ext cx="5616624" cy="342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360240" y="2352328"/>
            <a:ext cx="3672408" cy="1466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MP Industria 24,1%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MP Agricultura 4,1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MP Construcción 3,2%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1" b="50000"/>
          <a:stretch/>
        </p:blipFill>
        <p:spPr bwMode="auto">
          <a:xfrm>
            <a:off x="1216223" y="5631743"/>
            <a:ext cx="4553855" cy="343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r="10118" b="72204"/>
          <a:stretch/>
        </p:blipFill>
        <p:spPr bwMode="auto">
          <a:xfrm>
            <a:off x="7000192" y="6384776"/>
            <a:ext cx="504056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73547" r="10118" b="16177"/>
          <a:stretch/>
        </p:blipFill>
        <p:spPr bwMode="auto">
          <a:xfrm>
            <a:off x="6994412" y="8040960"/>
            <a:ext cx="504056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216224" y="4808215"/>
            <a:ext cx="4553854" cy="52273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Imp. S Metalmecánico</a:t>
            </a:r>
            <a:endParaRPr lang="es-ES" b="1" dirty="0"/>
          </a:p>
        </p:txBody>
      </p:sp>
      <p:sp>
        <p:nvSpPr>
          <p:cNvPr id="11" name="10 Rectángulo"/>
          <p:cNvSpPr/>
          <p:nvPr/>
        </p:nvSpPr>
        <p:spPr>
          <a:xfrm>
            <a:off x="1216224" y="5379715"/>
            <a:ext cx="4553854" cy="2520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b="1" dirty="0" smtClean="0"/>
              <a:t>Cap</a:t>
            </a:r>
            <a:r>
              <a:rPr lang="es-ES" sz="1600" b="1" dirty="0"/>
              <a:t>.</a:t>
            </a:r>
            <a:r>
              <a:rPr lang="es-ES" sz="1600" b="1" dirty="0" smtClean="0"/>
              <a:t>                   Descripción                    07-13</a:t>
            </a:r>
            <a:endParaRPr lang="es-ES" sz="1600" b="1" dirty="0"/>
          </a:p>
        </p:txBody>
      </p:sp>
      <p:sp>
        <p:nvSpPr>
          <p:cNvPr id="2" name="1 Cerrar llave"/>
          <p:cNvSpPr/>
          <p:nvPr/>
        </p:nvSpPr>
        <p:spPr>
          <a:xfrm>
            <a:off x="4528592" y="2548186"/>
            <a:ext cx="504056" cy="125089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4 Conector recto de flecha"/>
          <p:cNvCxnSpPr/>
          <p:nvPr/>
        </p:nvCxnSpPr>
        <p:spPr>
          <a:xfrm flipH="1">
            <a:off x="5032648" y="3085786"/>
            <a:ext cx="22322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387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128" y="2784376"/>
            <a:ext cx="11521440" cy="2318658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CAPÍTULO I</a:t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dirty="0" smtClean="0"/>
              <a:t>EL PROBLEMA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376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36604" y="1416224"/>
            <a:ext cx="5148572" cy="1273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Crisis Internacional 2009</a:t>
            </a:r>
          </a:p>
          <a:p>
            <a:pPr algn="ctr"/>
            <a:r>
              <a:rPr lang="es-ES" b="1" dirty="0" smtClean="0">
                <a:solidFill>
                  <a:prstClr val="black"/>
                </a:solidFill>
              </a:rPr>
              <a:t>Crecimiento demanda interna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Demanda de China e India 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382884" y="3307903"/>
            <a:ext cx="1548172" cy="15647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prstClr val="black"/>
                </a:solidFill>
              </a:rPr>
              <a:t>No ferrosos 44,3%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276386"/>
              </p:ext>
            </p:extLst>
          </p:nvPr>
        </p:nvGraphicFramePr>
        <p:xfrm>
          <a:off x="8229559" y="3330991"/>
          <a:ext cx="216024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</a:tblGrid>
              <a:tr h="262344">
                <a:tc>
                  <a:txBody>
                    <a:bodyPr/>
                    <a:lstStyle/>
                    <a:p>
                      <a:r>
                        <a:rPr lang="es-ES" dirty="0" smtClean="0"/>
                        <a:t>No Ferroso  55,3%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Aluminio      91,4%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latón              3,7%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Bronce          2,7 %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cobre              1,8%  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1504256" y="1747113"/>
            <a:ext cx="2160240" cy="61206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Factores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9" name="8 Rectángulo">
            <a:hlinkClick r:id="rId3" action="ppaction://hlinksldjump"/>
          </p:cNvPr>
          <p:cNvSpPr/>
          <p:nvPr/>
        </p:nvSpPr>
        <p:spPr>
          <a:xfrm>
            <a:off x="640160" y="336104"/>
            <a:ext cx="11089232" cy="878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900" b="1" dirty="0" smtClean="0"/>
              <a:t>Importaciones de metal reciclable</a:t>
            </a:r>
            <a:endParaRPr lang="es-ES" sz="3900" b="1" dirty="0"/>
          </a:p>
        </p:txBody>
      </p:sp>
      <p:sp>
        <p:nvSpPr>
          <p:cNvPr id="10" name="9 Flecha derecha"/>
          <p:cNvSpPr/>
          <p:nvPr/>
        </p:nvSpPr>
        <p:spPr>
          <a:xfrm>
            <a:off x="4032378" y="1747113"/>
            <a:ext cx="792088" cy="61206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3644108" y="3000401"/>
            <a:ext cx="1548172" cy="18722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prstClr val="black"/>
                </a:solidFill>
              </a:rPr>
              <a:t> </a:t>
            </a:r>
            <a:r>
              <a:rPr lang="es-ES" b="1" dirty="0">
                <a:solidFill>
                  <a:prstClr val="black"/>
                </a:solidFill>
              </a:rPr>
              <a:t>F</a:t>
            </a:r>
            <a:r>
              <a:rPr lang="es-ES" b="1" dirty="0" smtClean="0">
                <a:solidFill>
                  <a:prstClr val="black"/>
                </a:solidFill>
              </a:rPr>
              <a:t>errosos 55,7%</a:t>
            </a:r>
          </a:p>
        </p:txBody>
      </p:sp>
      <p:cxnSp>
        <p:nvCxnSpPr>
          <p:cNvPr id="3" name="2 Conector recto de flecha"/>
          <p:cNvCxnSpPr/>
          <p:nvPr/>
        </p:nvCxnSpPr>
        <p:spPr>
          <a:xfrm>
            <a:off x="7203681" y="4244007"/>
            <a:ext cx="91810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24" y="5808712"/>
            <a:ext cx="1022513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1301518" y="5376664"/>
            <a:ext cx="976651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IMP. METALES RECICLADOS VS. OTROS  GRUPOS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337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hlinkClick r:id="rId2" action="ppaction://hlinksldjump"/>
          </p:cNvPr>
          <p:cNvSpPr/>
          <p:nvPr/>
        </p:nvSpPr>
        <p:spPr>
          <a:xfrm>
            <a:off x="548730" y="624135"/>
            <a:ext cx="5328592" cy="705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600" b="1" dirty="0" smtClean="0"/>
              <a:t>Balanza Comercial</a:t>
            </a:r>
            <a:endParaRPr lang="es-ES" sz="36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33" y="1757190"/>
            <a:ext cx="4784526" cy="295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5"/>
          <a:stretch/>
        </p:blipFill>
        <p:spPr bwMode="auto">
          <a:xfrm>
            <a:off x="878632" y="5644652"/>
            <a:ext cx="801009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8660682" y="6456784"/>
            <a:ext cx="1440160" cy="1466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EXP.</a:t>
            </a:r>
          </a:p>
          <a:p>
            <a:pPr algn="ctr"/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 16,8%     </a:t>
            </a:r>
            <a:endParaRPr lang="es-E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888724" y="2272331"/>
            <a:ext cx="1417712" cy="1019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IMP.</a:t>
            </a:r>
          </a:p>
          <a:p>
            <a:pPr algn="ctr"/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101,8%</a:t>
            </a:r>
          </a:p>
          <a:p>
            <a:pPr algn="ctr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" name="1 Triángulo isósceles"/>
          <p:cNvSpPr/>
          <p:nvPr/>
        </p:nvSpPr>
        <p:spPr>
          <a:xfrm>
            <a:off x="7912968" y="2272331"/>
            <a:ext cx="648072" cy="7280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Triángulo isósceles"/>
          <p:cNvSpPr/>
          <p:nvPr/>
        </p:nvSpPr>
        <p:spPr>
          <a:xfrm>
            <a:off x="10306436" y="1959175"/>
            <a:ext cx="648072" cy="1097492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709964" y="5202582"/>
            <a:ext cx="856895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BALANZA COMERCIAL SECTOR METALMECÁNICO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8331352" y="1555205"/>
            <a:ext cx="1872208" cy="403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Variación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8168644" y="3762727"/>
            <a:ext cx="1440160" cy="1466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b="1" dirty="0" smtClean="0">
                <a:solidFill>
                  <a:schemeClr val="accent1">
                    <a:lumMod val="50000"/>
                  </a:schemeClr>
                </a:solidFill>
              </a:rPr>
              <a:t>Bajo Valor 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s-ES" sz="2000" b="1" dirty="0" smtClean="0">
                <a:solidFill>
                  <a:schemeClr val="accent1">
                    <a:lumMod val="50000"/>
                  </a:schemeClr>
                </a:solidFill>
              </a:rPr>
              <a:t>gregado     </a:t>
            </a:r>
            <a:endParaRPr lang="es-E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0293066" y="3789440"/>
            <a:ext cx="1440160" cy="1466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b="1" dirty="0" smtClean="0">
                <a:solidFill>
                  <a:schemeClr val="accent5">
                    <a:lumMod val="50000"/>
                  </a:schemeClr>
                </a:solidFill>
              </a:rPr>
              <a:t>Alto  Valor </a:t>
            </a:r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es-ES" sz="2000" b="1" dirty="0" smtClean="0">
                <a:solidFill>
                  <a:schemeClr val="accent5">
                    <a:lumMod val="50000"/>
                  </a:schemeClr>
                </a:solidFill>
              </a:rPr>
              <a:t>gregado</a:t>
            </a:r>
            <a:endParaRPr lang="es-E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625208" y="2111574"/>
            <a:ext cx="1440160" cy="1466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EXP.</a:t>
            </a:r>
          </a:p>
          <a:p>
            <a:pPr algn="ctr"/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 75,4%     </a:t>
            </a:r>
            <a:endParaRPr lang="es-E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13 Triángulo isósceles"/>
          <p:cNvSpPr/>
          <p:nvPr/>
        </p:nvSpPr>
        <p:spPr>
          <a:xfrm>
            <a:off x="9910392" y="7041517"/>
            <a:ext cx="457608" cy="36403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10548198" y="6655834"/>
            <a:ext cx="1242936" cy="1019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IMP.</a:t>
            </a:r>
          </a:p>
          <a:p>
            <a:pPr algn="ctr"/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99,9%</a:t>
            </a:r>
          </a:p>
          <a:p>
            <a:pPr algn="ctr"/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6" name="15 Triángulo isósceles"/>
          <p:cNvSpPr/>
          <p:nvPr/>
        </p:nvSpPr>
        <p:spPr>
          <a:xfrm>
            <a:off x="11549372" y="6456784"/>
            <a:ext cx="648072" cy="1097492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7365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 bwMode="auto">
          <a:xfrm>
            <a:off x="568153" y="959818"/>
            <a:ext cx="72008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>
            <a:hlinkClick r:id="rId3" action="ppaction://hlinksldjump"/>
          </p:cNvPr>
          <p:cNvSpPr/>
          <p:nvPr/>
        </p:nvSpPr>
        <p:spPr>
          <a:xfrm>
            <a:off x="424137" y="221632"/>
            <a:ext cx="7488832" cy="70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2800" b="1" dirty="0" smtClean="0"/>
              <a:t>Balanza Comercial de metales reciclables</a:t>
            </a:r>
            <a:endParaRPr lang="es-ES" sz="2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847" y="6024736"/>
            <a:ext cx="554461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>
            <a:hlinkClick r:id="rId3" action="ppaction://hlinksldjump"/>
          </p:cNvPr>
          <p:cNvSpPr/>
          <p:nvPr/>
        </p:nvSpPr>
        <p:spPr>
          <a:xfrm>
            <a:off x="6832847" y="5448672"/>
            <a:ext cx="5544618" cy="70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2400" b="1" dirty="0" smtClean="0"/>
              <a:t>Influencia reciclaje metales en B. C.</a:t>
            </a:r>
            <a:endParaRPr lang="es-ES" sz="2400" b="1" dirty="0"/>
          </a:p>
        </p:txBody>
      </p:sp>
      <p:sp>
        <p:nvSpPr>
          <p:cNvPr id="7" name="6 Rectángulo"/>
          <p:cNvSpPr/>
          <p:nvPr/>
        </p:nvSpPr>
        <p:spPr>
          <a:xfrm>
            <a:off x="8174124" y="2122392"/>
            <a:ext cx="1688790" cy="1995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rgbClr val="FFC000"/>
                </a:solidFill>
              </a:rPr>
              <a:t>Ingreso divisas</a:t>
            </a:r>
          </a:p>
          <a:p>
            <a:pPr algn="ctr"/>
            <a:r>
              <a:rPr lang="es-ES" b="1" dirty="0" smtClean="0">
                <a:solidFill>
                  <a:srgbClr val="FFC000"/>
                </a:solidFill>
              </a:rPr>
              <a:t>324,2 millones USD</a:t>
            </a:r>
          </a:p>
          <a:p>
            <a:pPr algn="ctr"/>
            <a:r>
              <a:rPr lang="es-ES" b="1" dirty="0" smtClean="0">
                <a:solidFill>
                  <a:srgbClr val="FFC000"/>
                </a:solidFill>
              </a:rPr>
              <a:t>07-13</a:t>
            </a:r>
            <a:endParaRPr lang="es-ES" b="1" dirty="0">
              <a:solidFill>
                <a:srgbClr val="FFC000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361240" y="2640360"/>
            <a:ext cx="1688790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bg2">
                    <a:lumMod val="25000"/>
                  </a:schemeClr>
                </a:solidFill>
              </a:rPr>
              <a:t>Evitó imp. por  200 millones de USD 2012</a:t>
            </a:r>
          </a:p>
        </p:txBody>
      </p:sp>
      <p:pic>
        <p:nvPicPr>
          <p:cNvPr id="10" name="Picture 2" descr="http://www.powerplace.com.ec/site/components/com_virtuemart/shop_image/product/RECICLAJE_4cdad2aa78af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2368" y="5801445"/>
            <a:ext cx="2060932" cy="1034640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2176963" y="7032848"/>
            <a:ext cx="2708177" cy="1779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Mitiga déficit de Balanza Comercial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9363665" y="927176"/>
            <a:ext cx="1934988" cy="877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Reciclaje metales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52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>
            <a:hlinkClick r:id="rId2" action="ppaction://hlinksldjump"/>
          </p:cNvPr>
          <p:cNvSpPr/>
          <p:nvPr/>
        </p:nvSpPr>
        <p:spPr>
          <a:xfrm>
            <a:off x="856184" y="912168"/>
            <a:ext cx="1108923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900" b="1" dirty="0" smtClean="0"/>
              <a:t>El reciclaje de metales y el Medio Ambiente </a:t>
            </a:r>
            <a:endParaRPr lang="es-ES" sz="3900" b="1" dirty="0"/>
          </a:p>
        </p:txBody>
      </p:sp>
      <p:sp>
        <p:nvSpPr>
          <p:cNvPr id="8" name="7 Rectángulo"/>
          <p:cNvSpPr/>
          <p:nvPr/>
        </p:nvSpPr>
        <p:spPr>
          <a:xfrm>
            <a:off x="818953" y="5021489"/>
            <a:ext cx="4738042" cy="384909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2600" b="1" dirty="0" smtClean="0">
              <a:solidFill>
                <a:schemeClr val="tx1"/>
              </a:solidFill>
            </a:endParaRPr>
          </a:p>
          <a:p>
            <a:r>
              <a:rPr lang="es-ES" sz="2600" b="1" dirty="0" smtClean="0">
                <a:solidFill>
                  <a:schemeClr val="tx1"/>
                </a:solidFill>
              </a:rPr>
              <a:t>Objetivos fundamentales RM</a:t>
            </a:r>
            <a:endParaRPr lang="es-ES" sz="2600" b="1" dirty="0">
              <a:solidFill>
                <a:schemeClr val="tx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s-ES" sz="2600" dirty="0" smtClean="0">
                <a:solidFill>
                  <a:schemeClr val="tx1"/>
                </a:solidFill>
              </a:rPr>
              <a:t>Conservación </a:t>
            </a:r>
            <a:r>
              <a:rPr lang="es-ES" sz="2600" dirty="0">
                <a:solidFill>
                  <a:schemeClr val="tx1"/>
                </a:solidFill>
              </a:rPr>
              <a:t>o ahorro de energía.</a:t>
            </a:r>
          </a:p>
          <a:p>
            <a:pPr lvl="0">
              <a:buFont typeface="Arial" pitchFamily="34" charset="0"/>
              <a:buChar char="•"/>
            </a:pPr>
            <a:r>
              <a:rPr lang="es-ES" sz="2600" dirty="0">
                <a:solidFill>
                  <a:schemeClr val="tx1"/>
                </a:solidFill>
              </a:rPr>
              <a:t>Conservación o ahorro de recursos naturales. </a:t>
            </a:r>
          </a:p>
          <a:p>
            <a:pPr lvl="0">
              <a:buFont typeface="Arial" pitchFamily="34" charset="0"/>
              <a:buChar char="•"/>
            </a:pPr>
            <a:r>
              <a:rPr lang="es-ES" sz="2600" dirty="0">
                <a:solidFill>
                  <a:schemeClr val="tx1"/>
                </a:solidFill>
              </a:rPr>
              <a:t>Disminución del volumen de residuos que </a:t>
            </a:r>
            <a:r>
              <a:rPr lang="es-ES" sz="2600" dirty="0" smtClean="0">
                <a:solidFill>
                  <a:schemeClr val="tx1"/>
                </a:solidFill>
              </a:rPr>
              <a:t>hay </a:t>
            </a:r>
            <a:r>
              <a:rPr lang="es-ES" sz="2600" dirty="0">
                <a:solidFill>
                  <a:schemeClr val="tx1"/>
                </a:solidFill>
              </a:rPr>
              <a:t>que eliminar. </a:t>
            </a:r>
          </a:p>
          <a:p>
            <a:pPr lvl="0">
              <a:buFont typeface="Arial" pitchFamily="34" charset="0"/>
              <a:buChar char="•"/>
            </a:pPr>
            <a:r>
              <a:rPr lang="es-ES" sz="2600" dirty="0" smtClean="0">
                <a:solidFill>
                  <a:schemeClr val="tx1"/>
                </a:solidFill>
              </a:rPr>
              <a:t>Conservación </a:t>
            </a:r>
            <a:r>
              <a:rPr lang="es-ES" sz="2600" dirty="0">
                <a:solidFill>
                  <a:schemeClr val="tx1"/>
                </a:solidFill>
              </a:rPr>
              <a:t>del medio ambiente</a:t>
            </a:r>
          </a:p>
          <a:p>
            <a:pPr algn="ctr"/>
            <a:endParaRPr lang="es-ES" sz="2600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25402" y="2134954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Residuos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53630" y="2640361"/>
            <a:ext cx="187220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bg2">
                    <a:lumMod val="25000"/>
                  </a:schemeClr>
                </a:solidFill>
              </a:rPr>
              <a:t>Desechos metálicos</a:t>
            </a:r>
            <a:endParaRPr lang="es-ES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3" name="2 Conector recto de flecha"/>
          <p:cNvCxnSpPr/>
          <p:nvPr/>
        </p:nvCxnSpPr>
        <p:spPr>
          <a:xfrm>
            <a:off x="2700636" y="2776263"/>
            <a:ext cx="566936" cy="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5243314" y="2814180"/>
            <a:ext cx="566936" cy="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3339036" y="2196263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Tóxicos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3289698" y="2771903"/>
            <a:ext cx="187220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3339036" y="2740446"/>
            <a:ext cx="187220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bg2">
                    <a:lumMod val="25000"/>
                  </a:schemeClr>
                </a:solidFill>
              </a:rPr>
              <a:t>Metales Pesados</a:t>
            </a:r>
            <a:endParaRPr lang="es-E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211938" y="2207289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Gestión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6211938" y="2821340"/>
            <a:ext cx="2046584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rgbClr val="FF0000"/>
                </a:solidFill>
              </a:rPr>
              <a:t>Reciclaje de metales</a:t>
            </a:r>
            <a:endParaRPr lang="es-ES" b="1" dirty="0">
              <a:solidFill>
                <a:srgbClr val="FF0000"/>
              </a:solidFill>
            </a:endParaRPr>
          </a:p>
        </p:txBody>
      </p:sp>
      <p:cxnSp>
        <p:nvCxnSpPr>
          <p:cNvPr id="21" name="20 Conector recto de flecha"/>
          <p:cNvCxnSpPr/>
          <p:nvPr/>
        </p:nvCxnSpPr>
        <p:spPr>
          <a:xfrm>
            <a:off x="8543478" y="2829950"/>
            <a:ext cx="566936" cy="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Rectángulo"/>
          <p:cNvSpPr/>
          <p:nvPr/>
        </p:nvSpPr>
        <p:spPr>
          <a:xfrm>
            <a:off x="9497144" y="2272185"/>
            <a:ext cx="2736304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Evita Contaminación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9842004" y="2975680"/>
            <a:ext cx="2046584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bg2">
                    <a:lumMod val="25000"/>
                  </a:schemeClr>
                </a:solidFill>
              </a:rPr>
              <a:t>Suelo, agua, aire</a:t>
            </a:r>
            <a:endParaRPr lang="es-E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7733642" y="4707732"/>
            <a:ext cx="21866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Desarrollo Sustentable</a:t>
            </a:r>
            <a:endParaRPr lang="es-ES" b="1" dirty="0">
              <a:solidFill>
                <a:schemeClr val="tx1"/>
              </a:solidFill>
            </a:endParaRPr>
          </a:p>
        </p:txBody>
      </p:sp>
      <p:cxnSp>
        <p:nvCxnSpPr>
          <p:cNvPr id="26" name="25 Conector recto de flecha"/>
          <p:cNvCxnSpPr/>
          <p:nvPr/>
        </p:nvCxnSpPr>
        <p:spPr>
          <a:xfrm>
            <a:off x="8788746" y="3901460"/>
            <a:ext cx="0" cy="6920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"/>
          <p:cNvSpPr/>
          <p:nvPr/>
        </p:nvSpPr>
        <p:spPr>
          <a:xfrm>
            <a:off x="6895132" y="5808712"/>
            <a:ext cx="5204023" cy="3061871"/>
          </a:xfrm>
          <a:prstGeom prst="rect">
            <a:avLst/>
          </a:prstGeom>
          <a:noFill/>
          <a:ln w="317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2600" dirty="0" smtClean="0">
              <a:solidFill>
                <a:schemeClr val="tx1"/>
              </a:solidFill>
            </a:endParaRPr>
          </a:p>
          <a:p>
            <a:endParaRPr lang="es-ES" sz="2600" dirty="0" smtClean="0">
              <a:solidFill>
                <a:schemeClr val="tx1"/>
              </a:solidFill>
            </a:endParaRPr>
          </a:p>
          <a:p>
            <a:endParaRPr lang="es-ES" sz="2600" dirty="0" smtClean="0">
              <a:solidFill>
                <a:schemeClr val="tx1"/>
              </a:solidFill>
            </a:endParaRPr>
          </a:p>
          <a:p>
            <a:endParaRPr lang="es-ES" sz="2600" dirty="0">
              <a:solidFill>
                <a:schemeClr val="tx1"/>
              </a:solidFill>
            </a:endParaRPr>
          </a:p>
          <a:p>
            <a:endParaRPr lang="es-ES" sz="2600" dirty="0" smtClean="0">
              <a:solidFill>
                <a:schemeClr val="tx1"/>
              </a:solidFill>
            </a:endParaRPr>
          </a:p>
          <a:p>
            <a:endParaRPr lang="es-ES" sz="2600" dirty="0">
              <a:solidFill>
                <a:schemeClr val="tx1"/>
              </a:solidFill>
            </a:endParaRPr>
          </a:p>
          <a:p>
            <a:r>
              <a:rPr lang="es-ES" sz="2600" b="1" dirty="0" smtClean="0">
                <a:solidFill>
                  <a:schemeClr val="tx1"/>
                </a:solidFill>
              </a:rPr>
              <a:t>Ej. Aluminio</a:t>
            </a:r>
            <a:r>
              <a:rPr lang="es-ES" sz="2600" dirty="0">
                <a:solidFill>
                  <a:schemeClr val="tx1"/>
                </a:solidFill>
              </a:rPr>
              <a:t>. </a:t>
            </a:r>
          </a:p>
          <a:p>
            <a:r>
              <a:rPr lang="es-ES" sz="2600" dirty="0">
                <a:solidFill>
                  <a:schemeClr val="tx1"/>
                </a:solidFill>
              </a:rPr>
              <a:t>-1Tn de Al reciclado ahorra 8T de bauxita (mineral</a:t>
            </a:r>
            <a:r>
              <a:rPr lang="es-ES" sz="2600" dirty="0" smtClean="0">
                <a:solidFill>
                  <a:schemeClr val="tx1"/>
                </a:solidFill>
              </a:rPr>
              <a:t>).</a:t>
            </a:r>
            <a:endParaRPr lang="es-ES" sz="2600" dirty="0">
              <a:solidFill>
                <a:schemeClr val="tx1"/>
              </a:solidFill>
            </a:endParaRPr>
          </a:p>
          <a:p>
            <a:r>
              <a:rPr lang="es-ES" sz="2600" dirty="0">
                <a:solidFill>
                  <a:schemeClr val="tx1"/>
                </a:solidFill>
              </a:rPr>
              <a:t>-Reciclaje Al ahorra 95% </a:t>
            </a:r>
            <a:r>
              <a:rPr lang="es-ES" sz="2600" dirty="0" smtClean="0">
                <a:solidFill>
                  <a:schemeClr val="tx1"/>
                </a:solidFill>
              </a:rPr>
              <a:t>energía. </a:t>
            </a:r>
            <a:endParaRPr lang="es-ES" sz="2600" dirty="0">
              <a:solidFill>
                <a:schemeClr val="tx1"/>
              </a:solidFill>
            </a:endParaRPr>
          </a:p>
          <a:p>
            <a:r>
              <a:rPr lang="es-ES" sz="2600" dirty="0">
                <a:solidFill>
                  <a:schemeClr val="tx1"/>
                </a:solidFill>
              </a:rPr>
              <a:t>-Ahorra 6300 litros de </a:t>
            </a:r>
            <a:r>
              <a:rPr lang="es-ES" sz="2600" dirty="0" smtClean="0">
                <a:solidFill>
                  <a:schemeClr val="tx1"/>
                </a:solidFill>
              </a:rPr>
              <a:t>petróleo.</a:t>
            </a:r>
            <a:endParaRPr lang="es-ES" sz="2600" dirty="0">
              <a:solidFill>
                <a:schemeClr val="tx1"/>
              </a:solidFill>
            </a:endParaRPr>
          </a:p>
          <a:p>
            <a:r>
              <a:rPr lang="es-ES" sz="2600" dirty="0">
                <a:solidFill>
                  <a:schemeClr val="tx1"/>
                </a:solidFill>
              </a:rPr>
              <a:t>-7,6 metros cúbicos de relleno </a:t>
            </a:r>
            <a:r>
              <a:rPr lang="es-ES" sz="2600" dirty="0" smtClean="0">
                <a:solidFill>
                  <a:schemeClr val="tx1"/>
                </a:solidFill>
              </a:rPr>
              <a:t>sanitario.</a:t>
            </a:r>
            <a:endParaRPr lang="es-ES" sz="2600" dirty="0">
              <a:solidFill>
                <a:schemeClr val="tx1"/>
              </a:solidFill>
            </a:endParaRPr>
          </a:p>
          <a:p>
            <a:endParaRPr lang="es-ES" sz="2600" dirty="0">
              <a:solidFill>
                <a:schemeClr val="tx1"/>
              </a:solidFill>
            </a:endParaRPr>
          </a:p>
          <a:p>
            <a:endParaRPr lang="es-ES" sz="2600" dirty="0" smtClean="0">
              <a:solidFill>
                <a:schemeClr val="tx1"/>
              </a:solidFill>
            </a:endParaRPr>
          </a:p>
          <a:p>
            <a:endParaRPr lang="es-ES" sz="2600" dirty="0">
              <a:solidFill>
                <a:schemeClr val="tx1"/>
              </a:solidFill>
            </a:endParaRPr>
          </a:p>
          <a:p>
            <a:endParaRPr lang="es-ES" sz="2600" dirty="0" smtClean="0">
              <a:solidFill>
                <a:schemeClr val="tx1"/>
              </a:solidFill>
            </a:endParaRPr>
          </a:p>
          <a:p>
            <a:endParaRPr lang="es-ES" sz="2600" dirty="0">
              <a:solidFill>
                <a:schemeClr val="tx1"/>
              </a:solidFill>
            </a:endParaRPr>
          </a:p>
          <a:p>
            <a:endParaRPr lang="es-ES" sz="2600" dirty="0">
              <a:solidFill>
                <a:schemeClr val="tx1"/>
              </a:solidFill>
            </a:endParaRPr>
          </a:p>
        </p:txBody>
      </p:sp>
      <p:sp>
        <p:nvSpPr>
          <p:cNvPr id="28" name="27 Flecha derecha"/>
          <p:cNvSpPr/>
          <p:nvPr/>
        </p:nvSpPr>
        <p:spPr>
          <a:xfrm>
            <a:off x="5810250" y="6744816"/>
            <a:ext cx="878582" cy="86409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190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128" y="3000400"/>
            <a:ext cx="11521440" cy="2736304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CAPÍTULO V</a:t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dirty="0" smtClean="0">
                <a:solidFill>
                  <a:schemeClr val="accent1">
                    <a:lumMod val="75000"/>
                  </a:schemeClr>
                </a:solidFill>
              </a:rPr>
              <a:t>CONCLUSIONES - RECOMENDACIONES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3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owerplace.com.ec/site/components/com_virtuemart/shop_image/product/RECICLAJE_4cdad2aa78af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88" y="1650756"/>
            <a:ext cx="2060932" cy="1180975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562750" y="2642109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Metales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237428" y="2317421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Materia prima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345238" y="2125298"/>
            <a:ext cx="2407604" cy="860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300" b="1" dirty="0" smtClean="0">
                <a:solidFill>
                  <a:schemeClr val="tx1"/>
                </a:solidFill>
              </a:rPr>
              <a:t>Sector Metalmecánico</a:t>
            </a:r>
            <a:endParaRPr lang="es-ES" sz="2300" b="1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009534" y="2161171"/>
            <a:ext cx="2664296" cy="99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Construcción</a:t>
            </a:r>
          </a:p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Petrolero- Minero</a:t>
            </a:r>
          </a:p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Comercio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437228" y="1344216"/>
            <a:ext cx="2736304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Abastecimiento</a:t>
            </a:r>
          </a:p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eficiente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8528420" y="1120807"/>
            <a:ext cx="2736304" cy="803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Económica</a:t>
            </a:r>
          </a:p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Social</a:t>
            </a:r>
          </a:p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Ambiental</a:t>
            </a:r>
          </a:p>
        </p:txBody>
      </p:sp>
      <p:pic>
        <p:nvPicPr>
          <p:cNvPr id="11" name="Picture 2" descr="http://www.pichincha.gob.ec/images/phocagallery/simbolospichincha/thumbs/phoca_thumb_l_banderapichinch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1456" y="4335898"/>
            <a:ext cx="2615817" cy="677788"/>
          </a:xfrm>
          <a:prstGeom prst="rect">
            <a:avLst/>
          </a:prstGeom>
          <a:noFill/>
        </p:spPr>
      </p:pic>
      <p:pic>
        <p:nvPicPr>
          <p:cNvPr id="12" name="Picture 4" descr="http://www.viajandox.com/guayas/guayas_simbolos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38" y="4367710"/>
            <a:ext cx="2643206" cy="648072"/>
          </a:xfrm>
          <a:prstGeom prst="rect">
            <a:avLst/>
          </a:prstGeom>
          <a:noFill/>
        </p:spPr>
      </p:pic>
      <p:sp>
        <p:nvSpPr>
          <p:cNvPr id="13" name="12 Rectángulo">
            <a:hlinkClick r:id="rId5" action="ppaction://hlinksldjump"/>
          </p:cNvPr>
          <p:cNvSpPr/>
          <p:nvPr/>
        </p:nvSpPr>
        <p:spPr>
          <a:xfrm>
            <a:off x="380220" y="192088"/>
            <a:ext cx="485720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900" b="1" dirty="0" smtClean="0"/>
              <a:t>CONCLUSIONES</a:t>
            </a:r>
            <a:endParaRPr lang="es-ES" sz="3900" b="1" dirty="0"/>
          </a:p>
        </p:txBody>
      </p:sp>
      <p:sp>
        <p:nvSpPr>
          <p:cNvPr id="15" name="14 Rectángulo"/>
          <p:cNvSpPr/>
          <p:nvPr/>
        </p:nvSpPr>
        <p:spPr>
          <a:xfrm>
            <a:off x="3088432" y="3439772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Industrias</a:t>
            </a:r>
          </a:p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S. M.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9871370" y="3588296"/>
            <a:ext cx="2230502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MP primaria</a:t>
            </a:r>
          </a:p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Imp.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519752" y="4487771"/>
            <a:ext cx="2177100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&gt; importancia</a:t>
            </a:r>
            <a:endParaRPr lang="es-ES" sz="2000" b="1" dirty="0">
              <a:solidFill>
                <a:schemeClr val="tx1"/>
              </a:solidFill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>
            <a:off x="2472363" y="2491200"/>
            <a:ext cx="55911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4960640" y="2491201"/>
            <a:ext cx="55911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6830080" y="2491200"/>
            <a:ext cx="55911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9435358" y="2445046"/>
            <a:ext cx="55911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V="1">
            <a:off x="2656859" y="1625983"/>
            <a:ext cx="749231" cy="30654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 flipV="1">
            <a:off x="8417024" y="1685748"/>
            <a:ext cx="749231" cy="30654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>
            <a:off x="2386154" y="3115604"/>
            <a:ext cx="645320" cy="32416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>
            <a:off x="6942236" y="3015376"/>
            <a:ext cx="645320" cy="32416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Rectángulo"/>
          <p:cNvSpPr/>
          <p:nvPr/>
        </p:nvSpPr>
        <p:spPr>
          <a:xfrm>
            <a:off x="7417296" y="3465718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Ahorro</a:t>
            </a:r>
            <a:endParaRPr lang="es-ES" sz="2200" b="1" dirty="0">
              <a:solidFill>
                <a:schemeClr val="tx1"/>
              </a:solidFill>
            </a:endParaRPr>
          </a:p>
        </p:txBody>
      </p:sp>
      <p:cxnSp>
        <p:nvCxnSpPr>
          <p:cNvPr id="34" name="33 Conector recto de flecha"/>
          <p:cNvCxnSpPr/>
          <p:nvPr/>
        </p:nvCxnSpPr>
        <p:spPr>
          <a:xfrm>
            <a:off x="9170241" y="3889896"/>
            <a:ext cx="55911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34 Rectángulo"/>
          <p:cNvSpPr/>
          <p:nvPr/>
        </p:nvSpPr>
        <p:spPr>
          <a:xfrm>
            <a:off x="3240832" y="2337060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Residuos</a:t>
            </a:r>
            <a:endParaRPr lang="es-ES" sz="2200" b="1" dirty="0">
              <a:solidFill>
                <a:schemeClr val="tx1"/>
              </a:solidFill>
            </a:endParaRPr>
          </a:p>
        </p:txBody>
      </p:sp>
      <p:cxnSp>
        <p:nvCxnSpPr>
          <p:cNvPr id="37" name="36 Conector recto"/>
          <p:cNvCxnSpPr>
            <a:stCxn id="5" idx="2"/>
          </p:cNvCxnSpPr>
          <p:nvPr/>
        </p:nvCxnSpPr>
        <p:spPr>
          <a:xfrm>
            <a:off x="1498854" y="3255190"/>
            <a:ext cx="0" cy="142807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>
            <a:endCxn id="11" idx="1"/>
          </p:cNvCxnSpPr>
          <p:nvPr/>
        </p:nvCxnSpPr>
        <p:spPr>
          <a:xfrm flipV="1">
            <a:off x="1498854" y="4674792"/>
            <a:ext cx="1092602" cy="1695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/>
          <p:nvPr/>
        </p:nvCxnSpPr>
        <p:spPr>
          <a:xfrm>
            <a:off x="5240196" y="4626268"/>
            <a:ext cx="2608442" cy="0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http://www.powerplace.com.ec/site/components/com_virtuemart/shop_image/product/RECICLAJE_4cdad2aa78af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486" y="6089269"/>
            <a:ext cx="2060932" cy="1180975"/>
          </a:xfrm>
          <a:prstGeom prst="rect">
            <a:avLst/>
          </a:prstGeom>
          <a:noFill/>
        </p:spPr>
      </p:pic>
      <p:sp>
        <p:nvSpPr>
          <p:cNvPr id="44" name="43 Rectángulo"/>
          <p:cNvSpPr/>
          <p:nvPr/>
        </p:nvSpPr>
        <p:spPr>
          <a:xfrm>
            <a:off x="653892" y="6911159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Metales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3335065" y="6210252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err="1" smtClean="0">
                <a:solidFill>
                  <a:schemeClr val="tx1"/>
                </a:solidFill>
              </a:rPr>
              <a:t>Act</a:t>
            </a:r>
            <a:r>
              <a:rPr lang="es-ES" sz="2200" b="1" dirty="0" smtClean="0">
                <a:solidFill>
                  <a:schemeClr val="tx1"/>
                </a:solidFill>
              </a:rPr>
              <a:t>. No Tradicional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5381972" y="8075947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 economía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5464696" y="7054841"/>
            <a:ext cx="1872208" cy="61308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Genera empleo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7633160" y="6413300"/>
            <a:ext cx="1831760" cy="532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1800" b="1" dirty="0" smtClean="0">
                <a:solidFill>
                  <a:srgbClr val="7030A0"/>
                </a:solidFill>
              </a:rPr>
              <a:t>Recolectores</a:t>
            </a:r>
          </a:p>
        </p:txBody>
      </p:sp>
      <p:sp>
        <p:nvSpPr>
          <p:cNvPr id="50" name="49 Rectángulo"/>
          <p:cNvSpPr/>
          <p:nvPr/>
        </p:nvSpPr>
        <p:spPr>
          <a:xfrm>
            <a:off x="3178588" y="7212788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Propuesta eficaz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150568" y="8075948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 dinamiza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52" name="51 Rectángulo"/>
          <p:cNvSpPr/>
          <p:nvPr/>
        </p:nvSpPr>
        <p:spPr>
          <a:xfrm>
            <a:off x="7586390" y="6991328"/>
            <a:ext cx="2230201" cy="532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1800" b="1" dirty="0" smtClean="0">
                <a:solidFill>
                  <a:schemeClr val="tx1"/>
                </a:solidFill>
              </a:rPr>
              <a:t>Intermediarios</a:t>
            </a:r>
          </a:p>
        </p:txBody>
      </p:sp>
      <p:sp>
        <p:nvSpPr>
          <p:cNvPr id="53" name="52 Abrir llave"/>
          <p:cNvSpPr/>
          <p:nvPr/>
        </p:nvSpPr>
        <p:spPr>
          <a:xfrm>
            <a:off x="7296136" y="6514541"/>
            <a:ext cx="400715" cy="169095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53 Rectángulo"/>
          <p:cNvSpPr/>
          <p:nvPr/>
        </p:nvSpPr>
        <p:spPr>
          <a:xfrm>
            <a:off x="7608752" y="7632373"/>
            <a:ext cx="2230201" cy="532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1800" b="1" dirty="0" smtClean="0">
                <a:solidFill>
                  <a:schemeClr val="tx1"/>
                </a:solidFill>
              </a:rPr>
              <a:t>Compradores Finales</a:t>
            </a:r>
          </a:p>
        </p:txBody>
      </p:sp>
      <p:sp>
        <p:nvSpPr>
          <p:cNvPr id="55" name="54 Rectángulo"/>
          <p:cNvSpPr/>
          <p:nvPr/>
        </p:nvSpPr>
        <p:spPr>
          <a:xfrm>
            <a:off x="10070741" y="6624977"/>
            <a:ext cx="1831760" cy="532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1800" b="1" dirty="0" smtClean="0">
                <a:solidFill>
                  <a:srgbClr val="7030A0"/>
                </a:solidFill>
              </a:rPr>
              <a:t>vulnerables</a:t>
            </a:r>
          </a:p>
        </p:txBody>
      </p:sp>
      <p:sp>
        <p:nvSpPr>
          <p:cNvPr id="56" name="55 Rectángulo"/>
          <p:cNvSpPr/>
          <p:nvPr/>
        </p:nvSpPr>
        <p:spPr>
          <a:xfrm>
            <a:off x="9816591" y="7591819"/>
            <a:ext cx="2439938" cy="107464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8001" tIns="64001" rIns="128001" bIns="64001" rtlCol="0" anchor="ctr"/>
          <a:lstStyle/>
          <a:p>
            <a:r>
              <a:rPr lang="es-ES" sz="1800" b="1" dirty="0" smtClean="0">
                <a:solidFill>
                  <a:schemeClr val="tx1"/>
                </a:solidFill>
              </a:rPr>
              <a:t>-Subempleo</a:t>
            </a:r>
          </a:p>
          <a:p>
            <a:r>
              <a:rPr lang="es-ES" sz="1800" b="1" dirty="0" smtClean="0">
                <a:solidFill>
                  <a:schemeClr val="tx1"/>
                </a:solidFill>
              </a:rPr>
              <a:t>-Insalubridad</a:t>
            </a:r>
          </a:p>
          <a:p>
            <a:r>
              <a:rPr lang="es-ES" sz="1800" b="1" dirty="0" smtClean="0">
                <a:solidFill>
                  <a:schemeClr val="tx1"/>
                </a:solidFill>
              </a:rPr>
              <a:t>-Marginación social</a:t>
            </a:r>
          </a:p>
        </p:txBody>
      </p:sp>
      <p:sp>
        <p:nvSpPr>
          <p:cNvPr id="57" name="56 Rectángulo"/>
          <p:cNvSpPr/>
          <p:nvPr/>
        </p:nvSpPr>
        <p:spPr>
          <a:xfrm>
            <a:off x="10120680" y="5880388"/>
            <a:ext cx="1608712" cy="532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1800" b="1" dirty="0" smtClean="0">
                <a:solidFill>
                  <a:schemeClr val="tx1"/>
                </a:solidFill>
              </a:rPr>
              <a:t>Pobreza</a:t>
            </a:r>
          </a:p>
        </p:txBody>
      </p:sp>
      <p:cxnSp>
        <p:nvCxnSpPr>
          <p:cNvPr id="58" name="57 Conector recto de flecha"/>
          <p:cNvCxnSpPr/>
          <p:nvPr/>
        </p:nvCxnSpPr>
        <p:spPr>
          <a:xfrm>
            <a:off x="2619476" y="6805974"/>
            <a:ext cx="55911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 de flecha"/>
          <p:cNvCxnSpPr/>
          <p:nvPr/>
        </p:nvCxnSpPr>
        <p:spPr>
          <a:xfrm>
            <a:off x="4888632" y="7464080"/>
            <a:ext cx="55911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 de flecha"/>
          <p:cNvCxnSpPr>
            <a:stCxn id="45" idx="2"/>
          </p:cNvCxnSpPr>
          <p:nvPr/>
        </p:nvCxnSpPr>
        <p:spPr>
          <a:xfrm>
            <a:off x="4271169" y="6823333"/>
            <a:ext cx="0" cy="3345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65 Conector recto de flecha"/>
          <p:cNvCxnSpPr/>
          <p:nvPr/>
        </p:nvCxnSpPr>
        <p:spPr>
          <a:xfrm>
            <a:off x="4271169" y="7870939"/>
            <a:ext cx="0" cy="3345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 de flecha"/>
          <p:cNvCxnSpPr/>
          <p:nvPr/>
        </p:nvCxnSpPr>
        <p:spPr>
          <a:xfrm>
            <a:off x="4957872" y="8382488"/>
            <a:ext cx="55911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 de flecha"/>
          <p:cNvCxnSpPr/>
          <p:nvPr/>
        </p:nvCxnSpPr>
        <p:spPr>
          <a:xfrm flipV="1">
            <a:off x="6173532" y="7825869"/>
            <a:ext cx="0" cy="339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Conector recto de flecha"/>
          <p:cNvCxnSpPr/>
          <p:nvPr/>
        </p:nvCxnSpPr>
        <p:spPr>
          <a:xfrm flipV="1">
            <a:off x="10721280" y="6318204"/>
            <a:ext cx="0" cy="392674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75 Conector recto de flecha"/>
          <p:cNvCxnSpPr/>
          <p:nvPr/>
        </p:nvCxnSpPr>
        <p:spPr>
          <a:xfrm>
            <a:off x="10721280" y="7054841"/>
            <a:ext cx="0" cy="40341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7 Conector recto de flecha"/>
          <p:cNvCxnSpPr/>
          <p:nvPr/>
        </p:nvCxnSpPr>
        <p:spPr>
          <a:xfrm>
            <a:off x="9289504" y="6805974"/>
            <a:ext cx="581866" cy="8545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906788" y="1614064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Oferta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926160" y="2537893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Demanda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36576" y="1416549"/>
            <a:ext cx="2808312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Comercio-Industrias</a:t>
            </a:r>
          </a:p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Hogares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717576" y="2722688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Industrias</a:t>
            </a:r>
          </a:p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S. M.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7184976" y="1490914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Ferrosos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200950" y="2520603"/>
            <a:ext cx="1714972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No ferrosos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8936832" y="1610331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Déficit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0433942" y="1695203"/>
            <a:ext cx="1944216" cy="443336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Importación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972600" y="2598724"/>
            <a:ext cx="1698254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Sobre oferta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0433942" y="2552917"/>
            <a:ext cx="1944216" cy="750949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Exportación</a:t>
            </a:r>
            <a:endParaRPr lang="es-ES" sz="2200" b="1" dirty="0">
              <a:solidFill>
                <a:schemeClr val="tx1"/>
              </a:solidFill>
            </a:endParaRPr>
          </a:p>
        </p:txBody>
      </p:sp>
      <p:pic>
        <p:nvPicPr>
          <p:cNvPr id="16" name="Picture 2" descr="http://www.powerplace.com.ec/site/components/com_virtuemart/shop_image/product/RECICLAJE_4cdad2aa78af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82" y="1465015"/>
            <a:ext cx="2060932" cy="1180975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5095044" y="2520603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Metales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4867188" y="3617225"/>
            <a:ext cx="2391916" cy="61308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Cambio Matriz Productiva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835190" y="401668"/>
            <a:ext cx="2391916" cy="61308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Balanza Comercial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8561040" y="384236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Ingreso divisas</a:t>
            </a:r>
            <a:endParaRPr lang="es-ES" sz="2200" b="1" dirty="0">
              <a:solidFill>
                <a:schemeClr val="tx1"/>
              </a:solidFill>
            </a:endParaRPr>
          </a:p>
        </p:txBody>
      </p:sp>
      <p:cxnSp>
        <p:nvCxnSpPr>
          <p:cNvPr id="22" name="21 Conector recto de flecha"/>
          <p:cNvCxnSpPr/>
          <p:nvPr/>
        </p:nvCxnSpPr>
        <p:spPr>
          <a:xfrm flipH="1" flipV="1">
            <a:off x="4600600" y="2138539"/>
            <a:ext cx="400082" cy="382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flipH="1">
            <a:off x="4600600" y="2598724"/>
            <a:ext cx="400082" cy="3065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flipH="1">
            <a:off x="2584376" y="1992288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 flipH="1">
            <a:off x="2512368" y="3000400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/>
          <p:nvPr/>
        </p:nvCxnSpPr>
        <p:spPr>
          <a:xfrm flipV="1">
            <a:off x="7061614" y="2138539"/>
            <a:ext cx="491314" cy="382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>
            <a:off x="7061614" y="2537893"/>
            <a:ext cx="245657" cy="4625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>
            <a:off x="8915922" y="1797454"/>
            <a:ext cx="43720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>
            <a:off x="8915922" y="2928392"/>
            <a:ext cx="43720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Flecha abajo"/>
          <p:cNvSpPr/>
          <p:nvPr/>
        </p:nvSpPr>
        <p:spPr>
          <a:xfrm>
            <a:off x="5815124" y="3122850"/>
            <a:ext cx="432048" cy="4054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9" name="38 Conector recto"/>
          <p:cNvCxnSpPr>
            <a:stCxn id="16" idx="0"/>
          </p:cNvCxnSpPr>
          <p:nvPr/>
        </p:nvCxnSpPr>
        <p:spPr>
          <a:xfrm flipV="1">
            <a:off x="6031148" y="1014749"/>
            <a:ext cx="0" cy="45026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7307271" y="708208"/>
            <a:ext cx="421579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>
            <a:off x="11523068" y="708208"/>
            <a:ext cx="0" cy="98699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288232" y="5232648"/>
            <a:ext cx="165665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Población</a:t>
            </a:r>
          </a:p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Industria</a:t>
            </a:r>
          </a:p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Tecnología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46" name="45 Flecha arriba"/>
          <p:cNvSpPr/>
          <p:nvPr/>
        </p:nvSpPr>
        <p:spPr>
          <a:xfrm>
            <a:off x="1098011" y="5232648"/>
            <a:ext cx="380442" cy="83703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46 Rectángulo"/>
          <p:cNvSpPr/>
          <p:nvPr/>
        </p:nvSpPr>
        <p:spPr>
          <a:xfrm>
            <a:off x="3564360" y="5457514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Gestión</a:t>
            </a:r>
          </a:p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Residuos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7227106" y="6884745"/>
            <a:ext cx="2391916" cy="61308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Medio Ambiente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250719" y="5544105"/>
            <a:ext cx="2275185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Reduce contaminación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1169082" y="8164213"/>
            <a:ext cx="1919350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Desarrollo Sustentable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9302073" y="5627679"/>
            <a:ext cx="1919350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Calidad vida población</a:t>
            </a:r>
            <a:endParaRPr lang="es-ES" sz="2200" b="1" dirty="0">
              <a:solidFill>
                <a:schemeClr val="tx1"/>
              </a:solidFill>
            </a:endParaRPr>
          </a:p>
        </p:txBody>
      </p:sp>
      <p:pic>
        <p:nvPicPr>
          <p:cNvPr id="52" name="Picture 2" descr="http://www.powerplace.com.ec/site/components/com_virtuemart/shop_image/product/RECICLAJE_4cdad2aa78af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5636" y="6627837"/>
            <a:ext cx="2060932" cy="1180975"/>
          </a:xfrm>
          <a:prstGeom prst="rect">
            <a:avLst/>
          </a:prstGeom>
          <a:noFill/>
        </p:spPr>
      </p:pic>
      <p:sp>
        <p:nvSpPr>
          <p:cNvPr id="53" name="52 Rectángulo"/>
          <p:cNvSpPr/>
          <p:nvPr/>
        </p:nvSpPr>
        <p:spPr>
          <a:xfrm>
            <a:off x="3564360" y="7742950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Metales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54" name="53 Rectángulo"/>
          <p:cNvSpPr/>
          <p:nvPr/>
        </p:nvSpPr>
        <p:spPr>
          <a:xfrm>
            <a:off x="7307270" y="8017397"/>
            <a:ext cx="2311751" cy="1179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Ahorro energía recursos, espacio</a:t>
            </a:r>
            <a:endParaRPr lang="es-ES" sz="2200" b="1" dirty="0">
              <a:solidFill>
                <a:schemeClr val="tx1"/>
              </a:solidFill>
            </a:endParaRPr>
          </a:p>
        </p:txBody>
      </p:sp>
      <p:cxnSp>
        <p:nvCxnSpPr>
          <p:cNvPr id="55" name="54 Conector recto de flecha"/>
          <p:cNvCxnSpPr/>
          <p:nvPr/>
        </p:nvCxnSpPr>
        <p:spPr>
          <a:xfrm>
            <a:off x="2986774" y="5814519"/>
            <a:ext cx="6575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 de flecha"/>
          <p:cNvCxnSpPr/>
          <p:nvPr/>
        </p:nvCxnSpPr>
        <p:spPr>
          <a:xfrm>
            <a:off x="8608046" y="5856888"/>
            <a:ext cx="6575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59 Conector recto de flecha"/>
          <p:cNvCxnSpPr/>
          <p:nvPr/>
        </p:nvCxnSpPr>
        <p:spPr>
          <a:xfrm>
            <a:off x="4406102" y="6157186"/>
            <a:ext cx="0" cy="4706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 de flecha"/>
          <p:cNvCxnSpPr/>
          <p:nvPr/>
        </p:nvCxnSpPr>
        <p:spPr>
          <a:xfrm flipV="1">
            <a:off x="5491584" y="6499953"/>
            <a:ext cx="831639" cy="2557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 de flecha"/>
          <p:cNvCxnSpPr/>
          <p:nvPr/>
        </p:nvCxnSpPr>
        <p:spPr>
          <a:xfrm>
            <a:off x="8423064" y="6309586"/>
            <a:ext cx="0" cy="4706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 de flecha"/>
          <p:cNvCxnSpPr/>
          <p:nvPr/>
        </p:nvCxnSpPr>
        <p:spPr>
          <a:xfrm>
            <a:off x="8426028" y="7622348"/>
            <a:ext cx="0" cy="4706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 de flecha"/>
          <p:cNvCxnSpPr/>
          <p:nvPr/>
        </p:nvCxnSpPr>
        <p:spPr>
          <a:xfrm flipH="1">
            <a:off x="3160440" y="7857673"/>
            <a:ext cx="403920" cy="4983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68 Rectángulo">
            <a:hlinkClick r:id="rId3" action="ppaction://hlinksldjump"/>
          </p:cNvPr>
          <p:cNvSpPr/>
          <p:nvPr/>
        </p:nvSpPr>
        <p:spPr>
          <a:xfrm>
            <a:off x="19100" y="193676"/>
            <a:ext cx="372568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200" b="1" dirty="0" smtClean="0"/>
              <a:t>CONCLUSIONES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141932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hlinkClick r:id="rId2" action="ppaction://hlinksldjump"/>
          </p:cNvPr>
          <p:cNvSpPr/>
          <p:nvPr/>
        </p:nvSpPr>
        <p:spPr>
          <a:xfrm>
            <a:off x="19100" y="193676"/>
            <a:ext cx="522957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200" b="1" dirty="0" smtClean="0"/>
              <a:t>RECOMENDACIONES</a:t>
            </a:r>
            <a:endParaRPr lang="es-ES" sz="3200" b="1" dirty="0"/>
          </a:p>
        </p:txBody>
      </p:sp>
      <p:sp>
        <p:nvSpPr>
          <p:cNvPr id="5" name="4 Rectángulo"/>
          <p:cNvSpPr/>
          <p:nvPr/>
        </p:nvSpPr>
        <p:spPr>
          <a:xfrm>
            <a:off x="385957" y="1707494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Gobierno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855306" y="2376232"/>
            <a:ext cx="2359880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b="1" dirty="0" smtClean="0">
                <a:solidFill>
                  <a:srgbClr val="7030A0"/>
                </a:solidFill>
              </a:rPr>
              <a:t>Financiamiento</a:t>
            </a:r>
            <a:r>
              <a:rPr lang="es-ES" sz="2000" b="1" dirty="0" smtClean="0">
                <a:solidFill>
                  <a:schemeClr val="tx1"/>
                </a:solidFill>
              </a:rPr>
              <a:t> 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818096" y="1494683"/>
            <a:ext cx="2157114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b="1" dirty="0" smtClean="0">
                <a:solidFill>
                  <a:srgbClr val="7030A0"/>
                </a:solidFill>
              </a:rPr>
              <a:t>Capacitación</a:t>
            </a:r>
            <a:endParaRPr lang="es-ES" sz="2000" b="1" dirty="0">
              <a:solidFill>
                <a:srgbClr val="7030A0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8099430" y="3332614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&gt; Industrias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638256" y="1645845"/>
            <a:ext cx="2376264" cy="885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2000" b="1" dirty="0" smtClean="0">
                <a:solidFill>
                  <a:srgbClr val="7030A0"/>
                </a:solidFill>
              </a:rPr>
              <a:t>Infraestructura</a:t>
            </a:r>
          </a:p>
          <a:p>
            <a:r>
              <a:rPr lang="es-ES" sz="2000" b="1" dirty="0" smtClean="0">
                <a:solidFill>
                  <a:srgbClr val="7030A0"/>
                </a:solidFill>
              </a:rPr>
              <a:t>Tecnología </a:t>
            </a:r>
          </a:p>
          <a:p>
            <a:r>
              <a:rPr lang="es-ES" sz="2000" b="1" dirty="0" smtClean="0">
                <a:solidFill>
                  <a:srgbClr val="7030A0"/>
                </a:solidFill>
              </a:rPr>
              <a:t>Innovación</a:t>
            </a:r>
            <a:endParaRPr lang="es-ES" sz="2000" b="1" dirty="0">
              <a:solidFill>
                <a:srgbClr val="7030A0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0340906" y="1794791"/>
            <a:ext cx="2407604" cy="860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300" b="1" dirty="0" smtClean="0">
                <a:solidFill>
                  <a:schemeClr val="tx1"/>
                </a:solidFill>
              </a:rPr>
              <a:t>Sector Metalmecánico</a:t>
            </a:r>
            <a:endParaRPr lang="es-ES" sz="2300" b="1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329064" y="1807532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Desarrollo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445002" y="3332614"/>
            <a:ext cx="1872208" cy="645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rgbClr val="0070C0"/>
                </a:solidFill>
              </a:rPr>
              <a:t>MP reciclada</a:t>
            </a:r>
            <a:endParaRPr lang="es-ES" sz="2200" b="1" dirty="0">
              <a:solidFill>
                <a:srgbClr val="0070C0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069099" y="8558211"/>
            <a:ext cx="1606674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7550623" y="4203975"/>
            <a:ext cx="2719022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>
                <a:solidFill>
                  <a:schemeClr val="accent1">
                    <a:lumMod val="75000"/>
                  </a:schemeClr>
                </a:solidFill>
              </a:rPr>
              <a:t>&gt;</a:t>
            </a:r>
            <a:r>
              <a:rPr lang="es-ES" sz="2200" b="1" dirty="0" smtClean="0">
                <a:solidFill>
                  <a:schemeClr val="accent1">
                    <a:lumMod val="75000"/>
                  </a:schemeClr>
                </a:solidFill>
              </a:rPr>
              <a:t>Productividad </a:t>
            </a:r>
            <a:endParaRPr lang="es-ES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78794" y="6067537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2200" b="1" dirty="0" smtClean="0">
                <a:solidFill>
                  <a:schemeClr val="tx1"/>
                </a:solidFill>
              </a:rPr>
              <a:t>-Normativa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2556735" y="4380719"/>
            <a:ext cx="2359496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s-ES" sz="2200" b="1" dirty="0" smtClean="0">
                <a:solidFill>
                  <a:schemeClr val="accent1">
                    <a:lumMod val="75000"/>
                  </a:schemeClr>
                </a:solidFill>
              </a:rPr>
              <a:t>bastecimiento</a:t>
            </a:r>
            <a:endParaRPr lang="es-ES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009767" y="8698060"/>
            <a:ext cx="2391916" cy="61308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Cambio Matriz Productiva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236722" y="5571029"/>
            <a:ext cx="2347654" cy="512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2200" b="1" dirty="0" smtClean="0">
                <a:solidFill>
                  <a:schemeClr val="tx1"/>
                </a:solidFill>
              </a:rPr>
              <a:t>-Planificación 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10665704" y="5937613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rgbClr val="7030A0"/>
                </a:solidFill>
              </a:rPr>
              <a:t>Calidad de vida</a:t>
            </a:r>
            <a:endParaRPr lang="es-ES" sz="2200" b="1" dirty="0">
              <a:solidFill>
                <a:srgbClr val="7030A0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575835" y="5827219"/>
            <a:ext cx="2347664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rgbClr val="7030A0"/>
                </a:solidFill>
              </a:rPr>
              <a:t>Sostenibilidad</a:t>
            </a:r>
          </a:p>
          <a:p>
            <a:r>
              <a:rPr lang="es-ES" sz="2200" b="1" dirty="0" smtClean="0">
                <a:solidFill>
                  <a:srgbClr val="7030A0"/>
                </a:solidFill>
              </a:rPr>
              <a:t>trabajo </a:t>
            </a:r>
            <a:endParaRPr lang="es-ES" sz="2200" b="1" dirty="0">
              <a:solidFill>
                <a:srgbClr val="7030A0"/>
              </a:solidFill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5641225" y="5914522"/>
            <a:ext cx="2347664" cy="65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2200" b="1" dirty="0" err="1" smtClean="0">
                <a:solidFill>
                  <a:srgbClr val="7030A0"/>
                </a:solidFill>
              </a:rPr>
              <a:t>Act</a:t>
            </a:r>
            <a:r>
              <a:rPr lang="es-ES" sz="2200" b="1" dirty="0" smtClean="0">
                <a:solidFill>
                  <a:srgbClr val="7030A0"/>
                </a:solidFill>
              </a:rPr>
              <a:t>. No tradicionales </a:t>
            </a:r>
            <a:endParaRPr lang="es-ES" sz="2200" b="1" dirty="0">
              <a:solidFill>
                <a:srgbClr val="7030A0"/>
              </a:solidFill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256823" y="6726799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2200" b="1" dirty="0" smtClean="0">
                <a:solidFill>
                  <a:schemeClr val="tx1"/>
                </a:solidFill>
              </a:rPr>
              <a:t>-Ejecución Políticas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2633886" y="7313038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2200" b="1" dirty="0" smtClean="0">
                <a:solidFill>
                  <a:srgbClr val="0070C0"/>
                </a:solidFill>
              </a:rPr>
              <a:t>Metas y estrategias</a:t>
            </a:r>
            <a:endParaRPr lang="es-ES" sz="2200" b="1" dirty="0">
              <a:solidFill>
                <a:srgbClr val="0070C0"/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5012192" y="7313038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rgbClr val="0070C0"/>
                </a:solidFill>
              </a:rPr>
              <a:t>Tasas de reciclaje</a:t>
            </a:r>
            <a:endParaRPr lang="es-ES" sz="2200" b="1" dirty="0">
              <a:solidFill>
                <a:srgbClr val="0070C0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5594598" y="4400273"/>
            <a:ext cx="1606674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accent1">
                    <a:lumMod val="75000"/>
                  </a:schemeClr>
                </a:solidFill>
              </a:rPr>
              <a:t>&lt; Costos </a:t>
            </a:r>
            <a:endParaRPr lang="es-ES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11094423" y="7339881"/>
            <a:ext cx="1557610" cy="724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Balanza Comercial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7057283" y="7339879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rgbClr val="0070C0"/>
                </a:solidFill>
              </a:rPr>
              <a:t>Oferta</a:t>
            </a:r>
          </a:p>
          <a:p>
            <a:pPr algn="ctr"/>
            <a:r>
              <a:rPr lang="es-ES" sz="2200" b="1" dirty="0">
                <a:solidFill>
                  <a:srgbClr val="0070C0"/>
                </a:solidFill>
              </a:rPr>
              <a:t>D</a:t>
            </a:r>
            <a:r>
              <a:rPr lang="es-ES" sz="2200" b="1" dirty="0" smtClean="0">
                <a:solidFill>
                  <a:srgbClr val="0070C0"/>
                </a:solidFill>
              </a:rPr>
              <a:t>emanda</a:t>
            </a:r>
            <a:endParaRPr lang="es-ES" sz="2200" b="1" dirty="0">
              <a:solidFill>
                <a:srgbClr val="0070C0"/>
              </a:solidFill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7715557" y="4715071"/>
            <a:ext cx="255408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accent1">
                    <a:lumMod val="75000"/>
                  </a:schemeClr>
                </a:solidFill>
              </a:rPr>
              <a:t>&gt;Competitividad</a:t>
            </a:r>
            <a:r>
              <a:rPr lang="es-ES" sz="2200" b="1" dirty="0" smtClean="0">
                <a:solidFill>
                  <a:schemeClr val="tx1"/>
                </a:solidFill>
              </a:rPr>
              <a:t> 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10990423" y="8558211"/>
            <a:ext cx="1661610" cy="381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divisas</a:t>
            </a:r>
            <a:endParaRPr lang="es-ES" sz="2200" b="1" dirty="0">
              <a:solidFill>
                <a:schemeClr val="tx1"/>
              </a:solidFill>
            </a:endParaRPr>
          </a:p>
        </p:txBody>
      </p:sp>
      <p:cxnSp>
        <p:nvCxnSpPr>
          <p:cNvPr id="3" name="2 Conector recto de flecha"/>
          <p:cNvCxnSpPr>
            <a:stCxn id="5" idx="3"/>
          </p:cNvCxnSpPr>
          <p:nvPr/>
        </p:nvCxnSpPr>
        <p:spPr>
          <a:xfrm flipV="1">
            <a:off x="2258165" y="1801223"/>
            <a:ext cx="597141" cy="212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>
            <a:stCxn id="5" idx="3"/>
          </p:cNvCxnSpPr>
          <p:nvPr/>
        </p:nvCxnSpPr>
        <p:spPr>
          <a:xfrm>
            <a:off x="2258165" y="2014035"/>
            <a:ext cx="597141" cy="5484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Cerrar llave"/>
          <p:cNvSpPr/>
          <p:nvPr/>
        </p:nvSpPr>
        <p:spPr>
          <a:xfrm>
            <a:off x="5069100" y="1494683"/>
            <a:ext cx="191806" cy="14946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Abrir llave"/>
          <p:cNvSpPr/>
          <p:nvPr/>
        </p:nvSpPr>
        <p:spPr>
          <a:xfrm>
            <a:off x="7301154" y="1366757"/>
            <a:ext cx="262508" cy="14946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Flecha derecha"/>
          <p:cNvSpPr/>
          <p:nvPr/>
        </p:nvSpPr>
        <p:spPr>
          <a:xfrm>
            <a:off x="9955723" y="1832234"/>
            <a:ext cx="433418" cy="512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1" name="40 Conector recto de flecha"/>
          <p:cNvCxnSpPr/>
          <p:nvPr/>
        </p:nvCxnSpPr>
        <p:spPr>
          <a:xfrm flipH="1">
            <a:off x="10014520" y="2682772"/>
            <a:ext cx="157912" cy="6498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>
            <a:endCxn id="8" idx="1"/>
          </p:cNvCxnSpPr>
          <p:nvPr/>
        </p:nvCxnSpPr>
        <p:spPr>
          <a:xfrm>
            <a:off x="7172552" y="3620840"/>
            <a:ext cx="926878" cy="1831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http://www.powerplace.com.ec/site/components/com_virtuemart/shop_image/product/RECICLAJE_4cdad2aa78af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09452" y="5937613"/>
            <a:ext cx="1467916" cy="743005"/>
          </a:xfrm>
          <a:prstGeom prst="rect">
            <a:avLst/>
          </a:prstGeom>
          <a:noFill/>
        </p:spPr>
      </p:pic>
      <p:sp>
        <p:nvSpPr>
          <p:cNvPr id="50" name="49 Abrir llave"/>
          <p:cNvSpPr/>
          <p:nvPr/>
        </p:nvSpPr>
        <p:spPr>
          <a:xfrm>
            <a:off x="2129031" y="4261774"/>
            <a:ext cx="427704" cy="429643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2" name="51 Conector recto"/>
          <p:cNvCxnSpPr/>
          <p:nvPr/>
        </p:nvCxnSpPr>
        <p:spPr>
          <a:xfrm>
            <a:off x="7432407" y="9049072"/>
            <a:ext cx="378228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"/>
          <p:cNvCxnSpPr/>
          <p:nvPr/>
        </p:nvCxnSpPr>
        <p:spPr>
          <a:xfrm>
            <a:off x="1216224" y="9049072"/>
            <a:ext cx="378228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61 Cerrar llave"/>
          <p:cNvSpPr/>
          <p:nvPr/>
        </p:nvSpPr>
        <p:spPr>
          <a:xfrm>
            <a:off x="7436677" y="4190351"/>
            <a:ext cx="113946" cy="122538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9" name="68 Conector recto de flecha"/>
          <p:cNvCxnSpPr/>
          <p:nvPr/>
        </p:nvCxnSpPr>
        <p:spPr>
          <a:xfrm flipV="1">
            <a:off x="4916231" y="3978099"/>
            <a:ext cx="724994" cy="532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Conector recto de flecha"/>
          <p:cNvCxnSpPr>
            <a:endCxn id="28" idx="0"/>
          </p:cNvCxnSpPr>
          <p:nvPr/>
        </p:nvCxnSpPr>
        <p:spPr>
          <a:xfrm>
            <a:off x="6397935" y="3978099"/>
            <a:ext cx="0" cy="4221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 de flecha"/>
          <p:cNvCxnSpPr/>
          <p:nvPr/>
        </p:nvCxnSpPr>
        <p:spPr>
          <a:xfrm>
            <a:off x="4672608" y="6312768"/>
            <a:ext cx="92199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 de flecha"/>
          <p:cNvCxnSpPr/>
          <p:nvPr/>
        </p:nvCxnSpPr>
        <p:spPr>
          <a:xfrm>
            <a:off x="7787462" y="6356427"/>
            <a:ext cx="92199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83 Conector recto de flecha"/>
          <p:cNvCxnSpPr/>
          <p:nvPr/>
        </p:nvCxnSpPr>
        <p:spPr>
          <a:xfrm>
            <a:off x="10172432" y="6440300"/>
            <a:ext cx="92199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84 Rectángulo"/>
          <p:cNvSpPr/>
          <p:nvPr/>
        </p:nvSpPr>
        <p:spPr>
          <a:xfrm>
            <a:off x="8955556" y="7118212"/>
            <a:ext cx="1944216" cy="443336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Importación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86" name="85 Rectángulo"/>
          <p:cNvSpPr/>
          <p:nvPr/>
        </p:nvSpPr>
        <p:spPr>
          <a:xfrm>
            <a:off x="8983615" y="7807262"/>
            <a:ext cx="1944216" cy="521729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Exportación</a:t>
            </a:r>
            <a:endParaRPr lang="es-ES" sz="2200" b="1" dirty="0">
              <a:solidFill>
                <a:schemeClr val="tx1"/>
              </a:solidFill>
            </a:endParaRPr>
          </a:p>
        </p:txBody>
      </p:sp>
      <p:cxnSp>
        <p:nvCxnSpPr>
          <p:cNvPr id="87" name="86 Conector recto de flecha"/>
          <p:cNvCxnSpPr/>
          <p:nvPr/>
        </p:nvCxnSpPr>
        <p:spPr>
          <a:xfrm>
            <a:off x="4240560" y="7619578"/>
            <a:ext cx="92199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87 Conector recto de flecha"/>
          <p:cNvCxnSpPr/>
          <p:nvPr/>
        </p:nvCxnSpPr>
        <p:spPr>
          <a:xfrm>
            <a:off x="6544816" y="7646419"/>
            <a:ext cx="92199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88 Conector recto de flecha"/>
          <p:cNvCxnSpPr/>
          <p:nvPr/>
        </p:nvCxnSpPr>
        <p:spPr>
          <a:xfrm>
            <a:off x="11780263" y="8064009"/>
            <a:ext cx="0" cy="4221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6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37420" y="1451801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Municipios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448472" y="1416224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Estrategias 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784762" y="2715708"/>
            <a:ext cx="2088232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Gremios reciclaje 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9167564" y="1416223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Gestión residuos 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338664" y="1416224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recolectores 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9877758" y="3733654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400" b="1" dirty="0" smtClean="0">
                <a:solidFill>
                  <a:srgbClr val="0070C0"/>
                </a:solidFill>
              </a:rPr>
              <a:t>Calidad vida</a:t>
            </a:r>
            <a:endParaRPr lang="es-ES" sz="2400" b="1" dirty="0">
              <a:solidFill>
                <a:srgbClr val="0070C0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7092366" y="2606957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2000" b="1" dirty="0" smtClean="0">
                <a:solidFill>
                  <a:schemeClr val="tx1"/>
                </a:solidFill>
              </a:rPr>
              <a:t>Medidas de seguridad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068244" y="3752777"/>
            <a:ext cx="2099320" cy="306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2000" b="1" dirty="0" smtClean="0">
                <a:solidFill>
                  <a:schemeClr val="tx1"/>
                </a:solidFill>
              </a:rPr>
              <a:t>Evitar situaciones lamentables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877766" y="3020060"/>
            <a:ext cx="2215108" cy="6130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Capacitación 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230066" y="5007392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892774" y="3698529"/>
            <a:ext cx="2445890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establecimientos 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7079046" y="4870588"/>
            <a:ext cx="2099320" cy="306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2000" b="1" dirty="0" smtClean="0">
                <a:solidFill>
                  <a:schemeClr val="tx1"/>
                </a:solidFill>
              </a:rPr>
              <a:t>Mejorar ingreso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9851268" y="5177129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partícipes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3765104" y="6032317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Conciencia ambiental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940446" y="5996103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Educación ecológica 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6408848" y="7830818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Incentivos y Sanciones 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919736" y="7758040"/>
            <a:ext cx="1872208" cy="6130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Normativa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8710314" y="7839709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Responsabilidades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10848464" y="7236489"/>
            <a:ext cx="1872208" cy="1656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Municipios, empresa, hogares, gremios.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3855232" y="7804615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Separación </a:t>
            </a:r>
          </a:p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Obligatoria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4447864" y="8888994"/>
            <a:ext cx="3012082" cy="44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Control Gobierno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988196" y="4410778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Prácticas reciclaje 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3916524" y="4700851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sociedad 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30" name="29 Rectángulo">
            <a:hlinkClick r:id="rId2" action="ppaction://hlinksldjump"/>
          </p:cNvPr>
          <p:cNvSpPr/>
          <p:nvPr/>
        </p:nvSpPr>
        <p:spPr>
          <a:xfrm>
            <a:off x="113234" y="336104"/>
            <a:ext cx="522957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200" b="1" dirty="0" smtClean="0"/>
              <a:t>RECOMENDACIONES</a:t>
            </a:r>
            <a:endParaRPr lang="es-ES" sz="3200" b="1" dirty="0"/>
          </a:p>
        </p:txBody>
      </p:sp>
      <p:cxnSp>
        <p:nvCxnSpPr>
          <p:cNvPr id="32" name="31 Conector recto de flecha"/>
          <p:cNvCxnSpPr/>
          <p:nvPr/>
        </p:nvCxnSpPr>
        <p:spPr>
          <a:xfrm>
            <a:off x="2512368" y="1722764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>
            <a:off x="5320680" y="1758342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>
            <a:off x="8242262" y="1758342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Abrir llave"/>
          <p:cNvSpPr/>
          <p:nvPr/>
        </p:nvSpPr>
        <p:spPr>
          <a:xfrm>
            <a:off x="3470598" y="2606957"/>
            <a:ext cx="314164" cy="28417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9" name="18 Conector recto de flecha"/>
          <p:cNvCxnSpPr/>
          <p:nvPr/>
        </p:nvCxnSpPr>
        <p:spPr>
          <a:xfrm>
            <a:off x="1876550" y="3698529"/>
            <a:ext cx="0" cy="613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>
            <a:off x="1876550" y="5164733"/>
            <a:ext cx="0" cy="613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errar llave"/>
          <p:cNvSpPr/>
          <p:nvPr/>
        </p:nvSpPr>
        <p:spPr>
          <a:xfrm>
            <a:off x="6105829" y="2669689"/>
            <a:ext cx="465670" cy="27069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6" name="35 Conector recto de flecha"/>
          <p:cNvCxnSpPr/>
          <p:nvPr/>
        </p:nvCxnSpPr>
        <p:spPr>
          <a:xfrm>
            <a:off x="10787372" y="4518402"/>
            <a:ext cx="0" cy="613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Flecha derecha"/>
          <p:cNvSpPr/>
          <p:nvPr/>
        </p:nvSpPr>
        <p:spPr>
          <a:xfrm>
            <a:off x="8964574" y="3022249"/>
            <a:ext cx="913184" cy="2001610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7" name="36 Conector recto de flecha"/>
          <p:cNvCxnSpPr/>
          <p:nvPr/>
        </p:nvCxnSpPr>
        <p:spPr>
          <a:xfrm>
            <a:off x="2728020" y="6338858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37 Abrir llave"/>
          <p:cNvSpPr/>
          <p:nvPr/>
        </p:nvSpPr>
        <p:spPr>
          <a:xfrm>
            <a:off x="10603346" y="7176864"/>
            <a:ext cx="210516" cy="17754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0" name="39 Conector recto de flecha"/>
          <p:cNvCxnSpPr/>
          <p:nvPr/>
        </p:nvCxnSpPr>
        <p:spPr>
          <a:xfrm>
            <a:off x="2919128" y="8064581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>
            <a:endCxn id="22" idx="1"/>
          </p:cNvCxnSpPr>
          <p:nvPr/>
        </p:nvCxnSpPr>
        <p:spPr>
          <a:xfrm flipV="1">
            <a:off x="5635395" y="8137359"/>
            <a:ext cx="773453" cy="25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/>
          <p:nvPr/>
        </p:nvCxnSpPr>
        <p:spPr>
          <a:xfrm>
            <a:off x="8210872" y="8216981"/>
            <a:ext cx="68184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"/>
          <p:cNvCxnSpPr/>
          <p:nvPr/>
        </p:nvCxnSpPr>
        <p:spPr>
          <a:xfrm>
            <a:off x="988196" y="9114822"/>
            <a:ext cx="3763349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"/>
          <p:cNvCxnSpPr/>
          <p:nvPr/>
        </p:nvCxnSpPr>
        <p:spPr>
          <a:xfrm>
            <a:off x="7092366" y="9114822"/>
            <a:ext cx="528509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8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owerplace.com.ec/site/components/com_virtuemart/shop_image/product/RECICLAJE_4cdad2aa78af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7176" y="1276783"/>
            <a:ext cx="2060932" cy="1180975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5305222" y="2173812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Metales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975348" y="1560731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Considerar </a:t>
            </a:r>
            <a:r>
              <a:rPr lang="es-ES" sz="2200" b="1" dirty="0" err="1" smtClean="0">
                <a:solidFill>
                  <a:schemeClr val="tx1"/>
                </a:solidFill>
              </a:rPr>
              <a:t>act</a:t>
            </a:r>
            <a:r>
              <a:rPr lang="es-ES" sz="2200" b="1" dirty="0" smtClean="0">
                <a:solidFill>
                  <a:schemeClr val="tx1"/>
                </a:solidFill>
              </a:rPr>
              <a:t>, apoyo 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666228" y="2941780"/>
            <a:ext cx="2160240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Políticas públicas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170562" y="926886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economía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0242470" y="1763007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sociedad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0199376" y="2671351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Medio Ambiente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650282" y="1456467"/>
            <a:ext cx="2520280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Estrategias mecanismos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327998" y="3383363"/>
            <a:ext cx="2520280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Calidad vida sociedad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363766" y="4609525"/>
            <a:ext cx="2520280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Sostenible tiempo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52936" y="1539967"/>
            <a:ext cx="1872208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Gobierno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2831332" y="3996444"/>
            <a:ext cx="2160240" cy="61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Programas educativas</a:t>
            </a:r>
            <a:endParaRPr lang="es-ES" sz="2200" b="1" dirty="0">
              <a:solidFill>
                <a:schemeClr val="tx1"/>
              </a:solidFill>
            </a:endParaRPr>
          </a:p>
        </p:txBody>
      </p:sp>
      <p:cxnSp>
        <p:nvCxnSpPr>
          <p:cNvPr id="20" name="19 Conector recto de flecha"/>
          <p:cNvCxnSpPr/>
          <p:nvPr/>
        </p:nvCxnSpPr>
        <p:spPr>
          <a:xfrm>
            <a:off x="2416002" y="186727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4915516" y="1867271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>
            <a:off x="7398254" y="186727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Abrir llave"/>
          <p:cNvSpPr/>
          <p:nvPr/>
        </p:nvSpPr>
        <p:spPr>
          <a:xfrm>
            <a:off x="10008147" y="890775"/>
            <a:ext cx="324830" cy="235754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5" name="24 Conector recto de flecha"/>
          <p:cNvCxnSpPr>
            <a:stCxn id="12" idx="2"/>
          </p:cNvCxnSpPr>
          <p:nvPr/>
        </p:nvCxnSpPr>
        <p:spPr>
          <a:xfrm>
            <a:off x="7588138" y="3996444"/>
            <a:ext cx="0" cy="4441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>
            <a:off x="6976864" y="2671351"/>
            <a:ext cx="421390" cy="5769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>
            <a:stCxn id="14" idx="2"/>
          </p:cNvCxnSpPr>
          <p:nvPr/>
        </p:nvCxnSpPr>
        <p:spPr>
          <a:xfrm>
            <a:off x="1589040" y="2153048"/>
            <a:ext cx="0" cy="228751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1589040" y="3284432"/>
            <a:ext cx="1386308" cy="1237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>
            <a:off x="1589040" y="4440560"/>
            <a:ext cx="133101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 flipV="1">
            <a:off x="4528592" y="2671351"/>
            <a:ext cx="1080120" cy="10185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Rectángulo">
            <a:hlinkClick r:id="rId3" action="ppaction://hlinksldjump"/>
          </p:cNvPr>
          <p:cNvSpPr/>
          <p:nvPr/>
        </p:nvSpPr>
        <p:spPr>
          <a:xfrm>
            <a:off x="113234" y="336104"/>
            <a:ext cx="522957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200" b="1" dirty="0" smtClean="0"/>
              <a:t>RECOMENDACIONES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162052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hlinkClick r:id="rId2" action="ppaction://hlinksldjump"/>
          </p:cNvPr>
          <p:cNvSpPr/>
          <p:nvPr/>
        </p:nvSpPr>
        <p:spPr>
          <a:xfrm>
            <a:off x="810881" y="408113"/>
            <a:ext cx="1119827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900" b="1" dirty="0" smtClean="0"/>
              <a:t>PLANTEAMIENTO DEL PROBLEMA Y ANTECEDENTES</a:t>
            </a:r>
            <a:endParaRPr lang="es-ES" sz="3900" b="1" dirty="0"/>
          </a:p>
        </p:txBody>
      </p:sp>
      <p:pic>
        <p:nvPicPr>
          <p:cNvPr id="5" name="Picture 4" descr="http://ecuador.politicaenelmundo.com/wp-content/uploads/2012/12/partidos-politicos-ecuador-300x33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0366" y="1729743"/>
            <a:ext cx="3697383" cy="2257332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5628422" y="2311072"/>
            <a:ext cx="2600343" cy="900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Enfrenta problemas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6 Abrir llave"/>
          <p:cNvSpPr/>
          <p:nvPr/>
        </p:nvSpPr>
        <p:spPr>
          <a:xfrm>
            <a:off x="8803150" y="1975411"/>
            <a:ext cx="200026" cy="1476373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8001" tIns="64001" rIns="128001" bIns="64001" rtlCol="0" anchor="ctr"/>
          <a:lstStyle/>
          <a:p>
            <a:pPr algn="ctr"/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9019980" y="1859658"/>
            <a:ext cx="2263023" cy="800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2800" dirty="0">
                <a:solidFill>
                  <a:schemeClr val="tx1"/>
                </a:solidFill>
              </a:rPr>
              <a:t>Económicos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9113399" y="2638947"/>
            <a:ext cx="2257027" cy="800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sz="2800" dirty="0">
                <a:solidFill>
                  <a:schemeClr val="tx1"/>
                </a:solidFill>
              </a:rPr>
              <a:t>Sociales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461051" y="4824322"/>
            <a:ext cx="2737064" cy="1200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Falta de Planificación de desarrollo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602898" y="4765886"/>
            <a:ext cx="2800370" cy="12001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Estimular y diversificar la productividad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195391" y="7150193"/>
            <a:ext cx="2900383" cy="140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Exporta materias primas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4907749" y="7150193"/>
            <a:ext cx="2900383" cy="1400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Importa productos terminados</a:t>
            </a:r>
            <a:endParaRPr lang="es-ES" dirty="0">
              <a:solidFill>
                <a:schemeClr val="tx1"/>
              </a:solidFill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>
            <a:off x="4095776" y="7850286"/>
            <a:ext cx="6920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8057247" y="7885791"/>
            <a:ext cx="6920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http://www.definicionabc.com/wp-content/uploads/balanza-comercia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82124" y="4765886"/>
            <a:ext cx="2173605" cy="2117035"/>
          </a:xfrm>
          <a:prstGeom prst="rect">
            <a:avLst/>
          </a:prstGeom>
          <a:noFill/>
        </p:spPr>
      </p:pic>
      <p:sp>
        <p:nvSpPr>
          <p:cNvPr id="21" name="20 Rectángulo">
            <a:hlinkClick r:id="rId5" action="ppaction://hlinkfile"/>
          </p:cNvPr>
          <p:cNvSpPr/>
          <p:nvPr/>
        </p:nvSpPr>
        <p:spPr>
          <a:xfrm>
            <a:off x="9128699" y="7366267"/>
            <a:ext cx="2880452" cy="10390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dirty="0" smtClean="0"/>
              <a:t>Balanza  Comercial deficitaria</a:t>
            </a:r>
            <a:endParaRPr lang="es-ES" dirty="0"/>
          </a:p>
        </p:txBody>
      </p:sp>
      <p:sp>
        <p:nvSpPr>
          <p:cNvPr id="22" name="21 Flecha derecha"/>
          <p:cNvSpPr/>
          <p:nvPr/>
        </p:nvSpPr>
        <p:spPr>
          <a:xfrm>
            <a:off x="4395742" y="5187521"/>
            <a:ext cx="784161" cy="473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spcCol="0"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6426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http://blogs.espe.edu.ec/wp-content/uploads/2013/09/Logo-RP-UFA-ESPE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0"/>
          <a:stretch/>
        </p:blipFill>
        <p:spPr bwMode="auto">
          <a:xfrm>
            <a:off x="2148667" y="667341"/>
            <a:ext cx="8568952" cy="15750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763485" y="2756279"/>
            <a:ext cx="10081120" cy="13169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TRABAJO DE INVESTIGACIÓN PREVIO A LA OBTENCIÓN DEL TÍTULO DE INGENIERO EN FINANZAS, CONTADOR PÚBLICO Y AUDITOR</a:t>
            </a:r>
            <a:endParaRPr lang="es-ES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763485" y="6211957"/>
            <a:ext cx="10081120" cy="23186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AUTOR: </a:t>
            </a:r>
            <a:r>
              <a:rPr lang="es-ES" sz="2400" dirty="0">
                <a:solidFill>
                  <a:prstClr val="black"/>
                </a:solidFill>
                <a:latin typeface="Arial Black" panose="020B0A04020102020204" pitchFamily="34" charset="0"/>
              </a:rPr>
              <a:t>ALEJANDRO MONTES DE OCA</a:t>
            </a:r>
          </a:p>
          <a:p>
            <a:pPr algn="ctr"/>
            <a:endParaRPr lang="es-ES" sz="24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/>
            <a:endParaRPr lang="es-ES" sz="24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DIRECTORA: </a:t>
            </a:r>
            <a:r>
              <a:rPr lang="es-ES" sz="2400" dirty="0">
                <a:solidFill>
                  <a:prstClr val="black"/>
                </a:solidFill>
                <a:latin typeface="Arial Black" panose="020B0A04020102020204" pitchFamily="34" charset="0"/>
              </a:rPr>
              <a:t>ECO. JANETH VICUÑA MSC</a:t>
            </a:r>
          </a:p>
          <a:p>
            <a:pPr algn="ctr"/>
            <a:r>
              <a:rPr lang="es-E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CODIRECTORA:</a:t>
            </a:r>
            <a:r>
              <a:rPr lang="es-ES" sz="2400" dirty="0">
                <a:solidFill>
                  <a:prstClr val="black"/>
                </a:solidFill>
                <a:latin typeface="Arial Black" panose="020B0A04020102020204" pitchFamily="34" charset="0"/>
              </a:rPr>
              <a:t> ECO. YOLANDA FLORES MSC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763485" y="4682681"/>
            <a:ext cx="10081120" cy="13169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TEMA: </a:t>
            </a:r>
            <a:r>
              <a:rPr lang="es-ES" sz="2400" dirty="0">
                <a:solidFill>
                  <a:prstClr val="black"/>
                </a:solidFill>
                <a:latin typeface="Arial Black" panose="020B0A04020102020204" pitchFamily="34" charset="0"/>
              </a:rPr>
              <a:t>IMPACTOS ECONÓMICO Y SOCIAL DEL RECICLAJE DE METALES EN LAS PROVINCIAS DE PICHINCHA Y GUAYAS</a:t>
            </a:r>
          </a:p>
        </p:txBody>
      </p:sp>
    </p:spTree>
    <p:extLst>
      <p:ext uri="{BB962C8B-B14F-4D97-AF65-F5344CB8AC3E}">
        <p14:creationId xmlns:p14="http://schemas.microsoft.com/office/powerpoint/2010/main" val="229947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Llamada de flecha a la derecha"/>
          <p:cNvSpPr/>
          <p:nvPr/>
        </p:nvSpPr>
        <p:spPr>
          <a:xfrm>
            <a:off x="4330965" y="1202572"/>
            <a:ext cx="3999556" cy="1644196"/>
          </a:xfrm>
          <a:prstGeom prst="rightArrowCallou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Abastecimiento de </a:t>
            </a:r>
            <a:r>
              <a:rPr lang="es-EC" dirty="0">
                <a:solidFill>
                  <a:schemeClr val="tx1"/>
                </a:solidFill>
              </a:rPr>
              <a:t>materia prima </a:t>
            </a:r>
            <a:r>
              <a:rPr lang="es-EC" dirty="0" smtClean="0">
                <a:solidFill>
                  <a:schemeClr val="tx1"/>
                </a:solidFill>
              </a:rPr>
              <a:t>importada y a costos altos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Picture 4" descr="http://ecuador.politicaenelmundo.com/wp-content/uploads/2012/12/partidos-politicos-ecuador-300x3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068" y="951794"/>
            <a:ext cx="2520279" cy="1072876"/>
          </a:xfrm>
          <a:prstGeom prst="rect">
            <a:avLst/>
          </a:prstGeom>
          <a:noFill/>
        </p:spPr>
      </p:pic>
      <p:sp>
        <p:nvSpPr>
          <p:cNvPr id="7" name="6 Elipse"/>
          <p:cNvSpPr/>
          <p:nvPr/>
        </p:nvSpPr>
        <p:spPr>
          <a:xfrm>
            <a:off x="8490041" y="1395588"/>
            <a:ext cx="3528392" cy="125816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Perdiendo competitividad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887226" y="1368254"/>
            <a:ext cx="2160241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Debe mejorar  nivel industrial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7163779" y="3169256"/>
            <a:ext cx="3773524" cy="612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2/3 reciclaje nacional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7540544" y="3711469"/>
            <a:ext cx="3019993" cy="600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r>
              <a:rPr lang="es-ES" dirty="0">
                <a:solidFill>
                  <a:prstClr val="black"/>
                </a:solidFill>
              </a:rPr>
              <a:t>1</a:t>
            </a:r>
            <a:r>
              <a:rPr lang="es-ES" dirty="0" smtClean="0">
                <a:solidFill>
                  <a:prstClr val="black"/>
                </a:solidFill>
              </a:rPr>
              <a:t>/3 importación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0016381" y="4185456"/>
            <a:ext cx="2448272" cy="801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Evitar la salida de divisas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890550" y="3458828"/>
            <a:ext cx="1859211" cy="726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Acerías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370806" y="3242326"/>
            <a:ext cx="2180443" cy="1200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Fuente de empleo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15" name="Picture 2" descr="http://www.pichincha.gob.ec/images/phocagallery/simbolospichincha/thumbs/phoca_thumb_l_banderapichinch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5673" y="6108866"/>
            <a:ext cx="2605070" cy="1000132"/>
          </a:xfrm>
          <a:prstGeom prst="rect">
            <a:avLst/>
          </a:prstGeom>
          <a:noFill/>
        </p:spPr>
      </p:pic>
      <p:pic>
        <p:nvPicPr>
          <p:cNvPr id="16" name="Picture 4" descr="http://www.viajandox.com/guayas/guayas_simbolos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28939" y="6157151"/>
            <a:ext cx="2643206" cy="904876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3259431" y="5304656"/>
            <a:ext cx="699480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Concentración económica territorial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1383576" y="7260032"/>
            <a:ext cx="2900383" cy="788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DESEMPLEO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4640161" y="7200069"/>
            <a:ext cx="2900383" cy="848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SUBEMPLEO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8036921" y="7376118"/>
            <a:ext cx="2900383" cy="612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POBREZA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3" name="22 Rectángulo">
            <a:hlinkClick r:id="rId5" action="ppaction://hlinkfile"/>
          </p:cNvPr>
          <p:cNvSpPr/>
          <p:nvPr/>
        </p:nvSpPr>
        <p:spPr>
          <a:xfrm>
            <a:off x="4514096" y="8184976"/>
            <a:ext cx="3816425" cy="7832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b="1" dirty="0" smtClean="0"/>
              <a:t>CONTAMINACIÓN </a:t>
            </a:r>
            <a:endParaRPr lang="es-ES" b="1" dirty="0"/>
          </a:p>
        </p:txBody>
      </p:sp>
      <p:cxnSp>
        <p:nvCxnSpPr>
          <p:cNvPr id="3" name="2 Conector recto de flecha"/>
          <p:cNvCxnSpPr/>
          <p:nvPr/>
        </p:nvCxnSpPr>
        <p:spPr>
          <a:xfrm flipH="1">
            <a:off x="4283959" y="3842405"/>
            <a:ext cx="66761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5 Abrir llave"/>
          <p:cNvSpPr/>
          <p:nvPr/>
        </p:nvSpPr>
        <p:spPr>
          <a:xfrm>
            <a:off x="7013670" y="3206946"/>
            <a:ext cx="300219" cy="107695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728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hlinkClick r:id="rId2" action="ppaction://hlinksldjump"/>
          </p:cNvPr>
          <p:cNvSpPr/>
          <p:nvPr/>
        </p:nvSpPr>
        <p:spPr>
          <a:xfrm>
            <a:off x="496144" y="454276"/>
            <a:ext cx="410445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8001" tIns="64001" rIns="128001" bIns="64001" spcCol="0" rtlCol="0" anchor="ctr"/>
          <a:lstStyle/>
          <a:p>
            <a:pPr algn="ctr"/>
            <a:r>
              <a:rPr lang="es-ES" sz="3900" b="1" dirty="0" smtClean="0"/>
              <a:t>JUSTIFICACIÓN</a:t>
            </a:r>
            <a:endParaRPr lang="es-ES" sz="3900" b="1" dirty="0"/>
          </a:p>
        </p:txBody>
      </p:sp>
      <p:pic>
        <p:nvPicPr>
          <p:cNvPr id="5" name="Picture 2" descr="http://www.uasb.edu.ec/admcontenidos/imagenes_subidas/2_constituc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7850" y="1869453"/>
            <a:ext cx="1574204" cy="2011985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2639294" y="2225800"/>
            <a:ext cx="1859211" cy="1200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ART 14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600600" y="3180418"/>
            <a:ext cx="7488832" cy="12241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chemeClr val="tx1"/>
                </a:solidFill>
              </a:rPr>
              <a:t>D</a:t>
            </a:r>
            <a:r>
              <a:rPr lang="es-EC" sz="2400" dirty="0" smtClean="0">
                <a:solidFill>
                  <a:schemeClr val="tx1"/>
                </a:solidFill>
              </a:rPr>
              <a:t>eclara de interés público la preservación del ambiente, la conservación de los ecosistemas, la prevención del daño ambiental….</a:t>
            </a:r>
            <a:endParaRPr lang="es-ES" sz="2400" dirty="0" smtClean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600600" y="1769413"/>
            <a:ext cx="7344816" cy="8195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chemeClr val="tx1"/>
                </a:solidFill>
              </a:rPr>
              <a:t>R</a:t>
            </a:r>
            <a:r>
              <a:rPr lang="es-EC" sz="2400" dirty="0" smtClean="0">
                <a:solidFill>
                  <a:schemeClr val="tx1"/>
                </a:solidFill>
              </a:rPr>
              <a:t>econoce </a:t>
            </a:r>
            <a:r>
              <a:rPr lang="es-EC" sz="2400" dirty="0">
                <a:solidFill>
                  <a:schemeClr val="tx1"/>
                </a:solidFill>
              </a:rPr>
              <a:t>el derecho de la población a vivir en un ambiente sano y ecológicamente </a:t>
            </a:r>
            <a:r>
              <a:rPr lang="es-EC" sz="2400" dirty="0" smtClean="0">
                <a:solidFill>
                  <a:schemeClr val="tx1"/>
                </a:solidFill>
              </a:rPr>
              <a:t>equilibrado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276601" y="5411918"/>
            <a:ext cx="2215128" cy="785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Plan del Buen Vivir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880520" y="5337223"/>
            <a:ext cx="2870790" cy="881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2007-2013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Economía sostenible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616824" y="5455333"/>
            <a:ext cx="3689214" cy="657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2013-2017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Cambio de Matriz Productiva</a:t>
            </a:r>
            <a:endParaRPr lang="es-ES" dirty="0">
              <a:solidFill>
                <a:schemeClr val="tx1"/>
              </a:solidFill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981308067"/>
              </p:ext>
            </p:extLst>
          </p:nvPr>
        </p:nvGraphicFramePr>
        <p:xfrm>
          <a:off x="1230016" y="5578182"/>
          <a:ext cx="10882608" cy="3777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2 Flecha abajo"/>
          <p:cNvSpPr/>
          <p:nvPr/>
        </p:nvSpPr>
        <p:spPr>
          <a:xfrm>
            <a:off x="7912968" y="2678484"/>
            <a:ext cx="936104" cy="393924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942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112636" y="3372490"/>
            <a:ext cx="2000264" cy="78584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RECICLAJE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857632" y="3345760"/>
            <a:ext cx="2215128" cy="785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Información limitada</a:t>
            </a:r>
            <a:endParaRPr lang="es-ES" sz="1500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9199561" y="1030208"/>
            <a:ext cx="2160241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Gran importancia mundial</a:t>
            </a:r>
            <a:endParaRPr lang="es-ES" sz="1500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583480" y="5448672"/>
            <a:ext cx="3833544" cy="567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favorece</a:t>
            </a:r>
            <a:endParaRPr lang="es-ES" sz="1400" dirty="0">
              <a:solidFill>
                <a:schemeClr val="tx1"/>
              </a:solidFill>
            </a:endParaRPr>
          </a:p>
        </p:txBody>
      </p:sp>
      <p:pic>
        <p:nvPicPr>
          <p:cNvPr id="8" name="Picture 6" descr="http://andes.info.ec/sites/default/files/styles/large/public/field/image/PRODUCCION%20AUTOMOTRIZ%20MA%20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7938" y="6348488"/>
            <a:ext cx="2428892" cy="1714511"/>
          </a:xfrm>
          <a:prstGeom prst="rect">
            <a:avLst/>
          </a:prstGeom>
          <a:noFill/>
        </p:spPr>
      </p:pic>
      <p:pic>
        <p:nvPicPr>
          <p:cNvPr id="9" name="Picture 10" descr="http://3.bp.blogspot.com/-PqHsOC0umrA/TVo4DBxOyYI/AAAAAAAADRw/EjUefPMgG-8/s1600/socied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7854" y="6277050"/>
            <a:ext cx="2428892" cy="1857388"/>
          </a:xfrm>
          <a:prstGeom prst="rect">
            <a:avLst/>
          </a:prstGeom>
          <a:noFill/>
        </p:spPr>
      </p:pic>
      <p:pic>
        <p:nvPicPr>
          <p:cNvPr id="10" name="Picture 12" descr="http://t1.gstatic.com/images?q=tbn:ANd9GcQuVLZBCqa1Ez2Ewgbw13hV9PhYHECW6uOC-2cmujN9C20Jh0QvDinSw2I6M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1007" y="6391808"/>
            <a:ext cx="2214577" cy="1714500"/>
          </a:xfrm>
          <a:prstGeom prst="rect">
            <a:avLst/>
          </a:prstGeom>
          <a:noFill/>
        </p:spPr>
      </p:pic>
      <p:pic>
        <p:nvPicPr>
          <p:cNvPr id="11" name="Picture 14" descr="http://2.bp.blogspot.com/-Z9pm3AQ5JuA/Tya4SHQd7pI/AAAAAAAAAEg/MOHR62GrUsc/s1600/imagenes-naturaleza-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37434" y="6320357"/>
            <a:ext cx="2428892" cy="1785951"/>
          </a:xfrm>
          <a:prstGeom prst="rect">
            <a:avLst/>
          </a:prstGeom>
          <a:noFill/>
        </p:spPr>
      </p:pic>
      <p:sp>
        <p:nvSpPr>
          <p:cNvPr id="14" name="13 Flecha derecha"/>
          <p:cNvSpPr/>
          <p:nvPr/>
        </p:nvSpPr>
        <p:spPr>
          <a:xfrm>
            <a:off x="7683181" y="3482125"/>
            <a:ext cx="720080" cy="555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Flecha derecha"/>
          <p:cNvSpPr/>
          <p:nvPr/>
        </p:nvSpPr>
        <p:spPr>
          <a:xfrm rot="10800000">
            <a:off x="3797814" y="3270748"/>
            <a:ext cx="720080" cy="555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Flecha derecha"/>
          <p:cNvSpPr/>
          <p:nvPr/>
        </p:nvSpPr>
        <p:spPr>
          <a:xfrm rot="5400000">
            <a:off x="5862379" y="4818179"/>
            <a:ext cx="720080" cy="555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Rectángulo"/>
          <p:cNvSpPr/>
          <p:nvPr/>
        </p:nvSpPr>
        <p:spPr>
          <a:xfrm>
            <a:off x="3239332" y="805537"/>
            <a:ext cx="2000264" cy="7858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METALES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361044" y="805537"/>
            <a:ext cx="2586134" cy="87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>
                <a:solidFill>
                  <a:prstClr val="black"/>
                </a:solidFill>
              </a:rPr>
              <a:t>A</a:t>
            </a:r>
            <a:r>
              <a:rPr lang="es-ES" dirty="0" smtClean="0">
                <a:solidFill>
                  <a:prstClr val="black"/>
                </a:solidFill>
              </a:rPr>
              <a:t>bastecimiento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5978132" y="958532"/>
            <a:ext cx="2586134" cy="87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Tema estratégico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653198" y="2947725"/>
            <a:ext cx="2939290" cy="87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Cubre parte de demanda creciente 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44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48780" y="1272208"/>
            <a:ext cx="5184576" cy="17281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800" b="1" dirty="0" smtClean="0">
              <a:solidFill>
                <a:schemeClr val="accent1"/>
              </a:solidFill>
            </a:endParaRPr>
          </a:p>
          <a:p>
            <a:pPr algn="ctr"/>
            <a:r>
              <a:rPr lang="es-ES" sz="2800" b="1" dirty="0" smtClean="0">
                <a:solidFill>
                  <a:schemeClr val="accent1"/>
                </a:solidFill>
              </a:rPr>
              <a:t>OBJETIVO GENERAL: </a:t>
            </a:r>
            <a:r>
              <a:rPr lang="es-EC" sz="2400" dirty="0" smtClean="0"/>
              <a:t>Cuantificar la importancia del RM en la Balanza Comercial y en la generación de empleo</a:t>
            </a:r>
          </a:p>
          <a:p>
            <a:pPr algn="ctr"/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748780" y="3936504"/>
            <a:ext cx="5184576" cy="3744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accent1"/>
                </a:solidFill>
              </a:rPr>
              <a:t>OBJETIVOS ESPECÍFICOS: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Cuantificar el beneficio económico del RM en las acerías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2400" dirty="0" smtClean="0"/>
              <a:t>Determinar el rol que desempeña el RM en la Balanza Comercial.  </a:t>
            </a:r>
            <a:endParaRPr lang="es-ES" sz="2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2400" dirty="0" smtClean="0"/>
              <a:t>Analizar la contribución del RM a la generación de empleo</a:t>
            </a:r>
            <a:endParaRPr lang="es-ES" sz="2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2400" dirty="0" smtClean="0"/>
              <a:t>Determinar la </a:t>
            </a:r>
            <a:r>
              <a:rPr lang="es-EC" sz="2400" dirty="0"/>
              <a:t>a</a:t>
            </a:r>
            <a:r>
              <a:rPr lang="es-EC" sz="2400" dirty="0" smtClean="0"/>
              <a:t>portación R M a la conservación del Medio Ambiente</a:t>
            </a:r>
            <a:endParaRPr lang="es-ES" sz="2400" dirty="0"/>
          </a:p>
        </p:txBody>
      </p:sp>
      <p:sp>
        <p:nvSpPr>
          <p:cNvPr id="6" name="5 Rectángulo"/>
          <p:cNvSpPr/>
          <p:nvPr/>
        </p:nvSpPr>
        <p:spPr>
          <a:xfrm>
            <a:off x="6544816" y="1335038"/>
            <a:ext cx="5328592" cy="17281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2800" b="1" dirty="0" smtClean="0">
              <a:solidFill>
                <a:schemeClr val="accent1"/>
              </a:solidFill>
            </a:endParaRPr>
          </a:p>
          <a:p>
            <a:pPr lvl="0" algn="ctr"/>
            <a:r>
              <a:rPr lang="es-ES" b="1" dirty="0" smtClean="0">
                <a:solidFill>
                  <a:srgbClr val="FF0000"/>
                </a:solidFill>
              </a:rPr>
              <a:t>TESIS: </a:t>
            </a:r>
            <a:r>
              <a:rPr lang="es-EC" sz="2400" dirty="0" smtClean="0"/>
              <a:t>El RM actualmente contribuye a equilibrar la Balanza Comercial y ha generado cientos de puestos de trabajo?</a:t>
            </a:r>
          </a:p>
          <a:p>
            <a:pPr algn="ctr"/>
            <a:endParaRPr lang="es-ES" dirty="0"/>
          </a:p>
        </p:txBody>
      </p:sp>
      <p:sp>
        <p:nvSpPr>
          <p:cNvPr id="7" name="6 Rectángulo">
            <a:hlinkClick r:id="rId2" action="ppaction://hlinkfile"/>
          </p:cNvPr>
          <p:cNvSpPr/>
          <p:nvPr/>
        </p:nvSpPr>
        <p:spPr>
          <a:xfrm>
            <a:off x="6544816" y="3936504"/>
            <a:ext cx="5472608" cy="37444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FC000"/>
                </a:solidFill>
              </a:rPr>
              <a:t>DELIMITACIÓN: </a:t>
            </a:r>
            <a:r>
              <a:rPr lang="es-ES" sz="2400" dirty="0" smtClean="0">
                <a:solidFill>
                  <a:schemeClr val="tx1"/>
                </a:solidFill>
              </a:rPr>
              <a:t>Metales económicamente viables reciclables, en las provincias de Guayas y Pichincha.</a:t>
            </a:r>
          </a:p>
          <a:p>
            <a:endParaRPr lang="es-E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chemeClr val="tx1"/>
                </a:solidFill>
              </a:rPr>
              <a:t>Procesamiento </a:t>
            </a:r>
            <a:r>
              <a:rPr lang="es-EC" sz="2400" dirty="0">
                <a:solidFill>
                  <a:schemeClr val="tx1"/>
                </a:solidFill>
              </a:rPr>
              <a:t>y gestión de materiales reciclables metálicos y no </a:t>
            </a:r>
            <a:r>
              <a:rPr lang="es-EC" sz="2400" dirty="0" smtClean="0">
                <a:solidFill>
                  <a:schemeClr val="tx1"/>
                </a:solidFill>
              </a:rPr>
              <a:t>metálicos  (96,6%)</a:t>
            </a:r>
            <a:endParaRPr lang="es-EC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chemeClr val="tx1"/>
                </a:solidFill>
              </a:rPr>
              <a:t>Comercialización de materiales reciclables (90,7%)</a:t>
            </a:r>
            <a:endParaRPr lang="es-E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55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128" y="2784376"/>
            <a:ext cx="11521440" cy="2318658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CAPÍTULO II</a:t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dirty="0" smtClean="0"/>
              <a:t>MARCO TEÓRICO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104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6797</TotalTime>
  <Words>1738</Words>
  <Application>Microsoft Office PowerPoint</Application>
  <PresentationFormat>Papel A3 (297 x 420 mm)</PresentationFormat>
  <Paragraphs>539</Paragraphs>
  <Slides>40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40</vt:i4>
      </vt:variant>
    </vt:vector>
  </HeadingPairs>
  <TitlesOfParts>
    <vt:vector size="44" baseType="lpstr">
      <vt:lpstr>Flujo</vt:lpstr>
      <vt:lpstr>Tema de Office</vt:lpstr>
      <vt:lpstr>1_Flujo</vt:lpstr>
      <vt:lpstr>1_Tema de Office</vt:lpstr>
      <vt:lpstr>Presentación de PowerPoint</vt:lpstr>
      <vt:lpstr>Presentación de PowerPoint</vt:lpstr>
      <vt:lpstr>CAPÍTULO I EL PROBLEMA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II MARCO TEÓRICO</vt:lpstr>
      <vt:lpstr>Presentación de PowerPoint</vt:lpstr>
      <vt:lpstr>Presentación de PowerPoint</vt:lpstr>
      <vt:lpstr>CAPÍTULO III El RECICLAJE DE METALES EN ECUADOR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IV EL RECICLAJE DE METALES EN LA BALANZA COMERCIAL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V CONCLUSIONES - RECOMENDACIONES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200</cp:revision>
  <dcterms:created xsi:type="dcterms:W3CDTF">2014-09-05T02:48:21Z</dcterms:created>
  <dcterms:modified xsi:type="dcterms:W3CDTF">2016-01-18T15:05:15Z</dcterms:modified>
</cp:coreProperties>
</file>