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8" r:id="rId3"/>
    <p:sldId id="257" r:id="rId4"/>
    <p:sldId id="258" r:id="rId5"/>
    <p:sldId id="259" r:id="rId6"/>
    <p:sldId id="260" r:id="rId7"/>
    <p:sldId id="261" r:id="rId8"/>
    <p:sldId id="262" r:id="rId9"/>
    <p:sldId id="28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90" r:id="rId33"/>
    <p:sldId id="285" r:id="rId34"/>
    <p:sldId id="291" r:id="rId35"/>
    <p:sldId id="287" r:id="rId3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ERSONAL-PC\Desktop\calculo%20vizue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321784776902892E-2"/>
          <c:y val="1.7009123859517562E-2"/>
          <c:w val="0.70003937007874018"/>
          <c:h val="0.8326195683872849"/>
        </c:manualLayout>
      </c:layout>
      <c:scatterChart>
        <c:scatterStyle val="lineMarker"/>
        <c:varyColors val="0"/>
        <c:ser>
          <c:idx val="0"/>
          <c:order val="0"/>
          <c:tx>
            <c:strRef>
              <c:f>Hoja1!$D$1</c:f>
              <c:strCache>
                <c:ptCount val="1"/>
                <c:pt idx="0">
                  <c:v>Test de pase a corta distancia a ras de piso</c:v>
                </c:pt>
              </c:strCache>
            </c:strRef>
          </c:tx>
          <c:spPr>
            <a:ln w="28575">
              <a:noFill/>
            </a:ln>
          </c:spPr>
          <c:xVal>
            <c:strRef>
              <c:f>Hoja1!$C$2:$C$13</c:f>
              <c:strCache>
                <c:ptCount val="12"/>
                <c:pt idx="0">
                  <c:v>Luis Chiluisa</c:v>
                </c:pt>
                <c:pt idx="1">
                  <c:v>Jose Delgado</c:v>
                </c:pt>
                <c:pt idx="2">
                  <c:v>Mario Ponce</c:v>
                </c:pt>
                <c:pt idx="3">
                  <c:v>Marco Subeldia</c:v>
                </c:pt>
                <c:pt idx="4">
                  <c:v>Camilo Pardo</c:v>
                </c:pt>
                <c:pt idx="5">
                  <c:v>Samuel Martines</c:v>
                </c:pt>
                <c:pt idx="6">
                  <c:v>Josue Lema</c:v>
                </c:pt>
                <c:pt idx="7">
                  <c:v>Jorge Díaz</c:v>
                </c:pt>
                <c:pt idx="8">
                  <c:v>Jose Pineda</c:v>
                </c:pt>
                <c:pt idx="9">
                  <c:v>Maximiliano Ponpeda</c:v>
                </c:pt>
                <c:pt idx="10">
                  <c:v>Carlo Remigio</c:v>
                </c:pt>
                <c:pt idx="11">
                  <c:v>Telmo Ruiz</c:v>
                </c:pt>
              </c:strCache>
            </c:strRef>
          </c:xVal>
          <c:yVal>
            <c:numRef>
              <c:f>Hoja1!$D$2:$D$13</c:f>
              <c:numCache>
                <c:formatCode>General</c:formatCode>
                <c:ptCount val="12"/>
                <c:pt idx="0">
                  <c:v>29</c:v>
                </c:pt>
                <c:pt idx="1">
                  <c:v>28</c:v>
                </c:pt>
                <c:pt idx="2">
                  <c:v>25</c:v>
                </c:pt>
                <c:pt idx="3">
                  <c:v>25</c:v>
                </c:pt>
                <c:pt idx="4">
                  <c:v>25</c:v>
                </c:pt>
                <c:pt idx="5">
                  <c:v>24</c:v>
                </c:pt>
                <c:pt idx="6">
                  <c:v>21</c:v>
                </c:pt>
                <c:pt idx="7">
                  <c:v>25</c:v>
                </c:pt>
                <c:pt idx="8">
                  <c:v>28</c:v>
                </c:pt>
                <c:pt idx="9">
                  <c:v>26</c:v>
                </c:pt>
                <c:pt idx="10">
                  <c:v>25</c:v>
                </c:pt>
                <c:pt idx="11">
                  <c:v>21</c:v>
                </c:pt>
              </c:numCache>
            </c:numRef>
          </c:yVal>
          <c:smooth val="0"/>
        </c:ser>
        <c:ser>
          <c:idx val="1"/>
          <c:order val="1"/>
          <c:tx>
            <c:strRef>
              <c:f>Hoja1!$E$1</c:f>
              <c:strCache>
                <c:ptCount val="1"/>
                <c:pt idx="0">
                  <c:v>Efectividad en el Saque de puerta con el pie  a balon parado </c:v>
                </c:pt>
              </c:strCache>
            </c:strRef>
          </c:tx>
          <c:spPr>
            <a:ln w="28575">
              <a:noFill/>
            </a:ln>
          </c:spPr>
          <c:xVal>
            <c:strRef>
              <c:f>Hoja1!$C$2:$C$13</c:f>
              <c:strCache>
                <c:ptCount val="12"/>
                <c:pt idx="0">
                  <c:v>Luis Chiluisa</c:v>
                </c:pt>
                <c:pt idx="1">
                  <c:v>Jose Delgado</c:v>
                </c:pt>
                <c:pt idx="2">
                  <c:v>Mario Ponce</c:v>
                </c:pt>
                <c:pt idx="3">
                  <c:v>Marco Subeldia</c:v>
                </c:pt>
                <c:pt idx="4">
                  <c:v>Camilo Pardo</c:v>
                </c:pt>
                <c:pt idx="5">
                  <c:v>Samuel Martines</c:v>
                </c:pt>
                <c:pt idx="6">
                  <c:v>Josue Lema</c:v>
                </c:pt>
                <c:pt idx="7">
                  <c:v>Jorge Díaz</c:v>
                </c:pt>
                <c:pt idx="8">
                  <c:v>Jose Pineda</c:v>
                </c:pt>
                <c:pt idx="9">
                  <c:v>Maximiliano Ponpeda</c:v>
                </c:pt>
                <c:pt idx="10">
                  <c:v>Carlo Remigio</c:v>
                </c:pt>
                <c:pt idx="11">
                  <c:v>Telmo Ruiz</c:v>
                </c:pt>
              </c:strCache>
            </c:strRef>
          </c:xVal>
          <c:yVal>
            <c:numRef>
              <c:f>Hoja1!$E$2:$E$13</c:f>
              <c:numCache>
                <c:formatCode>General</c:formatCode>
                <c:ptCount val="12"/>
                <c:pt idx="0">
                  <c:v>14</c:v>
                </c:pt>
                <c:pt idx="1">
                  <c:v>15</c:v>
                </c:pt>
                <c:pt idx="2">
                  <c:v>16</c:v>
                </c:pt>
                <c:pt idx="3">
                  <c:v>14</c:v>
                </c:pt>
                <c:pt idx="4">
                  <c:v>15</c:v>
                </c:pt>
                <c:pt idx="5">
                  <c:v>14</c:v>
                </c:pt>
                <c:pt idx="6">
                  <c:v>15</c:v>
                </c:pt>
                <c:pt idx="7">
                  <c:v>14</c:v>
                </c:pt>
                <c:pt idx="8">
                  <c:v>15</c:v>
                </c:pt>
                <c:pt idx="9">
                  <c:v>16</c:v>
                </c:pt>
                <c:pt idx="10">
                  <c:v>12</c:v>
                </c:pt>
                <c:pt idx="11">
                  <c:v>12</c:v>
                </c:pt>
              </c:numCache>
            </c:numRef>
          </c:yVal>
          <c:smooth val="0"/>
        </c:ser>
        <c:dLbls>
          <c:showLegendKey val="0"/>
          <c:showVal val="0"/>
          <c:showCatName val="0"/>
          <c:showSerName val="0"/>
          <c:showPercent val="0"/>
          <c:showBubbleSize val="0"/>
        </c:dLbls>
        <c:axId val="42077184"/>
        <c:axId val="42103552"/>
      </c:scatterChart>
      <c:valAx>
        <c:axId val="42077184"/>
        <c:scaling>
          <c:orientation val="minMax"/>
        </c:scaling>
        <c:delete val="0"/>
        <c:axPos val="b"/>
        <c:majorTickMark val="out"/>
        <c:minorTickMark val="none"/>
        <c:tickLblPos val="nextTo"/>
        <c:crossAx val="42103552"/>
        <c:crosses val="autoZero"/>
        <c:crossBetween val="midCat"/>
      </c:valAx>
      <c:valAx>
        <c:axId val="42103552"/>
        <c:scaling>
          <c:orientation val="minMax"/>
        </c:scaling>
        <c:delete val="0"/>
        <c:axPos val="l"/>
        <c:majorGridlines/>
        <c:numFmt formatCode="General" sourceLinked="1"/>
        <c:majorTickMark val="out"/>
        <c:minorTickMark val="none"/>
        <c:tickLblPos val="nextTo"/>
        <c:crossAx val="42077184"/>
        <c:crosses val="autoZero"/>
        <c:crossBetween val="midCat"/>
      </c:valAx>
    </c:plotArea>
    <c:legend>
      <c:legendPos val="r"/>
      <c:layout>
        <c:manualLayout>
          <c:xMode val="edge"/>
          <c:yMode val="edge"/>
          <c:x val="0.76444448818897637"/>
          <c:y val="6.7631546056742903E-2"/>
          <c:w val="0.22222222222222221"/>
          <c:h val="0.71063648293963255"/>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576602484097657E-2"/>
          <c:y val="5.1400554097404488E-2"/>
          <c:w val="0.7076891392225606"/>
          <c:h val="0.8326195683872849"/>
        </c:manualLayout>
      </c:layout>
      <c:scatterChart>
        <c:scatterStyle val="lineMarker"/>
        <c:varyColors val="0"/>
        <c:ser>
          <c:idx val="0"/>
          <c:order val="0"/>
          <c:tx>
            <c:strRef>
              <c:f>Hoja1!$D$20</c:f>
              <c:strCache>
                <c:ptCount val="1"/>
                <c:pt idx="0">
                  <c:v>Test de pase a corta distancia a ras de piso</c:v>
                </c:pt>
              </c:strCache>
            </c:strRef>
          </c:tx>
          <c:spPr>
            <a:ln w="28575">
              <a:noFill/>
            </a:ln>
          </c:spPr>
          <c:xVal>
            <c:strRef>
              <c:f>Hoja1!$C$21:$C$32</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Hoja1!$D$21:$D$32</c:f>
              <c:numCache>
                <c:formatCode>General</c:formatCode>
                <c:ptCount val="12"/>
                <c:pt idx="0">
                  <c:v>29</c:v>
                </c:pt>
                <c:pt idx="1">
                  <c:v>28</c:v>
                </c:pt>
                <c:pt idx="2">
                  <c:v>25</c:v>
                </c:pt>
                <c:pt idx="3">
                  <c:v>25</c:v>
                </c:pt>
                <c:pt idx="4">
                  <c:v>25</c:v>
                </c:pt>
                <c:pt idx="5">
                  <c:v>24</c:v>
                </c:pt>
                <c:pt idx="6">
                  <c:v>21</c:v>
                </c:pt>
                <c:pt idx="7">
                  <c:v>25</c:v>
                </c:pt>
                <c:pt idx="8">
                  <c:v>28</c:v>
                </c:pt>
                <c:pt idx="9">
                  <c:v>26</c:v>
                </c:pt>
                <c:pt idx="10">
                  <c:v>25</c:v>
                </c:pt>
                <c:pt idx="11">
                  <c:v>21</c:v>
                </c:pt>
              </c:numCache>
            </c:numRef>
          </c:yVal>
          <c:smooth val="0"/>
        </c:ser>
        <c:ser>
          <c:idx val="1"/>
          <c:order val="1"/>
          <c:tx>
            <c:strRef>
              <c:f>Hoja1!$E$20</c:f>
              <c:strCache>
                <c:ptCount val="1"/>
                <c:pt idx="0">
                  <c:v>Saques de volea dirigido </c:v>
                </c:pt>
              </c:strCache>
            </c:strRef>
          </c:tx>
          <c:spPr>
            <a:ln w="28575">
              <a:noFill/>
            </a:ln>
          </c:spPr>
          <c:xVal>
            <c:strRef>
              <c:f>Hoja1!$C$21:$C$32</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Hoja1!$E$21:$E$32</c:f>
              <c:numCache>
                <c:formatCode>General</c:formatCode>
                <c:ptCount val="12"/>
                <c:pt idx="0">
                  <c:v>19</c:v>
                </c:pt>
                <c:pt idx="1">
                  <c:v>20</c:v>
                </c:pt>
                <c:pt idx="2">
                  <c:v>18</c:v>
                </c:pt>
                <c:pt idx="3">
                  <c:v>19</c:v>
                </c:pt>
                <c:pt idx="4">
                  <c:v>20</c:v>
                </c:pt>
                <c:pt idx="5">
                  <c:v>18</c:v>
                </c:pt>
                <c:pt idx="6">
                  <c:v>19</c:v>
                </c:pt>
                <c:pt idx="7">
                  <c:v>19</c:v>
                </c:pt>
                <c:pt idx="8">
                  <c:v>18</c:v>
                </c:pt>
                <c:pt idx="9">
                  <c:v>19</c:v>
                </c:pt>
                <c:pt idx="10">
                  <c:v>18</c:v>
                </c:pt>
                <c:pt idx="11">
                  <c:v>18</c:v>
                </c:pt>
              </c:numCache>
            </c:numRef>
          </c:yVal>
          <c:smooth val="0"/>
        </c:ser>
        <c:dLbls>
          <c:showLegendKey val="0"/>
          <c:showVal val="0"/>
          <c:showCatName val="0"/>
          <c:showSerName val="0"/>
          <c:showPercent val="0"/>
          <c:showBubbleSize val="0"/>
        </c:dLbls>
        <c:axId val="101259520"/>
        <c:axId val="101302272"/>
      </c:scatterChart>
      <c:valAx>
        <c:axId val="101259520"/>
        <c:scaling>
          <c:orientation val="minMax"/>
        </c:scaling>
        <c:delete val="0"/>
        <c:axPos val="b"/>
        <c:majorTickMark val="out"/>
        <c:minorTickMark val="none"/>
        <c:tickLblPos val="nextTo"/>
        <c:crossAx val="101302272"/>
        <c:crosses val="autoZero"/>
        <c:crossBetween val="midCat"/>
      </c:valAx>
      <c:valAx>
        <c:axId val="101302272"/>
        <c:scaling>
          <c:orientation val="minMax"/>
        </c:scaling>
        <c:delete val="0"/>
        <c:axPos val="l"/>
        <c:majorGridlines/>
        <c:numFmt formatCode="General" sourceLinked="1"/>
        <c:majorTickMark val="out"/>
        <c:minorTickMark val="none"/>
        <c:tickLblPos val="nextTo"/>
        <c:crossAx val="101259520"/>
        <c:crosses val="autoZero"/>
        <c:crossBetween val="midCat"/>
      </c:valAx>
    </c:plotArea>
    <c:legend>
      <c:legendPos val="r"/>
      <c:layout>
        <c:manualLayout>
          <c:xMode val="edge"/>
          <c:yMode val="edge"/>
          <c:x val="0.77932010110462258"/>
          <c:y val="2.7010073030435136E-2"/>
          <c:w val="0.21768952526210059"/>
          <c:h val="0.70060950714494019"/>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74133136482939632"/>
          <c:h val="0.8326195683872849"/>
        </c:manualLayout>
      </c:layout>
      <c:scatterChart>
        <c:scatterStyle val="lineMarker"/>
        <c:varyColors val="0"/>
        <c:ser>
          <c:idx val="0"/>
          <c:order val="0"/>
          <c:tx>
            <c:strRef>
              <c:f>Hoja1!$D$37</c:f>
              <c:strCache>
                <c:ptCount val="1"/>
                <c:pt idx="0">
                  <c:v>Test de pase a corta distancia a ras de piso</c:v>
                </c:pt>
              </c:strCache>
            </c:strRef>
          </c:tx>
          <c:spPr>
            <a:ln w="28575">
              <a:noFill/>
            </a:ln>
          </c:spPr>
          <c:xVal>
            <c:strRef>
              <c:f>Hoja1!$C$38:$C$49</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Hoja1!$D$38:$D$49</c:f>
              <c:numCache>
                <c:formatCode>General</c:formatCode>
                <c:ptCount val="12"/>
                <c:pt idx="0">
                  <c:v>29</c:v>
                </c:pt>
                <c:pt idx="1">
                  <c:v>28</c:v>
                </c:pt>
                <c:pt idx="2">
                  <c:v>25</c:v>
                </c:pt>
                <c:pt idx="3">
                  <c:v>25</c:v>
                </c:pt>
                <c:pt idx="4">
                  <c:v>25</c:v>
                </c:pt>
                <c:pt idx="5">
                  <c:v>24</c:v>
                </c:pt>
                <c:pt idx="6">
                  <c:v>21</c:v>
                </c:pt>
                <c:pt idx="7">
                  <c:v>25</c:v>
                </c:pt>
                <c:pt idx="8">
                  <c:v>28</c:v>
                </c:pt>
                <c:pt idx="9">
                  <c:v>26</c:v>
                </c:pt>
                <c:pt idx="10">
                  <c:v>25</c:v>
                </c:pt>
                <c:pt idx="11">
                  <c:v>21</c:v>
                </c:pt>
              </c:numCache>
            </c:numRef>
          </c:yVal>
          <c:smooth val="0"/>
        </c:ser>
        <c:ser>
          <c:idx val="1"/>
          <c:order val="1"/>
          <c:tx>
            <c:strRef>
              <c:f>Hoja1!$E$37</c:f>
              <c:strCache>
                <c:ptCount val="1"/>
                <c:pt idx="0">
                  <c:v>Saques con la mano </c:v>
                </c:pt>
              </c:strCache>
            </c:strRef>
          </c:tx>
          <c:spPr>
            <a:ln w="28575">
              <a:noFill/>
            </a:ln>
          </c:spPr>
          <c:xVal>
            <c:strRef>
              <c:f>Hoja1!$C$38:$C$49</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Hoja1!$E$38:$E$49</c:f>
              <c:numCache>
                <c:formatCode>General</c:formatCode>
                <c:ptCount val="12"/>
                <c:pt idx="0">
                  <c:v>29</c:v>
                </c:pt>
                <c:pt idx="1">
                  <c:v>29</c:v>
                </c:pt>
                <c:pt idx="2">
                  <c:v>29</c:v>
                </c:pt>
                <c:pt idx="3">
                  <c:v>25</c:v>
                </c:pt>
                <c:pt idx="4">
                  <c:v>25</c:v>
                </c:pt>
                <c:pt idx="5">
                  <c:v>25</c:v>
                </c:pt>
                <c:pt idx="6">
                  <c:v>25</c:v>
                </c:pt>
                <c:pt idx="7">
                  <c:v>24</c:v>
                </c:pt>
                <c:pt idx="8">
                  <c:v>25</c:v>
                </c:pt>
                <c:pt idx="9">
                  <c:v>25</c:v>
                </c:pt>
                <c:pt idx="10">
                  <c:v>25</c:v>
                </c:pt>
                <c:pt idx="11">
                  <c:v>25</c:v>
                </c:pt>
              </c:numCache>
            </c:numRef>
          </c:yVal>
          <c:smooth val="0"/>
        </c:ser>
        <c:dLbls>
          <c:showLegendKey val="0"/>
          <c:showVal val="0"/>
          <c:showCatName val="0"/>
          <c:showSerName val="0"/>
          <c:showPercent val="0"/>
          <c:showBubbleSize val="0"/>
        </c:dLbls>
        <c:axId val="42204544"/>
        <c:axId val="42288256"/>
      </c:scatterChart>
      <c:valAx>
        <c:axId val="42204544"/>
        <c:scaling>
          <c:orientation val="minMax"/>
        </c:scaling>
        <c:delete val="0"/>
        <c:axPos val="b"/>
        <c:majorTickMark val="out"/>
        <c:minorTickMark val="none"/>
        <c:tickLblPos val="nextTo"/>
        <c:crossAx val="42288256"/>
        <c:crosses val="autoZero"/>
        <c:crossBetween val="midCat"/>
      </c:valAx>
      <c:valAx>
        <c:axId val="42288256"/>
        <c:scaling>
          <c:orientation val="minMax"/>
        </c:scaling>
        <c:delete val="0"/>
        <c:axPos val="l"/>
        <c:majorGridlines/>
        <c:numFmt formatCode="General" sourceLinked="1"/>
        <c:majorTickMark val="out"/>
        <c:minorTickMark val="none"/>
        <c:tickLblPos val="nextTo"/>
        <c:crossAx val="42204544"/>
        <c:crosses val="autoZero"/>
        <c:crossBetween val="midCat"/>
      </c:valAx>
    </c:plotArea>
    <c:legend>
      <c:legendPos val="r"/>
      <c:layout>
        <c:manualLayout>
          <c:xMode val="edge"/>
          <c:yMode val="edge"/>
          <c:x val="0.80240310586176733"/>
          <c:y val="5.0158209390492862E-2"/>
          <c:w val="0.19759689413823273"/>
          <c:h val="0.61264654418197728"/>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69602580927384072"/>
          <c:h val="0.8326195683872849"/>
        </c:manualLayout>
      </c:layout>
      <c:scatterChart>
        <c:scatterStyle val="lineMarker"/>
        <c:varyColors val="0"/>
        <c:ser>
          <c:idx val="0"/>
          <c:order val="0"/>
          <c:tx>
            <c:strRef>
              <c:f>Hoja1!$D$54</c:f>
              <c:strCache>
                <c:ptCount val="1"/>
                <c:pt idx="0">
                  <c:v>Pase de corta distancia a media altura (segundos) </c:v>
                </c:pt>
              </c:strCache>
            </c:strRef>
          </c:tx>
          <c:spPr>
            <a:ln w="28575">
              <a:noFill/>
            </a:ln>
          </c:spPr>
          <c:xVal>
            <c:strRef>
              <c:f>Hoja1!$C$55:$C$66</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Hoja1!$D$55:$D$66</c:f>
              <c:numCache>
                <c:formatCode>General</c:formatCode>
                <c:ptCount val="12"/>
                <c:pt idx="0">
                  <c:v>25</c:v>
                </c:pt>
                <c:pt idx="1">
                  <c:v>24</c:v>
                </c:pt>
                <c:pt idx="2">
                  <c:v>25</c:v>
                </c:pt>
                <c:pt idx="3">
                  <c:v>26</c:v>
                </c:pt>
                <c:pt idx="4">
                  <c:v>25</c:v>
                </c:pt>
                <c:pt idx="5">
                  <c:v>26</c:v>
                </c:pt>
                <c:pt idx="6">
                  <c:v>25</c:v>
                </c:pt>
                <c:pt idx="7">
                  <c:v>28</c:v>
                </c:pt>
                <c:pt idx="8">
                  <c:v>24</c:v>
                </c:pt>
                <c:pt idx="9">
                  <c:v>25</c:v>
                </c:pt>
                <c:pt idx="10">
                  <c:v>25</c:v>
                </c:pt>
                <c:pt idx="11">
                  <c:v>25</c:v>
                </c:pt>
              </c:numCache>
            </c:numRef>
          </c:yVal>
          <c:smooth val="0"/>
        </c:ser>
        <c:ser>
          <c:idx val="1"/>
          <c:order val="1"/>
          <c:tx>
            <c:strRef>
              <c:f>Hoja1!$E$54</c:f>
              <c:strCache>
                <c:ptCount val="1"/>
                <c:pt idx="0">
                  <c:v>Saque de puerta con el pie  a balon parado (puntos) </c:v>
                </c:pt>
              </c:strCache>
            </c:strRef>
          </c:tx>
          <c:spPr>
            <a:ln w="28575">
              <a:noFill/>
            </a:ln>
          </c:spPr>
          <c:xVal>
            <c:strRef>
              <c:f>Hoja1!$C$55:$C$66</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Hoja1!$E$55:$E$66</c:f>
              <c:numCache>
                <c:formatCode>General</c:formatCode>
                <c:ptCount val="12"/>
                <c:pt idx="0">
                  <c:v>8</c:v>
                </c:pt>
                <c:pt idx="1">
                  <c:v>10</c:v>
                </c:pt>
                <c:pt idx="2">
                  <c:v>10</c:v>
                </c:pt>
                <c:pt idx="3">
                  <c:v>16</c:v>
                </c:pt>
                <c:pt idx="4">
                  <c:v>19</c:v>
                </c:pt>
                <c:pt idx="5">
                  <c:v>8</c:v>
                </c:pt>
                <c:pt idx="6">
                  <c:v>16</c:v>
                </c:pt>
                <c:pt idx="7">
                  <c:v>16</c:v>
                </c:pt>
                <c:pt idx="8">
                  <c:v>10</c:v>
                </c:pt>
                <c:pt idx="9">
                  <c:v>25</c:v>
                </c:pt>
                <c:pt idx="10">
                  <c:v>12</c:v>
                </c:pt>
                <c:pt idx="11">
                  <c:v>10</c:v>
                </c:pt>
              </c:numCache>
            </c:numRef>
          </c:yVal>
          <c:smooth val="0"/>
        </c:ser>
        <c:dLbls>
          <c:showLegendKey val="0"/>
          <c:showVal val="0"/>
          <c:showCatName val="0"/>
          <c:showSerName val="0"/>
          <c:showPercent val="0"/>
          <c:showBubbleSize val="0"/>
        </c:dLbls>
        <c:axId val="102352000"/>
        <c:axId val="102353536"/>
      </c:scatterChart>
      <c:valAx>
        <c:axId val="102352000"/>
        <c:scaling>
          <c:orientation val="minMax"/>
        </c:scaling>
        <c:delete val="0"/>
        <c:axPos val="b"/>
        <c:majorTickMark val="out"/>
        <c:minorTickMark val="none"/>
        <c:tickLblPos val="nextTo"/>
        <c:crossAx val="102353536"/>
        <c:crosses val="autoZero"/>
        <c:crossBetween val="midCat"/>
      </c:valAx>
      <c:valAx>
        <c:axId val="102353536"/>
        <c:scaling>
          <c:orientation val="minMax"/>
        </c:scaling>
        <c:delete val="0"/>
        <c:axPos val="l"/>
        <c:majorGridlines/>
        <c:numFmt formatCode="General" sourceLinked="1"/>
        <c:majorTickMark val="out"/>
        <c:minorTickMark val="none"/>
        <c:tickLblPos val="nextTo"/>
        <c:crossAx val="102352000"/>
        <c:crosses val="autoZero"/>
        <c:crossBetween val="midCat"/>
      </c:valAx>
    </c:plotArea>
    <c:legend>
      <c:legendPos val="r"/>
      <c:layout>
        <c:manualLayout>
          <c:xMode val="edge"/>
          <c:yMode val="edge"/>
          <c:x val="0.76543088363954503"/>
          <c:y val="2.6626202974628182E-2"/>
          <c:w val="0.23179133858267717"/>
          <c:h val="0.7060068533100029"/>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72658136482939628"/>
          <c:h val="0.8326195683872849"/>
        </c:manualLayout>
      </c:layout>
      <c:scatterChart>
        <c:scatterStyle val="lineMarker"/>
        <c:varyColors val="0"/>
        <c:ser>
          <c:idx val="0"/>
          <c:order val="0"/>
          <c:tx>
            <c:strRef>
              <c:f>Hoja1!$D$71</c:f>
              <c:strCache>
                <c:ptCount val="1"/>
                <c:pt idx="0">
                  <c:v>Pase de corta distancia a media altura (segundos) </c:v>
                </c:pt>
              </c:strCache>
            </c:strRef>
          </c:tx>
          <c:spPr>
            <a:ln w="28575">
              <a:noFill/>
            </a:ln>
          </c:spPr>
          <c:xVal>
            <c:strRef>
              <c:f>Hoja1!$C$72:$C$83</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Hoja1!$D$72:$D$83</c:f>
              <c:numCache>
                <c:formatCode>General</c:formatCode>
                <c:ptCount val="12"/>
                <c:pt idx="0">
                  <c:v>25</c:v>
                </c:pt>
                <c:pt idx="1">
                  <c:v>24</c:v>
                </c:pt>
                <c:pt idx="2">
                  <c:v>25</c:v>
                </c:pt>
                <c:pt idx="3">
                  <c:v>26</c:v>
                </c:pt>
                <c:pt idx="4">
                  <c:v>25</c:v>
                </c:pt>
                <c:pt idx="5">
                  <c:v>26</c:v>
                </c:pt>
                <c:pt idx="6">
                  <c:v>25</c:v>
                </c:pt>
                <c:pt idx="7">
                  <c:v>28</c:v>
                </c:pt>
                <c:pt idx="8">
                  <c:v>24</c:v>
                </c:pt>
                <c:pt idx="9">
                  <c:v>25</c:v>
                </c:pt>
                <c:pt idx="10">
                  <c:v>25</c:v>
                </c:pt>
                <c:pt idx="11">
                  <c:v>25</c:v>
                </c:pt>
              </c:numCache>
            </c:numRef>
          </c:yVal>
          <c:smooth val="0"/>
        </c:ser>
        <c:ser>
          <c:idx val="1"/>
          <c:order val="1"/>
          <c:tx>
            <c:strRef>
              <c:f>Hoja1!$E$71</c:f>
              <c:strCache>
                <c:ptCount val="1"/>
                <c:pt idx="0">
                  <c:v>Saques de volea dirigido (puntos)</c:v>
                </c:pt>
              </c:strCache>
            </c:strRef>
          </c:tx>
          <c:spPr>
            <a:ln w="28575">
              <a:noFill/>
            </a:ln>
          </c:spPr>
          <c:xVal>
            <c:strRef>
              <c:f>Hoja1!$C$72:$C$83</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Hoja1!$E$72:$E$83</c:f>
              <c:numCache>
                <c:formatCode>General</c:formatCode>
                <c:ptCount val="12"/>
                <c:pt idx="0">
                  <c:v>15</c:v>
                </c:pt>
                <c:pt idx="1">
                  <c:v>12</c:v>
                </c:pt>
                <c:pt idx="2">
                  <c:v>14</c:v>
                </c:pt>
                <c:pt idx="3">
                  <c:v>15</c:v>
                </c:pt>
                <c:pt idx="4">
                  <c:v>14</c:v>
                </c:pt>
                <c:pt idx="5">
                  <c:v>14</c:v>
                </c:pt>
                <c:pt idx="6">
                  <c:v>14</c:v>
                </c:pt>
                <c:pt idx="7">
                  <c:v>14</c:v>
                </c:pt>
                <c:pt idx="8">
                  <c:v>14</c:v>
                </c:pt>
                <c:pt idx="9">
                  <c:v>12</c:v>
                </c:pt>
                <c:pt idx="10">
                  <c:v>12</c:v>
                </c:pt>
                <c:pt idx="11">
                  <c:v>13</c:v>
                </c:pt>
              </c:numCache>
            </c:numRef>
          </c:yVal>
          <c:smooth val="0"/>
        </c:ser>
        <c:dLbls>
          <c:showLegendKey val="0"/>
          <c:showVal val="0"/>
          <c:showCatName val="0"/>
          <c:showSerName val="0"/>
          <c:showPercent val="0"/>
          <c:showBubbleSize val="0"/>
        </c:dLbls>
        <c:axId val="101416960"/>
        <c:axId val="101418496"/>
      </c:scatterChart>
      <c:valAx>
        <c:axId val="101416960"/>
        <c:scaling>
          <c:orientation val="minMax"/>
        </c:scaling>
        <c:delete val="0"/>
        <c:axPos val="b"/>
        <c:majorTickMark val="out"/>
        <c:minorTickMark val="none"/>
        <c:tickLblPos val="nextTo"/>
        <c:crossAx val="101418496"/>
        <c:crosses val="autoZero"/>
        <c:crossBetween val="midCat"/>
      </c:valAx>
      <c:valAx>
        <c:axId val="101418496"/>
        <c:scaling>
          <c:orientation val="minMax"/>
        </c:scaling>
        <c:delete val="0"/>
        <c:axPos val="l"/>
        <c:majorGridlines/>
        <c:numFmt formatCode="General" sourceLinked="1"/>
        <c:majorTickMark val="out"/>
        <c:minorTickMark val="none"/>
        <c:tickLblPos val="nextTo"/>
        <c:crossAx val="101416960"/>
        <c:crosses val="autoZero"/>
        <c:crossBetween val="midCat"/>
      </c:valAx>
    </c:plotArea>
    <c:legend>
      <c:legendPos val="r"/>
      <c:layout>
        <c:manualLayout>
          <c:xMode val="edge"/>
          <c:yMode val="edge"/>
          <c:x val="0.77931977252843398"/>
          <c:y val="8.4915427238261947E-3"/>
          <c:w val="0.21234689413823271"/>
          <c:h val="0.70986876640419949"/>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72730358705161857"/>
          <c:h val="0.8326195683872849"/>
        </c:manualLayout>
      </c:layout>
      <c:scatterChart>
        <c:scatterStyle val="lineMarker"/>
        <c:varyColors val="0"/>
        <c:ser>
          <c:idx val="0"/>
          <c:order val="0"/>
          <c:tx>
            <c:strRef>
              <c:f>Hoja1!$D$87</c:f>
              <c:strCache>
                <c:ptCount val="1"/>
                <c:pt idx="0">
                  <c:v>Pase de corta distancia a media altura (segundos) </c:v>
                </c:pt>
              </c:strCache>
            </c:strRef>
          </c:tx>
          <c:spPr>
            <a:ln w="28575">
              <a:noFill/>
            </a:ln>
          </c:spPr>
          <c:xVal>
            <c:strRef>
              <c:f>Hoja1!$C$88:$C$99</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Hoja1!$D$88:$D$99</c:f>
              <c:numCache>
                <c:formatCode>General</c:formatCode>
                <c:ptCount val="12"/>
                <c:pt idx="0">
                  <c:v>25</c:v>
                </c:pt>
                <c:pt idx="1">
                  <c:v>24</c:v>
                </c:pt>
                <c:pt idx="2">
                  <c:v>25</c:v>
                </c:pt>
                <c:pt idx="3">
                  <c:v>26</c:v>
                </c:pt>
                <c:pt idx="4">
                  <c:v>25</c:v>
                </c:pt>
                <c:pt idx="5">
                  <c:v>26</c:v>
                </c:pt>
                <c:pt idx="6">
                  <c:v>25</c:v>
                </c:pt>
                <c:pt idx="7">
                  <c:v>28</c:v>
                </c:pt>
                <c:pt idx="8">
                  <c:v>24</c:v>
                </c:pt>
                <c:pt idx="9">
                  <c:v>25</c:v>
                </c:pt>
                <c:pt idx="10">
                  <c:v>25</c:v>
                </c:pt>
                <c:pt idx="11">
                  <c:v>25</c:v>
                </c:pt>
              </c:numCache>
            </c:numRef>
          </c:yVal>
          <c:smooth val="0"/>
        </c:ser>
        <c:ser>
          <c:idx val="1"/>
          <c:order val="1"/>
          <c:tx>
            <c:strRef>
              <c:f>Hoja1!$E$87</c:f>
              <c:strCache>
                <c:ptCount val="1"/>
                <c:pt idx="0">
                  <c:v>Saques con la mano </c:v>
                </c:pt>
              </c:strCache>
            </c:strRef>
          </c:tx>
          <c:spPr>
            <a:ln w="28575">
              <a:noFill/>
            </a:ln>
          </c:spPr>
          <c:xVal>
            <c:strRef>
              <c:f>Hoja1!$C$88:$C$99</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Hoja1!$E$88:$E$99</c:f>
              <c:numCache>
                <c:formatCode>General</c:formatCode>
                <c:ptCount val="12"/>
                <c:pt idx="0">
                  <c:v>15</c:v>
                </c:pt>
                <c:pt idx="1">
                  <c:v>8</c:v>
                </c:pt>
                <c:pt idx="2">
                  <c:v>14</c:v>
                </c:pt>
                <c:pt idx="3">
                  <c:v>19</c:v>
                </c:pt>
                <c:pt idx="4">
                  <c:v>15</c:v>
                </c:pt>
                <c:pt idx="5">
                  <c:v>15</c:v>
                </c:pt>
                <c:pt idx="6">
                  <c:v>15</c:v>
                </c:pt>
                <c:pt idx="7">
                  <c:v>12</c:v>
                </c:pt>
                <c:pt idx="8">
                  <c:v>15</c:v>
                </c:pt>
                <c:pt idx="9">
                  <c:v>19</c:v>
                </c:pt>
                <c:pt idx="10">
                  <c:v>13</c:v>
                </c:pt>
                <c:pt idx="11">
                  <c:v>12</c:v>
                </c:pt>
              </c:numCache>
            </c:numRef>
          </c:yVal>
          <c:smooth val="0"/>
        </c:ser>
        <c:dLbls>
          <c:showLegendKey val="0"/>
          <c:showVal val="0"/>
          <c:showCatName val="0"/>
          <c:showSerName val="0"/>
          <c:showPercent val="0"/>
          <c:showBubbleSize val="0"/>
        </c:dLbls>
        <c:axId val="101476992"/>
        <c:axId val="101482880"/>
      </c:scatterChart>
      <c:valAx>
        <c:axId val="101476992"/>
        <c:scaling>
          <c:orientation val="minMax"/>
        </c:scaling>
        <c:delete val="0"/>
        <c:axPos val="b"/>
        <c:majorTickMark val="out"/>
        <c:minorTickMark val="none"/>
        <c:tickLblPos val="nextTo"/>
        <c:crossAx val="101482880"/>
        <c:crosses val="autoZero"/>
        <c:crossBetween val="midCat"/>
      </c:valAx>
      <c:valAx>
        <c:axId val="101482880"/>
        <c:scaling>
          <c:orientation val="minMax"/>
        </c:scaling>
        <c:delete val="0"/>
        <c:axPos val="l"/>
        <c:majorGridlines/>
        <c:numFmt formatCode="General" sourceLinked="1"/>
        <c:majorTickMark val="out"/>
        <c:minorTickMark val="none"/>
        <c:tickLblPos val="nextTo"/>
        <c:crossAx val="101476992"/>
        <c:crosses val="autoZero"/>
        <c:crossBetween val="midCat"/>
      </c:valAx>
    </c:plotArea>
    <c:legend>
      <c:legendPos val="r"/>
      <c:layout>
        <c:manualLayout>
          <c:xMode val="edge"/>
          <c:yMode val="edge"/>
          <c:x val="0.80226421697287831"/>
          <c:y val="1.3121172353455824E-2"/>
          <c:w val="0.19495800524934381"/>
          <c:h val="0.47838728492271798"/>
        </c:manualLayout>
      </c:layout>
      <c:overlay val="0"/>
      <c:txPr>
        <a:bodyPr/>
        <a:lstStyle/>
        <a:p>
          <a:pPr>
            <a:defRPr sz="1600"/>
          </a:pPr>
          <a:endParaRPr lang="es-EC"/>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73163670166229211"/>
          <c:h val="0.8326195683872849"/>
        </c:manualLayout>
      </c:layout>
      <c:scatterChart>
        <c:scatterStyle val="lineMarker"/>
        <c:varyColors val="0"/>
        <c:ser>
          <c:idx val="0"/>
          <c:order val="0"/>
          <c:tx>
            <c:strRef>
              <c:f>Hoja1!$D$104</c:f>
              <c:strCache>
                <c:ptCount val="1"/>
                <c:pt idx="0">
                  <c:v>Pase de corta distancia en altura (segundos)</c:v>
                </c:pt>
              </c:strCache>
            </c:strRef>
          </c:tx>
          <c:spPr>
            <a:ln w="28575">
              <a:noFill/>
            </a:ln>
          </c:spPr>
          <c:xVal>
            <c:strRef>
              <c:f>Hoja1!$C$105:$C$116</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Hoja1!$D$105:$D$116</c:f>
              <c:numCache>
                <c:formatCode>General</c:formatCode>
                <c:ptCount val="12"/>
                <c:pt idx="0">
                  <c:v>18</c:v>
                </c:pt>
                <c:pt idx="1">
                  <c:v>19</c:v>
                </c:pt>
                <c:pt idx="2">
                  <c:v>21</c:v>
                </c:pt>
                <c:pt idx="3">
                  <c:v>25</c:v>
                </c:pt>
                <c:pt idx="4">
                  <c:v>24</c:v>
                </c:pt>
                <c:pt idx="5">
                  <c:v>21</c:v>
                </c:pt>
                <c:pt idx="6">
                  <c:v>23</c:v>
                </c:pt>
                <c:pt idx="7">
                  <c:v>25</c:v>
                </c:pt>
                <c:pt idx="8">
                  <c:v>21</c:v>
                </c:pt>
                <c:pt idx="9">
                  <c:v>25</c:v>
                </c:pt>
                <c:pt idx="10">
                  <c:v>25</c:v>
                </c:pt>
                <c:pt idx="11">
                  <c:v>20</c:v>
                </c:pt>
              </c:numCache>
            </c:numRef>
          </c:yVal>
          <c:smooth val="0"/>
        </c:ser>
        <c:ser>
          <c:idx val="1"/>
          <c:order val="1"/>
          <c:tx>
            <c:strRef>
              <c:f>Hoja1!$E$104</c:f>
              <c:strCache>
                <c:ptCount val="1"/>
                <c:pt idx="0">
                  <c:v>Saques con la mano (puntos)</c:v>
                </c:pt>
              </c:strCache>
            </c:strRef>
          </c:tx>
          <c:spPr>
            <a:ln w="28575">
              <a:noFill/>
            </a:ln>
          </c:spPr>
          <c:xVal>
            <c:strRef>
              <c:f>Hoja1!$C$105:$C$116</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Hoja1!$E$105:$E$116</c:f>
              <c:numCache>
                <c:formatCode>General</c:formatCode>
                <c:ptCount val="12"/>
                <c:pt idx="0">
                  <c:v>15</c:v>
                </c:pt>
                <c:pt idx="1">
                  <c:v>16</c:v>
                </c:pt>
                <c:pt idx="2">
                  <c:v>15</c:v>
                </c:pt>
                <c:pt idx="3">
                  <c:v>25</c:v>
                </c:pt>
                <c:pt idx="4">
                  <c:v>25</c:v>
                </c:pt>
                <c:pt idx="5">
                  <c:v>25</c:v>
                </c:pt>
                <c:pt idx="6">
                  <c:v>20</c:v>
                </c:pt>
                <c:pt idx="7">
                  <c:v>24</c:v>
                </c:pt>
                <c:pt idx="8">
                  <c:v>19</c:v>
                </c:pt>
                <c:pt idx="9">
                  <c:v>25</c:v>
                </c:pt>
                <c:pt idx="10">
                  <c:v>25</c:v>
                </c:pt>
                <c:pt idx="11">
                  <c:v>25</c:v>
                </c:pt>
              </c:numCache>
            </c:numRef>
          </c:yVal>
          <c:smooth val="0"/>
        </c:ser>
        <c:dLbls>
          <c:showLegendKey val="0"/>
          <c:showVal val="0"/>
          <c:showCatName val="0"/>
          <c:showSerName val="0"/>
          <c:showPercent val="0"/>
          <c:showBubbleSize val="0"/>
        </c:dLbls>
        <c:axId val="101598720"/>
        <c:axId val="101600256"/>
      </c:scatterChart>
      <c:valAx>
        <c:axId val="101598720"/>
        <c:scaling>
          <c:orientation val="minMax"/>
        </c:scaling>
        <c:delete val="0"/>
        <c:axPos val="b"/>
        <c:majorTickMark val="out"/>
        <c:minorTickMark val="none"/>
        <c:tickLblPos val="nextTo"/>
        <c:crossAx val="101600256"/>
        <c:crosses val="autoZero"/>
        <c:crossBetween val="midCat"/>
      </c:valAx>
      <c:valAx>
        <c:axId val="101600256"/>
        <c:scaling>
          <c:orientation val="minMax"/>
        </c:scaling>
        <c:delete val="0"/>
        <c:axPos val="l"/>
        <c:majorGridlines/>
        <c:numFmt formatCode="General" sourceLinked="1"/>
        <c:majorTickMark val="out"/>
        <c:minorTickMark val="none"/>
        <c:tickLblPos val="nextTo"/>
        <c:crossAx val="101598720"/>
        <c:crosses val="autoZero"/>
        <c:crossBetween val="midCat"/>
      </c:valAx>
    </c:plotArea>
    <c:legend>
      <c:legendPos val="r"/>
      <c:layout>
        <c:manualLayout>
          <c:xMode val="edge"/>
          <c:yMode val="edge"/>
          <c:x val="0.78715288713910758"/>
          <c:y val="2.2380431612715083E-2"/>
          <c:w val="0.21006933508311462"/>
          <c:h val="0.53394284047827356"/>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71219225721784762"/>
          <c:h val="0.8326195683872849"/>
        </c:manualLayout>
      </c:layout>
      <c:scatterChart>
        <c:scatterStyle val="lineMarker"/>
        <c:varyColors val="0"/>
        <c:ser>
          <c:idx val="0"/>
          <c:order val="0"/>
          <c:tx>
            <c:strRef>
              <c:f>Hoja1!$D$121</c:f>
              <c:strCache>
                <c:ptCount val="1"/>
                <c:pt idx="0">
                  <c:v>Pase de corta distancia en altura (segundos)</c:v>
                </c:pt>
              </c:strCache>
            </c:strRef>
          </c:tx>
          <c:spPr>
            <a:ln w="28575">
              <a:noFill/>
            </a:ln>
          </c:spPr>
          <c:xVal>
            <c:strRef>
              <c:f>Hoja1!$C$122:$C$133</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Hoja1!$D$122:$D$133</c:f>
              <c:numCache>
                <c:formatCode>General</c:formatCode>
                <c:ptCount val="12"/>
                <c:pt idx="0">
                  <c:v>18</c:v>
                </c:pt>
                <c:pt idx="1">
                  <c:v>19</c:v>
                </c:pt>
                <c:pt idx="2">
                  <c:v>21</c:v>
                </c:pt>
                <c:pt idx="3">
                  <c:v>25</c:v>
                </c:pt>
                <c:pt idx="4">
                  <c:v>24</c:v>
                </c:pt>
                <c:pt idx="5">
                  <c:v>21</c:v>
                </c:pt>
                <c:pt idx="6">
                  <c:v>23</c:v>
                </c:pt>
                <c:pt idx="7">
                  <c:v>25</c:v>
                </c:pt>
                <c:pt idx="8">
                  <c:v>21</c:v>
                </c:pt>
                <c:pt idx="9">
                  <c:v>25</c:v>
                </c:pt>
                <c:pt idx="10">
                  <c:v>25</c:v>
                </c:pt>
                <c:pt idx="11">
                  <c:v>20</c:v>
                </c:pt>
              </c:numCache>
            </c:numRef>
          </c:yVal>
          <c:smooth val="0"/>
        </c:ser>
        <c:ser>
          <c:idx val="1"/>
          <c:order val="1"/>
          <c:tx>
            <c:strRef>
              <c:f>Hoja1!$E$121</c:f>
              <c:strCache>
                <c:ptCount val="1"/>
                <c:pt idx="0">
                  <c:v>Saque de puerta con el pie  a balon parado  (puntos)</c:v>
                </c:pt>
              </c:strCache>
            </c:strRef>
          </c:tx>
          <c:spPr>
            <a:ln w="28575">
              <a:noFill/>
            </a:ln>
          </c:spPr>
          <c:xVal>
            <c:strRef>
              <c:f>Hoja1!$C$122:$C$133</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Hoja1!$E$122:$E$133</c:f>
              <c:numCache>
                <c:formatCode>General</c:formatCode>
                <c:ptCount val="12"/>
                <c:pt idx="0">
                  <c:v>16</c:v>
                </c:pt>
                <c:pt idx="1">
                  <c:v>16</c:v>
                </c:pt>
                <c:pt idx="2">
                  <c:v>19</c:v>
                </c:pt>
                <c:pt idx="3">
                  <c:v>18</c:v>
                </c:pt>
                <c:pt idx="4">
                  <c:v>16</c:v>
                </c:pt>
                <c:pt idx="5">
                  <c:v>13</c:v>
                </c:pt>
                <c:pt idx="6">
                  <c:v>13</c:v>
                </c:pt>
                <c:pt idx="7">
                  <c:v>19</c:v>
                </c:pt>
                <c:pt idx="8">
                  <c:v>12</c:v>
                </c:pt>
                <c:pt idx="9">
                  <c:v>25</c:v>
                </c:pt>
                <c:pt idx="10">
                  <c:v>19</c:v>
                </c:pt>
                <c:pt idx="11">
                  <c:v>13</c:v>
                </c:pt>
              </c:numCache>
            </c:numRef>
          </c:yVal>
          <c:smooth val="0"/>
        </c:ser>
        <c:dLbls>
          <c:showLegendKey val="0"/>
          <c:showVal val="0"/>
          <c:showCatName val="0"/>
          <c:showSerName val="0"/>
          <c:showPercent val="0"/>
          <c:showBubbleSize val="0"/>
        </c:dLbls>
        <c:axId val="102891904"/>
        <c:axId val="102893440"/>
      </c:scatterChart>
      <c:valAx>
        <c:axId val="102891904"/>
        <c:scaling>
          <c:orientation val="minMax"/>
        </c:scaling>
        <c:delete val="0"/>
        <c:axPos val="b"/>
        <c:majorTickMark val="out"/>
        <c:minorTickMark val="none"/>
        <c:tickLblPos val="nextTo"/>
        <c:crossAx val="102893440"/>
        <c:crosses val="autoZero"/>
        <c:crossBetween val="midCat"/>
      </c:valAx>
      <c:valAx>
        <c:axId val="102893440"/>
        <c:scaling>
          <c:orientation val="minMax"/>
        </c:scaling>
        <c:delete val="0"/>
        <c:axPos val="l"/>
        <c:majorGridlines/>
        <c:numFmt formatCode="General" sourceLinked="1"/>
        <c:majorTickMark val="out"/>
        <c:minorTickMark val="none"/>
        <c:tickLblPos val="nextTo"/>
        <c:crossAx val="102891904"/>
        <c:crosses val="autoZero"/>
        <c:crossBetween val="midCat"/>
      </c:valAx>
    </c:plotArea>
    <c:legend>
      <c:legendPos val="r"/>
      <c:layout>
        <c:manualLayout>
          <c:xMode val="edge"/>
          <c:yMode val="edge"/>
          <c:x val="0.77326399825021874"/>
          <c:y val="3.4780548264800328E-3"/>
          <c:w val="0.22395822397200349"/>
          <c:h val="0.61341426071741034"/>
        </c:manualLayout>
      </c:layout>
      <c:overlay val="0"/>
      <c:txPr>
        <a:bodyPr/>
        <a:lstStyle/>
        <a:p>
          <a:pPr>
            <a:defRPr sz="1400"/>
          </a:pPr>
          <a:endParaRPr lang="es-EC"/>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21062992125985E-2"/>
          <c:y val="5.1400554097404488E-2"/>
          <c:w val="0.77552559055118109"/>
          <c:h val="0.8326195683872849"/>
        </c:manualLayout>
      </c:layout>
      <c:scatterChart>
        <c:scatterStyle val="lineMarker"/>
        <c:varyColors val="0"/>
        <c:ser>
          <c:idx val="0"/>
          <c:order val="0"/>
          <c:tx>
            <c:strRef>
              <c:f>Hoja1!$D$139</c:f>
              <c:strCache>
                <c:ptCount val="1"/>
                <c:pt idx="0">
                  <c:v>Pase de corta distancia en altura (segundos)</c:v>
                </c:pt>
              </c:strCache>
            </c:strRef>
          </c:tx>
          <c:spPr>
            <a:ln w="28575">
              <a:noFill/>
            </a:ln>
          </c:spPr>
          <c:xVal>
            <c:strRef>
              <c:f>Hoja1!$C$140:$C$151</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Hoja1!$D$140:$D$151</c:f>
              <c:numCache>
                <c:formatCode>General</c:formatCode>
                <c:ptCount val="12"/>
                <c:pt idx="0">
                  <c:v>18</c:v>
                </c:pt>
                <c:pt idx="1">
                  <c:v>19</c:v>
                </c:pt>
                <c:pt idx="2">
                  <c:v>21</c:v>
                </c:pt>
                <c:pt idx="3">
                  <c:v>25</c:v>
                </c:pt>
                <c:pt idx="4">
                  <c:v>24</c:v>
                </c:pt>
                <c:pt idx="5">
                  <c:v>21</c:v>
                </c:pt>
                <c:pt idx="6">
                  <c:v>23</c:v>
                </c:pt>
                <c:pt idx="7">
                  <c:v>25</c:v>
                </c:pt>
                <c:pt idx="8">
                  <c:v>21</c:v>
                </c:pt>
                <c:pt idx="9">
                  <c:v>25</c:v>
                </c:pt>
                <c:pt idx="10">
                  <c:v>25</c:v>
                </c:pt>
                <c:pt idx="11">
                  <c:v>20</c:v>
                </c:pt>
              </c:numCache>
            </c:numRef>
          </c:yVal>
          <c:smooth val="0"/>
        </c:ser>
        <c:ser>
          <c:idx val="1"/>
          <c:order val="1"/>
          <c:tx>
            <c:strRef>
              <c:f>Hoja1!$E$139</c:f>
              <c:strCache>
                <c:ptCount val="1"/>
                <c:pt idx="0">
                  <c:v>Saques de volea dirigido  (puntos) </c:v>
                </c:pt>
              </c:strCache>
            </c:strRef>
          </c:tx>
          <c:spPr>
            <a:ln w="28575">
              <a:noFill/>
            </a:ln>
          </c:spPr>
          <c:xVal>
            <c:strRef>
              <c:f>Hoja1!$C$140:$C$151</c:f>
              <c:strCache>
                <c:ptCount val="12"/>
                <c:pt idx="0">
                  <c:v>Luis Chiluisa</c:v>
                </c:pt>
                <c:pt idx="1">
                  <c:v>José Delgado</c:v>
                </c:pt>
                <c:pt idx="2">
                  <c:v>Mario Ponce</c:v>
                </c:pt>
                <c:pt idx="3">
                  <c:v>Marco Zubeldia</c:v>
                </c:pt>
                <c:pt idx="4">
                  <c:v>Camilo Pardo</c:v>
                </c:pt>
                <c:pt idx="5">
                  <c:v>Samuel Martínez</c:v>
                </c:pt>
                <c:pt idx="6">
                  <c:v>Josué Lema</c:v>
                </c:pt>
                <c:pt idx="7">
                  <c:v>Jorge Díaz</c:v>
                </c:pt>
                <c:pt idx="8">
                  <c:v>José Pineda</c:v>
                </c:pt>
                <c:pt idx="9">
                  <c:v>Maximiliano Pompea</c:v>
                </c:pt>
                <c:pt idx="10">
                  <c:v>Carlo Remigio</c:v>
                </c:pt>
                <c:pt idx="11">
                  <c:v>Telmo Ruiz</c:v>
                </c:pt>
              </c:strCache>
            </c:strRef>
          </c:xVal>
          <c:yVal>
            <c:numRef>
              <c:f>Hoja1!$E$140:$E$151</c:f>
              <c:numCache>
                <c:formatCode>General</c:formatCode>
                <c:ptCount val="12"/>
                <c:pt idx="0">
                  <c:v>17</c:v>
                </c:pt>
                <c:pt idx="1">
                  <c:v>17</c:v>
                </c:pt>
                <c:pt idx="2">
                  <c:v>17</c:v>
                </c:pt>
                <c:pt idx="3">
                  <c:v>25</c:v>
                </c:pt>
                <c:pt idx="4">
                  <c:v>18</c:v>
                </c:pt>
                <c:pt idx="5">
                  <c:v>18</c:v>
                </c:pt>
                <c:pt idx="6">
                  <c:v>20</c:v>
                </c:pt>
                <c:pt idx="7">
                  <c:v>19</c:v>
                </c:pt>
                <c:pt idx="8">
                  <c:v>19</c:v>
                </c:pt>
                <c:pt idx="9">
                  <c:v>19</c:v>
                </c:pt>
                <c:pt idx="10">
                  <c:v>19</c:v>
                </c:pt>
                <c:pt idx="11">
                  <c:v>19</c:v>
                </c:pt>
              </c:numCache>
            </c:numRef>
          </c:yVal>
          <c:smooth val="0"/>
        </c:ser>
        <c:dLbls>
          <c:showLegendKey val="0"/>
          <c:showVal val="0"/>
          <c:showCatName val="0"/>
          <c:showSerName val="0"/>
          <c:showPercent val="0"/>
          <c:showBubbleSize val="0"/>
        </c:dLbls>
        <c:axId val="102923264"/>
        <c:axId val="102953728"/>
      </c:scatterChart>
      <c:valAx>
        <c:axId val="102923264"/>
        <c:scaling>
          <c:orientation val="minMax"/>
        </c:scaling>
        <c:delete val="0"/>
        <c:axPos val="b"/>
        <c:majorTickMark val="out"/>
        <c:minorTickMark val="none"/>
        <c:tickLblPos val="nextTo"/>
        <c:crossAx val="102953728"/>
        <c:crosses val="autoZero"/>
        <c:crossBetween val="midCat"/>
      </c:valAx>
      <c:valAx>
        <c:axId val="102953728"/>
        <c:scaling>
          <c:orientation val="minMax"/>
        </c:scaling>
        <c:delete val="0"/>
        <c:axPos val="l"/>
        <c:majorGridlines/>
        <c:numFmt formatCode="General" sourceLinked="1"/>
        <c:majorTickMark val="out"/>
        <c:minorTickMark val="none"/>
        <c:tickLblPos val="nextTo"/>
        <c:crossAx val="102923264"/>
        <c:crosses val="autoZero"/>
        <c:crossBetween val="midCat"/>
      </c:valAx>
    </c:plotArea>
    <c:legend>
      <c:legendPos val="r"/>
      <c:layout>
        <c:manualLayout>
          <c:xMode val="edge"/>
          <c:yMode val="edge"/>
          <c:x val="0.82326399825021868"/>
          <c:y val="1.7750801983085453E-2"/>
          <c:w val="0.16562489063867017"/>
          <c:h val="0.73301691455234763"/>
        </c:manualLayout>
      </c:layout>
      <c:overlay val="0"/>
      <c:txPr>
        <a:bodyPr/>
        <a:lstStyle/>
        <a:p>
          <a:pPr>
            <a:defRPr sz="1400"/>
          </a:pPr>
          <a:endParaRPr lang="es-EC"/>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2C247-13E2-49EB-9023-806D29BDF81D}" type="datetimeFigureOut">
              <a:rPr lang="es-EC" smtClean="0"/>
              <a:t>21/07/2016</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4D9AF1-6CB9-4100-A24C-08A3C0935D99}" type="slidenum">
              <a:rPr lang="es-EC" smtClean="0"/>
              <a:t>‹Nº›</a:t>
            </a:fld>
            <a:endParaRPr lang="es-EC"/>
          </a:p>
        </p:txBody>
      </p:sp>
    </p:spTree>
    <p:extLst>
      <p:ext uri="{BB962C8B-B14F-4D97-AF65-F5344CB8AC3E}">
        <p14:creationId xmlns:p14="http://schemas.microsoft.com/office/powerpoint/2010/main" val="267987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FC4D9AF1-6CB9-4100-A24C-08A3C0935D99}" type="slidenum">
              <a:rPr lang="es-EC" smtClean="0"/>
              <a:t>35</a:t>
            </a:fld>
            <a:endParaRPr lang="es-EC"/>
          </a:p>
        </p:txBody>
      </p:sp>
    </p:spTree>
    <p:extLst>
      <p:ext uri="{BB962C8B-B14F-4D97-AF65-F5344CB8AC3E}">
        <p14:creationId xmlns:p14="http://schemas.microsoft.com/office/powerpoint/2010/main" val="244267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CAA1CD-D0BC-4937-BC02-E0E0907BABBC}" type="datetimeFigureOut">
              <a:rPr lang="es-EC" smtClean="0"/>
              <a:t>21/07/2016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AA1CD-D0BC-4937-BC02-E0E0907BABBC}" type="datetimeFigureOut">
              <a:rPr lang="es-EC" smtClean="0"/>
              <a:t>21/07/2016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AA1CD-D0BC-4937-BC02-E0E0907BABBC}" type="datetimeFigureOut">
              <a:rPr lang="es-EC" smtClean="0"/>
              <a:t>21/07/2016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AA1CD-D0BC-4937-BC02-E0E0907BABBC}" type="datetimeFigureOut">
              <a:rPr lang="es-EC" smtClean="0"/>
              <a:t>21/07/2016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CAA1CD-D0BC-4937-BC02-E0E0907BABBC}" type="datetimeFigureOut">
              <a:rPr lang="es-EC" smtClean="0"/>
              <a:t>21/07/2016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CAA1CD-D0BC-4937-BC02-E0E0907BABBC}" type="datetimeFigureOut">
              <a:rPr lang="es-EC" smtClean="0"/>
              <a:t>21/07/2016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BCAA1CD-D0BC-4937-BC02-E0E0907BABBC}" type="datetimeFigureOut">
              <a:rPr lang="es-EC" smtClean="0"/>
              <a:t>21/07/2016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BCAA1CD-D0BC-4937-BC02-E0E0907BABBC}" type="datetimeFigureOut">
              <a:rPr lang="es-EC" smtClean="0"/>
              <a:t>21/07/2016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AA1CD-D0BC-4937-BC02-E0E0907BABBC}" type="datetimeFigureOut">
              <a:rPr lang="es-EC" smtClean="0"/>
              <a:t>21/07/2016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47B4DCD-B795-4FF7-A241-B1D635C0F633}"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CAA1CD-D0BC-4937-BC02-E0E0907BABBC}" type="datetimeFigureOut">
              <a:rPr lang="es-EC" smtClean="0"/>
              <a:t>21/07/2016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47B4DCD-B795-4FF7-A241-B1D635C0F633}" type="slidenum">
              <a:rPr lang="es-EC" smtClean="0"/>
              <a:t>‹Nº›</a:t>
            </a:fld>
            <a:endParaRPr lang="es-EC"/>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DBCAA1CD-D0BC-4937-BC02-E0E0907BABBC}" type="datetimeFigureOut">
              <a:rPr lang="es-EC" smtClean="0"/>
              <a:t>21/07/2016</a:t>
            </a:fld>
            <a:endParaRPr lang="es-EC"/>
          </a:p>
        </p:txBody>
      </p:sp>
      <p:sp>
        <p:nvSpPr>
          <p:cNvPr id="9" name="Slide Number Placeholder 8"/>
          <p:cNvSpPr>
            <a:spLocks noGrp="1"/>
          </p:cNvSpPr>
          <p:nvPr>
            <p:ph type="sldNum" sz="quarter" idx="11"/>
          </p:nvPr>
        </p:nvSpPr>
        <p:spPr/>
        <p:txBody>
          <a:bodyPr/>
          <a:lstStyle/>
          <a:p>
            <a:fld id="{647B4DCD-B795-4FF7-A241-B1D635C0F633}"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47B4DCD-B795-4FF7-A241-B1D635C0F633}" type="slidenum">
              <a:rPr lang="es-EC" smtClean="0"/>
              <a:t>‹Nº›</a:t>
            </a:fld>
            <a:endParaRPr lang="es-EC"/>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BCAA1CD-D0BC-4937-BC02-E0E0907BABBC}" type="datetimeFigureOut">
              <a:rPr lang="es-EC" smtClean="0"/>
              <a:t>21/07/2016</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772816"/>
            <a:ext cx="8064896" cy="4824536"/>
          </a:xfrm>
          <a:solidFill>
            <a:schemeClr val="accent3">
              <a:lumMod val="20000"/>
              <a:lumOff val="80000"/>
            </a:schemeClr>
          </a:solidFill>
        </p:spPr>
        <p:txBody>
          <a:bodyPr>
            <a:normAutofit lnSpcReduction="10000"/>
          </a:bodyPr>
          <a:lstStyle/>
          <a:p>
            <a:pPr algn="ctr"/>
            <a:r>
              <a:rPr lang="es-MX" b="1" dirty="0">
                <a:solidFill>
                  <a:schemeClr val="tx1"/>
                </a:solidFill>
              </a:rPr>
              <a:t>DEPARTAMENTO DE CIENCIAS HUMANAS Y </a:t>
            </a:r>
            <a:r>
              <a:rPr lang="es-MX" b="1" dirty="0" smtClean="0">
                <a:solidFill>
                  <a:schemeClr val="tx1"/>
                </a:solidFill>
              </a:rPr>
              <a:t>SOCIALES</a:t>
            </a:r>
            <a:r>
              <a:rPr lang="es-MX" b="1" dirty="0">
                <a:solidFill>
                  <a:schemeClr val="tx1"/>
                </a:solidFill>
              </a:rPr>
              <a:t> </a:t>
            </a:r>
            <a:endParaRPr lang="es-EC" dirty="0">
              <a:solidFill>
                <a:schemeClr val="tx1"/>
              </a:solidFill>
            </a:endParaRPr>
          </a:p>
          <a:p>
            <a:pPr algn="ctr"/>
            <a:r>
              <a:rPr lang="es-MX" b="1" dirty="0">
                <a:solidFill>
                  <a:schemeClr val="tx1"/>
                </a:solidFill>
              </a:rPr>
              <a:t>CARRERA EN CIENCIAS DE LA ACTIVIDAD FÍSICA DEPORTES Y </a:t>
            </a:r>
            <a:r>
              <a:rPr lang="es-MX" b="1" dirty="0" smtClean="0">
                <a:solidFill>
                  <a:schemeClr val="tx1"/>
                </a:solidFill>
              </a:rPr>
              <a:t>RECREACIÓN </a:t>
            </a:r>
            <a:endParaRPr lang="es-EC" dirty="0" smtClean="0">
              <a:solidFill>
                <a:schemeClr val="tx1"/>
              </a:solidFill>
            </a:endParaRPr>
          </a:p>
          <a:p>
            <a:pPr algn="ctr"/>
            <a:r>
              <a:rPr lang="es-MX" b="1" dirty="0" smtClean="0">
                <a:solidFill>
                  <a:schemeClr val="tx1"/>
                </a:solidFill>
              </a:rPr>
              <a:t>TRABAJO DE TITULACION PREVIO </a:t>
            </a:r>
            <a:r>
              <a:rPr lang="es-MX" b="1" dirty="0">
                <a:solidFill>
                  <a:schemeClr val="tx1"/>
                </a:solidFill>
              </a:rPr>
              <a:t>A LA OBTENCIÓN DEL TÍTULO DE LICENCIADO EN CIENCIAS DE LA ACTIVIDAD FÍSICA, DEPORTES Y RECREACIÓN.</a:t>
            </a:r>
            <a:endParaRPr lang="es-EC" dirty="0">
              <a:solidFill>
                <a:schemeClr val="tx1"/>
              </a:solidFill>
            </a:endParaRPr>
          </a:p>
          <a:p>
            <a:endParaRPr lang="es-EC" b="1" dirty="0">
              <a:solidFill>
                <a:schemeClr val="tx1"/>
              </a:solidFill>
            </a:endParaRPr>
          </a:p>
          <a:p>
            <a:pPr algn="ctr"/>
            <a:r>
              <a:rPr lang="es-EC" b="1" dirty="0">
                <a:solidFill>
                  <a:schemeClr val="tx1"/>
                </a:solidFill>
              </a:rPr>
              <a:t>TEMA </a:t>
            </a:r>
            <a:r>
              <a:rPr lang="es-ES" b="1" dirty="0">
                <a:solidFill>
                  <a:schemeClr val="tx1"/>
                </a:solidFill>
              </a:rPr>
              <a:t>“INCIDENCIA DE LA CAPACIDAD DE DIFERENCIACIÓN, EN LOS SAQUES DEL PORTERO, DE LA ESCUELA DE FUTBOL DEL CLUB EL NACIONAL, SEDE CALDERON, CATEGORÍA SUB 12</a:t>
            </a:r>
            <a:r>
              <a:rPr lang="es-ES" b="1" dirty="0" smtClean="0">
                <a:solidFill>
                  <a:schemeClr val="tx1"/>
                </a:solidFill>
              </a:rPr>
              <a:t>”</a:t>
            </a:r>
            <a:endParaRPr lang="es-EC" b="1" dirty="0">
              <a:solidFill>
                <a:schemeClr val="tx1"/>
              </a:solidFill>
            </a:endParaRPr>
          </a:p>
          <a:p>
            <a:r>
              <a:rPr lang="es-EC" dirty="0">
                <a:solidFill>
                  <a:schemeClr val="tx1"/>
                </a:solidFill>
              </a:rPr>
              <a:t> </a:t>
            </a:r>
          </a:p>
          <a:p>
            <a:pPr algn="ctr"/>
            <a:r>
              <a:rPr lang="es-EC" b="1" dirty="0">
                <a:solidFill>
                  <a:schemeClr val="tx1"/>
                </a:solidFill>
              </a:rPr>
              <a:t>           </a:t>
            </a:r>
            <a:r>
              <a:rPr lang="es-EC" b="1" dirty="0" smtClean="0">
                <a:solidFill>
                  <a:schemeClr val="tx1"/>
                </a:solidFill>
              </a:rPr>
              <a:t>AUTOR</a:t>
            </a:r>
            <a:r>
              <a:rPr lang="es-EC" b="1" dirty="0">
                <a:solidFill>
                  <a:schemeClr val="tx1"/>
                </a:solidFill>
              </a:rPr>
              <a:t>: </a:t>
            </a:r>
            <a:r>
              <a:rPr lang="es-ES" dirty="0" smtClean="0">
                <a:solidFill>
                  <a:schemeClr val="tx1"/>
                </a:solidFill>
              </a:rPr>
              <a:t>MEJIA </a:t>
            </a:r>
            <a:r>
              <a:rPr lang="es-ES" dirty="0">
                <a:solidFill>
                  <a:schemeClr val="tx1"/>
                </a:solidFill>
              </a:rPr>
              <a:t>SANTIAGO</a:t>
            </a:r>
            <a:r>
              <a:rPr lang="es-EC" dirty="0" smtClean="0">
                <a:solidFill>
                  <a:schemeClr val="tx1"/>
                </a:solidFill>
              </a:rPr>
              <a:t>.</a:t>
            </a:r>
            <a:endParaRPr lang="es-EC" dirty="0">
              <a:solidFill>
                <a:schemeClr val="tx1"/>
              </a:solidFill>
            </a:endParaRPr>
          </a:p>
          <a:p>
            <a:r>
              <a:rPr lang="es-EC" b="1" dirty="0">
                <a:solidFill>
                  <a:schemeClr val="tx1"/>
                </a:solidFill>
              </a:rPr>
              <a:t> </a:t>
            </a:r>
            <a:endParaRPr lang="es-EC" dirty="0">
              <a:solidFill>
                <a:schemeClr val="tx1"/>
              </a:solidFill>
            </a:endParaRPr>
          </a:p>
          <a:p>
            <a:pPr algn="ctr"/>
            <a:r>
              <a:rPr lang="es-EC" b="1" dirty="0">
                <a:solidFill>
                  <a:schemeClr val="tx1"/>
                </a:solidFill>
              </a:rPr>
              <a:t>                     </a:t>
            </a:r>
            <a:r>
              <a:rPr lang="es-EC" b="1" dirty="0" smtClean="0">
                <a:solidFill>
                  <a:schemeClr val="tx1"/>
                </a:solidFill>
              </a:rPr>
              <a:t>DIRECTOR: </a:t>
            </a:r>
            <a:r>
              <a:rPr lang="es-EC" dirty="0" smtClean="0">
                <a:solidFill>
                  <a:schemeClr val="tx1"/>
                </a:solidFill>
              </a:rPr>
              <a:t>MSC. </a:t>
            </a:r>
            <a:r>
              <a:rPr lang="es-ES" dirty="0" smtClean="0">
                <a:solidFill>
                  <a:schemeClr val="tx1"/>
                </a:solidFill>
              </a:rPr>
              <a:t>Carrasco Coca, Orlando Carrasco</a:t>
            </a:r>
            <a:r>
              <a:rPr lang="es-EC" dirty="0" smtClean="0">
                <a:solidFill>
                  <a:schemeClr val="tx1"/>
                </a:solidFill>
              </a:rPr>
              <a:t> </a:t>
            </a:r>
          </a:p>
          <a:p>
            <a:pPr algn="ctr"/>
            <a:r>
              <a:rPr lang="es-EC" b="1" dirty="0" smtClean="0">
                <a:solidFill>
                  <a:schemeClr val="tx1"/>
                </a:solidFill>
              </a:rPr>
              <a:t>Sangolquí</a:t>
            </a:r>
            <a:endParaRPr lang="es-EC" dirty="0">
              <a:solidFill>
                <a:schemeClr val="tx1"/>
              </a:solidFill>
            </a:endParaRPr>
          </a:p>
          <a:p>
            <a:pPr algn="ctr"/>
            <a:r>
              <a:rPr lang="es-EC" b="1" dirty="0" smtClean="0">
                <a:solidFill>
                  <a:schemeClr val="tx1"/>
                </a:solidFill>
              </a:rPr>
              <a:t>2016</a:t>
            </a:r>
            <a:endParaRPr lang="es-EC" dirty="0">
              <a:solidFill>
                <a:schemeClr val="tx1"/>
              </a:solidFill>
            </a:endParaRPr>
          </a:p>
          <a:p>
            <a:endParaRPr lang="es-EC" dirty="0"/>
          </a:p>
        </p:txBody>
      </p:sp>
      <p:pic>
        <p:nvPicPr>
          <p:cNvPr id="4"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6632"/>
            <a:ext cx="6696744" cy="1512168"/>
          </a:xfrm>
          <a:prstGeom prst="rect">
            <a:avLst/>
          </a:prstGeom>
          <a:noFill/>
          <a:ln>
            <a:noFill/>
          </a:ln>
        </p:spPr>
      </p:pic>
    </p:spTree>
    <p:extLst>
      <p:ext uri="{BB962C8B-B14F-4D97-AF65-F5344CB8AC3E}">
        <p14:creationId xmlns:p14="http://schemas.microsoft.com/office/powerpoint/2010/main" val="36787079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4000" dirty="0" smtClean="0"/>
              <a:t>MARCO TEORICO </a:t>
            </a:r>
            <a:endParaRPr lang="es-EC" sz="4000" dirty="0"/>
          </a:p>
        </p:txBody>
      </p:sp>
      <p:sp>
        <p:nvSpPr>
          <p:cNvPr id="3" name="2 Marcador de contenido"/>
          <p:cNvSpPr>
            <a:spLocks noGrp="1"/>
          </p:cNvSpPr>
          <p:nvPr>
            <p:ph idx="1"/>
          </p:nvPr>
        </p:nvSpPr>
        <p:spPr/>
        <p:txBody>
          <a:bodyPr/>
          <a:lstStyle/>
          <a:p>
            <a:pPr marL="114300" indent="0">
              <a:buNone/>
            </a:pPr>
            <a:r>
              <a:rPr lang="es-ES" b="1" dirty="0"/>
              <a:t>Capacidades coordinativas </a:t>
            </a:r>
            <a:endParaRPr lang="es-EC" dirty="0" smtClean="0"/>
          </a:p>
          <a:p>
            <a:pPr marL="114300" indent="0">
              <a:buNone/>
            </a:pPr>
            <a:r>
              <a:rPr lang="es-EC" dirty="0" smtClean="0"/>
              <a:t>Durante </a:t>
            </a:r>
            <a:r>
              <a:rPr lang="es-EC" dirty="0"/>
              <a:t>décadas, los entrenadores fijaron su atención en las capacidades condicionales: la fuerza, la resistencia y la velocidad. Con el tiempo y frente a un escenario cada vez más competitivo, los investigadores ampliaron su horizonte hacia otras capacidades íntimamente relacionadas con el sistema nervioso. Estas cualidades, conocidas hoy como capacidades coordinativas, permiten al deportista realizar los movimientos con precisión, economía y eficacia.</a:t>
            </a:r>
          </a:p>
          <a:p>
            <a:pPr marL="468000"/>
            <a:r>
              <a:rPr lang="es-EC" dirty="0"/>
              <a:t>Como elemento que condiciona la vida en general</a:t>
            </a:r>
          </a:p>
          <a:p>
            <a:pPr marL="468000"/>
            <a:r>
              <a:rPr lang="es-EC" dirty="0"/>
              <a:t>Como elemento que condiciona el aprendizaje motor</a:t>
            </a:r>
          </a:p>
          <a:p>
            <a:pPr marL="468000"/>
            <a:r>
              <a:rPr lang="es-EC" dirty="0"/>
              <a:t>Como elemento que condiciona el alto rendimiento deportivo</a:t>
            </a:r>
          </a:p>
          <a:p>
            <a:endParaRPr lang="es-EC" dirty="0"/>
          </a:p>
        </p:txBody>
      </p:sp>
    </p:spTree>
    <p:extLst>
      <p:ext uri="{BB962C8B-B14F-4D97-AF65-F5344CB8AC3E}">
        <p14:creationId xmlns:p14="http://schemas.microsoft.com/office/powerpoint/2010/main" val="14634030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4000" dirty="0"/>
              <a:t>Fundamentos técnicos </a:t>
            </a:r>
            <a:endParaRPr lang="es-EC" sz="4000" dirty="0"/>
          </a:p>
        </p:txBody>
      </p:sp>
      <p:sp>
        <p:nvSpPr>
          <p:cNvPr id="3" name="2 Marcador de contenido"/>
          <p:cNvSpPr>
            <a:spLocks noGrp="1"/>
          </p:cNvSpPr>
          <p:nvPr>
            <p:ph idx="1"/>
          </p:nvPr>
        </p:nvSpPr>
        <p:spPr/>
        <p:txBody>
          <a:bodyPr>
            <a:normAutofit lnSpcReduction="10000"/>
          </a:bodyPr>
          <a:lstStyle/>
          <a:p>
            <a:r>
              <a:rPr lang="es-ES" dirty="0" smtClean="0"/>
              <a:t>El </a:t>
            </a:r>
            <a:r>
              <a:rPr lang="es-ES" dirty="0"/>
              <a:t>control del balón es la base de todos los aspectos del fútbol y una fuente de motivación para los jóvenes, ya que controlar el balón les hace sentirse bien. Esta habilidad es la clave para muchas otras. Dar toques también es una excelente manera de practicar el control del balón y hacerse a él.</a:t>
            </a:r>
            <a:endParaRPr lang="es-EC" dirty="0"/>
          </a:p>
          <a:p>
            <a:r>
              <a:rPr lang="es-ES" dirty="0"/>
              <a:t>En general, no es difícil dominar una técnica, pero se torna cada vez más complicado si cambian las condiciones de juego. Por tanto, los jugadores solo lograrán controlar el balón totalmente cuando sepan coordinar las partes del cuerpo. Asimismo, el aprendizaje dependerá del número de repeticiones, si bien existen diferentes combinaciones en cuanto al método aplicable.</a:t>
            </a:r>
            <a:endParaRPr lang="es-EC" dirty="0"/>
          </a:p>
          <a:p>
            <a:r>
              <a:rPr lang="es-ES" dirty="0"/>
              <a:t>Conforme el niño crece, su aptitud técnica será la base del buen desarrollo y le permitirá experimentar lo divertido que es el fútbol en toda su extensión.</a:t>
            </a:r>
            <a:endParaRPr lang="es-EC" dirty="0"/>
          </a:p>
          <a:p>
            <a:endParaRPr lang="es-EC" dirty="0"/>
          </a:p>
        </p:txBody>
      </p:sp>
    </p:spTree>
    <p:extLst>
      <p:ext uri="{BB962C8B-B14F-4D97-AF65-F5344CB8AC3E}">
        <p14:creationId xmlns:p14="http://schemas.microsoft.com/office/powerpoint/2010/main" val="15729600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7620000" cy="5420072"/>
          </a:xfrm>
        </p:spPr>
        <p:txBody>
          <a:bodyPr/>
          <a:lstStyle/>
          <a:p>
            <a:pPr marL="411480" lvl="1" indent="0">
              <a:buNone/>
            </a:pPr>
            <a:r>
              <a:rPr lang="es-EC" dirty="0" smtClean="0"/>
              <a:t>		INCIDENCIA 	         VARIAVLES</a:t>
            </a:r>
          </a:p>
        </p:txBody>
      </p:sp>
      <p:sp>
        <p:nvSpPr>
          <p:cNvPr id="4" name="1 Título"/>
          <p:cNvSpPr txBox="1">
            <a:spLocks/>
          </p:cNvSpPr>
          <p:nvPr/>
        </p:nvSpPr>
        <p:spPr>
          <a:xfrm>
            <a:off x="1895501" y="404664"/>
            <a:ext cx="4680520" cy="576064"/>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ES_tradnl" sz="2000" b="1" dirty="0" smtClean="0"/>
              <a:t>METODOLOGÍA DE LA INVESTIGACIÓN</a:t>
            </a:r>
            <a:endParaRPr lang="es-EC" sz="2000" dirty="0"/>
          </a:p>
        </p:txBody>
      </p:sp>
      <p:sp>
        <p:nvSpPr>
          <p:cNvPr id="5" name="Elipse 4"/>
          <p:cNvSpPr/>
          <p:nvPr/>
        </p:nvSpPr>
        <p:spPr>
          <a:xfrm>
            <a:off x="2138239" y="1958125"/>
            <a:ext cx="410445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INVESTIGACIÓN CORRELACIONAL</a:t>
            </a:r>
            <a:endParaRPr lang="es-EC" b="1" dirty="0">
              <a:solidFill>
                <a:schemeClr val="tx1"/>
              </a:solidFill>
            </a:endParaRPr>
          </a:p>
        </p:txBody>
      </p:sp>
      <p:sp>
        <p:nvSpPr>
          <p:cNvPr id="6" name="Flecha arriba y abajo 11"/>
          <p:cNvSpPr/>
          <p:nvPr/>
        </p:nvSpPr>
        <p:spPr>
          <a:xfrm>
            <a:off x="4055485" y="1238045"/>
            <a:ext cx="269964" cy="7200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7" name="Flecha derecha 13"/>
          <p:cNvSpPr/>
          <p:nvPr/>
        </p:nvSpPr>
        <p:spPr>
          <a:xfrm>
            <a:off x="3701263" y="1088740"/>
            <a:ext cx="97840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8" name="Flecha curvada hacia la izquierda 14"/>
          <p:cNvSpPr/>
          <p:nvPr/>
        </p:nvSpPr>
        <p:spPr>
          <a:xfrm>
            <a:off x="2015716" y="3068960"/>
            <a:ext cx="1224136" cy="1188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dirty="0">
              <a:solidFill>
                <a:schemeClr val="tx1"/>
              </a:solidFill>
            </a:endParaRPr>
          </a:p>
        </p:txBody>
      </p:sp>
      <p:sp>
        <p:nvSpPr>
          <p:cNvPr id="9" name="Flecha curvada hacia la derecha 15"/>
          <p:cNvSpPr/>
          <p:nvPr/>
        </p:nvSpPr>
        <p:spPr>
          <a:xfrm>
            <a:off x="5162313" y="3068960"/>
            <a:ext cx="1490384" cy="1080120"/>
          </a:xfrm>
          <a:prstGeom prst="curvedRightArrow">
            <a:avLst>
              <a:gd name="adj1" fmla="val 25000"/>
              <a:gd name="adj2" fmla="val 50000"/>
              <a:gd name="adj3" fmla="val 100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dirty="0">
              <a:solidFill>
                <a:schemeClr val="tx1"/>
              </a:solidFill>
            </a:endParaRPr>
          </a:p>
        </p:txBody>
      </p:sp>
      <p:sp>
        <p:nvSpPr>
          <p:cNvPr id="10" name="Rectángulo redondeado 17"/>
          <p:cNvSpPr/>
          <p:nvPr/>
        </p:nvSpPr>
        <p:spPr>
          <a:xfrm>
            <a:off x="611560" y="4274426"/>
            <a:ext cx="2808312" cy="138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Es la capacidad de lograr una coordinación muy fina de fases motoras y movimientos parciales individuales,</a:t>
            </a:r>
            <a:endParaRPr lang="es-EC" dirty="0">
              <a:solidFill>
                <a:schemeClr val="tx1"/>
              </a:solidFill>
            </a:endParaRPr>
          </a:p>
        </p:txBody>
      </p:sp>
      <p:sp>
        <p:nvSpPr>
          <p:cNvPr id="11" name="10 CuadroTexto"/>
          <p:cNvSpPr txBox="1"/>
          <p:nvPr/>
        </p:nvSpPr>
        <p:spPr>
          <a:xfrm>
            <a:off x="6652697" y="2956945"/>
            <a:ext cx="1368151" cy="369332"/>
          </a:xfrm>
          <a:prstGeom prst="rect">
            <a:avLst/>
          </a:prstGeom>
          <a:noFill/>
        </p:spPr>
        <p:txBody>
          <a:bodyPr wrap="square" rtlCol="0">
            <a:spAutoFit/>
          </a:bodyPr>
          <a:lstStyle/>
          <a:p>
            <a:r>
              <a:rPr lang="es-EC" b="1" dirty="0" smtClean="0"/>
              <a:t>POBLACIÓN</a:t>
            </a:r>
            <a:endParaRPr lang="es-EC" b="1" dirty="0"/>
          </a:p>
        </p:txBody>
      </p:sp>
      <p:sp>
        <p:nvSpPr>
          <p:cNvPr id="12" name="Rectángulo 16"/>
          <p:cNvSpPr/>
          <p:nvPr/>
        </p:nvSpPr>
        <p:spPr>
          <a:xfrm>
            <a:off x="5004048" y="4149080"/>
            <a:ext cx="2780441"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 </a:t>
            </a:r>
            <a:r>
              <a:rPr lang="es-ES" dirty="0">
                <a:solidFill>
                  <a:schemeClr val="tx1"/>
                </a:solidFill>
              </a:rPr>
              <a:t>En la presente investigación la población a ser considerada será a 12 porteros pertenecientes a la escuela de Futbol del Club el Nacional sector Calderón. </a:t>
            </a:r>
            <a:endParaRPr lang="es-EC" dirty="0">
              <a:solidFill>
                <a:schemeClr val="tx1"/>
              </a:solidFill>
            </a:endParaRPr>
          </a:p>
        </p:txBody>
      </p:sp>
      <p:sp>
        <p:nvSpPr>
          <p:cNvPr id="13" name="12 Rectángulo"/>
          <p:cNvSpPr/>
          <p:nvPr/>
        </p:nvSpPr>
        <p:spPr>
          <a:xfrm>
            <a:off x="1304881" y="3043621"/>
            <a:ext cx="629018" cy="369332"/>
          </a:xfrm>
          <a:prstGeom prst="rect">
            <a:avLst/>
          </a:prstGeom>
        </p:spPr>
        <p:txBody>
          <a:bodyPr wrap="none">
            <a:spAutoFit/>
          </a:bodyPr>
          <a:lstStyle/>
          <a:p>
            <a:r>
              <a:rPr lang="es-EC" b="1" dirty="0"/>
              <a:t>TEST</a:t>
            </a:r>
          </a:p>
        </p:txBody>
      </p:sp>
    </p:spTree>
    <p:extLst>
      <p:ext uri="{BB962C8B-B14F-4D97-AF65-F5344CB8AC3E}">
        <p14:creationId xmlns:p14="http://schemas.microsoft.com/office/powerpoint/2010/main" val="4084440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anim calcmode="lin" valueType="num">
                                      <p:cBhvr>
                                        <p:cTn id="30" dur="2000" fill="hold"/>
                                        <p:tgtEl>
                                          <p:spTgt spid="5"/>
                                        </p:tgtEl>
                                        <p:attrNameLst>
                                          <p:attrName>ppt_w</p:attrName>
                                        </p:attrNameLst>
                                      </p:cBhvr>
                                      <p:tavLst>
                                        <p:tav tm="0" fmla="#ppt_w*sin(2.5*pi*$)">
                                          <p:val>
                                            <p:fltVal val="0"/>
                                          </p:val>
                                        </p:tav>
                                        <p:tav tm="100000">
                                          <p:val>
                                            <p:fltVal val="1"/>
                                          </p:val>
                                        </p:tav>
                                      </p:tavLst>
                                    </p:anim>
                                    <p:anim calcmode="lin" valueType="num">
                                      <p:cBhvr>
                                        <p:cTn id="3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heel(1)">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heel(1)">
                                      <p:cBhvr>
                                        <p:cTn id="48" dur="20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style.rotation</p:attrName>
                                        </p:attrNameLst>
                                      </p:cBhvr>
                                      <p:tavLst>
                                        <p:tav tm="0">
                                          <p:val>
                                            <p:fltVal val="90"/>
                                          </p:val>
                                        </p:tav>
                                        <p:tav tm="100000">
                                          <p:val>
                                            <p:fltVal val="0"/>
                                          </p:val>
                                        </p:tav>
                                      </p:tavLst>
                                    </p:anim>
                                    <p:animEffect transition="in" filter="fade">
                                      <p:cBhvr>
                                        <p:cTn id="56" dur="10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down)">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260648"/>
            <a:ext cx="5842992" cy="1143000"/>
          </a:xfrm>
          <a:solidFill>
            <a:schemeClr val="accent3"/>
          </a:solidFill>
        </p:spPr>
        <p:txBody>
          <a:bodyPr/>
          <a:lstStyle/>
          <a:p>
            <a:r>
              <a:rPr lang="es-EC" sz="4000" dirty="0" smtClean="0">
                <a:solidFill>
                  <a:schemeClr val="bg1"/>
                </a:solidFill>
              </a:rPr>
              <a:t>ANALISI DE RESULTADOS </a:t>
            </a:r>
            <a:endParaRPr lang="es-EC" sz="4000" dirty="0">
              <a:solidFill>
                <a:schemeClr val="bg1"/>
              </a:solidFill>
            </a:endParaRPr>
          </a:p>
        </p:txBody>
      </p:sp>
      <p:sp>
        <p:nvSpPr>
          <p:cNvPr id="3" name="2 Marcador de contenido"/>
          <p:cNvSpPr>
            <a:spLocks noGrp="1"/>
          </p:cNvSpPr>
          <p:nvPr>
            <p:ph idx="1"/>
          </p:nvPr>
        </p:nvSpPr>
        <p:spPr>
          <a:xfrm>
            <a:off x="755576" y="1484784"/>
            <a:ext cx="6984776" cy="964704"/>
          </a:xfrm>
          <a:solidFill>
            <a:schemeClr val="accent1">
              <a:lumMod val="40000"/>
              <a:lumOff val="60000"/>
            </a:schemeClr>
          </a:solidFill>
        </p:spPr>
        <p:txBody>
          <a:bodyPr>
            <a:normAutofit fontScale="92500" lnSpcReduction="10000"/>
          </a:bodyPr>
          <a:lstStyle/>
          <a:p>
            <a:pPr marL="114300" indent="0">
              <a:buNone/>
            </a:pPr>
            <a:r>
              <a:rPr lang="es-ES" dirty="0"/>
              <a:t>Análisis correlacional del test de diferenciación del pase a corta distancia a ras de piso en la </a:t>
            </a:r>
            <a:r>
              <a:rPr lang="es-EC" dirty="0"/>
              <a:t>efectividad en el saque de puerta con el pie  a balón parado.</a:t>
            </a:r>
          </a:p>
        </p:txBody>
      </p:sp>
      <p:graphicFrame>
        <p:nvGraphicFramePr>
          <p:cNvPr id="4" name="3 Tabla"/>
          <p:cNvGraphicFramePr>
            <a:graphicFrameLocks noGrp="1"/>
          </p:cNvGraphicFramePr>
          <p:nvPr>
            <p:extLst>
              <p:ext uri="{D42A27DB-BD31-4B8C-83A1-F6EECF244321}">
                <p14:modId xmlns:p14="http://schemas.microsoft.com/office/powerpoint/2010/main" val="3922006443"/>
              </p:ext>
            </p:extLst>
          </p:nvPr>
        </p:nvGraphicFramePr>
        <p:xfrm>
          <a:off x="683568" y="2583180"/>
          <a:ext cx="7128792" cy="4086186"/>
        </p:xfrm>
        <a:graphic>
          <a:graphicData uri="http://schemas.openxmlformats.org/drawingml/2006/table">
            <a:tbl>
              <a:tblPr firstRow="1" firstCol="1" bandRow="1">
                <a:tableStyleId>{5C22544A-7EE6-4342-B048-85BDC9FD1C3A}</a:tableStyleId>
              </a:tblPr>
              <a:tblGrid>
                <a:gridCol w="2657933"/>
                <a:gridCol w="2175330"/>
                <a:gridCol w="2295529"/>
              </a:tblGrid>
              <a:tr h="659061">
                <a:tc>
                  <a:txBody>
                    <a:bodyPr/>
                    <a:lstStyle/>
                    <a:p>
                      <a:pPr algn="ctr">
                        <a:spcAft>
                          <a:spcPts val="0"/>
                        </a:spcAft>
                      </a:pPr>
                      <a:r>
                        <a:rPr lang="es-EC" sz="1200" dirty="0">
                          <a:effectLst/>
                        </a:rPr>
                        <a:t>Nomina</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200" dirty="0">
                          <a:effectLst/>
                        </a:rPr>
                        <a:t>Test de pase a corta distancia a ras de piso (segundos)</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200" dirty="0">
                          <a:effectLst/>
                        </a:rPr>
                        <a:t>Saque de puerta con el pie  a balón parado (puntos) </a:t>
                      </a:r>
                      <a:endParaRPr lang="es-EC" sz="1800" dirty="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dirty="0">
                          <a:effectLst/>
                        </a:rPr>
                        <a:t>Luis </a:t>
                      </a:r>
                      <a:r>
                        <a:rPr lang="es-EC" sz="1600" dirty="0" err="1">
                          <a:effectLst/>
                        </a:rPr>
                        <a:t>Chiluisa</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29</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14</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dirty="0">
                          <a:effectLst/>
                        </a:rPr>
                        <a:t>José Delgado</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28</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15</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dirty="0">
                          <a:effectLst/>
                        </a:rPr>
                        <a:t>Mario Ponce</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16</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Marco Zubeldia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14</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Camilo Pardo</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15</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Samuel Martínez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24</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14</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Josué Lema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21</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15</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Jorge Díaz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14</a:t>
                      </a:r>
                      <a:endParaRPr lang="es-EC" sz="180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José Pineda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28</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15</a:t>
                      </a:r>
                      <a:endParaRPr lang="es-EC" sz="1800" dirty="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Maximiliano Pompea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26</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16</a:t>
                      </a:r>
                      <a:endParaRPr lang="es-EC" sz="1800" dirty="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Carlo Remigio</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25</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12</a:t>
                      </a:r>
                      <a:endParaRPr lang="es-EC" sz="1800" dirty="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Telmo Ruiz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21</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12</a:t>
                      </a:r>
                      <a:endParaRPr lang="es-EC" sz="1800" dirty="0">
                        <a:solidFill>
                          <a:srgbClr val="000000"/>
                        </a:solidFill>
                        <a:effectLst/>
                        <a:latin typeface="Times New Roman"/>
                        <a:ea typeface="Times New Roman"/>
                      </a:endParaRPr>
                    </a:p>
                  </a:txBody>
                  <a:tcPr marL="68580" marR="68580" marT="0" marB="0"/>
                </a:tc>
              </a:tr>
              <a:tr h="263625">
                <a:tc>
                  <a:txBody>
                    <a:bodyPr/>
                    <a:lstStyle/>
                    <a:p>
                      <a:pPr>
                        <a:spcAft>
                          <a:spcPts val="0"/>
                        </a:spcAft>
                      </a:pPr>
                      <a:r>
                        <a:rPr lang="es-EC" sz="1600">
                          <a:effectLst/>
                        </a:rPr>
                        <a:t>Correlación </a:t>
                      </a:r>
                      <a:endParaRPr lang="es-EC" sz="1800">
                        <a:solidFill>
                          <a:srgbClr val="000000"/>
                        </a:solidFill>
                        <a:effectLst/>
                        <a:latin typeface="Times New Roman"/>
                        <a:ea typeface="Times New Roman"/>
                      </a:endParaRPr>
                    </a:p>
                  </a:txBody>
                  <a:tcPr marL="68580" marR="68580" marT="0" marB="0"/>
                </a:tc>
                <a:tc>
                  <a:txBody>
                    <a:bodyPr/>
                    <a:lstStyle/>
                    <a:p>
                      <a:pPr algn="r">
                        <a:spcAft>
                          <a:spcPts val="0"/>
                        </a:spcAft>
                      </a:pPr>
                      <a:r>
                        <a:rPr lang="es-EC" sz="1600">
                          <a:effectLst/>
                        </a:rPr>
                        <a:t>0,318887051</a:t>
                      </a:r>
                      <a:endParaRPr lang="es-EC" sz="1800">
                        <a:solidFill>
                          <a:srgbClr val="000000"/>
                        </a:solidFill>
                        <a:effectLst/>
                        <a:latin typeface="Times New Roman"/>
                        <a:ea typeface="Times New Roman"/>
                      </a:endParaRPr>
                    </a:p>
                  </a:txBody>
                  <a:tcPr marL="68580" marR="68580" marT="0" marB="0"/>
                </a:tc>
                <a:tc>
                  <a:txBody>
                    <a:bodyPr/>
                    <a:lstStyle/>
                    <a:p>
                      <a:pPr>
                        <a:spcAft>
                          <a:spcPts val="0"/>
                        </a:spcAft>
                      </a:pPr>
                      <a:r>
                        <a:rPr lang="es-EC" sz="1600" dirty="0">
                          <a:effectLst/>
                        </a:rPr>
                        <a:t> </a:t>
                      </a:r>
                      <a:endParaRPr lang="es-EC" sz="18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7774009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80">
                                          <p:stCondLst>
                                            <p:cond delay="0"/>
                                          </p:stCondLst>
                                        </p:cTn>
                                        <p:tgtEl>
                                          <p:spTgt spid="4"/>
                                        </p:tgtEl>
                                      </p:cBhvr>
                                    </p:animEffect>
                                    <p:anim calcmode="lin" valueType="num">
                                      <p:cBhvr>
                                        <p:cTn id="2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gtEl>
                                      </p:cBhvr>
                                      <p:to x="100000" y="60000"/>
                                    </p:animScale>
                                    <p:animScale>
                                      <p:cBhvr>
                                        <p:cTn id="35" dur="166" decel="50000">
                                          <p:stCondLst>
                                            <p:cond delay="676"/>
                                          </p:stCondLst>
                                        </p:cTn>
                                        <p:tgtEl>
                                          <p:spTgt spid="4"/>
                                        </p:tgtEl>
                                      </p:cBhvr>
                                      <p:to x="100000" y="100000"/>
                                    </p:animScale>
                                    <p:animScale>
                                      <p:cBhvr>
                                        <p:cTn id="36" dur="26">
                                          <p:stCondLst>
                                            <p:cond delay="1312"/>
                                          </p:stCondLst>
                                        </p:cTn>
                                        <p:tgtEl>
                                          <p:spTgt spid="4"/>
                                        </p:tgtEl>
                                      </p:cBhvr>
                                      <p:to x="100000" y="80000"/>
                                    </p:animScale>
                                    <p:animScale>
                                      <p:cBhvr>
                                        <p:cTn id="37" dur="166" decel="50000">
                                          <p:stCondLst>
                                            <p:cond delay="1338"/>
                                          </p:stCondLst>
                                        </p:cTn>
                                        <p:tgtEl>
                                          <p:spTgt spid="4"/>
                                        </p:tgtEl>
                                      </p:cBhvr>
                                      <p:to x="100000" y="100000"/>
                                    </p:animScale>
                                    <p:animScale>
                                      <p:cBhvr>
                                        <p:cTn id="38" dur="26">
                                          <p:stCondLst>
                                            <p:cond delay="1642"/>
                                          </p:stCondLst>
                                        </p:cTn>
                                        <p:tgtEl>
                                          <p:spTgt spid="4"/>
                                        </p:tgtEl>
                                      </p:cBhvr>
                                      <p:to x="100000" y="90000"/>
                                    </p:animScale>
                                    <p:animScale>
                                      <p:cBhvr>
                                        <p:cTn id="39" dur="166" decel="50000">
                                          <p:stCondLst>
                                            <p:cond delay="1668"/>
                                          </p:stCondLst>
                                        </p:cTn>
                                        <p:tgtEl>
                                          <p:spTgt spid="4"/>
                                        </p:tgtEl>
                                      </p:cBhvr>
                                      <p:to x="100000" y="100000"/>
                                    </p:animScale>
                                    <p:animScale>
                                      <p:cBhvr>
                                        <p:cTn id="40" dur="26">
                                          <p:stCondLst>
                                            <p:cond delay="1808"/>
                                          </p:stCondLst>
                                        </p:cTn>
                                        <p:tgtEl>
                                          <p:spTgt spid="4"/>
                                        </p:tgtEl>
                                      </p:cBhvr>
                                      <p:to x="100000" y="95000"/>
                                    </p:animScale>
                                    <p:animScale>
                                      <p:cBhvr>
                                        <p:cTn id="4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941168"/>
            <a:ext cx="6840760" cy="504056"/>
          </a:xfrm>
          <a:solidFill>
            <a:schemeClr val="accent1">
              <a:lumMod val="40000"/>
              <a:lumOff val="60000"/>
            </a:schemeClr>
          </a:solidFill>
        </p:spPr>
        <p:txBody>
          <a:bodyPr/>
          <a:lstStyle/>
          <a:p>
            <a:r>
              <a:rPr lang="es-ES" sz="2800" dirty="0"/>
              <a:t>Test de diferenciación del pase a corta distancia</a:t>
            </a:r>
            <a:endParaRPr lang="es-EC"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23488249"/>
              </p:ext>
            </p:extLst>
          </p:nvPr>
        </p:nvGraphicFramePr>
        <p:xfrm>
          <a:off x="395536" y="18864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89937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6923112" cy="648072"/>
          </a:xfrm>
          <a:solidFill>
            <a:schemeClr val="accent1">
              <a:lumMod val="40000"/>
              <a:lumOff val="60000"/>
            </a:schemeClr>
          </a:solidFill>
        </p:spPr>
        <p:txBody>
          <a:bodyPr/>
          <a:lstStyle/>
          <a:p>
            <a:r>
              <a:rPr lang="es-EC" sz="3200" dirty="0"/>
              <a:t>Test de pase a corta distancia a ras de piso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82452545"/>
              </p:ext>
            </p:extLst>
          </p:nvPr>
        </p:nvGraphicFramePr>
        <p:xfrm>
          <a:off x="611560" y="1340767"/>
          <a:ext cx="6984776" cy="4824532"/>
        </p:xfrm>
        <a:graphic>
          <a:graphicData uri="http://schemas.openxmlformats.org/drawingml/2006/table">
            <a:tbl>
              <a:tblPr firstRow="1" firstCol="1" bandRow="1">
                <a:tableStyleId>{5C22544A-7EE6-4342-B048-85BDC9FD1C3A}</a:tableStyleId>
              </a:tblPr>
              <a:tblGrid>
                <a:gridCol w="2604576"/>
                <a:gridCol w="2130748"/>
                <a:gridCol w="2249452"/>
              </a:tblGrid>
              <a:tr h="910172">
                <a:tc>
                  <a:txBody>
                    <a:bodyPr/>
                    <a:lstStyle/>
                    <a:p>
                      <a:pPr algn="ctr">
                        <a:spcAft>
                          <a:spcPts val="0"/>
                        </a:spcAft>
                      </a:pPr>
                      <a:r>
                        <a:rPr lang="es-EC" sz="1600" dirty="0">
                          <a:effectLst/>
                        </a:rPr>
                        <a:t>Nomina</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Test de pase a corta distancia a ras de piso </a:t>
                      </a:r>
                      <a:r>
                        <a:rPr lang="es-EC" sz="1200" dirty="0">
                          <a:effectLst/>
                        </a:rPr>
                        <a:t>(segundos)</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S" sz="1600" dirty="0">
                          <a:effectLst/>
                        </a:rPr>
                        <a:t>Saques de volea dirigido </a:t>
                      </a:r>
                      <a:r>
                        <a:rPr lang="es-ES" sz="1200" dirty="0">
                          <a:effectLst/>
                        </a:rPr>
                        <a:t>(puntos)</a:t>
                      </a:r>
                      <a:endParaRPr lang="es-EC" sz="1800" dirty="0">
                        <a:solidFill>
                          <a:srgbClr val="000000"/>
                        </a:solidFill>
                        <a:effectLst/>
                        <a:latin typeface="Times New Roman"/>
                        <a:ea typeface="Times New Roman"/>
                      </a:endParaRPr>
                    </a:p>
                  </a:txBody>
                  <a:tcPr marL="68580" marR="68580" marT="0" marB="0"/>
                </a:tc>
              </a:tr>
              <a:tr h="313527">
                <a:tc>
                  <a:txBody>
                    <a:bodyPr/>
                    <a:lstStyle/>
                    <a:p>
                      <a:pPr>
                        <a:spcAft>
                          <a:spcPts val="0"/>
                        </a:spcAft>
                      </a:pPr>
                      <a:r>
                        <a:rPr lang="es-EC" sz="1600" dirty="0">
                          <a:effectLst/>
                        </a:rPr>
                        <a:t>Luis </a:t>
                      </a:r>
                      <a:r>
                        <a:rPr lang="es-EC" sz="1600" dirty="0" err="1">
                          <a:effectLst/>
                        </a:rPr>
                        <a:t>Chiluisa</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29</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19</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dirty="0">
                          <a:effectLst/>
                        </a:rPr>
                        <a:t>José Delgado</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28</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20</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dirty="0">
                          <a:effectLst/>
                        </a:rPr>
                        <a:t>Mario Ponce</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25</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18</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dirty="0">
                          <a:effectLst/>
                        </a:rPr>
                        <a:t>Marco Zubeldia</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25</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19</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dirty="0">
                          <a:effectLst/>
                        </a:rPr>
                        <a:t>Camilo Pardo</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20</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Samuel Martínez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24</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18</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Josué Lema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21</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19</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Jorge Díaz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25</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19</a:t>
                      </a:r>
                      <a:endParaRPr lang="es-EC" sz="180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José Pineda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28</a:t>
                      </a:r>
                      <a:endParaRPr lang="es-EC" sz="18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18</a:t>
                      </a:r>
                      <a:endParaRPr lang="es-EC" sz="1800" dirty="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Maximiliano Pompea</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26</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19</a:t>
                      </a:r>
                      <a:endParaRPr lang="es-EC" sz="1800" dirty="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a:effectLst/>
                        </a:rPr>
                        <a:t>Carlo Remigio</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25</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18</a:t>
                      </a:r>
                      <a:endParaRPr lang="es-EC" sz="1800" dirty="0">
                        <a:solidFill>
                          <a:srgbClr val="000000"/>
                        </a:solidFill>
                        <a:effectLst/>
                        <a:latin typeface="Times New Roman"/>
                        <a:ea typeface="Times New Roman"/>
                      </a:endParaRPr>
                    </a:p>
                  </a:txBody>
                  <a:tcPr marL="68580" marR="68580" marT="0" marB="0"/>
                </a:tc>
              </a:tr>
              <a:tr h="313527">
                <a:tc>
                  <a:txBody>
                    <a:bodyPr/>
                    <a:lstStyle/>
                    <a:p>
                      <a:pPr>
                        <a:spcAft>
                          <a:spcPts val="0"/>
                        </a:spcAft>
                      </a:pPr>
                      <a:r>
                        <a:rPr lang="es-EC" sz="1600">
                          <a:effectLst/>
                        </a:rPr>
                        <a:t>Telmo Ruiz</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21</a:t>
                      </a:r>
                      <a:endParaRPr lang="es-EC" sz="180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dirty="0">
                          <a:effectLst/>
                        </a:rPr>
                        <a:t>18</a:t>
                      </a:r>
                      <a:endParaRPr lang="es-EC" sz="1800" dirty="0">
                        <a:solidFill>
                          <a:srgbClr val="000000"/>
                        </a:solidFill>
                        <a:effectLst/>
                        <a:latin typeface="Times New Roman"/>
                        <a:ea typeface="Times New Roman"/>
                      </a:endParaRPr>
                    </a:p>
                  </a:txBody>
                  <a:tcPr marL="68580" marR="68580" marT="0" marB="0"/>
                </a:tc>
              </a:tr>
              <a:tr h="298846">
                <a:tc>
                  <a:txBody>
                    <a:bodyPr/>
                    <a:lstStyle/>
                    <a:p>
                      <a:pPr>
                        <a:spcAft>
                          <a:spcPts val="0"/>
                        </a:spcAft>
                      </a:pPr>
                      <a:r>
                        <a:rPr lang="es-EC" sz="1600" dirty="0">
                          <a:effectLst/>
                        </a:rPr>
                        <a:t>Correlación </a:t>
                      </a:r>
                      <a:endParaRPr lang="es-EC" sz="1800" dirty="0">
                        <a:solidFill>
                          <a:srgbClr val="000000"/>
                        </a:solidFill>
                        <a:effectLst/>
                        <a:latin typeface="Times New Roman"/>
                        <a:ea typeface="Times New Roman"/>
                      </a:endParaRPr>
                    </a:p>
                  </a:txBody>
                  <a:tcPr marL="68580" marR="68580" marT="0" marB="0"/>
                </a:tc>
                <a:tc>
                  <a:txBody>
                    <a:bodyPr/>
                    <a:lstStyle/>
                    <a:p>
                      <a:pPr algn="r">
                        <a:spcAft>
                          <a:spcPts val="0"/>
                        </a:spcAft>
                      </a:pPr>
                      <a:r>
                        <a:rPr lang="es-EC" sz="1600">
                          <a:effectLst/>
                        </a:rPr>
                        <a:t>0,267445496</a:t>
                      </a:r>
                      <a:endParaRPr lang="es-EC" sz="1800">
                        <a:solidFill>
                          <a:srgbClr val="000000"/>
                        </a:solidFill>
                        <a:effectLst/>
                        <a:latin typeface="Times New Roman"/>
                        <a:ea typeface="Times New Roman"/>
                      </a:endParaRPr>
                    </a:p>
                  </a:txBody>
                  <a:tcPr marL="68580" marR="68580" marT="0" marB="0"/>
                </a:tc>
                <a:tc>
                  <a:txBody>
                    <a:bodyPr/>
                    <a:lstStyle/>
                    <a:p>
                      <a:pPr>
                        <a:spcAft>
                          <a:spcPts val="0"/>
                        </a:spcAft>
                      </a:pPr>
                      <a:r>
                        <a:rPr lang="es-EC" sz="1600" dirty="0">
                          <a:effectLst/>
                        </a:rPr>
                        <a:t> </a:t>
                      </a:r>
                      <a:endParaRPr lang="es-EC" sz="18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710700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517232"/>
            <a:ext cx="7067128" cy="648072"/>
          </a:xfrm>
          <a:solidFill>
            <a:schemeClr val="accent1">
              <a:lumMod val="40000"/>
              <a:lumOff val="60000"/>
            </a:schemeClr>
          </a:solidFill>
        </p:spPr>
        <p:txBody>
          <a:bodyPr/>
          <a:lstStyle/>
          <a:p>
            <a:r>
              <a:rPr lang="es-ES" sz="3200" dirty="0"/>
              <a:t>Test de pase a corta distancia a ras de piso </a:t>
            </a:r>
            <a:endParaRPr lang="es-EC" sz="3200" dirty="0"/>
          </a:p>
        </p:txBody>
      </p:sp>
      <p:graphicFrame>
        <p:nvGraphicFramePr>
          <p:cNvPr id="4" name="3 Gráfico"/>
          <p:cNvGraphicFramePr/>
          <p:nvPr>
            <p:extLst>
              <p:ext uri="{D42A27DB-BD31-4B8C-83A1-F6EECF244321}">
                <p14:modId xmlns:p14="http://schemas.microsoft.com/office/powerpoint/2010/main" val="2370186044"/>
              </p:ext>
            </p:extLst>
          </p:nvPr>
        </p:nvGraphicFramePr>
        <p:xfrm>
          <a:off x="611560" y="548680"/>
          <a:ext cx="7056784"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09117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332656"/>
            <a:ext cx="6131024" cy="922114"/>
          </a:xfrm>
          <a:solidFill>
            <a:schemeClr val="accent1">
              <a:lumMod val="40000"/>
              <a:lumOff val="60000"/>
            </a:schemeClr>
          </a:solidFill>
        </p:spPr>
        <p:txBody>
          <a:bodyPr/>
          <a:lstStyle/>
          <a:p>
            <a:r>
              <a:rPr lang="es-EC" sz="2800" dirty="0"/>
              <a:t>Test de pase a corta distancia a ras de piso (segundos)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41339536"/>
              </p:ext>
            </p:extLst>
          </p:nvPr>
        </p:nvGraphicFramePr>
        <p:xfrm>
          <a:off x="683568" y="1340771"/>
          <a:ext cx="6984776" cy="5184571"/>
        </p:xfrm>
        <a:graphic>
          <a:graphicData uri="http://schemas.openxmlformats.org/drawingml/2006/table">
            <a:tbl>
              <a:tblPr firstRow="1" firstCol="1" bandRow="1">
                <a:tableStyleId>{5C22544A-7EE6-4342-B048-85BDC9FD1C3A}</a:tableStyleId>
              </a:tblPr>
              <a:tblGrid>
                <a:gridCol w="2604557"/>
                <a:gridCol w="2131172"/>
                <a:gridCol w="2249047"/>
              </a:tblGrid>
              <a:tr h="945366">
                <a:tc>
                  <a:txBody>
                    <a:bodyPr/>
                    <a:lstStyle/>
                    <a:p>
                      <a:pPr algn="ctr">
                        <a:spcAft>
                          <a:spcPts val="0"/>
                        </a:spcAft>
                      </a:pPr>
                      <a:r>
                        <a:rPr lang="es-EC" sz="1600" dirty="0">
                          <a:effectLst/>
                        </a:rPr>
                        <a:t>Nomina</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Test de pase a corta distancia a ras de piso (segundos)</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S" sz="1600">
                          <a:effectLst/>
                        </a:rPr>
                        <a:t>Saques con la mano (puntos)</a:t>
                      </a:r>
                      <a:endParaRPr lang="es-EC" sz="2400">
                        <a:solidFill>
                          <a:srgbClr val="000000"/>
                        </a:solidFill>
                        <a:effectLst/>
                        <a:latin typeface="Times New Roman"/>
                        <a:ea typeface="Times New Roman"/>
                      </a:endParaRPr>
                    </a:p>
                  </a:txBody>
                  <a:tcPr marL="68580" marR="68580" marT="0" marB="0"/>
                </a:tc>
              </a:tr>
              <a:tr h="310548">
                <a:tc>
                  <a:txBody>
                    <a:bodyPr/>
                    <a:lstStyle/>
                    <a:p>
                      <a:pPr>
                        <a:spcAft>
                          <a:spcPts val="0"/>
                        </a:spcAft>
                      </a:pPr>
                      <a:r>
                        <a:rPr lang="es-EC" sz="2000" dirty="0">
                          <a:effectLst/>
                        </a:rPr>
                        <a:t>Luis </a:t>
                      </a:r>
                      <a:r>
                        <a:rPr lang="es-EC" sz="2000" dirty="0" err="1">
                          <a:effectLst/>
                        </a:rPr>
                        <a:t>Chiluisa</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29</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29</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dirty="0">
                          <a:effectLst/>
                        </a:rPr>
                        <a:t>José Delgado</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28</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29</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Mario Ponce</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29</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Marco Zubeldia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Camilo Pardo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Samuel Martínez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24</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Josué Lema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21</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Jorge Díaz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24</a:t>
                      </a:r>
                      <a:endParaRPr lang="es-EC" sz="2400" dirty="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José Pineda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28</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Maximiliano Pompea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26</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Carlo Remigio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r>
              <a:tr h="342382">
                <a:tc>
                  <a:txBody>
                    <a:bodyPr/>
                    <a:lstStyle/>
                    <a:p>
                      <a:pPr>
                        <a:spcAft>
                          <a:spcPts val="0"/>
                        </a:spcAft>
                      </a:pPr>
                      <a:r>
                        <a:rPr lang="es-EC" sz="2000">
                          <a:effectLst/>
                        </a:rPr>
                        <a:t>Telmo Ruiz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21</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r>
              <a:tr h="326025">
                <a:tc>
                  <a:txBody>
                    <a:bodyPr/>
                    <a:lstStyle/>
                    <a:p>
                      <a:pPr>
                        <a:spcAft>
                          <a:spcPts val="0"/>
                        </a:spcAft>
                      </a:pPr>
                      <a:r>
                        <a:rPr lang="es-EC" sz="2000">
                          <a:effectLst/>
                        </a:rPr>
                        <a:t>Correlación </a:t>
                      </a:r>
                      <a:endParaRPr lang="es-EC" sz="2400">
                        <a:solidFill>
                          <a:srgbClr val="000000"/>
                        </a:solidFill>
                        <a:effectLst/>
                        <a:latin typeface="Times New Roman"/>
                        <a:ea typeface="Times New Roman"/>
                      </a:endParaRPr>
                    </a:p>
                  </a:txBody>
                  <a:tcPr marL="68580" marR="68580" marT="0" marB="0"/>
                </a:tc>
                <a:tc>
                  <a:txBody>
                    <a:bodyPr/>
                    <a:lstStyle/>
                    <a:p>
                      <a:pPr algn="r">
                        <a:spcAft>
                          <a:spcPts val="0"/>
                        </a:spcAft>
                      </a:pPr>
                      <a:r>
                        <a:rPr lang="es-EC" sz="2000">
                          <a:effectLst/>
                        </a:rPr>
                        <a:t>0,509909606</a:t>
                      </a:r>
                      <a:endParaRPr lang="es-EC" sz="2400">
                        <a:solidFill>
                          <a:srgbClr val="000000"/>
                        </a:solidFill>
                        <a:effectLst/>
                        <a:latin typeface="Times New Roman"/>
                        <a:ea typeface="Times New Roman"/>
                      </a:endParaRPr>
                    </a:p>
                  </a:txBody>
                  <a:tcPr marL="68580" marR="68580" marT="0" marB="0"/>
                </a:tc>
                <a:tc>
                  <a:txBody>
                    <a:bodyPr/>
                    <a:lstStyle/>
                    <a:p>
                      <a:pPr>
                        <a:spcAft>
                          <a:spcPts val="0"/>
                        </a:spcAft>
                      </a:pPr>
                      <a:r>
                        <a:rPr lang="es-EC" sz="2000" dirty="0">
                          <a:effectLst/>
                        </a:rPr>
                        <a:t> </a:t>
                      </a:r>
                      <a:endParaRPr lang="es-EC"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29199990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5157192"/>
            <a:ext cx="3888432" cy="576064"/>
          </a:xfrm>
          <a:solidFill>
            <a:schemeClr val="accent1">
              <a:lumMod val="40000"/>
              <a:lumOff val="60000"/>
            </a:schemeClr>
          </a:solidFill>
        </p:spPr>
        <p:txBody>
          <a:bodyPr/>
          <a:lstStyle/>
          <a:p>
            <a:r>
              <a:rPr lang="es-ES" sz="3600" dirty="0"/>
              <a:t>Saques con la mano </a:t>
            </a:r>
            <a:endParaRPr lang="es-EC"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64605816"/>
              </p:ext>
            </p:extLst>
          </p:nvPr>
        </p:nvGraphicFramePr>
        <p:xfrm>
          <a:off x="467544" y="476672"/>
          <a:ext cx="7632848"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9832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7139136" cy="648072"/>
          </a:xfrm>
          <a:solidFill>
            <a:schemeClr val="accent1">
              <a:lumMod val="40000"/>
              <a:lumOff val="60000"/>
            </a:schemeClr>
          </a:solidFill>
        </p:spPr>
        <p:txBody>
          <a:bodyPr/>
          <a:lstStyle/>
          <a:p>
            <a:r>
              <a:rPr lang="es-EC" sz="3600" dirty="0"/>
              <a:t>Pase de corta distancia a media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68791159"/>
              </p:ext>
            </p:extLst>
          </p:nvPr>
        </p:nvGraphicFramePr>
        <p:xfrm>
          <a:off x="539552" y="1268766"/>
          <a:ext cx="7344816" cy="5112561"/>
        </p:xfrm>
        <a:graphic>
          <a:graphicData uri="http://schemas.openxmlformats.org/drawingml/2006/table">
            <a:tbl>
              <a:tblPr firstRow="1" firstCol="1" bandRow="1">
                <a:tableStyleId>{5C22544A-7EE6-4342-B048-85BDC9FD1C3A}</a:tableStyleId>
              </a:tblPr>
              <a:tblGrid>
                <a:gridCol w="2738744"/>
                <a:gridCol w="2240792"/>
                <a:gridCol w="2365280"/>
              </a:tblGrid>
              <a:tr h="965532">
                <a:tc>
                  <a:txBody>
                    <a:bodyPr/>
                    <a:lstStyle/>
                    <a:p>
                      <a:pPr algn="ctr">
                        <a:spcAft>
                          <a:spcPts val="0"/>
                        </a:spcAft>
                      </a:pPr>
                      <a:r>
                        <a:rPr lang="es-EC" sz="1800" dirty="0">
                          <a:effectLst/>
                        </a:rPr>
                        <a:t>Nomina</a:t>
                      </a:r>
                      <a:endParaRPr lang="es-EC" sz="2000" dirty="0">
                        <a:solidFill>
                          <a:srgbClr val="000000"/>
                        </a:solidFill>
                        <a:effectLst/>
                        <a:latin typeface="Times New Roman"/>
                        <a:ea typeface="Times New Roman"/>
                      </a:endParaRPr>
                    </a:p>
                  </a:txBody>
                  <a:tcPr marL="68580" marR="68580" marT="0" marB="0"/>
                </a:tc>
                <a:tc>
                  <a:txBody>
                    <a:bodyPr/>
                    <a:lstStyle/>
                    <a:p>
                      <a:pPr algn="just">
                        <a:spcAft>
                          <a:spcPts val="0"/>
                        </a:spcAft>
                      </a:pPr>
                      <a:r>
                        <a:rPr lang="es-EC" sz="1400">
                          <a:effectLst/>
                        </a:rPr>
                        <a:t>Pase de corta distancia a media altura (segundos) </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Saque de puerta con el pie  a balón parado (puntos) </a:t>
                      </a:r>
                      <a:endParaRPr lang="es-EC" sz="2000">
                        <a:solidFill>
                          <a:srgbClr val="000000"/>
                        </a:solidFill>
                        <a:effectLst/>
                        <a:latin typeface="Times New Roman"/>
                        <a:ea typeface="Times New Roman"/>
                      </a:endParaRPr>
                    </a:p>
                  </a:txBody>
                  <a:tcPr marL="68580" marR="68580" marT="0" marB="0"/>
                </a:tc>
              </a:tr>
              <a:tr h="332396">
                <a:tc>
                  <a:txBody>
                    <a:bodyPr/>
                    <a:lstStyle/>
                    <a:p>
                      <a:pPr>
                        <a:spcAft>
                          <a:spcPts val="0"/>
                        </a:spcAft>
                      </a:pPr>
                      <a:r>
                        <a:rPr lang="es-EC" sz="1800" dirty="0">
                          <a:effectLst/>
                        </a:rPr>
                        <a:t>Luis </a:t>
                      </a:r>
                      <a:r>
                        <a:rPr lang="es-EC" sz="1800" dirty="0" err="1">
                          <a:effectLst/>
                        </a:rPr>
                        <a:t>Chiluisa</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8</a:t>
                      </a:r>
                      <a:endParaRPr lang="es-EC" sz="200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José Delgado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24</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10</a:t>
                      </a:r>
                      <a:endParaRPr lang="es-EC" sz="200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Mario Ponce</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10</a:t>
                      </a:r>
                      <a:endParaRPr lang="es-EC" sz="200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Marco Zubeldia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16</a:t>
                      </a:r>
                      <a:endParaRPr lang="es-EC" sz="200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Camilo Pardo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19</a:t>
                      </a:r>
                      <a:endParaRPr lang="es-EC" sz="200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Samuel Martínez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8</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Josué Lema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16</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Jorge Díaz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28</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16</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José Pineda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24</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10</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Maximiliano Pompea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Carlo Remigio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12</a:t>
                      </a:r>
                      <a:endParaRPr lang="es-EC" sz="2000" dirty="0">
                        <a:solidFill>
                          <a:srgbClr val="000000"/>
                        </a:solidFill>
                        <a:effectLst/>
                        <a:latin typeface="Times New Roman"/>
                        <a:ea typeface="Times New Roman"/>
                      </a:endParaRPr>
                    </a:p>
                  </a:txBody>
                  <a:tcPr marL="68580" marR="68580" marT="0" marB="0"/>
                </a:tc>
              </a:tr>
              <a:tr h="332396">
                <a:tc>
                  <a:txBody>
                    <a:bodyPr/>
                    <a:lstStyle/>
                    <a:p>
                      <a:pPr>
                        <a:spcAft>
                          <a:spcPts val="0"/>
                        </a:spcAft>
                      </a:pPr>
                      <a:r>
                        <a:rPr lang="es-EC" sz="1800">
                          <a:effectLst/>
                        </a:rPr>
                        <a:t>Telmo Ruiz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10</a:t>
                      </a:r>
                      <a:endParaRPr lang="es-EC" sz="2000" dirty="0">
                        <a:solidFill>
                          <a:srgbClr val="000000"/>
                        </a:solidFill>
                        <a:effectLst/>
                        <a:latin typeface="Times New Roman"/>
                        <a:ea typeface="Times New Roman"/>
                      </a:endParaRPr>
                    </a:p>
                  </a:txBody>
                  <a:tcPr marL="68580" marR="68580" marT="0" marB="0"/>
                </a:tc>
              </a:tr>
              <a:tr h="316567">
                <a:tc>
                  <a:txBody>
                    <a:bodyPr/>
                    <a:lstStyle/>
                    <a:p>
                      <a:pPr>
                        <a:spcAft>
                          <a:spcPts val="0"/>
                        </a:spcAft>
                      </a:pPr>
                      <a:r>
                        <a:rPr lang="es-EC" sz="1800">
                          <a:effectLst/>
                        </a:rPr>
                        <a:t>Correlación </a:t>
                      </a:r>
                      <a:endParaRPr lang="es-EC" sz="2000">
                        <a:solidFill>
                          <a:srgbClr val="000000"/>
                        </a:solidFill>
                        <a:effectLst/>
                        <a:latin typeface="Times New Roman"/>
                        <a:ea typeface="Times New Roman"/>
                      </a:endParaRPr>
                    </a:p>
                  </a:txBody>
                  <a:tcPr marL="68580" marR="68580" marT="0" marB="0"/>
                </a:tc>
                <a:tc>
                  <a:txBody>
                    <a:bodyPr/>
                    <a:lstStyle/>
                    <a:p>
                      <a:pPr algn="r">
                        <a:spcAft>
                          <a:spcPts val="0"/>
                        </a:spcAft>
                      </a:pPr>
                      <a:r>
                        <a:rPr lang="es-EC" sz="1800" dirty="0">
                          <a:effectLst/>
                        </a:rPr>
                        <a:t>0,200413315</a:t>
                      </a:r>
                      <a:endParaRPr lang="es-EC" sz="2000" dirty="0">
                        <a:solidFill>
                          <a:srgbClr val="000000"/>
                        </a:solidFill>
                        <a:effectLst/>
                        <a:latin typeface="Times New Roman"/>
                        <a:ea typeface="Times New Roman"/>
                      </a:endParaRPr>
                    </a:p>
                  </a:txBody>
                  <a:tcPr marL="68580" marR="68580" marT="0" marB="0"/>
                </a:tc>
                <a:tc>
                  <a:txBody>
                    <a:bodyPr/>
                    <a:lstStyle/>
                    <a:p>
                      <a:pPr>
                        <a:spcAft>
                          <a:spcPts val="0"/>
                        </a:spcAft>
                      </a:pPr>
                      <a:r>
                        <a:rPr lang="es-EC" sz="1800" dirty="0">
                          <a:effectLst/>
                        </a:rPr>
                        <a:t> </a:t>
                      </a:r>
                      <a:endParaRPr lang="es-EC"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952548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INTRODUCCIÓN</a:t>
            </a:r>
            <a:endParaRPr lang="es-EC" dirty="0"/>
          </a:p>
        </p:txBody>
      </p:sp>
      <p:sp>
        <p:nvSpPr>
          <p:cNvPr id="3" name="2 Marcador de contenido"/>
          <p:cNvSpPr>
            <a:spLocks noGrp="1"/>
          </p:cNvSpPr>
          <p:nvPr>
            <p:ph idx="1"/>
          </p:nvPr>
        </p:nvSpPr>
        <p:spPr/>
        <p:txBody>
          <a:bodyPr>
            <a:normAutofit lnSpcReduction="10000"/>
          </a:bodyPr>
          <a:lstStyle/>
          <a:p>
            <a:r>
              <a:rPr lang="es-ES" dirty="0"/>
              <a:t>La escuela de fútbol del Club Deportivo “El Nacional” sede Calderón requiere urgentemente trabajar en estas edades con mayor realce los fundamentos técnicos y también correlacionar con los capacidades coordinativa sin destacar las capacidades condicionales que son los pilares de la formación de todo deporte competitivo, para este trabajo se requiere considerar los aspectos experimentales y vivenciales de los especialistas que tratan sobre las condiciones efectivas de formación en esta etapa, logrando en ellos el mayor nivel de conocimiento para la formación efectiva.   </a:t>
            </a:r>
            <a:endParaRPr lang="es-EC" dirty="0"/>
          </a:p>
          <a:p>
            <a:r>
              <a:rPr lang="es-ES" dirty="0"/>
              <a:t>El club de futbol y sus escuelas requiere atender con suma urgencia esta falencia puesto que estas capacidades no son dables desarrollar en edades superiores y dificulta su aprendizaje  ya que cuentan con errores significativos en sus procesos de formación </a:t>
            </a:r>
            <a:endParaRPr lang="es-EC" dirty="0"/>
          </a:p>
          <a:p>
            <a:endParaRPr lang="es-EC" dirty="0"/>
          </a:p>
        </p:txBody>
      </p:sp>
    </p:spTree>
    <p:extLst>
      <p:ext uri="{BB962C8B-B14F-4D97-AF65-F5344CB8AC3E}">
        <p14:creationId xmlns:p14="http://schemas.microsoft.com/office/powerpoint/2010/main" val="20974513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941168"/>
            <a:ext cx="6120680" cy="576064"/>
          </a:xfrm>
          <a:solidFill>
            <a:schemeClr val="accent1">
              <a:lumMod val="40000"/>
              <a:lumOff val="60000"/>
            </a:schemeClr>
          </a:solidFill>
        </p:spPr>
        <p:txBody>
          <a:bodyPr/>
          <a:lstStyle/>
          <a:p>
            <a:r>
              <a:rPr lang="es-EC" sz="2800" dirty="0"/>
              <a:t>Saque de puerta con el pie  a balón parado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47596674"/>
              </p:ext>
            </p:extLst>
          </p:nvPr>
        </p:nvGraphicFramePr>
        <p:xfrm>
          <a:off x="467544" y="260648"/>
          <a:ext cx="7620000" cy="4565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299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7211144" cy="706090"/>
          </a:xfrm>
          <a:solidFill>
            <a:schemeClr val="accent1">
              <a:lumMod val="40000"/>
              <a:lumOff val="60000"/>
            </a:schemeClr>
          </a:solidFill>
        </p:spPr>
        <p:txBody>
          <a:bodyPr/>
          <a:lstStyle/>
          <a:p>
            <a:r>
              <a:rPr lang="es-EC" sz="3600" dirty="0"/>
              <a:t>Pase de corta distancia a media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43856199"/>
              </p:ext>
            </p:extLst>
          </p:nvPr>
        </p:nvGraphicFramePr>
        <p:xfrm>
          <a:off x="611560" y="1196751"/>
          <a:ext cx="7272809" cy="5256582"/>
        </p:xfrm>
        <a:graphic>
          <a:graphicData uri="http://schemas.openxmlformats.org/drawingml/2006/table">
            <a:tbl>
              <a:tblPr firstRow="1" firstCol="1" bandRow="1">
                <a:tableStyleId>{5C22544A-7EE6-4342-B048-85BDC9FD1C3A}</a:tableStyleId>
              </a:tblPr>
              <a:tblGrid>
                <a:gridCol w="2711895"/>
                <a:gridCol w="2218823"/>
                <a:gridCol w="2342091"/>
              </a:tblGrid>
              <a:tr h="870518">
                <a:tc>
                  <a:txBody>
                    <a:bodyPr/>
                    <a:lstStyle/>
                    <a:p>
                      <a:pPr algn="ctr">
                        <a:spcAft>
                          <a:spcPts val="0"/>
                        </a:spcAft>
                      </a:pPr>
                      <a:r>
                        <a:rPr lang="es-EC" sz="1800" dirty="0">
                          <a:effectLst/>
                        </a:rPr>
                        <a:t>Nomina</a:t>
                      </a:r>
                      <a:endParaRPr lang="es-EC" sz="2000" dirty="0">
                        <a:solidFill>
                          <a:srgbClr val="000000"/>
                        </a:solidFill>
                        <a:effectLst/>
                        <a:latin typeface="Times New Roman"/>
                        <a:ea typeface="Times New Roman"/>
                      </a:endParaRPr>
                    </a:p>
                  </a:txBody>
                  <a:tcPr marL="68580" marR="68580" marT="0" marB="0"/>
                </a:tc>
                <a:tc>
                  <a:txBody>
                    <a:bodyPr/>
                    <a:lstStyle/>
                    <a:p>
                      <a:pPr algn="just">
                        <a:spcAft>
                          <a:spcPts val="0"/>
                        </a:spcAft>
                      </a:pPr>
                      <a:r>
                        <a:rPr lang="es-EC" sz="1400">
                          <a:effectLst/>
                        </a:rPr>
                        <a:t>Pase de corta distancia a media altura (segundos) </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400">
                          <a:effectLst/>
                        </a:rPr>
                        <a:t>Saques de volea dirigido (puntos)</a:t>
                      </a:r>
                      <a:endParaRPr lang="es-EC" sz="2000">
                        <a:solidFill>
                          <a:srgbClr val="000000"/>
                        </a:solidFill>
                        <a:effectLst/>
                        <a:latin typeface="Times New Roman"/>
                        <a:ea typeface="Times New Roman"/>
                      </a:endParaRPr>
                    </a:p>
                  </a:txBody>
                  <a:tcPr marL="68580" marR="68580" marT="0" marB="0"/>
                </a:tc>
              </a:tr>
              <a:tr h="351555">
                <a:tc>
                  <a:txBody>
                    <a:bodyPr/>
                    <a:lstStyle/>
                    <a:p>
                      <a:pPr>
                        <a:spcAft>
                          <a:spcPts val="0"/>
                        </a:spcAft>
                      </a:pPr>
                      <a:r>
                        <a:rPr lang="es-EC" sz="1800" dirty="0">
                          <a:effectLst/>
                        </a:rPr>
                        <a:t>Luis </a:t>
                      </a:r>
                      <a:r>
                        <a:rPr lang="es-EC" sz="1800" dirty="0" err="1">
                          <a:effectLst/>
                        </a:rPr>
                        <a:t>Chiluisa</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dirty="0">
                          <a:effectLst/>
                        </a:rPr>
                        <a:t>José Delgado</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24</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12</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dirty="0">
                          <a:effectLst/>
                        </a:rPr>
                        <a:t>Mario Ponce</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Marco Zubeldia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Camilo Pardo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Samuel Martínez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Josué Lema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Jorge Díaz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28</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José Pineda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24</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14</a:t>
                      </a:r>
                      <a:endParaRPr lang="es-EC" sz="2000" dirty="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Maximiliano Pompea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12</a:t>
                      </a:r>
                      <a:endParaRPr lang="es-EC" sz="2000" dirty="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Carlo Remigio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12</a:t>
                      </a:r>
                      <a:endParaRPr lang="es-EC" sz="2000" dirty="0">
                        <a:solidFill>
                          <a:srgbClr val="000000"/>
                        </a:solidFill>
                        <a:effectLst/>
                        <a:latin typeface="Times New Roman"/>
                        <a:ea typeface="Times New Roman"/>
                      </a:endParaRPr>
                    </a:p>
                  </a:txBody>
                  <a:tcPr marL="68580" marR="68580" marT="0" marB="0"/>
                </a:tc>
              </a:tr>
              <a:tr h="351555">
                <a:tc>
                  <a:txBody>
                    <a:bodyPr/>
                    <a:lstStyle/>
                    <a:p>
                      <a:pPr>
                        <a:spcAft>
                          <a:spcPts val="0"/>
                        </a:spcAft>
                      </a:pPr>
                      <a:r>
                        <a:rPr lang="es-EC" sz="1800">
                          <a:effectLst/>
                        </a:rPr>
                        <a:t>Telmo Ruiz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13</a:t>
                      </a:r>
                      <a:endParaRPr lang="es-EC" sz="2000" dirty="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Correlación </a:t>
                      </a:r>
                      <a:endParaRPr lang="es-EC" sz="2000">
                        <a:solidFill>
                          <a:srgbClr val="000000"/>
                        </a:solidFill>
                        <a:effectLst/>
                        <a:latin typeface="Times New Roman"/>
                        <a:ea typeface="Times New Roman"/>
                      </a:endParaRPr>
                    </a:p>
                  </a:txBody>
                  <a:tcPr marL="68580" marR="68580" marT="0" marB="0"/>
                </a:tc>
                <a:tc>
                  <a:txBody>
                    <a:bodyPr/>
                    <a:lstStyle/>
                    <a:p>
                      <a:pPr algn="r">
                        <a:spcAft>
                          <a:spcPts val="0"/>
                        </a:spcAft>
                      </a:pPr>
                      <a:r>
                        <a:rPr lang="es-EC" sz="1800">
                          <a:effectLst/>
                        </a:rPr>
                        <a:t>0,33786691</a:t>
                      </a:r>
                      <a:endParaRPr lang="es-EC" sz="2000">
                        <a:solidFill>
                          <a:srgbClr val="000000"/>
                        </a:solidFill>
                        <a:effectLst/>
                        <a:latin typeface="Times New Roman"/>
                        <a:ea typeface="Times New Roman"/>
                      </a:endParaRPr>
                    </a:p>
                  </a:txBody>
                  <a:tcPr marL="68580" marR="68580" marT="0" marB="0"/>
                </a:tc>
                <a:tc>
                  <a:txBody>
                    <a:bodyPr/>
                    <a:lstStyle/>
                    <a:p>
                      <a:pPr>
                        <a:spcAft>
                          <a:spcPts val="0"/>
                        </a:spcAft>
                      </a:pPr>
                      <a:r>
                        <a:rPr lang="es-EC" sz="1800" dirty="0">
                          <a:effectLst/>
                        </a:rPr>
                        <a:t> </a:t>
                      </a:r>
                      <a:endParaRPr lang="es-EC"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664291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5229200"/>
            <a:ext cx="5184576" cy="638944"/>
          </a:xfrm>
          <a:solidFill>
            <a:schemeClr val="accent1">
              <a:lumMod val="40000"/>
              <a:lumOff val="60000"/>
            </a:schemeClr>
          </a:solidFill>
        </p:spPr>
        <p:txBody>
          <a:bodyPr/>
          <a:lstStyle/>
          <a:p>
            <a:r>
              <a:rPr lang="es-EC" sz="4000" dirty="0"/>
              <a:t>Saques de volea dirigido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56921158"/>
              </p:ext>
            </p:extLst>
          </p:nvPr>
        </p:nvGraphicFramePr>
        <p:xfrm>
          <a:off x="457200" y="260648"/>
          <a:ext cx="7620000"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1509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7211144" cy="634082"/>
          </a:xfrm>
          <a:solidFill>
            <a:schemeClr val="accent1">
              <a:lumMod val="40000"/>
              <a:lumOff val="60000"/>
            </a:schemeClr>
          </a:solidFill>
        </p:spPr>
        <p:txBody>
          <a:bodyPr/>
          <a:lstStyle/>
          <a:p>
            <a:r>
              <a:rPr lang="es-EC" sz="3600" dirty="0"/>
              <a:t>Pase de corta distancia a media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08084946"/>
              </p:ext>
            </p:extLst>
          </p:nvPr>
        </p:nvGraphicFramePr>
        <p:xfrm>
          <a:off x="611560" y="1052740"/>
          <a:ext cx="7200800" cy="5256579"/>
        </p:xfrm>
        <a:graphic>
          <a:graphicData uri="http://schemas.openxmlformats.org/drawingml/2006/table">
            <a:tbl>
              <a:tblPr firstRow="1" firstCol="1" bandRow="1">
                <a:tableStyleId>{5C22544A-7EE6-4342-B048-85BDC9FD1C3A}</a:tableStyleId>
              </a:tblPr>
              <a:tblGrid>
                <a:gridCol w="2685044"/>
                <a:gridCol w="2196854"/>
                <a:gridCol w="2318902"/>
              </a:tblGrid>
              <a:tr h="870517">
                <a:tc>
                  <a:txBody>
                    <a:bodyPr/>
                    <a:lstStyle/>
                    <a:p>
                      <a:pPr algn="ctr">
                        <a:spcAft>
                          <a:spcPts val="0"/>
                        </a:spcAft>
                      </a:pPr>
                      <a:r>
                        <a:rPr lang="es-EC" sz="1800" dirty="0">
                          <a:effectLst/>
                        </a:rPr>
                        <a:t>Nomina</a:t>
                      </a:r>
                      <a:endParaRPr lang="es-EC" sz="2000" dirty="0">
                        <a:solidFill>
                          <a:srgbClr val="000000"/>
                        </a:solidFill>
                        <a:effectLst/>
                        <a:latin typeface="Times New Roman"/>
                        <a:ea typeface="Times New Roman"/>
                      </a:endParaRPr>
                    </a:p>
                  </a:txBody>
                  <a:tcPr marL="68580" marR="68580" marT="0" marB="0"/>
                </a:tc>
                <a:tc>
                  <a:txBody>
                    <a:bodyPr/>
                    <a:lstStyle/>
                    <a:p>
                      <a:pPr algn="just">
                        <a:spcAft>
                          <a:spcPts val="0"/>
                        </a:spcAft>
                      </a:pPr>
                      <a:r>
                        <a:rPr lang="es-EC" sz="1400" dirty="0">
                          <a:effectLst/>
                        </a:rPr>
                        <a:t>Pase de corta distancia a media altura (segundos) </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Saques con la mano </a:t>
                      </a:r>
                      <a:endParaRPr lang="es-EC" sz="2000">
                        <a:solidFill>
                          <a:srgbClr val="000000"/>
                        </a:solidFill>
                        <a:effectLst/>
                        <a:latin typeface="Times New Roman"/>
                        <a:ea typeface="Times New Roman"/>
                      </a:endParaRPr>
                    </a:p>
                  </a:txBody>
                  <a:tcPr marL="68580" marR="68580" marT="0" marB="0"/>
                </a:tc>
              </a:tr>
              <a:tr h="351554">
                <a:tc>
                  <a:txBody>
                    <a:bodyPr/>
                    <a:lstStyle/>
                    <a:p>
                      <a:pPr>
                        <a:spcAft>
                          <a:spcPts val="0"/>
                        </a:spcAft>
                      </a:pPr>
                      <a:r>
                        <a:rPr lang="es-EC" sz="1800" dirty="0">
                          <a:effectLst/>
                        </a:rPr>
                        <a:t>Luis </a:t>
                      </a:r>
                      <a:r>
                        <a:rPr lang="es-EC" sz="1800" dirty="0" err="1">
                          <a:effectLst/>
                        </a:rPr>
                        <a:t>Chiluisa</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dirty="0">
                          <a:effectLst/>
                        </a:rPr>
                        <a:t>José Delgado</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24</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8</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dirty="0">
                          <a:effectLst/>
                        </a:rPr>
                        <a:t>Mario Ponce</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14</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Marco Zubeldia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19</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Camilo Pardo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Samuel Martínez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26</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Josué Lema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Jorge Díaz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28</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12</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José Pineda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24</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Maximiliano Pompea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19</a:t>
                      </a:r>
                      <a:endParaRPr lang="es-EC" sz="2000" dirty="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Carlo Remigio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13</a:t>
                      </a:r>
                      <a:endParaRPr lang="es-EC" sz="2000" dirty="0">
                        <a:solidFill>
                          <a:srgbClr val="000000"/>
                        </a:solidFill>
                        <a:effectLst/>
                        <a:latin typeface="Times New Roman"/>
                        <a:ea typeface="Times New Roman"/>
                      </a:endParaRPr>
                    </a:p>
                  </a:txBody>
                  <a:tcPr marL="68580" marR="68580" marT="0" marB="0"/>
                </a:tc>
              </a:tr>
              <a:tr h="351554">
                <a:tc>
                  <a:txBody>
                    <a:bodyPr/>
                    <a:lstStyle/>
                    <a:p>
                      <a:pPr>
                        <a:spcAft>
                          <a:spcPts val="0"/>
                        </a:spcAft>
                      </a:pPr>
                      <a:r>
                        <a:rPr lang="es-EC" sz="1800">
                          <a:effectLst/>
                        </a:rPr>
                        <a:t>Telmo Ruiz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12</a:t>
                      </a:r>
                      <a:endParaRPr lang="es-EC" sz="2000" dirty="0">
                        <a:solidFill>
                          <a:srgbClr val="000000"/>
                        </a:solidFill>
                        <a:effectLst/>
                        <a:latin typeface="Times New Roman"/>
                        <a:ea typeface="Times New Roman"/>
                      </a:endParaRPr>
                    </a:p>
                  </a:txBody>
                  <a:tcPr marL="68580" marR="68580" marT="0" marB="0"/>
                </a:tc>
              </a:tr>
              <a:tr h="334814">
                <a:tc>
                  <a:txBody>
                    <a:bodyPr/>
                    <a:lstStyle/>
                    <a:p>
                      <a:pPr>
                        <a:spcAft>
                          <a:spcPts val="0"/>
                        </a:spcAft>
                      </a:pPr>
                      <a:r>
                        <a:rPr lang="es-EC" sz="1800">
                          <a:effectLst/>
                        </a:rPr>
                        <a:t>Correlación </a:t>
                      </a:r>
                      <a:endParaRPr lang="es-EC" sz="2000">
                        <a:solidFill>
                          <a:srgbClr val="000000"/>
                        </a:solidFill>
                        <a:effectLst/>
                        <a:latin typeface="Times New Roman"/>
                        <a:ea typeface="Times New Roman"/>
                      </a:endParaRPr>
                    </a:p>
                  </a:txBody>
                  <a:tcPr marL="68580" marR="68580" marT="0" marB="0"/>
                </a:tc>
                <a:tc>
                  <a:txBody>
                    <a:bodyPr/>
                    <a:lstStyle/>
                    <a:p>
                      <a:pPr algn="r">
                        <a:spcAft>
                          <a:spcPts val="0"/>
                        </a:spcAft>
                      </a:pPr>
                      <a:r>
                        <a:rPr lang="es-EC" sz="1800">
                          <a:effectLst/>
                        </a:rPr>
                        <a:t>0,115055324</a:t>
                      </a:r>
                      <a:endParaRPr lang="es-EC" sz="2000">
                        <a:solidFill>
                          <a:srgbClr val="000000"/>
                        </a:solidFill>
                        <a:effectLst/>
                        <a:latin typeface="Times New Roman"/>
                        <a:ea typeface="Times New Roman"/>
                      </a:endParaRPr>
                    </a:p>
                  </a:txBody>
                  <a:tcPr marL="68580" marR="68580" marT="0" marB="0"/>
                </a:tc>
                <a:tc>
                  <a:txBody>
                    <a:bodyPr/>
                    <a:lstStyle/>
                    <a:p>
                      <a:pPr>
                        <a:spcAft>
                          <a:spcPts val="0"/>
                        </a:spcAft>
                      </a:pPr>
                      <a:r>
                        <a:rPr lang="es-EC" sz="1800" dirty="0">
                          <a:effectLst/>
                        </a:rPr>
                        <a:t> </a:t>
                      </a:r>
                      <a:endParaRPr lang="es-EC"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150225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5373216"/>
            <a:ext cx="4392488" cy="638944"/>
          </a:xfrm>
          <a:solidFill>
            <a:schemeClr val="accent1">
              <a:lumMod val="40000"/>
              <a:lumOff val="60000"/>
            </a:schemeClr>
          </a:solidFill>
        </p:spPr>
        <p:txBody>
          <a:bodyPr/>
          <a:lstStyle/>
          <a:p>
            <a:r>
              <a:rPr lang="es-EC" sz="4000" dirty="0"/>
              <a:t>Saques con la mano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55046579"/>
              </p:ext>
            </p:extLst>
          </p:nvPr>
        </p:nvGraphicFramePr>
        <p:xfrm>
          <a:off x="457200" y="332656"/>
          <a:ext cx="771520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388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6923112" cy="634082"/>
          </a:xfrm>
          <a:solidFill>
            <a:schemeClr val="accent1">
              <a:lumMod val="40000"/>
              <a:lumOff val="60000"/>
            </a:schemeClr>
          </a:solidFill>
        </p:spPr>
        <p:txBody>
          <a:bodyPr/>
          <a:lstStyle/>
          <a:p>
            <a:r>
              <a:rPr lang="es-EC" sz="4000" dirty="0"/>
              <a:t>Pase de corta distancia en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728104393"/>
              </p:ext>
            </p:extLst>
          </p:nvPr>
        </p:nvGraphicFramePr>
        <p:xfrm>
          <a:off x="899592" y="1052735"/>
          <a:ext cx="6840761" cy="5328597"/>
        </p:xfrm>
        <a:graphic>
          <a:graphicData uri="http://schemas.openxmlformats.org/drawingml/2006/table">
            <a:tbl>
              <a:tblPr firstRow="1" firstCol="1" bandRow="1">
                <a:tableStyleId>{5C22544A-7EE6-4342-B048-85BDC9FD1C3A}</a:tableStyleId>
              </a:tblPr>
              <a:tblGrid>
                <a:gridCol w="2550792"/>
                <a:gridCol w="2087012"/>
                <a:gridCol w="2202957"/>
              </a:tblGrid>
              <a:tr h="1222442">
                <a:tc>
                  <a:txBody>
                    <a:bodyPr/>
                    <a:lstStyle/>
                    <a:p>
                      <a:pPr algn="ctr">
                        <a:spcAft>
                          <a:spcPts val="0"/>
                        </a:spcAft>
                      </a:pPr>
                      <a:r>
                        <a:rPr lang="es-EC" sz="1800" dirty="0">
                          <a:effectLst/>
                        </a:rPr>
                        <a:t>Nomina</a:t>
                      </a:r>
                      <a:endParaRPr lang="es-EC" sz="2000" dirty="0">
                        <a:solidFill>
                          <a:srgbClr val="000000"/>
                        </a:solidFill>
                        <a:effectLst/>
                        <a:latin typeface="Times New Roman"/>
                        <a:ea typeface="Times New Roman"/>
                      </a:endParaRPr>
                    </a:p>
                  </a:txBody>
                  <a:tcPr marL="68580" marR="68580" marT="0" marB="0"/>
                </a:tc>
                <a:tc>
                  <a:txBody>
                    <a:bodyPr/>
                    <a:lstStyle/>
                    <a:p>
                      <a:pPr>
                        <a:spcAft>
                          <a:spcPts val="0"/>
                        </a:spcAft>
                      </a:pPr>
                      <a:r>
                        <a:rPr lang="es-EC" sz="1800">
                          <a:effectLst/>
                        </a:rPr>
                        <a:t>Pase de corta distancia en altura (segundos)</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Saques con la mano (puntos)</a:t>
                      </a:r>
                      <a:endParaRPr lang="es-EC" sz="2000">
                        <a:solidFill>
                          <a:srgbClr val="000000"/>
                        </a:solidFill>
                        <a:effectLst/>
                        <a:latin typeface="Times New Roman"/>
                        <a:ea typeface="Times New Roman"/>
                      </a:endParaRPr>
                    </a:p>
                  </a:txBody>
                  <a:tcPr marL="68580" marR="68580" marT="0" marB="0"/>
                </a:tc>
              </a:tr>
              <a:tr h="329119">
                <a:tc>
                  <a:txBody>
                    <a:bodyPr/>
                    <a:lstStyle/>
                    <a:p>
                      <a:pPr>
                        <a:spcAft>
                          <a:spcPts val="0"/>
                        </a:spcAft>
                      </a:pPr>
                      <a:r>
                        <a:rPr lang="es-EC" sz="1800" dirty="0">
                          <a:effectLst/>
                        </a:rPr>
                        <a:t>Luis </a:t>
                      </a:r>
                      <a:r>
                        <a:rPr lang="es-EC" sz="1800" dirty="0" err="1">
                          <a:effectLst/>
                        </a:rPr>
                        <a:t>Chiluisa</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18</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dirty="0">
                          <a:effectLst/>
                        </a:rPr>
                        <a:t>José Delgado</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19</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16</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dirty="0">
                          <a:effectLst/>
                        </a:rPr>
                        <a:t>Mario Ponce</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21</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15</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Marco Zubeldia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Camilo Pardo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24</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Samuel Martínez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21</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Josué Lema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23</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20</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Jorge Díaz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24</a:t>
                      </a:r>
                      <a:endParaRPr lang="es-EC" sz="200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José Pineda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21</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19</a:t>
                      </a:r>
                      <a:endParaRPr lang="es-EC" sz="2000" dirty="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Maximiliano Pompea</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Carlo Remigio</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25</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r>
              <a:tr h="329119">
                <a:tc>
                  <a:txBody>
                    <a:bodyPr/>
                    <a:lstStyle/>
                    <a:p>
                      <a:pPr>
                        <a:spcAft>
                          <a:spcPts val="0"/>
                        </a:spcAft>
                      </a:pPr>
                      <a:r>
                        <a:rPr lang="es-EC" sz="1800">
                          <a:effectLst/>
                        </a:rPr>
                        <a:t>Telmo Ruiz</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a:effectLst/>
                        </a:rPr>
                        <a:t>20</a:t>
                      </a:r>
                      <a:endParaRPr lang="es-EC" sz="2000">
                        <a:solidFill>
                          <a:srgbClr val="000000"/>
                        </a:solidFill>
                        <a:effectLst/>
                        <a:latin typeface="Times New Roman"/>
                        <a:ea typeface="Times New Roman"/>
                      </a:endParaRPr>
                    </a:p>
                  </a:txBody>
                  <a:tcPr marL="68580" marR="68580" marT="0" marB="0"/>
                </a:tc>
                <a:tc>
                  <a:txBody>
                    <a:bodyPr/>
                    <a:lstStyle/>
                    <a:p>
                      <a:pPr algn="ctr">
                        <a:spcAft>
                          <a:spcPts val="0"/>
                        </a:spcAft>
                      </a:pPr>
                      <a:r>
                        <a:rPr lang="es-EC" sz="1800" dirty="0">
                          <a:effectLst/>
                        </a:rPr>
                        <a:t>25</a:t>
                      </a:r>
                      <a:endParaRPr lang="es-EC" sz="2000" dirty="0">
                        <a:solidFill>
                          <a:srgbClr val="000000"/>
                        </a:solidFill>
                        <a:effectLst/>
                        <a:latin typeface="Times New Roman"/>
                        <a:ea typeface="Times New Roman"/>
                      </a:endParaRPr>
                    </a:p>
                  </a:txBody>
                  <a:tcPr marL="68580" marR="68580" marT="0" marB="0"/>
                </a:tc>
              </a:tr>
              <a:tr h="313447">
                <a:tc>
                  <a:txBody>
                    <a:bodyPr/>
                    <a:lstStyle/>
                    <a:p>
                      <a:pPr>
                        <a:spcAft>
                          <a:spcPts val="0"/>
                        </a:spcAft>
                      </a:pPr>
                      <a:r>
                        <a:rPr lang="es-EC" sz="1800">
                          <a:effectLst/>
                        </a:rPr>
                        <a:t>Correlación </a:t>
                      </a:r>
                      <a:endParaRPr lang="es-EC" sz="2000">
                        <a:solidFill>
                          <a:srgbClr val="000000"/>
                        </a:solidFill>
                        <a:effectLst/>
                        <a:latin typeface="Times New Roman"/>
                        <a:ea typeface="Times New Roman"/>
                      </a:endParaRPr>
                    </a:p>
                  </a:txBody>
                  <a:tcPr marL="68580" marR="68580" marT="0" marB="0"/>
                </a:tc>
                <a:tc>
                  <a:txBody>
                    <a:bodyPr/>
                    <a:lstStyle/>
                    <a:p>
                      <a:pPr algn="r">
                        <a:spcAft>
                          <a:spcPts val="0"/>
                        </a:spcAft>
                      </a:pPr>
                      <a:r>
                        <a:rPr lang="es-EC" sz="1800">
                          <a:effectLst/>
                        </a:rPr>
                        <a:t>0,704071236</a:t>
                      </a:r>
                      <a:endParaRPr lang="es-EC" sz="2000">
                        <a:solidFill>
                          <a:srgbClr val="000000"/>
                        </a:solidFill>
                        <a:effectLst/>
                        <a:latin typeface="Times New Roman"/>
                        <a:ea typeface="Times New Roman"/>
                      </a:endParaRPr>
                    </a:p>
                  </a:txBody>
                  <a:tcPr marL="68580" marR="68580" marT="0" marB="0"/>
                </a:tc>
                <a:tc>
                  <a:txBody>
                    <a:bodyPr/>
                    <a:lstStyle/>
                    <a:p>
                      <a:pPr>
                        <a:spcAft>
                          <a:spcPts val="0"/>
                        </a:spcAft>
                      </a:pPr>
                      <a:r>
                        <a:rPr lang="es-EC" sz="1800" dirty="0">
                          <a:effectLst/>
                        </a:rPr>
                        <a:t> </a:t>
                      </a:r>
                      <a:endParaRPr lang="es-EC"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3397163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5373216"/>
            <a:ext cx="4248472" cy="566936"/>
          </a:xfrm>
          <a:solidFill>
            <a:schemeClr val="accent1">
              <a:lumMod val="40000"/>
              <a:lumOff val="60000"/>
            </a:schemeClr>
          </a:solidFill>
        </p:spPr>
        <p:txBody>
          <a:bodyPr/>
          <a:lstStyle/>
          <a:p>
            <a:r>
              <a:rPr lang="es-EC" sz="4000" dirty="0"/>
              <a:t>Saques con la mano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56311265"/>
              </p:ext>
            </p:extLst>
          </p:nvPr>
        </p:nvGraphicFramePr>
        <p:xfrm>
          <a:off x="457200" y="188640"/>
          <a:ext cx="7620000"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0002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332656"/>
            <a:ext cx="6059016" cy="648072"/>
          </a:xfrm>
          <a:solidFill>
            <a:schemeClr val="accent1">
              <a:lumMod val="40000"/>
              <a:lumOff val="60000"/>
            </a:schemeClr>
          </a:solidFill>
        </p:spPr>
        <p:txBody>
          <a:bodyPr/>
          <a:lstStyle/>
          <a:p>
            <a:r>
              <a:rPr lang="es-EC" sz="3600" dirty="0"/>
              <a:t>Pase de corta distancia en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06285112"/>
              </p:ext>
            </p:extLst>
          </p:nvPr>
        </p:nvGraphicFramePr>
        <p:xfrm>
          <a:off x="755576" y="1052735"/>
          <a:ext cx="7200800" cy="5256585"/>
        </p:xfrm>
        <a:graphic>
          <a:graphicData uri="http://schemas.openxmlformats.org/drawingml/2006/table">
            <a:tbl>
              <a:tblPr firstRow="1" firstCol="1" bandRow="1">
                <a:tableStyleId>{5C22544A-7EE6-4342-B048-85BDC9FD1C3A}</a:tableStyleId>
              </a:tblPr>
              <a:tblGrid>
                <a:gridCol w="2685044"/>
                <a:gridCol w="2196854"/>
                <a:gridCol w="2318902"/>
              </a:tblGrid>
              <a:tr h="1205922">
                <a:tc>
                  <a:txBody>
                    <a:bodyPr/>
                    <a:lstStyle/>
                    <a:p>
                      <a:pPr algn="ctr">
                        <a:spcAft>
                          <a:spcPts val="0"/>
                        </a:spcAft>
                      </a:pPr>
                      <a:r>
                        <a:rPr lang="es-EC" sz="2000" dirty="0">
                          <a:effectLst/>
                        </a:rPr>
                        <a:t>Nomina</a:t>
                      </a:r>
                      <a:endParaRPr lang="es-EC" sz="2400" dirty="0">
                        <a:solidFill>
                          <a:srgbClr val="000000"/>
                        </a:solidFill>
                        <a:effectLst/>
                        <a:latin typeface="Times New Roman"/>
                        <a:ea typeface="Times New Roman"/>
                      </a:endParaRPr>
                    </a:p>
                  </a:txBody>
                  <a:tcPr marL="68580" marR="68580" marT="0" marB="0"/>
                </a:tc>
                <a:tc>
                  <a:txBody>
                    <a:bodyPr/>
                    <a:lstStyle/>
                    <a:p>
                      <a:pPr>
                        <a:spcAft>
                          <a:spcPts val="0"/>
                        </a:spcAft>
                      </a:pPr>
                      <a:r>
                        <a:rPr lang="es-EC" sz="2000" dirty="0">
                          <a:effectLst/>
                        </a:rPr>
                        <a:t>Pase de corta distancia en altura (segundos)</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Saque de puerta con el pie  a balon parado  (puntos)</a:t>
                      </a:r>
                      <a:endParaRPr lang="es-EC" sz="2400">
                        <a:solidFill>
                          <a:srgbClr val="000000"/>
                        </a:solidFill>
                        <a:effectLst/>
                        <a:latin typeface="Times New Roman"/>
                        <a:ea typeface="Times New Roman"/>
                      </a:endParaRPr>
                    </a:p>
                  </a:txBody>
                  <a:tcPr marL="68580" marR="68580" marT="0" marB="0"/>
                </a:tc>
              </a:tr>
              <a:tr h="324671">
                <a:tc>
                  <a:txBody>
                    <a:bodyPr/>
                    <a:lstStyle/>
                    <a:p>
                      <a:pPr>
                        <a:spcAft>
                          <a:spcPts val="0"/>
                        </a:spcAft>
                      </a:pPr>
                      <a:r>
                        <a:rPr lang="es-EC" sz="2000" dirty="0">
                          <a:effectLst/>
                        </a:rPr>
                        <a:t>Luis </a:t>
                      </a:r>
                      <a:r>
                        <a:rPr lang="es-EC" sz="2000" dirty="0" err="1">
                          <a:effectLst/>
                        </a:rPr>
                        <a:t>Chiluisa</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18</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16</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dirty="0">
                          <a:effectLst/>
                        </a:rPr>
                        <a:t>José Delgado</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19</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16</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dirty="0">
                          <a:effectLst/>
                        </a:rPr>
                        <a:t>Mario Ponce</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21</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19</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dirty="0">
                          <a:effectLst/>
                        </a:rPr>
                        <a:t>Marco Zubeldia</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18</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dirty="0">
                          <a:effectLst/>
                        </a:rPr>
                        <a:t>Camilo Pardo</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24</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16</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Samuel Martínez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21</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13</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Josué Lema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23</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13</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Jorge Díaz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José Pineda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21</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12</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Maximiliano Pompea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Carlo Remigio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24671">
                <a:tc>
                  <a:txBody>
                    <a:bodyPr/>
                    <a:lstStyle/>
                    <a:p>
                      <a:pPr>
                        <a:spcAft>
                          <a:spcPts val="0"/>
                        </a:spcAft>
                      </a:pPr>
                      <a:r>
                        <a:rPr lang="es-EC" sz="2000">
                          <a:effectLst/>
                        </a:rPr>
                        <a:t>Telmo Ruiz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20</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13</a:t>
                      </a:r>
                      <a:endParaRPr lang="es-EC" sz="2400" dirty="0">
                        <a:solidFill>
                          <a:srgbClr val="000000"/>
                        </a:solidFill>
                        <a:effectLst/>
                        <a:latin typeface="Times New Roman"/>
                        <a:ea typeface="Times New Roman"/>
                      </a:endParaRPr>
                    </a:p>
                  </a:txBody>
                  <a:tcPr marL="68580" marR="68580" marT="0" marB="0"/>
                </a:tc>
              </a:tr>
              <a:tr h="309211">
                <a:tc>
                  <a:txBody>
                    <a:bodyPr/>
                    <a:lstStyle/>
                    <a:p>
                      <a:pPr>
                        <a:spcAft>
                          <a:spcPts val="0"/>
                        </a:spcAft>
                      </a:pPr>
                      <a:r>
                        <a:rPr lang="es-EC" sz="2000">
                          <a:effectLst/>
                        </a:rPr>
                        <a:t>Correlación </a:t>
                      </a:r>
                      <a:endParaRPr lang="es-EC" sz="2400">
                        <a:solidFill>
                          <a:srgbClr val="000000"/>
                        </a:solidFill>
                        <a:effectLst/>
                        <a:latin typeface="Times New Roman"/>
                        <a:ea typeface="Times New Roman"/>
                      </a:endParaRPr>
                    </a:p>
                  </a:txBody>
                  <a:tcPr marL="68580" marR="68580" marT="0" marB="0"/>
                </a:tc>
                <a:tc>
                  <a:txBody>
                    <a:bodyPr/>
                    <a:lstStyle/>
                    <a:p>
                      <a:pPr algn="r">
                        <a:spcAft>
                          <a:spcPts val="0"/>
                        </a:spcAft>
                      </a:pPr>
                      <a:r>
                        <a:rPr lang="es-EC" sz="2000">
                          <a:effectLst/>
                        </a:rPr>
                        <a:t>0,538685144</a:t>
                      </a:r>
                      <a:endParaRPr lang="es-EC" sz="2400">
                        <a:solidFill>
                          <a:srgbClr val="000000"/>
                        </a:solidFill>
                        <a:effectLst/>
                        <a:latin typeface="Times New Roman"/>
                        <a:ea typeface="Times New Roman"/>
                      </a:endParaRPr>
                    </a:p>
                  </a:txBody>
                  <a:tcPr marL="68580" marR="68580" marT="0" marB="0"/>
                </a:tc>
                <a:tc>
                  <a:txBody>
                    <a:bodyPr/>
                    <a:lstStyle/>
                    <a:p>
                      <a:pPr>
                        <a:spcAft>
                          <a:spcPts val="0"/>
                        </a:spcAft>
                      </a:pPr>
                      <a:r>
                        <a:rPr lang="es-EC" sz="2000" dirty="0">
                          <a:effectLst/>
                        </a:rPr>
                        <a:t> </a:t>
                      </a:r>
                      <a:endParaRPr lang="es-EC"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2896418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5589240"/>
            <a:ext cx="6120680" cy="576064"/>
          </a:xfrm>
          <a:solidFill>
            <a:schemeClr val="accent1">
              <a:lumMod val="40000"/>
              <a:lumOff val="60000"/>
            </a:schemeClr>
          </a:solidFill>
        </p:spPr>
        <p:txBody>
          <a:bodyPr/>
          <a:lstStyle/>
          <a:p>
            <a:r>
              <a:rPr lang="es-EC" sz="2800" dirty="0" smtClean="0"/>
              <a:t/>
            </a:r>
            <a:br>
              <a:rPr lang="es-EC" sz="2800" dirty="0" smtClean="0"/>
            </a:br>
            <a:r>
              <a:rPr lang="es-EC" sz="2800" dirty="0" smtClean="0"/>
              <a:t>Saque </a:t>
            </a:r>
            <a:r>
              <a:rPr lang="es-EC" sz="2800" dirty="0"/>
              <a:t>de puerta con el pie  a balón parado  </a:t>
            </a:r>
            <a:br>
              <a:rPr lang="es-EC" sz="2800" dirty="0"/>
            </a:br>
            <a:endParaRPr lang="es-EC"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29315789"/>
              </p:ext>
            </p:extLst>
          </p:nvPr>
        </p:nvGraphicFramePr>
        <p:xfrm>
          <a:off x="467544" y="404664"/>
          <a:ext cx="7620000" cy="4997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23838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60648"/>
            <a:ext cx="6131024" cy="634082"/>
          </a:xfrm>
          <a:solidFill>
            <a:schemeClr val="accent1">
              <a:lumMod val="40000"/>
              <a:lumOff val="60000"/>
            </a:schemeClr>
          </a:solidFill>
        </p:spPr>
        <p:txBody>
          <a:bodyPr/>
          <a:lstStyle/>
          <a:p>
            <a:r>
              <a:rPr lang="es-EC" sz="3600" dirty="0"/>
              <a:t>Pase de corta distancia en altura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28118209"/>
              </p:ext>
            </p:extLst>
          </p:nvPr>
        </p:nvGraphicFramePr>
        <p:xfrm>
          <a:off x="1043608" y="1052735"/>
          <a:ext cx="6696745" cy="5544616"/>
        </p:xfrm>
        <a:graphic>
          <a:graphicData uri="http://schemas.openxmlformats.org/drawingml/2006/table">
            <a:tbl>
              <a:tblPr firstRow="1" firstCol="1" bandRow="1">
                <a:tableStyleId>{5C22544A-7EE6-4342-B048-85BDC9FD1C3A}</a:tableStyleId>
              </a:tblPr>
              <a:tblGrid>
                <a:gridCol w="2497091"/>
                <a:gridCol w="2043075"/>
                <a:gridCol w="2156579"/>
              </a:tblGrid>
              <a:tr h="1272000">
                <a:tc>
                  <a:txBody>
                    <a:bodyPr/>
                    <a:lstStyle/>
                    <a:p>
                      <a:pPr algn="ctr">
                        <a:spcAft>
                          <a:spcPts val="0"/>
                        </a:spcAft>
                      </a:pPr>
                      <a:r>
                        <a:rPr lang="es-EC" sz="2000" dirty="0">
                          <a:effectLst/>
                        </a:rPr>
                        <a:t>Nomina</a:t>
                      </a:r>
                      <a:endParaRPr lang="es-EC" sz="2400" dirty="0">
                        <a:solidFill>
                          <a:srgbClr val="000000"/>
                        </a:solidFill>
                        <a:effectLst/>
                        <a:latin typeface="Times New Roman"/>
                        <a:ea typeface="Times New Roman"/>
                      </a:endParaRPr>
                    </a:p>
                  </a:txBody>
                  <a:tcPr marL="68580" marR="68580" marT="0" marB="0"/>
                </a:tc>
                <a:tc>
                  <a:txBody>
                    <a:bodyPr/>
                    <a:lstStyle/>
                    <a:p>
                      <a:pPr>
                        <a:spcAft>
                          <a:spcPts val="0"/>
                        </a:spcAft>
                      </a:pPr>
                      <a:r>
                        <a:rPr lang="es-EC" sz="2000" dirty="0">
                          <a:effectLst/>
                        </a:rPr>
                        <a:t>Pase de corta distancia en altura (segundos)</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1600">
                          <a:effectLst/>
                        </a:rPr>
                        <a:t>Saques de volea dirigido  (puntos) </a:t>
                      </a:r>
                      <a:endParaRPr lang="es-EC" sz="2400">
                        <a:solidFill>
                          <a:srgbClr val="000000"/>
                        </a:solidFill>
                        <a:effectLst/>
                        <a:latin typeface="Times New Roman"/>
                        <a:ea typeface="Times New Roman"/>
                      </a:endParaRPr>
                    </a:p>
                  </a:txBody>
                  <a:tcPr marL="68580" marR="68580" marT="0" marB="0"/>
                </a:tc>
              </a:tr>
              <a:tr h="342461">
                <a:tc>
                  <a:txBody>
                    <a:bodyPr/>
                    <a:lstStyle/>
                    <a:p>
                      <a:pPr>
                        <a:spcAft>
                          <a:spcPts val="0"/>
                        </a:spcAft>
                      </a:pPr>
                      <a:r>
                        <a:rPr lang="es-EC" sz="2000" dirty="0">
                          <a:effectLst/>
                        </a:rPr>
                        <a:t>Luis </a:t>
                      </a:r>
                      <a:r>
                        <a:rPr lang="es-EC" sz="2000" dirty="0" err="1">
                          <a:effectLst/>
                        </a:rPr>
                        <a:t>Chiluisa</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18</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17</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José Delgado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17</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Mario Ponce</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21</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17</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Marco Zubeldia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25</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Camilo Pardo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24</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18</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Samuel Martínez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21</a:t>
                      </a:r>
                      <a:endParaRPr lang="es-EC" sz="2400" dirty="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18</a:t>
                      </a:r>
                      <a:endParaRPr lang="es-EC" sz="240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Josué Lema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23</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20</a:t>
                      </a:r>
                      <a:endParaRPr lang="es-EC" sz="2400" dirty="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Jorge Díaz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José Pineda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21</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Maximiliano Pompea</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Carlo Remigio</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25</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42461">
                <a:tc>
                  <a:txBody>
                    <a:bodyPr/>
                    <a:lstStyle/>
                    <a:p>
                      <a:pPr>
                        <a:spcAft>
                          <a:spcPts val="0"/>
                        </a:spcAft>
                      </a:pPr>
                      <a:r>
                        <a:rPr lang="es-EC" sz="2000">
                          <a:effectLst/>
                        </a:rPr>
                        <a:t>Telmo Ruiz</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a:effectLst/>
                        </a:rPr>
                        <a:t>20</a:t>
                      </a:r>
                      <a:endParaRPr lang="es-EC" sz="2400">
                        <a:solidFill>
                          <a:srgbClr val="000000"/>
                        </a:solidFill>
                        <a:effectLst/>
                        <a:latin typeface="Times New Roman"/>
                        <a:ea typeface="Times New Roman"/>
                      </a:endParaRPr>
                    </a:p>
                  </a:txBody>
                  <a:tcPr marL="68580" marR="68580" marT="0" marB="0"/>
                </a:tc>
                <a:tc>
                  <a:txBody>
                    <a:bodyPr/>
                    <a:lstStyle/>
                    <a:p>
                      <a:pPr algn="ctr">
                        <a:spcAft>
                          <a:spcPts val="0"/>
                        </a:spcAft>
                      </a:pPr>
                      <a:r>
                        <a:rPr lang="es-EC" sz="2000" dirty="0">
                          <a:effectLst/>
                        </a:rPr>
                        <a:t>19</a:t>
                      </a:r>
                      <a:endParaRPr lang="es-EC" sz="2400" dirty="0">
                        <a:solidFill>
                          <a:srgbClr val="000000"/>
                        </a:solidFill>
                        <a:effectLst/>
                        <a:latin typeface="Times New Roman"/>
                        <a:ea typeface="Times New Roman"/>
                      </a:endParaRPr>
                    </a:p>
                  </a:txBody>
                  <a:tcPr marL="68580" marR="68580" marT="0" marB="0"/>
                </a:tc>
              </a:tr>
              <a:tr h="326154">
                <a:tc>
                  <a:txBody>
                    <a:bodyPr/>
                    <a:lstStyle/>
                    <a:p>
                      <a:pPr>
                        <a:spcAft>
                          <a:spcPts val="0"/>
                        </a:spcAft>
                      </a:pPr>
                      <a:r>
                        <a:rPr lang="es-EC" sz="2000">
                          <a:effectLst/>
                        </a:rPr>
                        <a:t>Correlación </a:t>
                      </a:r>
                      <a:endParaRPr lang="es-EC" sz="2400">
                        <a:solidFill>
                          <a:srgbClr val="000000"/>
                        </a:solidFill>
                        <a:effectLst/>
                        <a:latin typeface="Times New Roman"/>
                        <a:ea typeface="Times New Roman"/>
                      </a:endParaRPr>
                    </a:p>
                  </a:txBody>
                  <a:tcPr marL="68580" marR="68580" marT="0" marB="0"/>
                </a:tc>
                <a:tc>
                  <a:txBody>
                    <a:bodyPr/>
                    <a:lstStyle/>
                    <a:p>
                      <a:pPr algn="r">
                        <a:spcAft>
                          <a:spcPts val="0"/>
                        </a:spcAft>
                      </a:pPr>
                      <a:r>
                        <a:rPr lang="es-EC" sz="2000">
                          <a:effectLst/>
                        </a:rPr>
                        <a:t>0,564692043</a:t>
                      </a:r>
                      <a:endParaRPr lang="es-EC" sz="2400">
                        <a:solidFill>
                          <a:srgbClr val="000000"/>
                        </a:solidFill>
                        <a:effectLst/>
                        <a:latin typeface="Times New Roman"/>
                        <a:ea typeface="Times New Roman"/>
                      </a:endParaRPr>
                    </a:p>
                  </a:txBody>
                  <a:tcPr marL="68580" marR="68580" marT="0" marB="0"/>
                </a:tc>
                <a:tc>
                  <a:txBody>
                    <a:bodyPr/>
                    <a:lstStyle/>
                    <a:p>
                      <a:pPr>
                        <a:spcAft>
                          <a:spcPts val="0"/>
                        </a:spcAft>
                      </a:pPr>
                      <a:r>
                        <a:rPr lang="es-EC" sz="2000" dirty="0">
                          <a:effectLst/>
                        </a:rPr>
                        <a:t> </a:t>
                      </a:r>
                      <a:endParaRPr lang="es-EC"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882855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84784"/>
            <a:ext cx="4320480" cy="2376264"/>
          </a:xfrm>
          <a:solidFill>
            <a:schemeClr val="accent1">
              <a:lumMod val="40000"/>
              <a:lumOff val="60000"/>
            </a:schemeClr>
          </a:solidFill>
        </p:spPr>
        <p:txBody>
          <a:bodyPr>
            <a:normAutofit/>
          </a:bodyPr>
          <a:lstStyle/>
          <a:p>
            <a:r>
              <a:rPr lang="es-ES" sz="2800" dirty="0"/>
              <a:t>¿La incidencia de la capacidad coordinativa de diferenciación en los saques de portería</a:t>
            </a:r>
            <a:r>
              <a:rPr lang="es-ES" sz="2800" dirty="0" smtClean="0"/>
              <a:t>?</a:t>
            </a:r>
            <a:endParaRPr lang="es-EC" sz="2800" dirty="0"/>
          </a:p>
        </p:txBody>
      </p:sp>
      <p:sp>
        <p:nvSpPr>
          <p:cNvPr id="4" name="1 Título"/>
          <p:cNvSpPr>
            <a:spLocks noGrp="1"/>
          </p:cNvSpPr>
          <p:nvPr>
            <p:ph type="title"/>
          </p:nvPr>
        </p:nvSpPr>
        <p:spPr>
          <a:xfrm>
            <a:off x="467544" y="260648"/>
            <a:ext cx="6840760" cy="864096"/>
          </a:xfrm>
          <a:solidFill>
            <a:schemeClr val="accent3"/>
          </a:solidFill>
        </p:spPr>
        <p:txBody>
          <a:bodyPr/>
          <a:lstStyle/>
          <a:p>
            <a:r>
              <a:rPr lang="es-EC" sz="4400" dirty="0" smtClean="0">
                <a:solidFill>
                  <a:schemeClr val="bg1"/>
                </a:solidFill>
              </a:rPr>
              <a:t>Problema  de la Investigación</a:t>
            </a:r>
            <a:endParaRPr lang="es-EC" sz="4400" dirty="0">
              <a:solidFill>
                <a:schemeClr val="bg1"/>
              </a:solidFill>
            </a:endParaRPr>
          </a:p>
        </p:txBody>
      </p:sp>
      <p:pic>
        <p:nvPicPr>
          <p:cNvPr id="1026" name="Picture 2" descr="http://www.nortecastilla.es/prensa/noticias/200811/12/fotos/8890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835379"/>
            <a:ext cx="3816424" cy="3617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9257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ppt_w</p:attrName>
                                        </p:attrNameLst>
                                      </p:cBhvr>
                                      <p:tavLst>
                                        <p:tav tm="0" fmla="#ppt_w*sin(2.5*pi*$)">
                                          <p:val>
                                            <p:fltVal val="0"/>
                                          </p:val>
                                        </p:tav>
                                        <p:tav tm="100000">
                                          <p:val>
                                            <p:fltVal val="1"/>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ipe(down)">
                                      <p:cBhvr>
                                        <p:cTn id="28" dur="580">
                                          <p:stCondLst>
                                            <p:cond delay="0"/>
                                          </p:stCondLst>
                                        </p:cTn>
                                        <p:tgtEl>
                                          <p:spTgt spid="1026"/>
                                        </p:tgtEl>
                                      </p:cBhvr>
                                    </p:animEffect>
                                    <p:anim calcmode="lin" valueType="num">
                                      <p:cBhvr>
                                        <p:cTn id="29"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4" dur="26">
                                          <p:stCondLst>
                                            <p:cond delay="650"/>
                                          </p:stCondLst>
                                        </p:cTn>
                                        <p:tgtEl>
                                          <p:spTgt spid="1026"/>
                                        </p:tgtEl>
                                      </p:cBhvr>
                                      <p:to x="100000" y="60000"/>
                                    </p:animScale>
                                    <p:animScale>
                                      <p:cBhvr>
                                        <p:cTn id="35" dur="166" decel="50000">
                                          <p:stCondLst>
                                            <p:cond delay="676"/>
                                          </p:stCondLst>
                                        </p:cTn>
                                        <p:tgtEl>
                                          <p:spTgt spid="1026"/>
                                        </p:tgtEl>
                                      </p:cBhvr>
                                      <p:to x="100000" y="100000"/>
                                    </p:animScale>
                                    <p:animScale>
                                      <p:cBhvr>
                                        <p:cTn id="36" dur="26">
                                          <p:stCondLst>
                                            <p:cond delay="1312"/>
                                          </p:stCondLst>
                                        </p:cTn>
                                        <p:tgtEl>
                                          <p:spTgt spid="1026"/>
                                        </p:tgtEl>
                                      </p:cBhvr>
                                      <p:to x="100000" y="80000"/>
                                    </p:animScale>
                                    <p:animScale>
                                      <p:cBhvr>
                                        <p:cTn id="37" dur="166" decel="50000">
                                          <p:stCondLst>
                                            <p:cond delay="1338"/>
                                          </p:stCondLst>
                                        </p:cTn>
                                        <p:tgtEl>
                                          <p:spTgt spid="1026"/>
                                        </p:tgtEl>
                                      </p:cBhvr>
                                      <p:to x="100000" y="100000"/>
                                    </p:animScale>
                                    <p:animScale>
                                      <p:cBhvr>
                                        <p:cTn id="38" dur="26">
                                          <p:stCondLst>
                                            <p:cond delay="1642"/>
                                          </p:stCondLst>
                                        </p:cTn>
                                        <p:tgtEl>
                                          <p:spTgt spid="1026"/>
                                        </p:tgtEl>
                                      </p:cBhvr>
                                      <p:to x="100000" y="90000"/>
                                    </p:animScale>
                                    <p:animScale>
                                      <p:cBhvr>
                                        <p:cTn id="39" dur="166" decel="50000">
                                          <p:stCondLst>
                                            <p:cond delay="1668"/>
                                          </p:stCondLst>
                                        </p:cTn>
                                        <p:tgtEl>
                                          <p:spTgt spid="1026"/>
                                        </p:tgtEl>
                                      </p:cBhvr>
                                      <p:to x="100000" y="100000"/>
                                    </p:animScale>
                                    <p:animScale>
                                      <p:cBhvr>
                                        <p:cTn id="40" dur="26">
                                          <p:stCondLst>
                                            <p:cond delay="1808"/>
                                          </p:stCondLst>
                                        </p:cTn>
                                        <p:tgtEl>
                                          <p:spTgt spid="1026"/>
                                        </p:tgtEl>
                                      </p:cBhvr>
                                      <p:to x="100000" y="95000"/>
                                    </p:animScale>
                                    <p:animScale>
                                      <p:cBhvr>
                                        <p:cTn id="41"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5445224"/>
            <a:ext cx="4824536" cy="576064"/>
          </a:xfrm>
          <a:solidFill>
            <a:schemeClr val="accent1">
              <a:lumMod val="40000"/>
              <a:lumOff val="60000"/>
            </a:schemeClr>
          </a:solidFill>
        </p:spPr>
        <p:txBody>
          <a:bodyPr/>
          <a:lstStyle/>
          <a:p>
            <a:r>
              <a:rPr lang="es-EC" sz="3600" dirty="0"/>
              <a:t>Saques de volea dirigido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5562197"/>
              </p:ext>
            </p:extLst>
          </p:nvPr>
        </p:nvGraphicFramePr>
        <p:xfrm>
          <a:off x="457200" y="620688"/>
          <a:ext cx="7620000"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12681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60648"/>
            <a:ext cx="4320480" cy="1143000"/>
          </a:xfrm>
        </p:spPr>
        <p:txBody>
          <a:bodyPr/>
          <a:lstStyle/>
          <a:p>
            <a:pPr algn="ctr"/>
            <a:r>
              <a:rPr lang="es-EC" sz="4400" dirty="0" smtClean="0"/>
              <a:t>CONCLUCIONES </a:t>
            </a:r>
            <a:endParaRPr lang="es-EC" sz="4400" dirty="0"/>
          </a:p>
        </p:txBody>
      </p:sp>
      <p:sp>
        <p:nvSpPr>
          <p:cNvPr id="3" name="2 Marcador de contenido"/>
          <p:cNvSpPr>
            <a:spLocks noGrp="1"/>
          </p:cNvSpPr>
          <p:nvPr>
            <p:ph idx="1"/>
          </p:nvPr>
        </p:nvSpPr>
        <p:spPr/>
        <p:txBody>
          <a:bodyPr>
            <a:normAutofit fontScale="92500"/>
          </a:bodyPr>
          <a:lstStyle/>
          <a:p>
            <a:pPr lvl="0"/>
            <a:r>
              <a:rPr lang="es-MX" dirty="0"/>
              <a:t>S</a:t>
            </a:r>
            <a:r>
              <a:rPr lang="es-ES" dirty="0"/>
              <a:t>e observa que existe una incidencia de la capacidad de diferenciación, en los saques del portero, de la escuela de futbol del club el nacional, sede Calderón, categoría sub 12.</a:t>
            </a:r>
            <a:endParaRPr lang="es-EC" dirty="0"/>
          </a:p>
          <a:p>
            <a:pPr lvl="0"/>
            <a:r>
              <a:rPr lang="es-MX" dirty="0"/>
              <a:t>S</a:t>
            </a:r>
            <a:r>
              <a:rPr lang="es-ES" dirty="0"/>
              <a:t>e observa que la capacidad de diferenciación, en los saques del portero tiene una predisposición con mayor efectividad en los saques con los pies.</a:t>
            </a:r>
            <a:endParaRPr lang="es-EC" dirty="0"/>
          </a:p>
          <a:p>
            <a:pPr lvl="0"/>
            <a:r>
              <a:rPr lang="es-MX" dirty="0"/>
              <a:t>Se observa que en el </a:t>
            </a:r>
            <a:r>
              <a:rPr lang="es-ES" dirty="0"/>
              <a:t>test de diferenciación del pase a corta distancia a ras de piso en la e</a:t>
            </a:r>
            <a:r>
              <a:rPr lang="es-EC" dirty="0"/>
              <a:t>efectividad en el fundamento técnico de portero de saque de puerta con el pie  a balón parado tiene una incidencia de 0,318887051 que equivale a moderadamente incidente</a:t>
            </a:r>
            <a:r>
              <a:rPr lang="es-EC" b="1" dirty="0"/>
              <a:t> </a:t>
            </a:r>
            <a:endParaRPr lang="es-EC" dirty="0"/>
          </a:p>
          <a:p>
            <a:pPr lvl="0"/>
            <a:r>
              <a:rPr lang="es-MX" dirty="0"/>
              <a:t>Se observa que en el </a:t>
            </a:r>
            <a:r>
              <a:rPr lang="es-ES" dirty="0"/>
              <a:t>test de diferenciación del pase a corta distancia a ras de piso en la e</a:t>
            </a:r>
            <a:r>
              <a:rPr lang="es-EC" dirty="0"/>
              <a:t>efectividad en el fundamento técnico de portero de </a:t>
            </a:r>
            <a:r>
              <a:rPr lang="es-ES" dirty="0"/>
              <a:t>Saques con la mano </a:t>
            </a:r>
            <a:r>
              <a:rPr lang="es-EC" dirty="0"/>
              <a:t>tiene una incidencia de 0,509909606 que equivale a moderadamente incidente</a:t>
            </a:r>
            <a:r>
              <a:rPr lang="es-EC" b="1" dirty="0"/>
              <a:t> </a:t>
            </a:r>
            <a:endParaRPr lang="es-EC" dirty="0"/>
          </a:p>
          <a:p>
            <a:endParaRPr lang="es-EC" dirty="0"/>
          </a:p>
        </p:txBody>
      </p:sp>
    </p:spTree>
    <p:extLst>
      <p:ext uri="{BB962C8B-B14F-4D97-AF65-F5344CB8AC3E}">
        <p14:creationId xmlns:p14="http://schemas.microsoft.com/office/powerpoint/2010/main" val="39760816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068144"/>
          </a:xfrm>
        </p:spPr>
        <p:txBody>
          <a:bodyPr>
            <a:normAutofit lnSpcReduction="10000"/>
          </a:bodyPr>
          <a:lstStyle/>
          <a:p>
            <a:pPr lvl="0"/>
            <a:r>
              <a:rPr lang="es-MX" dirty="0"/>
              <a:t>Se observa que en el </a:t>
            </a:r>
            <a:r>
              <a:rPr lang="es-ES" dirty="0"/>
              <a:t>test de diferenciación del </a:t>
            </a:r>
            <a:r>
              <a:rPr lang="es-EC" dirty="0"/>
              <a:t>Pase de corta distancia a media altura </a:t>
            </a:r>
            <a:r>
              <a:rPr lang="es-ES" dirty="0"/>
              <a:t>en la e</a:t>
            </a:r>
            <a:r>
              <a:rPr lang="es-EC" dirty="0"/>
              <a:t>efectividad en el fundamento técnico de portero de Saques con la mano tiene una incidencia de 0,33786691 que equivale a moderadamente incidente</a:t>
            </a:r>
            <a:r>
              <a:rPr lang="es-EC" b="1" dirty="0"/>
              <a:t> </a:t>
            </a:r>
            <a:endParaRPr lang="es-EC" dirty="0"/>
          </a:p>
          <a:p>
            <a:pPr lvl="0"/>
            <a:r>
              <a:rPr lang="es-MX" dirty="0"/>
              <a:t>Se observa que en el </a:t>
            </a:r>
            <a:r>
              <a:rPr lang="es-ES" dirty="0"/>
              <a:t>test de diferenciación del </a:t>
            </a:r>
            <a:r>
              <a:rPr lang="es-EC" dirty="0"/>
              <a:t>Pase de corta distancia en altura </a:t>
            </a:r>
            <a:r>
              <a:rPr lang="es-ES" dirty="0"/>
              <a:t>en la e</a:t>
            </a:r>
            <a:r>
              <a:rPr lang="es-EC" dirty="0"/>
              <a:t>efectividad en el fundamento técnico de portero de Saques con la mano tiene una incidencia de 0,704071236</a:t>
            </a:r>
            <a:r>
              <a:rPr lang="es-EC" b="1" dirty="0"/>
              <a:t> </a:t>
            </a:r>
            <a:r>
              <a:rPr lang="es-EC" dirty="0"/>
              <a:t>que equivale a moderadamente incidente</a:t>
            </a:r>
            <a:r>
              <a:rPr lang="es-EC" b="1" dirty="0"/>
              <a:t> </a:t>
            </a:r>
            <a:endParaRPr lang="es-EC" dirty="0"/>
          </a:p>
          <a:p>
            <a:pPr lvl="0"/>
            <a:r>
              <a:rPr lang="es-MX" dirty="0"/>
              <a:t>Se observa que en el </a:t>
            </a:r>
            <a:r>
              <a:rPr lang="es-ES" dirty="0"/>
              <a:t>test de diferenciación del </a:t>
            </a:r>
            <a:r>
              <a:rPr lang="es-EC" dirty="0"/>
              <a:t>Pase de corta distancia en altura </a:t>
            </a:r>
            <a:r>
              <a:rPr lang="es-ES" dirty="0"/>
              <a:t>en la e</a:t>
            </a:r>
            <a:r>
              <a:rPr lang="es-EC" dirty="0"/>
              <a:t>efectividad en el fundamento técnico de portero de Saque de puerta con el pie  a balón parado  tiene una incidencia de 0,538685144</a:t>
            </a:r>
            <a:r>
              <a:rPr lang="es-EC" b="1" dirty="0"/>
              <a:t> </a:t>
            </a:r>
            <a:r>
              <a:rPr lang="es-EC" dirty="0"/>
              <a:t>que equivale a moderadamente incidente</a:t>
            </a:r>
            <a:r>
              <a:rPr lang="es-EC" b="1" dirty="0"/>
              <a:t> </a:t>
            </a:r>
            <a:endParaRPr lang="es-EC" dirty="0"/>
          </a:p>
          <a:p>
            <a:pPr lvl="0"/>
            <a:r>
              <a:rPr lang="es-MX" dirty="0"/>
              <a:t>Se observa que en el </a:t>
            </a:r>
            <a:r>
              <a:rPr lang="es-ES" dirty="0"/>
              <a:t>test de diferenciación del </a:t>
            </a:r>
            <a:r>
              <a:rPr lang="es-EC" dirty="0"/>
              <a:t>Pase de corta distancia en altura </a:t>
            </a:r>
            <a:r>
              <a:rPr lang="es-ES" dirty="0"/>
              <a:t>en la e</a:t>
            </a:r>
            <a:r>
              <a:rPr lang="es-EC" dirty="0"/>
              <a:t>efectividad en el fundamento técnico de portero de Saques de volea dirigido</a:t>
            </a:r>
            <a:r>
              <a:rPr lang="es-EC" b="1" dirty="0"/>
              <a:t>  </a:t>
            </a:r>
            <a:r>
              <a:rPr lang="es-EC" dirty="0"/>
              <a:t>tiene una incidencia de 0,538685144</a:t>
            </a:r>
            <a:r>
              <a:rPr lang="es-EC" b="1" dirty="0"/>
              <a:t> </a:t>
            </a:r>
            <a:r>
              <a:rPr lang="es-EC" dirty="0"/>
              <a:t>que equivale a moderadamente incidente</a:t>
            </a:r>
            <a:r>
              <a:rPr lang="es-EC" b="1" dirty="0"/>
              <a:t> </a:t>
            </a:r>
            <a:endParaRPr lang="es-EC" dirty="0"/>
          </a:p>
          <a:p>
            <a:endParaRPr lang="es-EC" dirty="0"/>
          </a:p>
        </p:txBody>
      </p:sp>
    </p:spTree>
    <p:extLst>
      <p:ext uri="{BB962C8B-B14F-4D97-AF65-F5344CB8AC3E}">
        <p14:creationId xmlns:p14="http://schemas.microsoft.com/office/powerpoint/2010/main" val="5406377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274638"/>
            <a:ext cx="5184576" cy="1143000"/>
          </a:xfrm>
        </p:spPr>
        <p:txBody>
          <a:bodyPr/>
          <a:lstStyle/>
          <a:p>
            <a:pPr algn="ctr"/>
            <a:r>
              <a:rPr lang="es-EC" sz="4400" dirty="0" smtClean="0"/>
              <a:t>RECOMENDACIONES</a:t>
            </a:r>
            <a:endParaRPr lang="es-EC" sz="4400" dirty="0"/>
          </a:p>
        </p:txBody>
      </p:sp>
      <p:sp>
        <p:nvSpPr>
          <p:cNvPr id="3" name="2 Marcador de contenido"/>
          <p:cNvSpPr>
            <a:spLocks noGrp="1"/>
          </p:cNvSpPr>
          <p:nvPr>
            <p:ph idx="1"/>
          </p:nvPr>
        </p:nvSpPr>
        <p:spPr/>
        <p:txBody>
          <a:bodyPr>
            <a:normAutofit fontScale="92500"/>
          </a:bodyPr>
          <a:lstStyle/>
          <a:p>
            <a:pPr lvl="0"/>
            <a:r>
              <a:rPr lang="es-MX" dirty="0" smtClean="0">
                <a:latin typeface="Arial" pitchFamily="34" charset="0"/>
                <a:cs typeface="Arial" pitchFamily="34" charset="0"/>
              </a:rPr>
              <a:t>Se </a:t>
            </a:r>
            <a:r>
              <a:rPr lang="es-MX" dirty="0">
                <a:latin typeface="Arial" pitchFamily="34" charset="0"/>
                <a:cs typeface="Arial" pitchFamily="34" charset="0"/>
              </a:rPr>
              <a:t>recomienda la práctica continua de la capacidad de diferenciación el mismo que puede ayudar en el proceso de la enseñanza del fundamento técnico de los saques de portería</a:t>
            </a:r>
            <a:endParaRPr lang="es-EC" dirty="0">
              <a:latin typeface="Arial" pitchFamily="34" charset="0"/>
              <a:cs typeface="Arial" pitchFamily="34" charset="0"/>
            </a:endParaRPr>
          </a:p>
          <a:p>
            <a:pPr lvl="0"/>
            <a:r>
              <a:rPr lang="es-MX" dirty="0">
                <a:latin typeface="Arial" pitchFamily="34" charset="0"/>
                <a:cs typeface="Arial" pitchFamily="34" charset="0"/>
              </a:rPr>
              <a:t>Se recomienda dar importancia a los diferentes tipos de saques ya que los mismos son significativos en el futbol y piezas fundaméntale en el desarrollo del juego.</a:t>
            </a:r>
            <a:endParaRPr lang="es-EC" dirty="0">
              <a:latin typeface="Arial" pitchFamily="34" charset="0"/>
              <a:cs typeface="Arial" pitchFamily="34" charset="0"/>
            </a:endParaRPr>
          </a:p>
          <a:p>
            <a:pPr lvl="0"/>
            <a:r>
              <a:rPr lang="es-MX" dirty="0">
                <a:latin typeface="Arial" pitchFamily="34" charset="0"/>
                <a:cs typeface="Arial" pitchFamily="34" charset="0"/>
              </a:rPr>
              <a:t>Relacionar en la planificación del entrenamiento las diferentes capacidades física tanto condicionales como coordinativas los mismo que mediante este desarrollo coordinativos del elemento técnico y capacidad física se puede generar mayor efectividad en el saque de portería.</a:t>
            </a:r>
            <a:endParaRPr lang="es-EC" dirty="0">
              <a:latin typeface="Arial" pitchFamily="34" charset="0"/>
              <a:cs typeface="Arial" pitchFamily="34" charset="0"/>
            </a:endParaRPr>
          </a:p>
          <a:p>
            <a:pPr lvl="0"/>
            <a:r>
              <a:rPr lang="es-MX" dirty="0">
                <a:latin typeface="Arial" pitchFamily="34" charset="0"/>
                <a:cs typeface="Arial" pitchFamily="34" charset="0"/>
              </a:rPr>
              <a:t>Trabajar con los porteros de edades infantiles con mayor énfasis ya que en ellos se pueden generar significancia en el desarrollo del elemento.</a:t>
            </a:r>
            <a:endParaRPr lang="es-EC" dirty="0">
              <a:latin typeface="Arial" pitchFamily="34" charset="0"/>
              <a:cs typeface="Arial" pitchFamily="34" charset="0"/>
            </a:endParaRPr>
          </a:p>
          <a:p>
            <a:endParaRPr lang="es-EC" dirty="0"/>
          </a:p>
        </p:txBody>
      </p:sp>
    </p:spTree>
    <p:extLst>
      <p:ext uri="{BB962C8B-B14F-4D97-AF65-F5344CB8AC3E}">
        <p14:creationId xmlns:p14="http://schemas.microsoft.com/office/powerpoint/2010/main" val="4901736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BIBLIOGRAFIA</a:t>
            </a:r>
            <a:endParaRPr lang="es-EC" dirty="0"/>
          </a:p>
        </p:txBody>
      </p:sp>
      <p:sp>
        <p:nvSpPr>
          <p:cNvPr id="3" name="2 Marcador de contenido"/>
          <p:cNvSpPr>
            <a:spLocks noGrp="1"/>
          </p:cNvSpPr>
          <p:nvPr>
            <p:ph idx="1"/>
          </p:nvPr>
        </p:nvSpPr>
        <p:spPr/>
        <p:txBody>
          <a:bodyPr>
            <a:normAutofit lnSpcReduction="10000"/>
          </a:bodyPr>
          <a:lstStyle/>
          <a:p>
            <a:r>
              <a:rPr lang="es-ES" sz="1600" dirty="0" smtClean="0">
                <a:latin typeface="Arial" pitchFamily="34" charset="0"/>
                <a:cs typeface="Arial" pitchFamily="34" charset="0"/>
              </a:rPr>
              <a:t>BLAZQUEZ</a:t>
            </a:r>
            <a:r>
              <a:rPr lang="es-ES" sz="1600" dirty="0">
                <a:latin typeface="Arial" pitchFamily="34" charset="0"/>
                <a:cs typeface="Arial" pitchFamily="34" charset="0"/>
              </a:rPr>
              <a:t>, D. (1995). </a:t>
            </a:r>
            <a:r>
              <a:rPr lang="es-ES" sz="1600" i="1" dirty="0">
                <a:latin typeface="Arial" pitchFamily="34" charset="0"/>
                <a:cs typeface="Arial" pitchFamily="34" charset="0"/>
              </a:rPr>
              <a:t>La iniciación deportiva y el deporte escolar.</a:t>
            </a:r>
            <a:r>
              <a:rPr lang="es-ES" sz="1600" dirty="0">
                <a:latin typeface="Arial" pitchFamily="34" charset="0"/>
                <a:cs typeface="Arial" pitchFamily="34" charset="0"/>
              </a:rPr>
              <a:t> </a:t>
            </a:r>
            <a:r>
              <a:rPr lang="en-US" sz="1600" dirty="0">
                <a:latin typeface="Arial" pitchFamily="34" charset="0"/>
                <a:cs typeface="Arial" pitchFamily="34" charset="0"/>
              </a:rPr>
              <a:t>Barcelona: INDE.</a:t>
            </a:r>
            <a:endParaRPr lang="es-EC" sz="1600" dirty="0">
              <a:latin typeface="Arial" pitchFamily="34" charset="0"/>
              <a:cs typeface="Arial" pitchFamily="34" charset="0"/>
            </a:endParaRPr>
          </a:p>
          <a:p>
            <a:r>
              <a:rPr lang="en-US" sz="1600" dirty="0">
                <a:latin typeface="Arial" pitchFamily="34" charset="0"/>
                <a:cs typeface="Arial" pitchFamily="34" charset="0"/>
              </a:rPr>
              <a:t>BOUTMANS, J. (1983). </a:t>
            </a:r>
            <a:r>
              <a:rPr lang="en-US" sz="1600" i="1" dirty="0">
                <a:latin typeface="Arial" pitchFamily="34" charset="0"/>
                <a:cs typeface="Arial" pitchFamily="34" charset="0"/>
              </a:rPr>
              <a:t>"Comparative effectiveness of two methods of teachings team sports in secondary schools". .</a:t>
            </a:r>
            <a:r>
              <a:rPr lang="en-US" sz="1600" dirty="0">
                <a:latin typeface="Arial" pitchFamily="34" charset="0"/>
                <a:cs typeface="Arial" pitchFamily="34" charset="0"/>
              </a:rPr>
              <a:t> roma: Teaching Team Sports.</a:t>
            </a:r>
            <a:endParaRPr lang="es-EC" sz="1600" dirty="0">
              <a:latin typeface="Arial" pitchFamily="34" charset="0"/>
              <a:cs typeface="Arial" pitchFamily="34" charset="0"/>
            </a:endParaRPr>
          </a:p>
          <a:p>
            <a:r>
              <a:rPr lang="en-US" sz="1600" dirty="0">
                <a:latin typeface="Arial" pitchFamily="34" charset="0"/>
                <a:cs typeface="Arial" pitchFamily="34" charset="0"/>
              </a:rPr>
              <a:t>BUNKER, D. y. (1983). </a:t>
            </a:r>
            <a:r>
              <a:rPr lang="en-US" sz="1600" i="1" dirty="0">
                <a:latin typeface="Arial" pitchFamily="34" charset="0"/>
                <a:cs typeface="Arial" pitchFamily="34" charset="0"/>
              </a:rPr>
              <a:t>"A model for the teaching of games in secondary schools". .</a:t>
            </a:r>
            <a:r>
              <a:rPr lang="en-US" sz="1600" dirty="0">
                <a:latin typeface="Arial" pitchFamily="34" charset="0"/>
                <a:cs typeface="Arial" pitchFamily="34" charset="0"/>
              </a:rPr>
              <a:t> </a:t>
            </a:r>
            <a:r>
              <a:rPr lang="es-ES" sz="1600" dirty="0">
                <a:latin typeface="Arial" pitchFamily="34" charset="0"/>
                <a:cs typeface="Arial" pitchFamily="34" charset="0"/>
              </a:rPr>
              <a:t>Roma: En </a:t>
            </a:r>
            <a:r>
              <a:rPr lang="es-ES" sz="1600" dirty="0" smtClean="0">
                <a:latin typeface="Arial" pitchFamily="34" charset="0"/>
                <a:cs typeface="Arial" pitchFamily="34" charset="0"/>
              </a:rPr>
              <a:t>Bulletin </a:t>
            </a:r>
            <a:r>
              <a:rPr lang="es-ES" sz="1600" dirty="0">
                <a:latin typeface="Arial" pitchFamily="34" charset="0"/>
                <a:cs typeface="Arial" pitchFamily="34" charset="0"/>
              </a:rPr>
              <a:t>of Physical Education.</a:t>
            </a:r>
            <a:endParaRPr lang="es-EC" sz="1600" dirty="0">
              <a:latin typeface="Arial" pitchFamily="34" charset="0"/>
              <a:cs typeface="Arial" pitchFamily="34" charset="0"/>
            </a:endParaRPr>
          </a:p>
          <a:p>
            <a:r>
              <a:rPr lang="es-ES" sz="1600" dirty="0">
                <a:latin typeface="Arial" pitchFamily="34" charset="0"/>
                <a:cs typeface="Arial" pitchFamily="34" charset="0"/>
              </a:rPr>
              <a:t>DELGADO, M. A. (1991). </a:t>
            </a:r>
            <a:r>
              <a:rPr lang="es-ES" sz="1600" i="1" dirty="0">
                <a:latin typeface="Arial" pitchFamily="34" charset="0"/>
                <a:cs typeface="Arial" pitchFamily="34" charset="0"/>
              </a:rPr>
              <a:t>"Hacia una clarificación conceptual de los términos en didáctica de la Educación Física y el Deporte". .</a:t>
            </a:r>
            <a:r>
              <a:rPr lang="es-ES" sz="1600" dirty="0">
                <a:latin typeface="Arial" pitchFamily="34" charset="0"/>
                <a:cs typeface="Arial" pitchFamily="34" charset="0"/>
              </a:rPr>
              <a:t> </a:t>
            </a:r>
            <a:r>
              <a:rPr lang="es-ES" sz="1600" dirty="0" smtClean="0">
                <a:latin typeface="Arial" pitchFamily="34" charset="0"/>
                <a:cs typeface="Arial" pitchFamily="34" charset="0"/>
              </a:rPr>
              <a:t>Madrid </a:t>
            </a:r>
            <a:r>
              <a:rPr lang="es-ES" sz="1600" dirty="0">
                <a:latin typeface="Arial" pitchFamily="34" charset="0"/>
                <a:cs typeface="Arial" pitchFamily="34" charset="0"/>
              </a:rPr>
              <a:t>: En Revista de Educación Física.</a:t>
            </a:r>
            <a:endParaRPr lang="es-EC" sz="1600" dirty="0">
              <a:latin typeface="Arial" pitchFamily="34" charset="0"/>
              <a:cs typeface="Arial" pitchFamily="34" charset="0"/>
            </a:endParaRPr>
          </a:p>
          <a:p>
            <a:r>
              <a:rPr lang="es-ES" sz="1600" dirty="0">
                <a:latin typeface="Arial" pitchFamily="34" charset="0"/>
                <a:cs typeface="Arial" pitchFamily="34" charset="0"/>
              </a:rPr>
              <a:t>Devís, J. y. (1992). </a:t>
            </a:r>
            <a:r>
              <a:rPr lang="es-ES" sz="1600" i="1" dirty="0">
                <a:latin typeface="Arial" pitchFamily="34" charset="0"/>
                <a:cs typeface="Arial" pitchFamily="34" charset="0"/>
              </a:rPr>
              <a:t>Nuevas perspectivas curriculares en la Educación Física: La salud y los juegos modificados.</a:t>
            </a:r>
            <a:r>
              <a:rPr lang="es-ES" sz="1600" dirty="0">
                <a:latin typeface="Arial" pitchFamily="34" charset="0"/>
                <a:cs typeface="Arial" pitchFamily="34" charset="0"/>
              </a:rPr>
              <a:t> Barcelona: INDE.</a:t>
            </a:r>
            <a:endParaRPr lang="es-EC" sz="1600" dirty="0">
              <a:latin typeface="Arial" pitchFamily="34" charset="0"/>
              <a:cs typeface="Arial" pitchFamily="34" charset="0"/>
            </a:endParaRPr>
          </a:p>
          <a:p>
            <a:r>
              <a:rPr lang="es-ES" sz="1600" dirty="0">
                <a:latin typeface="Arial" pitchFamily="34" charset="0"/>
                <a:cs typeface="Arial" pitchFamily="34" charset="0"/>
              </a:rPr>
              <a:t>DURAN, C. y. (1987). </a:t>
            </a:r>
            <a:r>
              <a:rPr lang="es-ES" sz="1600" i="1" dirty="0">
                <a:latin typeface="Arial" pitchFamily="34" charset="0"/>
                <a:cs typeface="Arial" pitchFamily="34" charset="0"/>
              </a:rPr>
              <a:t>"Estudio experimental sobre didáctica aplicada a la iniciación de los deportes colectivos". Revista de Investigación y Documentación sobre las Ciencias de la Educación Física y del Deporte.</a:t>
            </a:r>
            <a:r>
              <a:rPr lang="es-ES" sz="1600" dirty="0">
                <a:latin typeface="Arial" pitchFamily="34" charset="0"/>
                <a:cs typeface="Arial" pitchFamily="34" charset="0"/>
              </a:rPr>
              <a:t> </a:t>
            </a:r>
            <a:r>
              <a:rPr lang="en-US" sz="1600" dirty="0">
                <a:latin typeface="Arial" pitchFamily="34" charset="0"/>
                <a:cs typeface="Arial" pitchFamily="34" charset="0"/>
              </a:rPr>
              <a:t>Madrid: C S D.</a:t>
            </a:r>
            <a:endParaRPr lang="es-EC" sz="1600" dirty="0">
              <a:latin typeface="Arial" pitchFamily="34" charset="0"/>
              <a:cs typeface="Arial" pitchFamily="34" charset="0"/>
            </a:endParaRPr>
          </a:p>
          <a:p>
            <a:r>
              <a:rPr lang="en-US" sz="1600" dirty="0">
                <a:latin typeface="Arial" pitchFamily="34" charset="0"/>
                <a:cs typeface="Arial" pitchFamily="34" charset="0"/>
              </a:rPr>
              <a:t>FLEMING, &amp; S. (1994). </a:t>
            </a:r>
            <a:r>
              <a:rPr lang="en-US" sz="1600" i="1" dirty="0">
                <a:latin typeface="Arial" pitchFamily="34" charset="0"/>
                <a:cs typeface="Arial" pitchFamily="34" charset="0"/>
              </a:rPr>
              <a:t>"Understand 'understanding': making sense of the cognitive approach to the teaching of games".</a:t>
            </a:r>
            <a:r>
              <a:rPr lang="en-US" sz="1600" dirty="0">
                <a:latin typeface="Arial" pitchFamily="34" charset="0"/>
                <a:cs typeface="Arial" pitchFamily="34" charset="0"/>
              </a:rPr>
              <a:t> </a:t>
            </a:r>
            <a:r>
              <a:rPr lang="en-US" sz="1600" dirty="0" smtClean="0">
                <a:latin typeface="Arial" pitchFamily="34" charset="0"/>
                <a:cs typeface="Arial" pitchFamily="34" charset="0"/>
              </a:rPr>
              <a:t>Russia: </a:t>
            </a:r>
            <a:r>
              <a:rPr lang="en-US" sz="1600" dirty="0">
                <a:latin typeface="Arial" pitchFamily="34" charset="0"/>
                <a:cs typeface="Arial" pitchFamily="34" charset="0"/>
              </a:rPr>
              <a:t>Physical Education Review.</a:t>
            </a:r>
            <a:endParaRPr lang="es-EC" sz="1600" dirty="0">
              <a:latin typeface="Arial" pitchFamily="34" charset="0"/>
              <a:cs typeface="Arial" pitchFamily="34" charset="0"/>
            </a:endParaRPr>
          </a:p>
          <a:p>
            <a:r>
              <a:rPr lang="es-ES" sz="1600" dirty="0">
                <a:latin typeface="Arial" pitchFamily="34" charset="0"/>
                <a:cs typeface="Arial" pitchFamily="34" charset="0"/>
              </a:rPr>
              <a:t>Pedro, J. (1997). </a:t>
            </a:r>
            <a:r>
              <a:rPr lang="es-ES" sz="1600" i="1" dirty="0">
                <a:latin typeface="Arial" pitchFamily="34" charset="0"/>
                <a:cs typeface="Arial" pitchFamily="34" charset="0"/>
              </a:rPr>
              <a:t>Fútbol sala. Las acciones del juego.</a:t>
            </a:r>
            <a:r>
              <a:rPr lang="es-ES" sz="1600" dirty="0">
                <a:latin typeface="Arial" pitchFamily="34" charset="0"/>
                <a:cs typeface="Arial" pitchFamily="34" charset="0"/>
              </a:rPr>
              <a:t> Madrid.: Ed. Gymnos</a:t>
            </a:r>
            <a:r>
              <a:rPr lang="es-ES" sz="1600" dirty="0" smtClean="0">
                <a:latin typeface="Arial" pitchFamily="34" charset="0"/>
                <a:cs typeface="Arial" pitchFamily="34" charset="0"/>
              </a:rPr>
              <a:t>.</a:t>
            </a:r>
            <a:r>
              <a:rPr lang="es-ES" dirty="0"/>
              <a:t> </a:t>
            </a:r>
            <a:endParaRPr lang="es-EC" dirty="0"/>
          </a:p>
          <a:p>
            <a:endParaRPr lang="es-EC" dirty="0"/>
          </a:p>
        </p:txBody>
      </p:sp>
    </p:spTree>
    <p:extLst>
      <p:ext uri="{BB962C8B-B14F-4D97-AF65-F5344CB8AC3E}">
        <p14:creationId xmlns:p14="http://schemas.microsoft.com/office/powerpoint/2010/main" val="233090443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8)">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8)">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8)">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8"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8)">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8)">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8"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heel(8)">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heel(8)">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8"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heel(8)">
                                      <p:cBhvr>
                                        <p:cTn id="4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1600200"/>
            <a:ext cx="7620000" cy="1324744"/>
          </a:xfrm>
        </p:spPr>
        <p:style>
          <a:lnRef idx="3">
            <a:schemeClr val="lt1"/>
          </a:lnRef>
          <a:fillRef idx="1">
            <a:schemeClr val="dk1"/>
          </a:fillRef>
          <a:effectRef idx="1">
            <a:schemeClr val="dk1"/>
          </a:effectRef>
          <a:fontRef idx="minor">
            <a:schemeClr val="lt1"/>
          </a:fontRef>
        </p:style>
        <p:txBody>
          <a:bodyPr>
            <a:normAutofit/>
          </a:bodyPr>
          <a:lstStyle/>
          <a:p>
            <a:pPr marL="114300" indent="0" algn="ctr">
              <a:buNone/>
            </a:pPr>
            <a:r>
              <a:rPr lang="es-EC" sz="8000" b="1" dirty="0" smtClean="0"/>
              <a:t>GRACIAS </a:t>
            </a:r>
            <a:endParaRPr lang="es-EC" sz="8000" b="1" dirty="0"/>
          </a:p>
        </p:txBody>
      </p:sp>
    </p:spTree>
    <p:extLst>
      <p:ext uri="{BB962C8B-B14F-4D97-AF65-F5344CB8AC3E}">
        <p14:creationId xmlns:p14="http://schemas.microsoft.com/office/powerpoint/2010/main" val="42043899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 calcmode="lin" valueType="num">
                                      <p:cBhvr>
                                        <p:cTn id="9" dur="1000" fill="hold"/>
                                        <p:tgtEl>
                                          <p:spTgt spid="4">
                                            <p:bg/>
                                          </p:spTgt>
                                        </p:tgtEl>
                                        <p:attrNameLst>
                                          <p:attrName>style.rotation</p:attrName>
                                        </p:attrNameLst>
                                      </p:cBhvr>
                                      <p:tavLst>
                                        <p:tav tm="0">
                                          <p:val>
                                            <p:fltVal val="90"/>
                                          </p:val>
                                        </p:tav>
                                        <p:tav tm="100000">
                                          <p:val>
                                            <p:fltVal val="0"/>
                                          </p:val>
                                        </p:tav>
                                      </p:tavLst>
                                    </p:anim>
                                    <p:animEffect transition="in" filter="fade">
                                      <p:cBhvr>
                                        <p:cTn id="10" dur="1000"/>
                                        <p:tgtEl>
                                          <p:spTgt spid="4">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7848872" cy="2736304"/>
          </a:xfrm>
          <a:solidFill>
            <a:schemeClr val="accent6">
              <a:lumMod val="40000"/>
              <a:lumOff val="60000"/>
            </a:schemeClr>
          </a:solidFill>
        </p:spPr>
        <p:txBody>
          <a:bodyPr/>
          <a:lstStyle/>
          <a:p>
            <a:pPr algn="ctr"/>
            <a:r>
              <a:rPr lang="es-EC" sz="1800" b="1" dirty="0" smtClean="0"/>
              <a:t/>
            </a:r>
            <a:br>
              <a:rPr lang="es-EC" sz="1800" b="1" dirty="0" smtClean="0"/>
            </a:br>
            <a:r>
              <a:rPr lang="es-EC" sz="1800" b="1" dirty="0" smtClean="0"/>
              <a:t>Pregunta </a:t>
            </a:r>
            <a:r>
              <a:rPr lang="es-EC" sz="1800" b="1" dirty="0"/>
              <a:t>de la investigación</a:t>
            </a:r>
            <a:r>
              <a:rPr lang="es-ES" sz="1800" b="1" dirty="0"/>
              <a:t/>
            </a:r>
            <a:br>
              <a:rPr lang="es-ES" sz="1800" b="1" dirty="0"/>
            </a:br>
            <a:r>
              <a:rPr lang="es-ES" sz="1800" dirty="0"/>
              <a:t>¿La incidencia de la capacidad coordinativa de diferenciación en los saques de portería?</a:t>
            </a:r>
            <a:r>
              <a:rPr lang="es-EC" sz="1800" dirty="0"/>
              <a:t/>
            </a:r>
            <a:br>
              <a:rPr lang="es-EC" sz="1800" dirty="0"/>
            </a:br>
            <a:r>
              <a:rPr lang="es-EC" sz="1800" dirty="0"/>
              <a:t/>
            </a:r>
            <a:br>
              <a:rPr lang="es-EC" sz="1800" dirty="0"/>
            </a:br>
            <a:r>
              <a:rPr lang="es-EC" sz="1800" b="1" dirty="0"/>
              <a:t>Justificación</a:t>
            </a:r>
            <a:br>
              <a:rPr lang="es-EC" sz="1800" b="1" dirty="0"/>
            </a:br>
            <a:r>
              <a:rPr lang="es-ES" sz="1800" dirty="0"/>
              <a:t>El club de futbol y sus escuelas requiere atender con suma urgencia esta falencia puesto que estas capacidades no son dables desarrollar en edades superiores y dificulta su aprendizaje  ya que cuentan con errores significativos en sus procesos de formación </a:t>
            </a:r>
            <a:r>
              <a:rPr lang="es-EC" sz="3200" b="1" dirty="0"/>
              <a:t/>
            </a:r>
            <a:br>
              <a:rPr lang="es-EC" sz="3200" b="1" dirty="0"/>
            </a:br>
            <a:endParaRPr lang="es-EC" sz="3200" dirty="0"/>
          </a:p>
        </p:txBody>
      </p:sp>
      <p:pic>
        <p:nvPicPr>
          <p:cNvPr id="4" name="3 Marcador de contenido" descr="http://www.listasdefutbol.com/content/las-8-razones-por-las-que-no-seria-portero-en-otra-vida.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3212976"/>
            <a:ext cx="7848872" cy="3187824"/>
          </a:xfrm>
          <a:prstGeom prst="rect">
            <a:avLst/>
          </a:prstGeom>
          <a:noFill/>
          <a:ln>
            <a:noFill/>
          </a:ln>
        </p:spPr>
      </p:pic>
    </p:spTree>
    <p:extLst>
      <p:ext uri="{BB962C8B-B14F-4D97-AF65-F5344CB8AC3E}">
        <p14:creationId xmlns:p14="http://schemas.microsoft.com/office/powerpoint/2010/main" val="9494371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4618856" cy="864096"/>
          </a:xfrm>
          <a:solidFill>
            <a:schemeClr val="accent3"/>
          </a:solidFill>
        </p:spPr>
        <p:txBody>
          <a:bodyPr/>
          <a:lstStyle/>
          <a:p>
            <a:r>
              <a:rPr lang="es-EC" sz="4000" dirty="0" smtClean="0">
                <a:solidFill>
                  <a:schemeClr val="bg1"/>
                </a:solidFill>
              </a:rPr>
              <a:t>OBJETIVO GENERAL</a:t>
            </a:r>
            <a:endParaRPr lang="es-EC" sz="4000" dirty="0">
              <a:solidFill>
                <a:schemeClr val="bg1"/>
              </a:solidFill>
            </a:endParaRPr>
          </a:p>
        </p:txBody>
      </p:sp>
      <p:sp>
        <p:nvSpPr>
          <p:cNvPr id="3" name="2 Marcador de contenido"/>
          <p:cNvSpPr>
            <a:spLocks noGrp="1"/>
          </p:cNvSpPr>
          <p:nvPr>
            <p:ph idx="1"/>
          </p:nvPr>
        </p:nvSpPr>
        <p:spPr>
          <a:xfrm>
            <a:off x="467544" y="1340768"/>
            <a:ext cx="4680520" cy="2448272"/>
          </a:xfrm>
          <a:solidFill>
            <a:schemeClr val="accent1">
              <a:lumMod val="40000"/>
              <a:lumOff val="60000"/>
            </a:schemeClr>
          </a:solidFill>
        </p:spPr>
        <p:txBody>
          <a:bodyPr>
            <a:normAutofit/>
          </a:bodyPr>
          <a:lstStyle/>
          <a:p>
            <a:r>
              <a:rPr lang="es-ES" dirty="0"/>
              <a:t>Determinar la incidencia de la capacidad coordinativa de diferenciación en los saques del portero, de la  escuela de futbol del Club El Nacional, sede Calderón. Categoría sub 12. </a:t>
            </a:r>
            <a:endParaRPr lang="es-EC" dirty="0"/>
          </a:p>
          <a:p>
            <a:endParaRPr lang="es-EC" dirty="0"/>
          </a:p>
        </p:txBody>
      </p:sp>
      <p:pic>
        <p:nvPicPr>
          <p:cNvPr id="2050" name="Picture 2" descr="http://www.academiaplayer10.com/wp-content/uploads/2014/11/01876dd6420261b19aa569546a364238ae7cd26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140968"/>
            <a:ext cx="4824536"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8565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2050"/>
                                        </p:tgtEl>
                                        <p:attrNameLst>
                                          <p:attrName>style.visibility</p:attrName>
                                        </p:attrNameLst>
                                      </p:cBhvr>
                                      <p:to>
                                        <p:strVal val="visible"/>
                                      </p:to>
                                    </p:set>
                                    <p:anim calcmode="lin" valueType="num">
                                      <p:cBhvr>
                                        <p:cTn id="48" dur="1000" fill="hold"/>
                                        <p:tgtEl>
                                          <p:spTgt spid="2050"/>
                                        </p:tgtEl>
                                        <p:attrNameLst>
                                          <p:attrName>ppt_w</p:attrName>
                                        </p:attrNameLst>
                                      </p:cBhvr>
                                      <p:tavLst>
                                        <p:tav tm="0">
                                          <p:val>
                                            <p:fltVal val="0"/>
                                          </p:val>
                                        </p:tav>
                                        <p:tav tm="100000">
                                          <p:val>
                                            <p:strVal val="#ppt_w"/>
                                          </p:val>
                                        </p:tav>
                                      </p:tavLst>
                                    </p:anim>
                                    <p:anim calcmode="lin" valueType="num">
                                      <p:cBhvr>
                                        <p:cTn id="49" dur="1000" fill="hold"/>
                                        <p:tgtEl>
                                          <p:spTgt spid="2050"/>
                                        </p:tgtEl>
                                        <p:attrNameLst>
                                          <p:attrName>ppt_h</p:attrName>
                                        </p:attrNameLst>
                                      </p:cBhvr>
                                      <p:tavLst>
                                        <p:tav tm="0">
                                          <p:val>
                                            <p:fltVal val="0"/>
                                          </p:val>
                                        </p:tav>
                                        <p:tav tm="100000">
                                          <p:val>
                                            <p:strVal val="#ppt_h"/>
                                          </p:val>
                                        </p:tav>
                                      </p:tavLst>
                                    </p:anim>
                                    <p:anim calcmode="lin" valueType="num">
                                      <p:cBhvr>
                                        <p:cTn id="50" dur="1000" fill="hold"/>
                                        <p:tgtEl>
                                          <p:spTgt spid="2050"/>
                                        </p:tgtEl>
                                        <p:attrNameLst>
                                          <p:attrName>style.rotation</p:attrName>
                                        </p:attrNameLst>
                                      </p:cBhvr>
                                      <p:tavLst>
                                        <p:tav tm="0">
                                          <p:val>
                                            <p:fltVal val="90"/>
                                          </p:val>
                                        </p:tav>
                                        <p:tav tm="100000">
                                          <p:val>
                                            <p:fltVal val="0"/>
                                          </p:val>
                                        </p:tav>
                                      </p:tavLst>
                                    </p:anim>
                                    <p:animEffect transition="in" filter="fade">
                                      <p:cBhvr>
                                        <p:cTn id="51"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770984" cy="1143000"/>
          </a:xfrm>
          <a:solidFill>
            <a:schemeClr val="accent3"/>
          </a:solidFill>
        </p:spPr>
        <p:txBody>
          <a:bodyPr/>
          <a:lstStyle/>
          <a:p>
            <a:r>
              <a:rPr lang="es-EC" sz="4000" dirty="0" smtClean="0">
                <a:solidFill>
                  <a:schemeClr val="bg1"/>
                </a:solidFill>
              </a:rPr>
              <a:t>OBJETIVOS ESPECIFICOS </a:t>
            </a:r>
            <a:endParaRPr lang="es-EC" sz="4000" dirty="0">
              <a:solidFill>
                <a:schemeClr val="bg1"/>
              </a:solidFill>
            </a:endParaRPr>
          </a:p>
        </p:txBody>
      </p:sp>
      <p:sp>
        <p:nvSpPr>
          <p:cNvPr id="3" name="2 Marcador de contenido"/>
          <p:cNvSpPr>
            <a:spLocks noGrp="1"/>
          </p:cNvSpPr>
          <p:nvPr>
            <p:ph idx="1"/>
          </p:nvPr>
        </p:nvSpPr>
        <p:spPr>
          <a:xfrm>
            <a:off x="457200" y="1600200"/>
            <a:ext cx="5626968" cy="2548880"/>
          </a:xfrm>
          <a:solidFill>
            <a:schemeClr val="accent1">
              <a:lumMod val="40000"/>
              <a:lumOff val="60000"/>
            </a:schemeClr>
          </a:solidFill>
        </p:spPr>
        <p:txBody>
          <a:bodyPr>
            <a:normAutofit lnSpcReduction="10000"/>
          </a:bodyPr>
          <a:lstStyle/>
          <a:p>
            <a:pPr lvl="0"/>
            <a:r>
              <a:rPr lang="es-ES" dirty="0"/>
              <a:t>Determinar los niveles de la capacidad coordinativa de diferenciación </a:t>
            </a:r>
            <a:endParaRPr lang="es-EC" dirty="0"/>
          </a:p>
          <a:p>
            <a:pPr lvl="0"/>
            <a:r>
              <a:rPr lang="es-ES" dirty="0"/>
              <a:t>Diagnosticar los niveles técnicos de los saques de portería</a:t>
            </a:r>
            <a:endParaRPr lang="es-EC" dirty="0"/>
          </a:p>
          <a:p>
            <a:pPr lvl="0"/>
            <a:r>
              <a:rPr lang="es-ES" dirty="0"/>
              <a:t>Diseñar una propuesta acoplando, las condiciones coordinativas y los saques de portería.</a:t>
            </a:r>
            <a:endParaRPr lang="es-EC" dirty="0"/>
          </a:p>
          <a:p>
            <a:endParaRPr lang="es-EC" dirty="0"/>
          </a:p>
        </p:txBody>
      </p:sp>
      <p:pic>
        <p:nvPicPr>
          <p:cNvPr id="3074" name="Picture 2" descr="http://www.fundacionmarcet.org/images/stories/novedades/todopreparadossta1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789040"/>
            <a:ext cx="4834508" cy="2759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84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074"/>
                                        </p:tgtEl>
                                        <p:attrNameLst>
                                          <p:attrName>style.visibility</p:attrName>
                                        </p:attrNameLst>
                                      </p:cBhvr>
                                      <p:to>
                                        <p:strVal val="visible"/>
                                      </p:to>
                                    </p:set>
                                    <p:animEffect transition="in" filter="wheel(1)">
                                      <p:cBhvr>
                                        <p:cTn id="4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6707088" cy="1143000"/>
          </a:xfrm>
          <a:solidFill>
            <a:schemeClr val="accent3"/>
          </a:solidFill>
        </p:spPr>
        <p:txBody>
          <a:bodyPr/>
          <a:lstStyle/>
          <a:p>
            <a:pPr algn="ctr"/>
            <a:r>
              <a:rPr lang="es-EC" sz="3600" dirty="0" smtClean="0">
                <a:solidFill>
                  <a:schemeClr val="bg1"/>
                </a:solidFill>
              </a:rPr>
              <a:t>HIPOTESIS DE INVESTIGACION </a:t>
            </a:r>
            <a:endParaRPr lang="es-EC" sz="3600" dirty="0">
              <a:solidFill>
                <a:schemeClr val="bg1"/>
              </a:solidFill>
            </a:endParaRPr>
          </a:p>
        </p:txBody>
      </p:sp>
      <p:sp>
        <p:nvSpPr>
          <p:cNvPr id="3" name="2 Marcador de contenido"/>
          <p:cNvSpPr>
            <a:spLocks noGrp="1"/>
          </p:cNvSpPr>
          <p:nvPr>
            <p:ph idx="1"/>
          </p:nvPr>
        </p:nvSpPr>
        <p:spPr>
          <a:xfrm>
            <a:off x="457200" y="1412776"/>
            <a:ext cx="7620000" cy="2592288"/>
          </a:xfrm>
          <a:solidFill>
            <a:schemeClr val="accent1">
              <a:lumMod val="40000"/>
              <a:lumOff val="60000"/>
            </a:schemeClr>
          </a:solidFill>
        </p:spPr>
        <p:txBody>
          <a:bodyPr>
            <a:normAutofit fontScale="92500" lnSpcReduction="10000"/>
          </a:bodyPr>
          <a:lstStyle/>
          <a:p>
            <a:pPr marL="114300" indent="0" algn="ctr">
              <a:buNone/>
            </a:pPr>
            <a:r>
              <a:rPr lang="es-MX" b="1" dirty="0"/>
              <a:t>Hipótesis de trabajo</a:t>
            </a:r>
            <a:endParaRPr lang="es-EC" b="1" dirty="0"/>
          </a:p>
          <a:p>
            <a:pPr marL="114300" indent="0" algn="just">
              <a:buNone/>
            </a:pPr>
            <a:r>
              <a:rPr lang="es-ES" dirty="0"/>
              <a:t>Determinar la incidencia de la capacidad coordinativa de diferenciación en los saques del portero, de la  escuela de futbol del Club El Nacional, sede Calderón, categoría sub 12. </a:t>
            </a:r>
            <a:endParaRPr lang="es-EC" dirty="0"/>
          </a:p>
          <a:p>
            <a:pPr marL="114300" indent="0" algn="ctr">
              <a:buNone/>
            </a:pPr>
            <a:r>
              <a:rPr lang="es-MX" b="1" dirty="0"/>
              <a:t>Hipótesis nula</a:t>
            </a:r>
            <a:endParaRPr lang="es-EC" b="1" dirty="0"/>
          </a:p>
          <a:p>
            <a:pPr marL="114300" indent="0" algn="just">
              <a:buNone/>
            </a:pPr>
            <a:r>
              <a:rPr lang="es-ES" dirty="0"/>
              <a:t>La capacidad coordinativa de diferenciación </a:t>
            </a:r>
            <a:r>
              <a:rPr lang="es-ES" b="1" dirty="0"/>
              <a:t>no</a:t>
            </a:r>
            <a:r>
              <a:rPr lang="es-ES" dirty="0"/>
              <a:t> incide en los saques del portero, de la  escuela de futbol del Club El Nacional, sede Calderón, categoría sub 12. </a:t>
            </a:r>
            <a:endParaRPr lang="es-EC" dirty="0"/>
          </a:p>
          <a:p>
            <a:endParaRPr lang="es-EC" dirty="0"/>
          </a:p>
        </p:txBody>
      </p:sp>
      <p:pic>
        <p:nvPicPr>
          <p:cNvPr id="4098" name="Picture 2" descr="http://fbstatic.net/wp-content/uploads/2011/03/2011-03-28_IMG_2011-03-28_19-24-00_mibz028dl00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05064"/>
            <a:ext cx="7632848" cy="268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0969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098"/>
                                        </p:tgtEl>
                                        <p:attrNameLst>
                                          <p:attrName>style.visibility</p:attrName>
                                        </p:attrNameLst>
                                      </p:cBhvr>
                                      <p:to>
                                        <p:strVal val="visible"/>
                                      </p:to>
                                    </p:set>
                                    <p:animEffect transition="in" filter="wipe(down)">
                                      <p:cBhvr>
                                        <p:cTn id="4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C" dirty="0" smtClean="0"/>
          </a:p>
          <a:p>
            <a:endParaRPr lang="es-EC" dirty="0"/>
          </a:p>
          <a:p>
            <a:pPr marL="114300" indent="0">
              <a:buNone/>
            </a:pPr>
            <a:r>
              <a:rPr lang="es-EC" dirty="0" smtClean="0"/>
              <a:t>	INDEPENDIENTE 		DEPENDIENTE </a:t>
            </a:r>
            <a:endParaRPr lang="es-EC" dirty="0"/>
          </a:p>
        </p:txBody>
      </p:sp>
      <p:sp>
        <p:nvSpPr>
          <p:cNvPr id="11" name="1 Título"/>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pPr algn="ctr"/>
            <a:r>
              <a:rPr lang="es-EC" sz="3200" b="1" dirty="0" smtClean="0">
                <a:solidFill>
                  <a:schemeClr val="bg1">
                    <a:lumMod val="95000"/>
                  </a:schemeClr>
                </a:solidFill>
              </a:rPr>
              <a:t>OPERACIONALIZACIÓN DE LAS VARIABLES</a:t>
            </a:r>
            <a:endParaRPr lang="es-EC" sz="3200" b="1" dirty="0">
              <a:solidFill>
                <a:schemeClr val="bg1">
                  <a:lumMod val="95000"/>
                </a:schemeClr>
              </a:solidFill>
            </a:endParaRPr>
          </a:p>
        </p:txBody>
      </p:sp>
      <p:sp>
        <p:nvSpPr>
          <p:cNvPr id="12" name="11 Flecha abajo"/>
          <p:cNvSpPr/>
          <p:nvPr/>
        </p:nvSpPr>
        <p:spPr>
          <a:xfrm>
            <a:off x="1907704" y="1340768"/>
            <a:ext cx="64807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3" name="12 Flecha abajo"/>
          <p:cNvSpPr/>
          <p:nvPr/>
        </p:nvSpPr>
        <p:spPr>
          <a:xfrm>
            <a:off x="5436096" y="1340768"/>
            <a:ext cx="64807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4" name="13 Elipse"/>
          <p:cNvSpPr/>
          <p:nvPr/>
        </p:nvSpPr>
        <p:spPr>
          <a:xfrm>
            <a:off x="863588" y="2852936"/>
            <a:ext cx="2736304"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smtClean="0">
                <a:solidFill>
                  <a:schemeClr val="tx1"/>
                </a:solidFill>
              </a:rPr>
              <a:t>CAPACIDADES COORDINATIVAS </a:t>
            </a:r>
          </a:p>
        </p:txBody>
      </p:sp>
      <p:sp>
        <p:nvSpPr>
          <p:cNvPr id="15" name="14 Elipse"/>
          <p:cNvSpPr/>
          <p:nvPr/>
        </p:nvSpPr>
        <p:spPr>
          <a:xfrm>
            <a:off x="4265966" y="2821035"/>
            <a:ext cx="2736304"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smtClean="0">
                <a:solidFill>
                  <a:schemeClr val="tx1"/>
                </a:solidFill>
              </a:rPr>
              <a:t>LOS SAQUES DEL PORTERO</a:t>
            </a:r>
            <a:endParaRPr lang="es-EC" sz="2000" dirty="0">
              <a:solidFill>
                <a:schemeClr val="tx1"/>
              </a:solidFill>
            </a:endParaRPr>
          </a:p>
        </p:txBody>
      </p:sp>
      <p:sp>
        <p:nvSpPr>
          <p:cNvPr id="16" name="15 Hexágono"/>
          <p:cNvSpPr/>
          <p:nvPr/>
        </p:nvSpPr>
        <p:spPr>
          <a:xfrm>
            <a:off x="611560" y="4725144"/>
            <a:ext cx="2988332" cy="187220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Es la capacidad de lograr una coordinación muy fina de fases motoras y movimientos parciales individuales,</a:t>
            </a:r>
            <a:endParaRPr lang="es-EC" dirty="0">
              <a:solidFill>
                <a:schemeClr val="tx1"/>
              </a:solidFill>
            </a:endParaRPr>
          </a:p>
        </p:txBody>
      </p:sp>
      <p:sp>
        <p:nvSpPr>
          <p:cNvPr id="17" name="16 Hexágono"/>
          <p:cNvSpPr/>
          <p:nvPr/>
        </p:nvSpPr>
        <p:spPr>
          <a:xfrm>
            <a:off x="4265966" y="4725144"/>
            <a:ext cx="2988332" cy="187220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Es la capacidad técnica individual de reiniciar el juego mediante el uso de diferentes segmentos del cuerpo y bajo las consideraciones reglamentadas establecidas</a:t>
            </a:r>
            <a:endParaRPr lang="es-EC" sz="1400" dirty="0">
              <a:solidFill>
                <a:schemeClr val="tx1"/>
              </a:solidFill>
            </a:endParaRPr>
          </a:p>
        </p:txBody>
      </p:sp>
    </p:spTree>
    <p:extLst>
      <p:ext uri="{BB962C8B-B14F-4D97-AF65-F5344CB8AC3E}">
        <p14:creationId xmlns:p14="http://schemas.microsoft.com/office/powerpoint/2010/main" val="32366903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ppt_w</p:attrName>
                                        </p:attrNameLst>
                                      </p:cBhvr>
                                      <p:tavLst>
                                        <p:tav tm="0">
                                          <p:val>
                                            <p:fltVal val="0"/>
                                          </p:val>
                                        </p:tav>
                                        <p:tav tm="100000">
                                          <p:val>
                                            <p:strVal val="#ppt_w"/>
                                          </p:val>
                                        </p:tav>
                                      </p:tavLst>
                                    </p:anim>
                                    <p:anim calcmode="lin" valueType="num">
                                      <p:cBhvr>
                                        <p:cTn id="43" dur="1000" fill="hold"/>
                                        <p:tgtEl>
                                          <p:spTgt spid="16"/>
                                        </p:tgtEl>
                                        <p:attrNameLst>
                                          <p:attrName>ppt_h</p:attrName>
                                        </p:attrNameLst>
                                      </p:cBhvr>
                                      <p:tavLst>
                                        <p:tav tm="0">
                                          <p:val>
                                            <p:fltVal val="0"/>
                                          </p:val>
                                        </p:tav>
                                        <p:tav tm="100000">
                                          <p:val>
                                            <p:strVal val="#ppt_h"/>
                                          </p:val>
                                        </p:tav>
                                      </p:tavLst>
                                    </p:anim>
                                    <p:anim calcmode="lin" valueType="num">
                                      <p:cBhvr>
                                        <p:cTn id="44" dur="1000" fill="hold"/>
                                        <p:tgtEl>
                                          <p:spTgt spid="16"/>
                                        </p:tgtEl>
                                        <p:attrNameLst>
                                          <p:attrName>style.rotation</p:attrName>
                                        </p:attrNameLst>
                                      </p:cBhvr>
                                      <p:tavLst>
                                        <p:tav tm="0">
                                          <p:val>
                                            <p:fltVal val="90"/>
                                          </p:val>
                                        </p:tav>
                                        <p:tav tm="100000">
                                          <p:val>
                                            <p:fltVal val="0"/>
                                          </p:val>
                                        </p:tav>
                                      </p:tavLst>
                                    </p:anim>
                                    <p:animEffect transition="in" filter="fade">
                                      <p:cBhvr>
                                        <p:cTn id="45" dur="1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1000" fill="hold"/>
                                        <p:tgtEl>
                                          <p:spTgt spid="17"/>
                                        </p:tgtEl>
                                        <p:attrNameLst>
                                          <p:attrName>ppt_w</p:attrName>
                                        </p:attrNameLst>
                                      </p:cBhvr>
                                      <p:tavLst>
                                        <p:tav tm="0">
                                          <p:val>
                                            <p:fltVal val="0"/>
                                          </p:val>
                                        </p:tav>
                                        <p:tav tm="100000">
                                          <p:val>
                                            <p:strVal val="#ppt_w"/>
                                          </p:val>
                                        </p:tav>
                                      </p:tavLst>
                                    </p:anim>
                                    <p:anim calcmode="lin" valueType="num">
                                      <p:cBhvr>
                                        <p:cTn id="51" dur="1000" fill="hold"/>
                                        <p:tgtEl>
                                          <p:spTgt spid="17"/>
                                        </p:tgtEl>
                                        <p:attrNameLst>
                                          <p:attrName>ppt_h</p:attrName>
                                        </p:attrNameLst>
                                      </p:cBhvr>
                                      <p:tavLst>
                                        <p:tav tm="0">
                                          <p:val>
                                            <p:fltVal val="0"/>
                                          </p:val>
                                        </p:tav>
                                        <p:tav tm="100000">
                                          <p:val>
                                            <p:strVal val="#ppt_h"/>
                                          </p:val>
                                        </p:tav>
                                      </p:tavLst>
                                    </p:anim>
                                    <p:anim calcmode="lin" valueType="num">
                                      <p:cBhvr>
                                        <p:cTn id="52" dur="1000" fill="hold"/>
                                        <p:tgtEl>
                                          <p:spTgt spid="17"/>
                                        </p:tgtEl>
                                        <p:attrNameLst>
                                          <p:attrName>style.rotation</p:attrName>
                                        </p:attrNameLst>
                                      </p:cBhvr>
                                      <p:tavLst>
                                        <p:tav tm="0">
                                          <p:val>
                                            <p:fltVal val="90"/>
                                          </p:val>
                                        </p:tav>
                                        <p:tav tm="100000">
                                          <p:val>
                                            <p:fltVal val="0"/>
                                          </p:val>
                                        </p:tav>
                                      </p:tavLst>
                                    </p:anim>
                                    <p:animEffect transition="in" filter="fade">
                                      <p:cBhvr>
                                        <p:cTn id="5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600" dirty="0" smtClean="0"/>
              <a:t>METODOLOGÍA DE INVESTIGACIÓN </a:t>
            </a:r>
            <a:endParaRPr lang="es-EC" sz="3600" dirty="0"/>
          </a:p>
        </p:txBody>
      </p:sp>
      <p:sp>
        <p:nvSpPr>
          <p:cNvPr id="3" name="2 Marcador de contenido"/>
          <p:cNvSpPr>
            <a:spLocks noGrp="1"/>
          </p:cNvSpPr>
          <p:nvPr>
            <p:ph idx="1"/>
          </p:nvPr>
        </p:nvSpPr>
        <p:spPr/>
        <p:txBody>
          <a:bodyPr>
            <a:normAutofit fontScale="92500"/>
          </a:bodyPr>
          <a:lstStyle/>
          <a:p>
            <a:pPr marL="114300" indent="0" algn="ctr">
              <a:buNone/>
            </a:pPr>
            <a:r>
              <a:rPr lang="es-MX" b="1" dirty="0"/>
              <a:t>Tipo de la investigación </a:t>
            </a:r>
            <a:endParaRPr lang="es-EC" b="1" dirty="0"/>
          </a:p>
          <a:p>
            <a:pPr marL="114300" indent="0" algn="just">
              <a:buNone/>
            </a:pPr>
            <a:r>
              <a:rPr lang="es-ES" dirty="0"/>
              <a:t>El tipo de la presente investigación es correlacional con un solo grupo de control con un análisis descriptivo de la variable de diferenciación con sus diferentes test sobre los test de saques del portero con sus diferente segmentos, a través de la evolución de los diferentes test una vez iniciado el proceso investigativo para luego proceder a su correlación correspondiente con la función correlación de Pearson y su incidencia provocada en cada una de ellas.</a:t>
            </a:r>
            <a:endParaRPr lang="es-EC" dirty="0"/>
          </a:p>
          <a:p>
            <a:pPr marL="114300" indent="0" algn="ctr">
              <a:buNone/>
            </a:pPr>
            <a:r>
              <a:rPr lang="es-MX" b="1" dirty="0"/>
              <a:t>Descripción de actividades para la ejecución</a:t>
            </a:r>
            <a:endParaRPr lang="es-EC" b="1" dirty="0"/>
          </a:p>
          <a:p>
            <a:pPr marL="114300" indent="0" algn="just">
              <a:buNone/>
            </a:pPr>
            <a:r>
              <a:rPr lang="es-ES" dirty="0"/>
              <a:t>Al inicio de la presente investigación se tomara al grupo los siguientes datos personales como: tiempo realizado en la ejecución de la capacidad coordinativa de diferenciación y posteriormente la ejecución técnica del elemento técnico de saque de portería</a:t>
            </a:r>
            <a:endParaRPr lang="es-EC" dirty="0"/>
          </a:p>
        </p:txBody>
      </p:sp>
    </p:spTree>
    <p:extLst>
      <p:ext uri="{BB962C8B-B14F-4D97-AF65-F5344CB8AC3E}">
        <p14:creationId xmlns:p14="http://schemas.microsoft.com/office/powerpoint/2010/main" val="20038809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310</TotalTime>
  <Words>2188</Words>
  <Application>Microsoft Office PowerPoint</Application>
  <PresentationFormat>Presentación en pantalla (4:3)</PresentationFormat>
  <Paragraphs>480</Paragraphs>
  <Slides>35</Slides>
  <Notes>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Adyacencia</vt:lpstr>
      <vt:lpstr>Presentación de PowerPoint</vt:lpstr>
      <vt:lpstr>INTRODUCCIÓN</vt:lpstr>
      <vt:lpstr>Problema  de la Investigación</vt:lpstr>
      <vt:lpstr> Pregunta de la investigación ¿La incidencia de la capacidad coordinativa de diferenciación en los saques de portería?  Justificación El club de futbol y sus escuelas requiere atender con suma urgencia esta falencia puesto que estas capacidades no son dables desarrollar en edades superiores y dificulta su aprendizaje  ya que cuentan con errores significativos en sus procesos de formación  </vt:lpstr>
      <vt:lpstr>OBJETIVO GENERAL</vt:lpstr>
      <vt:lpstr>OBJETIVOS ESPECIFICOS </vt:lpstr>
      <vt:lpstr>HIPOTESIS DE INVESTIGACION </vt:lpstr>
      <vt:lpstr>OPERACIONALIZACIÓN DE LAS VARIABLES</vt:lpstr>
      <vt:lpstr>METODOLOGÍA DE INVESTIGACIÓN </vt:lpstr>
      <vt:lpstr>MARCO TEORICO </vt:lpstr>
      <vt:lpstr>Fundamentos técnicos </vt:lpstr>
      <vt:lpstr>Presentación de PowerPoint</vt:lpstr>
      <vt:lpstr>ANALISI DE RESULTADOS </vt:lpstr>
      <vt:lpstr>Test de diferenciación del pase a corta distancia</vt:lpstr>
      <vt:lpstr>Test de pase a corta distancia a ras de piso</vt:lpstr>
      <vt:lpstr>Test de pase a corta distancia a ras de piso </vt:lpstr>
      <vt:lpstr>Test de pase a corta distancia a ras de piso (segundos)</vt:lpstr>
      <vt:lpstr>Saques con la mano </vt:lpstr>
      <vt:lpstr>Pase de corta distancia a media altura</vt:lpstr>
      <vt:lpstr>Saque de puerta con el pie  a balón parado</vt:lpstr>
      <vt:lpstr>Pase de corta distancia a media altura</vt:lpstr>
      <vt:lpstr>Saques de volea dirigido</vt:lpstr>
      <vt:lpstr>Pase de corta distancia a media altura</vt:lpstr>
      <vt:lpstr>Saques con la mano</vt:lpstr>
      <vt:lpstr>Pase de corta distancia en altura</vt:lpstr>
      <vt:lpstr>Saques con la mano</vt:lpstr>
      <vt:lpstr>Pase de corta distancia en altura</vt:lpstr>
      <vt:lpstr> Saque de puerta con el pie  a balón parado   </vt:lpstr>
      <vt:lpstr>Pase de corta distancia en altura</vt:lpstr>
      <vt:lpstr>Saques de volea dirigido </vt:lpstr>
      <vt:lpstr>CONCLUCIONES </vt:lpstr>
      <vt:lpstr>Presentación de PowerPoint</vt:lpstr>
      <vt:lpstr>RECOMENDACIONES</vt:lpstr>
      <vt:lpstr>BIBLIOGRAFIA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PERSONAL-PC</dc:creator>
  <cp:lastModifiedBy>PERSONAL-PC</cp:lastModifiedBy>
  <cp:revision>29</cp:revision>
  <dcterms:created xsi:type="dcterms:W3CDTF">2016-01-15T16:09:12Z</dcterms:created>
  <dcterms:modified xsi:type="dcterms:W3CDTF">2016-07-21T15:54:03Z</dcterms:modified>
</cp:coreProperties>
</file>