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9"/>
  </p:notesMasterIdLst>
  <p:handoutMasterIdLst>
    <p:handoutMasterId r:id="rId5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2" r:id="rId30"/>
    <p:sldId id="287" r:id="rId31"/>
    <p:sldId id="285" r:id="rId32"/>
    <p:sldId id="288" r:id="rId33"/>
    <p:sldId id="289" r:id="rId34"/>
    <p:sldId id="286" r:id="rId35"/>
    <p:sldId id="290" r:id="rId36"/>
    <p:sldId id="291" r:id="rId37"/>
    <p:sldId id="292" r:id="rId38"/>
    <p:sldId id="293" r:id="rId39"/>
    <p:sldId id="294" r:id="rId40"/>
    <p:sldId id="297" r:id="rId41"/>
    <p:sldId id="298" r:id="rId42"/>
    <p:sldId id="299" r:id="rId43"/>
    <p:sldId id="300" r:id="rId44"/>
    <p:sldId id="295" r:id="rId45"/>
    <p:sldId id="301" r:id="rId46"/>
    <p:sldId id="296" r:id="rId47"/>
    <p:sldId id="28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67" autoAdjust="0"/>
    <p:restoredTop sz="94660"/>
  </p:normalViewPr>
  <p:slideViewPr>
    <p:cSldViewPr>
      <p:cViewPr varScale="1">
        <p:scale>
          <a:sx n="69" d="100"/>
          <a:sy n="69" d="100"/>
        </p:scale>
        <p:origin x="60" y="186"/>
      </p:cViewPr>
      <p:guideLst/>
    </p:cSldViewPr>
  </p:slideViewPr>
  <p:notesTextViewPr>
    <p:cViewPr>
      <p:scale>
        <a:sx n="1" d="1"/>
        <a:sy n="1" d="1"/>
      </p:scale>
      <p:origin x="0" y="0"/>
    </p:cViewPr>
  </p:notesTextViewPr>
  <p:notesViewPr>
    <p:cSldViewPr showGuides="1">
      <p:cViewPr varScale="1">
        <p:scale>
          <a:sx n="95" d="100"/>
          <a:sy n="95" d="100"/>
        </p:scale>
        <p:origin x="358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A001C-752C-4D42-82EC-2A06485D89F7}"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es-EC"/>
        </a:p>
      </dgm:t>
    </dgm:pt>
    <dgm:pt modelId="{51B13F53-A100-403F-875E-936AF694228B}">
      <dgm:prSet phldrT="[Texto]" custT="1"/>
      <dgm:spPr/>
      <dgm:t>
        <a:bodyPr/>
        <a:lstStyle/>
        <a:p>
          <a:r>
            <a:rPr lang="es-EC" sz="1600" b="1" dirty="0" smtClean="0">
              <a:solidFill>
                <a:schemeClr val="bg1"/>
              </a:solidFill>
            </a:rPr>
            <a:t>Acrílico</a:t>
          </a:r>
          <a:endParaRPr lang="es-EC" sz="1600" b="1" dirty="0">
            <a:solidFill>
              <a:schemeClr val="bg1"/>
            </a:solidFill>
          </a:endParaRPr>
        </a:p>
      </dgm:t>
    </dgm:pt>
    <dgm:pt modelId="{43CF0B8F-DFB5-4BD8-9AE0-FFC0AECC5F82}" type="parTrans" cxnId="{80B41D33-5989-4098-83F4-DFF1C519B848}">
      <dgm:prSet/>
      <dgm:spPr/>
      <dgm:t>
        <a:bodyPr/>
        <a:lstStyle/>
        <a:p>
          <a:endParaRPr lang="es-EC" sz="1600" b="1"/>
        </a:p>
      </dgm:t>
    </dgm:pt>
    <dgm:pt modelId="{ACEACC42-5F44-4F49-A66D-6EF51974CB99}" type="sibTrans" cxnId="{80B41D33-5989-4098-83F4-DFF1C519B848}">
      <dgm:prSet custT="1"/>
      <dgm:spPr>
        <a:blipFill rotWithShape="0">
          <a:blip xmlns:r="http://schemas.openxmlformats.org/officeDocument/2006/relationships" r:embed="rId1"/>
          <a:stretch>
            <a:fillRect/>
          </a:stretch>
        </a:blipFill>
      </dgm:spPr>
      <dgm:t>
        <a:bodyPr/>
        <a:lstStyle/>
        <a:p>
          <a:endParaRPr lang="es-EC" sz="3200" b="1" dirty="0"/>
        </a:p>
      </dgm:t>
    </dgm:pt>
    <dgm:pt modelId="{CAE7FDBF-6ACB-44F2-BF2D-567F6C0A8B9E}">
      <dgm:prSet phldrT="[Texto]" custT="1"/>
      <dgm:spPr/>
      <dgm:t>
        <a:bodyPr/>
        <a:lstStyle/>
        <a:p>
          <a:pPr algn="ctr"/>
          <a:r>
            <a:rPr lang="es-EC" sz="1200" b="1" dirty="0" smtClean="0">
              <a:solidFill>
                <a:schemeClr val="bg1"/>
              </a:solidFill>
            </a:rPr>
            <a:t>Acero inoxidable</a:t>
          </a:r>
          <a:endParaRPr lang="es-EC" sz="1200" b="1" dirty="0">
            <a:solidFill>
              <a:schemeClr val="bg1"/>
            </a:solidFill>
          </a:endParaRPr>
        </a:p>
      </dgm:t>
    </dgm:pt>
    <dgm:pt modelId="{A54F1B43-2472-47F8-9F6B-6FEEEDF96FEE}" type="parTrans" cxnId="{9EE03FA8-A4E1-4277-83EE-4E56B89E6721}">
      <dgm:prSet/>
      <dgm:spPr/>
      <dgm:t>
        <a:bodyPr/>
        <a:lstStyle/>
        <a:p>
          <a:endParaRPr lang="es-EC" sz="1600" b="1"/>
        </a:p>
      </dgm:t>
    </dgm:pt>
    <dgm:pt modelId="{74338CAB-376D-4AE2-8229-9E05558D3E84}" type="sibTrans" cxnId="{9EE03FA8-A4E1-4277-83EE-4E56B89E6721}">
      <dgm:prSet custT="1"/>
      <dgm:spPr>
        <a:blipFill rotWithShape="0">
          <a:blip xmlns:r="http://schemas.openxmlformats.org/officeDocument/2006/relationships" r:embed="rId2"/>
          <a:stretch>
            <a:fillRect/>
          </a:stretch>
        </a:blipFill>
      </dgm:spPr>
      <dgm:t>
        <a:bodyPr/>
        <a:lstStyle/>
        <a:p>
          <a:endParaRPr lang="es-EC" sz="3200" b="1"/>
        </a:p>
      </dgm:t>
    </dgm:pt>
    <dgm:pt modelId="{01B11AD2-00EF-4504-8151-5086B970D751}">
      <dgm:prSet phldrT="[Texto]" custT="1"/>
      <dgm:spPr/>
      <dgm:t>
        <a:bodyPr/>
        <a:lstStyle/>
        <a:p>
          <a:r>
            <a:rPr lang="es-EC" sz="2000" b="1" dirty="0" smtClean="0">
              <a:solidFill>
                <a:schemeClr val="bg1"/>
              </a:solidFill>
            </a:rPr>
            <a:t>Acero plata</a:t>
          </a:r>
          <a:endParaRPr lang="es-EC" sz="2000" b="1" dirty="0">
            <a:solidFill>
              <a:schemeClr val="bg1"/>
            </a:solidFill>
          </a:endParaRPr>
        </a:p>
      </dgm:t>
    </dgm:pt>
    <dgm:pt modelId="{655D16D3-7B16-4D33-91E7-D319EA555967}" type="parTrans" cxnId="{8ADF3B83-3A78-43B9-94A7-8055953E3475}">
      <dgm:prSet/>
      <dgm:spPr/>
      <dgm:t>
        <a:bodyPr/>
        <a:lstStyle/>
        <a:p>
          <a:endParaRPr lang="es-EC" sz="1600" b="1"/>
        </a:p>
      </dgm:t>
    </dgm:pt>
    <dgm:pt modelId="{71A6DCBE-08A7-46A0-A7C0-E3FB6265DC29}" type="sibTrans" cxnId="{8ADF3B83-3A78-43B9-94A7-8055953E3475}">
      <dgm:prSet custT="1"/>
      <dgm:spPr>
        <a:blipFill rotWithShape="0">
          <a:blip xmlns:r="http://schemas.openxmlformats.org/officeDocument/2006/relationships" r:embed="rId3"/>
          <a:stretch>
            <a:fillRect/>
          </a:stretch>
        </a:blipFill>
      </dgm:spPr>
      <dgm:t>
        <a:bodyPr/>
        <a:lstStyle/>
        <a:p>
          <a:endParaRPr lang="es-EC" sz="3200" b="1"/>
        </a:p>
      </dgm:t>
    </dgm:pt>
    <dgm:pt modelId="{CB69CA68-9F79-44EB-A363-5D82EAA8373F}">
      <dgm:prSet phldrT="[Texto]" custT="1"/>
      <dgm:spPr/>
      <dgm:t>
        <a:bodyPr/>
        <a:lstStyle/>
        <a:p>
          <a:r>
            <a:rPr lang="es-EC" sz="1400" b="1" dirty="0" smtClean="0">
              <a:solidFill>
                <a:schemeClr val="bg1"/>
              </a:solidFill>
            </a:rPr>
            <a:t>Aluminio</a:t>
          </a:r>
          <a:endParaRPr lang="es-EC" sz="1400" b="1" dirty="0">
            <a:solidFill>
              <a:schemeClr val="bg1"/>
            </a:solidFill>
          </a:endParaRPr>
        </a:p>
      </dgm:t>
    </dgm:pt>
    <dgm:pt modelId="{C8273D50-4C5A-4E33-8BEA-5C0E675B39FC}" type="parTrans" cxnId="{4CBDFA0B-AB51-410F-980E-6588EAC3075C}">
      <dgm:prSet/>
      <dgm:spPr/>
      <dgm:t>
        <a:bodyPr/>
        <a:lstStyle/>
        <a:p>
          <a:endParaRPr lang="es-EC" sz="1600" b="1"/>
        </a:p>
      </dgm:t>
    </dgm:pt>
    <dgm:pt modelId="{19B9D729-BC09-467B-AB60-D268B75D2B65}" type="sibTrans" cxnId="{4CBDFA0B-AB51-410F-980E-6588EAC3075C}">
      <dgm:prSet custT="1"/>
      <dgm:spPr>
        <a:blipFill rotWithShape="0">
          <a:blip xmlns:r="http://schemas.openxmlformats.org/officeDocument/2006/relationships" r:embed="rId4"/>
          <a:stretch>
            <a:fillRect/>
          </a:stretch>
        </a:blipFill>
      </dgm:spPr>
      <dgm:t>
        <a:bodyPr/>
        <a:lstStyle/>
        <a:p>
          <a:endParaRPr lang="es-EC" sz="3200" b="1"/>
        </a:p>
      </dgm:t>
    </dgm:pt>
    <dgm:pt modelId="{B95EF9BD-B643-43CD-9BFE-038EB93696EF}" type="pres">
      <dgm:prSet presAssocID="{741A001C-752C-4D42-82EC-2A06485D89F7}" presName="Name0" presStyleCnt="0">
        <dgm:presLayoutVars>
          <dgm:chMax/>
          <dgm:chPref/>
          <dgm:dir val="rev"/>
          <dgm:animLvl val="lvl"/>
        </dgm:presLayoutVars>
      </dgm:prSet>
      <dgm:spPr/>
      <dgm:t>
        <a:bodyPr/>
        <a:lstStyle/>
        <a:p>
          <a:endParaRPr lang="es-EC"/>
        </a:p>
      </dgm:t>
    </dgm:pt>
    <dgm:pt modelId="{EF3CD680-50B2-421E-AB11-0F2E5C49C13B}" type="pres">
      <dgm:prSet presAssocID="{51B13F53-A100-403F-875E-936AF694228B}" presName="composite" presStyleCnt="0"/>
      <dgm:spPr/>
    </dgm:pt>
    <dgm:pt modelId="{4219C5EB-BD47-470B-944C-24A9F856BD05}" type="pres">
      <dgm:prSet presAssocID="{51B13F53-A100-403F-875E-936AF694228B}" presName="Parent1" presStyleLbl="node1" presStyleIdx="0" presStyleCnt="8">
        <dgm:presLayoutVars>
          <dgm:chMax val="1"/>
          <dgm:chPref val="1"/>
          <dgm:bulletEnabled val="1"/>
        </dgm:presLayoutVars>
      </dgm:prSet>
      <dgm:spPr/>
      <dgm:t>
        <a:bodyPr/>
        <a:lstStyle/>
        <a:p>
          <a:endParaRPr lang="es-EC"/>
        </a:p>
      </dgm:t>
    </dgm:pt>
    <dgm:pt modelId="{AA0B6219-203A-4CBD-A52D-9BFC7FC9F192}" type="pres">
      <dgm:prSet presAssocID="{51B13F53-A100-403F-875E-936AF694228B}" presName="Childtext1" presStyleLbl="revTx" presStyleIdx="0" presStyleCnt="4">
        <dgm:presLayoutVars>
          <dgm:chMax val="0"/>
          <dgm:chPref val="0"/>
          <dgm:bulletEnabled val="1"/>
        </dgm:presLayoutVars>
      </dgm:prSet>
      <dgm:spPr/>
      <dgm:t>
        <a:bodyPr/>
        <a:lstStyle/>
        <a:p>
          <a:endParaRPr lang="es-EC"/>
        </a:p>
      </dgm:t>
    </dgm:pt>
    <dgm:pt modelId="{F836BC6F-09C0-4FA6-A22C-C6BFEBDD2C36}" type="pres">
      <dgm:prSet presAssocID="{51B13F53-A100-403F-875E-936AF694228B}" presName="BalanceSpacing" presStyleCnt="0"/>
      <dgm:spPr/>
    </dgm:pt>
    <dgm:pt modelId="{AE7DC453-3B60-46D9-8EC9-0C69F8E2A1E5}" type="pres">
      <dgm:prSet presAssocID="{51B13F53-A100-403F-875E-936AF694228B}" presName="BalanceSpacing1" presStyleCnt="0"/>
      <dgm:spPr/>
    </dgm:pt>
    <dgm:pt modelId="{7B6CA50B-2B76-487B-A744-7C55C34A1BCC}" type="pres">
      <dgm:prSet presAssocID="{ACEACC42-5F44-4F49-A66D-6EF51974CB99}" presName="Accent1Text" presStyleLbl="node1" presStyleIdx="1" presStyleCnt="8"/>
      <dgm:spPr/>
      <dgm:t>
        <a:bodyPr/>
        <a:lstStyle/>
        <a:p>
          <a:endParaRPr lang="es-EC"/>
        </a:p>
      </dgm:t>
    </dgm:pt>
    <dgm:pt modelId="{C460322E-81A9-4146-B690-A2A2AC5B7189}" type="pres">
      <dgm:prSet presAssocID="{ACEACC42-5F44-4F49-A66D-6EF51974CB99}" presName="spaceBetweenRectangles" presStyleCnt="0"/>
      <dgm:spPr/>
    </dgm:pt>
    <dgm:pt modelId="{76C4D053-E3FF-4DDC-8836-53555E0FA05E}" type="pres">
      <dgm:prSet presAssocID="{CAE7FDBF-6ACB-44F2-BF2D-567F6C0A8B9E}" presName="composite" presStyleCnt="0"/>
      <dgm:spPr/>
    </dgm:pt>
    <dgm:pt modelId="{D8F93C94-AB19-45CE-9A87-6042E6B06D29}" type="pres">
      <dgm:prSet presAssocID="{CAE7FDBF-6ACB-44F2-BF2D-567F6C0A8B9E}" presName="Parent1" presStyleLbl="node1" presStyleIdx="2" presStyleCnt="8">
        <dgm:presLayoutVars>
          <dgm:chMax val="1"/>
          <dgm:chPref val="1"/>
          <dgm:bulletEnabled val="1"/>
        </dgm:presLayoutVars>
      </dgm:prSet>
      <dgm:spPr/>
      <dgm:t>
        <a:bodyPr/>
        <a:lstStyle/>
        <a:p>
          <a:endParaRPr lang="es-EC"/>
        </a:p>
      </dgm:t>
    </dgm:pt>
    <dgm:pt modelId="{7D7BB5E5-3B99-4F1D-9599-E122034D7DE2}" type="pres">
      <dgm:prSet presAssocID="{CAE7FDBF-6ACB-44F2-BF2D-567F6C0A8B9E}" presName="Childtext1" presStyleLbl="revTx" presStyleIdx="1" presStyleCnt="4">
        <dgm:presLayoutVars>
          <dgm:chMax val="0"/>
          <dgm:chPref val="0"/>
          <dgm:bulletEnabled val="1"/>
        </dgm:presLayoutVars>
      </dgm:prSet>
      <dgm:spPr/>
      <dgm:t>
        <a:bodyPr/>
        <a:lstStyle/>
        <a:p>
          <a:endParaRPr lang="es-EC"/>
        </a:p>
      </dgm:t>
    </dgm:pt>
    <dgm:pt modelId="{7A2AE90B-D96E-4B1E-9A69-304CF6D016DB}" type="pres">
      <dgm:prSet presAssocID="{CAE7FDBF-6ACB-44F2-BF2D-567F6C0A8B9E}" presName="BalanceSpacing" presStyleCnt="0"/>
      <dgm:spPr/>
    </dgm:pt>
    <dgm:pt modelId="{96E4AD1C-616C-4E87-8FF9-BE244BFCE5FF}" type="pres">
      <dgm:prSet presAssocID="{CAE7FDBF-6ACB-44F2-BF2D-567F6C0A8B9E}" presName="BalanceSpacing1" presStyleCnt="0"/>
      <dgm:spPr/>
    </dgm:pt>
    <dgm:pt modelId="{C364FB28-6781-49C1-8178-E4F87ACFDB9B}" type="pres">
      <dgm:prSet presAssocID="{74338CAB-376D-4AE2-8229-9E05558D3E84}" presName="Accent1Text" presStyleLbl="node1" presStyleIdx="3" presStyleCnt="8"/>
      <dgm:spPr/>
      <dgm:t>
        <a:bodyPr/>
        <a:lstStyle/>
        <a:p>
          <a:endParaRPr lang="es-EC"/>
        </a:p>
      </dgm:t>
    </dgm:pt>
    <dgm:pt modelId="{51461369-5C2B-406A-88D0-05504DA22678}" type="pres">
      <dgm:prSet presAssocID="{74338CAB-376D-4AE2-8229-9E05558D3E84}" presName="spaceBetweenRectangles" presStyleCnt="0"/>
      <dgm:spPr/>
    </dgm:pt>
    <dgm:pt modelId="{4169C32D-6EA3-45E5-A9CC-8880A1877BC6}" type="pres">
      <dgm:prSet presAssocID="{01B11AD2-00EF-4504-8151-5086B970D751}" presName="composite" presStyleCnt="0"/>
      <dgm:spPr/>
    </dgm:pt>
    <dgm:pt modelId="{CB79B357-9E30-4351-AD26-85272B664A31}" type="pres">
      <dgm:prSet presAssocID="{01B11AD2-00EF-4504-8151-5086B970D751}" presName="Parent1" presStyleLbl="node1" presStyleIdx="4" presStyleCnt="8">
        <dgm:presLayoutVars>
          <dgm:chMax val="1"/>
          <dgm:chPref val="1"/>
          <dgm:bulletEnabled val="1"/>
        </dgm:presLayoutVars>
      </dgm:prSet>
      <dgm:spPr/>
      <dgm:t>
        <a:bodyPr/>
        <a:lstStyle/>
        <a:p>
          <a:endParaRPr lang="es-EC"/>
        </a:p>
      </dgm:t>
    </dgm:pt>
    <dgm:pt modelId="{5B00E82D-475D-4D7E-93DB-BB2E2A42F07E}" type="pres">
      <dgm:prSet presAssocID="{01B11AD2-00EF-4504-8151-5086B970D751}" presName="Childtext1" presStyleLbl="revTx" presStyleIdx="2" presStyleCnt="4">
        <dgm:presLayoutVars>
          <dgm:chMax val="0"/>
          <dgm:chPref val="0"/>
          <dgm:bulletEnabled val="1"/>
        </dgm:presLayoutVars>
      </dgm:prSet>
      <dgm:spPr/>
      <dgm:t>
        <a:bodyPr/>
        <a:lstStyle/>
        <a:p>
          <a:endParaRPr lang="es-EC"/>
        </a:p>
      </dgm:t>
    </dgm:pt>
    <dgm:pt modelId="{F6CA40D6-EEFA-4B74-9906-664C044160F8}" type="pres">
      <dgm:prSet presAssocID="{01B11AD2-00EF-4504-8151-5086B970D751}" presName="BalanceSpacing" presStyleCnt="0"/>
      <dgm:spPr/>
    </dgm:pt>
    <dgm:pt modelId="{82A27DD3-B119-4995-B69D-866125A52E50}" type="pres">
      <dgm:prSet presAssocID="{01B11AD2-00EF-4504-8151-5086B970D751}" presName="BalanceSpacing1" presStyleCnt="0"/>
      <dgm:spPr/>
    </dgm:pt>
    <dgm:pt modelId="{D5251AE2-76CF-486E-BC34-8D368DE24576}" type="pres">
      <dgm:prSet presAssocID="{71A6DCBE-08A7-46A0-A7C0-E3FB6265DC29}" presName="Accent1Text" presStyleLbl="node1" presStyleIdx="5" presStyleCnt="8"/>
      <dgm:spPr/>
      <dgm:t>
        <a:bodyPr/>
        <a:lstStyle/>
        <a:p>
          <a:endParaRPr lang="es-EC"/>
        </a:p>
      </dgm:t>
    </dgm:pt>
    <dgm:pt modelId="{41BC2F53-BF5E-44CE-BF19-61D49D81AEBF}" type="pres">
      <dgm:prSet presAssocID="{71A6DCBE-08A7-46A0-A7C0-E3FB6265DC29}" presName="spaceBetweenRectangles" presStyleCnt="0"/>
      <dgm:spPr/>
    </dgm:pt>
    <dgm:pt modelId="{ACD54FA3-EC43-479E-9AF7-136DC9D3FAF2}" type="pres">
      <dgm:prSet presAssocID="{CB69CA68-9F79-44EB-A363-5D82EAA8373F}" presName="composite" presStyleCnt="0"/>
      <dgm:spPr/>
    </dgm:pt>
    <dgm:pt modelId="{CD329FE8-08E6-4FAD-9CF5-982FF9C28FCA}" type="pres">
      <dgm:prSet presAssocID="{CB69CA68-9F79-44EB-A363-5D82EAA8373F}" presName="Parent1" presStyleLbl="node1" presStyleIdx="6" presStyleCnt="8">
        <dgm:presLayoutVars>
          <dgm:chMax val="1"/>
          <dgm:chPref val="1"/>
          <dgm:bulletEnabled val="1"/>
        </dgm:presLayoutVars>
      </dgm:prSet>
      <dgm:spPr/>
      <dgm:t>
        <a:bodyPr/>
        <a:lstStyle/>
        <a:p>
          <a:endParaRPr lang="es-EC"/>
        </a:p>
      </dgm:t>
    </dgm:pt>
    <dgm:pt modelId="{7A430E6E-87EF-4886-87C9-2A8A7DDBC699}" type="pres">
      <dgm:prSet presAssocID="{CB69CA68-9F79-44EB-A363-5D82EAA8373F}" presName="Childtext1" presStyleLbl="revTx" presStyleIdx="3" presStyleCnt="4">
        <dgm:presLayoutVars>
          <dgm:chMax val="0"/>
          <dgm:chPref val="0"/>
          <dgm:bulletEnabled val="1"/>
        </dgm:presLayoutVars>
      </dgm:prSet>
      <dgm:spPr/>
    </dgm:pt>
    <dgm:pt modelId="{9EB55CD4-A2D8-43E1-AFCB-5C34D17D5089}" type="pres">
      <dgm:prSet presAssocID="{CB69CA68-9F79-44EB-A363-5D82EAA8373F}" presName="BalanceSpacing" presStyleCnt="0"/>
      <dgm:spPr/>
    </dgm:pt>
    <dgm:pt modelId="{656A3C8B-D7DB-40A1-86E5-05162A2DED9E}" type="pres">
      <dgm:prSet presAssocID="{CB69CA68-9F79-44EB-A363-5D82EAA8373F}" presName="BalanceSpacing1" presStyleCnt="0"/>
      <dgm:spPr/>
    </dgm:pt>
    <dgm:pt modelId="{A72AFCC6-6B2F-4BD8-8627-85A1EDB02B8C}" type="pres">
      <dgm:prSet presAssocID="{19B9D729-BC09-467B-AB60-D268B75D2B65}" presName="Accent1Text" presStyleLbl="node1" presStyleIdx="7" presStyleCnt="8"/>
      <dgm:spPr/>
      <dgm:t>
        <a:bodyPr/>
        <a:lstStyle/>
        <a:p>
          <a:endParaRPr lang="es-EC"/>
        </a:p>
      </dgm:t>
    </dgm:pt>
  </dgm:ptLst>
  <dgm:cxnLst>
    <dgm:cxn modelId="{8ADF3B83-3A78-43B9-94A7-8055953E3475}" srcId="{741A001C-752C-4D42-82EC-2A06485D89F7}" destId="{01B11AD2-00EF-4504-8151-5086B970D751}" srcOrd="2" destOrd="0" parTransId="{655D16D3-7B16-4D33-91E7-D319EA555967}" sibTransId="{71A6DCBE-08A7-46A0-A7C0-E3FB6265DC29}"/>
    <dgm:cxn modelId="{249A5ED2-4C58-4EB9-BC59-E40C891890FA}" type="presOf" srcId="{01B11AD2-00EF-4504-8151-5086B970D751}" destId="{CB79B357-9E30-4351-AD26-85272B664A31}" srcOrd="0" destOrd="0" presId="urn:microsoft.com/office/officeart/2008/layout/AlternatingHexagons"/>
    <dgm:cxn modelId="{4CBDFA0B-AB51-410F-980E-6588EAC3075C}" srcId="{741A001C-752C-4D42-82EC-2A06485D89F7}" destId="{CB69CA68-9F79-44EB-A363-5D82EAA8373F}" srcOrd="3" destOrd="0" parTransId="{C8273D50-4C5A-4E33-8BEA-5C0E675B39FC}" sibTransId="{19B9D729-BC09-467B-AB60-D268B75D2B65}"/>
    <dgm:cxn modelId="{30EB241E-16C5-4FDD-AA97-9741CA2A56FF}" type="presOf" srcId="{CAE7FDBF-6ACB-44F2-BF2D-567F6C0A8B9E}" destId="{D8F93C94-AB19-45CE-9A87-6042E6B06D29}" srcOrd="0" destOrd="0" presId="urn:microsoft.com/office/officeart/2008/layout/AlternatingHexagons"/>
    <dgm:cxn modelId="{35B4C7A8-C83A-48A6-979F-A3C3C3F925C6}" type="presOf" srcId="{74338CAB-376D-4AE2-8229-9E05558D3E84}" destId="{C364FB28-6781-49C1-8178-E4F87ACFDB9B}" srcOrd="0" destOrd="0" presId="urn:microsoft.com/office/officeart/2008/layout/AlternatingHexagons"/>
    <dgm:cxn modelId="{80B41D33-5989-4098-83F4-DFF1C519B848}" srcId="{741A001C-752C-4D42-82EC-2A06485D89F7}" destId="{51B13F53-A100-403F-875E-936AF694228B}" srcOrd="0" destOrd="0" parTransId="{43CF0B8F-DFB5-4BD8-9AE0-FFC0AECC5F82}" sibTransId="{ACEACC42-5F44-4F49-A66D-6EF51974CB99}"/>
    <dgm:cxn modelId="{550A4043-14C2-406A-9EF7-4F379C207B0A}" type="presOf" srcId="{19B9D729-BC09-467B-AB60-D268B75D2B65}" destId="{A72AFCC6-6B2F-4BD8-8627-85A1EDB02B8C}" srcOrd="0" destOrd="0" presId="urn:microsoft.com/office/officeart/2008/layout/AlternatingHexagons"/>
    <dgm:cxn modelId="{9EE03FA8-A4E1-4277-83EE-4E56B89E6721}" srcId="{741A001C-752C-4D42-82EC-2A06485D89F7}" destId="{CAE7FDBF-6ACB-44F2-BF2D-567F6C0A8B9E}" srcOrd="1" destOrd="0" parTransId="{A54F1B43-2472-47F8-9F6B-6FEEEDF96FEE}" sibTransId="{74338CAB-376D-4AE2-8229-9E05558D3E84}"/>
    <dgm:cxn modelId="{082A22B0-6A09-4412-A52A-E93AEE9C136A}" type="presOf" srcId="{71A6DCBE-08A7-46A0-A7C0-E3FB6265DC29}" destId="{D5251AE2-76CF-486E-BC34-8D368DE24576}" srcOrd="0" destOrd="0" presId="urn:microsoft.com/office/officeart/2008/layout/AlternatingHexagons"/>
    <dgm:cxn modelId="{E675CEED-0A6F-4C82-8D40-591E4C461FBF}" type="presOf" srcId="{51B13F53-A100-403F-875E-936AF694228B}" destId="{4219C5EB-BD47-470B-944C-24A9F856BD05}" srcOrd="0" destOrd="0" presId="urn:microsoft.com/office/officeart/2008/layout/AlternatingHexagons"/>
    <dgm:cxn modelId="{8CEE07D1-DC8D-4CB1-8AB4-2AC2B3B157A9}" type="presOf" srcId="{ACEACC42-5F44-4F49-A66D-6EF51974CB99}" destId="{7B6CA50B-2B76-487B-A744-7C55C34A1BCC}" srcOrd="0" destOrd="0" presId="urn:microsoft.com/office/officeart/2008/layout/AlternatingHexagons"/>
    <dgm:cxn modelId="{D62086A9-48A1-4B6A-9636-2C16ACA61638}" type="presOf" srcId="{CB69CA68-9F79-44EB-A363-5D82EAA8373F}" destId="{CD329FE8-08E6-4FAD-9CF5-982FF9C28FCA}" srcOrd="0" destOrd="0" presId="urn:microsoft.com/office/officeart/2008/layout/AlternatingHexagons"/>
    <dgm:cxn modelId="{83587C7F-D98D-4711-8D45-833D9F1898F1}" type="presOf" srcId="{741A001C-752C-4D42-82EC-2A06485D89F7}" destId="{B95EF9BD-B643-43CD-9BFE-038EB93696EF}" srcOrd="0" destOrd="0" presId="urn:microsoft.com/office/officeart/2008/layout/AlternatingHexagons"/>
    <dgm:cxn modelId="{0CABF726-E92C-4665-8EF8-18AD14A874B5}" type="presParOf" srcId="{B95EF9BD-B643-43CD-9BFE-038EB93696EF}" destId="{EF3CD680-50B2-421E-AB11-0F2E5C49C13B}" srcOrd="0" destOrd="0" presId="urn:microsoft.com/office/officeart/2008/layout/AlternatingHexagons"/>
    <dgm:cxn modelId="{8D1182BF-459D-42F6-AB5F-5003FEA2F715}" type="presParOf" srcId="{EF3CD680-50B2-421E-AB11-0F2E5C49C13B}" destId="{4219C5EB-BD47-470B-944C-24A9F856BD05}" srcOrd="0" destOrd="0" presId="urn:microsoft.com/office/officeart/2008/layout/AlternatingHexagons"/>
    <dgm:cxn modelId="{7351C10F-1EB0-4F6A-AAD7-121A4C1EFEDF}" type="presParOf" srcId="{EF3CD680-50B2-421E-AB11-0F2E5C49C13B}" destId="{AA0B6219-203A-4CBD-A52D-9BFC7FC9F192}" srcOrd="1" destOrd="0" presId="urn:microsoft.com/office/officeart/2008/layout/AlternatingHexagons"/>
    <dgm:cxn modelId="{29BD69A3-286A-44F9-A370-544CA3B658DE}" type="presParOf" srcId="{EF3CD680-50B2-421E-AB11-0F2E5C49C13B}" destId="{F836BC6F-09C0-4FA6-A22C-C6BFEBDD2C36}" srcOrd="2" destOrd="0" presId="urn:microsoft.com/office/officeart/2008/layout/AlternatingHexagons"/>
    <dgm:cxn modelId="{9D21BCA7-CA7C-4068-A107-C978CC4D8093}" type="presParOf" srcId="{EF3CD680-50B2-421E-AB11-0F2E5C49C13B}" destId="{AE7DC453-3B60-46D9-8EC9-0C69F8E2A1E5}" srcOrd="3" destOrd="0" presId="urn:microsoft.com/office/officeart/2008/layout/AlternatingHexagons"/>
    <dgm:cxn modelId="{C6E2A33B-37EE-4B4F-ADA9-5976014902A8}" type="presParOf" srcId="{EF3CD680-50B2-421E-AB11-0F2E5C49C13B}" destId="{7B6CA50B-2B76-487B-A744-7C55C34A1BCC}" srcOrd="4" destOrd="0" presId="urn:microsoft.com/office/officeart/2008/layout/AlternatingHexagons"/>
    <dgm:cxn modelId="{AB9C2C69-E93A-4C7D-B28B-537F5581F180}" type="presParOf" srcId="{B95EF9BD-B643-43CD-9BFE-038EB93696EF}" destId="{C460322E-81A9-4146-B690-A2A2AC5B7189}" srcOrd="1" destOrd="0" presId="urn:microsoft.com/office/officeart/2008/layout/AlternatingHexagons"/>
    <dgm:cxn modelId="{B2A1C0C8-D487-4B28-8AC8-1865D6C829DC}" type="presParOf" srcId="{B95EF9BD-B643-43CD-9BFE-038EB93696EF}" destId="{76C4D053-E3FF-4DDC-8836-53555E0FA05E}" srcOrd="2" destOrd="0" presId="urn:microsoft.com/office/officeart/2008/layout/AlternatingHexagons"/>
    <dgm:cxn modelId="{0ED84733-F0AF-4309-A2F0-F2FB89739DB1}" type="presParOf" srcId="{76C4D053-E3FF-4DDC-8836-53555E0FA05E}" destId="{D8F93C94-AB19-45CE-9A87-6042E6B06D29}" srcOrd="0" destOrd="0" presId="urn:microsoft.com/office/officeart/2008/layout/AlternatingHexagons"/>
    <dgm:cxn modelId="{C4C2178D-2AAE-4865-85A3-8A77CD6C60B7}" type="presParOf" srcId="{76C4D053-E3FF-4DDC-8836-53555E0FA05E}" destId="{7D7BB5E5-3B99-4F1D-9599-E122034D7DE2}" srcOrd="1" destOrd="0" presId="urn:microsoft.com/office/officeart/2008/layout/AlternatingHexagons"/>
    <dgm:cxn modelId="{5B8D16EC-0767-40A1-81BE-03017162DAFE}" type="presParOf" srcId="{76C4D053-E3FF-4DDC-8836-53555E0FA05E}" destId="{7A2AE90B-D96E-4B1E-9A69-304CF6D016DB}" srcOrd="2" destOrd="0" presId="urn:microsoft.com/office/officeart/2008/layout/AlternatingHexagons"/>
    <dgm:cxn modelId="{7E37881B-B3A4-4270-80DC-B21CAFCA595F}" type="presParOf" srcId="{76C4D053-E3FF-4DDC-8836-53555E0FA05E}" destId="{96E4AD1C-616C-4E87-8FF9-BE244BFCE5FF}" srcOrd="3" destOrd="0" presId="urn:microsoft.com/office/officeart/2008/layout/AlternatingHexagons"/>
    <dgm:cxn modelId="{6CB87268-4286-4D7B-9954-CF50F9CBFB1E}" type="presParOf" srcId="{76C4D053-E3FF-4DDC-8836-53555E0FA05E}" destId="{C364FB28-6781-49C1-8178-E4F87ACFDB9B}" srcOrd="4" destOrd="0" presId="urn:microsoft.com/office/officeart/2008/layout/AlternatingHexagons"/>
    <dgm:cxn modelId="{197B856D-57BA-4760-B8BD-34137968F2EC}" type="presParOf" srcId="{B95EF9BD-B643-43CD-9BFE-038EB93696EF}" destId="{51461369-5C2B-406A-88D0-05504DA22678}" srcOrd="3" destOrd="0" presId="urn:microsoft.com/office/officeart/2008/layout/AlternatingHexagons"/>
    <dgm:cxn modelId="{868CFE0F-3D70-4347-99A7-49813534B310}" type="presParOf" srcId="{B95EF9BD-B643-43CD-9BFE-038EB93696EF}" destId="{4169C32D-6EA3-45E5-A9CC-8880A1877BC6}" srcOrd="4" destOrd="0" presId="urn:microsoft.com/office/officeart/2008/layout/AlternatingHexagons"/>
    <dgm:cxn modelId="{DFE458BE-0AA1-45BD-9011-418487037A6F}" type="presParOf" srcId="{4169C32D-6EA3-45E5-A9CC-8880A1877BC6}" destId="{CB79B357-9E30-4351-AD26-85272B664A31}" srcOrd="0" destOrd="0" presId="urn:microsoft.com/office/officeart/2008/layout/AlternatingHexagons"/>
    <dgm:cxn modelId="{5EBA82A3-68F9-4145-B690-B3182A863C3F}" type="presParOf" srcId="{4169C32D-6EA3-45E5-A9CC-8880A1877BC6}" destId="{5B00E82D-475D-4D7E-93DB-BB2E2A42F07E}" srcOrd="1" destOrd="0" presId="urn:microsoft.com/office/officeart/2008/layout/AlternatingHexagons"/>
    <dgm:cxn modelId="{A7FF85F4-A78F-47FE-9B16-4D5AF9FBF5A3}" type="presParOf" srcId="{4169C32D-6EA3-45E5-A9CC-8880A1877BC6}" destId="{F6CA40D6-EEFA-4B74-9906-664C044160F8}" srcOrd="2" destOrd="0" presId="urn:microsoft.com/office/officeart/2008/layout/AlternatingHexagons"/>
    <dgm:cxn modelId="{77305BDD-918C-412C-927F-AA29C03AEA49}" type="presParOf" srcId="{4169C32D-6EA3-45E5-A9CC-8880A1877BC6}" destId="{82A27DD3-B119-4995-B69D-866125A52E50}" srcOrd="3" destOrd="0" presId="urn:microsoft.com/office/officeart/2008/layout/AlternatingHexagons"/>
    <dgm:cxn modelId="{29601243-D815-4B3C-8020-1580DB70A98B}" type="presParOf" srcId="{4169C32D-6EA3-45E5-A9CC-8880A1877BC6}" destId="{D5251AE2-76CF-486E-BC34-8D368DE24576}" srcOrd="4" destOrd="0" presId="urn:microsoft.com/office/officeart/2008/layout/AlternatingHexagons"/>
    <dgm:cxn modelId="{EB23AB15-85B5-444D-9A98-BEB44C849720}" type="presParOf" srcId="{B95EF9BD-B643-43CD-9BFE-038EB93696EF}" destId="{41BC2F53-BF5E-44CE-BF19-61D49D81AEBF}" srcOrd="5" destOrd="0" presId="urn:microsoft.com/office/officeart/2008/layout/AlternatingHexagons"/>
    <dgm:cxn modelId="{3ECA315E-24BB-4E76-8068-282796D5F544}" type="presParOf" srcId="{B95EF9BD-B643-43CD-9BFE-038EB93696EF}" destId="{ACD54FA3-EC43-479E-9AF7-136DC9D3FAF2}" srcOrd="6" destOrd="0" presId="urn:microsoft.com/office/officeart/2008/layout/AlternatingHexagons"/>
    <dgm:cxn modelId="{9CCC0805-5241-46D0-ABAE-29ADAE94FAAE}" type="presParOf" srcId="{ACD54FA3-EC43-479E-9AF7-136DC9D3FAF2}" destId="{CD329FE8-08E6-4FAD-9CF5-982FF9C28FCA}" srcOrd="0" destOrd="0" presId="urn:microsoft.com/office/officeart/2008/layout/AlternatingHexagons"/>
    <dgm:cxn modelId="{B95E28C2-9AA1-4026-998E-377316761AEA}" type="presParOf" srcId="{ACD54FA3-EC43-479E-9AF7-136DC9D3FAF2}" destId="{7A430E6E-87EF-4886-87C9-2A8A7DDBC699}" srcOrd="1" destOrd="0" presId="urn:microsoft.com/office/officeart/2008/layout/AlternatingHexagons"/>
    <dgm:cxn modelId="{63474DA8-F4AC-4306-9CE5-550E89AAB6F4}" type="presParOf" srcId="{ACD54FA3-EC43-479E-9AF7-136DC9D3FAF2}" destId="{9EB55CD4-A2D8-43E1-AFCB-5C34D17D5089}" srcOrd="2" destOrd="0" presId="urn:microsoft.com/office/officeart/2008/layout/AlternatingHexagons"/>
    <dgm:cxn modelId="{04F501DC-2F7A-42CD-AFE3-D233B8526470}" type="presParOf" srcId="{ACD54FA3-EC43-479E-9AF7-136DC9D3FAF2}" destId="{656A3C8B-D7DB-40A1-86E5-05162A2DED9E}" srcOrd="3" destOrd="0" presId="urn:microsoft.com/office/officeart/2008/layout/AlternatingHexagons"/>
    <dgm:cxn modelId="{2595D18E-8515-48F1-AE3B-111491819B9E}" type="presParOf" srcId="{ACD54FA3-EC43-479E-9AF7-136DC9D3FAF2}" destId="{A72AFCC6-6B2F-4BD8-8627-85A1EDB02B8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9C5EB-BD47-470B-944C-24A9F856BD05}">
      <dsp:nvSpPr>
        <dsp:cNvPr id="0" name=""/>
        <dsp:cNvSpPr/>
      </dsp:nvSpPr>
      <dsp:spPr>
        <a:xfrm rot="5400000">
          <a:off x="3976366" y="116828"/>
          <a:ext cx="1757304" cy="1528855"/>
        </a:xfrm>
        <a:prstGeom prst="hexagon">
          <a:avLst>
            <a:gd name="adj" fmla="val 25000"/>
            <a:gd name="vf" fmla="val 11547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Acrílico</a:t>
          </a:r>
          <a:endParaRPr lang="es-EC" sz="1600" b="1" kern="1200" dirty="0">
            <a:solidFill>
              <a:schemeClr val="bg1"/>
            </a:solidFill>
          </a:endParaRPr>
        </a:p>
      </dsp:txBody>
      <dsp:txXfrm rot="-5400000">
        <a:off x="4328837" y="276451"/>
        <a:ext cx="1052361" cy="1209610"/>
      </dsp:txXfrm>
    </dsp:sp>
    <dsp:sp modelId="{AA0B6219-203A-4CBD-A52D-9BFC7FC9F192}">
      <dsp:nvSpPr>
        <dsp:cNvPr id="0" name=""/>
        <dsp:cNvSpPr/>
      </dsp:nvSpPr>
      <dsp:spPr>
        <a:xfrm>
          <a:off x="2129439" y="354064"/>
          <a:ext cx="1897888" cy="1054382"/>
        </a:xfrm>
        <a:prstGeom prst="rect">
          <a:avLst/>
        </a:prstGeom>
        <a:noFill/>
        <a:ln>
          <a:noFill/>
        </a:ln>
        <a:effectLst/>
      </dsp:spPr>
      <dsp:style>
        <a:lnRef idx="0">
          <a:scrgbClr r="0" g="0" b="0"/>
        </a:lnRef>
        <a:fillRef idx="0">
          <a:scrgbClr r="0" g="0" b="0"/>
        </a:fillRef>
        <a:effectRef idx="0">
          <a:scrgbClr r="0" g="0" b="0"/>
        </a:effectRef>
        <a:fontRef idx="minor"/>
      </dsp:style>
    </dsp:sp>
    <dsp:sp modelId="{7B6CA50B-2B76-487B-A744-7C55C34A1BCC}">
      <dsp:nvSpPr>
        <dsp:cNvPr id="0" name=""/>
        <dsp:cNvSpPr/>
      </dsp:nvSpPr>
      <dsp:spPr>
        <a:xfrm rot="5400000">
          <a:off x="5627530" y="116828"/>
          <a:ext cx="1757304" cy="1528855"/>
        </a:xfrm>
        <a:prstGeom prst="hexagon">
          <a:avLst>
            <a:gd name="adj" fmla="val 25000"/>
            <a:gd name="vf" fmla="val 11547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s-EC" sz="3200" b="1" kern="1200" dirty="0"/>
        </a:p>
      </dsp:txBody>
      <dsp:txXfrm rot="-5400000">
        <a:off x="5980001" y="276451"/>
        <a:ext cx="1052361" cy="1209610"/>
      </dsp:txXfrm>
    </dsp:sp>
    <dsp:sp modelId="{D8F93C94-AB19-45CE-9A87-6042E6B06D29}">
      <dsp:nvSpPr>
        <dsp:cNvPr id="0" name=""/>
        <dsp:cNvSpPr/>
      </dsp:nvSpPr>
      <dsp:spPr>
        <a:xfrm rot="5400000">
          <a:off x="4805111" y="1608428"/>
          <a:ext cx="1757304" cy="1528855"/>
        </a:xfrm>
        <a:prstGeom prst="hexagon">
          <a:avLst>
            <a:gd name="adj" fmla="val 25000"/>
            <a:gd name="vf" fmla="val 115470"/>
          </a:avLst>
        </a:prstGeom>
        <a:solidFill>
          <a:schemeClr val="accent1">
            <a:shade val="50000"/>
            <a:hueOff val="-6856"/>
            <a:satOff val="5998"/>
            <a:lumOff val="16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bg1"/>
              </a:solidFill>
            </a:rPr>
            <a:t>Acero inoxidable</a:t>
          </a:r>
          <a:endParaRPr lang="es-EC" sz="1200" b="1" kern="1200" dirty="0">
            <a:solidFill>
              <a:schemeClr val="bg1"/>
            </a:solidFill>
          </a:endParaRPr>
        </a:p>
      </dsp:txBody>
      <dsp:txXfrm rot="-5400000">
        <a:off x="5157582" y="1768051"/>
        <a:ext cx="1052361" cy="1209610"/>
      </dsp:txXfrm>
    </dsp:sp>
    <dsp:sp modelId="{7D7BB5E5-3B99-4F1D-9599-E122034D7DE2}">
      <dsp:nvSpPr>
        <dsp:cNvPr id="0" name=""/>
        <dsp:cNvSpPr/>
      </dsp:nvSpPr>
      <dsp:spPr>
        <a:xfrm>
          <a:off x="6494584" y="1845664"/>
          <a:ext cx="1961151" cy="1054382"/>
        </a:xfrm>
        <a:prstGeom prst="rect">
          <a:avLst/>
        </a:prstGeom>
        <a:noFill/>
        <a:ln>
          <a:noFill/>
        </a:ln>
        <a:effectLst/>
      </dsp:spPr>
      <dsp:style>
        <a:lnRef idx="0">
          <a:scrgbClr r="0" g="0" b="0"/>
        </a:lnRef>
        <a:fillRef idx="0">
          <a:scrgbClr r="0" g="0" b="0"/>
        </a:fillRef>
        <a:effectRef idx="0">
          <a:scrgbClr r="0" g="0" b="0"/>
        </a:effectRef>
        <a:fontRef idx="minor"/>
      </dsp:style>
    </dsp:sp>
    <dsp:sp modelId="{C364FB28-6781-49C1-8178-E4F87ACFDB9B}">
      <dsp:nvSpPr>
        <dsp:cNvPr id="0" name=""/>
        <dsp:cNvSpPr/>
      </dsp:nvSpPr>
      <dsp:spPr>
        <a:xfrm rot="5400000">
          <a:off x="3153948" y="1608428"/>
          <a:ext cx="1757304" cy="1528855"/>
        </a:xfrm>
        <a:prstGeom prst="hexagon">
          <a:avLst>
            <a:gd name="adj" fmla="val 25000"/>
            <a:gd name="vf" fmla="val 11547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s-EC" sz="3200" b="1" kern="1200"/>
        </a:p>
      </dsp:txBody>
      <dsp:txXfrm rot="-5400000">
        <a:off x="3506419" y="1768051"/>
        <a:ext cx="1052361" cy="1209610"/>
      </dsp:txXfrm>
    </dsp:sp>
    <dsp:sp modelId="{CB79B357-9E30-4351-AD26-85272B664A31}">
      <dsp:nvSpPr>
        <dsp:cNvPr id="0" name=""/>
        <dsp:cNvSpPr/>
      </dsp:nvSpPr>
      <dsp:spPr>
        <a:xfrm rot="5400000">
          <a:off x="3976366" y="3100028"/>
          <a:ext cx="1757304" cy="1528855"/>
        </a:xfrm>
        <a:prstGeom prst="hexagon">
          <a:avLst>
            <a:gd name="adj" fmla="val 25000"/>
            <a:gd name="vf" fmla="val 115470"/>
          </a:avLst>
        </a:prstGeom>
        <a:solidFill>
          <a:schemeClr val="accent1">
            <a:shade val="50000"/>
            <a:hueOff val="-13712"/>
            <a:satOff val="11996"/>
            <a:lumOff val="324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bg1"/>
              </a:solidFill>
            </a:rPr>
            <a:t>Acero plata</a:t>
          </a:r>
          <a:endParaRPr lang="es-EC" sz="2000" b="1" kern="1200" dirty="0">
            <a:solidFill>
              <a:schemeClr val="bg1"/>
            </a:solidFill>
          </a:endParaRPr>
        </a:p>
      </dsp:txBody>
      <dsp:txXfrm rot="-5400000">
        <a:off x="4328837" y="3259651"/>
        <a:ext cx="1052361" cy="1209610"/>
      </dsp:txXfrm>
    </dsp:sp>
    <dsp:sp modelId="{5B00E82D-475D-4D7E-93DB-BB2E2A42F07E}">
      <dsp:nvSpPr>
        <dsp:cNvPr id="0" name=""/>
        <dsp:cNvSpPr/>
      </dsp:nvSpPr>
      <dsp:spPr>
        <a:xfrm>
          <a:off x="2129439" y="3337264"/>
          <a:ext cx="1897888" cy="1054382"/>
        </a:xfrm>
        <a:prstGeom prst="rect">
          <a:avLst/>
        </a:prstGeom>
        <a:noFill/>
        <a:ln>
          <a:noFill/>
        </a:ln>
        <a:effectLst/>
      </dsp:spPr>
      <dsp:style>
        <a:lnRef idx="0">
          <a:scrgbClr r="0" g="0" b="0"/>
        </a:lnRef>
        <a:fillRef idx="0">
          <a:scrgbClr r="0" g="0" b="0"/>
        </a:fillRef>
        <a:effectRef idx="0">
          <a:scrgbClr r="0" g="0" b="0"/>
        </a:effectRef>
        <a:fontRef idx="minor"/>
      </dsp:style>
    </dsp:sp>
    <dsp:sp modelId="{D5251AE2-76CF-486E-BC34-8D368DE24576}">
      <dsp:nvSpPr>
        <dsp:cNvPr id="0" name=""/>
        <dsp:cNvSpPr/>
      </dsp:nvSpPr>
      <dsp:spPr>
        <a:xfrm rot="5400000">
          <a:off x="5627530" y="3100028"/>
          <a:ext cx="1757304" cy="1528855"/>
        </a:xfrm>
        <a:prstGeom prst="hexagon">
          <a:avLst>
            <a:gd name="adj" fmla="val 25000"/>
            <a:gd name="vf" fmla="val 11547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s-EC" sz="3200" b="1" kern="1200"/>
        </a:p>
      </dsp:txBody>
      <dsp:txXfrm rot="-5400000">
        <a:off x="5980001" y="3259651"/>
        <a:ext cx="1052361" cy="1209610"/>
      </dsp:txXfrm>
    </dsp:sp>
    <dsp:sp modelId="{CD329FE8-08E6-4FAD-9CF5-982FF9C28FCA}">
      <dsp:nvSpPr>
        <dsp:cNvPr id="0" name=""/>
        <dsp:cNvSpPr/>
      </dsp:nvSpPr>
      <dsp:spPr>
        <a:xfrm rot="5400000">
          <a:off x="4805111" y="4591628"/>
          <a:ext cx="1757304" cy="1528855"/>
        </a:xfrm>
        <a:prstGeom prst="hexagon">
          <a:avLst>
            <a:gd name="adj" fmla="val 25000"/>
            <a:gd name="vf" fmla="val 115470"/>
          </a:avLst>
        </a:prstGeom>
        <a:solidFill>
          <a:schemeClr val="accent1">
            <a:shade val="50000"/>
            <a:hueOff val="-6856"/>
            <a:satOff val="5998"/>
            <a:lumOff val="16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rPr>
            <a:t>Aluminio</a:t>
          </a:r>
          <a:endParaRPr lang="es-EC" sz="1400" b="1" kern="1200" dirty="0">
            <a:solidFill>
              <a:schemeClr val="bg1"/>
            </a:solidFill>
          </a:endParaRPr>
        </a:p>
      </dsp:txBody>
      <dsp:txXfrm rot="-5400000">
        <a:off x="5157582" y="4751251"/>
        <a:ext cx="1052361" cy="1209610"/>
      </dsp:txXfrm>
    </dsp:sp>
    <dsp:sp modelId="{7A430E6E-87EF-4886-87C9-2A8A7DDBC699}">
      <dsp:nvSpPr>
        <dsp:cNvPr id="0" name=""/>
        <dsp:cNvSpPr/>
      </dsp:nvSpPr>
      <dsp:spPr>
        <a:xfrm>
          <a:off x="6494584" y="4828864"/>
          <a:ext cx="1961151" cy="1054382"/>
        </a:xfrm>
        <a:prstGeom prst="rect">
          <a:avLst/>
        </a:prstGeom>
        <a:noFill/>
        <a:ln>
          <a:noFill/>
        </a:ln>
        <a:effectLst/>
      </dsp:spPr>
      <dsp:style>
        <a:lnRef idx="0">
          <a:scrgbClr r="0" g="0" b="0"/>
        </a:lnRef>
        <a:fillRef idx="0">
          <a:scrgbClr r="0" g="0" b="0"/>
        </a:fillRef>
        <a:effectRef idx="0">
          <a:scrgbClr r="0" g="0" b="0"/>
        </a:effectRef>
        <a:fontRef idx="minor"/>
      </dsp:style>
    </dsp:sp>
    <dsp:sp modelId="{A72AFCC6-6B2F-4BD8-8627-85A1EDB02B8C}">
      <dsp:nvSpPr>
        <dsp:cNvPr id="0" name=""/>
        <dsp:cNvSpPr/>
      </dsp:nvSpPr>
      <dsp:spPr>
        <a:xfrm rot="5400000">
          <a:off x="3153948" y="4591628"/>
          <a:ext cx="1757304" cy="1528855"/>
        </a:xfrm>
        <a:prstGeom prst="hexagon">
          <a:avLst>
            <a:gd name="adj" fmla="val 25000"/>
            <a:gd name="vf" fmla="val 11547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s-EC" sz="3200" b="1" kern="1200"/>
        </a:p>
      </dsp:txBody>
      <dsp:txXfrm rot="-5400000">
        <a:off x="3506419" y="4751251"/>
        <a:ext cx="1052361" cy="120961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12/11/2015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‹Nº›</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12/11/2015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‹Nº›</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‹Nº›</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‹Nº›</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‹Nº›</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FE2824-C2A0-4931-BB32-60B24BDBB3CC}"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‹Nº›</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0FE2824-C2A0-4931-BB32-60B24BDBB3CC}" type="datetimeFigureOut">
              <a:rPr lang="en-US" smtClean="0"/>
              <a:t>12/11/2015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‹Nº›</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0FE2824-C2A0-4931-BB32-60B24BDBB3CC}" type="datetimeFigureOut">
              <a:rPr lang="en-US" smtClean="0"/>
              <a:t>12/11/2015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‹Nº›</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t>12/11/2015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‹Nº›</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FE2824-C2A0-4931-BB32-60B24BDBB3CC}"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‹Nº›</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FE2824-C2A0-4931-BB32-60B24BDBB3CC}"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‹Nº›</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0FE2824-C2A0-4931-BB32-60B24BDBB3CC}" type="datetimeFigureOut">
              <a:rPr lang="en-US" smtClean="0"/>
              <a:pPr/>
              <a:t>12/11/2015</a:t>
            </a:fld>
            <a:endParaRPr lang="en-US"/>
          </a:p>
        </p:txBody>
      </p:sp>
      <p:sp>
        <p:nvSpPr>
          <p:cNvPr id="5" name="Footer Placeholder 4"/>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800">
                <a:solidFill>
                  <a:schemeClr val="bg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13333A4-2EF1-4B79-B68C-AB20E66B4822}" type="slidenum">
              <a:rPr lang="en-US" smtClean="0"/>
              <a:pPr/>
              <a:t>‹Nº›</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8201" y="5273246"/>
            <a:ext cx="10515598" cy="604026"/>
          </a:xfrm>
        </p:spPr>
        <p:txBody>
          <a:bodyPr>
            <a:normAutofit fontScale="92500" lnSpcReduction="20000"/>
          </a:bodyPr>
          <a:lstStyle/>
          <a:p>
            <a:pPr algn="r"/>
            <a:r>
              <a:rPr lang="es-ES" noProof="1" smtClean="0"/>
              <a:t>Espinoza Danny</a:t>
            </a:r>
          </a:p>
          <a:p>
            <a:pPr algn="r"/>
            <a:r>
              <a:rPr lang="es-ES" noProof="1" smtClean="0"/>
              <a:t>Salazar Ma. Gabriela</a:t>
            </a:r>
            <a:endParaRPr lang="es-ES" noProof="1"/>
          </a:p>
        </p:txBody>
      </p:sp>
      <p:sp>
        <p:nvSpPr>
          <p:cNvPr id="4" name="Rectángulo 3"/>
          <p:cNvSpPr/>
          <p:nvPr/>
        </p:nvSpPr>
        <p:spPr>
          <a:xfrm>
            <a:off x="0" y="1807096"/>
            <a:ext cx="12192000" cy="2702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ctrTitle"/>
          </p:nvPr>
        </p:nvSpPr>
        <p:spPr/>
        <p:txBody>
          <a:bodyPr>
            <a:normAutofit fontScale="90000"/>
          </a:bodyPr>
          <a:lstStyle/>
          <a:p>
            <a:pPr algn="ctr"/>
            <a:r>
              <a:rPr lang="es-MX" b="1" dirty="0"/>
              <a:t>DISEÑO E IMPLEMENTACIÓN DE SISTEMA AUTOMÁTICO DE DOSIFICACIÓN DE BEBIDAS PARA LA EMPRESA COMPUENGINE CIA. LTDA.</a:t>
            </a:r>
            <a:endParaRPr lang="es-ES" noProof="1"/>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estructura base</a:t>
            </a:r>
            <a:endParaRPr lang="es-EC" dirty="0"/>
          </a:p>
        </p:txBody>
      </p:sp>
      <p:sp>
        <p:nvSpPr>
          <p:cNvPr id="5" name="Marcador de contenido 4"/>
          <p:cNvSpPr>
            <a:spLocks noGrp="1"/>
          </p:cNvSpPr>
          <p:nvPr>
            <p:ph sz="half" idx="2"/>
          </p:nvPr>
        </p:nvSpPr>
        <p:spPr/>
        <p:txBody>
          <a:bodyPr>
            <a:normAutofit/>
          </a:bodyPr>
          <a:lstStyle/>
          <a:p>
            <a:r>
              <a:rPr lang="es-EC" sz="3200" dirty="0"/>
              <a:t>Material de </a:t>
            </a:r>
            <a:r>
              <a:rPr lang="es-EC" sz="3200" dirty="0" err="1"/>
              <a:t>polimetilmetacrilato</a:t>
            </a:r>
            <a:r>
              <a:rPr lang="es-EC" sz="3200" dirty="0" smtClean="0"/>
              <a:t>.</a:t>
            </a:r>
            <a:endParaRPr lang="es-EC" sz="3200" dirty="0"/>
          </a:p>
          <a:p>
            <a:r>
              <a:rPr lang="es-EC" sz="3200" dirty="0"/>
              <a:t>Mayor resistencia</a:t>
            </a:r>
          </a:p>
          <a:p>
            <a:r>
              <a:rPr lang="es-EC" sz="3200" dirty="0"/>
              <a:t>T</a:t>
            </a:r>
            <a:r>
              <a:rPr lang="es-EC" sz="3200" dirty="0" smtClean="0"/>
              <a:t>ranslúcido </a:t>
            </a:r>
            <a:endParaRPr lang="es-EC" sz="3200" dirty="0"/>
          </a:p>
          <a:p>
            <a:r>
              <a:rPr lang="es-EC" sz="3200" dirty="0"/>
              <a:t>M</a:t>
            </a:r>
            <a:r>
              <a:rPr lang="es-EC" sz="3200" dirty="0" smtClean="0"/>
              <a:t>edidas </a:t>
            </a:r>
            <a:r>
              <a:rPr lang="es-EC" sz="3200" dirty="0"/>
              <a:t>basadas en los actuadores </a:t>
            </a:r>
          </a:p>
        </p:txBody>
      </p:sp>
      <p:pic>
        <p:nvPicPr>
          <p:cNvPr id="6" name="Marcador de contenido 5"/>
          <p:cNvPicPr>
            <a:picLocks noGrp="1"/>
          </p:cNvPicPr>
          <p:nvPr>
            <p:ph sz="half" idx="1"/>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t="3427" b="2806"/>
          <a:stretch/>
        </p:blipFill>
        <p:spPr bwMode="auto">
          <a:xfrm>
            <a:off x="881594" y="1825625"/>
            <a:ext cx="4942412"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82683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Estudio estático de la estructura diseñada</a:t>
            </a:r>
            <a:endParaRPr lang="es-EC" dirty="0"/>
          </a:p>
        </p:txBody>
      </p:sp>
      <p:pic>
        <p:nvPicPr>
          <p:cNvPr id="15" name="Marcador de contenido 14"/>
          <p:cNvPicPr>
            <a:picLocks noGrp="1" noChangeAspect="1"/>
          </p:cNvPicPr>
          <p:nvPr>
            <p:ph idx="1"/>
          </p:nvPr>
        </p:nvPicPr>
        <p:blipFill>
          <a:blip r:embed="rId2"/>
          <a:stretch>
            <a:fillRect/>
          </a:stretch>
        </p:blipFill>
        <p:spPr>
          <a:xfrm>
            <a:off x="623392" y="1632585"/>
            <a:ext cx="5924814" cy="4666613"/>
          </a:xfrm>
          <a:prstGeom prst="rect">
            <a:avLst/>
          </a:prstGeom>
        </p:spPr>
      </p:pic>
      <p:pic>
        <p:nvPicPr>
          <p:cNvPr id="18" name="Imagen 17"/>
          <p:cNvPicPr/>
          <p:nvPr/>
        </p:nvPicPr>
        <p:blipFill>
          <a:blip r:embed="rId3" cstate="print">
            <a:extLst>
              <a:ext uri="{28A0092B-C50C-407E-A947-70E740481C1C}">
                <a14:useLocalDpi xmlns:a14="http://schemas.microsoft.com/office/drawing/2010/main" val="0"/>
              </a:ext>
            </a:extLst>
          </a:blip>
          <a:stretch>
            <a:fillRect/>
          </a:stretch>
        </p:blipFill>
        <p:spPr>
          <a:xfrm>
            <a:off x="7349533" y="1869776"/>
            <a:ext cx="4088779" cy="2057962"/>
          </a:xfrm>
          <a:prstGeom prst="rect">
            <a:avLst/>
          </a:prstGeom>
        </p:spPr>
      </p:pic>
      <mc:AlternateContent xmlns:mc="http://schemas.openxmlformats.org/markup-compatibility/2006" xmlns:a14="http://schemas.microsoft.com/office/drawing/2010/main">
        <mc:Choice Requires="a14">
          <p:sp>
            <p:nvSpPr>
              <p:cNvPr id="17" name="Rectángulo 16"/>
              <p:cNvSpPr/>
              <p:nvPr/>
            </p:nvSpPr>
            <p:spPr>
              <a:xfrm>
                <a:off x="7171598" y="4610347"/>
                <a:ext cx="444465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𝑃</m:t>
                      </m:r>
                      <m:r>
                        <a:rPr lang="es-EC" sz="2000">
                          <a:latin typeface="Cambria Math" panose="02040503050406030204" pitchFamily="18" charset="0"/>
                        </a:rPr>
                        <m:t>=</m:t>
                      </m:r>
                      <m:r>
                        <a:rPr lang="es-EC" sz="2000" i="1">
                          <a:latin typeface="Cambria Math" panose="02040503050406030204" pitchFamily="18" charset="0"/>
                        </a:rPr>
                        <m:t>𝑛</m:t>
                      </m:r>
                      <m:d>
                        <m:dPr>
                          <m:ctrlPr>
                            <a:rPr lang="es-EC" sz="2000" i="1">
                              <a:latin typeface="Cambria Math" panose="02040503050406030204" pitchFamily="18" charset="0"/>
                            </a:rPr>
                          </m:ctrlPr>
                        </m:dPr>
                        <m:e>
                          <m:r>
                            <a:rPr lang="es-EC" sz="2000" i="1">
                              <a:latin typeface="Cambria Math" panose="02040503050406030204" pitchFamily="18" charset="0"/>
                            </a:rPr>
                            <m:t>𝑚𝑎𝑠𝑎</m:t>
                          </m:r>
                        </m:e>
                      </m:d>
                      <m:d>
                        <m:dPr>
                          <m:ctrlPr>
                            <a:rPr lang="es-EC" sz="2000" i="1">
                              <a:latin typeface="Cambria Math" panose="02040503050406030204" pitchFamily="18" charset="0"/>
                            </a:rPr>
                          </m:ctrlPr>
                        </m:dPr>
                        <m:e>
                          <m:r>
                            <a:rPr lang="es-EC" sz="2000">
                              <a:latin typeface="Cambria Math" panose="02040503050406030204" pitchFamily="18" charset="0"/>
                            </a:rPr>
                            <m:t>#</m:t>
                          </m:r>
                          <m:r>
                            <a:rPr lang="es-EC" sz="2000" i="1">
                              <a:latin typeface="Cambria Math" panose="02040503050406030204" pitchFamily="18" charset="0"/>
                            </a:rPr>
                            <m:t>𝑏𝑜𝑡𝑒𝑙𝑙𝑎𝑠</m:t>
                          </m:r>
                        </m:e>
                      </m:d>
                      <m:d>
                        <m:dPr>
                          <m:ctrlPr>
                            <a:rPr lang="es-EC" sz="2000" i="1">
                              <a:latin typeface="Cambria Math" panose="02040503050406030204" pitchFamily="18" charset="0"/>
                            </a:rPr>
                          </m:ctrlPr>
                        </m:dPr>
                        <m:e>
                          <m:r>
                            <a:rPr lang="es-EC" sz="2000" i="1">
                              <a:latin typeface="Cambria Math" panose="02040503050406030204" pitchFamily="18" charset="0"/>
                            </a:rPr>
                            <m:t>𝑔𝑟𝑎𝑣𝑒𝑑𝑎𝑑</m:t>
                          </m:r>
                        </m:e>
                      </m:d>
                      <m:r>
                        <a:rPr lang="es-EC" sz="2000">
                          <a:latin typeface="Cambria Math" panose="02040503050406030204" pitchFamily="18" charset="0"/>
                        </a:rPr>
                        <m:t> </m:t>
                      </m:r>
                    </m:oMath>
                  </m:oMathPara>
                </a14:m>
                <a:endParaRPr lang="es-EC" sz="2000" dirty="0" smtClean="0">
                  <a:latin typeface="Cambria Math" panose="02040503050406030204" pitchFamily="18" charset="0"/>
                </a:endParaRPr>
              </a:p>
              <a:p>
                <a14:m>
                  <m:oMath xmlns:m="http://schemas.openxmlformats.org/officeDocument/2006/math">
                    <m:r>
                      <a:rPr lang="es-EC" sz="2000">
                        <a:latin typeface="Cambria Math" panose="02040503050406030204" pitchFamily="18" charset="0"/>
                      </a:rPr>
                      <m:t>  </m:t>
                    </m:r>
                    <m:r>
                      <m:rPr>
                        <m:sty m:val="p"/>
                      </m:rPr>
                      <a:rPr lang="es-EC" sz="2000">
                        <a:latin typeface="Cambria Math" panose="02040503050406030204" pitchFamily="18" charset="0"/>
                      </a:rPr>
                      <m:t>P</m:t>
                    </m:r>
                    <m:r>
                      <a:rPr lang="es-EC" sz="2000">
                        <a:latin typeface="Cambria Math" panose="02040503050406030204" pitchFamily="18" charset="0"/>
                      </a:rPr>
                      <m:t>=2.5</m:t>
                    </m:r>
                    <m:d>
                      <m:dPr>
                        <m:ctrlPr>
                          <a:rPr lang="es-EC" sz="2000" i="1">
                            <a:latin typeface="Cambria Math" panose="02040503050406030204" pitchFamily="18" charset="0"/>
                          </a:rPr>
                        </m:ctrlPr>
                      </m:dPr>
                      <m:e>
                        <m:r>
                          <a:rPr lang="es-EC" sz="2000">
                            <a:latin typeface="Cambria Math" panose="02040503050406030204" pitchFamily="18" charset="0"/>
                          </a:rPr>
                          <m:t>1.5</m:t>
                        </m:r>
                      </m:e>
                    </m:d>
                    <m:d>
                      <m:dPr>
                        <m:ctrlPr>
                          <a:rPr lang="es-EC" sz="2000" i="1">
                            <a:latin typeface="Cambria Math" panose="02040503050406030204" pitchFamily="18" charset="0"/>
                          </a:rPr>
                        </m:ctrlPr>
                      </m:dPr>
                      <m:e>
                        <m:r>
                          <a:rPr lang="es-EC" sz="2000">
                            <a:latin typeface="Cambria Math" panose="02040503050406030204" pitchFamily="18" charset="0"/>
                          </a:rPr>
                          <m:t>5</m:t>
                        </m:r>
                      </m:e>
                    </m:d>
                    <m:d>
                      <m:dPr>
                        <m:ctrlPr>
                          <a:rPr lang="es-EC" sz="2000" i="1">
                            <a:latin typeface="Cambria Math" panose="02040503050406030204" pitchFamily="18" charset="0"/>
                          </a:rPr>
                        </m:ctrlPr>
                      </m:dPr>
                      <m:e>
                        <m:r>
                          <a:rPr lang="es-EC" sz="2000">
                            <a:latin typeface="Cambria Math" panose="02040503050406030204" pitchFamily="18" charset="0"/>
                          </a:rPr>
                          <m:t>9.81</m:t>
                        </m:r>
                      </m:e>
                    </m:d>
                    <m:r>
                      <a:rPr lang="es-EC" sz="2000">
                        <a:latin typeface="Cambria Math" panose="02040503050406030204" pitchFamily="18" charset="0"/>
                      </a:rPr>
                      <m:t>=183.938 [</m:t>
                    </m:r>
                    <m:r>
                      <a:rPr lang="es-EC" sz="2000" i="1">
                        <a:latin typeface="Cambria Math" panose="02040503050406030204" pitchFamily="18" charset="0"/>
                      </a:rPr>
                      <m:t>𝑁</m:t>
                    </m:r>
                  </m:oMath>
                </a14:m>
                <a:r>
                  <a:rPr lang="es-EC" sz="2000" dirty="0" smtClean="0"/>
                  <a:t>]</a:t>
                </a:r>
                <a:endParaRPr lang="es-EC" sz="2000" dirty="0"/>
              </a:p>
            </p:txBody>
          </p:sp>
        </mc:Choice>
        <mc:Fallback xmlns="">
          <p:sp>
            <p:nvSpPr>
              <p:cNvPr id="17" name="Rectángulo 16"/>
              <p:cNvSpPr>
                <a:spLocks noRot="1" noChangeAspect="1" noMove="1" noResize="1" noEditPoints="1" noAdjustHandles="1" noChangeArrowheads="1" noChangeShapeType="1" noTextEdit="1"/>
              </p:cNvSpPr>
              <p:nvPr/>
            </p:nvSpPr>
            <p:spPr>
              <a:xfrm>
                <a:off x="7171598" y="4610347"/>
                <a:ext cx="4444650" cy="707886"/>
              </a:xfrm>
              <a:prstGeom prst="rect">
                <a:avLst/>
              </a:prstGeom>
              <a:blipFill rotWithShape="0">
                <a:blip r:embed="rId5"/>
                <a:stretch>
                  <a:fillRect b="-14655"/>
                </a:stretch>
              </a:blipFill>
            </p:spPr>
            <p:txBody>
              <a:bodyPr/>
              <a:lstStyle/>
              <a:p>
                <a:r>
                  <a:rPr lang="es-EC">
                    <a:noFill/>
                  </a:rPr>
                  <a:t> </a:t>
                </a:r>
              </a:p>
            </p:txBody>
          </p:sp>
        </mc:Fallback>
      </mc:AlternateContent>
    </p:spTree>
    <p:extLst>
      <p:ext uri="{BB962C8B-B14F-4D97-AF65-F5344CB8AC3E}">
        <p14:creationId xmlns:p14="http://schemas.microsoft.com/office/powerpoint/2010/main" val="40645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sistema de movimiento lineal</a:t>
            </a:r>
            <a:endParaRPr lang="es-EC" dirty="0"/>
          </a:p>
        </p:txBody>
      </p:sp>
      <p:sp>
        <p:nvSpPr>
          <p:cNvPr id="5" name="Marcador de contenido 4"/>
          <p:cNvSpPr>
            <a:spLocks noGrp="1"/>
          </p:cNvSpPr>
          <p:nvPr>
            <p:ph sz="half" idx="2"/>
          </p:nvPr>
        </p:nvSpPr>
        <p:spPr>
          <a:xfrm>
            <a:off x="7896200" y="1825625"/>
            <a:ext cx="4091880" cy="4351338"/>
          </a:xfrm>
        </p:spPr>
        <p:txBody>
          <a:bodyPr>
            <a:normAutofit/>
          </a:bodyPr>
          <a:lstStyle/>
          <a:p>
            <a:r>
              <a:rPr lang="es-EC" sz="2800" dirty="0"/>
              <a:t>Banda síncrona</a:t>
            </a:r>
          </a:p>
          <a:p>
            <a:r>
              <a:rPr lang="es-EC" sz="2800" dirty="0"/>
              <a:t>Motor a pasos</a:t>
            </a:r>
          </a:p>
          <a:p>
            <a:r>
              <a:rPr lang="es-EC" sz="2800" dirty="0"/>
              <a:t>Polea dentada</a:t>
            </a:r>
          </a:p>
          <a:p>
            <a:r>
              <a:rPr lang="es-EC" sz="2800" dirty="0"/>
              <a:t>Rodamiento</a:t>
            </a:r>
          </a:p>
          <a:p>
            <a:r>
              <a:rPr lang="es-EC" sz="2800" dirty="0"/>
              <a:t>Soportes laterales impresos en </a:t>
            </a:r>
            <a:r>
              <a:rPr lang="es-EC" sz="2800" dirty="0" smtClean="0"/>
              <a:t>3d</a:t>
            </a:r>
            <a:endParaRPr lang="es-EC" sz="2800" dirty="0"/>
          </a:p>
        </p:txBody>
      </p:sp>
      <p:pic>
        <p:nvPicPr>
          <p:cNvPr id="6" name="Marcador de contenido 5"/>
          <p:cNvPicPr>
            <a:picLocks noGrp="1"/>
          </p:cNvPicPr>
          <p:nvPr>
            <p:ph sz="half" idx="1"/>
          </p:nvPr>
        </p:nvPicPr>
        <p:blipFill>
          <a:blip r:embed="rId2"/>
          <a:stretch>
            <a:fillRect/>
          </a:stretch>
        </p:blipFill>
        <p:spPr>
          <a:xfrm>
            <a:off x="838200" y="1772816"/>
            <a:ext cx="6697960" cy="3960440"/>
          </a:xfrm>
          <a:prstGeom prst="rect">
            <a:avLst/>
          </a:prstGeom>
        </p:spPr>
      </p:pic>
    </p:spTree>
    <p:extLst>
      <p:ext uri="{BB962C8B-B14F-4D97-AF65-F5344CB8AC3E}">
        <p14:creationId xmlns:p14="http://schemas.microsoft.com/office/powerpoint/2010/main" val="272413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9171416" y="5327762"/>
            <a:ext cx="261321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title"/>
          </p:nvPr>
        </p:nvSpPr>
        <p:spPr/>
        <p:txBody>
          <a:bodyPr/>
          <a:lstStyle/>
          <a:p>
            <a:r>
              <a:rPr lang="es-EC" dirty="0" smtClean="0"/>
              <a:t>Cálculo de diámetro de ejes</a:t>
            </a: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sz="half" idx="1"/>
              </p:nvPr>
            </p:nvSpPr>
            <p:spPr/>
            <p:txBody>
              <a:bodyPr>
                <a:normAutofit lnSpcReduction="10000"/>
              </a:bodyPr>
              <a:lstStyle/>
              <a:p>
                <a:pPr marL="0" indent="0" algn="ctr">
                  <a:buNone/>
                </a:pPr>
                <a:r>
                  <a:rPr lang="es-EC" b="1" dirty="0"/>
                  <a:t>Teoría del esfuerzo cortante máximo</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419" i="1">
                              <a:latin typeface="Cambria Math" panose="02040503050406030204" pitchFamily="18" charset="0"/>
                            </a:rPr>
                            <m:t>𝜏</m:t>
                          </m:r>
                        </m:e>
                        <m:sub>
                          <m:r>
                            <a:rPr lang="es-419" i="1">
                              <a:latin typeface="Cambria Math" panose="02040503050406030204" pitchFamily="18" charset="0"/>
                            </a:rPr>
                            <m:t>𝑚𝑎𝑥</m:t>
                          </m:r>
                        </m:sub>
                      </m:sSub>
                      <m:r>
                        <a:rPr lang="es-419" i="1">
                          <a:latin typeface="Cambria Math" panose="02040503050406030204" pitchFamily="18" charset="0"/>
                        </a:rPr>
                        <m:t>=</m:t>
                      </m:r>
                      <m:f>
                        <m:fPr>
                          <m:ctrlPr>
                            <a:rPr lang="es-EC" i="1">
                              <a:latin typeface="Cambria Math" panose="02040503050406030204" pitchFamily="18" charset="0"/>
                            </a:rPr>
                          </m:ctrlPr>
                        </m:fPr>
                        <m:num>
                          <m:r>
                            <a:rPr lang="es-419" i="1">
                              <a:latin typeface="Cambria Math" panose="02040503050406030204" pitchFamily="18" charset="0"/>
                            </a:rPr>
                            <m:t>𝜎</m:t>
                          </m:r>
                        </m:num>
                        <m:den>
                          <m:r>
                            <a:rPr lang="es-419" i="1">
                              <a:latin typeface="Cambria Math" panose="02040503050406030204" pitchFamily="18" charset="0"/>
                            </a:rPr>
                            <m:t>2</m:t>
                          </m:r>
                        </m:den>
                      </m:f>
                      <m:r>
                        <a:rPr lang="es-419" i="1">
                          <a:latin typeface="Cambria Math" panose="02040503050406030204" pitchFamily="18" charset="0"/>
                        </a:rPr>
                        <m:t>≤</m:t>
                      </m:r>
                      <m:f>
                        <m:fPr>
                          <m:ctrlPr>
                            <a:rPr lang="es-EC" i="1">
                              <a:latin typeface="Cambria Math" panose="02040503050406030204" pitchFamily="18" charset="0"/>
                            </a:rPr>
                          </m:ctrlPr>
                        </m:fPr>
                        <m:num>
                          <m:r>
                            <a:rPr lang="es-419" i="1">
                              <a:latin typeface="Cambria Math" panose="02040503050406030204" pitchFamily="18" charset="0"/>
                            </a:rPr>
                            <m:t>𝑆𝑦</m:t>
                          </m:r>
                        </m:num>
                        <m:den>
                          <m:r>
                            <a:rPr lang="es-419" i="1">
                              <a:latin typeface="Cambria Math" panose="02040503050406030204" pitchFamily="18" charset="0"/>
                            </a:rPr>
                            <m:t>2</m:t>
                          </m:r>
                          <m:r>
                            <a:rPr lang="es-419" i="1">
                              <a:latin typeface="Cambria Math" panose="02040503050406030204" pitchFamily="18" charset="0"/>
                            </a:rPr>
                            <m:t>𝑛</m:t>
                          </m:r>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𝜎</m:t>
                      </m:r>
                      <m:r>
                        <a:rPr lang="es-419" i="1">
                          <a:latin typeface="Cambria Math" panose="02040503050406030204" pitchFamily="18" charset="0"/>
                        </a:rPr>
                        <m:t>=</m:t>
                      </m:r>
                      <m:f>
                        <m:fPr>
                          <m:ctrlPr>
                            <a:rPr lang="es-EC" i="1">
                              <a:latin typeface="Cambria Math" panose="02040503050406030204" pitchFamily="18" charset="0"/>
                            </a:rPr>
                          </m:ctrlPr>
                        </m:fPr>
                        <m:num>
                          <m:r>
                            <a:rPr lang="es-419" i="1">
                              <a:latin typeface="Cambria Math" panose="02040503050406030204" pitchFamily="18" charset="0"/>
                            </a:rPr>
                            <m:t>𝑀</m:t>
                          </m:r>
                          <m:r>
                            <a:rPr lang="es-419" i="1">
                              <a:latin typeface="Cambria Math" panose="02040503050406030204" pitchFamily="18" charset="0"/>
                            </a:rPr>
                            <m:t> </m:t>
                          </m:r>
                          <m:r>
                            <a:rPr lang="es-419" i="1">
                              <a:latin typeface="Cambria Math" panose="02040503050406030204" pitchFamily="18" charset="0"/>
                            </a:rPr>
                            <m:t>𝑑</m:t>
                          </m:r>
                          <m:r>
                            <a:rPr lang="es-419" i="1">
                              <a:latin typeface="Cambria Math" panose="02040503050406030204" pitchFamily="18" charset="0"/>
                            </a:rPr>
                            <m:t>/2</m:t>
                          </m:r>
                        </m:num>
                        <m:den>
                          <m:r>
                            <a:rPr lang="es-419" i="1">
                              <a:latin typeface="Cambria Math" panose="02040503050406030204" pitchFamily="18" charset="0"/>
                            </a:rPr>
                            <m:t>𝐼</m:t>
                          </m:r>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𝐼</m:t>
                      </m:r>
                      <m:r>
                        <a:rPr lang="es-419" i="1">
                          <a:latin typeface="Cambria Math" panose="02040503050406030204" pitchFamily="18" charset="0"/>
                        </a:rPr>
                        <m:t>=</m:t>
                      </m:r>
                      <m:f>
                        <m:fPr>
                          <m:ctrlPr>
                            <a:rPr lang="es-EC" i="1">
                              <a:latin typeface="Cambria Math" panose="02040503050406030204" pitchFamily="18" charset="0"/>
                            </a:rPr>
                          </m:ctrlPr>
                        </m:fPr>
                        <m:num>
                          <m:r>
                            <a:rPr lang="es-419" i="1">
                              <a:latin typeface="Cambria Math" panose="02040503050406030204" pitchFamily="18" charset="0"/>
                            </a:rPr>
                            <m:t>𝜋</m:t>
                          </m:r>
                          <m:sSup>
                            <m:sSupPr>
                              <m:ctrlPr>
                                <a:rPr lang="es-EC" i="1">
                                  <a:latin typeface="Cambria Math" panose="02040503050406030204" pitchFamily="18" charset="0"/>
                                </a:rPr>
                              </m:ctrlPr>
                            </m:sSupPr>
                            <m:e>
                              <m:r>
                                <a:rPr lang="es-419" i="1">
                                  <a:latin typeface="Cambria Math" panose="02040503050406030204" pitchFamily="18" charset="0"/>
                                </a:rPr>
                                <m:t> </m:t>
                              </m:r>
                              <m:r>
                                <a:rPr lang="es-419" i="1">
                                  <a:latin typeface="Cambria Math" panose="02040503050406030204" pitchFamily="18" charset="0"/>
                                </a:rPr>
                                <m:t>𝑑</m:t>
                              </m:r>
                            </m:e>
                            <m:sup>
                              <m:r>
                                <a:rPr lang="es-419" i="1">
                                  <a:latin typeface="Cambria Math" panose="02040503050406030204" pitchFamily="18" charset="0"/>
                                </a:rPr>
                                <m:t>4</m:t>
                              </m:r>
                            </m:sup>
                          </m:sSup>
                        </m:num>
                        <m:den>
                          <m:r>
                            <a:rPr lang="es-419" i="1">
                              <a:latin typeface="Cambria Math" panose="02040503050406030204" pitchFamily="18" charset="0"/>
                            </a:rPr>
                            <m:t>64</m:t>
                          </m:r>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𝑑</m:t>
                      </m:r>
                      <m:r>
                        <a:rPr lang="es-419" i="1">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419" i="1">
                                      <a:latin typeface="Cambria Math" panose="02040503050406030204" pitchFamily="18" charset="0"/>
                                    </a:rPr>
                                    <m:t>32 </m:t>
                                  </m:r>
                                  <m:r>
                                    <a:rPr lang="es-419" i="1">
                                      <a:latin typeface="Cambria Math" panose="02040503050406030204" pitchFamily="18" charset="0"/>
                                    </a:rPr>
                                    <m:t>𝑛</m:t>
                                  </m:r>
                                  <m:r>
                                    <a:rPr lang="es-419" i="1">
                                      <a:latin typeface="Cambria Math" panose="02040503050406030204" pitchFamily="18" charset="0"/>
                                    </a:rPr>
                                    <m:t> </m:t>
                                  </m:r>
                                  <m:r>
                                    <a:rPr lang="es-419" i="1">
                                      <a:latin typeface="Cambria Math" panose="02040503050406030204" pitchFamily="18" charset="0"/>
                                    </a:rPr>
                                    <m:t>𝑀</m:t>
                                  </m:r>
                                </m:num>
                                <m:den>
                                  <m:r>
                                    <a:rPr lang="es-419" i="1">
                                      <a:latin typeface="Cambria Math" panose="02040503050406030204" pitchFamily="18" charset="0"/>
                                    </a:rPr>
                                    <m:t>𝜋</m:t>
                                  </m:r>
                                  <m:r>
                                    <a:rPr lang="es-419" i="1">
                                      <a:latin typeface="Cambria Math" panose="02040503050406030204" pitchFamily="18" charset="0"/>
                                    </a:rPr>
                                    <m:t> </m:t>
                                  </m:r>
                                  <m:r>
                                    <a:rPr lang="es-419" i="1">
                                      <a:latin typeface="Cambria Math" panose="02040503050406030204" pitchFamily="18" charset="0"/>
                                    </a:rPr>
                                    <m:t>𝑆𝑦</m:t>
                                  </m:r>
                                </m:den>
                              </m:f>
                            </m:e>
                          </m:d>
                        </m:e>
                        <m:sup>
                          <m:r>
                            <a:rPr lang="es-419" i="1">
                              <a:latin typeface="Cambria Math" panose="02040503050406030204" pitchFamily="18" charset="0"/>
                            </a:rPr>
                            <m:t>1/3</m:t>
                          </m:r>
                        </m:sup>
                      </m:sSup>
                    </m:oMath>
                  </m:oMathPara>
                </a14:m>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sz="half" idx="1"/>
              </p:nvPr>
            </p:nvSpPr>
            <p:spPr>
              <a:blipFill rotWithShape="0">
                <a:blip r:embed="rId2"/>
                <a:stretch>
                  <a:fillRect t="-2101"/>
                </a:stretch>
              </a:blipFill>
            </p:spPr>
            <p:txBody>
              <a:bodyPr/>
              <a:lstStyle/>
              <a:p>
                <a:r>
                  <a:rPr lang="es-EC">
                    <a:noFill/>
                  </a:rPr>
                  <a:t> </a:t>
                </a:r>
              </a:p>
            </p:txBody>
          </p:sp>
        </mc:Fallback>
      </mc:AlternateContent>
      <p:sp>
        <p:nvSpPr>
          <p:cNvPr id="4" name="Marcador de contenido 3"/>
          <p:cNvSpPr>
            <a:spLocks noGrp="1"/>
          </p:cNvSpPr>
          <p:nvPr>
            <p:ph sz="half" idx="2"/>
          </p:nvPr>
        </p:nvSpPr>
        <p:spPr>
          <a:xfrm>
            <a:off x="6797663" y="593803"/>
            <a:ext cx="5029200" cy="4351338"/>
          </a:xfrm>
        </p:spPr>
        <p:txBody>
          <a:bodyPr>
            <a:normAutofit lnSpcReduction="10000"/>
          </a:bodyPr>
          <a:lstStyle/>
          <a:p>
            <a:pPr marL="0" indent="0" algn="ctr">
              <a:buNone/>
            </a:pPr>
            <a:r>
              <a:rPr lang="es-EC" b="1" dirty="0" smtClean="0"/>
              <a:t>Momento flector</a:t>
            </a:r>
            <a:endParaRPr lang="es-EC" b="1" dirty="0"/>
          </a:p>
        </p:txBody>
      </p:sp>
      <p:pic>
        <p:nvPicPr>
          <p:cNvPr id="5" name="Imagen 4"/>
          <p:cNvPicPr/>
          <p:nvPr/>
        </p:nvPicPr>
        <p:blipFill>
          <a:blip r:embed="rId3"/>
          <a:stretch>
            <a:fillRect/>
          </a:stretch>
        </p:blipFill>
        <p:spPr>
          <a:xfrm>
            <a:off x="7833425" y="1202730"/>
            <a:ext cx="3076575" cy="1350010"/>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7235838" y="3104739"/>
                <a:ext cx="4271747" cy="628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𝑀</m:t>
                      </m:r>
                      <m:r>
                        <a:rPr lang="es-EC">
                          <a:latin typeface="Cambria Math" panose="02040503050406030204" pitchFamily="18" charset="0"/>
                        </a:rPr>
                        <m:t>=</m:t>
                      </m:r>
                      <m:f>
                        <m:fPr>
                          <m:ctrlPr>
                            <a:rPr lang="es-EC" i="1">
                              <a:latin typeface="Cambria Math" panose="02040503050406030204" pitchFamily="18" charset="0"/>
                            </a:rPr>
                          </m:ctrlPr>
                        </m:fPr>
                        <m:num>
                          <m:r>
                            <a:rPr lang="es-EC">
                              <a:latin typeface="Cambria Math" panose="02040503050406030204" pitchFamily="18" charset="0"/>
                            </a:rPr>
                            <m:t>9.256 </m:t>
                          </m:r>
                          <m:d>
                            <m:dPr>
                              <m:begChr m:val="["/>
                              <m:endChr m:val="]"/>
                              <m:ctrlPr>
                                <a:rPr lang="es-EC" i="1">
                                  <a:latin typeface="Cambria Math" panose="02040503050406030204" pitchFamily="18" charset="0"/>
                                </a:rPr>
                              </m:ctrlPr>
                            </m:dPr>
                            <m:e>
                              <m:r>
                                <a:rPr lang="es-EC" i="1">
                                  <a:latin typeface="Cambria Math" panose="02040503050406030204" pitchFamily="18" charset="0"/>
                                </a:rPr>
                                <m:t>𝑁</m:t>
                              </m:r>
                            </m:e>
                          </m:d>
                        </m:num>
                        <m:den>
                          <m:r>
                            <a:rPr lang="es-EC">
                              <a:latin typeface="Cambria Math" panose="02040503050406030204" pitchFamily="18" charset="0"/>
                            </a:rPr>
                            <m:t>2</m:t>
                          </m:r>
                        </m:den>
                      </m:f>
                      <m:d>
                        <m:dPr>
                          <m:ctrlPr>
                            <a:rPr lang="es-EC" i="1">
                              <a:latin typeface="Cambria Math" panose="02040503050406030204" pitchFamily="18" charset="0"/>
                            </a:rPr>
                          </m:ctrlPr>
                        </m:dPr>
                        <m:e>
                          <m:r>
                            <a:rPr lang="es-EC">
                              <a:latin typeface="Cambria Math" panose="02040503050406030204" pitchFamily="18" charset="0"/>
                            </a:rPr>
                            <m:t>0.25 </m:t>
                          </m:r>
                          <m:d>
                            <m:dPr>
                              <m:begChr m:val="["/>
                              <m:endChr m:val="]"/>
                              <m:ctrlPr>
                                <a:rPr lang="es-EC" i="1">
                                  <a:latin typeface="Cambria Math" panose="02040503050406030204" pitchFamily="18" charset="0"/>
                                </a:rPr>
                              </m:ctrlPr>
                            </m:dPr>
                            <m:e>
                              <m:r>
                                <a:rPr lang="es-EC" i="1">
                                  <a:latin typeface="Cambria Math" panose="02040503050406030204" pitchFamily="18" charset="0"/>
                                </a:rPr>
                                <m:t>𝑚</m:t>
                              </m:r>
                            </m:e>
                          </m:d>
                        </m:e>
                      </m:d>
                      <m:r>
                        <a:rPr lang="es-EC">
                          <a:latin typeface="Cambria Math" panose="02040503050406030204" pitchFamily="18" charset="0"/>
                        </a:rPr>
                        <m:t>=1.157 [</m:t>
                      </m:r>
                      <m:r>
                        <a:rPr lang="es-EC" i="1">
                          <a:latin typeface="Cambria Math" panose="02040503050406030204" pitchFamily="18" charset="0"/>
                        </a:rPr>
                        <m:t>𝑁</m:t>
                      </m:r>
                      <m:r>
                        <a:rPr lang="es-EC">
                          <a:latin typeface="Cambria Math" panose="02040503050406030204" pitchFamily="18" charset="0"/>
                        </a:rPr>
                        <m:t> </m:t>
                      </m:r>
                      <m:r>
                        <a:rPr lang="es-EC" i="1">
                          <a:latin typeface="Cambria Math" panose="02040503050406030204" pitchFamily="18" charset="0"/>
                        </a:rPr>
                        <m:t>𝑚</m:t>
                      </m:r>
                      <m:r>
                        <a:rPr lang="es-EC" b="0" i="1" smtClean="0">
                          <a:latin typeface="Cambria Math" panose="02040503050406030204" pitchFamily="18" charset="0"/>
                        </a:rPr>
                        <m:t>]</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7235838" y="3104739"/>
                <a:ext cx="4271747" cy="628634"/>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8374931" y="3816628"/>
                <a:ext cx="1993559" cy="369332"/>
              </a:xfrm>
              <a:prstGeom prst="rect">
                <a:avLst/>
              </a:prstGeom>
            </p:spPr>
            <p:txBody>
              <a:bodyPr wrap="none">
                <a:spAutoFit/>
              </a:bodyPr>
              <a:lstStyle/>
              <a:p>
                <a14:m>
                  <m:oMath xmlns:m="http://schemas.openxmlformats.org/officeDocument/2006/math">
                    <m:r>
                      <a:rPr lang="es-419" i="1" smtClean="0">
                        <a:latin typeface="Cambria Math" panose="02040503050406030204" pitchFamily="18" charset="0"/>
                      </a:rPr>
                      <m:t>𝑆</m:t>
                    </m:r>
                    <m:sSub>
                      <m:sSubPr>
                        <m:ctrlPr>
                          <a:rPr lang="es-EC" b="0" i="1" smtClean="0">
                            <a:latin typeface="Cambria Math" panose="02040503050406030204" pitchFamily="18" charset="0"/>
                          </a:rPr>
                        </m:ctrlPr>
                      </m:sSubPr>
                      <m:e>
                        <m:r>
                          <a:rPr lang="es-419" i="1" smtClean="0">
                            <a:latin typeface="Cambria Math" panose="02040503050406030204" pitchFamily="18" charset="0"/>
                          </a:rPr>
                          <m:t>𝑦</m:t>
                        </m:r>
                      </m:e>
                      <m:sub>
                        <m:r>
                          <a:rPr lang="es-EC" b="0" i="1" smtClean="0">
                            <a:latin typeface="Cambria Math" panose="02040503050406030204" pitchFamily="18" charset="0"/>
                          </a:rPr>
                          <m:t>𝑎𝑐𝑒𝑟𝑜</m:t>
                        </m:r>
                      </m:sub>
                    </m:sSub>
                  </m:oMath>
                </a14:m>
                <a:r>
                  <a:rPr lang="es-EC" dirty="0" smtClean="0"/>
                  <a:t>=241 </a:t>
                </a:r>
                <a:r>
                  <a:rPr lang="es-EC" dirty="0" err="1" smtClean="0"/>
                  <a:t>MPa</a:t>
                </a:r>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8374931" y="3816628"/>
                <a:ext cx="1993559" cy="369332"/>
              </a:xfrm>
              <a:prstGeom prst="rect">
                <a:avLst/>
              </a:prstGeom>
              <a:blipFill rotWithShape="0">
                <a:blip r:embed="rId5"/>
                <a:stretch>
                  <a:fillRect t="-8197" r="-1835" b="-245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8374931" y="4265169"/>
                <a:ext cx="991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b="0" i="1" smtClean="0">
                          <a:latin typeface="Cambria Math" panose="02040503050406030204" pitchFamily="18" charset="0"/>
                        </a:rPr>
                        <m:t>=2.5</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8374931" y="4265169"/>
                <a:ext cx="991746" cy="36933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519936" y="5118762"/>
                <a:ext cx="3446520" cy="787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𝑑</m:t>
                      </m:r>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d>
                                    <m:dPr>
                                      <m:begChr m:val=""/>
                                      <m:endChr m:val="]"/>
                                      <m:ctrlPr>
                                        <a:rPr lang="es-EC" i="1">
                                          <a:latin typeface="Cambria Math" panose="02040503050406030204" pitchFamily="18" charset="0"/>
                                        </a:rPr>
                                      </m:ctrlPr>
                                    </m:dPr>
                                    <m:e>
                                      <m:r>
                                        <a:rPr lang="es-EC" i="0">
                                          <a:latin typeface="Cambria Math" panose="02040503050406030204" pitchFamily="18" charset="0"/>
                                        </a:rPr>
                                        <m:t>32 </m:t>
                                      </m:r>
                                      <m:d>
                                        <m:dPr>
                                          <m:ctrlPr>
                                            <a:rPr lang="es-EC" i="1">
                                              <a:latin typeface="Cambria Math" panose="02040503050406030204" pitchFamily="18" charset="0"/>
                                            </a:rPr>
                                          </m:ctrlPr>
                                        </m:dPr>
                                        <m:e>
                                          <m:r>
                                            <a:rPr lang="es-EC" i="0">
                                              <a:latin typeface="Cambria Math" panose="02040503050406030204" pitchFamily="18" charset="0"/>
                                            </a:rPr>
                                            <m:t>2.5</m:t>
                                          </m:r>
                                        </m:e>
                                      </m:d>
                                      <m:r>
                                        <a:rPr lang="es-EC" i="0">
                                          <a:latin typeface="Cambria Math" panose="02040503050406030204" pitchFamily="18" charset="0"/>
                                        </a:rPr>
                                        <m:t>(1.157) [</m:t>
                                      </m:r>
                                      <m:r>
                                        <a:rPr lang="es-EC" i="1">
                                          <a:latin typeface="Cambria Math" panose="02040503050406030204" pitchFamily="18" charset="0"/>
                                        </a:rPr>
                                        <m:t>𝑁</m:t>
                                      </m:r>
                                      <m:r>
                                        <a:rPr lang="es-EC" i="0">
                                          <a:latin typeface="Cambria Math" panose="02040503050406030204" pitchFamily="18" charset="0"/>
                                        </a:rPr>
                                        <m:t> </m:t>
                                      </m:r>
                                      <m:r>
                                        <a:rPr lang="es-EC" i="1">
                                          <a:latin typeface="Cambria Math" panose="02040503050406030204" pitchFamily="18" charset="0"/>
                                        </a:rPr>
                                        <m:t>𝑚</m:t>
                                      </m:r>
                                    </m:e>
                                  </m:d>
                                </m:num>
                                <m:den>
                                  <m:d>
                                    <m:dPr>
                                      <m:begChr m:val=""/>
                                      <m:endChr m:val="]"/>
                                      <m:ctrlPr>
                                        <a:rPr lang="es-EC" i="1">
                                          <a:latin typeface="Cambria Math" panose="02040503050406030204" pitchFamily="18" charset="0"/>
                                        </a:rPr>
                                      </m:ctrlPr>
                                    </m:dPr>
                                    <m:e>
                                      <m:r>
                                        <a:rPr lang="es-EC" i="1">
                                          <a:latin typeface="Cambria Math" panose="02040503050406030204" pitchFamily="18" charset="0"/>
                                        </a:rPr>
                                        <m:t>𝜋</m:t>
                                      </m:r>
                                      <m:r>
                                        <a:rPr lang="es-EC" i="0">
                                          <a:latin typeface="Cambria Math" panose="02040503050406030204" pitchFamily="18" charset="0"/>
                                        </a:rPr>
                                        <m:t> 241</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10</m:t>
                                              </m:r>
                                            </m:e>
                                          </m:d>
                                        </m:e>
                                        <m:sup>
                                          <m:r>
                                            <a:rPr lang="es-EC" i="0">
                                              <a:latin typeface="Cambria Math" panose="02040503050406030204" pitchFamily="18" charset="0"/>
                                            </a:rPr>
                                            <m:t>6</m:t>
                                          </m:r>
                                        </m:sup>
                                      </m:sSup>
                                      <m:r>
                                        <a:rPr lang="es-EC" i="0">
                                          <a:latin typeface="Cambria Math" panose="02040503050406030204" pitchFamily="18" charset="0"/>
                                        </a:rPr>
                                        <m:t> [</m:t>
                                      </m:r>
                                      <m:f>
                                        <m:fPr>
                                          <m:type m:val="lin"/>
                                          <m:ctrlPr>
                                            <a:rPr lang="es-EC" i="1">
                                              <a:latin typeface="Cambria Math" panose="02040503050406030204" pitchFamily="18" charset="0"/>
                                            </a:rPr>
                                          </m:ctrlPr>
                                        </m:fPr>
                                        <m:num>
                                          <m:r>
                                            <a:rPr lang="es-EC" i="1">
                                              <a:latin typeface="Cambria Math" panose="02040503050406030204" pitchFamily="18" charset="0"/>
                                            </a:rPr>
                                            <m:t>𝑁</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2</m:t>
                                              </m:r>
                                            </m:sup>
                                          </m:sSup>
                                        </m:den>
                                      </m:f>
                                    </m:e>
                                  </m:d>
                                </m:den>
                              </m:f>
                            </m:e>
                          </m:d>
                        </m:e>
                        <m:sup>
                          <m:f>
                            <m:fPr>
                              <m:type m:val="lin"/>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3</m:t>
                              </m:r>
                            </m:den>
                          </m:f>
                        </m:sup>
                      </m:sSup>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5519936" y="5118762"/>
                <a:ext cx="3446520" cy="787331"/>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9171416" y="5327762"/>
                <a:ext cx="26132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𝒅</m:t>
                      </m:r>
                      <m:r>
                        <a:rPr lang="es-EC" b="1" i="0">
                          <a:latin typeface="Cambria Math" panose="02040503050406030204" pitchFamily="18" charset="0"/>
                        </a:rPr>
                        <m:t>≥</m:t>
                      </m:r>
                      <m:r>
                        <a:rPr lang="es-EC" b="1" i="0">
                          <a:latin typeface="Cambria Math" panose="02040503050406030204" pitchFamily="18" charset="0"/>
                        </a:rPr>
                        <m:t>𝟎</m:t>
                      </m:r>
                      <m:r>
                        <a:rPr lang="es-EC" b="1" i="0">
                          <a:latin typeface="Cambria Math" panose="02040503050406030204" pitchFamily="18" charset="0"/>
                        </a:rPr>
                        <m:t>.</m:t>
                      </m:r>
                      <m:r>
                        <a:rPr lang="es-EC" b="1" i="0">
                          <a:latin typeface="Cambria Math" panose="02040503050406030204" pitchFamily="18" charset="0"/>
                        </a:rPr>
                        <m:t>𝟎𝟎𝟒𝟗𝟔</m:t>
                      </m:r>
                      <m:r>
                        <a:rPr lang="es-EC" b="1" i="0">
                          <a:latin typeface="Cambria Math" panose="02040503050406030204" pitchFamily="18" charset="0"/>
                        </a:rPr>
                        <m:t> </m:t>
                      </m:r>
                      <m:r>
                        <a:rPr lang="es-EC" b="1" i="1">
                          <a:latin typeface="Cambria Math" panose="02040503050406030204" pitchFamily="18" charset="0"/>
                        </a:rPr>
                        <m:t>𝒎</m:t>
                      </m:r>
                      <m:r>
                        <a:rPr lang="es-EC" b="1" i="0">
                          <a:latin typeface="Cambria Math" panose="02040503050406030204" pitchFamily="18" charset="0"/>
                        </a:rPr>
                        <m:t>~</m:t>
                      </m:r>
                      <m:r>
                        <a:rPr lang="es-EC" b="1" i="0">
                          <a:latin typeface="Cambria Math" panose="02040503050406030204" pitchFamily="18" charset="0"/>
                        </a:rPr>
                        <m:t>𝟓</m:t>
                      </m:r>
                      <m:r>
                        <a:rPr lang="es-EC" b="1" i="1">
                          <a:latin typeface="Cambria Math" panose="02040503050406030204" pitchFamily="18" charset="0"/>
                        </a:rPr>
                        <m:t>𝒎𝒎</m:t>
                      </m:r>
                    </m:oMath>
                  </m:oMathPara>
                </a14:m>
                <a:endParaRPr lang="es-EC" b="1" dirty="0"/>
              </a:p>
            </p:txBody>
          </p:sp>
        </mc:Choice>
        <mc:Fallback xmlns="">
          <p:sp>
            <p:nvSpPr>
              <p:cNvPr id="10" name="Rectángulo 9"/>
              <p:cNvSpPr>
                <a:spLocks noRot="1" noChangeAspect="1" noMove="1" noResize="1" noEditPoints="1" noAdjustHandles="1" noChangeArrowheads="1" noChangeShapeType="1" noTextEdit="1"/>
              </p:cNvSpPr>
              <p:nvPr/>
            </p:nvSpPr>
            <p:spPr>
              <a:xfrm>
                <a:off x="9171416" y="5327762"/>
                <a:ext cx="2613216" cy="369332"/>
              </a:xfrm>
              <a:prstGeom prst="rect">
                <a:avLst/>
              </a:prstGeom>
              <a:blipFill rotWithShape="0">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8434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Rodamiento lineal</a:t>
            </a:r>
            <a:endParaRPr lang="es-EC" dirty="0"/>
          </a:p>
        </p:txBody>
      </p:sp>
      <p:sp>
        <p:nvSpPr>
          <p:cNvPr id="8" name="Marcador de texto 7"/>
          <p:cNvSpPr>
            <a:spLocks noGrp="1"/>
          </p:cNvSpPr>
          <p:nvPr>
            <p:ph type="body" sz="half" idx="2"/>
          </p:nvPr>
        </p:nvSpPr>
        <p:spPr/>
        <p:txBody>
          <a:bodyPr>
            <a:normAutofit/>
          </a:bodyPr>
          <a:lstStyle/>
          <a:p>
            <a:r>
              <a:rPr lang="es-419" sz="2400" dirty="0"/>
              <a:t>Por análisis de costos se reemplaza el rodamiento de 5mm por uno de 10 </a:t>
            </a:r>
            <a:r>
              <a:rPr lang="es-419" sz="2400" dirty="0" err="1" smtClean="0"/>
              <a:t>mm.</a:t>
            </a:r>
            <a:endParaRPr lang="es-EC" sz="2400" dirty="0"/>
          </a:p>
          <a:p>
            <a:endParaRPr lang="es-EC" sz="3200" dirty="0"/>
          </a:p>
        </p:txBody>
      </p:sp>
      <p:pic>
        <p:nvPicPr>
          <p:cNvPr id="14" name="Imagen 13"/>
          <p:cNvPicPr/>
          <p:nvPr/>
        </p:nvPicPr>
        <p:blipFill rotWithShape="1">
          <a:blip r:embed="rId2"/>
          <a:srcRect l="4012" t="3500" r="3993" b="2483"/>
          <a:stretch/>
        </p:blipFill>
        <p:spPr bwMode="auto">
          <a:xfrm>
            <a:off x="407368" y="476672"/>
            <a:ext cx="5976664" cy="56526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185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 motor a pasos</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sz="half" idx="1"/>
              </p:nvPr>
            </p:nvSpPr>
            <p:spPr>
              <a:xfrm>
                <a:off x="838200" y="1825625"/>
                <a:ext cx="8642176"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𝐹</m:t>
                      </m:r>
                      <m:r>
                        <a:rPr lang="es-419" i="1">
                          <a:latin typeface="Cambria Math" panose="02040503050406030204" pitchFamily="18" charset="0"/>
                        </a:rPr>
                        <m:t>=</m:t>
                      </m:r>
                      <m:r>
                        <a:rPr lang="es-419" i="1">
                          <a:latin typeface="Cambria Math" panose="02040503050406030204" pitchFamily="18" charset="0"/>
                        </a:rPr>
                        <m:t>𝜇</m:t>
                      </m:r>
                      <m:r>
                        <a:rPr lang="es-419" i="1">
                          <a:latin typeface="Cambria Math" panose="02040503050406030204" pitchFamily="18" charset="0"/>
                        </a:rPr>
                        <m:t> </m:t>
                      </m:r>
                      <m:r>
                        <a:rPr lang="es-419" i="1">
                          <a:latin typeface="Cambria Math" panose="02040503050406030204" pitchFamily="18" charset="0"/>
                        </a:rPr>
                        <m:t>𝑊</m:t>
                      </m:r>
                      <m:r>
                        <a:rPr lang="es-419" i="1">
                          <a:latin typeface="Cambria Math" panose="02040503050406030204" pitchFamily="18" charset="0"/>
                        </a:rPr>
                        <m:t> </m:t>
                      </m:r>
                      <m:r>
                        <a:rPr lang="es-419" i="1">
                          <a:latin typeface="Cambria Math" panose="02040503050406030204" pitchFamily="18" charset="0"/>
                        </a:rPr>
                        <m:t>𝑔</m:t>
                      </m:r>
                      <m:r>
                        <a:rPr lang="es-419" i="1">
                          <a:latin typeface="Cambria Math" panose="02040503050406030204" pitchFamily="18" charset="0"/>
                        </a:rPr>
                        <m:t>=0.7</m:t>
                      </m:r>
                      <m:d>
                        <m:dPr>
                          <m:ctrlPr>
                            <a:rPr lang="es-EC" i="1">
                              <a:latin typeface="Cambria Math" panose="02040503050406030204" pitchFamily="18" charset="0"/>
                            </a:rPr>
                          </m:ctrlPr>
                        </m:dPr>
                        <m:e>
                          <m:r>
                            <a:rPr lang="es-419" i="1">
                              <a:latin typeface="Cambria Math" panose="02040503050406030204" pitchFamily="18" charset="0"/>
                            </a:rPr>
                            <m:t>0.94353 </m:t>
                          </m:r>
                          <m:d>
                            <m:dPr>
                              <m:begChr m:val="["/>
                              <m:endChr m:val="]"/>
                              <m:ctrlPr>
                                <a:rPr lang="es-EC" i="1">
                                  <a:latin typeface="Cambria Math" panose="02040503050406030204" pitchFamily="18" charset="0"/>
                                </a:rPr>
                              </m:ctrlPr>
                            </m:dPr>
                            <m:e>
                              <m:r>
                                <a:rPr lang="es-419" i="1">
                                  <a:latin typeface="Cambria Math" panose="02040503050406030204" pitchFamily="18" charset="0"/>
                                </a:rPr>
                                <m:t>𝐾𝑔</m:t>
                              </m:r>
                            </m:e>
                          </m:d>
                        </m:e>
                      </m:d>
                      <m:d>
                        <m:dPr>
                          <m:ctrlPr>
                            <a:rPr lang="es-EC" i="1">
                              <a:latin typeface="Cambria Math" panose="02040503050406030204" pitchFamily="18" charset="0"/>
                            </a:rPr>
                          </m:ctrlPr>
                        </m:dPr>
                        <m:e>
                          <m:r>
                            <a:rPr lang="es-419" i="1">
                              <a:latin typeface="Cambria Math" panose="02040503050406030204" pitchFamily="18" charset="0"/>
                            </a:rPr>
                            <m:t>9.81 </m:t>
                          </m:r>
                          <m:d>
                            <m:dPr>
                              <m:begChr m:val="["/>
                              <m:endChr m:val="]"/>
                              <m:ctrlPr>
                                <a:rPr lang="es-EC" i="1">
                                  <a:latin typeface="Cambria Math" panose="02040503050406030204" pitchFamily="18" charset="0"/>
                                </a:rPr>
                              </m:ctrlPr>
                            </m:dPr>
                            <m:e>
                              <m:r>
                                <a:rPr lang="es-419" i="1">
                                  <a:latin typeface="Cambria Math" panose="02040503050406030204" pitchFamily="18" charset="0"/>
                                </a:rPr>
                                <m:t>𝑚</m:t>
                              </m:r>
                              <m:r>
                                <a:rPr lang="es-419" i="1">
                                  <a:latin typeface="Cambria Math" panose="02040503050406030204" pitchFamily="18" charset="0"/>
                                </a:rPr>
                                <m:t>/</m:t>
                              </m:r>
                              <m:sSup>
                                <m:sSupPr>
                                  <m:ctrlPr>
                                    <a:rPr lang="es-EC" i="1">
                                      <a:latin typeface="Cambria Math" panose="02040503050406030204" pitchFamily="18" charset="0"/>
                                    </a:rPr>
                                  </m:ctrlPr>
                                </m:sSupPr>
                                <m:e>
                                  <m:r>
                                    <a:rPr lang="es-419" i="1">
                                      <a:latin typeface="Cambria Math" panose="02040503050406030204" pitchFamily="18" charset="0"/>
                                    </a:rPr>
                                    <m:t>𝑠</m:t>
                                  </m:r>
                                </m:e>
                                <m:sup>
                                  <m:r>
                                    <a:rPr lang="es-419" i="1">
                                      <a:latin typeface="Cambria Math" panose="02040503050406030204" pitchFamily="18" charset="0"/>
                                    </a:rPr>
                                    <m:t>2</m:t>
                                  </m:r>
                                </m:sup>
                              </m:sSup>
                            </m:e>
                          </m:d>
                        </m:e>
                      </m:d>
                      <m:r>
                        <a:rPr lang="es-419" i="1">
                          <a:latin typeface="Cambria Math" panose="02040503050406030204" pitchFamily="18" charset="0"/>
                        </a:rPr>
                        <m:t>=6.479 </m:t>
                      </m:r>
                      <m:d>
                        <m:dPr>
                          <m:begChr m:val="["/>
                          <m:endChr m:val="]"/>
                          <m:ctrlPr>
                            <a:rPr lang="es-EC" i="1">
                              <a:latin typeface="Cambria Math" panose="02040503050406030204" pitchFamily="18" charset="0"/>
                            </a:rPr>
                          </m:ctrlPr>
                        </m:dPr>
                        <m:e>
                          <m:r>
                            <a:rPr lang="es-419" i="1">
                              <a:latin typeface="Cambria Math" panose="02040503050406030204" pitchFamily="18" charset="0"/>
                            </a:rPr>
                            <m:t>𝑁</m:t>
                          </m:r>
                        </m:e>
                      </m:d>
                      <m:r>
                        <a:rPr lang="es-419" i="1">
                          <a:latin typeface="Cambria Math" panose="02040503050406030204" pitchFamily="18" charset="0"/>
                        </a:rPr>
                        <m:t>=0.66 [</m:t>
                      </m:r>
                      <m:r>
                        <a:rPr lang="es-419" i="1">
                          <a:latin typeface="Cambria Math" panose="02040503050406030204" pitchFamily="18" charset="0"/>
                        </a:rPr>
                        <m:t>𝐾𝑔𝑓</m:t>
                      </m:r>
                      <m:r>
                        <a:rPr lang="es-419" i="1">
                          <a:latin typeface="Cambria Math" panose="02040503050406030204" pitchFamily="18" charset="0"/>
                        </a:rPr>
                        <m:t>]</m:t>
                      </m:r>
                    </m:oMath>
                  </m:oMathPara>
                </a14:m>
                <a:endParaRPr lang="es-EC" dirty="0"/>
              </a:p>
              <a:p>
                <a:pPr marL="0" indent="0">
                  <a:buNone/>
                </a:pPr>
                <a:endParaRPr lang="es-419"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𝑇</m:t>
                      </m:r>
                      <m:r>
                        <a:rPr lang="es-419" i="1">
                          <a:latin typeface="Cambria Math" panose="02040503050406030204" pitchFamily="18" charset="0"/>
                        </a:rPr>
                        <m:t>=</m:t>
                      </m:r>
                      <m:f>
                        <m:fPr>
                          <m:ctrlPr>
                            <a:rPr lang="es-EC" i="1">
                              <a:latin typeface="Cambria Math" panose="02040503050406030204" pitchFamily="18" charset="0"/>
                            </a:rPr>
                          </m:ctrlPr>
                        </m:fPr>
                        <m:num>
                          <m:r>
                            <a:rPr lang="es-419" i="1">
                              <a:latin typeface="Cambria Math" panose="02040503050406030204" pitchFamily="18" charset="0"/>
                            </a:rPr>
                            <m:t>𝑛</m:t>
                          </m:r>
                          <m:r>
                            <a:rPr lang="es-419" i="1">
                              <a:latin typeface="Cambria Math" panose="02040503050406030204" pitchFamily="18" charset="0"/>
                            </a:rPr>
                            <m:t> </m:t>
                          </m:r>
                          <m:r>
                            <a:rPr lang="es-419" i="1">
                              <a:latin typeface="Cambria Math" panose="02040503050406030204" pitchFamily="18" charset="0"/>
                            </a:rPr>
                            <m:t>𝐹</m:t>
                          </m:r>
                          <m:r>
                            <a:rPr lang="es-419" i="1">
                              <a:latin typeface="Cambria Math" panose="02040503050406030204" pitchFamily="18" charset="0"/>
                            </a:rPr>
                            <m:t> </m:t>
                          </m:r>
                          <m:r>
                            <a:rPr lang="es-419" i="1">
                              <a:latin typeface="Cambria Math" panose="02040503050406030204" pitchFamily="18" charset="0"/>
                            </a:rPr>
                            <m:t>𝐷</m:t>
                          </m:r>
                        </m:num>
                        <m:den>
                          <m:r>
                            <a:rPr lang="es-419" i="1">
                              <a:latin typeface="Cambria Math" panose="02040503050406030204" pitchFamily="18" charset="0"/>
                            </a:rPr>
                            <m:t>2 </m:t>
                          </m:r>
                          <m:r>
                            <a:rPr lang="es-419" i="1">
                              <a:latin typeface="Cambria Math" panose="02040503050406030204" pitchFamily="18" charset="0"/>
                            </a:rPr>
                            <m:t>𝑓</m:t>
                          </m:r>
                          <m:r>
                            <a:rPr lang="es-419" i="1">
                              <a:latin typeface="Cambria Math" panose="02040503050406030204" pitchFamily="18" charset="0"/>
                            </a:rPr>
                            <m:t> </m:t>
                          </m:r>
                        </m:den>
                      </m:f>
                      <m:r>
                        <a:rPr lang="es-419" i="1">
                          <a:latin typeface="Cambria Math" panose="02040503050406030204" pitchFamily="18" charset="0"/>
                        </a:rPr>
                        <m:t>=</m:t>
                      </m:r>
                      <m:f>
                        <m:fPr>
                          <m:ctrlPr>
                            <a:rPr lang="es-EC" i="1">
                              <a:latin typeface="Cambria Math" panose="02040503050406030204" pitchFamily="18" charset="0"/>
                            </a:rPr>
                          </m:ctrlPr>
                        </m:fPr>
                        <m:num>
                          <m:r>
                            <a:rPr lang="es-419" i="1">
                              <a:latin typeface="Cambria Math" panose="02040503050406030204" pitchFamily="18" charset="0"/>
                            </a:rPr>
                            <m:t>2.5 </m:t>
                          </m:r>
                          <m:d>
                            <m:dPr>
                              <m:ctrlPr>
                                <a:rPr lang="es-EC" i="1">
                                  <a:latin typeface="Cambria Math" panose="02040503050406030204" pitchFamily="18" charset="0"/>
                                </a:rPr>
                              </m:ctrlPr>
                            </m:dPr>
                            <m:e>
                              <m:r>
                                <a:rPr lang="es-419" i="1">
                                  <a:latin typeface="Cambria Math" panose="02040503050406030204" pitchFamily="18" charset="0"/>
                                </a:rPr>
                                <m:t>0.66 </m:t>
                              </m:r>
                              <m:d>
                                <m:dPr>
                                  <m:begChr m:val="["/>
                                  <m:endChr m:val="]"/>
                                  <m:ctrlPr>
                                    <a:rPr lang="es-EC" i="1">
                                      <a:latin typeface="Cambria Math" panose="02040503050406030204" pitchFamily="18" charset="0"/>
                                    </a:rPr>
                                  </m:ctrlPr>
                                </m:dPr>
                                <m:e>
                                  <m:r>
                                    <a:rPr lang="es-419" i="1">
                                      <a:latin typeface="Cambria Math" panose="02040503050406030204" pitchFamily="18" charset="0"/>
                                    </a:rPr>
                                    <m:t>𝐾𝑔𝑓</m:t>
                                  </m:r>
                                </m:e>
                              </m:d>
                            </m:e>
                          </m:d>
                          <m:r>
                            <a:rPr lang="es-419" i="1">
                              <a:latin typeface="Cambria Math" panose="02040503050406030204" pitchFamily="18" charset="0"/>
                            </a:rPr>
                            <m:t> 1.3 [</m:t>
                          </m:r>
                          <m:r>
                            <a:rPr lang="es-419" i="1">
                              <a:latin typeface="Cambria Math" panose="02040503050406030204" pitchFamily="18" charset="0"/>
                            </a:rPr>
                            <m:t>𝑐𝑚</m:t>
                          </m:r>
                          <m:r>
                            <a:rPr lang="es-419" i="1">
                              <a:latin typeface="Cambria Math" panose="02040503050406030204" pitchFamily="18" charset="0"/>
                            </a:rPr>
                            <m:t>]</m:t>
                          </m:r>
                        </m:num>
                        <m:den>
                          <m:r>
                            <a:rPr lang="es-419" i="1">
                              <a:latin typeface="Cambria Math" panose="02040503050406030204" pitchFamily="18" charset="0"/>
                            </a:rPr>
                            <m:t>2 (0.9)</m:t>
                          </m:r>
                        </m:den>
                      </m:f>
                      <m:r>
                        <a:rPr lang="es-419" i="1">
                          <a:latin typeface="Cambria Math" panose="02040503050406030204" pitchFamily="18" charset="0"/>
                        </a:rPr>
                        <m:t>=1.192 [</m:t>
                      </m:r>
                      <m:r>
                        <a:rPr lang="es-419" i="1">
                          <a:latin typeface="Cambria Math" panose="02040503050406030204" pitchFamily="18" charset="0"/>
                        </a:rPr>
                        <m:t>𝐾𝑔𝑓</m:t>
                      </m:r>
                      <m:r>
                        <a:rPr lang="es-419" i="1">
                          <a:latin typeface="Cambria Math" panose="02040503050406030204" pitchFamily="18" charset="0"/>
                        </a:rPr>
                        <m:t> </m:t>
                      </m:r>
                      <m:r>
                        <a:rPr lang="es-419" i="1">
                          <a:latin typeface="Cambria Math" panose="02040503050406030204" pitchFamily="18" charset="0"/>
                        </a:rPr>
                        <m:t>𝑐𝑚</m:t>
                      </m:r>
                      <m:r>
                        <a:rPr lang="es-419" i="1">
                          <a:latin typeface="Cambria Math" panose="02040503050406030204" pitchFamily="18" charset="0"/>
                        </a:rPr>
                        <m:t>]</m:t>
                      </m:r>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sz="half" idx="1"/>
              </p:nvPr>
            </p:nvSpPr>
            <p:spPr>
              <a:xfrm>
                <a:off x="838200" y="1825625"/>
                <a:ext cx="8642176" cy="4351338"/>
              </a:xfrm>
              <a:blipFill rotWithShape="0">
                <a:blip r:embed="rId2"/>
                <a:stretch>
                  <a:fillRect/>
                </a:stretch>
              </a:blipFill>
            </p:spPr>
            <p:txBody>
              <a:bodyPr/>
              <a:lstStyle/>
              <a:p>
                <a:r>
                  <a:rPr lang="es-EC">
                    <a:noFill/>
                  </a:rPr>
                  <a:t> </a:t>
                </a:r>
              </a:p>
            </p:txBody>
          </p:sp>
        </mc:Fallback>
      </mc:AlternateContent>
      <p:pic>
        <p:nvPicPr>
          <p:cNvPr id="5" name="Marcador de contenido 4" descr="http://img.alibaba.com/img/pb/737/531/665/665531737_756.jpg"/>
          <p:cNvPicPr>
            <a:picLocks noGrp="1"/>
          </p:cNvPicPr>
          <p:nvPr>
            <p:ph sz="half" idx="2"/>
          </p:nvPr>
        </p:nvPicPr>
        <p:blipFill rotWithShape="1">
          <a:blip r:embed="rId3">
            <a:extLst>
              <a:ext uri="{28A0092B-C50C-407E-A947-70E740481C1C}">
                <a14:useLocalDpi xmlns:a14="http://schemas.microsoft.com/office/drawing/2010/main" val="0"/>
              </a:ext>
            </a:extLst>
          </a:blip>
          <a:srcRect l="4999" t="8377" r="5373" b="8012"/>
          <a:stretch/>
        </p:blipFill>
        <p:spPr bwMode="auto">
          <a:xfrm>
            <a:off x="1703512" y="3429000"/>
            <a:ext cx="4392488" cy="2592288"/>
          </a:xfrm>
          <a:prstGeom prst="rect">
            <a:avLst/>
          </a:prstGeom>
          <a:noFill/>
          <a:ln>
            <a:noFill/>
          </a:ln>
        </p:spPr>
      </p:pic>
      <p:pic>
        <p:nvPicPr>
          <p:cNvPr id="4098" name="Picture 2" descr="http://www.koolerbuy.com/images/HD-SDDY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4" y="2132856"/>
            <a:ext cx="4464496" cy="446449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8184232" y="5992297"/>
            <a:ext cx="3869521" cy="369332"/>
          </a:xfrm>
          <a:prstGeom prst="rect">
            <a:avLst/>
          </a:prstGeom>
        </p:spPr>
        <p:txBody>
          <a:bodyPr wrap="none">
            <a:spAutoFit/>
          </a:bodyPr>
          <a:lstStyle/>
          <a:p>
            <a:r>
              <a:rPr lang="es-419" dirty="0" err="1">
                <a:latin typeface="Calibri" panose="020F0502020204030204" pitchFamily="34" charset="0"/>
                <a:ea typeface="Calibri" panose="020F0502020204030204" pitchFamily="34" charset="0"/>
                <a:cs typeface="Times New Roman" panose="02020603050405020304" pitchFamily="18" charset="0"/>
              </a:rPr>
              <a:t>Ahiro</a:t>
            </a:r>
            <a:r>
              <a:rPr lang="es-419" dirty="0">
                <a:latin typeface="Calibri" panose="020F0502020204030204" pitchFamily="34" charset="0"/>
                <a:ea typeface="Calibri" panose="020F0502020204030204" pitchFamily="34" charset="0"/>
                <a:cs typeface="Times New Roman" panose="02020603050405020304" pitchFamily="18" charset="0"/>
              </a:rPr>
              <a:t> </a:t>
            </a:r>
            <a:r>
              <a:rPr lang="es-419" dirty="0" err="1">
                <a:latin typeface="Calibri" panose="020F0502020204030204" pitchFamily="34" charset="0"/>
                <a:ea typeface="Calibri" panose="020F0502020204030204" pitchFamily="34" charset="0"/>
                <a:cs typeface="Times New Roman" panose="02020603050405020304" pitchFamily="18" charset="0"/>
              </a:rPr>
              <a:t>Stepping</a:t>
            </a:r>
            <a:r>
              <a:rPr lang="es-419" dirty="0">
                <a:latin typeface="Calibri" panose="020F0502020204030204" pitchFamily="34" charset="0"/>
                <a:ea typeface="Calibri" panose="020F0502020204030204" pitchFamily="34" charset="0"/>
                <a:cs typeface="Times New Roman" panose="02020603050405020304" pitchFamily="18" charset="0"/>
              </a:rPr>
              <a:t> motor 42hb34F08AB-12</a:t>
            </a:r>
            <a:endParaRPr lang="es-EC" dirty="0"/>
          </a:p>
        </p:txBody>
      </p:sp>
    </p:spTree>
    <p:extLst>
      <p:ext uri="{BB962C8B-B14F-4D97-AF65-F5344CB8AC3E}">
        <p14:creationId xmlns:p14="http://schemas.microsoft.com/office/powerpoint/2010/main" val="231021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841248" y="3429001"/>
            <a:ext cx="9601200" cy="1152128"/>
          </a:xfrm>
        </p:spPr>
        <p:txBody>
          <a:bodyPr/>
          <a:lstStyle/>
          <a:p>
            <a:r>
              <a:rPr lang="es-EC" dirty="0" smtClean="0"/>
              <a:t>Diseño de software</a:t>
            </a:r>
            <a:endParaRPr lang="es-EC" dirty="0"/>
          </a:p>
        </p:txBody>
      </p:sp>
      <p:sp>
        <p:nvSpPr>
          <p:cNvPr id="6" name="Marcador de texto 5"/>
          <p:cNvSpPr>
            <a:spLocks noGrp="1"/>
          </p:cNvSpPr>
          <p:nvPr>
            <p:ph type="body" idx="1"/>
          </p:nvPr>
        </p:nvSpPr>
        <p:spPr>
          <a:xfrm>
            <a:off x="1559496" y="4581129"/>
            <a:ext cx="8882952" cy="1234455"/>
          </a:xfrm>
        </p:spPr>
        <p:txBody>
          <a:bodyPr>
            <a:normAutofit fontScale="92500" lnSpcReduction="10000"/>
          </a:bodyPr>
          <a:lstStyle/>
          <a:p>
            <a:r>
              <a:rPr lang="es-EC" dirty="0" smtClean="0"/>
              <a:t>Comunicación</a:t>
            </a:r>
          </a:p>
          <a:p>
            <a:r>
              <a:rPr lang="es-EC" dirty="0" smtClean="0"/>
              <a:t>Control de bombas peristálticas</a:t>
            </a:r>
          </a:p>
          <a:p>
            <a:r>
              <a:rPr lang="es-EC" dirty="0" smtClean="0"/>
              <a:t>Control de motor a pasos</a:t>
            </a:r>
          </a:p>
          <a:p>
            <a:r>
              <a:rPr lang="es-EC" dirty="0" smtClean="0"/>
              <a:t>Interfaz Humano-Máquina</a:t>
            </a:r>
            <a:endParaRPr lang="es-EC" dirty="0"/>
          </a:p>
        </p:txBody>
      </p:sp>
    </p:spTree>
    <p:extLst>
      <p:ext uri="{BB962C8B-B14F-4D97-AF65-F5344CB8AC3E}">
        <p14:creationId xmlns:p14="http://schemas.microsoft.com/office/powerpoint/2010/main" val="51755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Software de comunicación</a:t>
            </a:r>
            <a:endParaRPr lang="es-EC" dirty="0"/>
          </a:p>
        </p:txBody>
      </p:sp>
      <p:sp>
        <p:nvSpPr>
          <p:cNvPr id="4" name="Marcador de texto 3"/>
          <p:cNvSpPr>
            <a:spLocks noGrp="1"/>
          </p:cNvSpPr>
          <p:nvPr>
            <p:ph type="body" sz="half" idx="2"/>
          </p:nvPr>
        </p:nvSpPr>
        <p:spPr/>
        <p:txBody>
          <a:bodyPr/>
          <a:lstStyle/>
          <a:p>
            <a:pPr algn="r"/>
            <a:r>
              <a:rPr lang="es-EC" dirty="0" smtClean="0"/>
              <a:t>Bus de comunicación I2C</a:t>
            </a:r>
            <a:endParaRPr lang="es-EC" dirty="0"/>
          </a:p>
        </p:txBody>
      </p:sp>
      <p:pic>
        <p:nvPicPr>
          <p:cNvPr id="6" name="Picture 11" descr="C:\Users\Lumoil\Downloads\Diagrama de contro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88640"/>
            <a:ext cx="8208912" cy="6120680"/>
          </a:xfrm>
          <a:prstGeom prst="rect">
            <a:avLst/>
          </a:prstGeom>
          <a:noFill/>
          <a:ln>
            <a:noFill/>
          </a:ln>
        </p:spPr>
      </p:pic>
    </p:spTree>
    <p:extLst>
      <p:ext uri="{BB962C8B-B14F-4D97-AF65-F5344CB8AC3E}">
        <p14:creationId xmlns:p14="http://schemas.microsoft.com/office/powerpoint/2010/main" val="360375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Conexiones</a:t>
            </a:r>
            <a:endParaRPr lang="es-EC" dirty="0"/>
          </a:p>
        </p:txBody>
      </p:sp>
      <p:sp>
        <p:nvSpPr>
          <p:cNvPr id="3" name="Marcador de texto 2"/>
          <p:cNvSpPr>
            <a:spLocks noGrp="1"/>
          </p:cNvSpPr>
          <p:nvPr>
            <p:ph type="body" idx="1"/>
          </p:nvPr>
        </p:nvSpPr>
        <p:spPr/>
        <p:txBody>
          <a:bodyPr/>
          <a:lstStyle/>
          <a:p>
            <a:r>
              <a:rPr lang="es-EC" dirty="0" smtClean="0"/>
              <a:t>Maestro-Esclavo</a:t>
            </a:r>
            <a:endParaRPr lang="es-EC" dirty="0"/>
          </a:p>
        </p:txBody>
      </p:sp>
      <p:sp>
        <p:nvSpPr>
          <p:cNvPr id="5" name="Marcador de texto 4"/>
          <p:cNvSpPr>
            <a:spLocks noGrp="1"/>
          </p:cNvSpPr>
          <p:nvPr>
            <p:ph type="body" sz="quarter" idx="3"/>
          </p:nvPr>
        </p:nvSpPr>
        <p:spPr/>
        <p:txBody>
          <a:bodyPr/>
          <a:lstStyle/>
          <a:p>
            <a:r>
              <a:rPr lang="es-EC" dirty="0" err="1" smtClean="0"/>
              <a:t>Arduino</a:t>
            </a:r>
            <a:r>
              <a:rPr lang="es-EC" dirty="0" smtClean="0"/>
              <a:t>-Pantalla táctil</a:t>
            </a:r>
            <a:endParaRPr lang="es-EC" dirty="0"/>
          </a:p>
        </p:txBody>
      </p:sp>
      <p:pic>
        <p:nvPicPr>
          <p:cNvPr id="7" name="Marcador de contenido 6" descr="C:\Users\Mr.Danny\SkyDrive\ESPE\TESIS\Esquemas-planos\Master-Slave.jpg"/>
          <p:cNvPicPr>
            <a:picLocks noGrp="1"/>
          </p:cNvPicPr>
          <p:nvPr>
            <p:ph sz="half" idx="2"/>
          </p:nvPr>
        </p:nvPicPr>
        <p:blipFill rotWithShape="1">
          <a:blip r:embed="rId2" cstate="print">
            <a:extLst>
              <a:ext uri="{28A0092B-C50C-407E-A947-70E740481C1C}">
                <a14:useLocalDpi xmlns:a14="http://schemas.microsoft.com/office/drawing/2010/main" val="0"/>
              </a:ext>
            </a:extLst>
          </a:blip>
          <a:srcRect l="10462" t="7997" r="2576"/>
          <a:stretch/>
        </p:blipFill>
        <p:spPr bwMode="auto">
          <a:xfrm>
            <a:off x="838200" y="2890733"/>
            <a:ext cx="5030788" cy="326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Marcador de contenido 7"/>
          <p:cNvPicPr>
            <a:picLocks noGrp="1"/>
          </p:cNvPicPr>
          <p:nvPr>
            <p:ph sz="quarter" idx="4"/>
          </p:nvPr>
        </p:nvPicPr>
        <p:blipFill rotWithShape="1">
          <a:blip r:embed="rId3"/>
          <a:srcRect t="1186"/>
          <a:stretch/>
        </p:blipFill>
        <p:spPr bwMode="auto">
          <a:xfrm rot="5400000">
            <a:off x="7207944" y="2008977"/>
            <a:ext cx="3264100" cy="5027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820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SOFTWARE DE CONTROL DE BOMBAS PERISTÁLTICAS Y MOTOR A </a:t>
            </a:r>
            <a:r>
              <a:rPr lang="es-EC" dirty="0" smtClean="0"/>
              <a:t>PASOS</a:t>
            </a:r>
            <a:endParaRPr lang="es-EC" dirty="0"/>
          </a:p>
        </p:txBody>
      </p:sp>
      <p:sp>
        <p:nvSpPr>
          <p:cNvPr id="4" name="Marcador de contenido 3"/>
          <p:cNvSpPr>
            <a:spLocks noGrp="1"/>
          </p:cNvSpPr>
          <p:nvPr>
            <p:ph sz="half" idx="2"/>
          </p:nvPr>
        </p:nvSpPr>
        <p:spPr>
          <a:xfrm>
            <a:off x="5375920" y="1825625"/>
            <a:ext cx="5977880" cy="4351338"/>
          </a:xfrm>
        </p:spPr>
        <p:txBody>
          <a:bodyPr>
            <a:noAutofit/>
          </a:bodyPr>
          <a:lstStyle/>
          <a:p>
            <a:r>
              <a:rPr lang="es-EC" sz="2400" dirty="0" smtClean="0"/>
              <a:t>Control </a:t>
            </a:r>
            <a:r>
              <a:rPr lang="es-EC" sz="2400" dirty="0"/>
              <a:t>de velocidad por modulación de ancho de pulso</a:t>
            </a:r>
          </a:p>
          <a:p>
            <a:r>
              <a:rPr lang="es-EC" sz="2400" dirty="0"/>
              <a:t>Alimentación externa  de 12V </a:t>
            </a:r>
          </a:p>
          <a:p>
            <a:pPr algn="just"/>
            <a:r>
              <a:rPr lang="es-EC" sz="2400" dirty="0"/>
              <a:t>Control de cuatro motores </a:t>
            </a:r>
            <a:r>
              <a:rPr lang="es-EC" sz="2400" dirty="0" smtClean="0"/>
              <a:t>DC</a:t>
            </a:r>
          </a:p>
          <a:p>
            <a:r>
              <a:rPr lang="es-EC" sz="2400" dirty="0"/>
              <a:t>Programación de control de motores por librerías gratuitas de </a:t>
            </a:r>
            <a:r>
              <a:rPr lang="es-EC" sz="2400" dirty="0" err="1"/>
              <a:t>Arduino</a:t>
            </a:r>
            <a:endParaRPr lang="es-EC" sz="2400" dirty="0"/>
          </a:p>
          <a:p>
            <a:r>
              <a:rPr lang="es-EC" sz="2400" dirty="0"/>
              <a:t>Cada bomba posee su función de tiempo-volumen</a:t>
            </a:r>
          </a:p>
          <a:p>
            <a:r>
              <a:rPr lang="es-EC" sz="2400" dirty="0"/>
              <a:t>Relación número de pasos-distancia para el motor</a:t>
            </a:r>
          </a:p>
          <a:p>
            <a:pPr algn="just"/>
            <a:endParaRPr lang="es-EC" sz="2400" dirty="0"/>
          </a:p>
        </p:txBody>
      </p:sp>
      <p:pic>
        <p:nvPicPr>
          <p:cNvPr id="5" name="Marcador de contenido 4" descr="http://s3.amazonaws.com/img.iluria.com/product/6B643/EA428/450xN.jpg"/>
          <p:cNvPicPr>
            <a:picLocks noGrp="1"/>
          </p:cNvPicPr>
          <p:nvPr>
            <p:ph sz="half" idx="1"/>
          </p:nvPr>
        </p:nvPicPr>
        <p:blipFill rotWithShape="1">
          <a:blip r:embed="rId2">
            <a:extLst>
              <a:ext uri="{28A0092B-C50C-407E-A947-70E740481C1C}">
                <a14:useLocalDpi xmlns:a14="http://schemas.microsoft.com/office/drawing/2010/main" val="0"/>
              </a:ext>
            </a:extLst>
          </a:blip>
          <a:srcRect l="5786" t="10997" r="2991" b="9786"/>
          <a:stretch/>
        </p:blipFill>
        <p:spPr bwMode="auto">
          <a:xfrm>
            <a:off x="983432" y="1700808"/>
            <a:ext cx="4392488" cy="42484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058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ES_tradnl" b="1" cap="all" dirty="0"/>
              <a:t>OBJETIVO GENERAL</a:t>
            </a:r>
            <a:endParaRPr lang="es-EC" b="1" cap="all" dirty="0"/>
          </a:p>
          <a:p>
            <a:pPr marL="0" indent="0" algn="just">
              <a:buNone/>
            </a:pPr>
            <a:r>
              <a:rPr lang="es-EC" dirty="0"/>
              <a:t>Diseñar e implementar un sistema automático de dosificación de bebidas para la empresa </a:t>
            </a:r>
            <a:r>
              <a:rPr lang="es-EC" dirty="0" err="1"/>
              <a:t>Compuengine</a:t>
            </a:r>
            <a:r>
              <a:rPr lang="es-EC" dirty="0"/>
              <a:t> Cía. Ltda.</a:t>
            </a:r>
          </a:p>
          <a:p>
            <a:pPr marL="0" indent="0" algn="just">
              <a:buNone/>
            </a:pPr>
            <a:r>
              <a:rPr lang="es-ES_tradnl" b="1" cap="all" dirty="0"/>
              <a:t>OBJETIVOS ESPECÍFICOS</a:t>
            </a:r>
            <a:endParaRPr lang="es-EC" b="1" cap="all" dirty="0"/>
          </a:p>
          <a:p>
            <a:pPr lvl="0" algn="just"/>
            <a:r>
              <a:rPr lang="es-MX" dirty="0"/>
              <a:t>Construir un sistema de dosificación de bebidas estéticamente atractivo mediante el uso de herramientas de software y hardware, con el fin de definir un sistema estructural elegante y eficiente.</a:t>
            </a:r>
            <a:endParaRPr lang="es-EC" dirty="0"/>
          </a:p>
          <a:p>
            <a:pPr lvl="0" algn="just"/>
            <a:r>
              <a:rPr lang="es-MX" dirty="0"/>
              <a:t>Controlar las variables del sistema mediante el uso de algoritmos programados en un controlador para definir un correcto funcionamiento de la máquina.</a:t>
            </a:r>
            <a:endParaRPr lang="es-EC" dirty="0"/>
          </a:p>
          <a:p>
            <a:pPr lvl="0" algn="just"/>
            <a:r>
              <a:rPr lang="es-MX" dirty="0"/>
              <a:t>Desarrollar una interfaz de comunicación entre el usuario y el sistema mediante el uso de equipos programables con la finalidad de obtener un control sencillo de la máquina y sus funciones.</a:t>
            </a:r>
            <a:endParaRPr lang="es-EC" dirty="0"/>
          </a:p>
          <a:p>
            <a:pPr lvl="0" algn="just"/>
            <a:r>
              <a:rPr lang="es-MX" dirty="0"/>
              <a:t>Elaborar un manual de usuario utilizando herramientas de software para que el usuario conozca el correcto funcionamiento del sistema.</a:t>
            </a:r>
            <a:endParaRPr lang="es-EC" dirty="0"/>
          </a:p>
          <a:p>
            <a:pPr algn="just"/>
            <a:endParaRPr lang="es-EC" dirty="0"/>
          </a:p>
        </p:txBody>
      </p:sp>
    </p:spTree>
    <p:extLst>
      <p:ext uri="{BB962C8B-B14F-4D97-AF65-F5344CB8AC3E}">
        <p14:creationId xmlns:p14="http://schemas.microsoft.com/office/powerpoint/2010/main" val="26143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Software de Interfaz Humano-Máquina</a:t>
            </a:r>
            <a:endParaRPr lang="es-EC" dirty="0"/>
          </a:p>
        </p:txBody>
      </p:sp>
      <p:pic>
        <p:nvPicPr>
          <p:cNvPr id="3" name="Imagen 2"/>
          <p:cNvPicPr>
            <a:picLocks noChangeAspect="1"/>
          </p:cNvPicPr>
          <p:nvPr/>
        </p:nvPicPr>
        <p:blipFill rotWithShape="1">
          <a:blip r:embed="rId2"/>
          <a:srcRect r="4031" b="4618"/>
          <a:stretch/>
        </p:blipFill>
        <p:spPr>
          <a:xfrm>
            <a:off x="838200" y="1613214"/>
            <a:ext cx="8426152" cy="4624098"/>
          </a:xfrm>
          <a:prstGeom prst="rect">
            <a:avLst/>
          </a:prstGeom>
        </p:spPr>
      </p:pic>
      <p:sp>
        <p:nvSpPr>
          <p:cNvPr id="4" name="Rectángulo 3"/>
          <p:cNvSpPr/>
          <p:nvPr/>
        </p:nvSpPr>
        <p:spPr>
          <a:xfrm>
            <a:off x="9264352" y="1767116"/>
            <a:ext cx="2348722" cy="2372060"/>
          </a:xfrm>
          <a:prstGeom prst="rect">
            <a:avLst/>
          </a:prstGeom>
        </p:spPr>
        <p:txBody>
          <a:bodyPr wrap="square">
            <a:spAutoFit/>
          </a:bodyPr>
          <a:lstStyle/>
          <a:p>
            <a:pPr marL="285750" indent="-285750" algn="r">
              <a:lnSpc>
                <a:spcPct val="107000"/>
              </a:lnSpc>
              <a:spcAft>
                <a:spcPts val="800"/>
              </a:spcAft>
              <a:buFont typeface="Arial" panose="020B060402020202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Software de programación de </a:t>
            </a:r>
            <a:r>
              <a:rPr lang="es-EC" dirty="0" smtClean="0">
                <a:latin typeface="Calibri" panose="020F0502020204030204" pitchFamily="34" charset="0"/>
                <a:ea typeface="Calibri" panose="020F0502020204030204" pitchFamily="34" charset="0"/>
                <a:cs typeface="Times New Roman" panose="02020603050405020304" pitchFamily="18" charset="0"/>
              </a:rPr>
              <a:t>4D </a:t>
            </a:r>
            <a:r>
              <a:rPr lang="es-EC" dirty="0" err="1">
                <a:latin typeface="Calibri" panose="020F0502020204030204" pitchFamily="34" charset="0"/>
                <a:ea typeface="Calibri" panose="020F0502020204030204" pitchFamily="34" charset="0"/>
                <a:cs typeface="Times New Roman" panose="02020603050405020304" pitchFamily="18" charset="0"/>
              </a:rPr>
              <a:t>Systems</a:t>
            </a:r>
            <a:endParaRPr lang="es-EC" sz="3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r">
              <a:lnSpc>
                <a:spcPct val="107000"/>
              </a:lnSpc>
              <a:spcAft>
                <a:spcPts val="800"/>
              </a:spcAft>
              <a:buFont typeface="Arial" panose="020B060402020202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Simplicidad sin perder elegancia</a:t>
            </a:r>
            <a:endParaRPr lang="es-EC" sz="3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r">
              <a:lnSpc>
                <a:spcPct val="107000"/>
              </a:lnSpc>
              <a:spcAft>
                <a:spcPts val="800"/>
              </a:spcAft>
              <a:buFont typeface="Arial" panose="020B060402020202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Tres tipos de ventanas en el HMI</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96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51784" y="1787558"/>
            <a:ext cx="6425597" cy="4233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p:cNvPicPr>
            <a:picLocks noChangeAspect="1"/>
          </p:cNvPicPr>
          <p:nvPr/>
        </p:nvPicPr>
        <p:blipFill rotWithShape="1">
          <a:blip r:embed="rId2"/>
          <a:srcRect r="6864" b="9355"/>
          <a:stretch/>
        </p:blipFill>
        <p:spPr>
          <a:xfrm>
            <a:off x="1703512" y="723900"/>
            <a:ext cx="8887294" cy="5297388"/>
          </a:xfrm>
          <a:prstGeom prst="rect">
            <a:avLst/>
          </a:prstGeom>
        </p:spPr>
      </p:pic>
    </p:spTree>
    <p:extLst>
      <p:ext uri="{BB962C8B-B14F-4D97-AF65-F5344CB8AC3E}">
        <p14:creationId xmlns:p14="http://schemas.microsoft.com/office/powerpoint/2010/main" val="4289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41248" y="3429001"/>
            <a:ext cx="9601200" cy="1224136"/>
          </a:xfrm>
        </p:spPr>
        <p:txBody>
          <a:bodyPr/>
          <a:lstStyle/>
          <a:p>
            <a:r>
              <a:rPr lang="es-EC" dirty="0" smtClean="0"/>
              <a:t>Desarrollo integral</a:t>
            </a:r>
            <a:endParaRPr lang="es-EC" dirty="0"/>
          </a:p>
        </p:txBody>
      </p:sp>
      <p:sp>
        <p:nvSpPr>
          <p:cNvPr id="3" name="Marcador de texto 2"/>
          <p:cNvSpPr>
            <a:spLocks noGrp="1"/>
          </p:cNvSpPr>
          <p:nvPr>
            <p:ph type="body" idx="1"/>
          </p:nvPr>
        </p:nvSpPr>
        <p:spPr>
          <a:xfrm>
            <a:off x="1703512" y="5013176"/>
            <a:ext cx="8738936" cy="802408"/>
          </a:xfrm>
        </p:spPr>
        <p:txBody>
          <a:bodyPr>
            <a:normAutofit/>
          </a:bodyPr>
          <a:lstStyle/>
          <a:p>
            <a:r>
              <a:rPr lang="es-EC" dirty="0" smtClean="0"/>
              <a:t>Conformación de sistema mecánico</a:t>
            </a:r>
          </a:p>
          <a:p>
            <a:r>
              <a:rPr lang="es-EC" dirty="0" smtClean="0"/>
              <a:t>Conformación de sistema electrónico</a:t>
            </a:r>
          </a:p>
          <a:p>
            <a:endParaRPr lang="es-EC" dirty="0"/>
          </a:p>
        </p:txBody>
      </p:sp>
    </p:spTree>
    <p:extLst>
      <p:ext uri="{BB962C8B-B14F-4D97-AF65-F5344CB8AC3E}">
        <p14:creationId xmlns:p14="http://schemas.microsoft.com/office/powerpoint/2010/main" val="159772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7464152" y="2636912"/>
            <a:ext cx="3889647" cy="1828800"/>
          </a:xfrm>
        </p:spPr>
        <p:txBody>
          <a:bodyPr>
            <a:noAutofit/>
          </a:bodyPr>
          <a:lstStyle/>
          <a:p>
            <a:pPr lvl="0" algn="r"/>
            <a:r>
              <a:rPr lang="es-MX" sz="2000" dirty="0" smtClean="0"/>
              <a:t>Ensamble de elementos:</a:t>
            </a:r>
          </a:p>
          <a:p>
            <a:pPr lvl="0" algn="r"/>
            <a:endParaRPr lang="es-MX" sz="2000" dirty="0"/>
          </a:p>
          <a:p>
            <a:pPr marL="285750" lvl="0" indent="-285750" algn="r">
              <a:buFont typeface="Arial" panose="020B0604020202020204" pitchFamily="34" charset="0"/>
              <a:buChar char="•"/>
            </a:pPr>
            <a:r>
              <a:rPr lang="es-MX" sz="2000" dirty="0" smtClean="0"/>
              <a:t>Inserción </a:t>
            </a:r>
            <a:r>
              <a:rPr lang="es-MX" sz="2000" dirty="0"/>
              <a:t>de piezas en lo posible, desde arriba del conjunto.</a:t>
            </a:r>
            <a:endParaRPr lang="es-EC" sz="2000" dirty="0"/>
          </a:p>
          <a:p>
            <a:pPr marL="285750" lvl="0" indent="-285750" algn="r">
              <a:buFont typeface="Arial" panose="020B0604020202020204" pitchFamily="34" charset="0"/>
              <a:buChar char="•"/>
            </a:pPr>
            <a:r>
              <a:rPr lang="es-MX" sz="2000" dirty="0"/>
              <a:t>Ensamblaje de piezas, en lo posible, con el requerimiento de una sola mano.</a:t>
            </a:r>
            <a:endParaRPr lang="es-EC" sz="2000" dirty="0"/>
          </a:p>
          <a:p>
            <a:pPr marL="285750" lvl="0" indent="-285750" algn="r">
              <a:buFont typeface="Arial" panose="020B0604020202020204" pitchFamily="34" charset="0"/>
              <a:buChar char="•"/>
            </a:pPr>
            <a:r>
              <a:rPr lang="es-MX" sz="2000" dirty="0"/>
              <a:t>Ensamblaje de piezas mediante el uso de un solo movimiento </a:t>
            </a:r>
            <a:r>
              <a:rPr lang="es-MX" sz="2000" dirty="0" smtClean="0"/>
              <a:t>lineal</a:t>
            </a:r>
            <a:endParaRPr lang="es-EC" sz="2000" dirty="0"/>
          </a:p>
        </p:txBody>
      </p:sp>
      <p:pic>
        <p:nvPicPr>
          <p:cNvPr id="6" name="Marcador de posición de imagen 5" descr="C:\Users\Mr.Danny\Dropbox\ESPE ESCRITO\TESIS\Captura TOTAL.JPG"/>
          <p:cNvPicPr>
            <a:picLocks noGrp="1"/>
          </p:cNvPicPr>
          <p:nvPr>
            <p:ph type="pic" idx="1"/>
          </p:nvPr>
        </p:nvPicPr>
        <p:blipFill rotWithShape="1">
          <a:blip r:embed="rId2" cstate="print">
            <a:extLst>
              <a:ext uri="{28A0092B-C50C-407E-A947-70E740481C1C}">
                <a14:useLocalDpi xmlns:a14="http://schemas.microsoft.com/office/drawing/2010/main" val="0"/>
              </a:ext>
            </a:extLst>
          </a:blip>
          <a:srcRect l="10468" r="10468"/>
          <a:stretch/>
        </p:blipFill>
        <p:spPr bwMode="auto">
          <a:prstGeom prst="rect">
            <a:avLst/>
          </a:prstGeom>
          <a:noFill/>
          <a:ln>
            <a:noFill/>
          </a:ln>
          <a:extLst>
            <a:ext uri="{53640926-AAD7-44D8-BBD7-CCE9431645EC}">
              <a14:shadowObscured xmlns:a14="http://schemas.microsoft.com/office/drawing/2010/main"/>
            </a:ext>
          </a:extLst>
        </p:spPr>
      </p:pic>
      <p:sp>
        <p:nvSpPr>
          <p:cNvPr id="9" name="Título 8"/>
          <p:cNvSpPr>
            <a:spLocks noGrp="1"/>
          </p:cNvSpPr>
          <p:nvPr>
            <p:ph type="title"/>
          </p:nvPr>
        </p:nvSpPr>
        <p:spPr>
          <a:xfrm>
            <a:off x="7950283" y="620688"/>
            <a:ext cx="3429000" cy="1901952"/>
          </a:xfrm>
          <a:prstGeom prst="rect">
            <a:avLst/>
          </a:prstGeom>
        </p:spPr>
        <p:txBody>
          <a:bodyPr wrap="square">
            <a:spAutoFit/>
          </a:bodyPr>
          <a:lstStyle/>
          <a:p>
            <a:pPr algn="r">
              <a:lnSpc>
                <a:spcPct val="90000"/>
              </a:lnSpc>
              <a:spcBef>
                <a:spcPct val="0"/>
              </a:spcBef>
            </a:pPr>
            <a:r>
              <a:rPr lang="es-EC" sz="3400" dirty="0">
                <a:solidFill>
                  <a:schemeClr val="accent1"/>
                </a:solidFill>
                <a:latin typeface="+mj-lt"/>
                <a:ea typeface="+mj-ea"/>
                <a:cs typeface="+mj-cs"/>
              </a:rPr>
              <a:t>Conformación de sistema mecánico</a:t>
            </a:r>
          </a:p>
        </p:txBody>
      </p:sp>
    </p:spTree>
    <p:extLst>
      <p:ext uri="{BB962C8B-B14F-4D97-AF65-F5344CB8AC3E}">
        <p14:creationId xmlns:p14="http://schemas.microsoft.com/office/powerpoint/2010/main" val="102411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Conformación de sistema electrónico</a:t>
            </a:r>
            <a:endParaRPr lang="es-EC" dirty="0"/>
          </a:p>
        </p:txBody>
      </p:sp>
      <p:sp>
        <p:nvSpPr>
          <p:cNvPr id="3" name="Marcador de contenido 2"/>
          <p:cNvSpPr>
            <a:spLocks noGrp="1"/>
          </p:cNvSpPr>
          <p:nvPr>
            <p:ph idx="1"/>
          </p:nvPr>
        </p:nvSpPr>
        <p:spPr>
          <a:xfrm>
            <a:off x="838200" y="1825625"/>
            <a:ext cx="4249688" cy="4351338"/>
          </a:xfrm>
        </p:spPr>
        <p:txBody>
          <a:bodyPr/>
          <a:lstStyle/>
          <a:p>
            <a:pPr lvl="0"/>
            <a:r>
              <a:rPr lang="es-MX" dirty="0"/>
              <a:t>Motor a </a:t>
            </a:r>
            <a:r>
              <a:rPr lang="es-MX" dirty="0" smtClean="0"/>
              <a:t>pasos (12V)</a:t>
            </a:r>
            <a:endParaRPr lang="es-EC" dirty="0"/>
          </a:p>
          <a:p>
            <a:pPr lvl="0"/>
            <a:r>
              <a:rPr lang="es-MX" dirty="0"/>
              <a:t>Iluminación </a:t>
            </a:r>
            <a:r>
              <a:rPr lang="es-MX" dirty="0" smtClean="0"/>
              <a:t>LED (5V)</a:t>
            </a:r>
            <a:endParaRPr lang="es-EC" dirty="0"/>
          </a:p>
          <a:p>
            <a:pPr lvl="0"/>
            <a:r>
              <a:rPr lang="es-MX" dirty="0" err="1"/>
              <a:t>Arduino</a:t>
            </a:r>
            <a:r>
              <a:rPr lang="es-MX" dirty="0"/>
              <a:t> </a:t>
            </a:r>
            <a:r>
              <a:rPr lang="es-MX" dirty="0" smtClean="0"/>
              <a:t>UNO (9V)</a:t>
            </a:r>
            <a:endParaRPr lang="es-EC" dirty="0"/>
          </a:p>
          <a:p>
            <a:pPr lvl="0"/>
            <a:r>
              <a:rPr lang="es-MX" dirty="0" err="1"/>
              <a:t>Arduino</a:t>
            </a:r>
            <a:r>
              <a:rPr lang="es-MX" dirty="0"/>
              <a:t> </a:t>
            </a:r>
            <a:r>
              <a:rPr lang="es-MX" dirty="0" smtClean="0"/>
              <a:t>MEGA (9V)</a:t>
            </a:r>
            <a:endParaRPr lang="es-EC" dirty="0"/>
          </a:p>
          <a:p>
            <a:pPr lvl="0"/>
            <a:r>
              <a:rPr lang="es-MX" dirty="0" err="1" smtClean="0"/>
              <a:t>Touchscreen</a:t>
            </a:r>
            <a:r>
              <a:rPr lang="es-MX" dirty="0" smtClean="0"/>
              <a:t> (5V)</a:t>
            </a:r>
            <a:endParaRPr lang="es-EC" dirty="0"/>
          </a:p>
          <a:p>
            <a:pPr lvl="0"/>
            <a:r>
              <a:rPr lang="es-MX" dirty="0"/>
              <a:t>Motores DC de </a:t>
            </a:r>
            <a:r>
              <a:rPr lang="es-MX" dirty="0" smtClean="0"/>
              <a:t>bombas peristálticas (12 V)</a:t>
            </a:r>
            <a:endParaRPr lang="es-EC" dirty="0"/>
          </a:p>
          <a:p>
            <a:pPr lvl="0"/>
            <a:r>
              <a:rPr lang="es-MX" dirty="0"/>
              <a:t>Driver de </a:t>
            </a:r>
            <a:r>
              <a:rPr lang="es-MX" dirty="0" smtClean="0"/>
              <a:t>motores (9V)</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199159553"/>
              </p:ext>
            </p:extLst>
          </p:nvPr>
        </p:nvGraphicFramePr>
        <p:xfrm>
          <a:off x="4726632" y="1700808"/>
          <a:ext cx="6769968" cy="4450080"/>
        </p:xfrm>
        <a:graphic>
          <a:graphicData uri="http://schemas.openxmlformats.org/drawingml/2006/table">
            <a:tbl>
              <a:tblPr firstRow="1" firstCol="1" bandRow="1">
                <a:tableStyleId>{3B4B98B0-60AC-42C2-AFA5-B58CD77FA1E5}</a:tableStyleId>
              </a:tblPr>
              <a:tblGrid>
                <a:gridCol w="1864194"/>
                <a:gridCol w="1471732"/>
                <a:gridCol w="1667963"/>
                <a:gridCol w="1766079"/>
              </a:tblGrid>
              <a:tr h="609298">
                <a:tc>
                  <a:txBody>
                    <a:bodyPr/>
                    <a:lstStyle/>
                    <a:p>
                      <a:pPr algn="ctr">
                        <a:lnSpc>
                          <a:spcPct val="150000"/>
                        </a:lnSpc>
                        <a:spcAft>
                          <a:spcPts val="0"/>
                        </a:spcAft>
                      </a:pPr>
                      <a:r>
                        <a:rPr lang="es-ES_tradnl" sz="1600">
                          <a:effectLst/>
                        </a:rPr>
                        <a:t>Elemento</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70" algn="ctr">
                        <a:lnSpc>
                          <a:spcPct val="150000"/>
                        </a:lnSpc>
                        <a:spcAft>
                          <a:spcPts val="0"/>
                        </a:spcAft>
                      </a:pPr>
                      <a:r>
                        <a:rPr lang="es-ES_tradnl" sz="1600">
                          <a:effectLst/>
                        </a:rPr>
                        <a:t>Cantidad</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635" algn="ctr">
                        <a:lnSpc>
                          <a:spcPct val="150000"/>
                        </a:lnSpc>
                        <a:spcAft>
                          <a:spcPts val="0"/>
                        </a:spcAft>
                      </a:pPr>
                      <a:r>
                        <a:rPr lang="es-ES_tradnl" sz="1600">
                          <a:effectLst/>
                        </a:rPr>
                        <a:t>Corriente unitaria (mA)</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Corriente conjunto (mA)</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19882">
                <a:tc>
                  <a:txBody>
                    <a:bodyPr/>
                    <a:lstStyle/>
                    <a:p>
                      <a:pPr algn="ctr">
                        <a:lnSpc>
                          <a:spcPct val="150000"/>
                        </a:lnSpc>
                        <a:spcAft>
                          <a:spcPts val="0"/>
                        </a:spcAft>
                      </a:pPr>
                      <a:r>
                        <a:rPr lang="es-ES_tradnl" sz="1600">
                          <a:effectLst/>
                        </a:rPr>
                        <a:t>Bomba peristáltica</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1000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1000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19882">
                <a:tc>
                  <a:txBody>
                    <a:bodyPr/>
                    <a:lstStyle/>
                    <a:p>
                      <a:pPr algn="ctr">
                        <a:lnSpc>
                          <a:spcPct val="150000"/>
                        </a:lnSpc>
                        <a:spcAft>
                          <a:spcPts val="0"/>
                        </a:spcAft>
                      </a:pPr>
                      <a:r>
                        <a:rPr lang="es-ES_tradnl" sz="1600">
                          <a:effectLst/>
                        </a:rPr>
                        <a:t>Arduino UNO</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3</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50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150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19882">
                <a:tc>
                  <a:txBody>
                    <a:bodyPr/>
                    <a:lstStyle/>
                    <a:p>
                      <a:pPr algn="ctr">
                        <a:lnSpc>
                          <a:spcPct val="150000"/>
                        </a:lnSpc>
                        <a:spcAft>
                          <a:spcPts val="0"/>
                        </a:spcAft>
                      </a:pPr>
                      <a:r>
                        <a:rPr lang="es-ES_tradnl" sz="1600">
                          <a:effectLst/>
                        </a:rPr>
                        <a:t>Arduino MEGA</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50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50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19882">
                <a:tc>
                  <a:txBody>
                    <a:bodyPr/>
                    <a:lstStyle/>
                    <a:p>
                      <a:pPr algn="ctr">
                        <a:lnSpc>
                          <a:spcPct val="150000"/>
                        </a:lnSpc>
                        <a:spcAft>
                          <a:spcPts val="0"/>
                        </a:spcAft>
                      </a:pPr>
                      <a:r>
                        <a:rPr lang="es-ES_tradnl" sz="1600">
                          <a:effectLst/>
                        </a:rPr>
                        <a:t>Motor a pasos</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1000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1000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19882">
                <a:tc>
                  <a:txBody>
                    <a:bodyPr/>
                    <a:lstStyle/>
                    <a:p>
                      <a:pPr algn="ctr">
                        <a:lnSpc>
                          <a:spcPct val="150000"/>
                        </a:lnSpc>
                        <a:spcAft>
                          <a:spcPts val="0"/>
                        </a:spcAft>
                      </a:pPr>
                      <a:r>
                        <a:rPr lang="es-ES_tradnl" sz="1600">
                          <a:effectLst/>
                        </a:rPr>
                        <a:t>Iluminación LED</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1600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1600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19882">
                <a:tc>
                  <a:txBody>
                    <a:bodyPr/>
                    <a:lstStyle/>
                    <a:p>
                      <a:pPr algn="ctr">
                        <a:lnSpc>
                          <a:spcPct val="150000"/>
                        </a:lnSpc>
                        <a:spcAft>
                          <a:spcPts val="0"/>
                        </a:spcAft>
                      </a:pPr>
                      <a:r>
                        <a:rPr lang="es-ES_tradnl" sz="1600">
                          <a:effectLst/>
                        </a:rPr>
                        <a:t>Driver motor</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3</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50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150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19882">
                <a:tc>
                  <a:txBody>
                    <a:bodyPr/>
                    <a:lstStyle/>
                    <a:p>
                      <a:pPr algn="ctr">
                        <a:lnSpc>
                          <a:spcPct val="150000"/>
                        </a:lnSpc>
                        <a:spcAft>
                          <a:spcPts val="0"/>
                        </a:spcAft>
                      </a:pPr>
                      <a:r>
                        <a:rPr lang="es-ES_tradnl" sz="1600">
                          <a:effectLst/>
                        </a:rPr>
                        <a:t>Touchscreen</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1</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500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a:effectLst/>
                        </a:rPr>
                        <a:t>500</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19882">
                <a:tc>
                  <a:txBody>
                    <a:bodyPr/>
                    <a:lstStyle/>
                    <a:p>
                      <a:endParaRPr lang="es-EC" sz="2800">
                        <a:solidFill>
                          <a:srgbClr val="000000"/>
                        </a:solidFill>
                        <a:effectLst/>
                        <a:latin typeface="Calibri" panose="020F0502020204030204" pitchFamily="34" charset="0"/>
                      </a:endParaRPr>
                    </a:p>
                  </a:txBody>
                  <a:tcPr marL="68580" marR="68580" marT="0" marB="0" anchor="ctr"/>
                </a:tc>
                <a:tc>
                  <a:txBody>
                    <a:bodyPr/>
                    <a:lstStyle/>
                    <a:p>
                      <a:endParaRPr lang="es-EC" sz="2800">
                        <a:solidFill>
                          <a:srgbClr val="000000"/>
                        </a:solidFill>
                        <a:effectLst/>
                        <a:latin typeface="Calibri" panose="020F0502020204030204" pitchFamily="34" charset="0"/>
                      </a:endParaRPr>
                    </a:p>
                  </a:txBody>
                  <a:tcPr marL="68580" marR="68580" marT="0" marB="0" anchor="ctr"/>
                </a:tc>
                <a:tc>
                  <a:txBody>
                    <a:bodyPr/>
                    <a:lstStyle/>
                    <a:p>
                      <a:pPr algn="ctr">
                        <a:lnSpc>
                          <a:spcPct val="150000"/>
                        </a:lnSpc>
                        <a:spcAft>
                          <a:spcPts val="0"/>
                        </a:spcAft>
                      </a:pPr>
                      <a:r>
                        <a:rPr lang="es-ES_tradnl" sz="1600">
                          <a:effectLst/>
                        </a:rPr>
                        <a:t>Corriente total</a:t>
                      </a:r>
                      <a:endParaRPr lang="es-EC" sz="3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600" dirty="0">
                          <a:effectLst/>
                        </a:rPr>
                        <a:t>4450</a:t>
                      </a:r>
                      <a:endParaRPr lang="es-EC"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573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9"/>
          <p:cNvPicPr/>
          <p:nvPr/>
        </p:nvPicPr>
        <p:blipFill>
          <a:blip r:embed="rId2"/>
          <a:stretch>
            <a:fillRect/>
          </a:stretch>
        </p:blipFill>
        <p:spPr>
          <a:xfrm>
            <a:off x="0" y="0"/>
            <a:ext cx="12192000" cy="6858000"/>
          </a:xfrm>
          <a:prstGeom prst="rect">
            <a:avLst/>
          </a:prstGeom>
        </p:spPr>
      </p:pic>
      <p:pic>
        <p:nvPicPr>
          <p:cNvPr id="5" name="Imagen 4"/>
          <p:cNvPicPr/>
          <p:nvPr/>
        </p:nvPicPr>
        <p:blipFill>
          <a:blip r:embed="rId3"/>
          <a:stretch>
            <a:fillRect/>
          </a:stretch>
        </p:blipFill>
        <p:spPr>
          <a:xfrm>
            <a:off x="7752184" y="1052736"/>
            <a:ext cx="4439816" cy="2160240"/>
          </a:xfrm>
          <a:prstGeom prst="rect">
            <a:avLst/>
          </a:prstGeom>
        </p:spPr>
      </p:pic>
    </p:spTree>
    <p:extLst>
      <p:ext uri="{BB962C8B-B14F-4D97-AF65-F5344CB8AC3E}">
        <p14:creationId xmlns:p14="http://schemas.microsoft.com/office/powerpoint/2010/main" val="249717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 y resultados</a:t>
            </a:r>
            <a:endParaRPr lang="es-EC" dirty="0"/>
          </a:p>
        </p:txBody>
      </p:sp>
      <p:sp>
        <p:nvSpPr>
          <p:cNvPr id="3" name="Marcador de texto 2"/>
          <p:cNvSpPr>
            <a:spLocks noGrp="1"/>
          </p:cNvSpPr>
          <p:nvPr>
            <p:ph type="body" idx="1"/>
          </p:nvPr>
        </p:nvSpPr>
        <p:spPr/>
        <p:txBody>
          <a:bodyPr/>
          <a:lstStyle/>
          <a:p>
            <a:r>
              <a:rPr lang="es-EC" dirty="0" smtClean="0"/>
              <a:t> </a:t>
            </a:r>
            <a:endParaRPr lang="es-EC" dirty="0"/>
          </a:p>
        </p:txBody>
      </p:sp>
    </p:spTree>
    <p:extLst>
      <p:ext uri="{BB962C8B-B14F-4D97-AF65-F5344CB8AC3E}">
        <p14:creationId xmlns:p14="http://schemas.microsoft.com/office/powerpoint/2010/main" val="26917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Desarrollo de pruebas</a:t>
            </a:r>
            <a:endParaRPr lang="es-EC" dirty="0"/>
          </a:p>
        </p:txBody>
      </p:sp>
      <p:sp>
        <p:nvSpPr>
          <p:cNvPr id="5" name="Marcador de contenido 4"/>
          <p:cNvSpPr>
            <a:spLocks noGrp="1"/>
          </p:cNvSpPr>
          <p:nvPr>
            <p:ph idx="1"/>
          </p:nvPr>
        </p:nvSpPr>
        <p:spPr/>
        <p:txBody>
          <a:bodyPr numCol="2">
            <a:noAutofit/>
          </a:bodyPr>
          <a:lstStyle/>
          <a:p>
            <a:pPr marL="0" indent="0">
              <a:buNone/>
            </a:pPr>
            <a:r>
              <a:rPr lang="es-EC" sz="2400" dirty="0" smtClean="0"/>
              <a:t>Operación de la máquina bajo condiciones controladas</a:t>
            </a:r>
          </a:p>
          <a:p>
            <a:r>
              <a:rPr lang="es-EC" sz="2400" dirty="0" smtClean="0"/>
              <a:t>Pruebas </a:t>
            </a:r>
            <a:r>
              <a:rPr lang="es-EC" sz="2400" dirty="0"/>
              <a:t>del sistema de </a:t>
            </a:r>
            <a:r>
              <a:rPr lang="es-EC" sz="2400" dirty="0" smtClean="0"/>
              <a:t>dosificación</a:t>
            </a:r>
          </a:p>
          <a:p>
            <a:endParaRPr lang="es-EC" sz="2400" dirty="0"/>
          </a:p>
          <a:p>
            <a:pPr lvl="1"/>
            <a:r>
              <a:rPr lang="es-EC" sz="2000" dirty="0" smtClean="0"/>
              <a:t>Pruebas </a:t>
            </a:r>
            <a:r>
              <a:rPr lang="es-EC" sz="2000" dirty="0"/>
              <a:t>unitarias</a:t>
            </a:r>
          </a:p>
          <a:p>
            <a:pPr lvl="2"/>
            <a:r>
              <a:rPr lang="es-EC" sz="1800" dirty="0"/>
              <a:t>Motor a pasos</a:t>
            </a:r>
          </a:p>
          <a:p>
            <a:pPr lvl="2"/>
            <a:r>
              <a:rPr lang="es-EC" sz="1800" dirty="0"/>
              <a:t>Bombas de dosificación</a:t>
            </a:r>
          </a:p>
          <a:p>
            <a:pPr lvl="2"/>
            <a:r>
              <a:rPr lang="es-EC" sz="1800" dirty="0"/>
              <a:t>Pantalla </a:t>
            </a:r>
            <a:r>
              <a:rPr lang="es-EC" sz="1800" dirty="0" err="1"/>
              <a:t>touch</a:t>
            </a:r>
            <a:endParaRPr lang="es-EC" sz="1800" dirty="0"/>
          </a:p>
          <a:p>
            <a:pPr lvl="2"/>
            <a:r>
              <a:rPr lang="es-EC" sz="1800" dirty="0"/>
              <a:t>Luces LED</a:t>
            </a:r>
          </a:p>
          <a:p>
            <a:pPr lvl="1"/>
            <a:endParaRPr lang="es-EC" sz="2000" dirty="0" smtClean="0"/>
          </a:p>
          <a:p>
            <a:pPr lvl="1"/>
            <a:endParaRPr lang="es-EC" sz="2000" dirty="0"/>
          </a:p>
          <a:p>
            <a:pPr lvl="1"/>
            <a:r>
              <a:rPr lang="es-EC" sz="2000" dirty="0" smtClean="0"/>
              <a:t>Pruebas </a:t>
            </a:r>
            <a:r>
              <a:rPr lang="es-EC" sz="2000" dirty="0"/>
              <a:t>de integración</a:t>
            </a:r>
          </a:p>
          <a:p>
            <a:pPr lvl="2"/>
            <a:r>
              <a:rPr lang="es-EC" sz="1800" dirty="0"/>
              <a:t>Fuente de poder y elementos electrónicos</a:t>
            </a:r>
          </a:p>
          <a:p>
            <a:pPr lvl="2"/>
            <a:r>
              <a:rPr lang="es-EC" sz="1800" dirty="0"/>
              <a:t>Driver de motor y motores (motor a pasos y bombas de dosificación)</a:t>
            </a:r>
          </a:p>
          <a:p>
            <a:pPr lvl="2"/>
            <a:r>
              <a:rPr lang="es-EC" sz="1800" dirty="0"/>
              <a:t>Pantalla </a:t>
            </a:r>
            <a:r>
              <a:rPr lang="es-EC" sz="1800" dirty="0" err="1"/>
              <a:t>touch</a:t>
            </a:r>
            <a:r>
              <a:rPr lang="es-EC" sz="1800" dirty="0"/>
              <a:t> y </a:t>
            </a:r>
            <a:r>
              <a:rPr lang="es-EC" sz="1800" dirty="0" err="1"/>
              <a:t>Arduino</a:t>
            </a:r>
            <a:r>
              <a:rPr lang="es-EC" sz="1800" dirty="0"/>
              <a:t> </a:t>
            </a:r>
            <a:r>
              <a:rPr lang="es-EC" sz="1800" dirty="0" smtClean="0"/>
              <a:t>MEGA</a:t>
            </a:r>
          </a:p>
          <a:p>
            <a:pPr lvl="2"/>
            <a:endParaRPr lang="es-EC" sz="1800" dirty="0"/>
          </a:p>
          <a:p>
            <a:pPr lvl="1"/>
            <a:r>
              <a:rPr lang="es-EC" sz="2000" dirty="0" smtClean="0"/>
              <a:t>Pruebas </a:t>
            </a:r>
            <a:r>
              <a:rPr lang="es-EC" sz="2000" dirty="0"/>
              <a:t>de funcionalidad</a:t>
            </a:r>
          </a:p>
          <a:p>
            <a:pPr lvl="2"/>
            <a:r>
              <a:rPr lang="es-EC" sz="1800" dirty="0"/>
              <a:t>Interfaz Humano-Máquina.</a:t>
            </a:r>
          </a:p>
          <a:p>
            <a:pPr lvl="2"/>
            <a:r>
              <a:rPr lang="es-EC" sz="1800" dirty="0"/>
              <a:t>Sistema de dosificación.</a:t>
            </a:r>
          </a:p>
          <a:p>
            <a:pPr lvl="1"/>
            <a:r>
              <a:rPr lang="es-EC" sz="2000" dirty="0" smtClean="0"/>
              <a:t>Pruebas </a:t>
            </a:r>
            <a:r>
              <a:rPr lang="es-EC" sz="2000" dirty="0"/>
              <a:t>de </a:t>
            </a:r>
            <a:r>
              <a:rPr lang="es-EC" sz="2000" dirty="0" smtClean="0"/>
              <a:t>conjunto</a:t>
            </a:r>
          </a:p>
          <a:p>
            <a:pPr marL="228600" lvl="1" indent="0">
              <a:buNone/>
            </a:pPr>
            <a:r>
              <a:rPr lang="es-EC" sz="2000" dirty="0" smtClean="0"/>
              <a:t>Análisis </a:t>
            </a:r>
            <a:r>
              <a:rPr lang="es-EC" sz="2000" dirty="0"/>
              <a:t>de toda la máquina en funcionamiento.</a:t>
            </a:r>
          </a:p>
          <a:p>
            <a:endParaRPr lang="es-EC" sz="2400" dirty="0"/>
          </a:p>
        </p:txBody>
      </p:sp>
    </p:spTree>
    <p:extLst>
      <p:ext uri="{BB962C8B-B14F-4D97-AF65-F5344CB8AC3E}">
        <p14:creationId xmlns:p14="http://schemas.microsoft.com/office/powerpoint/2010/main" val="181390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51528"/>
            <a:ext cx="10515600" cy="1145224"/>
          </a:xfrm>
        </p:spPr>
        <p:txBody>
          <a:bodyPr/>
          <a:lstStyle/>
          <a:p>
            <a:pPr algn="r"/>
            <a:r>
              <a:rPr lang="es-EC" dirty="0" smtClean="0"/>
              <a:t>Pruebas unitarias</a:t>
            </a:r>
            <a:endParaRPr lang="es-EC" dirty="0"/>
          </a:p>
        </p:txBody>
      </p:sp>
      <p:sp>
        <p:nvSpPr>
          <p:cNvPr id="8" name="Marcador de texto 7"/>
          <p:cNvSpPr>
            <a:spLocks noGrp="1"/>
          </p:cNvSpPr>
          <p:nvPr>
            <p:ph type="body" idx="1"/>
          </p:nvPr>
        </p:nvSpPr>
        <p:spPr>
          <a:xfrm>
            <a:off x="864096" y="1484540"/>
            <a:ext cx="5029200" cy="685800"/>
          </a:xfrm>
        </p:spPr>
        <p:txBody>
          <a:bodyPr/>
          <a:lstStyle/>
          <a:p>
            <a:r>
              <a:rPr lang="es-EC" dirty="0" smtClean="0"/>
              <a:t>Motor a pasos</a:t>
            </a:r>
            <a:endParaRPr lang="es-EC" dirty="0"/>
          </a:p>
        </p:txBody>
      </p:sp>
      <p:graphicFrame>
        <p:nvGraphicFramePr>
          <p:cNvPr id="12" name="Marcador de contenido 11"/>
          <p:cNvGraphicFramePr>
            <a:graphicFrameLocks noGrp="1"/>
          </p:cNvGraphicFramePr>
          <p:nvPr>
            <p:ph sz="half" idx="2"/>
            <p:extLst>
              <p:ext uri="{D42A27DB-BD31-4B8C-83A1-F6EECF244321}">
                <p14:modId xmlns:p14="http://schemas.microsoft.com/office/powerpoint/2010/main" val="1405467436"/>
              </p:ext>
            </p:extLst>
          </p:nvPr>
        </p:nvGraphicFramePr>
        <p:xfrm>
          <a:off x="864096" y="2674152"/>
          <a:ext cx="10632504" cy="3334275"/>
        </p:xfrm>
        <a:graphic>
          <a:graphicData uri="http://schemas.openxmlformats.org/drawingml/2006/table">
            <a:tbl>
              <a:tblPr firstRow="1" firstCol="1" bandRow="1">
                <a:tableStyleId>{3B4B98B0-60AC-42C2-AFA5-B58CD77FA1E5}</a:tableStyleId>
              </a:tblPr>
              <a:tblGrid>
                <a:gridCol w="1772084"/>
                <a:gridCol w="1772084"/>
                <a:gridCol w="1772084"/>
                <a:gridCol w="1772084"/>
                <a:gridCol w="1772084"/>
                <a:gridCol w="1772084"/>
              </a:tblGrid>
              <a:tr h="640624">
                <a:tc>
                  <a:txBody>
                    <a:bodyPr/>
                    <a:lstStyle/>
                    <a:p>
                      <a:pPr algn="ctr">
                        <a:lnSpc>
                          <a:spcPct val="150000"/>
                        </a:lnSpc>
                        <a:spcAft>
                          <a:spcPts val="0"/>
                        </a:spcAft>
                      </a:pPr>
                      <a:r>
                        <a:rPr lang="es-ES_tradnl" sz="1800" dirty="0">
                          <a:effectLst/>
                        </a:rPr>
                        <a:t>Distancia (mm)</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No. de pasos</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Repetibilidad</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Tiempo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Cambio de giro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Conforme</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640624">
                <a:tc>
                  <a:txBody>
                    <a:bodyPr/>
                    <a:lstStyle/>
                    <a:p>
                      <a:pPr algn="ctr">
                        <a:lnSpc>
                          <a:spcPct val="150000"/>
                        </a:lnSpc>
                        <a:spcAft>
                          <a:spcPts val="0"/>
                        </a:spcAft>
                      </a:pPr>
                      <a:r>
                        <a:rPr lang="es-ES_tradnl" sz="1800">
                          <a:effectLst/>
                        </a:rPr>
                        <a:t>360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1800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Media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11000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Adecuado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640624">
                <a:tc>
                  <a:txBody>
                    <a:bodyPr/>
                    <a:lstStyle/>
                    <a:p>
                      <a:pPr algn="ctr">
                        <a:lnSpc>
                          <a:spcPct val="150000"/>
                        </a:lnSpc>
                        <a:spcAft>
                          <a:spcPts val="0"/>
                        </a:spcAft>
                      </a:pPr>
                      <a:r>
                        <a:rPr lang="es-ES_tradnl" sz="1800">
                          <a:effectLst/>
                        </a:rPr>
                        <a:t>276</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1380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Media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8500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Adecuado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640624">
                <a:tc>
                  <a:txBody>
                    <a:bodyPr/>
                    <a:lstStyle/>
                    <a:p>
                      <a:pPr algn="ctr">
                        <a:lnSpc>
                          <a:spcPct val="150000"/>
                        </a:lnSpc>
                        <a:spcAft>
                          <a:spcPts val="0"/>
                        </a:spcAft>
                      </a:pPr>
                      <a:r>
                        <a:rPr lang="es-ES_tradnl" sz="1800">
                          <a:effectLst/>
                        </a:rPr>
                        <a:t>192</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dirty="0">
                          <a:effectLst/>
                        </a:rPr>
                        <a:t>960</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5900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Adecuado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640624">
                <a:tc>
                  <a:txBody>
                    <a:bodyPr/>
                    <a:lstStyle/>
                    <a:p>
                      <a:pPr algn="ctr">
                        <a:lnSpc>
                          <a:spcPct val="150000"/>
                        </a:lnSpc>
                        <a:spcAft>
                          <a:spcPts val="0"/>
                        </a:spcAft>
                      </a:pPr>
                      <a:r>
                        <a:rPr lang="es-ES_tradnl" sz="1800" dirty="0">
                          <a:effectLst/>
                        </a:rPr>
                        <a:t>108</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540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3400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Adecuado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dirty="0">
                          <a:effectLst/>
                        </a:rPr>
                        <a:t>Si</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bl>
          </a:graphicData>
        </a:graphic>
      </p:graphicFrame>
    </p:spTree>
    <p:extLst>
      <p:ext uri="{BB962C8B-B14F-4D97-AF65-F5344CB8AC3E}">
        <p14:creationId xmlns:p14="http://schemas.microsoft.com/office/powerpoint/2010/main" val="37864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164496"/>
            <a:ext cx="10515600" cy="1145224"/>
          </a:xfrm>
        </p:spPr>
        <p:txBody>
          <a:bodyPr/>
          <a:lstStyle/>
          <a:p>
            <a:pPr algn="r"/>
            <a:r>
              <a:rPr lang="es-EC" dirty="0" smtClean="0"/>
              <a:t>Pruebas unitarias</a:t>
            </a:r>
            <a:endParaRPr lang="es-EC" dirty="0"/>
          </a:p>
        </p:txBody>
      </p:sp>
      <p:sp>
        <p:nvSpPr>
          <p:cNvPr id="10" name="Marcador de texto 9"/>
          <p:cNvSpPr>
            <a:spLocks noGrp="1"/>
          </p:cNvSpPr>
          <p:nvPr>
            <p:ph type="body" sz="quarter" idx="3"/>
          </p:nvPr>
        </p:nvSpPr>
        <p:spPr>
          <a:xfrm>
            <a:off x="838200" y="1231032"/>
            <a:ext cx="5029200" cy="685800"/>
          </a:xfrm>
        </p:spPr>
        <p:txBody>
          <a:bodyPr>
            <a:normAutofit/>
          </a:bodyPr>
          <a:lstStyle/>
          <a:p>
            <a:r>
              <a:rPr lang="es-EC" sz="2400" dirty="0" smtClean="0">
                <a:effectLst>
                  <a:outerShdw blurRad="38100" dist="38100" dir="2700000" algn="tl">
                    <a:srgbClr val="000000">
                      <a:alpha val="43137"/>
                    </a:srgbClr>
                  </a:outerShdw>
                </a:effectLst>
              </a:rPr>
              <a:t>Bombas de dosificación</a:t>
            </a:r>
            <a:endParaRPr lang="es-EC" sz="2400" dirty="0">
              <a:effectLst>
                <a:outerShdw blurRad="38100" dist="38100" dir="2700000" algn="tl">
                  <a:srgbClr val="000000">
                    <a:alpha val="43137"/>
                  </a:srgbClr>
                </a:outerShdw>
              </a:effectLst>
            </a:endParaRPr>
          </a:p>
        </p:txBody>
      </p:sp>
      <p:graphicFrame>
        <p:nvGraphicFramePr>
          <p:cNvPr id="13" name="Marcador de contenido 12"/>
          <p:cNvGraphicFramePr>
            <a:graphicFrameLocks noGrp="1"/>
          </p:cNvGraphicFramePr>
          <p:nvPr>
            <p:ph sz="quarter" idx="4"/>
            <p:extLst>
              <p:ext uri="{D42A27DB-BD31-4B8C-83A1-F6EECF244321}">
                <p14:modId xmlns:p14="http://schemas.microsoft.com/office/powerpoint/2010/main" val="2818711581"/>
              </p:ext>
            </p:extLst>
          </p:nvPr>
        </p:nvGraphicFramePr>
        <p:xfrm>
          <a:off x="838200" y="2125952"/>
          <a:ext cx="10658400" cy="3761867"/>
        </p:xfrm>
        <a:graphic>
          <a:graphicData uri="http://schemas.openxmlformats.org/drawingml/2006/table">
            <a:tbl>
              <a:tblPr firstRow="1" firstCol="1" bandRow="1">
                <a:tableStyleId>{3B4B98B0-60AC-42C2-AFA5-B58CD77FA1E5}</a:tableStyleId>
              </a:tblPr>
              <a:tblGrid>
                <a:gridCol w="2131680"/>
                <a:gridCol w="2131680"/>
                <a:gridCol w="2131680"/>
                <a:gridCol w="2131680"/>
                <a:gridCol w="2131680"/>
              </a:tblGrid>
              <a:tr h="414909">
                <a:tc>
                  <a:txBody>
                    <a:bodyPr/>
                    <a:lstStyle/>
                    <a:p>
                      <a:pPr indent="18415" algn="ctr">
                        <a:lnSpc>
                          <a:spcPct val="150000"/>
                        </a:lnSpc>
                        <a:spcAft>
                          <a:spcPts val="0"/>
                        </a:spcAft>
                      </a:pPr>
                      <a:r>
                        <a:rPr lang="es-ES_tradnl" sz="2000" dirty="0">
                          <a:effectLst/>
                        </a:rPr>
                        <a:t>Tiempo (ms)</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dirty="0">
                          <a:effectLst/>
                        </a:rPr>
                        <a:t>Volumen (ml)</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Velocidad (ml/s)</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Repetibilidad</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Conforme</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14909">
                <a:tc>
                  <a:txBody>
                    <a:bodyPr/>
                    <a:lstStyle/>
                    <a:p>
                      <a:pPr indent="18415" algn="ctr">
                        <a:lnSpc>
                          <a:spcPct val="150000"/>
                        </a:lnSpc>
                        <a:spcAft>
                          <a:spcPts val="0"/>
                        </a:spcAft>
                      </a:pPr>
                      <a:r>
                        <a:rPr lang="es-ES_tradnl" sz="2000">
                          <a:effectLst/>
                        </a:rPr>
                        <a:t>1000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3.967</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3.967</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Alta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Si</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14909">
                <a:tc>
                  <a:txBody>
                    <a:bodyPr/>
                    <a:lstStyle/>
                    <a:p>
                      <a:pPr indent="18415" algn="ctr">
                        <a:lnSpc>
                          <a:spcPct val="150000"/>
                        </a:lnSpc>
                        <a:spcAft>
                          <a:spcPts val="0"/>
                        </a:spcAft>
                      </a:pPr>
                      <a:r>
                        <a:rPr lang="es-ES_tradnl" sz="2000">
                          <a:effectLst/>
                        </a:rPr>
                        <a:t>2000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8.133</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4.067</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Alta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Si</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14909">
                <a:tc>
                  <a:txBody>
                    <a:bodyPr/>
                    <a:lstStyle/>
                    <a:p>
                      <a:pPr indent="18415" algn="ctr">
                        <a:lnSpc>
                          <a:spcPct val="150000"/>
                        </a:lnSpc>
                        <a:spcAft>
                          <a:spcPts val="0"/>
                        </a:spcAft>
                      </a:pPr>
                      <a:r>
                        <a:rPr lang="es-ES_tradnl" sz="2000">
                          <a:effectLst/>
                        </a:rPr>
                        <a:t>3000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12.400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4.133</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Alta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Si</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14909">
                <a:tc>
                  <a:txBody>
                    <a:bodyPr/>
                    <a:lstStyle/>
                    <a:p>
                      <a:pPr indent="18415" algn="ctr">
                        <a:lnSpc>
                          <a:spcPct val="150000"/>
                        </a:lnSpc>
                        <a:spcAft>
                          <a:spcPts val="0"/>
                        </a:spcAft>
                      </a:pPr>
                      <a:r>
                        <a:rPr lang="es-ES_tradnl" sz="2000">
                          <a:effectLst/>
                        </a:rPr>
                        <a:t>4000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17.167</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4.292</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Alta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Si</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14909">
                <a:tc>
                  <a:txBody>
                    <a:bodyPr/>
                    <a:lstStyle/>
                    <a:p>
                      <a:pPr indent="18415" algn="ctr">
                        <a:lnSpc>
                          <a:spcPct val="150000"/>
                        </a:lnSpc>
                        <a:spcAft>
                          <a:spcPts val="0"/>
                        </a:spcAft>
                      </a:pPr>
                      <a:r>
                        <a:rPr lang="es-ES_tradnl" sz="2000">
                          <a:effectLst/>
                        </a:rPr>
                        <a:t>5000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22.200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4.440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Alta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Si</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14909">
                <a:tc>
                  <a:txBody>
                    <a:bodyPr/>
                    <a:lstStyle/>
                    <a:p>
                      <a:pPr indent="18415" algn="ctr">
                        <a:lnSpc>
                          <a:spcPct val="150000"/>
                        </a:lnSpc>
                        <a:spcAft>
                          <a:spcPts val="0"/>
                        </a:spcAft>
                      </a:pPr>
                      <a:r>
                        <a:rPr lang="es-ES_tradnl" sz="2000">
                          <a:effectLst/>
                        </a:rPr>
                        <a:t>6000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27.217</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4.536</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Media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Si</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14909">
                <a:tc>
                  <a:txBody>
                    <a:bodyPr/>
                    <a:lstStyle/>
                    <a:p>
                      <a:pPr indent="18415" algn="ctr">
                        <a:lnSpc>
                          <a:spcPct val="150000"/>
                        </a:lnSpc>
                        <a:spcAft>
                          <a:spcPts val="0"/>
                        </a:spcAft>
                      </a:pPr>
                      <a:r>
                        <a:rPr lang="es-ES_tradnl" sz="2000" dirty="0">
                          <a:effectLst/>
                        </a:rPr>
                        <a:t>9000</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dirty="0">
                          <a:effectLst/>
                        </a:rPr>
                        <a:t>42.100</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dirty="0">
                          <a:effectLst/>
                        </a:rPr>
                        <a:t>4.678</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Media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dirty="0">
                          <a:effectLst/>
                        </a:rPr>
                        <a:t>Si</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bl>
          </a:graphicData>
        </a:graphic>
      </p:graphicFrame>
    </p:spTree>
    <p:extLst>
      <p:ext uri="{BB962C8B-B14F-4D97-AF65-F5344CB8AC3E}">
        <p14:creationId xmlns:p14="http://schemas.microsoft.com/office/powerpoint/2010/main" val="109260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a:t>
            </a:r>
            <a:endParaRPr lang="es-EC" dirty="0"/>
          </a:p>
        </p:txBody>
      </p:sp>
      <p:sp>
        <p:nvSpPr>
          <p:cNvPr id="3" name="Marcador de contenido 2"/>
          <p:cNvSpPr>
            <a:spLocks noGrp="1"/>
          </p:cNvSpPr>
          <p:nvPr>
            <p:ph idx="1"/>
          </p:nvPr>
        </p:nvSpPr>
        <p:spPr/>
        <p:txBody>
          <a:bodyPr>
            <a:normAutofit/>
          </a:bodyPr>
          <a:lstStyle/>
          <a:p>
            <a:pPr algn="just"/>
            <a:r>
              <a:rPr lang="es-EC" sz="2800" dirty="0"/>
              <a:t>Fortalecimiento del  desarrollo </a:t>
            </a:r>
            <a:r>
              <a:rPr lang="es-EC" sz="2800" dirty="0" smtClean="0"/>
              <a:t>tecnológico </a:t>
            </a:r>
            <a:r>
              <a:rPr lang="es-EC" sz="2800" dirty="0"/>
              <a:t>en nuestro país, para poder competir con equipos extranjeros </a:t>
            </a:r>
          </a:p>
          <a:p>
            <a:pPr algn="just"/>
            <a:r>
              <a:rPr lang="es-EC" sz="2800" dirty="0"/>
              <a:t>El impacto social que tiene el ingreso de nuevos productos tecnológicos que se desarrollen en el país</a:t>
            </a:r>
          </a:p>
          <a:p>
            <a:pPr algn="just"/>
            <a:r>
              <a:rPr lang="es-EC" sz="2800" dirty="0"/>
              <a:t>Creación de una máquina funcional que se convierta en la base de una nueva serie de productos innovadores desarrollados en Ecuador con las tecnologías existentes en nuestro </a:t>
            </a:r>
            <a:r>
              <a:rPr lang="es-EC" sz="2800" dirty="0" smtClean="0"/>
              <a:t>medio.</a:t>
            </a:r>
            <a:endParaRPr lang="es-EC" sz="2800" dirty="0"/>
          </a:p>
        </p:txBody>
      </p:sp>
    </p:spTree>
    <p:extLst>
      <p:ext uri="{BB962C8B-B14F-4D97-AF65-F5344CB8AC3E}">
        <p14:creationId xmlns:p14="http://schemas.microsoft.com/office/powerpoint/2010/main" val="185606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164496"/>
            <a:ext cx="10515600" cy="1145224"/>
          </a:xfrm>
        </p:spPr>
        <p:txBody>
          <a:bodyPr/>
          <a:lstStyle/>
          <a:p>
            <a:pPr algn="r"/>
            <a:r>
              <a:rPr lang="es-EC" dirty="0" smtClean="0"/>
              <a:t>Pruebas unitarias</a:t>
            </a:r>
            <a:endParaRPr lang="es-EC" dirty="0"/>
          </a:p>
        </p:txBody>
      </p:sp>
      <p:sp>
        <p:nvSpPr>
          <p:cNvPr id="8" name="Marcador de texto 7"/>
          <p:cNvSpPr>
            <a:spLocks noGrp="1"/>
          </p:cNvSpPr>
          <p:nvPr>
            <p:ph type="body" idx="1"/>
          </p:nvPr>
        </p:nvSpPr>
        <p:spPr>
          <a:xfrm>
            <a:off x="1066799" y="1393912"/>
            <a:ext cx="5029200" cy="685800"/>
          </a:xfrm>
        </p:spPr>
        <p:txBody>
          <a:bodyPr>
            <a:normAutofit/>
          </a:bodyPr>
          <a:lstStyle/>
          <a:p>
            <a:r>
              <a:rPr lang="es-EC" sz="2400" dirty="0" smtClean="0"/>
              <a:t>Pantalla táctil</a:t>
            </a:r>
            <a:endParaRPr lang="es-EC" sz="2400" dirty="0"/>
          </a:p>
        </p:txBody>
      </p:sp>
      <p:graphicFrame>
        <p:nvGraphicFramePr>
          <p:cNvPr id="4" name="Marcador de contenido 3"/>
          <p:cNvGraphicFramePr>
            <a:graphicFrameLocks noGrp="1"/>
          </p:cNvGraphicFramePr>
          <p:nvPr>
            <p:ph sz="half" idx="2"/>
            <p:extLst>
              <p:ext uri="{D42A27DB-BD31-4B8C-83A1-F6EECF244321}">
                <p14:modId xmlns:p14="http://schemas.microsoft.com/office/powerpoint/2010/main" val="2049986314"/>
              </p:ext>
            </p:extLst>
          </p:nvPr>
        </p:nvGraphicFramePr>
        <p:xfrm>
          <a:off x="1016312" y="2492896"/>
          <a:ext cx="10159375" cy="3069428"/>
        </p:xfrm>
        <a:graphic>
          <a:graphicData uri="http://schemas.openxmlformats.org/drawingml/2006/table">
            <a:tbl>
              <a:tblPr firstRow="1" firstCol="1" bandRow="1">
                <a:tableStyleId>{3B4B98B0-60AC-42C2-AFA5-B58CD77FA1E5}</a:tableStyleId>
              </a:tblPr>
              <a:tblGrid>
                <a:gridCol w="1835672"/>
                <a:gridCol w="2228078"/>
                <a:gridCol w="2031875"/>
                <a:gridCol w="2031875"/>
                <a:gridCol w="2031875"/>
              </a:tblGrid>
              <a:tr h="552981">
                <a:tc>
                  <a:txBody>
                    <a:bodyPr/>
                    <a:lstStyle/>
                    <a:p>
                      <a:pPr indent="18415" algn="ctr">
                        <a:lnSpc>
                          <a:spcPct val="150000"/>
                        </a:lnSpc>
                        <a:spcAft>
                          <a:spcPts val="0"/>
                        </a:spcAft>
                      </a:pPr>
                      <a:r>
                        <a:rPr lang="es-ES_tradnl" sz="2000" dirty="0">
                          <a:effectLst/>
                        </a:rPr>
                        <a:t>Comando</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Tiempo de respuesta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Comunicación</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Brillo (%)</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Conformidad</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552981">
                <a:tc>
                  <a:txBody>
                    <a:bodyPr/>
                    <a:lstStyle/>
                    <a:p>
                      <a:pPr indent="18415" algn="ctr">
                        <a:lnSpc>
                          <a:spcPct val="150000"/>
                        </a:lnSpc>
                        <a:spcAft>
                          <a:spcPts val="0"/>
                        </a:spcAft>
                      </a:pPr>
                      <a:r>
                        <a:rPr lang="es-ES_tradnl" sz="2000">
                          <a:effectLst/>
                        </a:rPr>
                        <a:t>Screen </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dirty="0">
                          <a:effectLst/>
                        </a:rPr>
                        <a:t>Alto</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Adecuada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50%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Si</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552981">
                <a:tc>
                  <a:txBody>
                    <a:bodyPr/>
                    <a:lstStyle/>
                    <a:p>
                      <a:pPr indent="18415" algn="ctr">
                        <a:lnSpc>
                          <a:spcPct val="150000"/>
                        </a:lnSpc>
                        <a:spcAft>
                          <a:spcPts val="0"/>
                        </a:spcAft>
                      </a:pPr>
                      <a:r>
                        <a:rPr lang="es-ES_tradnl" sz="2000">
                          <a:effectLst/>
                        </a:rPr>
                        <a:t>PushButton</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Alto</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Adecuada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50%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Si</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552981">
                <a:tc>
                  <a:txBody>
                    <a:bodyPr/>
                    <a:lstStyle/>
                    <a:p>
                      <a:pPr indent="18415" algn="ctr">
                        <a:lnSpc>
                          <a:spcPct val="150000"/>
                        </a:lnSpc>
                        <a:spcAft>
                          <a:spcPts val="0"/>
                        </a:spcAft>
                      </a:pPr>
                      <a:r>
                        <a:rPr lang="es-ES_tradnl" sz="2000">
                          <a:effectLst/>
                        </a:rPr>
                        <a:t>Userbutton</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Alto</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Adecuada</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100%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Si</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552981">
                <a:tc>
                  <a:txBody>
                    <a:bodyPr/>
                    <a:lstStyle/>
                    <a:p>
                      <a:pPr indent="18415" algn="ctr">
                        <a:lnSpc>
                          <a:spcPct val="150000"/>
                        </a:lnSpc>
                        <a:spcAft>
                          <a:spcPts val="0"/>
                        </a:spcAft>
                      </a:pPr>
                      <a:r>
                        <a:rPr lang="es-ES_tradnl" sz="2000" dirty="0" err="1">
                          <a:effectLst/>
                        </a:rPr>
                        <a:t>Winbutton</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dirty="0">
                          <a:effectLst/>
                        </a:rPr>
                        <a:t>Alto</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dirty="0">
                          <a:effectLst/>
                        </a:rPr>
                        <a:t>Adecuada</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a:effectLst/>
                        </a:rPr>
                        <a:t>100%</a:t>
                      </a:r>
                      <a:endParaRPr lang="es-EC" sz="28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indent="18415" algn="ctr">
                        <a:lnSpc>
                          <a:spcPct val="150000"/>
                        </a:lnSpc>
                        <a:spcAft>
                          <a:spcPts val="0"/>
                        </a:spcAft>
                      </a:pPr>
                      <a:r>
                        <a:rPr lang="es-ES_tradnl" sz="2000" dirty="0">
                          <a:effectLst/>
                        </a:rPr>
                        <a:t>Si</a:t>
                      </a:r>
                      <a:endParaRPr lang="es-EC" sz="2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bl>
          </a:graphicData>
        </a:graphic>
      </p:graphicFrame>
    </p:spTree>
    <p:extLst>
      <p:ext uri="{BB962C8B-B14F-4D97-AF65-F5344CB8AC3E}">
        <p14:creationId xmlns:p14="http://schemas.microsoft.com/office/powerpoint/2010/main" val="10162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164496"/>
            <a:ext cx="10515600" cy="1145224"/>
          </a:xfrm>
        </p:spPr>
        <p:txBody>
          <a:bodyPr/>
          <a:lstStyle/>
          <a:p>
            <a:pPr algn="r"/>
            <a:r>
              <a:rPr lang="es-EC" dirty="0" smtClean="0"/>
              <a:t>Pruebas unitarias</a:t>
            </a:r>
            <a:endParaRPr lang="es-EC" dirty="0"/>
          </a:p>
        </p:txBody>
      </p:sp>
      <p:sp>
        <p:nvSpPr>
          <p:cNvPr id="10" name="Marcador de texto 9"/>
          <p:cNvSpPr>
            <a:spLocks noGrp="1"/>
          </p:cNvSpPr>
          <p:nvPr>
            <p:ph type="body" sz="quarter" idx="3"/>
          </p:nvPr>
        </p:nvSpPr>
        <p:spPr>
          <a:xfrm>
            <a:off x="838200" y="1248172"/>
            <a:ext cx="5029200" cy="685800"/>
          </a:xfrm>
        </p:spPr>
        <p:txBody>
          <a:bodyPr>
            <a:normAutofit/>
          </a:bodyPr>
          <a:lstStyle/>
          <a:p>
            <a:r>
              <a:rPr lang="es-EC" sz="2400" dirty="0" smtClean="0"/>
              <a:t>Luces Led</a:t>
            </a:r>
            <a:endParaRPr lang="es-EC" sz="2400" dirty="0"/>
          </a:p>
        </p:txBody>
      </p:sp>
      <p:graphicFrame>
        <p:nvGraphicFramePr>
          <p:cNvPr id="6" name="Marcador de contenido 5"/>
          <p:cNvGraphicFramePr>
            <a:graphicFrameLocks noGrp="1"/>
          </p:cNvGraphicFramePr>
          <p:nvPr>
            <p:ph sz="quarter" idx="4"/>
            <p:extLst>
              <p:ext uri="{D42A27DB-BD31-4B8C-83A1-F6EECF244321}">
                <p14:modId xmlns:p14="http://schemas.microsoft.com/office/powerpoint/2010/main" val="2346612747"/>
              </p:ext>
            </p:extLst>
          </p:nvPr>
        </p:nvGraphicFramePr>
        <p:xfrm>
          <a:off x="831777" y="2420888"/>
          <a:ext cx="10522023" cy="2933573"/>
        </p:xfrm>
        <a:graphic>
          <a:graphicData uri="http://schemas.openxmlformats.org/drawingml/2006/table">
            <a:tbl>
              <a:tblPr firstRow="1" firstCol="1" bandRow="1">
                <a:tableStyleId>{3B4B98B0-60AC-42C2-AFA5-B58CD77FA1E5}</a:tableStyleId>
              </a:tblPr>
              <a:tblGrid>
                <a:gridCol w="2246031"/>
                <a:gridCol w="1786322"/>
                <a:gridCol w="1496926"/>
                <a:gridCol w="1375278"/>
                <a:gridCol w="1709494"/>
                <a:gridCol w="1907972"/>
              </a:tblGrid>
              <a:tr h="155456">
                <a:tc>
                  <a:txBody>
                    <a:bodyPr/>
                    <a:lstStyle/>
                    <a:p>
                      <a:pPr indent="18415" algn="ctr">
                        <a:lnSpc>
                          <a:spcPct val="150000"/>
                        </a:lnSpc>
                        <a:spcAft>
                          <a:spcPts val="0"/>
                        </a:spcAft>
                      </a:pPr>
                      <a:r>
                        <a:rPr lang="es-ES_tradnl" sz="1800" dirty="0">
                          <a:effectLst/>
                        </a:rPr>
                        <a:t>No. de leds controlados</a:t>
                      </a:r>
                      <a:endParaRPr lang="es-EC"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nchor="ctr"/>
                </a:tc>
                <a:tc>
                  <a:txBody>
                    <a:bodyPr/>
                    <a:lstStyle/>
                    <a:p>
                      <a:pPr indent="18415" algn="ctr">
                        <a:lnSpc>
                          <a:spcPct val="150000"/>
                        </a:lnSpc>
                        <a:spcAft>
                          <a:spcPts val="0"/>
                        </a:spcAft>
                      </a:pPr>
                      <a:r>
                        <a:rPr lang="es-ES_tradnl" sz="1800" dirty="0">
                          <a:effectLst/>
                        </a:rPr>
                        <a:t>Luminosidad</a:t>
                      </a:r>
                      <a:endParaRPr lang="es-EC"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nchor="ctr"/>
                </a:tc>
                <a:tc>
                  <a:txBody>
                    <a:bodyPr/>
                    <a:lstStyle/>
                    <a:p>
                      <a:pPr indent="18415" algn="ctr">
                        <a:lnSpc>
                          <a:spcPct val="150000"/>
                        </a:lnSpc>
                        <a:spcAft>
                          <a:spcPts val="0"/>
                        </a:spcAft>
                      </a:pPr>
                      <a:r>
                        <a:rPr lang="es-ES_tradnl" sz="1800">
                          <a:effectLst/>
                        </a:rPr>
                        <a:t>Tiempo de respuesta</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nchor="ctr"/>
                </a:tc>
                <a:tc>
                  <a:txBody>
                    <a:bodyPr/>
                    <a:lstStyle/>
                    <a:p>
                      <a:pPr indent="18415" algn="ctr">
                        <a:lnSpc>
                          <a:spcPct val="150000"/>
                        </a:lnSpc>
                        <a:spcAft>
                          <a:spcPts val="0"/>
                        </a:spcAft>
                      </a:pPr>
                      <a:r>
                        <a:rPr lang="es-ES_tradnl" sz="1800">
                          <a:effectLst/>
                        </a:rPr>
                        <a:t>Igualdad de color</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nchor="ctr"/>
                </a:tc>
                <a:tc>
                  <a:txBody>
                    <a:bodyPr/>
                    <a:lstStyle/>
                    <a:p>
                      <a:pPr indent="18415" algn="ctr">
                        <a:lnSpc>
                          <a:spcPct val="150000"/>
                        </a:lnSpc>
                        <a:spcAft>
                          <a:spcPts val="0"/>
                        </a:spcAft>
                      </a:pPr>
                      <a:r>
                        <a:rPr lang="es-ES_tradnl" sz="1800">
                          <a:effectLst/>
                        </a:rPr>
                        <a:t>% de leds encendidos</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nchor="ctr"/>
                </a:tc>
                <a:tc>
                  <a:txBody>
                    <a:bodyPr/>
                    <a:lstStyle/>
                    <a:p>
                      <a:pPr indent="18415" algn="ctr">
                        <a:lnSpc>
                          <a:spcPct val="150000"/>
                        </a:lnSpc>
                        <a:spcAft>
                          <a:spcPts val="0"/>
                        </a:spcAft>
                      </a:pPr>
                      <a:r>
                        <a:rPr lang="es-ES_tradnl" sz="1800">
                          <a:effectLst/>
                        </a:rPr>
                        <a:t>Conformidad</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nchor="ctr"/>
                </a:tc>
              </a:tr>
              <a:tr h="176206">
                <a:tc>
                  <a:txBody>
                    <a:bodyPr/>
                    <a:lstStyle/>
                    <a:p>
                      <a:pPr indent="18415" algn="ctr">
                        <a:lnSpc>
                          <a:spcPct val="150000"/>
                        </a:lnSpc>
                        <a:spcAft>
                          <a:spcPts val="0"/>
                        </a:spcAft>
                      </a:pPr>
                      <a:r>
                        <a:rPr lang="es-ES_tradnl" sz="1800">
                          <a:effectLst/>
                        </a:rPr>
                        <a:t>50</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Baja</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Alto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Alto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100</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Si</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r>
              <a:tr h="176206">
                <a:tc>
                  <a:txBody>
                    <a:bodyPr/>
                    <a:lstStyle/>
                    <a:p>
                      <a:pPr indent="18415" algn="ctr">
                        <a:lnSpc>
                          <a:spcPct val="150000"/>
                        </a:lnSpc>
                        <a:spcAft>
                          <a:spcPts val="0"/>
                        </a:spcAft>
                      </a:pPr>
                      <a:r>
                        <a:rPr lang="es-ES_tradnl" sz="1800">
                          <a:effectLst/>
                        </a:rPr>
                        <a:t>100</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Media</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Alto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Alto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100</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Si</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r>
              <a:tr h="176206">
                <a:tc>
                  <a:txBody>
                    <a:bodyPr/>
                    <a:lstStyle/>
                    <a:p>
                      <a:pPr indent="18415" algn="ctr">
                        <a:lnSpc>
                          <a:spcPct val="150000"/>
                        </a:lnSpc>
                        <a:spcAft>
                          <a:spcPts val="0"/>
                        </a:spcAft>
                      </a:pPr>
                      <a:r>
                        <a:rPr lang="es-ES_tradnl" sz="1800">
                          <a:effectLst/>
                        </a:rPr>
                        <a:t>150</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Media</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Alto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Medio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90</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No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r>
              <a:tr h="176206">
                <a:tc>
                  <a:txBody>
                    <a:bodyPr/>
                    <a:lstStyle/>
                    <a:p>
                      <a:pPr indent="18415" algn="ctr">
                        <a:lnSpc>
                          <a:spcPct val="150000"/>
                        </a:lnSpc>
                        <a:spcAft>
                          <a:spcPts val="0"/>
                        </a:spcAft>
                      </a:pPr>
                      <a:r>
                        <a:rPr lang="es-ES_tradnl" sz="1800">
                          <a:effectLst/>
                        </a:rPr>
                        <a:t>200</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Alta</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Alto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Medio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85</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No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r>
              <a:tr h="176206">
                <a:tc>
                  <a:txBody>
                    <a:bodyPr/>
                    <a:lstStyle/>
                    <a:p>
                      <a:pPr indent="18415" algn="ctr">
                        <a:lnSpc>
                          <a:spcPct val="150000"/>
                        </a:lnSpc>
                        <a:spcAft>
                          <a:spcPts val="0"/>
                        </a:spcAft>
                      </a:pPr>
                      <a:r>
                        <a:rPr lang="es-ES_tradnl" sz="1800">
                          <a:effectLst/>
                        </a:rPr>
                        <a:t>250</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Alta</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Alto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Medio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75</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No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r>
              <a:tr h="176206">
                <a:tc>
                  <a:txBody>
                    <a:bodyPr/>
                    <a:lstStyle/>
                    <a:p>
                      <a:pPr indent="18415" algn="ctr">
                        <a:lnSpc>
                          <a:spcPct val="150000"/>
                        </a:lnSpc>
                        <a:spcAft>
                          <a:spcPts val="0"/>
                        </a:spcAft>
                      </a:pPr>
                      <a:r>
                        <a:rPr lang="es-ES_tradnl" sz="1800" dirty="0">
                          <a:effectLst/>
                        </a:rPr>
                        <a:t>300</a:t>
                      </a:r>
                      <a:endParaRPr lang="es-EC"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dirty="0">
                          <a:effectLst/>
                        </a:rPr>
                        <a:t>Alta</a:t>
                      </a:r>
                      <a:endParaRPr lang="es-EC"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dirty="0">
                          <a:effectLst/>
                        </a:rPr>
                        <a:t>Alto</a:t>
                      </a:r>
                      <a:endParaRPr lang="es-EC"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Medio</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a:effectLst/>
                        </a:rPr>
                        <a:t>50</a:t>
                      </a:r>
                      <a:endParaRPr lang="es-EC" sz="3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c>
                  <a:txBody>
                    <a:bodyPr/>
                    <a:lstStyle/>
                    <a:p>
                      <a:pPr indent="18415" algn="ctr">
                        <a:lnSpc>
                          <a:spcPct val="150000"/>
                        </a:lnSpc>
                        <a:spcAft>
                          <a:spcPts val="0"/>
                        </a:spcAft>
                      </a:pPr>
                      <a:r>
                        <a:rPr lang="es-ES_tradnl" sz="1800" dirty="0">
                          <a:effectLst/>
                        </a:rPr>
                        <a:t>No</a:t>
                      </a:r>
                      <a:endParaRPr lang="es-EC"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077" marR="66077" marT="0" marB="0"/>
                </a:tc>
              </a:tr>
            </a:tbl>
          </a:graphicData>
        </a:graphic>
      </p:graphicFrame>
    </p:spTree>
    <p:extLst>
      <p:ext uri="{BB962C8B-B14F-4D97-AF65-F5344CB8AC3E}">
        <p14:creationId xmlns:p14="http://schemas.microsoft.com/office/powerpoint/2010/main" val="28263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22588" y="0"/>
            <a:ext cx="10515600" cy="1145224"/>
          </a:xfrm>
        </p:spPr>
        <p:txBody>
          <a:bodyPr/>
          <a:lstStyle/>
          <a:p>
            <a:pPr algn="r"/>
            <a:r>
              <a:rPr lang="es-EC" dirty="0" smtClean="0"/>
              <a:t>Pruebas de integración</a:t>
            </a:r>
            <a:endParaRPr lang="es-EC" dirty="0"/>
          </a:p>
        </p:txBody>
      </p:sp>
      <p:sp>
        <p:nvSpPr>
          <p:cNvPr id="8" name="Marcador de texto 7"/>
          <p:cNvSpPr>
            <a:spLocks noGrp="1"/>
          </p:cNvSpPr>
          <p:nvPr>
            <p:ph type="body" idx="1"/>
          </p:nvPr>
        </p:nvSpPr>
        <p:spPr>
          <a:xfrm>
            <a:off x="832168" y="1324670"/>
            <a:ext cx="6120308" cy="685800"/>
          </a:xfrm>
        </p:spPr>
        <p:txBody>
          <a:bodyPr/>
          <a:lstStyle/>
          <a:p>
            <a:r>
              <a:rPr lang="es-EC" dirty="0" smtClean="0"/>
              <a:t>Fuente de poder-elementos electrónicos</a:t>
            </a:r>
            <a:endParaRPr lang="es-EC" dirty="0"/>
          </a:p>
        </p:txBody>
      </p:sp>
      <p:graphicFrame>
        <p:nvGraphicFramePr>
          <p:cNvPr id="3" name="Marcador de contenido 2"/>
          <p:cNvGraphicFramePr>
            <a:graphicFrameLocks noGrp="1"/>
          </p:cNvGraphicFramePr>
          <p:nvPr>
            <p:ph sz="half" idx="2"/>
            <p:extLst>
              <p:ext uri="{D42A27DB-BD31-4B8C-83A1-F6EECF244321}">
                <p14:modId xmlns:p14="http://schemas.microsoft.com/office/powerpoint/2010/main" val="2948820954"/>
              </p:ext>
            </p:extLst>
          </p:nvPr>
        </p:nvGraphicFramePr>
        <p:xfrm>
          <a:off x="832168" y="2194420"/>
          <a:ext cx="10497988" cy="3344926"/>
        </p:xfrm>
        <a:graphic>
          <a:graphicData uri="http://schemas.openxmlformats.org/drawingml/2006/table">
            <a:tbl>
              <a:tblPr firstRow="1" firstCol="1" bandRow="1">
                <a:tableStyleId>{3B4B98B0-60AC-42C2-AFA5-B58CD77FA1E5}</a:tableStyleId>
              </a:tblPr>
              <a:tblGrid>
                <a:gridCol w="1641004"/>
                <a:gridCol w="1584176"/>
                <a:gridCol w="1584176"/>
                <a:gridCol w="2088232"/>
                <a:gridCol w="1944216"/>
                <a:gridCol w="1656184"/>
              </a:tblGrid>
              <a:tr h="87464">
                <a:tc>
                  <a:txBody>
                    <a:bodyPr/>
                    <a:lstStyle/>
                    <a:p>
                      <a:pPr algn="ctr">
                        <a:lnSpc>
                          <a:spcPct val="150000"/>
                        </a:lnSpc>
                        <a:spcAft>
                          <a:spcPts val="0"/>
                        </a:spcAft>
                      </a:pPr>
                      <a:r>
                        <a:rPr lang="es-ES_tradnl" sz="1800">
                          <a:effectLst/>
                        </a:rPr>
                        <a:t>Voltaje de salida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Voltaje medido (V)</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Corriente medida (A)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Elemento conectado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Calentamiento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Conformidad</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5</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5.0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0.6</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Pantalla touch</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Moderado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5</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5.1</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1.5</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Luces LED</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No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9</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9.0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0.4</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Arduino MEGA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Bajo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9</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9.0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0.35</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Arduino UNO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Bajo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12</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12.1</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0.5</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Motor a pasos</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Bajo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12</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11.9</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1.2</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Bomba de dosificación</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Bajo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dirty="0">
                          <a:effectLst/>
                        </a:rPr>
                        <a:t>Si</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bl>
          </a:graphicData>
        </a:graphic>
      </p:graphicFrame>
    </p:spTree>
    <p:extLst>
      <p:ext uri="{BB962C8B-B14F-4D97-AF65-F5344CB8AC3E}">
        <p14:creationId xmlns:p14="http://schemas.microsoft.com/office/powerpoint/2010/main" val="225248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164496"/>
            <a:ext cx="10515600" cy="1145224"/>
          </a:xfrm>
        </p:spPr>
        <p:txBody>
          <a:bodyPr/>
          <a:lstStyle/>
          <a:p>
            <a:pPr algn="r"/>
            <a:r>
              <a:rPr lang="es-EC" dirty="0" smtClean="0"/>
              <a:t>Pruebas de integración</a:t>
            </a:r>
            <a:endParaRPr lang="es-EC" dirty="0"/>
          </a:p>
        </p:txBody>
      </p:sp>
      <p:sp>
        <p:nvSpPr>
          <p:cNvPr id="10" name="Marcador de texto 9"/>
          <p:cNvSpPr>
            <a:spLocks noGrp="1"/>
          </p:cNvSpPr>
          <p:nvPr>
            <p:ph type="body" sz="quarter" idx="3"/>
          </p:nvPr>
        </p:nvSpPr>
        <p:spPr>
          <a:xfrm>
            <a:off x="835124" y="1162468"/>
            <a:ext cx="5029200" cy="685800"/>
          </a:xfrm>
        </p:spPr>
        <p:txBody>
          <a:bodyPr/>
          <a:lstStyle/>
          <a:p>
            <a:r>
              <a:rPr lang="es-EC" dirty="0" smtClean="0"/>
              <a:t>Driver de motor y motores</a:t>
            </a:r>
            <a:endParaRPr lang="es-EC" dirty="0"/>
          </a:p>
        </p:txBody>
      </p:sp>
      <p:graphicFrame>
        <p:nvGraphicFramePr>
          <p:cNvPr id="5" name="Marcador de contenido 4"/>
          <p:cNvGraphicFramePr>
            <a:graphicFrameLocks noGrp="1"/>
          </p:cNvGraphicFramePr>
          <p:nvPr>
            <p:ph sz="quarter" idx="4"/>
            <p:extLst>
              <p:ext uri="{D42A27DB-BD31-4B8C-83A1-F6EECF244321}">
                <p14:modId xmlns:p14="http://schemas.microsoft.com/office/powerpoint/2010/main" val="3774747585"/>
              </p:ext>
            </p:extLst>
          </p:nvPr>
        </p:nvGraphicFramePr>
        <p:xfrm>
          <a:off x="835124" y="2125952"/>
          <a:ext cx="10157420" cy="3293872"/>
        </p:xfrm>
        <a:graphic>
          <a:graphicData uri="http://schemas.openxmlformats.org/drawingml/2006/table">
            <a:tbl>
              <a:tblPr firstRow="1" firstCol="1" bandRow="1">
                <a:tableStyleId>{3B4B98B0-60AC-42C2-AFA5-B58CD77FA1E5}</a:tableStyleId>
              </a:tblPr>
              <a:tblGrid>
                <a:gridCol w="2031484"/>
                <a:gridCol w="2031484"/>
                <a:gridCol w="2031484"/>
                <a:gridCol w="2031484"/>
                <a:gridCol w="2031484"/>
              </a:tblGrid>
              <a:tr h="688037">
                <a:tc>
                  <a:txBody>
                    <a:bodyPr/>
                    <a:lstStyle/>
                    <a:p>
                      <a:pPr algn="ctr">
                        <a:lnSpc>
                          <a:spcPct val="150000"/>
                        </a:lnSpc>
                        <a:spcAft>
                          <a:spcPts val="0"/>
                        </a:spcAft>
                      </a:pPr>
                      <a:r>
                        <a:rPr lang="es-ES_tradnl" sz="1800">
                          <a:effectLst/>
                        </a:rPr>
                        <a:t>No. de motores</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Tiempo de respuesta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Tiempo de encendido (min)</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Calentamiento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Conformidad</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209469">
                <a:tc>
                  <a:txBody>
                    <a:bodyPr/>
                    <a:lstStyle/>
                    <a:p>
                      <a:pPr algn="ctr">
                        <a:lnSpc>
                          <a:spcPct val="150000"/>
                        </a:lnSpc>
                        <a:spcAft>
                          <a:spcPts val="0"/>
                        </a:spcAft>
                      </a:pPr>
                      <a:r>
                        <a:rPr lang="es-ES_tradnl" sz="1800">
                          <a:effectLst/>
                        </a:rPr>
                        <a:t>1</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5</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No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209469">
                <a:tc>
                  <a:txBody>
                    <a:bodyPr/>
                    <a:lstStyle/>
                    <a:p>
                      <a:pPr algn="ctr">
                        <a:lnSpc>
                          <a:spcPct val="150000"/>
                        </a:lnSpc>
                        <a:spcAft>
                          <a:spcPts val="0"/>
                        </a:spcAft>
                      </a:pPr>
                      <a:r>
                        <a:rPr lang="es-ES_tradnl" sz="1800">
                          <a:effectLst/>
                        </a:rPr>
                        <a:t>2</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5</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No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209469">
                <a:tc>
                  <a:txBody>
                    <a:bodyPr/>
                    <a:lstStyle/>
                    <a:p>
                      <a:pPr algn="ctr">
                        <a:lnSpc>
                          <a:spcPct val="150000"/>
                        </a:lnSpc>
                        <a:spcAft>
                          <a:spcPts val="0"/>
                        </a:spcAft>
                      </a:pPr>
                      <a:r>
                        <a:rPr lang="es-ES_tradnl" sz="1800">
                          <a:effectLst/>
                        </a:rPr>
                        <a:t>2</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10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No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209469">
                <a:tc>
                  <a:txBody>
                    <a:bodyPr/>
                    <a:lstStyle/>
                    <a:p>
                      <a:pPr algn="ctr">
                        <a:lnSpc>
                          <a:spcPct val="150000"/>
                        </a:lnSpc>
                        <a:spcAft>
                          <a:spcPts val="0"/>
                        </a:spcAft>
                      </a:pPr>
                      <a:r>
                        <a:rPr lang="es-ES_tradnl" sz="1800">
                          <a:effectLst/>
                        </a:rPr>
                        <a:t>3</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5</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Bajo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209469">
                <a:tc>
                  <a:txBody>
                    <a:bodyPr/>
                    <a:lstStyle/>
                    <a:p>
                      <a:pPr algn="ctr">
                        <a:lnSpc>
                          <a:spcPct val="150000"/>
                        </a:lnSpc>
                        <a:spcAft>
                          <a:spcPts val="0"/>
                        </a:spcAft>
                      </a:pPr>
                      <a:r>
                        <a:rPr lang="es-ES_tradnl" sz="1800">
                          <a:effectLst/>
                        </a:rPr>
                        <a:t>3</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10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Bajo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209469">
                <a:tc>
                  <a:txBody>
                    <a:bodyPr/>
                    <a:lstStyle/>
                    <a:p>
                      <a:pPr algn="ctr">
                        <a:lnSpc>
                          <a:spcPct val="150000"/>
                        </a:lnSpc>
                        <a:spcAft>
                          <a:spcPts val="0"/>
                        </a:spcAft>
                      </a:pPr>
                      <a:r>
                        <a:rPr lang="es-ES_tradnl" sz="1800">
                          <a:effectLst/>
                        </a:rPr>
                        <a:t>4</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5</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Bajo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209469">
                <a:tc>
                  <a:txBody>
                    <a:bodyPr/>
                    <a:lstStyle/>
                    <a:p>
                      <a:pPr algn="ctr">
                        <a:lnSpc>
                          <a:spcPct val="150000"/>
                        </a:lnSpc>
                        <a:spcAft>
                          <a:spcPts val="0"/>
                        </a:spcAft>
                      </a:pPr>
                      <a:r>
                        <a:rPr lang="es-ES_tradnl" sz="1800">
                          <a:effectLst/>
                        </a:rPr>
                        <a:t>4</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10</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Moderado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dirty="0">
                          <a:effectLst/>
                        </a:rPr>
                        <a:t>Si</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bl>
          </a:graphicData>
        </a:graphic>
      </p:graphicFrame>
    </p:spTree>
    <p:extLst>
      <p:ext uri="{BB962C8B-B14F-4D97-AF65-F5344CB8AC3E}">
        <p14:creationId xmlns:p14="http://schemas.microsoft.com/office/powerpoint/2010/main" val="150781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20480"/>
            <a:ext cx="10515600" cy="1145224"/>
          </a:xfrm>
        </p:spPr>
        <p:txBody>
          <a:bodyPr/>
          <a:lstStyle/>
          <a:p>
            <a:pPr algn="r"/>
            <a:r>
              <a:rPr lang="es-EC" dirty="0" smtClean="0"/>
              <a:t>Pruebas de integración</a:t>
            </a:r>
            <a:endParaRPr lang="es-EC" dirty="0"/>
          </a:p>
        </p:txBody>
      </p:sp>
      <p:sp>
        <p:nvSpPr>
          <p:cNvPr id="10" name="Marcador de texto 9"/>
          <p:cNvSpPr>
            <a:spLocks noGrp="1"/>
          </p:cNvSpPr>
          <p:nvPr>
            <p:ph type="body" sz="quarter" idx="3"/>
          </p:nvPr>
        </p:nvSpPr>
        <p:spPr>
          <a:xfrm>
            <a:off x="835124" y="1162468"/>
            <a:ext cx="5029200" cy="685800"/>
          </a:xfrm>
        </p:spPr>
        <p:txBody>
          <a:bodyPr/>
          <a:lstStyle/>
          <a:p>
            <a:r>
              <a:rPr lang="es-EC" dirty="0" smtClean="0"/>
              <a:t>Pantalla </a:t>
            </a:r>
            <a:r>
              <a:rPr lang="es-EC" dirty="0" err="1" smtClean="0"/>
              <a:t>touch</a:t>
            </a:r>
            <a:r>
              <a:rPr lang="es-EC" dirty="0" smtClean="0"/>
              <a:t> y </a:t>
            </a:r>
            <a:r>
              <a:rPr lang="es-EC" dirty="0" err="1" smtClean="0"/>
              <a:t>Arduino</a:t>
            </a:r>
            <a:r>
              <a:rPr lang="es-EC" dirty="0" smtClean="0"/>
              <a:t> MEGA</a:t>
            </a:r>
            <a:endParaRPr lang="es-EC" dirty="0"/>
          </a:p>
        </p:txBody>
      </p:sp>
      <p:graphicFrame>
        <p:nvGraphicFramePr>
          <p:cNvPr id="3" name="Marcador de contenido 2"/>
          <p:cNvGraphicFramePr>
            <a:graphicFrameLocks noGrp="1"/>
          </p:cNvGraphicFramePr>
          <p:nvPr>
            <p:ph sz="quarter" idx="4"/>
            <p:extLst>
              <p:ext uri="{D42A27DB-BD31-4B8C-83A1-F6EECF244321}">
                <p14:modId xmlns:p14="http://schemas.microsoft.com/office/powerpoint/2010/main" val="253169728"/>
              </p:ext>
            </p:extLst>
          </p:nvPr>
        </p:nvGraphicFramePr>
        <p:xfrm>
          <a:off x="1199456" y="2136317"/>
          <a:ext cx="9938320" cy="3236899"/>
        </p:xfrm>
        <a:graphic>
          <a:graphicData uri="http://schemas.openxmlformats.org/drawingml/2006/table">
            <a:tbl>
              <a:tblPr firstRow="1" firstCol="1" bandRow="1">
                <a:tableStyleId>{3B4B98B0-60AC-42C2-AFA5-B58CD77FA1E5}</a:tableStyleId>
              </a:tblPr>
              <a:tblGrid>
                <a:gridCol w="1987664"/>
                <a:gridCol w="1987664"/>
                <a:gridCol w="1987664"/>
                <a:gridCol w="1987664"/>
                <a:gridCol w="1987664"/>
              </a:tblGrid>
              <a:tr h="970814">
                <a:tc>
                  <a:txBody>
                    <a:bodyPr/>
                    <a:lstStyle/>
                    <a:p>
                      <a:pPr algn="ctr">
                        <a:lnSpc>
                          <a:spcPct val="150000"/>
                        </a:lnSpc>
                        <a:spcAft>
                          <a:spcPts val="0"/>
                        </a:spcAft>
                      </a:pPr>
                      <a:r>
                        <a:rPr lang="es-ES_tradnl" sz="1800">
                          <a:effectLst/>
                        </a:rPr>
                        <a:t>No. de interacciones</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Tiempo de respuesta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No. de elementos</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Estabilidad de comunicación</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Conformidad</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53217">
                <a:tc>
                  <a:txBody>
                    <a:bodyPr/>
                    <a:lstStyle/>
                    <a:p>
                      <a:pPr algn="ctr">
                        <a:lnSpc>
                          <a:spcPct val="150000"/>
                        </a:lnSpc>
                        <a:spcAft>
                          <a:spcPts val="0"/>
                        </a:spcAft>
                      </a:pPr>
                      <a:r>
                        <a:rPr lang="es-ES_tradnl" sz="1800">
                          <a:effectLst/>
                        </a:rPr>
                        <a:t>3</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1</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Estable</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53217">
                <a:tc>
                  <a:txBody>
                    <a:bodyPr/>
                    <a:lstStyle/>
                    <a:p>
                      <a:pPr algn="ctr">
                        <a:lnSpc>
                          <a:spcPct val="150000"/>
                        </a:lnSpc>
                        <a:spcAft>
                          <a:spcPts val="0"/>
                        </a:spcAft>
                      </a:pPr>
                      <a:r>
                        <a:rPr lang="es-ES_tradnl" sz="1800">
                          <a:effectLst/>
                        </a:rPr>
                        <a:t>7</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4</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Estable</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53217">
                <a:tc>
                  <a:txBody>
                    <a:bodyPr/>
                    <a:lstStyle/>
                    <a:p>
                      <a:pPr algn="ctr">
                        <a:lnSpc>
                          <a:spcPct val="150000"/>
                        </a:lnSpc>
                        <a:spcAft>
                          <a:spcPts val="0"/>
                        </a:spcAft>
                      </a:pPr>
                      <a:r>
                        <a:rPr lang="es-ES_tradnl" sz="1800">
                          <a:effectLst/>
                        </a:rPr>
                        <a:t>12</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8</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Estable</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53217">
                <a:tc>
                  <a:txBody>
                    <a:bodyPr/>
                    <a:lstStyle/>
                    <a:p>
                      <a:pPr algn="ctr">
                        <a:lnSpc>
                          <a:spcPct val="150000"/>
                        </a:lnSpc>
                        <a:spcAft>
                          <a:spcPts val="0"/>
                        </a:spcAft>
                      </a:pPr>
                      <a:r>
                        <a:rPr lang="es-ES_tradnl" sz="1800">
                          <a:effectLst/>
                        </a:rPr>
                        <a:t>17</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12</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Estable</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r h="453217">
                <a:tc>
                  <a:txBody>
                    <a:bodyPr/>
                    <a:lstStyle/>
                    <a:p>
                      <a:pPr algn="ctr">
                        <a:lnSpc>
                          <a:spcPct val="150000"/>
                        </a:lnSpc>
                        <a:spcAft>
                          <a:spcPts val="0"/>
                        </a:spcAft>
                      </a:pPr>
                      <a:r>
                        <a:rPr lang="es-ES_tradnl" sz="1800">
                          <a:effectLst/>
                        </a:rPr>
                        <a:t>22</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16</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a:effectLst/>
                        </a:rPr>
                        <a:t>Estable</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c>
                  <a:txBody>
                    <a:bodyPr/>
                    <a:lstStyle/>
                    <a:p>
                      <a:pPr algn="ctr">
                        <a:lnSpc>
                          <a:spcPct val="150000"/>
                        </a:lnSpc>
                        <a:spcAft>
                          <a:spcPts val="0"/>
                        </a:spcAft>
                      </a:pPr>
                      <a:r>
                        <a:rPr lang="es-ES_tradnl" sz="1800" dirty="0">
                          <a:effectLst/>
                        </a:rPr>
                        <a:t>Si</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tc>
              </a:tr>
            </a:tbl>
          </a:graphicData>
        </a:graphic>
      </p:graphicFrame>
    </p:spTree>
    <p:extLst>
      <p:ext uri="{BB962C8B-B14F-4D97-AF65-F5344CB8AC3E}">
        <p14:creationId xmlns:p14="http://schemas.microsoft.com/office/powerpoint/2010/main" val="344425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20480"/>
            <a:ext cx="10515600" cy="1145224"/>
          </a:xfrm>
        </p:spPr>
        <p:txBody>
          <a:bodyPr/>
          <a:lstStyle/>
          <a:p>
            <a:pPr algn="r"/>
            <a:r>
              <a:rPr lang="es-EC" dirty="0" smtClean="0"/>
              <a:t>Pruebas de funcionalidad</a:t>
            </a:r>
            <a:endParaRPr lang="es-EC" dirty="0"/>
          </a:p>
        </p:txBody>
      </p:sp>
      <p:sp>
        <p:nvSpPr>
          <p:cNvPr id="10" name="Marcador de texto 9"/>
          <p:cNvSpPr>
            <a:spLocks noGrp="1"/>
          </p:cNvSpPr>
          <p:nvPr>
            <p:ph type="body" sz="quarter" idx="3"/>
          </p:nvPr>
        </p:nvSpPr>
        <p:spPr>
          <a:xfrm>
            <a:off x="835124" y="1162468"/>
            <a:ext cx="5029200" cy="685800"/>
          </a:xfrm>
        </p:spPr>
        <p:txBody>
          <a:bodyPr/>
          <a:lstStyle/>
          <a:p>
            <a:r>
              <a:rPr lang="es-EC" dirty="0" smtClean="0"/>
              <a:t>Interfaz Humano-Máquina</a:t>
            </a:r>
            <a:endParaRPr lang="es-EC" dirty="0"/>
          </a:p>
        </p:txBody>
      </p:sp>
      <p:graphicFrame>
        <p:nvGraphicFramePr>
          <p:cNvPr id="4" name="Marcador de contenido 3"/>
          <p:cNvGraphicFramePr>
            <a:graphicFrameLocks noGrp="1"/>
          </p:cNvGraphicFramePr>
          <p:nvPr>
            <p:ph sz="quarter" idx="4"/>
            <p:extLst>
              <p:ext uri="{D42A27DB-BD31-4B8C-83A1-F6EECF244321}">
                <p14:modId xmlns:p14="http://schemas.microsoft.com/office/powerpoint/2010/main" val="619487748"/>
              </p:ext>
            </p:extLst>
          </p:nvPr>
        </p:nvGraphicFramePr>
        <p:xfrm>
          <a:off x="2423592" y="1890576"/>
          <a:ext cx="8064896" cy="4418744"/>
        </p:xfrm>
        <a:graphic>
          <a:graphicData uri="http://schemas.openxmlformats.org/drawingml/2006/table">
            <a:tbl>
              <a:tblPr firstRow="1" firstCol="1" bandRow="1">
                <a:tableStyleId>{3B4B98B0-60AC-42C2-AFA5-B58CD77FA1E5}</a:tableStyleId>
              </a:tblPr>
              <a:tblGrid>
                <a:gridCol w="2682240"/>
                <a:gridCol w="2682240"/>
                <a:gridCol w="2700416"/>
              </a:tblGrid>
              <a:tr h="386722">
                <a:tc>
                  <a:txBody>
                    <a:bodyPr/>
                    <a:lstStyle/>
                    <a:p>
                      <a:pPr algn="ctr">
                        <a:lnSpc>
                          <a:spcPct val="150000"/>
                        </a:lnSpc>
                        <a:spcAft>
                          <a:spcPts val="0"/>
                        </a:spcAft>
                      </a:pPr>
                      <a:r>
                        <a:rPr lang="es-ES_tradnl" sz="1800" dirty="0">
                          <a:effectLst/>
                        </a:rPr>
                        <a:t>Especificación</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dirty="0">
                          <a:effectLst/>
                        </a:rPr>
                        <a:t>Resultado</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Conformidad</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86722">
                <a:tc>
                  <a:txBody>
                    <a:bodyPr/>
                    <a:lstStyle/>
                    <a:p>
                      <a:pPr algn="ctr">
                        <a:lnSpc>
                          <a:spcPct val="150000"/>
                        </a:lnSpc>
                        <a:spcAft>
                          <a:spcPts val="0"/>
                        </a:spcAft>
                      </a:pPr>
                      <a:r>
                        <a:rPr lang="es-ES_tradnl" sz="1800">
                          <a:effectLst/>
                        </a:rPr>
                        <a:t>Fácil de usar</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Medio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86722">
                <a:tc>
                  <a:txBody>
                    <a:bodyPr/>
                    <a:lstStyle/>
                    <a:p>
                      <a:pPr algn="ctr">
                        <a:lnSpc>
                          <a:spcPct val="150000"/>
                        </a:lnSpc>
                        <a:spcAft>
                          <a:spcPts val="0"/>
                        </a:spcAft>
                      </a:pPr>
                      <a:r>
                        <a:rPr lang="es-ES_tradnl" sz="1800">
                          <a:effectLst/>
                        </a:rPr>
                        <a:t>Fácil de aprender</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1270034">
                <a:tc>
                  <a:txBody>
                    <a:bodyPr/>
                    <a:lstStyle/>
                    <a:p>
                      <a:pPr algn="ctr">
                        <a:lnSpc>
                          <a:spcPct val="150000"/>
                        </a:lnSpc>
                        <a:spcAft>
                          <a:spcPts val="0"/>
                        </a:spcAft>
                      </a:pPr>
                      <a:r>
                        <a:rPr lang="es-ES_tradnl" sz="1800">
                          <a:effectLst/>
                        </a:rPr>
                        <a:t>Número de interacciones para primera dosificación</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3</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86722">
                <a:tc>
                  <a:txBody>
                    <a:bodyPr/>
                    <a:lstStyle/>
                    <a:p>
                      <a:pPr algn="ctr">
                        <a:lnSpc>
                          <a:spcPct val="150000"/>
                        </a:lnSpc>
                        <a:spcAft>
                          <a:spcPts val="0"/>
                        </a:spcAft>
                      </a:pPr>
                      <a:r>
                        <a:rPr lang="es-ES_tradnl" sz="1800">
                          <a:effectLst/>
                        </a:rPr>
                        <a:t>Calidad de diseño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86722">
                <a:tc>
                  <a:txBody>
                    <a:bodyPr/>
                    <a:lstStyle/>
                    <a:p>
                      <a:pPr algn="ctr">
                        <a:lnSpc>
                          <a:spcPct val="150000"/>
                        </a:lnSpc>
                        <a:spcAft>
                          <a:spcPts val="0"/>
                        </a:spcAft>
                      </a:pPr>
                      <a:r>
                        <a:rPr lang="es-ES_tradnl" sz="1800">
                          <a:effectLst/>
                        </a:rPr>
                        <a:t>Tiempo de respuesta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86722">
                <a:tc>
                  <a:txBody>
                    <a:bodyPr/>
                    <a:lstStyle/>
                    <a:p>
                      <a:pPr algn="ctr">
                        <a:lnSpc>
                          <a:spcPct val="150000"/>
                        </a:lnSpc>
                        <a:spcAft>
                          <a:spcPts val="0"/>
                        </a:spcAft>
                      </a:pPr>
                      <a:r>
                        <a:rPr lang="es-ES_tradnl" sz="1800">
                          <a:effectLst/>
                        </a:rPr>
                        <a:t>Manejo de variables</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Adecuado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28378">
                <a:tc>
                  <a:txBody>
                    <a:bodyPr/>
                    <a:lstStyle/>
                    <a:p>
                      <a:pPr algn="ctr">
                        <a:lnSpc>
                          <a:spcPct val="150000"/>
                        </a:lnSpc>
                        <a:spcAft>
                          <a:spcPts val="0"/>
                        </a:spcAft>
                      </a:pPr>
                      <a:r>
                        <a:rPr lang="es-ES_tradnl" sz="1800">
                          <a:effectLst/>
                        </a:rPr>
                        <a:t>Satisfacción de usuario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dirty="0">
                          <a:effectLst/>
                        </a:rPr>
                        <a:t>Si</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bl>
          </a:graphicData>
        </a:graphic>
      </p:graphicFrame>
    </p:spTree>
    <p:extLst>
      <p:ext uri="{BB962C8B-B14F-4D97-AF65-F5344CB8AC3E}">
        <p14:creationId xmlns:p14="http://schemas.microsoft.com/office/powerpoint/2010/main" val="341327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20480"/>
            <a:ext cx="10515600" cy="1145224"/>
          </a:xfrm>
        </p:spPr>
        <p:txBody>
          <a:bodyPr/>
          <a:lstStyle/>
          <a:p>
            <a:pPr algn="r"/>
            <a:r>
              <a:rPr lang="es-EC" dirty="0" smtClean="0"/>
              <a:t>Pruebas de funcionalidad</a:t>
            </a:r>
            <a:endParaRPr lang="es-EC" dirty="0"/>
          </a:p>
        </p:txBody>
      </p:sp>
      <p:sp>
        <p:nvSpPr>
          <p:cNvPr id="10" name="Marcador de texto 9"/>
          <p:cNvSpPr>
            <a:spLocks noGrp="1"/>
          </p:cNvSpPr>
          <p:nvPr>
            <p:ph type="body" sz="quarter" idx="3"/>
          </p:nvPr>
        </p:nvSpPr>
        <p:spPr>
          <a:xfrm>
            <a:off x="835124" y="1162468"/>
            <a:ext cx="5029200" cy="685800"/>
          </a:xfrm>
        </p:spPr>
        <p:txBody>
          <a:bodyPr/>
          <a:lstStyle/>
          <a:p>
            <a:r>
              <a:rPr lang="es-EC" dirty="0" smtClean="0"/>
              <a:t>Sistema de dosificación</a:t>
            </a:r>
            <a:endParaRPr lang="es-EC" dirty="0"/>
          </a:p>
        </p:txBody>
      </p:sp>
      <p:graphicFrame>
        <p:nvGraphicFramePr>
          <p:cNvPr id="3" name="Marcador de contenido 2"/>
          <p:cNvGraphicFramePr>
            <a:graphicFrameLocks noGrp="1"/>
          </p:cNvGraphicFramePr>
          <p:nvPr>
            <p:ph sz="quarter" idx="4"/>
            <p:extLst>
              <p:ext uri="{D42A27DB-BD31-4B8C-83A1-F6EECF244321}">
                <p14:modId xmlns:p14="http://schemas.microsoft.com/office/powerpoint/2010/main" val="2275515283"/>
              </p:ext>
            </p:extLst>
          </p:nvPr>
        </p:nvGraphicFramePr>
        <p:xfrm>
          <a:off x="3581400" y="2060848"/>
          <a:ext cx="5029200" cy="3775312"/>
        </p:xfrm>
        <a:graphic>
          <a:graphicData uri="http://schemas.openxmlformats.org/drawingml/2006/table">
            <a:tbl>
              <a:tblPr firstRow="1" firstCol="1" bandRow="1">
                <a:tableStyleId>{3B4B98B0-60AC-42C2-AFA5-B58CD77FA1E5}</a:tableStyleId>
              </a:tblPr>
              <a:tblGrid>
                <a:gridCol w="1676400"/>
                <a:gridCol w="1676400"/>
                <a:gridCol w="1676400"/>
              </a:tblGrid>
              <a:tr h="345357">
                <a:tc>
                  <a:txBody>
                    <a:bodyPr/>
                    <a:lstStyle/>
                    <a:p>
                      <a:pPr algn="ctr">
                        <a:lnSpc>
                          <a:spcPct val="150000"/>
                        </a:lnSpc>
                        <a:spcAft>
                          <a:spcPts val="0"/>
                        </a:spcAft>
                      </a:pPr>
                      <a:r>
                        <a:rPr lang="es-ES_tradnl" sz="1600" dirty="0">
                          <a:effectLst/>
                        </a:rPr>
                        <a:t>Especificación</a:t>
                      </a:r>
                      <a:endParaRPr lang="es-EC"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Resultado</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Conformidad</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77230">
                <a:tc>
                  <a:txBody>
                    <a:bodyPr/>
                    <a:lstStyle/>
                    <a:p>
                      <a:pPr algn="ctr">
                        <a:lnSpc>
                          <a:spcPct val="150000"/>
                        </a:lnSpc>
                        <a:spcAft>
                          <a:spcPts val="0"/>
                        </a:spcAft>
                      </a:pPr>
                      <a:r>
                        <a:rPr lang="es-ES_tradnl" sz="1600">
                          <a:effectLst/>
                        </a:rPr>
                        <a:t>Tiempo de respuesta</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Medio</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No</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77230">
                <a:tc>
                  <a:txBody>
                    <a:bodyPr/>
                    <a:lstStyle/>
                    <a:p>
                      <a:pPr algn="ctr">
                        <a:lnSpc>
                          <a:spcPct val="150000"/>
                        </a:lnSpc>
                        <a:spcAft>
                          <a:spcPts val="0"/>
                        </a:spcAft>
                      </a:pPr>
                      <a:r>
                        <a:rPr lang="es-ES_tradnl" sz="1600">
                          <a:effectLst/>
                        </a:rPr>
                        <a:t>Tiempo de dosificación</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Medio</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Si</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77230">
                <a:tc>
                  <a:txBody>
                    <a:bodyPr/>
                    <a:lstStyle/>
                    <a:p>
                      <a:pPr algn="ctr">
                        <a:lnSpc>
                          <a:spcPct val="150000"/>
                        </a:lnSpc>
                        <a:spcAft>
                          <a:spcPts val="0"/>
                        </a:spcAft>
                      </a:pPr>
                      <a:r>
                        <a:rPr lang="es-ES_tradnl" sz="1600">
                          <a:effectLst/>
                        </a:rPr>
                        <a:t>Tiempo de movimiento</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Medio</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Si</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77230">
                <a:tc>
                  <a:txBody>
                    <a:bodyPr/>
                    <a:lstStyle/>
                    <a:p>
                      <a:pPr algn="ctr">
                        <a:lnSpc>
                          <a:spcPct val="150000"/>
                        </a:lnSpc>
                        <a:spcAft>
                          <a:spcPts val="0"/>
                        </a:spcAft>
                      </a:pPr>
                      <a:r>
                        <a:rPr lang="es-ES_tradnl" sz="1600">
                          <a:effectLst/>
                        </a:rPr>
                        <a:t>Precisión de dosificación</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Alto</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Si</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377230">
                <a:tc>
                  <a:txBody>
                    <a:bodyPr/>
                    <a:lstStyle/>
                    <a:p>
                      <a:pPr algn="ctr">
                        <a:lnSpc>
                          <a:spcPct val="150000"/>
                        </a:lnSpc>
                        <a:spcAft>
                          <a:spcPts val="0"/>
                        </a:spcAft>
                      </a:pPr>
                      <a:r>
                        <a:rPr lang="es-ES_tradnl" sz="1600" dirty="0">
                          <a:effectLst/>
                        </a:rPr>
                        <a:t>Satisfacción de usuario</a:t>
                      </a:r>
                      <a:endParaRPr lang="es-EC"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a:effectLst/>
                        </a:rPr>
                        <a:t>Alto</a:t>
                      </a:r>
                      <a:endParaRPr lang="es-EC"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600" dirty="0">
                          <a:effectLst/>
                        </a:rPr>
                        <a:t>Si</a:t>
                      </a:r>
                      <a:endParaRPr lang="es-EC"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bl>
          </a:graphicData>
        </a:graphic>
      </p:graphicFrame>
    </p:spTree>
    <p:extLst>
      <p:ext uri="{BB962C8B-B14F-4D97-AF65-F5344CB8AC3E}">
        <p14:creationId xmlns:p14="http://schemas.microsoft.com/office/powerpoint/2010/main" val="362393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20480"/>
            <a:ext cx="10515600" cy="1145224"/>
          </a:xfrm>
        </p:spPr>
        <p:txBody>
          <a:bodyPr/>
          <a:lstStyle/>
          <a:p>
            <a:pPr algn="r"/>
            <a:r>
              <a:rPr lang="es-EC" dirty="0" smtClean="0"/>
              <a:t>Pruebas de conjunto</a:t>
            </a:r>
            <a:endParaRPr lang="es-EC" dirty="0"/>
          </a:p>
        </p:txBody>
      </p:sp>
      <p:graphicFrame>
        <p:nvGraphicFramePr>
          <p:cNvPr id="5" name="Marcador de contenido 4"/>
          <p:cNvGraphicFramePr>
            <a:graphicFrameLocks noGrp="1"/>
          </p:cNvGraphicFramePr>
          <p:nvPr>
            <p:ph sz="quarter" idx="4"/>
            <p:extLst>
              <p:ext uri="{D42A27DB-BD31-4B8C-83A1-F6EECF244321}">
                <p14:modId xmlns:p14="http://schemas.microsoft.com/office/powerpoint/2010/main" val="2706266785"/>
              </p:ext>
            </p:extLst>
          </p:nvPr>
        </p:nvGraphicFramePr>
        <p:xfrm>
          <a:off x="1847528" y="1844824"/>
          <a:ext cx="8568951" cy="3293872"/>
        </p:xfrm>
        <a:graphic>
          <a:graphicData uri="http://schemas.openxmlformats.org/drawingml/2006/table">
            <a:tbl>
              <a:tblPr firstRow="1" firstCol="1" bandRow="1">
                <a:tableStyleId>{3B4B98B0-60AC-42C2-AFA5-B58CD77FA1E5}</a:tableStyleId>
              </a:tblPr>
              <a:tblGrid>
                <a:gridCol w="2856317"/>
                <a:gridCol w="2856317"/>
                <a:gridCol w="2856317"/>
              </a:tblGrid>
              <a:tr h="87464">
                <a:tc>
                  <a:txBody>
                    <a:bodyPr/>
                    <a:lstStyle/>
                    <a:p>
                      <a:pPr algn="ctr">
                        <a:lnSpc>
                          <a:spcPct val="150000"/>
                        </a:lnSpc>
                        <a:spcAft>
                          <a:spcPts val="0"/>
                        </a:spcAft>
                      </a:pPr>
                      <a:r>
                        <a:rPr lang="es-ES_tradnl" sz="1800" dirty="0">
                          <a:effectLst/>
                        </a:rPr>
                        <a:t>Especificación</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Resultado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Conformidad</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Comunicación</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Medio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No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Optimización de proceso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Tiempo de dosificación</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Precisión</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Repetibilidad</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Calidad de diseño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Alta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Si</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r h="87464">
                <a:tc>
                  <a:txBody>
                    <a:bodyPr/>
                    <a:lstStyle/>
                    <a:p>
                      <a:pPr algn="ctr">
                        <a:lnSpc>
                          <a:spcPct val="150000"/>
                        </a:lnSpc>
                        <a:spcAft>
                          <a:spcPts val="0"/>
                        </a:spcAft>
                      </a:pPr>
                      <a:r>
                        <a:rPr lang="es-ES_tradnl" sz="1800">
                          <a:effectLst/>
                        </a:rPr>
                        <a:t>Cableado suelto</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a:effectLst/>
                        </a:rPr>
                        <a:t>Media</a:t>
                      </a:r>
                      <a:endParaRPr lang="es-EC"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c>
                  <a:txBody>
                    <a:bodyPr/>
                    <a:lstStyle/>
                    <a:p>
                      <a:pPr algn="ctr">
                        <a:lnSpc>
                          <a:spcPct val="150000"/>
                        </a:lnSpc>
                        <a:spcAft>
                          <a:spcPts val="0"/>
                        </a:spcAft>
                      </a:pPr>
                      <a:r>
                        <a:rPr lang="es-ES_tradnl" sz="1800" dirty="0">
                          <a:effectLst/>
                        </a:rPr>
                        <a:t>Si</a:t>
                      </a:r>
                      <a:endParaRPr lang="es-EC"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799" marR="32799" marT="0" marB="0" anchor="ctr"/>
                </a:tc>
              </a:tr>
            </a:tbl>
          </a:graphicData>
        </a:graphic>
      </p:graphicFrame>
    </p:spTree>
    <p:extLst>
      <p:ext uri="{BB962C8B-B14F-4D97-AF65-F5344CB8AC3E}">
        <p14:creationId xmlns:p14="http://schemas.microsoft.com/office/powerpoint/2010/main" val="7422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de Resultados</a:t>
            </a:r>
            <a:endParaRPr lang="es-EC" dirty="0"/>
          </a:p>
        </p:txBody>
      </p:sp>
      <p:sp>
        <p:nvSpPr>
          <p:cNvPr id="3" name="Marcador de texto 2"/>
          <p:cNvSpPr>
            <a:spLocks noGrp="1"/>
          </p:cNvSpPr>
          <p:nvPr>
            <p:ph type="body" idx="1"/>
          </p:nvPr>
        </p:nvSpPr>
        <p:spPr/>
        <p:txBody>
          <a:bodyPr/>
          <a:lstStyle/>
          <a:p>
            <a:r>
              <a:rPr lang="es-EC" dirty="0" smtClean="0"/>
              <a:t> </a:t>
            </a:r>
            <a:endParaRPr lang="es-EC" dirty="0"/>
          </a:p>
        </p:txBody>
      </p:sp>
    </p:spTree>
    <p:extLst>
      <p:ext uri="{BB962C8B-B14F-4D97-AF65-F5344CB8AC3E}">
        <p14:creationId xmlns:p14="http://schemas.microsoft.com/office/powerpoint/2010/main" val="383107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Pruebas </a:t>
            </a:r>
            <a:r>
              <a:rPr lang="es-EC" dirty="0" smtClean="0"/>
              <a:t>unitarias</a:t>
            </a:r>
            <a:endParaRPr lang="es-EC" dirty="0"/>
          </a:p>
        </p:txBody>
      </p:sp>
      <p:sp>
        <p:nvSpPr>
          <p:cNvPr id="3" name="Marcador de contenido 2"/>
          <p:cNvSpPr>
            <a:spLocks noGrp="1"/>
          </p:cNvSpPr>
          <p:nvPr>
            <p:ph idx="1"/>
          </p:nvPr>
        </p:nvSpPr>
        <p:spPr/>
        <p:txBody>
          <a:bodyPr>
            <a:normAutofit/>
          </a:bodyPr>
          <a:lstStyle/>
          <a:p>
            <a:r>
              <a:rPr lang="es-EC" sz="2800" dirty="0"/>
              <a:t>Los componentes móviles y la pantalla táctil se desarrollaron adecuadamente en su respectivo proceso.</a:t>
            </a:r>
          </a:p>
          <a:p>
            <a:r>
              <a:rPr lang="es-EC" sz="2800" dirty="0"/>
              <a:t>Los elementos led presentan fallas de funcionamiento pasadas las 100 unidades, por lo tanto el sistema sólo tiene </a:t>
            </a:r>
            <a:r>
              <a:rPr lang="es-EC" sz="2800" dirty="0" smtClean="0"/>
              <a:t>90 para </a:t>
            </a:r>
            <a:r>
              <a:rPr lang="es-EC" sz="2800" dirty="0"/>
              <a:t>un encendido continuo.</a:t>
            </a:r>
          </a:p>
          <a:p>
            <a:endParaRPr lang="es-EC" sz="2800" dirty="0"/>
          </a:p>
        </p:txBody>
      </p:sp>
    </p:spTree>
    <p:extLst>
      <p:ext uri="{BB962C8B-B14F-4D97-AF65-F5344CB8AC3E}">
        <p14:creationId xmlns:p14="http://schemas.microsoft.com/office/powerpoint/2010/main" val="35067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ALCANCE</a:t>
            </a:r>
            <a:endParaRPr lang="es-EC" dirty="0"/>
          </a:p>
        </p:txBody>
      </p:sp>
      <p:sp>
        <p:nvSpPr>
          <p:cNvPr id="3" name="Marcador de contenido 2"/>
          <p:cNvSpPr>
            <a:spLocks noGrp="1"/>
          </p:cNvSpPr>
          <p:nvPr>
            <p:ph idx="1"/>
          </p:nvPr>
        </p:nvSpPr>
        <p:spPr/>
        <p:txBody>
          <a:bodyPr>
            <a:noAutofit/>
          </a:bodyPr>
          <a:lstStyle/>
          <a:p>
            <a:pPr algn="just"/>
            <a:r>
              <a:rPr lang="es-EC" sz="2800" dirty="0"/>
              <a:t>El equipo de sistema de dosificación de bebidas estará constituido por una estructura de acrílico altamente estética con conectores de acero inoxidable para resguardar los componentes electrónicos y actuadores de la máquina. </a:t>
            </a:r>
          </a:p>
          <a:p>
            <a:pPr algn="just"/>
            <a:r>
              <a:rPr lang="es-EC" sz="2800" dirty="0"/>
              <a:t>Contará con una interfaz HMI para que el usuario pueda acceder al menú de bebidas y escoger de acuerdo a su gusto la bebida a preparar por la máquina. </a:t>
            </a:r>
          </a:p>
          <a:p>
            <a:pPr algn="just"/>
            <a:r>
              <a:rPr lang="es-EC" sz="2800" dirty="0"/>
              <a:t>Para la elaboración de los cocteles se tiene a disposición cinco </a:t>
            </a:r>
            <a:r>
              <a:rPr lang="es-EC" sz="2800" dirty="0" smtClean="0"/>
              <a:t>licores, los cuales podrán </a:t>
            </a:r>
            <a:r>
              <a:rPr lang="es-EC" sz="2800" dirty="0"/>
              <a:t>ser combinados con bebidas </a:t>
            </a:r>
            <a:r>
              <a:rPr lang="es-EC" sz="2800" dirty="0" smtClean="0"/>
              <a:t>complementarias.</a:t>
            </a:r>
            <a:endParaRPr lang="es-EC" sz="2800" dirty="0"/>
          </a:p>
        </p:txBody>
      </p:sp>
    </p:spTree>
    <p:extLst>
      <p:ext uri="{BB962C8B-B14F-4D97-AF65-F5344CB8AC3E}">
        <p14:creationId xmlns:p14="http://schemas.microsoft.com/office/powerpoint/2010/main" val="28719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Pruebas de integración</a:t>
            </a:r>
          </a:p>
        </p:txBody>
      </p:sp>
      <p:sp>
        <p:nvSpPr>
          <p:cNvPr id="3" name="Marcador de contenido 2"/>
          <p:cNvSpPr>
            <a:spLocks noGrp="1"/>
          </p:cNvSpPr>
          <p:nvPr>
            <p:ph idx="1"/>
          </p:nvPr>
        </p:nvSpPr>
        <p:spPr/>
        <p:txBody>
          <a:bodyPr>
            <a:normAutofit/>
          </a:bodyPr>
          <a:lstStyle/>
          <a:p>
            <a:r>
              <a:rPr lang="es-EC" sz="2800" dirty="0"/>
              <a:t>Fuente de poder y elementos electrónicos </a:t>
            </a:r>
          </a:p>
          <a:p>
            <a:pPr lvl="1"/>
            <a:r>
              <a:rPr lang="es-EC" sz="2600" dirty="0"/>
              <a:t>Se calentó el regulador de voltaje de 5v por lo que fue necesario un disipador de calor .</a:t>
            </a:r>
          </a:p>
          <a:p>
            <a:r>
              <a:rPr lang="es-EC" sz="2800" dirty="0"/>
              <a:t>Driver de motor y motores</a:t>
            </a:r>
          </a:p>
          <a:p>
            <a:pPr lvl="1"/>
            <a:r>
              <a:rPr lang="es-EC" sz="2600" dirty="0"/>
              <a:t>El funcionamiento de los drivers es adecuado frente a la carga de los motores encendidos.</a:t>
            </a:r>
          </a:p>
          <a:p>
            <a:r>
              <a:rPr lang="es-EC" sz="2800" dirty="0"/>
              <a:t>Pantalla táctil y </a:t>
            </a:r>
            <a:r>
              <a:rPr lang="es-EC" sz="2800" dirty="0" err="1"/>
              <a:t>Arduino</a:t>
            </a:r>
            <a:r>
              <a:rPr lang="es-EC" sz="2800" dirty="0"/>
              <a:t> Mega</a:t>
            </a:r>
          </a:p>
          <a:p>
            <a:pPr lvl="1"/>
            <a:r>
              <a:rPr lang="es-EC" sz="2600" dirty="0"/>
              <a:t>Mantienen una comunicación estable durante el proceso.</a:t>
            </a:r>
          </a:p>
        </p:txBody>
      </p:sp>
    </p:spTree>
    <p:extLst>
      <p:ext uri="{BB962C8B-B14F-4D97-AF65-F5344CB8AC3E}">
        <p14:creationId xmlns:p14="http://schemas.microsoft.com/office/powerpoint/2010/main" val="24895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Pruebas de </a:t>
            </a:r>
            <a:r>
              <a:rPr lang="es-EC" dirty="0" smtClean="0"/>
              <a:t>funcionalidad</a:t>
            </a:r>
            <a:endParaRPr lang="es-EC" dirty="0"/>
          </a:p>
        </p:txBody>
      </p:sp>
      <p:sp>
        <p:nvSpPr>
          <p:cNvPr id="3" name="Marcador de contenido 2"/>
          <p:cNvSpPr>
            <a:spLocks noGrp="1"/>
          </p:cNvSpPr>
          <p:nvPr>
            <p:ph idx="1"/>
          </p:nvPr>
        </p:nvSpPr>
        <p:spPr/>
        <p:txBody>
          <a:bodyPr>
            <a:normAutofit/>
          </a:bodyPr>
          <a:lstStyle/>
          <a:p>
            <a:r>
              <a:rPr lang="es-EC" sz="2800" dirty="0"/>
              <a:t>Interfaz humano-máquina</a:t>
            </a:r>
          </a:p>
          <a:p>
            <a:pPr lvl="1"/>
            <a:r>
              <a:rPr lang="es-EC" sz="2600" dirty="0"/>
              <a:t>Facilidad moderada de manejo del HMI por íconos personalizados.</a:t>
            </a:r>
          </a:p>
          <a:p>
            <a:r>
              <a:rPr lang="es-EC" sz="2800" dirty="0"/>
              <a:t>Sistema de dosificación</a:t>
            </a:r>
          </a:p>
          <a:p>
            <a:pPr lvl="1"/>
            <a:r>
              <a:rPr lang="es-EC" sz="2600" dirty="0"/>
              <a:t>Tiempo de respuesta lento del sistema.</a:t>
            </a:r>
          </a:p>
          <a:p>
            <a:pPr lvl="1"/>
            <a:r>
              <a:rPr lang="es-EC" sz="2600" dirty="0"/>
              <a:t>Modificación de líneas de código para optimización.</a:t>
            </a:r>
          </a:p>
        </p:txBody>
      </p:sp>
    </p:spTree>
    <p:extLst>
      <p:ext uri="{BB962C8B-B14F-4D97-AF65-F5344CB8AC3E}">
        <p14:creationId xmlns:p14="http://schemas.microsoft.com/office/powerpoint/2010/main" val="102699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 de conjunto</a:t>
            </a:r>
            <a:endParaRPr lang="es-EC" dirty="0"/>
          </a:p>
        </p:txBody>
      </p:sp>
      <p:sp>
        <p:nvSpPr>
          <p:cNvPr id="3" name="Marcador de contenido 2"/>
          <p:cNvSpPr>
            <a:spLocks noGrp="1"/>
          </p:cNvSpPr>
          <p:nvPr>
            <p:ph idx="1"/>
          </p:nvPr>
        </p:nvSpPr>
        <p:spPr/>
        <p:txBody>
          <a:bodyPr>
            <a:normAutofit/>
          </a:bodyPr>
          <a:lstStyle/>
          <a:p>
            <a:r>
              <a:rPr lang="es-EC" sz="3200" dirty="0"/>
              <a:t>A</a:t>
            </a:r>
            <a:r>
              <a:rPr lang="es-EC" sz="3200" dirty="0" smtClean="0"/>
              <a:t>l </a:t>
            </a:r>
            <a:r>
              <a:rPr lang="es-EC" sz="3200" dirty="0"/>
              <a:t>analizar las fallas del conjunto, se corrigió líneas de código para eliminar información basura y tiempos muertos, además de disminuir la velocidad de transmisión.</a:t>
            </a:r>
          </a:p>
          <a:p>
            <a:endParaRPr lang="es-EC" sz="3200" dirty="0"/>
          </a:p>
        </p:txBody>
      </p:sp>
    </p:spTree>
    <p:extLst>
      <p:ext uri="{BB962C8B-B14F-4D97-AF65-F5344CB8AC3E}">
        <p14:creationId xmlns:p14="http://schemas.microsoft.com/office/powerpoint/2010/main" val="416197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texto 2"/>
          <p:cNvSpPr>
            <a:spLocks noGrp="1"/>
          </p:cNvSpPr>
          <p:nvPr>
            <p:ph type="body" idx="1"/>
          </p:nvPr>
        </p:nvSpPr>
        <p:spPr/>
        <p:txBody>
          <a:bodyPr/>
          <a:lstStyle/>
          <a:p>
            <a:r>
              <a:rPr lang="es-EC" dirty="0" smtClean="0"/>
              <a:t> </a:t>
            </a:r>
            <a:endParaRPr lang="es-EC" dirty="0"/>
          </a:p>
        </p:txBody>
      </p:sp>
    </p:spTree>
    <p:extLst>
      <p:ext uri="{BB962C8B-B14F-4D97-AF65-F5344CB8AC3E}">
        <p14:creationId xmlns:p14="http://schemas.microsoft.com/office/powerpoint/2010/main" val="271274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p:txBody>
          <a:bodyPr>
            <a:normAutofit fontScale="77500" lnSpcReduction="20000"/>
          </a:bodyPr>
          <a:lstStyle/>
          <a:p>
            <a:pPr lvl="0"/>
            <a:r>
              <a:rPr lang="es-MX" dirty="0"/>
              <a:t>A través del uso de herramientas de software de simulación mecánica se ha diseñado una estructura simple pero que cumple con las especificaciones tanto de funcionamiento robusto, como de mantenimiento de estética.</a:t>
            </a:r>
            <a:endParaRPr lang="es-EC" dirty="0"/>
          </a:p>
          <a:p>
            <a:pPr lvl="0"/>
            <a:r>
              <a:rPr lang="es-MX" dirty="0"/>
              <a:t>Mediante una lógica de programación estructurada se han manejado las diferentes variables que intervienen en el sistema, de igual forma se ha mantenido un control adecuado de los dispositivos obteniéndose un funcionamiento integral óptimo.</a:t>
            </a:r>
            <a:endParaRPr lang="es-EC" dirty="0"/>
          </a:p>
          <a:p>
            <a:pPr lvl="0"/>
            <a:r>
              <a:rPr lang="es-MX" dirty="0"/>
              <a:t>Mediante el uso del bus de comunicaciones en serie  </a:t>
            </a:r>
            <a:r>
              <a:rPr lang="es-MX" i="1" dirty="0"/>
              <a:t>Inter-</a:t>
            </a:r>
            <a:r>
              <a:rPr lang="es-MX" i="1" dirty="0" err="1"/>
              <a:t>Integrated</a:t>
            </a:r>
            <a:r>
              <a:rPr lang="es-MX" i="1" dirty="0"/>
              <a:t> </a:t>
            </a:r>
            <a:r>
              <a:rPr lang="es-MX" i="1" dirty="0" err="1"/>
              <a:t>Circuit</a:t>
            </a:r>
            <a:r>
              <a:rPr lang="es-MX" dirty="0"/>
              <a:t>, se ha logrado un control conveniente de los dispositivos esclavos como son la pantalla </a:t>
            </a:r>
            <a:r>
              <a:rPr lang="es-MX" dirty="0" err="1"/>
              <a:t>touch</a:t>
            </a:r>
            <a:r>
              <a:rPr lang="es-MX" dirty="0"/>
              <a:t>, y </a:t>
            </a:r>
            <a:r>
              <a:rPr lang="es-MX" dirty="0" err="1"/>
              <a:t>Arduinos</a:t>
            </a:r>
            <a:r>
              <a:rPr lang="es-MX" dirty="0"/>
              <a:t> UNO, mismos que intervienen directamente en el proceso de dosificación.</a:t>
            </a:r>
            <a:endParaRPr lang="es-EC" dirty="0"/>
          </a:p>
          <a:p>
            <a:pPr lvl="0"/>
            <a:r>
              <a:rPr lang="es-MX" dirty="0"/>
              <a:t>El diseño de una interfaz gráfica permite una comunicación adecuada entre el usuario y el sistema de dosificación, con este punto se ha logrado que el nivel de satisfacción del usuario aumente debido a que existen menos interacciones para obtener un resultado lo que concluye en un manejo sencillo de la máquina.</a:t>
            </a:r>
            <a:endParaRPr lang="es-EC" dirty="0"/>
          </a:p>
          <a:p>
            <a:pPr lvl="0"/>
            <a:r>
              <a:rPr lang="es-MX" dirty="0"/>
              <a:t>A pesar de que el uso de la máquina es de carácter intuitivo, se ha desarrollado un manual de usuario, el cual permite conocer el funcionamiento adecuado del sistema durante el proceso de dosificación.</a:t>
            </a:r>
            <a:endParaRPr lang="es-EC" dirty="0"/>
          </a:p>
          <a:p>
            <a:pPr lvl="0"/>
            <a:r>
              <a:rPr lang="es-MX" dirty="0"/>
              <a:t>La fabricación del sistema automático de dosificación de bebidas, da a conocer que los temas de innovación en los que se aplica la carrera de Ingeniería Mecatrónica son diversos, y que mediante la resolución correcta de problemas de diseño, se pueden obtener productos competitivos basados en tecnología actual.</a:t>
            </a:r>
            <a:endParaRPr lang="es-EC" dirty="0"/>
          </a:p>
          <a:p>
            <a:endParaRPr lang="es-EC" dirty="0"/>
          </a:p>
        </p:txBody>
      </p:sp>
    </p:spTree>
    <p:extLst>
      <p:ext uri="{BB962C8B-B14F-4D97-AF65-F5344CB8AC3E}">
        <p14:creationId xmlns:p14="http://schemas.microsoft.com/office/powerpoint/2010/main" val="216711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texto 2"/>
          <p:cNvSpPr>
            <a:spLocks noGrp="1"/>
          </p:cNvSpPr>
          <p:nvPr>
            <p:ph type="body" idx="1"/>
          </p:nvPr>
        </p:nvSpPr>
        <p:spPr/>
        <p:txBody>
          <a:bodyPr/>
          <a:lstStyle/>
          <a:p>
            <a:r>
              <a:rPr lang="es-EC" dirty="0" smtClean="0"/>
              <a:t> </a:t>
            </a:r>
            <a:endParaRPr lang="es-EC" dirty="0"/>
          </a:p>
        </p:txBody>
      </p:sp>
    </p:spTree>
    <p:extLst>
      <p:ext uri="{BB962C8B-B14F-4D97-AF65-F5344CB8AC3E}">
        <p14:creationId xmlns:p14="http://schemas.microsoft.com/office/powerpoint/2010/main" val="187945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normAutofit fontScale="85000" lnSpcReduction="20000"/>
          </a:bodyPr>
          <a:lstStyle/>
          <a:p>
            <a:pPr lvl="0"/>
            <a:r>
              <a:rPr lang="es-MX" dirty="0"/>
              <a:t>El material de la polea dentada acoplada al eje del motor a pasos es de aluminio y el uso de prisioneros desgasta la rosca manufacturada en dicha polea por lo que se recomienda cambiar el material de ésta por un acero fácil de maquinar.</a:t>
            </a:r>
            <a:endParaRPr lang="es-EC" dirty="0"/>
          </a:p>
          <a:p>
            <a:pPr lvl="0"/>
            <a:r>
              <a:rPr lang="es-MX" dirty="0"/>
              <a:t>Con la finalidad de rediseñar un sistema más compacto se recomienda el uso de otras bombas peristálticas que tengan menores dimensiones, de igual forma el uso de un único </a:t>
            </a:r>
            <a:r>
              <a:rPr lang="es-MX" dirty="0" err="1"/>
              <a:t>Arduino</a:t>
            </a:r>
            <a:r>
              <a:rPr lang="es-MX" dirty="0"/>
              <a:t> en conjunto con un </a:t>
            </a:r>
            <a:r>
              <a:rPr lang="es-MX" dirty="0" err="1"/>
              <a:t>shield</a:t>
            </a:r>
            <a:r>
              <a:rPr lang="es-MX" dirty="0"/>
              <a:t> de relés evitaría la acumulación de controladores en el sistema, reduciendo el espacio necesario para el proceso.</a:t>
            </a:r>
            <a:endParaRPr lang="es-EC" dirty="0"/>
          </a:p>
          <a:p>
            <a:pPr lvl="0"/>
            <a:r>
              <a:rPr lang="es-MX" dirty="0"/>
              <a:t>Eventualmente se ha modificado tapones de laboratorio como elementos de contención de líquidos en las respectivas botellas de licor, este método funciona pero con el fin de mejorar la presentación de la máquina se recomienda la fabricación de tapones personalizados en caucho de nivel alimenticio, lo que permitirá también una mejor adaptación a cada una de las botellas.</a:t>
            </a:r>
            <a:endParaRPr lang="es-EC" dirty="0"/>
          </a:p>
          <a:p>
            <a:pPr lvl="0"/>
            <a:r>
              <a:rPr lang="es-MX" dirty="0"/>
              <a:t>Para lograr una mayor velocidad de movimiento del soporte de vasos se recomienda el uso de un motor a pasos que tenga un factor de grados por paso más amplio, sin embargo esto podría causar una menor precisión en el posicionamiento del vaso a lo largo del eje de la trayectoria. </a:t>
            </a:r>
            <a:endParaRPr lang="es-EC" dirty="0"/>
          </a:p>
          <a:p>
            <a:r>
              <a:rPr lang="es-MX" dirty="0"/>
              <a:t>Se debe considerar que, si es necesario un cambio de bomba peristáltica, ésta podría tener una diferente velocidad de dosificación, por esta razón se recomienda verificar mediante un subprograma el volumen dosificado por la bomba en un espacio de tiempo determinado.</a:t>
            </a:r>
            <a:endParaRPr lang="es-EC" dirty="0"/>
          </a:p>
        </p:txBody>
      </p:sp>
    </p:spTree>
    <p:extLst>
      <p:ext uri="{BB962C8B-B14F-4D97-AF65-F5344CB8AC3E}">
        <p14:creationId xmlns:p14="http://schemas.microsoft.com/office/powerpoint/2010/main" val="357636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41248" y="3429001"/>
            <a:ext cx="9601200" cy="1152128"/>
          </a:xfrm>
        </p:spPr>
        <p:txBody>
          <a:bodyPr/>
          <a:lstStyle/>
          <a:p>
            <a:r>
              <a:rPr lang="es-EC" dirty="0" smtClean="0"/>
              <a:t>Diseño de Hardware</a:t>
            </a:r>
            <a:endParaRPr lang="es-EC" dirty="0"/>
          </a:p>
        </p:txBody>
      </p:sp>
      <p:sp>
        <p:nvSpPr>
          <p:cNvPr id="3" name="Marcador de texto 2"/>
          <p:cNvSpPr>
            <a:spLocks noGrp="1"/>
          </p:cNvSpPr>
          <p:nvPr>
            <p:ph type="body" idx="1"/>
          </p:nvPr>
        </p:nvSpPr>
        <p:spPr>
          <a:xfrm>
            <a:off x="1343472" y="4581129"/>
            <a:ext cx="9098976" cy="1368151"/>
          </a:xfrm>
        </p:spPr>
        <p:txBody>
          <a:bodyPr>
            <a:normAutofit/>
          </a:bodyPr>
          <a:lstStyle/>
          <a:p>
            <a:r>
              <a:rPr lang="es-EC" dirty="0"/>
              <a:t>Selección de actuador de </a:t>
            </a:r>
            <a:r>
              <a:rPr lang="es-EC" dirty="0" smtClean="0"/>
              <a:t>dosificación</a:t>
            </a:r>
          </a:p>
          <a:p>
            <a:r>
              <a:rPr lang="es-EC" dirty="0" smtClean="0"/>
              <a:t>Diseño de la estructura base</a:t>
            </a:r>
          </a:p>
          <a:p>
            <a:r>
              <a:rPr lang="es-EC" dirty="0" smtClean="0"/>
              <a:t>Diseño de sistema de movimiento lineal</a:t>
            </a:r>
          </a:p>
        </p:txBody>
      </p:sp>
    </p:spTree>
    <p:extLst>
      <p:ext uri="{BB962C8B-B14F-4D97-AF65-F5344CB8AC3E}">
        <p14:creationId xmlns:p14="http://schemas.microsoft.com/office/powerpoint/2010/main" val="284833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Materiales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98054035"/>
              </p:ext>
            </p:extLst>
          </p:nvPr>
        </p:nvGraphicFramePr>
        <p:xfrm>
          <a:off x="-528736" y="144016"/>
          <a:ext cx="10585176"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p:cNvSpPr>
            <a:spLocks noGrp="1"/>
          </p:cNvSpPr>
          <p:nvPr>
            <p:ph type="body" sz="half" idx="2"/>
          </p:nvPr>
        </p:nvSpPr>
        <p:spPr/>
        <p:txBody>
          <a:bodyPr>
            <a:noAutofit/>
          </a:bodyPr>
          <a:lstStyle/>
          <a:p>
            <a:pPr marL="342900" indent="-342900">
              <a:buFont typeface="Arial" panose="020B0604020202020204" pitchFamily="34" charset="0"/>
              <a:buChar char="•"/>
            </a:pPr>
            <a:r>
              <a:rPr lang="es-EC" sz="2400" dirty="0" smtClean="0"/>
              <a:t>Acabado </a:t>
            </a:r>
            <a:r>
              <a:rPr lang="es-EC" sz="2400" dirty="0"/>
              <a:t>superficial</a:t>
            </a:r>
          </a:p>
          <a:p>
            <a:pPr marL="342900" indent="-342900">
              <a:buFont typeface="Arial" panose="020B0604020202020204" pitchFamily="34" charset="0"/>
              <a:buChar char="•"/>
            </a:pPr>
            <a:r>
              <a:rPr lang="es-EC" sz="2400" dirty="0"/>
              <a:t>Disponibilidad</a:t>
            </a:r>
          </a:p>
          <a:p>
            <a:pPr marL="342900" indent="-342900">
              <a:buFont typeface="Arial" panose="020B0604020202020204" pitchFamily="34" charset="0"/>
              <a:buChar char="•"/>
            </a:pPr>
            <a:r>
              <a:rPr lang="es-EC" sz="2400" dirty="0"/>
              <a:t>Peso total de la máquina</a:t>
            </a:r>
          </a:p>
          <a:p>
            <a:pPr marL="342900" indent="-342900">
              <a:buFont typeface="Arial" panose="020B0604020202020204" pitchFamily="34" charset="0"/>
              <a:buChar char="•"/>
            </a:pPr>
            <a:r>
              <a:rPr lang="es-EC" sz="2400" dirty="0"/>
              <a:t>Resistencia mecánica</a:t>
            </a:r>
          </a:p>
        </p:txBody>
      </p:sp>
    </p:spTree>
    <p:extLst>
      <p:ext uri="{BB962C8B-B14F-4D97-AF65-F5344CB8AC3E}">
        <p14:creationId xmlns:p14="http://schemas.microsoft.com/office/powerpoint/2010/main" val="293499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Especificaciones</a:t>
            </a:r>
            <a:endParaRPr lang="es-EC" dirty="0"/>
          </a:p>
        </p:txBody>
      </p:sp>
      <p:pic>
        <p:nvPicPr>
          <p:cNvPr id="4" name="Marcador de contenido 3" descr="http://24gadget.ru/uploads/posts/2012-09/1346824665_the-inebriato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1881981"/>
            <a:ext cx="5715000" cy="4238625"/>
          </a:xfrm>
          <a:prstGeom prst="rect">
            <a:avLst/>
          </a:prstGeom>
          <a:ln>
            <a:noFill/>
          </a:ln>
          <a:effectLst>
            <a:softEdge rad="112500"/>
          </a:effectLst>
        </p:spPr>
      </p:pic>
      <p:sp>
        <p:nvSpPr>
          <p:cNvPr id="6" name="Redondear rectángulo de esquina diagonal 5"/>
          <p:cNvSpPr/>
          <p:nvPr/>
        </p:nvSpPr>
        <p:spPr>
          <a:xfrm>
            <a:off x="1271464" y="1933690"/>
            <a:ext cx="2615108" cy="929235"/>
          </a:xfrm>
          <a:prstGeom prst="round2DiagRect">
            <a:avLst>
              <a:gd name="adj1" fmla="val 26191"/>
              <a:gd name="adj2" fmla="val 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smtClean="0">
                <a:solidFill>
                  <a:sysClr val="windowText" lastClr="000000"/>
                </a:solidFill>
              </a:rPr>
              <a:t>Apariencia </a:t>
            </a:r>
            <a:r>
              <a:rPr lang="es-419" dirty="0">
                <a:solidFill>
                  <a:sysClr val="windowText" lastClr="000000"/>
                </a:solidFill>
              </a:rPr>
              <a:t>agradable para el </a:t>
            </a:r>
            <a:r>
              <a:rPr lang="es-419" dirty="0" smtClean="0">
                <a:solidFill>
                  <a:sysClr val="windowText" lastClr="000000"/>
                </a:solidFill>
              </a:rPr>
              <a:t>usuario</a:t>
            </a:r>
            <a:endParaRPr lang="es-EC" dirty="0">
              <a:solidFill>
                <a:sysClr val="windowText" lastClr="000000"/>
              </a:solidFill>
            </a:endParaRPr>
          </a:p>
        </p:txBody>
      </p:sp>
      <p:sp>
        <p:nvSpPr>
          <p:cNvPr id="7" name="Redondear rectángulo de esquina diagonal 6"/>
          <p:cNvSpPr/>
          <p:nvPr/>
        </p:nvSpPr>
        <p:spPr>
          <a:xfrm>
            <a:off x="6088380" y="513910"/>
            <a:ext cx="2615108" cy="1051321"/>
          </a:xfrm>
          <a:prstGeom prst="round2DiagRect">
            <a:avLst>
              <a:gd name="adj1" fmla="val 26191"/>
              <a:gd name="adj2" fmla="val 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smtClean="0">
                <a:solidFill>
                  <a:sysClr val="windowText" lastClr="000000"/>
                </a:solidFill>
              </a:rPr>
              <a:t>Cinco </a:t>
            </a:r>
            <a:r>
              <a:rPr lang="es-419" dirty="0">
                <a:solidFill>
                  <a:sysClr val="windowText" lastClr="000000"/>
                </a:solidFill>
              </a:rPr>
              <a:t>botellas de diferentes tipos de </a:t>
            </a:r>
            <a:r>
              <a:rPr lang="es-419" dirty="0" smtClean="0">
                <a:solidFill>
                  <a:sysClr val="windowText" lastClr="000000"/>
                </a:solidFill>
              </a:rPr>
              <a:t>licores</a:t>
            </a:r>
            <a:endParaRPr lang="es-EC" dirty="0">
              <a:solidFill>
                <a:sysClr val="windowText" lastClr="000000"/>
              </a:solidFill>
            </a:endParaRPr>
          </a:p>
        </p:txBody>
      </p:sp>
      <p:sp>
        <p:nvSpPr>
          <p:cNvPr id="9" name="Redondear rectángulo de esquina diagonal 8"/>
          <p:cNvSpPr/>
          <p:nvPr/>
        </p:nvSpPr>
        <p:spPr>
          <a:xfrm>
            <a:off x="8435329" y="5198852"/>
            <a:ext cx="2615108" cy="882662"/>
          </a:xfrm>
          <a:prstGeom prst="round2DiagRect">
            <a:avLst>
              <a:gd name="adj1" fmla="val 26191"/>
              <a:gd name="adj2" fmla="val 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mtClean="0">
                <a:solidFill>
                  <a:sysClr val="windowText" lastClr="000000"/>
                </a:solidFill>
              </a:rPr>
              <a:t>Movimiento lineal del vaso</a:t>
            </a:r>
            <a:endParaRPr lang="es-EC" dirty="0">
              <a:solidFill>
                <a:sysClr val="windowText" lastClr="000000"/>
              </a:solidFill>
            </a:endParaRPr>
          </a:p>
        </p:txBody>
      </p:sp>
      <p:sp>
        <p:nvSpPr>
          <p:cNvPr id="10" name="Redondear rectángulo de esquina diagonal 9"/>
          <p:cNvSpPr/>
          <p:nvPr/>
        </p:nvSpPr>
        <p:spPr>
          <a:xfrm>
            <a:off x="9119924" y="1510350"/>
            <a:ext cx="2615108" cy="876658"/>
          </a:xfrm>
          <a:prstGeom prst="round2DiagRect">
            <a:avLst>
              <a:gd name="adj1" fmla="val 26191"/>
              <a:gd name="adj2" fmla="val 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ysClr val="windowText" lastClr="000000"/>
                </a:solidFill>
              </a:rPr>
              <a:t>L</a:t>
            </a:r>
            <a:r>
              <a:rPr lang="es-419" dirty="0" smtClean="0">
                <a:solidFill>
                  <a:sysClr val="windowText" lastClr="000000"/>
                </a:solidFill>
              </a:rPr>
              <a:t>uces </a:t>
            </a:r>
            <a:r>
              <a:rPr lang="es-419" dirty="0">
                <a:solidFill>
                  <a:sysClr val="windowText" lastClr="000000"/>
                </a:solidFill>
              </a:rPr>
              <a:t>de tecnología LED</a:t>
            </a:r>
            <a:endParaRPr lang="es-EC" dirty="0">
              <a:solidFill>
                <a:sysClr val="windowText" lastClr="000000"/>
              </a:solidFill>
            </a:endParaRPr>
          </a:p>
        </p:txBody>
      </p:sp>
      <p:sp>
        <p:nvSpPr>
          <p:cNvPr id="11" name="Redondear rectángulo de esquina diagonal 10"/>
          <p:cNvSpPr/>
          <p:nvPr/>
        </p:nvSpPr>
        <p:spPr>
          <a:xfrm>
            <a:off x="369852" y="3589721"/>
            <a:ext cx="2615108" cy="824224"/>
          </a:xfrm>
          <a:prstGeom prst="round2DiagRect">
            <a:avLst>
              <a:gd name="adj1" fmla="val 26191"/>
              <a:gd name="adj2" fmla="val 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ysClr val="windowText" lastClr="000000"/>
                </a:solidFill>
              </a:rPr>
              <a:t>G</a:t>
            </a:r>
            <a:r>
              <a:rPr lang="es-419" dirty="0" smtClean="0">
                <a:solidFill>
                  <a:sysClr val="windowText" lastClr="000000"/>
                </a:solidFill>
              </a:rPr>
              <a:t>ran precisión de dosificación</a:t>
            </a:r>
            <a:endParaRPr lang="es-EC" dirty="0">
              <a:solidFill>
                <a:sysClr val="windowText" lastClr="000000"/>
              </a:solidFill>
            </a:endParaRPr>
          </a:p>
        </p:txBody>
      </p:sp>
      <p:sp>
        <p:nvSpPr>
          <p:cNvPr id="12" name="Redondear rectángulo de esquina diagonal 11"/>
          <p:cNvSpPr/>
          <p:nvPr/>
        </p:nvSpPr>
        <p:spPr>
          <a:xfrm>
            <a:off x="8807544" y="3237611"/>
            <a:ext cx="2615108" cy="876658"/>
          </a:xfrm>
          <a:prstGeom prst="round2DiagRect">
            <a:avLst>
              <a:gd name="adj1" fmla="val 26191"/>
              <a:gd name="adj2" fmla="val 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smtClean="0">
                <a:solidFill>
                  <a:sysClr val="windowText" lastClr="000000"/>
                </a:solidFill>
              </a:rPr>
              <a:t>Controladores </a:t>
            </a:r>
            <a:r>
              <a:rPr lang="es-419" dirty="0" err="1" smtClean="0">
                <a:solidFill>
                  <a:sysClr val="windowText" lastClr="000000"/>
                </a:solidFill>
              </a:rPr>
              <a:t>Arduino</a:t>
            </a:r>
            <a:endParaRPr lang="es-EC" dirty="0">
              <a:solidFill>
                <a:sysClr val="windowText" lastClr="000000"/>
              </a:solidFill>
            </a:endParaRPr>
          </a:p>
        </p:txBody>
      </p:sp>
      <p:sp>
        <p:nvSpPr>
          <p:cNvPr id="15" name="Redondear rectángulo de esquina diagonal 14"/>
          <p:cNvSpPr/>
          <p:nvPr/>
        </p:nvSpPr>
        <p:spPr>
          <a:xfrm>
            <a:off x="371400" y="5084545"/>
            <a:ext cx="2615108" cy="1046978"/>
          </a:xfrm>
          <a:prstGeom prst="round2DiagRect">
            <a:avLst>
              <a:gd name="adj1" fmla="val 26191"/>
              <a:gd name="adj2" fmla="val 3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smtClean="0">
                <a:solidFill>
                  <a:schemeClr val="bg1"/>
                </a:solidFill>
              </a:rPr>
              <a:t>Sistema </a:t>
            </a:r>
            <a:r>
              <a:rPr lang="es-419" dirty="0">
                <a:solidFill>
                  <a:schemeClr val="bg1"/>
                </a:solidFill>
              </a:rPr>
              <a:t>HMI integrado en una pantalla </a:t>
            </a:r>
            <a:r>
              <a:rPr lang="es-EC" dirty="0">
                <a:solidFill>
                  <a:schemeClr val="bg1"/>
                </a:solidFill>
              </a:rPr>
              <a:t>táctil</a:t>
            </a:r>
          </a:p>
        </p:txBody>
      </p:sp>
      <p:cxnSp>
        <p:nvCxnSpPr>
          <p:cNvPr id="17" name="Conector recto de flecha 16"/>
          <p:cNvCxnSpPr/>
          <p:nvPr/>
        </p:nvCxnSpPr>
        <p:spPr>
          <a:xfrm flipH="1">
            <a:off x="5879976" y="1504701"/>
            <a:ext cx="602248" cy="8936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7499950" y="2112993"/>
            <a:ext cx="1837886" cy="14095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3482780" y="2649925"/>
            <a:ext cx="611604" cy="5991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flipV="1">
            <a:off x="6744072" y="4722768"/>
            <a:ext cx="1959416" cy="10141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2579018" y="3504632"/>
            <a:ext cx="2372978" cy="6096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2808842" y="5307551"/>
            <a:ext cx="2349464" cy="3326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flipH="1">
            <a:off x="7852623" y="3695423"/>
            <a:ext cx="1184089" cy="6777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82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del actuador de dosificación</a:t>
            </a:r>
            <a:endParaRPr lang="es-EC" dirty="0"/>
          </a:p>
        </p:txBody>
      </p:sp>
      <p:sp>
        <p:nvSpPr>
          <p:cNvPr id="4" name="Marcador de contenido 3"/>
          <p:cNvSpPr>
            <a:spLocks noGrp="1"/>
          </p:cNvSpPr>
          <p:nvPr>
            <p:ph sz="half" idx="2"/>
          </p:nvPr>
        </p:nvSpPr>
        <p:spPr/>
        <p:txBody>
          <a:bodyPr>
            <a:normAutofit/>
          </a:bodyPr>
          <a:lstStyle/>
          <a:p>
            <a:pPr lvl="0"/>
            <a:r>
              <a:rPr lang="es-ES_tradnl" sz="2800" dirty="0"/>
              <a:t>Eficiencia </a:t>
            </a:r>
            <a:endParaRPr lang="es-EC" sz="2800" dirty="0"/>
          </a:p>
          <a:p>
            <a:pPr lvl="0"/>
            <a:r>
              <a:rPr lang="es-ES_tradnl" sz="2800" dirty="0"/>
              <a:t>Manejo de fluidos viscosos</a:t>
            </a:r>
            <a:endParaRPr lang="es-EC" sz="2800" dirty="0"/>
          </a:p>
          <a:p>
            <a:r>
              <a:rPr lang="es-419" sz="2800" dirty="0" smtClean="0"/>
              <a:t>Precisión</a:t>
            </a:r>
          </a:p>
          <a:p>
            <a:r>
              <a:rPr lang="es-419" sz="2800" dirty="0" smtClean="0"/>
              <a:t>Trabajo </a:t>
            </a:r>
            <a:r>
              <a:rPr lang="es-419" sz="2800" dirty="0"/>
              <a:t>en </a:t>
            </a:r>
            <a:r>
              <a:rPr lang="es-419" sz="2800" dirty="0" smtClean="0"/>
              <a:t>seco</a:t>
            </a:r>
          </a:p>
          <a:p>
            <a:r>
              <a:rPr lang="es-ES_tradnl" sz="2800" dirty="0" smtClean="0"/>
              <a:t>Bidireccionales</a:t>
            </a:r>
          </a:p>
          <a:p>
            <a:r>
              <a:rPr lang="es-ES_tradnl" sz="2800" dirty="0"/>
              <a:t>Mantenibilidad de flujo </a:t>
            </a:r>
            <a:endParaRPr lang="es-ES_tradnl" sz="2800" dirty="0" smtClean="0"/>
          </a:p>
          <a:p>
            <a:r>
              <a:rPr lang="es-EC" sz="2800" dirty="0" smtClean="0"/>
              <a:t>Higiénico </a:t>
            </a:r>
            <a:r>
              <a:rPr lang="es-EC" sz="2800" dirty="0"/>
              <a:t>y </a:t>
            </a:r>
            <a:r>
              <a:rPr lang="es-EC" sz="2800" dirty="0" smtClean="0"/>
              <a:t>Hermético </a:t>
            </a:r>
            <a:endParaRPr lang="es-EC" sz="2800" dirty="0"/>
          </a:p>
        </p:txBody>
      </p:sp>
      <p:pic>
        <p:nvPicPr>
          <p:cNvPr id="1026" name="Picture 2" descr="https://blue-white.com/wp-content/uploads/2014/05/A-1600_final-450x450.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85" t="11188" r="13182" b="11522"/>
          <a:stretch/>
        </p:blipFill>
        <p:spPr bwMode="auto">
          <a:xfrm>
            <a:off x="551384" y="1510350"/>
            <a:ext cx="4377819" cy="482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4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89027664"/>
              </p:ext>
            </p:extLst>
          </p:nvPr>
        </p:nvGraphicFramePr>
        <p:xfrm>
          <a:off x="172324" y="116629"/>
          <a:ext cx="7003796" cy="6232236"/>
        </p:xfrm>
        <a:graphic>
          <a:graphicData uri="http://schemas.openxmlformats.org/drawingml/2006/table">
            <a:tbl>
              <a:tblPr firstRow="1" firstCol="1" bandRow="1">
                <a:tableStyleId>{1FECB4D8-DB02-4DC6-A0A2-4F2EBAE1DC90}</a:tableStyleId>
              </a:tblPr>
              <a:tblGrid>
                <a:gridCol w="4288068"/>
                <a:gridCol w="2715728"/>
              </a:tblGrid>
              <a:tr h="450969">
                <a:tc>
                  <a:txBody>
                    <a:bodyPr/>
                    <a:lstStyle/>
                    <a:p>
                      <a:pPr indent="252095" algn="ctr">
                        <a:lnSpc>
                          <a:spcPts val="1200"/>
                        </a:lnSpc>
                        <a:spcBef>
                          <a:spcPts val="1200"/>
                        </a:spcBef>
                        <a:spcAft>
                          <a:spcPts val="0"/>
                        </a:spcAft>
                      </a:pPr>
                      <a:r>
                        <a:rPr lang="es-419" sz="1600" dirty="0">
                          <a:effectLst/>
                        </a:rPr>
                        <a:t>Criterio de funcionamiento</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n-US" sz="1600" dirty="0">
                          <a:effectLst/>
                        </a:rPr>
                        <a:t>Grey Beard's Niagara Rotary Pump</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Voltaje de alimentación (V)</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12</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Corriente nominal (mA)</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Low</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Funcionamiento eléctrico</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dirty="0">
                          <a:effectLst/>
                        </a:rPr>
                        <a:t>Motor DC</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Tipo de comunicación con el control</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Señal y común</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273536">
                <a:tc>
                  <a:txBody>
                    <a:bodyPr/>
                    <a:lstStyle/>
                    <a:p>
                      <a:pPr indent="252095" algn="ctr">
                        <a:lnSpc>
                          <a:spcPts val="1200"/>
                        </a:lnSpc>
                        <a:spcBef>
                          <a:spcPts val="1200"/>
                        </a:spcBef>
                        <a:spcAft>
                          <a:spcPts val="0"/>
                        </a:spcAft>
                      </a:pPr>
                      <a:r>
                        <a:rPr lang="es-419" sz="1600" dirty="0">
                          <a:effectLst/>
                        </a:rPr>
                        <a:t>Velocidad (ml/min)</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500</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273536">
                <a:tc>
                  <a:txBody>
                    <a:bodyPr/>
                    <a:lstStyle/>
                    <a:p>
                      <a:pPr indent="252095" algn="ctr">
                        <a:lnSpc>
                          <a:spcPts val="1200"/>
                        </a:lnSpc>
                        <a:spcBef>
                          <a:spcPts val="1200"/>
                        </a:spcBef>
                        <a:spcAft>
                          <a:spcPts val="0"/>
                        </a:spcAft>
                      </a:pPr>
                      <a:r>
                        <a:rPr lang="es-419" sz="1600">
                          <a:effectLst/>
                        </a:rPr>
                        <a:t>Velocidad (RPM)</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273536">
                <a:tc>
                  <a:txBody>
                    <a:bodyPr/>
                    <a:lstStyle/>
                    <a:p>
                      <a:pPr indent="252095" algn="ctr">
                        <a:lnSpc>
                          <a:spcPts val="1200"/>
                        </a:lnSpc>
                        <a:spcBef>
                          <a:spcPts val="1200"/>
                        </a:spcBef>
                        <a:spcAft>
                          <a:spcPts val="0"/>
                        </a:spcAft>
                      </a:pPr>
                      <a:r>
                        <a:rPr lang="es-419" sz="1600">
                          <a:effectLst/>
                        </a:rPr>
                        <a:t>Costo</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dirty="0">
                          <a:effectLst/>
                        </a:rPr>
                        <a:t>65.45 + </a:t>
                      </a:r>
                      <a:r>
                        <a:rPr lang="es-419" sz="1600" dirty="0" err="1">
                          <a:effectLst/>
                        </a:rPr>
                        <a:t>imp</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Tipo de control de velocidad</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PWM</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Precisión de dosificación</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Media</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Controlador para su funcionamiento</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ARDUINO</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Diámetro del tubo interior (mm)</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3</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Identificación del tubo interior</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Vinyl</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a:effectLst/>
                        </a:rPr>
                        <a:t>Número de conexiones por motor</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indent="252095" algn="ctr">
                        <a:lnSpc>
                          <a:spcPts val="1200"/>
                        </a:lnSpc>
                        <a:spcBef>
                          <a:spcPts val="1200"/>
                        </a:spcBef>
                        <a:spcAft>
                          <a:spcPts val="0"/>
                        </a:spcAft>
                      </a:pPr>
                      <a:r>
                        <a:rPr lang="es-419" sz="1600">
                          <a:effectLst/>
                        </a:rPr>
                        <a:t>2</a:t>
                      </a:r>
                      <a:endParaRPr lang="es-EC" sz="24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r>
              <a:tr h="450969">
                <a:tc>
                  <a:txBody>
                    <a:bodyPr/>
                    <a:lstStyle/>
                    <a:p>
                      <a:pPr indent="252095" algn="ctr">
                        <a:lnSpc>
                          <a:spcPts val="1200"/>
                        </a:lnSpc>
                        <a:spcBef>
                          <a:spcPts val="1200"/>
                        </a:spcBef>
                        <a:spcAft>
                          <a:spcPts val="0"/>
                        </a:spcAft>
                      </a:pPr>
                      <a:r>
                        <a:rPr lang="es-419" sz="1600" dirty="0">
                          <a:effectLst/>
                        </a:rPr>
                        <a:t>Dimensiones exteriores (mm)</a:t>
                      </a:r>
                      <a:endParaRPr lang="es-EC"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r>
                        <a:rPr lang="es-419" sz="1600" dirty="0" smtClean="0">
                          <a:effectLst/>
                        </a:rPr>
                        <a:t>101*76*108</a:t>
                      </a:r>
                      <a:r>
                        <a:rPr lang="es-EC" sz="2000" dirty="0" smtClean="0">
                          <a:effectLst/>
                        </a:rPr>
                        <a:t> </a:t>
                      </a:r>
                      <a:endParaRPr lang="es-EC" sz="2000" dirty="0">
                        <a:solidFill>
                          <a:srgbClr val="000000"/>
                        </a:solidFill>
                        <a:effectLst/>
                        <a:latin typeface="Calibri" panose="020F0502020204030204" pitchFamily="34" charset="0"/>
                      </a:endParaRPr>
                    </a:p>
                  </a:txBody>
                  <a:tcPr marL="68580" marR="68580" marT="0" marB="0" anchor="ctr"/>
                </a:tc>
              </a:tr>
            </a:tbl>
          </a:graphicData>
        </a:graphic>
      </p:graphicFrame>
      <p:pic>
        <p:nvPicPr>
          <p:cNvPr id="12" name="Imagen 11"/>
          <p:cNvPicPr/>
          <p:nvPr/>
        </p:nvPicPr>
        <p:blipFill rotWithShape="1">
          <a:blip r:embed="rId2"/>
          <a:srcRect l="52721" t="12626" r="9675" b="2502"/>
          <a:stretch/>
        </p:blipFill>
        <p:spPr bwMode="auto">
          <a:xfrm>
            <a:off x="7176120" y="539551"/>
            <a:ext cx="5015880" cy="5800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619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9827B5-A90F-45DE-9A48-E01BF3AF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Tema1</Template>
  <TotalTime>0</TotalTime>
  <Words>1910</Words>
  <Application>Microsoft Office PowerPoint</Application>
  <PresentationFormat>Panorámica</PresentationFormat>
  <Paragraphs>580</Paragraphs>
  <Slides>46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46</vt:i4>
      </vt:variant>
    </vt:vector>
  </HeadingPairs>
  <TitlesOfParts>
    <vt:vector size="52" baseType="lpstr">
      <vt:lpstr>Arial</vt:lpstr>
      <vt:lpstr>Calibri</vt:lpstr>
      <vt:lpstr>Cambria Math</vt:lpstr>
      <vt:lpstr>Century Schoolbook</vt:lpstr>
      <vt:lpstr>Times New Roman</vt:lpstr>
      <vt:lpstr>CITY SKETCH 16X9</vt:lpstr>
      <vt:lpstr>DISEÑO E IMPLEMENTACIÓN DE SISTEMA AUTOMÁTICO DE DOSIFICACIÓN DE BEBIDAS PARA LA EMPRESA COMPUENGINE CIA. LTDA.</vt:lpstr>
      <vt:lpstr>OBJETIVOS</vt:lpstr>
      <vt:lpstr>JUSTIFICACIÓN</vt:lpstr>
      <vt:lpstr>ALCANCE</vt:lpstr>
      <vt:lpstr>Diseño de Hardware</vt:lpstr>
      <vt:lpstr>Materiales</vt:lpstr>
      <vt:lpstr>Especificaciones</vt:lpstr>
      <vt:lpstr>Selección del actuador de dosificación</vt:lpstr>
      <vt:lpstr>Presentación de PowerPoint</vt:lpstr>
      <vt:lpstr>Diseño de estructura base</vt:lpstr>
      <vt:lpstr>Estudio estático de la estructura diseñada</vt:lpstr>
      <vt:lpstr>Diseño de sistema de movimiento lineal</vt:lpstr>
      <vt:lpstr>Cálculo de diámetro de ejes</vt:lpstr>
      <vt:lpstr>Rodamiento lineal</vt:lpstr>
      <vt:lpstr>Selección de motor a pasos</vt:lpstr>
      <vt:lpstr>Diseño de software</vt:lpstr>
      <vt:lpstr>Software de comunicación</vt:lpstr>
      <vt:lpstr>Conexiones</vt:lpstr>
      <vt:lpstr>SOFTWARE DE CONTROL DE BOMBAS PERISTÁLTICAS Y MOTOR A PASOS</vt:lpstr>
      <vt:lpstr>Software de Interfaz Humano-Máquina</vt:lpstr>
      <vt:lpstr>Presentación de PowerPoint</vt:lpstr>
      <vt:lpstr>Desarrollo integral</vt:lpstr>
      <vt:lpstr>Conformación de sistema mecánico</vt:lpstr>
      <vt:lpstr>Conformación de sistema electrónico</vt:lpstr>
      <vt:lpstr>Presentación de PowerPoint</vt:lpstr>
      <vt:lpstr>Pruebas y resultados</vt:lpstr>
      <vt:lpstr>Desarrollo de pruebas</vt:lpstr>
      <vt:lpstr>Pruebas unitarias</vt:lpstr>
      <vt:lpstr>Pruebas unitarias</vt:lpstr>
      <vt:lpstr>Pruebas unitarias</vt:lpstr>
      <vt:lpstr>Pruebas unitarias</vt:lpstr>
      <vt:lpstr>Pruebas de integración</vt:lpstr>
      <vt:lpstr>Pruebas de integración</vt:lpstr>
      <vt:lpstr>Pruebas de integración</vt:lpstr>
      <vt:lpstr>Pruebas de funcionalidad</vt:lpstr>
      <vt:lpstr>Pruebas de funcionalidad</vt:lpstr>
      <vt:lpstr>Pruebas de conjunto</vt:lpstr>
      <vt:lpstr>Análisis de Resultados</vt:lpstr>
      <vt:lpstr>Pruebas unitarias</vt:lpstr>
      <vt:lpstr>Pruebas de integración</vt:lpstr>
      <vt:lpstr>Pruebas de funcionalidad</vt:lpstr>
      <vt:lpstr>Pruebas de conjunto</vt:lpstr>
      <vt:lpstr>Conclusiones</vt:lpstr>
      <vt:lpstr>Conclusiones</vt:lpstr>
      <vt:lpstr>Recomendaciones</vt:lpstr>
      <vt:lpstr>Recomendaciones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2015-09-13T06:38:34Z</dcterms:created>
  <dcterms:modified xsi:type="dcterms:W3CDTF">2015-12-11T19:44:36Z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TC030310109991</vt:lpwstr>
  </property>
</Properties>
</file>