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6.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7.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8.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9.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10.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1" r:id="rId1"/>
    <p:sldMasterId id="2147484009" r:id="rId2"/>
  </p:sldMasterIdLst>
  <p:notesMasterIdLst>
    <p:notesMasterId r:id="rId46"/>
  </p:notesMasterIdLst>
  <p:sldIdLst>
    <p:sldId id="276" r:id="rId3"/>
    <p:sldId id="277" r:id="rId4"/>
    <p:sldId id="300" r:id="rId5"/>
    <p:sldId id="317" r:id="rId6"/>
    <p:sldId id="318" r:id="rId7"/>
    <p:sldId id="257" r:id="rId8"/>
    <p:sldId id="309" r:id="rId9"/>
    <p:sldId id="308" r:id="rId10"/>
    <p:sldId id="310" r:id="rId11"/>
    <p:sldId id="303" r:id="rId12"/>
    <p:sldId id="323" r:id="rId13"/>
    <p:sldId id="312" r:id="rId14"/>
    <p:sldId id="315" r:id="rId15"/>
    <p:sldId id="268" r:id="rId16"/>
    <p:sldId id="269" r:id="rId17"/>
    <p:sldId id="270" r:id="rId18"/>
    <p:sldId id="326" r:id="rId19"/>
    <p:sldId id="327" r:id="rId20"/>
    <p:sldId id="267" r:id="rId21"/>
    <p:sldId id="331" r:id="rId22"/>
    <p:sldId id="329" r:id="rId23"/>
    <p:sldId id="281" r:id="rId24"/>
    <p:sldId id="284" r:id="rId25"/>
    <p:sldId id="280" r:id="rId26"/>
    <p:sldId id="285" r:id="rId27"/>
    <p:sldId id="321" r:id="rId28"/>
    <p:sldId id="286" r:id="rId29"/>
    <p:sldId id="287" r:id="rId30"/>
    <p:sldId id="288" r:id="rId31"/>
    <p:sldId id="289" r:id="rId32"/>
    <p:sldId id="292" r:id="rId33"/>
    <p:sldId id="293" r:id="rId34"/>
    <p:sldId id="295" r:id="rId35"/>
    <p:sldId id="319" r:id="rId36"/>
    <p:sldId id="290" r:id="rId37"/>
    <p:sldId id="294" r:id="rId38"/>
    <p:sldId id="296" r:id="rId39"/>
    <p:sldId id="297" r:id="rId40"/>
    <p:sldId id="298" r:id="rId41"/>
    <p:sldId id="299" r:id="rId42"/>
    <p:sldId id="320" r:id="rId43"/>
    <p:sldId id="332" r:id="rId44"/>
    <p:sldId id="30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74" autoAdjust="0"/>
    <p:restoredTop sz="94660"/>
  </p:normalViewPr>
  <p:slideViewPr>
    <p:cSldViewPr snapToGrid="0">
      <p:cViewPr varScale="1">
        <p:scale>
          <a:sx n="118" d="100"/>
          <a:sy n="118" d="100"/>
        </p:scale>
        <p:origin x="16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5.xml.rels><?xml version="1.0" encoding="UTF-8" standalone="yes"?>
<Relationships xmlns="http://schemas.openxmlformats.org/package/2006/relationships"><Relationship Id="rId1" Type="http://schemas.openxmlformats.org/officeDocument/2006/relationships/image" Target="../media/image7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EE0301-D9CC-49CA-85B0-7D54472DC5C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7B64EC7-9E9C-419E-A53B-4B0817EF4AFA}">
      <dgm:prSet phldrT="[Texto]" custT="1"/>
      <dgm:spPr/>
      <dgm:t>
        <a:bodyPr/>
        <a:lstStyle/>
        <a:p>
          <a:r>
            <a:rPr lang="es-EC" sz="1800" b="1" dirty="0" smtClean="0"/>
            <a:t>Nodo Inalámbrico (Mota IRIS)</a:t>
          </a:r>
          <a:endParaRPr lang="en-US" sz="1800" dirty="0"/>
        </a:p>
      </dgm:t>
    </dgm:pt>
    <dgm:pt modelId="{EE7C9C3A-74E4-457A-B6B7-6A2BA7DBA413}" type="parTrans" cxnId="{D4B0A615-3C4B-4107-A995-A895CD234FAF}">
      <dgm:prSet/>
      <dgm:spPr/>
      <dgm:t>
        <a:bodyPr/>
        <a:lstStyle/>
        <a:p>
          <a:endParaRPr lang="en-US"/>
        </a:p>
      </dgm:t>
    </dgm:pt>
    <dgm:pt modelId="{2E788FD2-AA2D-47C5-B45C-B8AE4AA905EE}" type="sibTrans" cxnId="{D4B0A615-3C4B-4107-A995-A895CD234FAF}">
      <dgm:prSet/>
      <dgm:spPr/>
      <dgm:t>
        <a:bodyPr/>
        <a:lstStyle/>
        <a:p>
          <a:endParaRPr lang="en-US"/>
        </a:p>
      </dgm:t>
    </dgm:pt>
    <dgm:pt modelId="{7ADB767B-2959-470E-8462-13E035BC1708}">
      <dgm:prSet phldrT="[Texto]" custT="1"/>
      <dgm:spPr/>
      <dgm:t>
        <a:bodyPr/>
        <a:lstStyle/>
        <a:p>
          <a:pPr algn="just"/>
          <a:r>
            <a:rPr lang="es-ES" sz="1400" dirty="0" smtClean="0"/>
            <a:t>La mota IRIS está compuesta de un microcontrolador  de bajo consumo de potencia  en  ATmega1281, que corre bajo </a:t>
          </a:r>
          <a:r>
            <a:rPr lang="es-ES" sz="1400" dirty="0" err="1" smtClean="0"/>
            <a:t>MoteWorks</a:t>
          </a:r>
          <a:r>
            <a:rPr lang="es-ES" sz="1400" dirty="0" smtClean="0"/>
            <a:t> desde su flash interna de memoria (</a:t>
          </a:r>
          <a:r>
            <a:rPr lang="es-EC" sz="1400" dirty="0" smtClean="0"/>
            <a:t>AT45DB041</a:t>
          </a:r>
          <a:r>
            <a:rPr lang="es-ES" sz="1400" dirty="0" smtClean="0"/>
            <a:t>) y un radio </a:t>
          </a:r>
          <a:r>
            <a:rPr lang="es-ES" sz="1400" dirty="0" err="1" smtClean="0"/>
            <a:t>transceiver</a:t>
          </a:r>
          <a:r>
            <a:rPr lang="es-ES" sz="1400" dirty="0" smtClean="0"/>
            <a:t> (</a:t>
          </a:r>
          <a:r>
            <a:rPr lang="es-EC" sz="1400" dirty="0" smtClean="0"/>
            <a:t>AT86RF230</a:t>
          </a:r>
          <a:r>
            <a:rPr lang="es-ES" sz="1400" dirty="0" smtClean="0"/>
            <a:t>) de </a:t>
          </a:r>
          <a:r>
            <a:rPr lang="es-ES" sz="1400" dirty="0" err="1" smtClean="0"/>
            <a:t>Atmel</a:t>
          </a:r>
          <a:r>
            <a:rPr lang="es-ES" sz="1400" dirty="0" smtClean="0"/>
            <a:t> que emplea O-QPSK.</a:t>
          </a:r>
          <a:endParaRPr lang="en-US" sz="1200" dirty="0"/>
        </a:p>
      </dgm:t>
    </dgm:pt>
    <dgm:pt modelId="{070A9A48-6EB4-4AEA-AA27-EA398E4676EA}" type="parTrans" cxnId="{DB708869-E7AE-4480-9A24-48F8B1C35FE6}">
      <dgm:prSet/>
      <dgm:spPr/>
      <dgm:t>
        <a:bodyPr/>
        <a:lstStyle/>
        <a:p>
          <a:endParaRPr lang="en-US"/>
        </a:p>
      </dgm:t>
    </dgm:pt>
    <dgm:pt modelId="{670F15C9-2B31-4148-850B-A394E7F4AF15}" type="sibTrans" cxnId="{DB708869-E7AE-4480-9A24-48F8B1C35FE6}">
      <dgm:prSet/>
      <dgm:spPr/>
      <dgm:t>
        <a:bodyPr/>
        <a:lstStyle/>
        <a:p>
          <a:endParaRPr lang="en-US"/>
        </a:p>
      </dgm:t>
    </dgm:pt>
    <dgm:pt modelId="{C5C4DB21-C399-4DBB-A40F-BF84654943AC}">
      <dgm:prSet phldrT="[Texto]" custT="1"/>
      <dgm:spPr/>
      <dgm:t>
        <a:bodyPr/>
        <a:lstStyle/>
        <a:p>
          <a:r>
            <a:rPr lang="es-EC" sz="1800" b="1" dirty="0" smtClean="0"/>
            <a:t>Gateway (MIB520)</a:t>
          </a:r>
          <a:endParaRPr lang="en-US" sz="1800" dirty="0"/>
        </a:p>
      </dgm:t>
    </dgm:pt>
    <dgm:pt modelId="{158F3E7A-FE14-4971-85D4-CECEDA8810A5}" type="parTrans" cxnId="{889AE3E8-34FD-45E9-A858-DD9E0780B31E}">
      <dgm:prSet/>
      <dgm:spPr/>
      <dgm:t>
        <a:bodyPr/>
        <a:lstStyle/>
        <a:p>
          <a:endParaRPr lang="en-US"/>
        </a:p>
      </dgm:t>
    </dgm:pt>
    <dgm:pt modelId="{542338BD-9761-446D-9890-6C799C98FCEF}" type="sibTrans" cxnId="{889AE3E8-34FD-45E9-A858-DD9E0780B31E}">
      <dgm:prSet/>
      <dgm:spPr/>
      <dgm:t>
        <a:bodyPr/>
        <a:lstStyle/>
        <a:p>
          <a:endParaRPr lang="en-US"/>
        </a:p>
      </dgm:t>
    </dgm:pt>
    <dgm:pt modelId="{8857FC2C-7F22-4CB7-A426-46E0D912BD87}">
      <dgm:prSet phldrT="[Texto]" custT="1"/>
      <dgm:spPr/>
      <dgm:t>
        <a:bodyPr/>
        <a:lstStyle/>
        <a:p>
          <a:pPr algn="just"/>
          <a:r>
            <a:rPr lang="es-EC" sz="1400" dirty="0" smtClean="0"/>
            <a:t>El Gateway MIB520 proporciona conectividad mediante USB entre  las motas IRIS con la PC.</a:t>
          </a:r>
          <a:endParaRPr lang="en-US" sz="1400" dirty="0"/>
        </a:p>
      </dgm:t>
    </dgm:pt>
    <dgm:pt modelId="{F30F1B6B-3DD3-4F04-A67F-64FA4992445B}" type="parTrans" cxnId="{2DE6B22D-4341-4A79-9FFE-DF5E4E098980}">
      <dgm:prSet/>
      <dgm:spPr/>
      <dgm:t>
        <a:bodyPr/>
        <a:lstStyle/>
        <a:p>
          <a:endParaRPr lang="en-US"/>
        </a:p>
      </dgm:t>
    </dgm:pt>
    <dgm:pt modelId="{03D4ADA0-565E-428D-AF86-FEBB6718F7EB}" type="sibTrans" cxnId="{2DE6B22D-4341-4A79-9FFE-DF5E4E098980}">
      <dgm:prSet/>
      <dgm:spPr/>
      <dgm:t>
        <a:bodyPr/>
        <a:lstStyle/>
        <a:p>
          <a:endParaRPr lang="en-US"/>
        </a:p>
      </dgm:t>
    </dgm:pt>
    <dgm:pt modelId="{D71DB9C5-AA5D-490B-83D1-2065B4A7A2B8}">
      <dgm:prSet phldrT="[Texto]" custT="1"/>
      <dgm:spPr/>
      <dgm:t>
        <a:bodyPr/>
        <a:lstStyle/>
        <a:p>
          <a:pPr algn="just"/>
          <a:r>
            <a:rPr lang="es-EC" sz="1400" dirty="0" smtClean="0"/>
            <a:t>Además de la transferencia de datos, MIB520 también proporciona una interfaz de programación y la alimentación del bus USB elimina la necesidad de una fuente de alimentación externa. </a:t>
          </a:r>
          <a:endParaRPr lang="en-US" sz="1400" dirty="0"/>
        </a:p>
      </dgm:t>
    </dgm:pt>
    <dgm:pt modelId="{AE76C84F-409B-4C35-A42B-39CA2D5CF007}" type="parTrans" cxnId="{006F1123-59EE-41A2-9CBA-653FB1058660}">
      <dgm:prSet/>
      <dgm:spPr/>
      <dgm:t>
        <a:bodyPr/>
        <a:lstStyle/>
        <a:p>
          <a:endParaRPr lang="en-US"/>
        </a:p>
      </dgm:t>
    </dgm:pt>
    <dgm:pt modelId="{206F7F97-5EC3-45D1-B043-B0FDAF9072A0}" type="sibTrans" cxnId="{006F1123-59EE-41A2-9CBA-653FB1058660}">
      <dgm:prSet/>
      <dgm:spPr/>
      <dgm:t>
        <a:bodyPr/>
        <a:lstStyle/>
        <a:p>
          <a:endParaRPr lang="en-US"/>
        </a:p>
      </dgm:t>
    </dgm:pt>
    <dgm:pt modelId="{B53F6FAF-B15B-4530-9468-B424005A4674}">
      <dgm:prSet phldrT="[Texto]" custT="1"/>
      <dgm:spPr/>
      <dgm:t>
        <a:bodyPr/>
        <a:lstStyle/>
        <a:p>
          <a:pPr algn="just"/>
          <a:r>
            <a:rPr lang="es-ES" sz="1400" dirty="0" smtClean="0"/>
            <a:t>La radio es una solución altamente integrada para la comunicación inalámbrica en la banda ISM sin licencia de 2,4 GHz que  puede ser sintonizada en los canales de 802.15.4 que son numerados desde 11 (2.405 GHz) a 26 (2.480 GHz) cada uno separado por 5 MHz.</a:t>
          </a:r>
          <a:endParaRPr lang="en-US" sz="1400" dirty="0"/>
        </a:p>
      </dgm:t>
    </dgm:pt>
    <dgm:pt modelId="{198578D3-B022-4666-A6BF-E5D2764D67CB}" type="parTrans" cxnId="{4BE23A17-82D1-4F6D-A00F-EFE040A35D40}">
      <dgm:prSet/>
      <dgm:spPr/>
      <dgm:t>
        <a:bodyPr/>
        <a:lstStyle/>
        <a:p>
          <a:endParaRPr lang="en-US"/>
        </a:p>
      </dgm:t>
    </dgm:pt>
    <dgm:pt modelId="{466E8445-C4E4-4A3F-AE40-5E46C4C2A270}" type="sibTrans" cxnId="{4BE23A17-82D1-4F6D-A00F-EFE040A35D40}">
      <dgm:prSet/>
      <dgm:spPr/>
      <dgm:t>
        <a:bodyPr/>
        <a:lstStyle/>
        <a:p>
          <a:endParaRPr lang="en-US"/>
        </a:p>
      </dgm:t>
    </dgm:pt>
    <dgm:pt modelId="{6A4FA637-9B3D-487F-A0E6-D182874FCC6C}">
      <dgm:prSet phldrT="[Texto]" custT="1"/>
      <dgm:spPr/>
      <dgm:t>
        <a:bodyPr/>
        <a:lstStyle/>
        <a:p>
          <a:pPr algn="just"/>
          <a:r>
            <a:rPr lang="es-ES" sz="1400" dirty="0" smtClean="0"/>
            <a:t>La radio incluye un módem de banda base  DSSS (espectro ensanchado por  secuencia directa) que proporciona una tasa de datos de 250 kbps.</a:t>
          </a:r>
          <a:endParaRPr lang="en-US" sz="1400" dirty="0"/>
        </a:p>
      </dgm:t>
    </dgm:pt>
    <dgm:pt modelId="{947E013C-6F98-4DC6-9F2D-2EFA5EAA7D29}" type="parTrans" cxnId="{C382804E-997B-4834-9F1F-1DEEDB2F540B}">
      <dgm:prSet/>
      <dgm:spPr/>
      <dgm:t>
        <a:bodyPr/>
        <a:lstStyle/>
        <a:p>
          <a:endParaRPr lang="en-US"/>
        </a:p>
      </dgm:t>
    </dgm:pt>
    <dgm:pt modelId="{FD613BB4-BC5C-4814-A82D-9E6DE14064FD}" type="sibTrans" cxnId="{C382804E-997B-4834-9F1F-1DEEDB2F540B}">
      <dgm:prSet/>
      <dgm:spPr/>
      <dgm:t>
        <a:bodyPr/>
        <a:lstStyle/>
        <a:p>
          <a:endParaRPr lang="en-US"/>
        </a:p>
      </dgm:t>
    </dgm:pt>
    <dgm:pt modelId="{05ED467B-D17F-4727-8847-6DDF9A38E483}">
      <dgm:prSet phldrT="[Texto]" custT="1"/>
      <dgm:spPr/>
      <dgm:t>
        <a:bodyPr/>
        <a:lstStyle/>
        <a:p>
          <a:pPr algn="just"/>
          <a:r>
            <a:rPr lang="es-EC" sz="1400" dirty="0" smtClean="0"/>
            <a:t>Cuando se instalan los drivers para el </a:t>
          </a:r>
          <a:r>
            <a:rPr lang="es-EC" sz="1400" dirty="0" err="1" smtClean="0"/>
            <a:t>gateway</a:t>
          </a:r>
          <a:r>
            <a:rPr lang="es-EC" sz="1400" dirty="0" smtClean="0"/>
            <a:t> se genera 2 COM de comunicaciones, uno para la programación de las motas  y otro para escuchar los paquetes provenientes de la red</a:t>
          </a:r>
          <a:r>
            <a:rPr lang="es-EC" sz="1300" dirty="0" smtClean="0"/>
            <a:t>.</a:t>
          </a:r>
          <a:endParaRPr lang="en-US" sz="1300" dirty="0"/>
        </a:p>
      </dgm:t>
    </dgm:pt>
    <dgm:pt modelId="{C113D7F2-5E0E-4EC4-B58F-00597648D4D5}" type="parTrans" cxnId="{4157CF73-3915-4E05-B471-09E191663F70}">
      <dgm:prSet/>
      <dgm:spPr/>
      <dgm:t>
        <a:bodyPr/>
        <a:lstStyle/>
        <a:p>
          <a:endParaRPr lang="en-US"/>
        </a:p>
      </dgm:t>
    </dgm:pt>
    <dgm:pt modelId="{757C2751-5619-4276-BDEE-1602EDBB1C18}" type="sibTrans" cxnId="{4157CF73-3915-4E05-B471-09E191663F70}">
      <dgm:prSet/>
      <dgm:spPr/>
      <dgm:t>
        <a:bodyPr/>
        <a:lstStyle/>
        <a:p>
          <a:endParaRPr lang="en-US"/>
        </a:p>
      </dgm:t>
    </dgm:pt>
    <dgm:pt modelId="{3D2140BE-45A5-4A98-891D-A65FB576A777}" type="pres">
      <dgm:prSet presAssocID="{DBEE0301-D9CC-49CA-85B0-7D54472DC5CD}" presName="Name0" presStyleCnt="0">
        <dgm:presLayoutVars>
          <dgm:dir/>
          <dgm:animLvl val="lvl"/>
          <dgm:resizeHandles val="exact"/>
        </dgm:presLayoutVars>
      </dgm:prSet>
      <dgm:spPr/>
      <dgm:t>
        <a:bodyPr/>
        <a:lstStyle/>
        <a:p>
          <a:endParaRPr lang="en-US"/>
        </a:p>
      </dgm:t>
    </dgm:pt>
    <dgm:pt modelId="{474306E2-0182-4B69-B1CC-82FAE44D6BDE}" type="pres">
      <dgm:prSet presAssocID="{07B64EC7-9E9C-419E-A53B-4B0817EF4AFA}" presName="linNode" presStyleCnt="0"/>
      <dgm:spPr/>
    </dgm:pt>
    <dgm:pt modelId="{8AC283C7-0BA2-4428-A7F6-EA198676995F}" type="pres">
      <dgm:prSet presAssocID="{07B64EC7-9E9C-419E-A53B-4B0817EF4AFA}" presName="parentText" presStyleLbl="node1" presStyleIdx="0" presStyleCnt="2" custScaleX="54122" custScaleY="110024">
        <dgm:presLayoutVars>
          <dgm:chMax val="1"/>
          <dgm:bulletEnabled val="1"/>
        </dgm:presLayoutVars>
      </dgm:prSet>
      <dgm:spPr/>
      <dgm:t>
        <a:bodyPr/>
        <a:lstStyle/>
        <a:p>
          <a:endParaRPr lang="en-US"/>
        </a:p>
      </dgm:t>
    </dgm:pt>
    <dgm:pt modelId="{9BEC157F-3271-454C-983B-27F6DEDF1557}" type="pres">
      <dgm:prSet presAssocID="{07B64EC7-9E9C-419E-A53B-4B0817EF4AFA}" presName="descendantText" presStyleLbl="alignAccFollowNode1" presStyleIdx="0" presStyleCnt="2" custScaleY="125156">
        <dgm:presLayoutVars>
          <dgm:bulletEnabled val="1"/>
        </dgm:presLayoutVars>
      </dgm:prSet>
      <dgm:spPr/>
      <dgm:t>
        <a:bodyPr/>
        <a:lstStyle/>
        <a:p>
          <a:endParaRPr lang="en-US"/>
        </a:p>
      </dgm:t>
    </dgm:pt>
    <dgm:pt modelId="{5F7C6388-2059-4149-9E6A-09DAFB37675F}" type="pres">
      <dgm:prSet presAssocID="{2E788FD2-AA2D-47C5-B45C-B8AE4AA905EE}" presName="sp" presStyleCnt="0"/>
      <dgm:spPr/>
    </dgm:pt>
    <dgm:pt modelId="{39B4D3FE-4925-458A-B951-2160A0403F27}" type="pres">
      <dgm:prSet presAssocID="{C5C4DB21-C399-4DBB-A40F-BF84654943AC}" presName="linNode" presStyleCnt="0"/>
      <dgm:spPr/>
    </dgm:pt>
    <dgm:pt modelId="{17BB6638-9255-428B-B05A-FB4DECB25564}" type="pres">
      <dgm:prSet presAssocID="{C5C4DB21-C399-4DBB-A40F-BF84654943AC}" presName="parentText" presStyleLbl="node1" presStyleIdx="1" presStyleCnt="2" custScaleX="54522">
        <dgm:presLayoutVars>
          <dgm:chMax val="1"/>
          <dgm:bulletEnabled val="1"/>
        </dgm:presLayoutVars>
      </dgm:prSet>
      <dgm:spPr/>
      <dgm:t>
        <a:bodyPr/>
        <a:lstStyle/>
        <a:p>
          <a:endParaRPr lang="en-US"/>
        </a:p>
      </dgm:t>
    </dgm:pt>
    <dgm:pt modelId="{A2CA2DBC-BDB1-4770-B8F7-FEC582AFFCA6}" type="pres">
      <dgm:prSet presAssocID="{C5C4DB21-C399-4DBB-A40F-BF84654943AC}" presName="descendantText" presStyleLbl="alignAccFollowNode1" presStyleIdx="1" presStyleCnt="2" custScaleY="110415">
        <dgm:presLayoutVars>
          <dgm:bulletEnabled val="1"/>
        </dgm:presLayoutVars>
      </dgm:prSet>
      <dgm:spPr/>
      <dgm:t>
        <a:bodyPr/>
        <a:lstStyle/>
        <a:p>
          <a:endParaRPr lang="en-US"/>
        </a:p>
      </dgm:t>
    </dgm:pt>
  </dgm:ptLst>
  <dgm:cxnLst>
    <dgm:cxn modelId="{8ABEC763-111E-4AC5-BD9F-F2146C1EF142}" type="presOf" srcId="{05ED467B-D17F-4727-8847-6DDF9A38E483}" destId="{A2CA2DBC-BDB1-4770-B8F7-FEC582AFFCA6}" srcOrd="0" destOrd="2" presId="urn:microsoft.com/office/officeart/2005/8/layout/vList5"/>
    <dgm:cxn modelId="{4157CF73-3915-4E05-B471-09E191663F70}" srcId="{C5C4DB21-C399-4DBB-A40F-BF84654943AC}" destId="{05ED467B-D17F-4727-8847-6DDF9A38E483}" srcOrd="2" destOrd="0" parTransId="{C113D7F2-5E0E-4EC4-B58F-00597648D4D5}" sibTransId="{757C2751-5619-4276-BDEE-1602EDBB1C18}"/>
    <dgm:cxn modelId="{166E9D8F-0EDB-4F01-928D-D10EDA7218E7}" type="presOf" srcId="{07B64EC7-9E9C-419E-A53B-4B0817EF4AFA}" destId="{8AC283C7-0BA2-4428-A7F6-EA198676995F}" srcOrd="0" destOrd="0" presId="urn:microsoft.com/office/officeart/2005/8/layout/vList5"/>
    <dgm:cxn modelId="{83C3920D-9240-4743-92C5-0D01E7506FAB}" type="presOf" srcId="{8857FC2C-7F22-4CB7-A426-46E0D912BD87}" destId="{A2CA2DBC-BDB1-4770-B8F7-FEC582AFFCA6}" srcOrd="0" destOrd="0" presId="urn:microsoft.com/office/officeart/2005/8/layout/vList5"/>
    <dgm:cxn modelId="{006F1123-59EE-41A2-9CBA-653FB1058660}" srcId="{C5C4DB21-C399-4DBB-A40F-BF84654943AC}" destId="{D71DB9C5-AA5D-490B-83D1-2065B4A7A2B8}" srcOrd="1" destOrd="0" parTransId="{AE76C84F-409B-4C35-A42B-39CA2D5CF007}" sibTransId="{206F7F97-5EC3-45D1-B043-B0FDAF9072A0}"/>
    <dgm:cxn modelId="{ECF60C54-0774-4D67-B2C2-5CAB4CD313B8}" type="presOf" srcId="{7ADB767B-2959-470E-8462-13E035BC1708}" destId="{9BEC157F-3271-454C-983B-27F6DEDF1557}" srcOrd="0" destOrd="0" presId="urn:microsoft.com/office/officeart/2005/8/layout/vList5"/>
    <dgm:cxn modelId="{F0CFCB61-52DE-48CF-9A5E-F6D6366B5CE7}" type="presOf" srcId="{B53F6FAF-B15B-4530-9468-B424005A4674}" destId="{9BEC157F-3271-454C-983B-27F6DEDF1557}" srcOrd="0" destOrd="1" presId="urn:microsoft.com/office/officeart/2005/8/layout/vList5"/>
    <dgm:cxn modelId="{D79EC1F6-0D21-4B15-84EF-F1C8D9FEB038}" type="presOf" srcId="{6A4FA637-9B3D-487F-A0E6-D182874FCC6C}" destId="{9BEC157F-3271-454C-983B-27F6DEDF1557}" srcOrd="0" destOrd="2" presId="urn:microsoft.com/office/officeart/2005/8/layout/vList5"/>
    <dgm:cxn modelId="{5AA83252-8267-4A34-A3F0-39719664FEF2}" type="presOf" srcId="{C5C4DB21-C399-4DBB-A40F-BF84654943AC}" destId="{17BB6638-9255-428B-B05A-FB4DECB25564}" srcOrd="0" destOrd="0" presId="urn:microsoft.com/office/officeart/2005/8/layout/vList5"/>
    <dgm:cxn modelId="{F630D6FB-32C4-4F78-B9C9-90F2CBA18E27}" type="presOf" srcId="{DBEE0301-D9CC-49CA-85B0-7D54472DC5CD}" destId="{3D2140BE-45A5-4A98-891D-A65FB576A777}" srcOrd="0" destOrd="0" presId="urn:microsoft.com/office/officeart/2005/8/layout/vList5"/>
    <dgm:cxn modelId="{DF460F65-04EF-4928-80CC-18BFFF98AEBE}" type="presOf" srcId="{D71DB9C5-AA5D-490B-83D1-2065B4A7A2B8}" destId="{A2CA2DBC-BDB1-4770-B8F7-FEC582AFFCA6}" srcOrd="0" destOrd="1" presId="urn:microsoft.com/office/officeart/2005/8/layout/vList5"/>
    <dgm:cxn modelId="{C382804E-997B-4834-9F1F-1DEEDB2F540B}" srcId="{07B64EC7-9E9C-419E-A53B-4B0817EF4AFA}" destId="{6A4FA637-9B3D-487F-A0E6-D182874FCC6C}" srcOrd="2" destOrd="0" parTransId="{947E013C-6F98-4DC6-9F2D-2EFA5EAA7D29}" sibTransId="{FD613BB4-BC5C-4814-A82D-9E6DE14064FD}"/>
    <dgm:cxn modelId="{D4B0A615-3C4B-4107-A995-A895CD234FAF}" srcId="{DBEE0301-D9CC-49CA-85B0-7D54472DC5CD}" destId="{07B64EC7-9E9C-419E-A53B-4B0817EF4AFA}" srcOrd="0" destOrd="0" parTransId="{EE7C9C3A-74E4-457A-B6B7-6A2BA7DBA413}" sibTransId="{2E788FD2-AA2D-47C5-B45C-B8AE4AA905EE}"/>
    <dgm:cxn modelId="{2DE6B22D-4341-4A79-9FFE-DF5E4E098980}" srcId="{C5C4DB21-C399-4DBB-A40F-BF84654943AC}" destId="{8857FC2C-7F22-4CB7-A426-46E0D912BD87}" srcOrd="0" destOrd="0" parTransId="{F30F1B6B-3DD3-4F04-A67F-64FA4992445B}" sibTransId="{03D4ADA0-565E-428D-AF86-FEBB6718F7EB}"/>
    <dgm:cxn modelId="{DB708869-E7AE-4480-9A24-48F8B1C35FE6}" srcId="{07B64EC7-9E9C-419E-A53B-4B0817EF4AFA}" destId="{7ADB767B-2959-470E-8462-13E035BC1708}" srcOrd="0" destOrd="0" parTransId="{070A9A48-6EB4-4AEA-AA27-EA398E4676EA}" sibTransId="{670F15C9-2B31-4148-850B-A394E7F4AF15}"/>
    <dgm:cxn modelId="{889AE3E8-34FD-45E9-A858-DD9E0780B31E}" srcId="{DBEE0301-D9CC-49CA-85B0-7D54472DC5CD}" destId="{C5C4DB21-C399-4DBB-A40F-BF84654943AC}" srcOrd="1" destOrd="0" parTransId="{158F3E7A-FE14-4971-85D4-CECEDA8810A5}" sibTransId="{542338BD-9761-446D-9890-6C799C98FCEF}"/>
    <dgm:cxn modelId="{4BE23A17-82D1-4F6D-A00F-EFE040A35D40}" srcId="{07B64EC7-9E9C-419E-A53B-4B0817EF4AFA}" destId="{B53F6FAF-B15B-4530-9468-B424005A4674}" srcOrd="1" destOrd="0" parTransId="{198578D3-B022-4666-A6BF-E5D2764D67CB}" sibTransId="{466E8445-C4E4-4A3F-AE40-5E46C4C2A270}"/>
    <dgm:cxn modelId="{9ABEF4A5-6D8B-43D1-9C6F-6866815F6E47}" type="presParOf" srcId="{3D2140BE-45A5-4A98-891D-A65FB576A777}" destId="{474306E2-0182-4B69-B1CC-82FAE44D6BDE}" srcOrd="0" destOrd="0" presId="urn:microsoft.com/office/officeart/2005/8/layout/vList5"/>
    <dgm:cxn modelId="{B84B7758-5770-4F7E-9FF0-0CD77E6A6E0A}" type="presParOf" srcId="{474306E2-0182-4B69-B1CC-82FAE44D6BDE}" destId="{8AC283C7-0BA2-4428-A7F6-EA198676995F}" srcOrd="0" destOrd="0" presId="urn:microsoft.com/office/officeart/2005/8/layout/vList5"/>
    <dgm:cxn modelId="{17B03CD9-9505-434C-918C-16636E203DB6}" type="presParOf" srcId="{474306E2-0182-4B69-B1CC-82FAE44D6BDE}" destId="{9BEC157F-3271-454C-983B-27F6DEDF1557}" srcOrd="1" destOrd="0" presId="urn:microsoft.com/office/officeart/2005/8/layout/vList5"/>
    <dgm:cxn modelId="{6C7034C6-BBE5-44AB-8B1D-22E21C641A90}" type="presParOf" srcId="{3D2140BE-45A5-4A98-891D-A65FB576A777}" destId="{5F7C6388-2059-4149-9E6A-09DAFB37675F}" srcOrd="1" destOrd="0" presId="urn:microsoft.com/office/officeart/2005/8/layout/vList5"/>
    <dgm:cxn modelId="{607ECC53-D04E-4BE4-BB08-64BD43D2A589}" type="presParOf" srcId="{3D2140BE-45A5-4A98-891D-A65FB576A777}" destId="{39B4D3FE-4925-458A-B951-2160A0403F27}" srcOrd="2" destOrd="0" presId="urn:microsoft.com/office/officeart/2005/8/layout/vList5"/>
    <dgm:cxn modelId="{C2CCE380-C988-4372-AE9E-C5DCCA863A59}" type="presParOf" srcId="{39B4D3FE-4925-458A-B951-2160A0403F27}" destId="{17BB6638-9255-428B-B05A-FB4DECB25564}" srcOrd="0" destOrd="0" presId="urn:microsoft.com/office/officeart/2005/8/layout/vList5"/>
    <dgm:cxn modelId="{3A13126B-961B-47D6-99E9-5456FC2BE2C1}" type="presParOf" srcId="{39B4D3FE-4925-458A-B951-2160A0403F27}" destId="{A2CA2DBC-BDB1-4770-B8F7-FEC582AFFCA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9ACCFE-A60C-4FE9-A0E3-9116EA13848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619B830-8CD7-49CA-AEC1-DCC1AD7E5FF5}">
      <dgm:prSet phldrT="[Texto]"/>
      <dgm:spPr/>
      <dgm:t>
        <a:bodyPr/>
        <a:lstStyle/>
        <a:p>
          <a:r>
            <a:rPr lang="es-ES" dirty="0" smtClean="0"/>
            <a:t>Se podría mejorar  a la técnica de radiolocalización empleada en este proyecto,  para que el prototipo de sistema sea más preciso y robusto cuando se presenten  obstáculos que degraden a la señal recibida. Además se podría evaluar el comportamiento del  prototipo de sistema en distintos escenarios (interiores o exteriores), aumentando  la cantidad de motas fijas y expandiendo el eje de coordenadas utilizado en este proyecto.  </a:t>
          </a:r>
          <a:endParaRPr lang="en-US" dirty="0"/>
        </a:p>
      </dgm:t>
    </dgm:pt>
    <dgm:pt modelId="{555DB6A5-CABE-4B9C-A3DF-1B0F5A7EBEAC}" type="parTrans" cxnId="{22EE766B-9673-4EA0-84A3-98F8D7029C92}">
      <dgm:prSet/>
      <dgm:spPr/>
      <dgm:t>
        <a:bodyPr/>
        <a:lstStyle/>
        <a:p>
          <a:endParaRPr lang="en-US"/>
        </a:p>
      </dgm:t>
    </dgm:pt>
    <dgm:pt modelId="{3D079D3D-6185-48A8-9F5E-43DF4C89B2F1}" type="sibTrans" cxnId="{22EE766B-9673-4EA0-84A3-98F8D7029C92}">
      <dgm:prSet/>
      <dgm:spPr/>
      <dgm:t>
        <a:bodyPr/>
        <a:lstStyle/>
        <a:p>
          <a:endParaRPr lang="en-US"/>
        </a:p>
      </dgm:t>
    </dgm:pt>
    <dgm:pt modelId="{54D33AE0-58D8-41BF-8A77-D848CE3317A0}">
      <dgm:prSet phldrT="[Texto]"/>
      <dgm:spPr/>
      <dgm:t>
        <a:bodyPr/>
        <a:lstStyle/>
        <a:p>
          <a:r>
            <a:rPr lang="es-ES" dirty="0" smtClean="0"/>
            <a:t>Se podría  utilizar otro tipo de software para la aplicación de la  interfaz de  usuario y para la  adquisición-procesamiento de datos proveniente de la red inalámbrica, que permita al igual que Matlab manejar al sistema de radiolocalización en  un entorno amigable e ilustrativo como por ejemplo Java, C#, </a:t>
          </a:r>
          <a:r>
            <a:rPr lang="es-ES" dirty="0" err="1" smtClean="0"/>
            <a:t>labview</a:t>
          </a:r>
          <a:r>
            <a:rPr lang="es-ES" dirty="0" smtClean="0"/>
            <a:t>, entre otros.</a:t>
          </a:r>
          <a:endParaRPr lang="en-US" dirty="0"/>
        </a:p>
      </dgm:t>
    </dgm:pt>
    <dgm:pt modelId="{292F545C-7791-4B02-A2E6-250A3A7387D2}" type="parTrans" cxnId="{E156F511-F220-485F-9D82-13659697F98D}">
      <dgm:prSet/>
      <dgm:spPr/>
      <dgm:t>
        <a:bodyPr/>
        <a:lstStyle/>
        <a:p>
          <a:endParaRPr lang="en-US"/>
        </a:p>
      </dgm:t>
    </dgm:pt>
    <dgm:pt modelId="{F6499BB6-A613-4745-9061-FCE8DD245EB2}" type="sibTrans" cxnId="{E156F511-F220-485F-9D82-13659697F98D}">
      <dgm:prSet/>
      <dgm:spPr/>
      <dgm:t>
        <a:bodyPr/>
        <a:lstStyle/>
        <a:p>
          <a:endParaRPr lang="en-US"/>
        </a:p>
      </dgm:t>
    </dgm:pt>
    <dgm:pt modelId="{E9399CDF-A5EA-4817-B7CD-54B14B69D451}">
      <dgm:prSet phldrT="[Texto]"/>
      <dgm:spPr/>
      <dgm:t>
        <a:bodyPr/>
        <a:lstStyle/>
        <a:p>
          <a:r>
            <a:rPr lang="es-ES" dirty="0" smtClean="0"/>
            <a:t>Se podría probar y adecuar  al prototipo de sistema desarrollado,  utilizando otro tipo de arquitectura de sensores inalámbricos como por ejemplo </a:t>
          </a:r>
          <a:r>
            <a:rPr lang="es-ES" dirty="0" err="1" smtClean="0"/>
            <a:t>TelosB</a:t>
          </a:r>
          <a:r>
            <a:rPr lang="es-ES" dirty="0" smtClean="0"/>
            <a:t>, </a:t>
          </a:r>
          <a:r>
            <a:rPr lang="es-ES" dirty="0" err="1" smtClean="0"/>
            <a:t>Micaz</a:t>
          </a:r>
          <a:r>
            <a:rPr lang="es-ES" dirty="0" smtClean="0"/>
            <a:t>,  Imote2, entre otros, para verificar y analizar las ventajas-desventajas que estos sensores presentan en distintos entornos.</a:t>
          </a:r>
          <a:endParaRPr lang="en-US" dirty="0"/>
        </a:p>
      </dgm:t>
    </dgm:pt>
    <dgm:pt modelId="{64E97527-EA26-4319-9E7F-515D985B5F5D}" type="parTrans" cxnId="{3B392888-6731-4E39-B941-A3EBCEA1CE99}">
      <dgm:prSet/>
      <dgm:spPr/>
      <dgm:t>
        <a:bodyPr/>
        <a:lstStyle/>
        <a:p>
          <a:endParaRPr lang="en-US"/>
        </a:p>
      </dgm:t>
    </dgm:pt>
    <dgm:pt modelId="{72183AE7-FCA0-452B-945D-D130EC2F11CD}" type="sibTrans" cxnId="{3B392888-6731-4E39-B941-A3EBCEA1CE99}">
      <dgm:prSet/>
      <dgm:spPr/>
      <dgm:t>
        <a:bodyPr/>
        <a:lstStyle/>
        <a:p>
          <a:endParaRPr lang="en-US"/>
        </a:p>
      </dgm:t>
    </dgm:pt>
    <dgm:pt modelId="{DE110B45-A94F-4DEF-B425-FF8504AD6A37}">
      <dgm:prSet phldrT="[Texto]"/>
      <dgm:spPr/>
      <dgm:t>
        <a:bodyPr/>
        <a:lstStyle/>
        <a:p>
          <a:r>
            <a:rPr lang="es-ES" dirty="0" smtClean="0"/>
            <a:t>El prototipo de sistema desarrollado podría  servir como base para la implementación de </a:t>
          </a:r>
          <a:r>
            <a:rPr lang="es-ES" smtClean="0"/>
            <a:t>otro algoritmo </a:t>
          </a:r>
          <a:r>
            <a:rPr lang="es-ES" dirty="0" smtClean="0"/>
            <a:t>de radiolocalización o se podría complementar con la técnica utilizada en este proyecto (mediante RSSI) que  permita igualar o incrementar la precisión de la ubicación de la mota desconocida en distintos escenarios. </a:t>
          </a:r>
          <a:endParaRPr lang="en-US" dirty="0"/>
        </a:p>
      </dgm:t>
    </dgm:pt>
    <dgm:pt modelId="{6512E9B9-C7E5-4B22-9BF8-EF7A9DF5235F}" type="parTrans" cxnId="{92A7C610-B2E4-4688-9DAC-A48C25C9C1EC}">
      <dgm:prSet/>
      <dgm:spPr/>
      <dgm:t>
        <a:bodyPr/>
        <a:lstStyle/>
        <a:p>
          <a:endParaRPr lang="en-US"/>
        </a:p>
      </dgm:t>
    </dgm:pt>
    <dgm:pt modelId="{EF00B573-AF58-4AEA-9099-E6740FB698F8}" type="sibTrans" cxnId="{92A7C610-B2E4-4688-9DAC-A48C25C9C1EC}">
      <dgm:prSet/>
      <dgm:spPr/>
      <dgm:t>
        <a:bodyPr/>
        <a:lstStyle/>
        <a:p>
          <a:endParaRPr lang="en-US"/>
        </a:p>
      </dgm:t>
    </dgm:pt>
    <dgm:pt modelId="{305BFEB4-BB8F-477D-A7EE-B70148086AC1}">
      <dgm:prSet phldrT="[Texto]"/>
      <dgm:spPr/>
      <dgm:t>
        <a:bodyPr/>
        <a:lstStyle/>
        <a:p>
          <a:r>
            <a:rPr lang="es-ES" dirty="0" smtClean="0"/>
            <a:t>Este proyecto se ha centrado principalmente en el proceso de radiolocalización y monitorización en entornos básicos, en un futuro será posible añadir diversas funcionalidades a la aplicación como por ejemplo la gestión de inventarios, detección de intrusos, monitoreo de tráfico, atención de la salud, vigilancia de incendios de matorrales, monitoreo de la calidad del agua,  agricultura de precisión y reconocimiento. </a:t>
          </a:r>
          <a:endParaRPr lang="en-US" dirty="0"/>
        </a:p>
      </dgm:t>
    </dgm:pt>
    <dgm:pt modelId="{BBE48973-8053-478F-A0F4-80E9BC85B1EF}" type="parTrans" cxnId="{A5DD8012-446C-477D-9F3F-6CFD3E714880}">
      <dgm:prSet/>
      <dgm:spPr/>
      <dgm:t>
        <a:bodyPr/>
        <a:lstStyle/>
        <a:p>
          <a:endParaRPr lang="en-US"/>
        </a:p>
      </dgm:t>
    </dgm:pt>
    <dgm:pt modelId="{A2B13A73-6AA6-4AC9-9EC8-A2AA9F04BB48}" type="sibTrans" cxnId="{A5DD8012-446C-477D-9F3F-6CFD3E714880}">
      <dgm:prSet/>
      <dgm:spPr/>
      <dgm:t>
        <a:bodyPr/>
        <a:lstStyle/>
        <a:p>
          <a:endParaRPr lang="en-US"/>
        </a:p>
      </dgm:t>
    </dgm:pt>
    <dgm:pt modelId="{EC950063-F625-4A93-8F9C-36F8C4DD32B1}">
      <dgm:prSet phldrT="[Texto]"/>
      <dgm:spPr/>
      <dgm:t>
        <a:bodyPr/>
        <a:lstStyle/>
        <a:p>
          <a:r>
            <a:rPr lang="es-EC" dirty="0" smtClean="0"/>
            <a:t>Se podría utilizar otro tipo de dispositivos de WSN  para la implementación del proyecto,  que trabajen en la banda de 868 </a:t>
          </a:r>
          <a:r>
            <a:rPr lang="es-EC" dirty="0" err="1" smtClean="0"/>
            <a:t>MhZ</a:t>
          </a:r>
          <a:r>
            <a:rPr lang="es-EC" dirty="0" smtClean="0"/>
            <a:t> o 915 MHz, para lograr mayor alcance y  evaluar el comportamiento del prototipo de sistema a grandes distancias.  </a:t>
          </a:r>
          <a:endParaRPr lang="en-US" dirty="0"/>
        </a:p>
      </dgm:t>
    </dgm:pt>
    <dgm:pt modelId="{A91560AD-FB10-4823-B781-5CAFF3CAEA9F}" type="parTrans" cxnId="{84D8AE77-B2AA-4598-8D8F-C9C254468291}">
      <dgm:prSet/>
      <dgm:spPr/>
      <dgm:t>
        <a:bodyPr/>
        <a:lstStyle/>
        <a:p>
          <a:endParaRPr lang="en-US"/>
        </a:p>
      </dgm:t>
    </dgm:pt>
    <dgm:pt modelId="{C296BC57-9174-4782-9442-93D6AE2BBD13}" type="sibTrans" cxnId="{84D8AE77-B2AA-4598-8D8F-C9C254468291}">
      <dgm:prSet/>
      <dgm:spPr/>
      <dgm:t>
        <a:bodyPr/>
        <a:lstStyle/>
        <a:p>
          <a:endParaRPr lang="en-US"/>
        </a:p>
      </dgm:t>
    </dgm:pt>
    <dgm:pt modelId="{CFA27A18-60F3-415A-BE08-02B6E13646E2}" type="pres">
      <dgm:prSet presAssocID="{B99ACCFE-A60C-4FE9-A0E3-9116EA13848A}" presName="diagram" presStyleCnt="0">
        <dgm:presLayoutVars>
          <dgm:dir/>
          <dgm:resizeHandles val="exact"/>
        </dgm:presLayoutVars>
      </dgm:prSet>
      <dgm:spPr/>
      <dgm:t>
        <a:bodyPr/>
        <a:lstStyle/>
        <a:p>
          <a:endParaRPr lang="en-US"/>
        </a:p>
      </dgm:t>
    </dgm:pt>
    <dgm:pt modelId="{1AD8343C-3438-43D8-9069-5D0A23CDB411}" type="pres">
      <dgm:prSet presAssocID="{7619B830-8CD7-49CA-AEC1-DCC1AD7E5FF5}" presName="node" presStyleLbl="node1" presStyleIdx="0" presStyleCnt="6">
        <dgm:presLayoutVars>
          <dgm:bulletEnabled val="1"/>
        </dgm:presLayoutVars>
      </dgm:prSet>
      <dgm:spPr/>
      <dgm:t>
        <a:bodyPr/>
        <a:lstStyle/>
        <a:p>
          <a:endParaRPr lang="en-US"/>
        </a:p>
      </dgm:t>
    </dgm:pt>
    <dgm:pt modelId="{1317204B-00FE-4203-B8E3-488AB69594BD}" type="pres">
      <dgm:prSet presAssocID="{3D079D3D-6185-48A8-9F5E-43DF4C89B2F1}" presName="sibTrans" presStyleCnt="0"/>
      <dgm:spPr/>
    </dgm:pt>
    <dgm:pt modelId="{B2C132BF-44E9-4E46-988D-21FF1F2E3D95}" type="pres">
      <dgm:prSet presAssocID="{54D33AE0-58D8-41BF-8A77-D848CE3317A0}" presName="node" presStyleLbl="node1" presStyleIdx="1" presStyleCnt="6">
        <dgm:presLayoutVars>
          <dgm:bulletEnabled val="1"/>
        </dgm:presLayoutVars>
      </dgm:prSet>
      <dgm:spPr/>
      <dgm:t>
        <a:bodyPr/>
        <a:lstStyle/>
        <a:p>
          <a:endParaRPr lang="en-US"/>
        </a:p>
      </dgm:t>
    </dgm:pt>
    <dgm:pt modelId="{46C9FDA5-CF4B-4EA0-A420-F9E1BD7C6089}" type="pres">
      <dgm:prSet presAssocID="{F6499BB6-A613-4745-9061-FCE8DD245EB2}" presName="sibTrans" presStyleCnt="0"/>
      <dgm:spPr/>
    </dgm:pt>
    <dgm:pt modelId="{27928DED-85C3-4E23-A7DA-4EF284ADE906}" type="pres">
      <dgm:prSet presAssocID="{E9399CDF-A5EA-4817-B7CD-54B14B69D451}" presName="node" presStyleLbl="node1" presStyleIdx="2" presStyleCnt="6">
        <dgm:presLayoutVars>
          <dgm:bulletEnabled val="1"/>
        </dgm:presLayoutVars>
      </dgm:prSet>
      <dgm:spPr/>
      <dgm:t>
        <a:bodyPr/>
        <a:lstStyle/>
        <a:p>
          <a:endParaRPr lang="en-US"/>
        </a:p>
      </dgm:t>
    </dgm:pt>
    <dgm:pt modelId="{3BE0A785-0D03-468E-BE43-90F3D3DC33A4}" type="pres">
      <dgm:prSet presAssocID="{72183AE7-FCA0-452B-945D-D130EC2F11CD}" presName="sibTrans" presStyleCnt="0"/>
      <dgm:spPr/>
    </dgm:pt>
    <dgm:pt modelId="{24E6138F-5F31-418F-8778-394B45EC89ED}" type="pres">
      <dgm:prSet presAssocID="{DE110B45-A94F-4DEF-B425-FF8504AD6A37}" presName="node" presStyleLbl="node1" presStyleIdx="3" presStyleCnt="6">
        <dgm:presLayoutVars>
          <dgm:bulletEnabled val="1"/>
        </dgm:presLayoutVars>
      </dgm:prSet>
      <dgm:spPr/>
      <dgm:t>
        <a:bodyPr/>
        <a:lstStyle/>
        <a:p>
          <a:endParaRPr lang="en-US"/>
        </a:p>
      </dgm:t>
    </dgm:pt>
    <dgm:pt modelId="{517E63EE-3DA0-4279-ACA3-C6600A67D878}" type="pres">
      <dgm:prSet presAssocID="{EF00B573-AF58-4AEA-9099-E6740FB698F8}" presName="sibTrans" presStyleCnt="0"/>
      <dgm:spPr/>
    </dgm:pt>
    <dgm:pt modelId="{4ACC6BE2-C577-472A-8DBD-927580476D05}" type="pres">
      <dgm:prSet presAssocID="{305BFEB4-BB8F-477D-A7EE-B70148086AC1}" presName="node" presStyleLbl="node1" presStyleIdx="4" presStyleCnt="6">
        <dgm:presLayoutVars>
          <dgm:bulletEnabled val="1"/>
        </dgm:presLayoutVars>
      </dgm:prSet>
      <dgm:spPr/>
      <dgm:t>
        <a:bodyPr/>
        <a:lstStyle/>
        <a:p>
          <a:endParaRPr lang="en-US"/>
        </a:p>
      </dgm:t>
    </dgm:pt>
    <dgm:pt modelId="{664F2336-FFE9-4401-BA22-E2E73AD99C7A}" type="pres">
      <dgm:prSet presAssocID="{A2B13A73-6AA6-4AC9-9EC8-A2AA9F04BB48}" presName="sibTrans" presStyleCnt="0"/>
      <dgm:spPr/>
    </dgm:pt>
    <dgm:pt modelId="{215FC82B-ED1B-474F-B184-3EE820629D46}" type="pres">
      <dgm:prSet presAssocID="{EC950063-F625-4A93-8F9C-36F8C4DD32B1}" presName="node" presStyleLbl="node1" presStyleIdx="5" presStyleCnt="6">
        <dgm:presLayoutVars>
          <dgm:bulletEnabled val="1"/>
        </dgm:presLayoutVars>
      </dgm:prSet>
      <dgm:spPr/>
      <dgm:t>
        <a:bodyPr/>
        <a:lstStyle/>
        <a:p>
          <a:endParaRPr lang="en-US"/>
        </a:p>
      </dgm:t>
    </dgm:pt>
  </dgm:ptLst>
  <dgm:cxnLst>
    <dgm:cxn modelId="{D394CAAD-BBE8-4EDB-8803-32B031448E7B}" type="presOf" srcId="{B99ACCFE-A60C-4FE9-A0E3-9116EA13848A}" destId="{CFA27A18-60F3-415A-BE08-02B6E13646E2}" srcOrd="0" destOrd="0" presId="urn:microsoft.com/office/officeart/2005/8/layout/default"/>
    <dgm:cxn modelId="{E156F511-F220-485F-9D82-13659697F98D}" srcId="{B99ACCFE-A60C-4FE9-A0E3-9116EA13848A}" destId="{54D33AE0-58D8-41BF-8A77-D848CE3317A0}" srcOrd="1" destOrd="0" parTransId="{292F545C-7791-4B02-A2E6-250A3A7387D2}" sibTransId="{F6499BB6-A613-4745-9061-FCE8DD245EB2}"/>
    <dgm:cxn modelId="{A752F078-B75C-42C2-A17C-2CCA8FB0EE0D}" type="presOf" srcId="{305BFEB4-BB8F-477D-A7EE-B70148086AC1}" destId="{4ACC6BE2-C577-472A-8DBD-927580476D05}" srcOrd="0" destOrd="0" presId="urn:microsoft.com/office/officeart/2005/8/layout/default"/>
    <dgm:cxn modelId="{84D8AE77-B2AA-4598-8D8F-C9C254468291}" srcId="{B99ACCFE-A60C-4FE9-A0E3-9116EA13848A}" destId="{EC950063-F625-4A93-8F9C-36F8C4DD32B1}" srcOrd="5" destOrd="0" parTransId="{A91560AD-FB10-4823-B781-5CAFF3CAEA9F}" sibTransId="{C296BC57-9174-4782-9442-93D6AE2BBD13}"/>
    <dgm:cxn modelId="{A5DD8012-446C-477D-9F3F-6CFD3E714880}" srcId="{B99ACCFE-A60C-4FE9-A0E3-9116EA13848A}" destId="{305BFEB4-BB8F-477D-A7EE-B70148086AC1}" srcOrd="4" destOrd="0" parTransId="{BBE48973-8053-478F-A0F4-80E9BC85B1EF}" sibTransId="{A2B13A73-6AA6-4AC9-9EC8-A2AA9F04BB48}"/>
    <dgm:cxn modelId="{69E89667-6DBA-4709-81E3-050B73E395BD}" type="presOf" srcId="{7619B830-8CD7-49CA-AEC1-DCC1AD7E5FF5}" destId="{1AD8343C-3438-43D8-9069-5D0A23CDB411}" srcOrd="0" destOrd="0" presId="urn:microsoft.com/office/officeart/2005/8/layout/default"/>
    <dgm:cxn modelId="{100106F2-F278-42C0-A75A-8DD23F5D679B}" type="presOf" srcId="{EC950063-F625-4A93-8F9C-36F8C4DD32B1}" destId="{215FC82B-ED1B-474F-B184-3EE820629D46}" srcOrd="0" destOrd="0" presId="urn:microsoft.com/office/officeart/2005/8/layout/default"/>
    <dgm:cxn modelId="{92A7C610-B2E4-4688-9DAC-A48C25C9C1EC}" srcId="{B99ACCFE-A60C-4FE9-A0E3-9116EA13848A}" destId="{DE110B45-A94F-4DEF-B425-FF8504AD6A37}" srcOrd="3" destOrd="0" parTransId="{6512E9B9-C7E5-4B22-9BF8-EF7A9DF5235F}" sibTransId="{EF00B573-AF58-4AEA-9099-E6740FB698F8}"/>
    <dgm:cxn modelId="{F9E1BECF-31BE-4F58-A5E2-42E46F196A50}" type="presOf" srcId="{54D33AE0-58D8-41BF-8A77-D848CE3317A0}" destId="{B2C132BF-44E9-4E46-988D-21FF1F2E3D95}" srcOrd="0" destOrd="0" presId="urn:microsoft.com/office/officeart/2005/8/layout/default"/>
    <dgm:cxn modelId="{3B392888-6731-4E39-B941-A3EBCEA1CE99}" srcId="{B99ACCFE-A60C-4FE9-A0E3-9116EA13848A}" destId="{E9399CDF-A5EA-4817-B7CD-54B14B69D451}" srcOrd="2" destOrd="0" parTransId="{64E97527-EA26-4319-9E7F-515D985B5F5D}" sibTransId="{72183AE7-FCA0-452B-945D-D130EC2F11CD}"/>
    <dgm:cxn modelId="{395C1677-CFD0-4DF7-B036-1662C44C7AE2}" type="presOf" srcId="{DE110B45-A94F-4DEF-B425-FF8504AD6A37}" destId="{24E6138F-5F31-418F-8778-394B45EC89ED}" srcOrd="0" destOrd="0" presId="urn:microsoft.com/office/officeart/2005/8/layout/default"/>
    <dgm:cxn modelId="{22EE766B-9673-4EA0-84A3-98F8D7029C92}" srcId="{B99ACCFE-A60C-4FE9-A0E3-9116EA13848A}" destId="{7619B830-8CD7-49CA-AEC1-DCC1AD7E5FF5}" srcOrd="0" destOrd="0" parTransId="{555DB6A5-CABE-4B9C-A3DF-1B0F5A7EBEAC}" sibTransId="{3D079D3D-6185-48A8-9F5E-43DF4C89B2F1}"/>
    <dgm:cxn modelId="{7BBAF3A3-CCE2-4680-9394-8628EBF1B73A}" type="presOf" srcId="{E9399CDF-A5EA-4817-B7CD-54B14B69D451}" destId="{27928DED-85C3-4E23-A7DA-4EF284ADE906}" srcOrd="0" destOrd="0" presId="urn:microsoft.com/office/officeart/2005/8/layout/default"/>
    <dgm:cxn modelId="{98141BD0-3BA1-4514-8242-A71396AA3E72}" type="presParOf" srcId="{CFA27A18-60F3-415A-BE08-02B6E13646E2}" destId="{1AD8343C-3438-43D8-9069-5D0A23CDB411}" srcOrd="0" destOrd="0" presId="urn:microsoft.com/office/officeart/2005/8/layout/default"/>
    <dgm:cxn modelId="{7D962C0C-B249-4686-A1A7-20CB9EB11120}" type="presParOf" srcId="{CFA27A18-60F3-415A-BE08-02B6E13646E2}" destId="{1317204B-00FE-4203-B8E3-488AB69594BD}" srcOrd="1" destOrd="0" presId="urn:microsoft.com/office/officeart/2005/8/layout/default"/>
    <dgm:cxn modelId="{C3D71789-0C97-4DDB-8037-8724D671D7A7}" type="presParOf" srcId="{CFA27A18-60F3-415A-BE08-02B6E13646E2}" destId="{B2C132BF-44E9-4E46-988D-21FF1F2E3D95}" srcOrd="2" destOrd="0" presId="urn:microsoft.com/office/officeart/2005/8/layout/default"/>
    <dgm:cxn modelId="{0D15900A-1461-40E1-A596-E9E91322D1DF}" type="presParOf" srcId="{CFA27A18-60F3-415A-BE08-02B6E13646E2}" destId="{46C9FDA5-CF4B-4EA0-A420-F9E1BD7C6089}" srcOrd="3" destOrd="0" presId="urn:microsoft.com/office/officeart/2005/8/layout/default"/>
    <dgm:cxn modelId="{15E7BA67-CD12-475E-A2D8-5EA5E6B452DA}" type="presParOf" srcId="{CFA27A18-60F3-415A-BE08-02B6E13646E2}" destId="{27928DED-85C3-4E23-A7DA-4EF284ADE906}" srcOrd="4" destOrd="0" presId="urn:microsoft.com/office/officeart/2005/8/layout/default"/>
    <dgm:cxn modelId="{C578B6C4-7574-438A-9CF3-9793ED930B88}" type="presParOf" srcId="{CFA27A18-60F3-415A-BE08-02B6E13646E2}" destId="{3BE0A785-0D03-468E-BE43-90F3D3DC33A4}" srcOrd="5" destOrd="0" presId="urn:microsoft.com/office/officeart/2005/8/layout/default"/>
    <dgm:cxn modelId="{54A652F8-9199-4B20-BC53-28CFA2782584}" type="presParOf" srcId="{CFA27A18-60F3-415A-BE08-02B6E13646E2}" destId="{24E6138F-5F31-418F-8778-394B45EC89ED}" srcOrd="6" destOrd="0" presId="urn:microsoft.com/office/officeart/2005/8/layout/default"/>
    <dgm:cxn modelId="{3D4A179B-DC6B-423F-AD60-8064C6F5D913}" type="presParOf" srcId="{CFA27A18-60F3-415A-BE08-02B6E13646E2}" destId="{517E63EE-3DA0-4279-ACA3-C6600A67D878}" srcOrd="7" destOrd="0" presId="urn:microsoft.com/office/officeart/2005/8/layout/default"/>
    <dgm:cxn modelId="{57AC070D-06B1-43DA-8B1B-315DBB0C5998}" type="presParOf" srcId="{CFA27A18-60F3-415A-BE08-02B6E13646E2}" destId="{4ACC6BE2-C577-472A-8DBD-927580476D05}" srcOrd="8" destOrd="0" presId="urn:microsoft.com/office/officeart/2005/8/layout/default"/>
    <dgm:cxn modelId="{971CAB66-122D-4ABA-A3D5-4F66804A1751}" type="presParOf" srcId="{CFA27A18-60F3-415A-BE08-02B6E13646E2}" destId="{664F2336-FFE9-4401-BA22-E2E73AD99C7A}" srcOrd="9" destOrd="0" presId="urn:microsoft.com/office/officeart/2005/8/layout/default"/>
    <dgm:cxn modelId="{4BD8707E-68B7-4C50-835F-DAE0449D8A9C}" type="presParOf" srcId="{CFA27A18-60F3-415A-BE08-02B6E13646E2}" destId="{215FC82B-ED1B-474F-B184-3EE820629D4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2C344D-0548-4298-AC66-2EB753B1F9B3}"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C7C8129B-1C39-4211-A60C-CBC9FCD00EF8}" type="pres">
      <dgm:prSet presAssocID="{B32C344D-0548-4298-AC66-2EB753B1F9B3}" presName="linear" presStyleCnt="0">
        <dgm:presLayoutVars>
          <dgm:dir/>
          <dgm:resizeHandles val="exact"/>
        </dgm:presLayoutVars>
      </dgm:prSet>
      <dgm:spPr/>
      <dgm:t>
        <a:bodyPr/>
        <a:lstStyle/>
        <a:p>
          <a:endParaRPr lang="en-US"/>
        </a:p>
      </dgm:t>
    </dgm:pt>
  </dgm:ptLst>
  <dgm:cxnLst>
    <dgm:cxn modelId="{A344F932-9046-4A5E-BF75-789CBCD1F98C}" type="presOf" srcId="{B32C344D-0548-4298-AC66-2EB753B1F9B3}" destId="{C7C8129B-1C39-4211-A60C-CBC9FCD00EF8}"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060C57-2156-492A-8383-E4D18934F91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D19B638-EF9F-4128-BDD0-60C63B9395E7}">
      <dgm:prSet phldrT="[Texto]" custT="1"/>
      <dgm:spPr/>
      <dgm:t>
        <a:bodyPr/>
        <a:lstStyle/>
        <a:p>
          <a:r>
            <a:rPr lang="es-ES" sz="1800" b="1" dirty="0" smtClean="0"/>
            <a:t>Esquema basado en Rango</a:t>
          </a:r>
          <a:endParaRPr lang="en-US" sz="1800" dirty="0"/>
        </a:p>
      </dgm:t>
    </dgm:pt>
    <dgm:pt modelId="{A1F173DF-FF90-42A4-BB85-A550853266CD}" type="parTrans" cxnId="{616892A7-D80D-49C2-8F60-C7FC484D4B58}">
      <dgm:prSet/>
      <dgm:spPr/>
      <dgm:t>
        <a:bodyPr/>
        <a:lstStyle/>
        <a:p>
          <a:endParaRPr lang="en-US"/>
        </a:p>
      </dgm:t>
    </dgm:pt>
    <dgm:pt modelId="{72D8B97C-9DD8-4552-81BC-4BB4AD59D91A}" type="sibTrans" cxnId="{616892A7-D80D-49C2-8F60-C7FC484D4B58}">
      <dgm:prSet/>
      <dgm:spPr/>
      <dgm:t>
        <a:bodyPr/>
        <a:lstStyle/>
        <a:p>
          <a:endParaRPr lang="en-US"/>
        </a:p>
      </dgm:t>
    </dgm:pt>
    <dgm:pt modelId="{1C22358A-6DD8-498E-B0D1-B0DD19C796DC}">
      <dgm:prSet phldrT="[Texto]"/>
      <dgm:spPr/>
      <dgm:t>
        <a:bodyPr/>
        <a:lstStyle/>
        <a:p>
          <a:r>
            <a:rPr lang="es-ES" dirty="0" smtClean="0"/>
            <a:t>El  Esquema basado en Rango se basa  en mediciones físicas de las distancias o ángulos  entre los nodos  que corresponden a una red de sensores.</a:t>
          </a:r>
          <a:endParaRPr lang="en-US" dirty="0"/>
        </a:p>
      </dgm:t>
    </dgm:pt>
    <dgm:pt modelId="{2BBD1951-22F8-416E-9B7A-668116C752F6}" type="parTrans" cxnId="{461FF76F-BE4D-46E4-807A-27490FA98617}">
      <dgm:prSet/>
      <dgm:spPr/>
      <dgm:t>
        <a:bodyPr/>
        <a:lstStyle/>
        <a:p>
          <a:endParaRPr lang="en-US"/>
        </a:p>
      </dgm:t>
    </dgm:pt>
    <dgm:pt modelId="{5C9F0F8B-54D7-4DC0-BB69-C42C6792A84A}" type="sibTrans" cxnId="{461FF76F-BE4D-46E4-807A-27490FA98617}">
      <dgm:prSet/>
      <dgm:spPr/>
      <dgm:t>
        <a:bodyPr/>
        <a:lstStyle/>
        <a:p>
          <a:endParaRPr lang="en-US"/>
        </a:p>
      </dgm:t>
    </dgm:pt>
    <dgm:pt modelId="{E351587C-0A48-464C-937B-912907E71851}">
      <dgm:prSet phldrT="[Texto]" custT="1"/>
      <dgm:spPr/>
      <dgm:t>
        <a:bodyPr/>
        <a:lstStyle/>
        <a:p>
          <a:r>
            <a:rPr lang="es-ES" sz="1800" b="1" dirty="0" smtClean="0"/>
            <a:t>Esquema Libre de Rango</a:t>
          </a:r>
          <a:endParaRPr lang="en-US" sz="1800" dirty="0"/>
        </a:p>
      </dgm:t>
    </dgm:pt>
    <dgm:pt modelId="{183D534D-14C0-497B-95B0-9878D80DD61D}" type="parTrans" cxnId="{843F01C4-C3C9-4B28-8CCC-7C349950FDD7}">
      <dgm:prSet/>
      <dgm:spPr/>
      <dgm:t>
        <a:bodyPr/>
        <a:lstStyle/>
        <a:p>
          <a:endParaRPr lang="en-US"/>
        </a:p>
      </dgm:t>
    </dgm:pt>
    <dgm:pt modelId="{15AF902A-F200-47AF-872D-3621C3C00D6D}" type="sibTrans" cxnId="{843F01C4-C3C9-4B28-8CCC-7C349950FDD7}">
      <dgm:prSet/>
      <dgm:spPr/>
      <dgm:t>
        <a:bodyPr/>
        <a:lstStyle/>
        <a:p>
          <a:endParaRPr lang="en-US"/>
        </a:p>
      </dgm:t>
    </dgm:pt>
    <dgm:pt modelId="{A6C5D204-F24D-40D8-A469-19FA25F33B29}">
      <dgm:prSet phldrT="[Texto]"/>
      <dgm:spPr/>
      <dgm:t>
        <a:bodyPr/>
        <a:lstStyle/>
        <a:p>
          <a:r>
            <a:rPr lang="es-ES" dirty="0" smtClean="0"/>
            <a:t>Los algoritmos que corresponden a este esquema se basan en  la medición de la conectividad, donde se  puede identificar los vecinos de un nodo. Si dos nodos son capaces de  transmitir  información entre ellos, entonces hay una gran probabilidad de que la distancia entre estas, sea menor o igual al radio de comunicaciones.</a:t>
          </a:r>
          <a:endParaRPr lang="en-US" dirty="0"/>
        </a:p>
      </dgm:t>
    </dgm:pt>
    <dgm:pt modelId="{93EAF5BF-F22B-4624-932F-C21527A5F359}" type="parTrans" cxnId="{679542BF-D543-4BCE-8C82-0923BF1FCCA7}">
      <dgm:prSet/>
      <dgm:spPr/>
      <dgm:t>
        <a:bodyPr/>
        <a:lstStyle/>
        <a:p>
          <a:endParaRPr lang="en-US"/>
        </a:p>
      </dgm:t>
    </dgm:pt>
    <dgm:pt modelId="{8E50DC83-0700-468A-A495-41224F9F2ECD}" type="sibTrans" cxnId="{679542BF-D543-4BCE-8C82-0923BF1FCCA7}">
      <dgm:prSet/>
      <dgm:spPr/>
      <dgm:t>
        <a:bodyPr/>
        <a:lstStyle/>
        <a:p>
          <a:endParaRPr lang="en-US"/>
        </a:p>
      </dgm:t>
    </dgm:pt>
    <dgm:pt modelId="{C2B8A084-4BB0-4B2E-AC20-7E941E90B164}" type="pres">
      <dgm:prSet presAssocID="{B4060C57-2156-492A-8383-E4D18934F91D}" presName="Name0" presStyleCnt="0">
        <dgm:presLayoutVars>
          <dgm:dir/>
          <dgm:animLvl val="lvl"/>
          <dgm:resizeHandles val="exact"/>
        </dgm:presLayoutVars>
      </dgm:prSet>
      <dgm:spPr/>
      <dgm:t>
        <a:bodyPr/>
        <a:lstStyle/>
        <a:p>
          <a:endParaRPr lang="en-US"/>
        </a:p>
      </dgm:t>
    </dgm:pt>
    <dgm:pt modelId="{56702083-99ED-44EB-97EB-DB7CCE33E555}" type="pres">
      <dgm:prSet presAssocID="{AD19B638-EF9F-4128-BDD0-60C63B9395E7}" presName="linNode" presStyleCnt="0"/>
      <dgm:spPr/>
    </dgm:pt>
    <dgm:pt modelId="{8C23B676-2E58-41A3-828E-9381216D4541}" type="pres">
      <dgm:prSet presAssocID="{AD19B638-EF9F-4128-BDD0-60C63B9395E7}" presName="parentText" presStyleLbl="node1" presStyleIdx="0" presStyleCnt="2" custScaleX="68005" custLinFactNeighborX="-5550" custLinFactNeighborY="-2534">
        <dgm:presLayoutVars>
          <dgm:chMax val="1"/>
          <dgm:bulletEnabled val="1"/>
        </dgm:presLayoutVars>
      </dgm:prSet>
      <dgm:spPr/>
      <dgm:t>
        <a:bodyPr/>
        <a:lstStyle/>
        <a:p>
          <a:endParaRPr lang="en-US"/>
        </a:p>
      </dgm:t>
    </dgm:pt>
    <dgm:pt modelId="{B0F11A01-0D54-466D-A6AE-A826FD781E69}" type="pres">
      <dgm:prSet presAssocID="{AD19B638-EF9F-4128-BDD0-60C63B9395E7}" presName="descendantText" presStyleLbl="alignAccFollowNode1" presStyleIdx="0" presStyleCnt="2" custLinFactNeighborX="-9518" custLinFactNeighborY="-3168">
        <dgm:presLayoutVars>
          <dgm:bulletEnabled val="1"/>
        </dgm:presLayoutVars>
      </dgm:prSet>
      <dgm:spPr/>
      <dgm:t>
        <a:bodyPr/>
        <a:lstStyle/>
        <a:p>
          <a:endParaRPr lang="en-US"/>
        </a:p>
      </dgm:t>
    </dgm:pt>
    <dgm:pt modelId="{683C9850-D96D-4A23-B556-18AC8358EBEC}" type="pres">
      <dgm:prSet presAssocID="{72D8B97C-9DD8-4552-81BC-4BB4AD59D91A}" presName="sp" presStyleCnt="0"/>
      <dgm:spPr/>
    </dgm:pt>
    <dgm:pt modelId="{33B3DE5E-8F0A-43D7-A79A-E9D1148D32B2}" type="pres">
      <dgm:prSet presAssocID="{E351587C-0A48-464C-937B-912907E71851}" presName="linNode" presStyleCnt="0"/>
      <dgm:spPr/>
    </dgm:pt>
    <dgm:pt modelId="{FE991BF8-6813-4600-B797-84302AE6D037}" type="pres">
      <dgm:prSet presAssocID="{E351587C-0A48-464C-937B-912907E71851}" presName="parentText" presStyleLbl="node1" presStyleIdx="1" presStyleCnt="2" custScaleX="68685" custLinFactNeighborX="-5741" custLinFactNeighborY="-661">
        <dgm:presLayoutVars>
          <dgm:chMax val="1"/>
          <dgm:bulletEnabled val="1"/>
        </dgm:presLayoutVars>
      </dgm:prSet>
      <dgm:spPr/>
      <dgm:t>
        <a:bodyPr/>
        <a:lstStyle/>
        <a:p>
          <a:endParaRPr lang="en-US"/>
        </a:p>
      </dgm:t>
    </dgm:pt>
    <dgm:pt modelId="{54045F73-57E5-48E0-A584-4A041428BE64}" type="pres">
      <dgm:prSet presAssocID="{E351587C-0A48-464C-937B-912907E71851}" presName="descendantText" presStyleLbl="alignAccFollowNode1" presStyleIdx="1" presStyleCnt="2" custLinFactNeighborX="-10198" custLinFactNeighborY="2496">
        <dgm:presLayoutVars>
          <dgm:bulletEnabled val="1"/>
        </dgm:presLayoutVars>
      </dgm:prSet>
      <dgm:spPr/>
      <dgm:t>
        <a:bodyPr/>
        <a:lstStyle/>
        <a:p>
          <a:endParaRPr lang="en-US"/>
        </a:p>
      </dgm:t>
    </dgm:pt>
  </dgm:ptLst>
  <dgm:cxnLst>
    <dgm:cxn modelId="{BEA6A218-ED66-4B55-BAFD-9E59EC4FBDEB}" type="presOf" srcId="{B4060C57-2156-492A-8383-E4D18934F91D}" destId="{C2B8A084-4BB0-4B2E-AC20-7E941E90B164}" srcOrd="0" destOrd="0" presId="urn:microsoft.com/office/officeart/2005/8/layout/vList5"/>
    <dgm:cxn modelId="{E05E4F5D-CC39-4565-A023-F5A0F5EE8CBE}" type="presOf" srcId="{1C22358A-6DD8-498E-B0D1-B0DD19C796DC}" destId="{B0F11A01-0D54-466D-A6AE-A826FD781E69}" srcOrd="0" destOrd="0" presId="urn:microsoft.com/office/officeart/2005/8/layout/vList5"/>
    <dgm:cxn modelId="{616892A7-D80D-49C2-8F60-C7FC484D4B58}" srcId="{B4060C57-2156-492A-8383-E4D18934F91D}" destId="{AD19B638-EF9F-4128-BDD0-60C63B9395E7}" srcOrd="0" destOrd="0" parTransId="{A1F173DF-FF90-42A4-BB85-A550853266CD}" sibTransId="{72D8B97C-9DD8-4552-81BC-4BB4AD59D91A}"/>
    <dgm:cxn modelId="{461FF76F-BE4D-46E4-807A-27490FA98617}" srcId="{AD19B638-EF9F-4128-BDD0-60C63B9395E7}" destId="{1C22358A-6DD8-498E-B0D1-B0DD19C796DC}" srcOrd="0" destOrd="0" parTransId="{2BBD1951-22F8-416E-9B7A-668116C752F6}" sibTransId="{5C9F0F8B-54D7-4DC0-BB69-C42C6792A84A}"/>
    <dgm:cxn modelId="{D74A0819-0F4C-4342-BD20-224DD0347E00}" type="presOf" srcId="{AD19B638-EF9F-4128-BDD0-60C63B9395E7}" destId="{8C23B676-2E58-41A3-828E-9381216D4541}" srcOrd="0" destOrd="0" presId="urn:microsoft.com/office/officeart/2005/8/layout/vList5"/>
    <dgm:cxn modelId="{514B5EEF-9BF9-4387-A9D0-1D71844C0603}" type="presOf" srcId="{A6C5D204-F24D-40D8-A469-19FA25F33B29}" destId="{54045F73-57E5-48E0-A584-4A041428BE64}" srcOrd="0" destOrd="0" presId="urn:microsoft.com/office/officeart/2005/8/layout/vList5"/>
    <dgm:cxn modelId="{679542BF-D543-4BCE-8C82-0923BF1FCCA7}" srcId="{E351587C-0A48-464C-937B-912907E71851}" destId="{A6C5D204-F24D-40D8-A469-19FA25F33B29}" srcOrd="0" destOrd="0" parTransId="{93EAF5BF-F22B-4624-932F-C21527A5F359}" sibTransId="{8E50DC83-0700-468A-A495-41224F9F2ECD}"/>
    <dgm:cxn modelId="{F88A7D47-A541-48BC-9936-08057FC305F4}" type="presOf" srcId="{E351587C-0A48-464C-937B-912907E71851}" destId="{FE991BF8-6813-4600-B797-84302AE6D037}" srcOrd="0" destOrd="0" presId="urn:microsoft.com/office/officeart/2005/8/layout/vList5"/>
    <dgm:cxn modelId="{843F01C4-C3C9-4B28-8CCC-7C349950FDD7}" srcId="{B4060C57-2156-492A-8383-E4D18934F91D}" destId="{E351587C-0A48-464C-937B-912907E71851}" srcOrd="1" destOrd="0" parTransId="{183D534D-14C0-497B-95B0-9878D80DD61D}" sibTransId="{15AF902A-F200-47AF-872D-3621C3C00D6D}"/>
    <dgm:cxn modelId="{563B4FB4-911D-4451-9937-9807DF993C2A}" type="presParOf" srcId="{C2B8A084-4BB0-4B2E-AC20-7E941E90B164}" destId="{56702083-99ED-44EB-97EB-DB7CCE33E555}" srcOrd="0" destOrd="0" presId="urn:microsoft.com/office/officeart/2005/8/layout/vList5"/>
    <dgm:cxn modelId="{7C4BC00B-6D2D-4025-B4A8-11225381D1C3}" type="presParOf" srcId="{56702083-99ED-44EB-97EB-DB7CCE33E555}" destId="{8C23B676-2E58-41A3-828E-9381216D4541}" srcOrd="0" destOrd="0" presId="urn:microsoft.com/office/officeart/2005/8/layout/vList5"/>
    <dgm:cxn modelId="{EC089238-2B9E-4439-8B73-230A4C8AF220}" type="presParOf" srcId="{56702083-99ED-44EB-97EB-DB7CCE33E555}" destId="{B0F11A01-0D54-466D-A6AE-A826FD781E69}" srcOrd="1" destOrd="0" presId="urn:microsoft.com/office/officeart/2005/8/layout/vList5"/>
    <dgm:cxn modelId="{F9256AB3-4AEB-4C23-8FC5-D5E79BDF2B5A}" type="presParOf" srcId="{C2B8A084-4BB0-4B2E-AC20-7E941E90B164}" destId="{683C9850-D96D-4A23-B556-18AC8358EBEC}" srcOrd="1" destOrd="0" presId="urn:microsoft.com/office/officeart/2005/8/layout/vList5"/>
    <dgm:cxn modelId="{6824EC7D-1F34-4C1D-B4A8-5C160FC061A8}" type="presParOf" srcId="{C2B8A084-4BB0-4B2E-AC20-7E941E90B164}" destId="{33B3DE5E-8F0A-43D7-A79A-E9D1148D32B2}" srcOrd="2" destOrd="0" presId="urn:microsoft.com/office/officeart/2005/8/layout/vList5"/>
    <dgm:cxn modelId="{6DCBCB19-6BD6-4E45-A657-6FE412505C0E}" type="presParOf" srcId="{33B3DE5E-8F0A-43D7-A79A-E9D1148D32B2}" destId="{FE991BF8-6813-4600-B797-84302AE6D037}" srcOrd="0" destOrd="0" presId="urn:microsoft.com/office/officeart/2005/8/layout/vList5"/>
    <dgm:cxn modelId="{84DCA0A6-E6E3-402D-B2DB-5B0C3C5028FA}" type="presParOf" srcId="{33B3DE5E-8F0A-43D7-A79A-E9D1148D32B2}" destId="{54045F73-57E5-48E0-A584-4A041428BE64}"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D3F156-E386-4058-9337-9FAF07F2BD8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64873D5-996E-49E7-BB3B-20BED623C980}">
      <dgm:prSet phldrT="[Texto]"/>
      <dgm:spPr/>
      <dgm:t>
        <a:bodyPr/>
        <a:lstStyle/>
        <a:p>
          <a:r>
            <a:rPr lang="es-ES" b="1" dirty="0" smtClean="0"/>
            <a:t>Respuesta en amplitud de la antena del receptor [d (</a:t>
          </a:r>
          <a:r>
            <a:rPr lang="es-EC" b="1" dirty="0" smtClean="0"/>
            <a:t>m)] </a:t>
          </a:r>
        </a:p>
        <a:p>
          <a:r>
            <a:rPr lang="es-ES" dirty="0" smtClean="0"/>
            <a:t>Para esta técnica es necesario el uso del patrón de recepción de la antena para realizar mediciones del ángulo. La precisión de la medición depende de la sensibilidad de la antena. </a:t>
          </a:r>
          <a:endParaRPr lang="en-US" dirty="0"/>
        </a:p>
      </dgm:t>
    </dgm:pt>
    <dgm:pt modelId="{7809BC38-9F5B-4E68-9057-80255DC886C0}" type="parTrans" cxnId="{0EF61E49-B66A-42D4-BEE0-D25B62491807}">
      <dgm:prSet/>
      <dgm:spPr/>
      <dgm:t>
        <a:bodyPr/>
        <a:lstStyle/>
        <a:p>
          <a:endParaRPr lang="en-US"/>
        </a:p>
      </dgm:t>
    </dgm:pt>
    <dgm:pt modelId="{640B4F2F-3663-4995-BCAE-8028EFBC0767}" type="sibTrans" cxnId="{0EF61E49-B66A-42D4-BEE0-D25B62491807}">
      <dgm:prSet/>
      <dgm:spPr/>
      <dgm:t>
        <a:bodyPr/>
        <a:lstStyle/>
        <a:p>
          <a:endParaRPr lang="en-US"/>
        </a:p>
      </dgm:t>
    </dgm:pt>
    <mc:AlternateContent xmlns:mc="http://schemas.openxmlformats.org/markup-compatibility/2006" xmlns:a14="http://schemas.microsoft.com/office/drawing/2010/main">
      <mc:Choice Requires="a14">
        <dgm:pt modelId="{A66EF047-CC3B-4C83-84FE-530FFF622EE1}">
          <dgm:prSet phldrT="[Texto]"/>
          <dgm:spPr/>
          <dgm:t>
            <a:bodyPr/>
            <a:lstStyle/>
            <a:p>
              <a:r>
                <a:rPr lang="es-ES" b="1" dirty="0" smtClean="0"/>
                <a:t>Respuesta en fase de la antena del receptor </a:t>
              </a:r>
              <a:r>
                <a:rPr lang="en-US" b="1" dirty="0" smtClean="0"/>
                <a:t>[</a:t>
              </a:r>
              <a14:m>
                <m:oMath xmlns:m="http://schemas.openxmlformats.org/officeDocument/2006/math">
                  <m:sSup>
                    <m:sSupPr>
                      <m:ctrlPr>
                        <a:rPr lang="en-US" i="1" smtClean="0">
                          <a:latin typeface="Cambria Math" panose="02040503050406030204" pitchFamily="18" charset="0"/>
                        </a:rPr>
                      </m:ctrlPr>
                    </m:sSupPr>
                    <m:e>
                      <m:r>
                        <a:rPr lang="es-ES" i="1">
                          <a:latin typeface="Cambria Math" panose="02040503050406030204" pitchFamily="18" charset="0"/>
                        </a:rPr>
                        <m:t>∅</m:t>
                      </m:r>
                    </m:e>
                    <m:sup>
                      <m:r>
                        <a:rPr lang="es-ES" i="1">
                          <a:latin typeface="Cambria Math" panose="02040503050406030204" pitchFamily="18" charset="0"/>
                        </a:rPr>
                        <m:t>𝑜</m:t>
                      </m:r>
                    </m:sup>
                  </m:sSup>
                  <m:r>
                    <a:rPr lang="es-ES" i="1">
                      <a:latin typeface="Cambria Math" panose="02040503050406030204" pitchFamily="18" charset="0"/>
                    </a:rPr>
                    <m:t>]</m:t>
                  </m:r>
                </m:oMath>
              </a14:m>
              <a:r>
                <a:rPr lang="es-ES" b="1" dirty="0" smtClean="0"/>
                <a:t>    </a:t>
              </a:r>
            </a:p>
            <a:p>
              <a:r>
                <a:rPr lang="es-ES" dirty="0" smtClean="0"/>
                <a:t>Esta técnica se basa en las  mediciones de las diferencias de fase  mientras ocurre la llegada del frente de onda. Es necesario el uso de un arreglo de antenas o  de un receptor que tenga una antena de mayor tamaño,  en comparación con la longitud de onda de la señal del transmisor.</a:t>
              </a:r>
              <a:endParaRPr lang="en-US" dirty="0"/>
            </a:p>
          </dgm:t>
        </dgm:pt>
      </mc:Choice>
      <mc:Fallback xmlns="">
        <dgm:pt modelId="{A66EF047-CC3B-4C83-84FE-530FFF622EE1}">
          <dgm:prSet phldrT="[Texto]"/>
          <dgm:spPr/>
          <dgm:t>
            <a:bodyPr/>
            <a:lstStyle/>
            <a:p>
              <a:r>
                <a:rPr lang="es-ES" b="1" dirty="0" smtClean="0"/>
                <a:t>Respuesta en fase de la antena del receptor </a:t>
              </a:r>
              <a:r>
                <a:rPr lang="en-US" b="1" dirty="0" smtClean="0"/>
                <a:t>[</a:t>
              </a:r>
              <a:r>
                <a:rPr lang="es-ES" i="0">
                  <a:latin typeface="Cambria Math" panose="02040503050406030204" pitchFamily="18" charset="0"/>
                </a:rPr>
                <a:t>∅</a:t>
              </a:r>
              <a:r>
                <a:rPr lang="en-US" i="0" smtClean="0">
                  <a:latin typeface="Cambria Math" panose="02040503050406030204" pitchFamily="18" charset="0"/>
                </a:rPr>
                <a:t>^</a:t>
              </a:r>
              <a:r>
                <a:rPr lang="es-ES" i="0">
                  <a:latin typeface="Cambria Math" panose="02040503050406030204" pitchFamily="18" charset="0"/>
                </a:rPr>
                <a:t>𝑜]</a:t>
              </a:r>
              <a:r>
                <a:rPr lang="es-ES" b="1" dirty="0" smtClean="0"/>
                <a:t>    </a:t>
              </a:r>
            </a:p>
            <a:p>
              <a:r>
                <a:rPr lang="es-ES" dirty="0" smtClean="0"/>
                <a:t>Esta técnica se basa en las  mediciones de las diferencias de fase  mientras ocurre la llegada del frente de onda. Es necesario el uso de un arreglo de antenas o  de un receptor que tenga una antena de mayor tamaño,  en comparación con la longitud de onda de la señal del transmisor.</a:t>
              </a:r>
              <a:endParaRPr lang="en-US" dirty="0"/>
            </a:p>
          </dgm:t>
        </dgm:pt>
      </mc:Fallback>
    </mc:AlternateContent>
    <dgm:pt modelId="{9AA9C252-0570-4AB4-8F4B-C9C7899C9B36}" type="parTrans" cxnId="{073C3E25-BBBD-4582-8587-1EAD9081FDEF}">
      <dgm:prSet/>
      <dgm:spPr/>
      <dgm:t>
        <a:bodyPr/>
        <a:lstStyle/>
        <a:p>
          <a:endParaRPr lang="en-US"/>
        </a:p>
      </dgm:t>
    </dgm:pt>
    <dgm:pt modelId="{A8DB9322-D75E-4CBE-A256-EF56EDF377BA}" type="sibTrans" cxnId="{073C3E25-BBBD-4582-8587-1EAD9081FDEF}">
      <dgm:prSet/>
      <dgm:spPr/>
      <dgm:t>
        <a:bodyPr/>
        <a:lstStyle/>
        <a:p>
          <a:endParaRPr lang="en-US"/>
        </a:p>
      </dgm:t>
    </dgm:pt>
    <dgm:pt modelId="{3BD80718-45E5-4077-9345-32458C2C612C}" type="pres">
      <dgm:prSet presAssocID="{E3D3F156-E386-4058-9337-9FAF07F2BD8A}" presName="diagram" presStyleCnt="0">
        <dgm:presLayoutVars>
          <dgm:dir/>
          <dgm:resizeHandles val="exact"/>
        </dgm:presLayoutVars>
      </dgm:prSet>
      <dgm:spPr/>
      <dgm:t>
        <a:bodyPr/>
        <a:lstStyle/>
        <a:p>
          <a:endParaRPr lang="en-US"/>
        </a:p>
      </dgm:t>
    </dgm:pt>
    <dgm:pt modelId="{D87F6F55-2F19-4866-BAD2-142755A49AB2}" type="pres">
      <dgm:prSet presAssocID="{964873D5-996E-49E7-BB3B-20BED623C980}" presName="node" presStyleLbl="node1" presStyleIdx="0" presStyleCnt="2" custScaleX="45783" custScaleY="44272" custLinFactNeighborX="3462" custLinFactNeighborY="-2970">
        <dgm:presLayoutVars>
          <dgm:bulletEnabled val="1"/>
        </dgm:presLayoutVars>
      </dgm:prSet>
      <dgm:spPr/>
      <dgm:t>
        <a:bodyPr/>
        <a:lstStyle/>
        <a:p>
          <a:endParaRPr lang="en-US"/>
        </a:p>
      </dgm:t>
    </dgm:pt>
    <dgm:pt modelId="{6147A911-6DDC-4B94-BE6B-7E309604551E}" type="pres">
      <dgm:prSet presAssocID="{640B4F2F-3663-4995-BCAE-8028EFBC0767}" presName="sibTrans" presStyleCnt="0"/>
      <dgm:spPr/>
    </dgm:pt>
    <dgm:pt modelId="{38459643-B7FE-4772-A6FA-F5B4259B7769}" type="pres">
      <dgm:prSet presAssocID="{A66EF047-CC3B-4C83-84FE-530FFF622EE1}" presName="node" presStyleLbl="node1" presStyleIdx="1" presStyleCnt="2" custScaleX="45783" custScaleY="44272" custLinFactNeighborX="-1529" custLinFactNeighborY="-2856">
        <dgm:presLayoutVars>
          <dgm:bulletEnabled val="1"/>
        </dgm:presLayoutVars>
      </dgm:prSet>
      <dgm:spPr/>
      <dgm:t>
        <a:bodyPr/>
        <a:lstStyle/>
        <a:p>
          <a:endParaRPr lang="en-US"/>
        </a:p>
      </dgm:t>
    </dgm:pt>
  </dgm:ptLst>
  <dgm:cxnLst>
    <dgm:cxn modelId="{E2420734-0A04-49FA-8471-2724EFB1BC91}" type="presOf" srcId="{964873D5-996E-49E7-BB3B-20BED623C980}" destId="{D87F6F55-2F19-4866-BAD2-142755A49AB2}" srcOrd="0" destOrd="0" presId="urn:microsoft.com/office/officeart/2005/8/layout/default"/>
    <dgm:cxn modelId="{0EF61E49-B66A-42D4-BEE0-D25B62491807}" srcId="{E3D3F156-E386-4058-9337-9FAF07F2BD8A}" destId="{964873D5-996E-49E7-BB3B-20BED623C980}" srcOrd="0" destOrd="0" parTransId="{7809BC38-9F5B-4E68-9057-80255DC886C0}" sibTransId="{640B4F2F-3663-4995-BCAE-8028EFBC0767}"/>
    <dgm:cxn modelId="{F140E3CE-808D-4D9A-9089-DD6F8A741682}" type="presOf" srcId="{E3D3F156-E386-4058-9337-9FAF07F2BD8A}" destId="{3BD80718-45E5-4077-9345-32458C2C612C}" srcOrd="0" destOrd="0" presId="urn:microsoft.com/office/officeart/2005/8/layout/default"/>
    <dgm:cxn modelId="{B2659002-2F18-4B55-B6A6-2905BAC686A0}" type="presOf" srcId="{A66EF047-CC3B-4C83-84FE-530FFF622EE1}" destId="{38459643-B7FE-4772-A6FA-F5B4259B7769}" srcOrd="0" destOrd="0" presId="urn:microsoft.com/office/officeart/2005/8/layout/default"/>
    <dgm:cxn modelId="{073C3E25-BBBD-4582-8587-1EAD9081FDEF}" srcId="{E3D3F156-E386-4058-9337-9FAF07F2BD8A}" destId="{A66EF047-CC3B-4C83-84FE-530FFF622EE1}" srcOrd="1" destOrd="0" parTransId="{9AA9C252-0570-4AB4-8F4B-C9C7899C9B36}" sibTransId="{A8DB9322-D75E-4CBE-A256-EF56EDF377BA}"/>
    <dgm:cxn modelId="{E4932B31-FE54-4926-8C1B-7C9D7E7066AE}" type="presParOf" srcId="{3BD80718-45E5-4077-9345-32458C2C612C}" destId="{D87F6F55-2F19-4866-BAD2-142755A49AB2}" srcOrd="0" destOrd="0" presId="urn:microsoft.com/office/officeart/2005/8/layout/default"/>
    <dgm:cxn modelId="{F2AE820F-1AE7-4CDA-8595-9C6B9B05BF52}" type="presParOf" srcId="{3BD80718-45E5-4077-9345-32458C2C612C}" destId="{6147A911-6DDC-4B94-BE6B-7E309604551E}" srcOrd="1" destOrd="0" presId="urn:microsoft.com/office/officeart/2005/8/layout/default"/>
    <dgm:cxn modelId="{F5E7BAF5-8BE1-4185-80C6-930F416F19D0}" type="presParOf" srcId="{3BD80718-45E5-4077-9345-32458C2C612C}" destId="{38459643-B7FE-4772-A6FA-F5B4259B7769}"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D3F156-E386-4058-9337-9FAF07F2BD8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64873D5-996E-49E7-BB3B-20BED623C980}">
      <dgm:prSet phldrT="[Texto]"/>
      <dgm:spPr/>
      <dgm:t>
        <a:bodyPr/>
        <a:lstStyle/>
        <a:p>
          <a:r>
            <a:rPr lang="es-ES" b="1" dirty="0" smtClean="0"/>
            <a:t>Respuesta en amplitud de la antena del receptor [d (</a:t>
          </a:r>
          <a:r>
            <a:rPr lang="es-EC" b="1" dirty="0" smtClean="0"/>
            <a:t>m)] </a:t>
          </a:r>
        </a:p>
        <a:p>
          <a:r>
            <a:rPr lang="es-ES" dirty="0" smtClean="0"/>
            <a:t>Para esta técnica es necesario el uso del patrón de recepción de la antena para realizar mediciones del ángulo. La precisión de la medición depende de la sensibilidad de la antena. </a:t>
          </a:r>
          <a:endParaRPr lang="en-US" dirty="0"/>
        </a:p>
      </dgm:t>
    </dgm:pt>
    <dgm:pt modelId="{7809BC38-9F5B-4E68-9057-80255DC886C0}" type="parTrans" cxnId="{0EF61E49-B66A-42D4-BEE0-D25B62491807}">
      <dgm:prSet/>
      <dgm:spPr/>
      <dgm:t>
        <a:bodyPr/>
        <a:lstStyle/>
        <a:p>
          <a:endParaRPr lang="en-US"/>
        </a:p>
      </dgm:t>
    </dgm:pt>
    <dgm:pt modelId="{640B4F2F-3663-4995-BCAE-8028EFBC0767}" type="sibTrans" cxnId="{0EF61E49-B66A-42D4-BEE0-D25B62491807}">
      <dgm:prSet/>
      <dgm:spPr/>
      <dgm:t>
        <a:bodyPr/>
        <a:lstStyle/>
        <a:p>
          <a:endParaRPr lang="en-US"/>
        </a:p>
      </dgm:t>
    </dgm:pt>
    <dgm:pt modelId="{A66EF047-CC3B-4C83-84FE-530FFF622EE1}">
      <dgm:prSet phldrT="[Texto]"/>
      <dgm:spPr>
        <a:blipFill rotWithShape="0">
          <a:blip xmlns:r="http://schemas.openxmlformats.org/officeDocument/2006/relationships" r:embed="rId1"/>
          <a:stretch>
            <a:fillRect l="-139" r="-1524"/>
          </a:stretch>
        </a:blipFill>
      </dgm:spPr>
      <dgm:t>
        <a:bodyPr/>
        <a:lstStyle/>
        <a:p>
          <a:r>
            <a:rPr lang="en-US">
              <a:noFill/>
            </a:rPr>
            <a:t> </a:t>
          </a:r>
        </a:p>
      </dgm:t>
    </dgm:pt>
    <dgm:pt modelId="{9AA9C252-0570-4AB4-8F4B-C9C7899C9B36}" type="parTrans" cxnId="{073C3E25-BBBD-4582-8587-1EAD9081FDEF}">
      <dgm:prSet/>
      <dgm:spPr/>
      <dgm:t>
        <a:bodyPr/>
        <a:lstStyle/>
        <a:p>
          <a:endParaRPr lang="en-US"/>
        </a:p>
      </dgm:t>
    </dgm:pt>
    <dgm:pt modelId="{A8DB9322-D75E-4CBE-A256-EF56EDF377BA}" type="sibTrans" cxnId="{073C3E25-BBBD-4582-8587-1EAD9081FDEF}">
      <dgm:prSet/>
      <dgm:spPr/>
      <dgm:t>
        <a:bodyPr/>
        <a:lstStyle/>
        <a:p>
          <a:endParaRPr lang="en-US"/>
        </a:p>
      </dgm:t>
    </dgm:pt>
    <dgm:pt modelId="{3BD80718-45E5-4077-9345-32458C2C612C}" type="pres">
      <dgm:prSet presAssocID="{E3D3F156-E386-4058-9337-9FAF07F2BD8A}" presName="diagram" presStyleCnt="0">
        <dgm:presLayoutVars>
          <dgm:dir/>
          <dgm:resizeHandles val="exact"/>
        </dgm:presLayoutVars>
      </dgm:prSet>
      <dgm:spPr/>
      <dgm:t>
        <a:bodyPr/>
        <a:lstStyle/>
        <a:p>
          <a:endParaRPr lang="en-US"/>
        </a:p>
      </dgm:t>
    </dgm:pt>
    <dgm:pt modelId="{D87F6F55-2F19-4866-BAD2-142755A49AB2}" type="pres">
      <dgm:prSet presAssocID="{964873D5-996E-49E7-BB3B-20BED623C980}" presName="node" presStyleLbl="node1" presStyleIdx="0" presStyleCnt="2" custScaleX="45783" custScaleY="44272" custLinFactNeighborX="3462" custLinFactNeighborY="-2970">
        <dgm:presLayoutVars>
          <dgm:bulletEnabled val="1"/>
        </dgm:presLayoutVars>
      </dgm:prSet>
      <dgm:spPr/>
      <dgm:t>
        <a:bodyPr/>
        <a:lstStyle/>
        <a:p>
          <a:endParaRPr lang="en-US"/>
        </a:p>
      </dgm:t>
    </dgm:pt>
    <dgm:pt modelId="{6147A911-6DDC-4B94-BE6B-7E309604551E}" type="pres">
      <dgm:prSet presAssocID="{640B4F2F-3663-4995-BCAE-8028EFBC0767}" presName="sibTrans" presStyleCnt="0"/>
      <dgm:spPr/>
    </dgm:pt>
    <dgm:pt modelId="{38459643-B7FE-4772-A6FA-F5B4259B7769}" type="pres">
      <dgm:prSet presAssocID="{A66EF047-CC3B-4C83-84FE-530FFF622EE1}" presName="node" presStyleLbl="node1" presStyleIdx="1" presStyleCnt="2" custScaleX="45783" custScaleY="44272" custLinFactNeighborX="-1529" custLinFactNeighborY="-2856">
        <dgm:presLayoutVars>
          <dgm:bulletEnabled val="1"/>
        </dgm:presLayoutVars>
      </dgm:prSet>
      <dgm:spPr/>
      <dgm:t>
        <a:bodyPr/>
        <a:lstStyle/>
        <a:p>
          <a:endParaRPr lang="en-US"/>
        </a:p>
      </dgm:t>
    </dgm:pt>
  </dgm:ptLst>
  <dgm:cxnLst>
    <dgm:cxn modelId="{E2420734-0A04-49FA-8471-2724EFB1BC91}" type="presOf" srcId="{964873D5-996E-49E7-BB3B-20BED623C980}" destId="{D87F6F55-2F19-4866-BAD2-142755A49AB2}" srcOrd="0" destOrd="0" presId="urn:microsoft.com/office/officeart/2005/8/layout/default"/>
    <dgm:cxn modelId="{0EF61E49-B66A-42D4-BEE0-D25B62491807}" srcId="{E3D3F156-E386-4058-9337-9FAF07F2BD8A}" destId="{964873D5-996E-49E7-BB3B-20BED623C980}" srcOrd="0" destOrd="0" parTransId="{7809BC38-9F5B-4E68-9057-80255DC886C0}" sibTransId="{640B4F2F-3663-4995-BCAE-8028EFBC0767}"/>
    <dgm:cxn modelId="{F140E3CE-808D-4D9A-9089-DD6F8A741682}" type="presOf" srcId="{E3D3F156-E386-4058-9337-9FAF07F2BD8A}" destId="{3BD80718-45E5-4077-9345-32458C2C612C}" srcOrd="0" destOrd="0" presId="urn:microsoft.com/office/officeart/2005/8/layout/default"/>
    <dgm:cxn modelId="{B2659002-2F18-4B55-B6A6-2905BAC686A0}" type="presOf" srcId="{A66EF047-CC3B-4C83-84FE-530FFF622EE1}" destId="{38459643-B7FE-4772-A6FA-F5B4259B7769}" srcOrd="0" destOrd="0" presId="urn:microsoft.com/office/officeart/2005/8/layout/default"/>
    <dgm:cxn modelId="{073C3E25-BBBD-4582-8587-1EAD9081FDEF}" srcId="{E3D3F156-E386-4058-9337-9FAF07F2BD8A}" destId="{A66EF047-CC3B-4C83-84FE-530FFF622EE1}" srcOrd="1" destOrd="0" parTransId="{9AA9C252-0570-4AB4-8F4B-C9C7899C9B36}" sibTransId="{A8DB9322-D75E-4CBE-A256-EF56EDF377BA}"/>
    <dgm:cxn modelId="{E4932B31-FE54-4926-8C1B-7C9D7E7066AE}" type="presParOf" srcId="{3BD80718-45E5-4077-9345-32458C2C612C}" destId="{D87F6F55-2F19-4866-BAD2-142755A49AB2}" srcOrd="0" destOrd="0" presId="urn:microsoft.com/office/officeart/2005/8/layout/default"/>
    <dgm:cxn modelId="{F2AE820F-1AE7-4CDA-8595-9C6B9B05BF52}" type="presParOf" srcId="{3BD80718-45E5-4077-9345-32458C2C612C}" destId="{6147A911-6DDC-4B94-BE6B-7E309604551E}" srcOrd="1" destOrd="0" presId="urn:microsoft.com/office/officeart/2005/8/layout/default"/>
    <dgm:cxn modelId="{F5E7BAF5-8BE1-4185-80C6-930F416F19D0}" type="presParOf" srcId="{3BD80718-45E5-4077-9345-32458C2C612C}" destId="{38459643-B7FE-4772-A6FA-F5B4259B7769}"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C27EA7-7C0B-4573-9BA4-1B57D5A289C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B6408E3-E79A-4B61-A99B-825F7CED7272}">
      <dgm:prSet phldrT="[Texto]" custT="1"/>
      <dgm:spPr/>
      <dgm:t>
        <a:bodyPr/>
        <a:lstStyle/>
        <a:p>
          <a:r>
            <a:rPr lang="es-ES" sz="1600" b="1" dirty="0" smtClean="0"/>
            <a:t>DV-HOP                                                                                                                              </a:t>
          </a:r>
          <a:r>
            <a:rPr lang="es-ES" sz="1600" dirty="0" smtClean="0"/>
            <a:t>Es una técnica en la cual la mota que desconoce su posición estima el número de saltos hacia las motas fijas. Luego las motas fijas estiman la longitud promedio  de un salto. Cuando las motas que desconocen su posición  reciben la longitud, pueden determinar  la distancia hacia cada una de las motas fijas.</a:t>
          </a:r>
          <a:endParaRPr lang="en-US" sz="1600" dirty="0"/>
        </a:p>
      </dgm:t>
    </dgm:pt>
    <dgm:pt modelId="{F2686E17-0232-4B15-AB68-80BF1EBBA466}" type="parTrans" cxnId="{BFC38785-C550-47C8-9D8B-842FA71DF377}">
      <dgm:prSet/>
      <dgm:spPr/>
      <dgm:t>
        <a:bodyPr/>
        <a:lstStyle/>
        <a:p>
          <a:endParaRPr lang="en-US"/>
        </a:p>
      </dgm:t>
    </dgm:pt>
    <dgm:pt modelId="{9EFD5A4B-E998-4A60-850C-26219C855ED1}" type="sibTrans" cxnId="{BFC38785-C550-47C8-9D8B-842FA71DF377}">
      <dgm:prSet/>
      <dgm:spPr/>
      <dgm:t>
        <a:bodyPr/>
        <a:lstStyle/>
        <a:p>
          <a:endParaRPr lang="en-US"/>
        </a:p>
      </dgm:t>
    </dgm:pt>
    <dgm:pt modelId="{EABA33B9-28BD-4EF3-8060-14FB7ACCE6E9}">
      <dgm:prSet phldrT="[Texto]" custT="1"/>
      <dgm:spPr/>
      <dgm:t>
        <a:bodyPr/>
        <a:lstStyle/>
        <a:p>
          <a:r>
            <a:rPr lang="es-ES" sz="1600" b="1" dirty="0" smtClean="0"/>
            <a:t>MDS – MAP                                                                                                                       </a:t>
          </a:r>
          <a:r>
            <a:rPr lang="es-ES" sz="1600" dirty="0" smtClean="0"/>
            <a:t>Es una técnica que estima las posiciones de las motas desconocidas utilizando únicamente información de conectividad, identificando los nodos que se encuentran  en el radio de comunicaciones.</a:t>
          </a:r>
          <a:endParaRPr lang="en-US" sz="1600" dirty="0"/>
        </a:p>
      </dgm:t>
    </dgm:pt>
    <dgm:pt modelId="{A74584A7-5F55-474A-8BA9-B5E4A045A4C3}" type="parTrans" cxnId="{C6381018-1919-473A-B38C-4AE4B171F894}">
      <dgm:prSet/>
      <dgm:spPr/>
      <dgm:t>
        <a:bodyPr/>
        <a:lstStyle/>
        <a:p>
          <a:endParaRPr lang="en-US"/>
        </a:p>
      </dgm:t>
    </dgm:pt>
    <dgm:pt modelId="{F4EEFA19-529C-4650-BFAE-6D169BBD9AA4}" type="sibTrans" cxnId="{C6381018-1919-473A-B38C-4AE4B171F894}">
      <dgm:prSet/>
      <dgm:spPr/>
      <dgm:t>
        <a:bodyPr/>
        <a:lstStyle/>
        <a:p>
          <a:endParaRPr lang="en-US"/>
        </a:p>
      </dgm:t>
    </dgm:pt>
    <dgm:pt modelId="{36EF35BA-0F16-44D9-974F-25C4C74E6F07}">
      <dgm:prSet phldrT="[Texto]" custT="1"/>
      <dgm:spPr/>
      <dgm:t>
        <a:bodyPr/>
        <a:lstStyle/>
        <a:p>
          <a:r>
            <a:rPr lang="es-ES" sz="1600" b="1" dirty="0" smtClean="0"/>
            <a:t>ELA</a:t>
          </a:r>
          <a:endParaRPr lang="en-US" sz="1600" dirty="0" smtClean="0"/>
        </a:p>
        <a:p>
          <a:r>
            <a:rPr lang="es-ES" sz="1600" dirty="0" smtClean="0"/>
            <a:t>La técnica de localización elástica ELA utiliza un  modelo físico de oscilaciones y relajaciones de un resorte.   Se asume que la longitud del resorte, en estado de equilibrio, es igual a la distancia que existe entre dos nodos. Si la distancia estimada es menor que la distancia medida, el resorte empuja ambos nodos en dirección contraria. Por otro lado, si la distancia estimada es mayor que la distancia medida, el resorte tira de las masas para que estas se acerquen.  El proceso finaliza cuando cada nodo alcanza el equilibrio, es decir cuando la fuerza resultante sobre toda la red es cero.</a:t>
          </a:r>
          <a:endParaRPr lang="en-US" sz="1600" dirty="0"/>
        </a:p>
      </dgm:t>
    </dgm:pt>
    <dgm:pt modelId="{C0505333-62D9-45E2-AE6D-34F601824ABF}" type="parTrans" cxnId="{8790FC3C-08C1-4987-A222-A135D54CA207}">
      <dgm:prSet/>
      <dgm:spPr/>
      <dgm:t>
        <a:bodyPr/>
        <a:lstStyle/>
        <a:p>
          <a:endParaRPr lang="en-US"/>
        </a:p>
      </dgm:t>
    </dgm:pt>
    <dgm:pt modelId="{504F49A8-DFFE-4EA1-A027-1C7EFE819A3E}" type="sibTrans" cxnId="{8790FC3C-08C1-4987-A222-A135D54CA207}">
      <dgm:prSet/>
      <dgm:spPr/>
      <dgm:t>
        <a:bodyPr/>
        <a:lstStyle/>
        <a:p>
          <a:endParaRPr lang="en-US"/>
        </a:p>
      </dgm:t>
    </dgm:pt>
    <dgm:pt modelId="{A94E2DD6-7F99-4E16-AD88-766D6357867A}" type="pres">
      <dgm:prSet presAssocID="{2EC27EA7-7C0B-4573-9BA4-1B57D5A289C7}" presName="diagram" presStyleCnt="0">
        <dgm:presLayoutVars>
          <dgm:dir/>
          <dgm:resizeHandles val="exact"/>
        </dgm:presLayoutVars>
      </dgm:prSet>
      <dgm:spPr/>
      <dgm:t>
        <a:bodyPr/>
        <a:lstStyle/>
        <a:p>
          <a:endParaRPr lang="en-US"/>
        </a:p>
      </dgm:t>
    </dgm:pt>
    <dgm:pt modelId="{A79F6725-4028-43BE-9E8E-01A9613BC237}" type="pres">
      <dgm:prSet presAssocID="{0B6408E3-E79A-4B61-A99B-825F7CED7272}" presName="node" presStyleLbl="node1" presStyleIdx="0" presStyleCnt="3" custLinFactNeighborX="1328" custLinFactNeighborY="751">
        <dgm:presLayoutVars>
          <dgm:bulletEnabled val="1"/>
        </dgm:presLayoutVars>
      </dgm:prSet>
      <dgm:spPr/>
      <dgm:t>
        <a:bodyPr/>
        <a:lstStyle/>
        <a:p>
          <a:endParaRPr lang="en-US"/>
        </a:p>
      </dgm:t>
    </dgm:pt>
    <dgm:pt modelId="{19EB4837-2813-4898-9EB9-CAFB4C55A32F}" type="pres">
      <dgm:prSet presAssocID="{9EFD5A4B-E998-4A60-850C-26219C855ED1}" presName="sibTrans" presStyleCnt="0"/>
      <dgm:spPr/>
      <dgm:t>
        <a:bodyPr/>
        <a:lstStyle/>
        <a:p>
          <a:endParaRPr lang="en-US"/>
        </a:p>
      </dgm:t>
    </dgm:pt>
    <dgm:pt modelId="{A679A23F-D735-472B-874E-0B87666B68CB}" type="pres">
      <dgm:prSet presAssocID="{EABA33B9-28BD-4EF3-8060-14FB7ACCE6E9}" presName="node" presStyleLbl="node1" presStyleIdx="1" presStyleCnt="3" custLinFactNeighborX="-996" custLinFactNeighborY="47">
        <dgm:presLayoutVars>
          <dgm:bulletEnabled val="1"/>
        </dgm:presLayoutVars>
      </dgm:prSet>
      <dgm:spPr/>
      <dgm:t>
        <a:bodyPr/>
        <a:lstStyle/>
        <a:p>
          <a:endParaRPr lang="en-US"/>
        </a:p>
      </dgm:t>
    </dgm:pt>
    <dgm:pt modelId="{389C2178-8C6A-49AB-A5FE-B9CB88666A75}" type="pres">
      <dgm:prSet presAssocID="{F4EEFA19-529C-4650-BFAE-6D169BBD9AA4}" presName="sibTrans" presStyleCnt="0"/>
      <dgm:spPr/>
      <dgm:t>
        <a:bodyPr/>
        <a:lstStyle/>
        <a:p>
          <a:endParaRPr lang="en-US"/>
        </a:p>
      </dgm:t>
    </dgm:pt>
    <dgm:pt modelId="{EC8F9CA9-8E9A-420D-A58E-B8045EA85C2F}" type="pres">
      <dgm:prSet presAssocID="{36EF35BA-0F16-44D9-974F-25C4C74E6F07}" presName="node" presStyleLbl="node1" presStyleIdx="2" presStyleCnt="3" custScaleX="180135">
        <dgm:presLayoutVars>
          <dgm:bulletEnabled val="1"/>
        </dgm:presLayoutVars>
      </dgm:prSet>
      <dgm:spPr/>
      <dgm:t>
        <a:bodyPr/>
        <a:lstStyle/>
        <a:p>
          <a:endParaRPr lang="en-US"/>
        </a:p>
      </dgm:t>
    </dgm:pt>
  </dgm:ptLst>
  <dgm:cxnLst>
    <dgm:cxn modelId="{8790FC3C-08C1-4987-A222-A135D54CA207}" srcId="{2EC27EA7-7C0B-4573-9BA4-1B57D5A289C7}" destId="{36EF35BA-0F16-44D9-974F-25C4C74E6F07}" srcOrd="2" destOrd="0" parTransId="{C0505333-62D9-45E2-AE6D-34F601824ABF}" sibTransId="{504F49A8-DFFE-4EA1-A027-1C7EFE819A3E}"/>
    <dgm:cxn modelId="{9D1C4D66-A396-4865-A928-30C36C909E34}" type="presOf" srcId="{2EC27EA7-7C0B-4573-9BA4-1B57D5A289C7}" destId="{A94E2DD6-7F99-4E16-AD88-766D6357867A}" srcOrd="0" destOrd="0" presId="urn:microsoft.com/office/officeart/2005/8/layout/default"/>
    <dgm:cxn modelId="{BFC38785-C550-47C8-9D8B-842FA71DF377}" srcId="{2EC27EA7-7C0B-4573-9BA4-1B57D5A289C7}" destId="{0B6408E3-E79A-4B61-A99B-825F7CED7272}" srcOrd="0" destOrd="0" parTransId="{F2686E17-0232-4B15-AB68-80BF1EBBA466}" sibTransId="{9EFD5A4B-E998-4A60-850C-26219C855ED1}"/>
    <dgm:cxn modelId="{FF6AFD33-3B59-48DA-96D0-84173D2F8858}" type="presOf" srcId="{0B6408E3-E79A-4B61-A99B-825F7CED7272}" destId="{A79F6725-4028-43BE-9E8E-01A9613BC237}" srcOrd="0" destOrd="0" presId="urn:microsoft.com/office/officeart/2005/8/layout/default"/>
    <dgm:cxn modelId="{50BC6331-2589-4D68-BC10-1023F82EE856}" type="presOf" srcId="{36EF35BA-0F16-44D9-974F-25C4C74E6F07}" destId="{EC8F9CA9-8E9A-420D-A58E-B8045EA85C2F}" srcOrd="0" destOrd="0" presId="urn:microsoft.com/office/officeart/2005/8/layout/default"/>
    <dgm:cxn modelId="{C6381018-1919-473A-B38C-4AE4B171F894}" srcId="{2EC27EA7-7C0B-4573-9BA4-1B57D5A289C7}" destId="{EABA33B9-28BD-4EF3-8060-14FB7ACCE6E9}" srcOrd="1" destOrd="0" parTransId="{A74584A7-5F55-474A-8BA9-B5E4A045A4C3}" sibTransId="{F4EEFA19-529C-4650-BFAE-6D169BBD9AA4}"/>
    <dgm:cxn modelId="{2CB2CCC5-A818-4F11-A0D7-4EF84BB38F50}" type="presOf" srcId="{EABA33B9-28BD-4EF3-8060-14FB7ACCE6E9}" destId="{A679A23F-D735-472B-874E-0B87666B68CB}" srcOrd="0" destOrd="0" presId="urn:microsoft.com/office/officeart/2005/8/layout/default"/>
    <dgm:cxn modelId="{7BAE57B7-B827-4F31-A62A-6833313C3B59}" type="presParOf" srcId="{A94E2DD6-7F99-4E16-AD88-766D6357867A}" destId="{A79F6725-4028-43BE-9E8E-01A9613BC237}" srcOrd="0" destOrd="0" presId="urn:microsoft.com/office/officeart/2005/8/layout/default"/>
    <dgm:cxn modelId="{B9CEB306-642F-4889-9426-A72A008A9196}" type="presParOf" srcId="{A94E2DD6-7F99-4E16-AD88-766D6357867A}" destId="{19EB4837-2813-4898-9EB9-CAFB4C55A32F}" srcOrd="1" destOrd="0" presId="urn:microsoft.com/office/officeart/2005/8/layout/default"/>
    <dgm:cxn modelId="{9346B9ED-E2C6-4940-AF22-DB2B5A420351}" type="presParOf" srcId="{A94E2DD6-7F99-4E16-AD88-766D6357867A}" destId="{A679A23F-D735-472B-874E-0B87666B68CB}" srcOrd="2" destOrd="0" presId="urn:microsoft.com/office/officeart/2005/8/layout/default"/>
    <dgm:cxn modelId="{4FED9153-6F62-4CA8-9227-3B754ECB4E06}" type="presParOf" srcId="{A94E2DD6-7F99-4E16-AD88-766D6357867A}" destId="{389C2178-8C6A-49AB-A5FE-B9CB88666A75}" srcOrd="3" destOrd="0" presId="urn:microsoft.com/office/officeart/2005/8/layout/default"/>
    <dgm:cxn modelId="{6A41E322-F4E9-4E87-85AD-82A2602B857A}" type="presParOf" srcId="{A94E2DD6-7F99-4E16-AD88-766D6357867A}" destId="{EC8F9CA9-8E9A-420D-A58E-B8045EA85C2F}"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E58B16-E2A2-4C9D-B783-97ED325A90B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FB74793-3A8C-4983-87F3-B98B72442A35}">
      <dgm:prSet phldrT="[Texto]" custT="1"/>
      <dgm:spPr/>
      <dgm:t>
        <a:bodyPr/>
        <a:lstStyle/>
        <a:p>
          <a:r>
            <a:rPr lang="es-EC" sz="2000" dirty="0" smtClean="0"/>
            <a:t>Trilateración</a:t>
          </a:r>
          <a:endParaRPr lang="en-US" sz="2000" dirty="0"/>
        </a:p>
      </dgm:t>
    </dgm:pt>
    <dgm:pt modelId="{FEB57B73-3BD0-4224-8E73-E30AEF7B5B55}" type="parTrans" cxnId="{315AB05F-0FE5-4C59-AA75-3E95E51466F4}">
      <dgm:prSet/>
      <dgm:spPr/>
      <dgm:t>
        <a:bodyPr/>
        <a:lstStyle/>
        <a:p>
          <a:endParaRPr lang="en-US"/>
        </a:p>
      </dgm:t>
    </dgm:pt>
    <dgm:pt modelId="{C24BAAB5-9E0F-4AC8-8067-34FBAEDCDD70}" type="sibTrans" cxnId="{315AB05F-0FE5-4C59-AA75-3E95E51466F4}">
      <dgm:prSet/>
      <dgm:spPr/>
      <dgm:t>
        <a:bodyPr/>
        <a:lstStyle/>
        <a:p>
          <a:endParaRPr lang="en-US"/>
        </a:p>
      </dgm:t>
    </dgm:pt>
    <dgm:pt modelId="{2E50C683-BAF3-4230-8B89-B08828FF38D9}">
      <dgm:prSet phldrT="[Texto]"/>
      <dgm:spPr/>
      <dgm:t>
        <a:bodyPr/>
        <a:lstStyle/>
        <a:p>
          <a:r>
            <a:rPr lang="es-ES" dirty="0" smtClean="0"/>
            <a:t>Es un  método para determinar la posición de un objeto en función del alcance simultáneo (distancia), mediante las  mediciones de tres o más puntos de referencia en ubicaciones conocidas.</a:t>
          </a:r>
          <a:endParaRPr lang="en-US" dirty="0"/>
        </a:p>
      </dgm:t>
    </dgm:pt>
    <dgm:pt modelId="{4A0990FF-B25C-4DD2-9358-B88E003212F4}" type="parTrans" cxnId="{EE56DDD7-7E9E-4E0E-B4B3-37CF5B3B9993}">
      <dgm:prSet/>
      <dgm:spPr/>
      <dgm:t>
        <a:bodyPr/>
        <a:lstStyle/>
        <a:p>
          <a:endParaRPr lang="en-US"/>
        </a:p>
      </dgm:t>
    </dgm:pt>
    <dgm:pt modelId="{1C41AF4D-A18B-4FBE-89C7-5FC91D884011}" type="sibTrans" cxnId="{EE56DDD7-7E9E-4E0E-B4B3-37CF5B3B9993}">
      <dgm:prSet/>
      <dgm:spPr/>
      <dgm:t>
        <a:bodyPr/>
        <a:lstStyle/>
        <a:p>
          <a:endParaRPr lang="en-US"/>
        </a:p>
      </dgm:t>
    </dgm:pt>
    <dgm:pt modelId="{D27DE667-C4F3-4414-BB41-542F3F4B9E18}">
      <dgm:prSet phldrT="[Texto]" custT="1"/>
      <dgm:spPr/>
      <dgm:t>
        <a:bodyPr/>
        <a:lstStyle/>
        <a:p>
          <a:r>
            <a:rPr lang="es-EC" sz="2000" dirty="0" smtClean="0"/>
            <a:t>Triangulación</a:t>
          </a:r>
          <a:endParaRPr lang="en-US" sz="2000" dirty="0"/>
        </a:p>
      </dgm:t>
    </dgm:pt>
    <dgm:pt modelId="{FE81F9DC-7DE0-4095-804F-B048C14AC8CC}" type="parTrans" cxnId="{38031634-F732-46CC-8ACD-A6AAF6727CB6}">
      <dgm:prSet/>
      <dgm:spPr/>
      <dgm:t>
        <a:bodyPr/>
        <a:lstStyle/>
        <a:p>
          <a:endParaRPr lang="en-US"/>
        </a:p>
      </dgm:t>
    </dgm:pt>
    <dgm:pt modelId="{30FC3737-6E7C-4B41-974F-45224D1A6E46}" type="sibTrans" cxnId="{38031634-F732-46CC-8ACD-A6AAF6727CB6}">
      <dgm:prSet/>
      <dgm:spPr/>
      <dgm:t>
        <a:bodyPr/>
        <a:lstStyle/>
        <a:p>
          <a:endParaRPr lang="en-US"/>
        </a:p>
      </dgm:t>
    </dgm:pt>
    <dgm:pt modelId="{A8C20E52-678C-4C2F-8591-5B681A61F01E}">
      <dgm:prSet phldrT="[Texto]"/>
      <dgm:spPr/>
      <dgm:t>
        <a:bodyPr/>
        <a:lstStyle/>
        <a:p>
          <a:r>
            <a:rPr lang="es-ES" dirty="0" smtClean="0"/>
            <a:t>La Triangulación es similar a la Trilateración, solo que en lugar de  distancias, se utilizan los vértices y  ángulos que se encuentran dentro del área del triángulo. </a:t>
          </a:r>
          <a:endParaRPr lang="en-US" dirty="0"/>
        </a:p>
      </dgm:t>
    </dgm:pt>
    <dgm:pt modelId="{1D28EAD7-DBE4-4910-A332-7FB30F2AD3CA}" type="parTrans" cxnId="{D2F3E0CB-174F-4BA5-A72D-0035F0713221}">
      <dgm:prSet/>
      <dgm:spPr/>
      <dgm:t>
        <a:bodyPr/>
        <a:lstStyle/>
        <a:p>
          <a:endParaRPr lang="en-US"/>
        </a:p>
      </dgm:t>
    </dgm:pt>
    <dgm:pt modelId="{858E8551-416F-496A-A503-A91CEF228078}" type="sibTrans" cxnId="{D2F3E0CB-174F-4BA5-A72D-0035F0713221}">
      <dgm:prSet/>
      <dgm:spPr/>
      <dgm:t>
        <a:bodyPr/>
        <a:lstStyle/>
        <a:p>
          <a:endParaRPr lang="en-US"/>
        </a:p>
      </dgm:t>
    </dgm:pt>
    <dgm:pt modelId="{A38272F3-CB1F-40A1-BF45-38A62DBE2A34}">
      <dgm:prSet phldrT="[Texto]" custT="1"/>
      <dgm:spPr/>
      <dgm:t>
        <a:bodyPr/>
        <a:lstStyle/>
        <a:p>
          <a:r>
            <a:rPr lang="es-EC" sz="2000" dirty="0" err="1" smtClean="0"/>
            <a:t>Multilateración</a:t>
          </a:r>
          <a:endParaRPr lang="en-US" sz="2000" dirty="0"/>
        </a:p>
      </dgm:t>
    </dgm:pt>
    <dgm:pt modelId="{D6C89DF2-69A5-4C63-B8A7-6C5A6A158F35}" type="parTrans" cxnId="{7ACF019A-4067-418A-8627-94806AF7BC71}">
      <dgm:prSet/>
      <dgm:spPr/>
      <dgm:t>
        <a:bodyPr/>
        <a:lstStyle/>
        <a:p>
          <a:endParaRPr lang="en-US"/>
        </a:p>
      </dgm:t>
    </dgm:pt>
    <dgm:pt modelId="{B00749EB-CCF2-4876-95AD-4CC9AF2FC9C1}" type="sibTrans" cxnId="{7ACF019A-4067-418A-8627-94806AF7BC71}">
      <dgm:prSet/>
      <dgm:spPr/>
      <dgm:t>
        <a:bodyPr/>
        <a:lstStyle/>
        <a:p>
          <a:endParaRPr lang="en-US"/>
        </a:p>
      </dgm:t>
    </dgm:pt>
    <dgm:pt modelId="{D740415A-D44A-4E74-B0A4-CB9D3CFAD2E6}">
      <dgm:prSet phldrT="[Texto]"/>
      <dgm:spPr/>
      <dgm:t>
        <a:bodyPr/>
        <a:lstStyle/>
        <a:p>
          <a:r>
            <a:rPr lang="es-ES" dirty="0" smtClean="0"/>
            <a:t>Al igual que en el método de Triangulación, para la </a:t>
          </a:r>
          <a:r>
            <a:rPr lang="es-ES" dirty="0" err="1" smtClean="0"/>
            <a:t>Multilateración</a:t>
          </a:r>
          <a:r>
            <a:rPr lang="es-ES" dirty="0" smtClean="0"/>
            <a:t> se necesitan las distancias de un número determinado de nodos de referencia,  para calcular la posición de un nodo, solo que en este caso las distancias se determinan utilizando el algoritmo </a:t>
          </a:r>
          <a:r>
            <a:rPr lang="es-ES" dirty="0" err="1" smtClean="0"/>
            <a:t>ToA</a:t>
          </a:r>
          <a:r>
            <a:rPr lang="es-ES" dirty="0" smtClean="0"/>
            <a:t>. </a:t>
          </a:r>
          <a:endParaRPr lang="en-US" dirty="0"/>
        </a:p>
      </dgm:t>
    </dgm:pt>
    <dgm:pt modelId="{46679028-D2A7-4B58-9C1F-AC2D8D33B9F0}" type="parTrans" cxnId="{F4E189E0-6D28-47DE-BEE2-C274E16B5541}">
      <dgm:prSet/>
      <dgm:spPr/>
      <dgm:t>
        <a:bodyPr/>
        <a:lstStyle/>
        <a:p>
          <a:endParaRPr lang="en-US"/>
        </a:p>
      </dgm:t>
    </dgm:pt>
    <dgm:pt modelId="{0AA27062-356E-48B0-A3F4-E165AD4E4B56}" type="sibTrans" cxnId="{F4E189E0-6D28-47DE-BEE2-C274E16B5541}">
      <dgm:prSet/>
      <dgm:spPr/>
      <dgm:t>
        <a:bodyPr/>
        <a:lstStyle/>
        <a:p>
          <a:endParaRPr lang="en-US"/>
        </a:p>
      </dgm:t>
    </dgm:pt>
    <dgm:pt modelId="{50FAF78F-D459-4C8E-AFC2-CC8419482266}" type="pres">
      <dgm:prSet presAssocID="{C1E58B16-E2A2-4C9D-B783-97ED325A90BD}" presName="Name0" presStyleCnt="0">
        <dgm:presLayoutVars>
          <dgm:dir/>
          <dgm:animLvl val="lvl"/>
          <dgm:resizeHandles val="exact"/>
        </dgm:presLayoutVars>
      </dgm:prSet>
      <dgm:spPr/>
      <dgm:t>
        <a:bodyPr/>
        <a:lstStyle/>
        <a:p>
          <a:endParaRPr lang="en-US"/>
        </a:p>
      </dgm:t>
    </dgm:pt>
    <dgm:pt modelId="{402931F7-5BB5-4001-8888-67048A7DEE12}" type="pres">
      <dgm:prSet presAssocID="{6FB74793-3A8C-4983-87F3-B98B72442A35}" presName="linNode" presStyleCnt="0"/>
      <dgm:spPr/>
    </dgm:pt>
    <dgm:pt modelId="{7EF3E423-7061-432D-84B1-3503F5225DE0}" type="pres">
      <dgm:prSet presAssocID="{6FB74793-3A8C-4983-87F3-B98B72442A35}" presName="parentText" presStyleLbl="node1" presStyleIdx="0" presStyleCnt="3" custScaleX="59854">
        <dgm:presLayoutVars>
          <dgm:chMax val="1"/>
          <dgm:bulletEnabled val="1"/>
        </dgm:presLayoutVars>
      </dgm:prSet>
      <dgm:spPr/>
      <dgm:t>
        <a:bodyPr/>
        <a:lstStyle/>
        <a:p>
          <a:endParaRPr lang="en-US"/>
        </a:p>
      </dgm:t>
    </dgm:pt>
    <dgm:pt modelId="{6F359934-A82C-4A15-BF8C-193224192F63}" type="pres">
      <dgm:prSet presAssocID="{6FB74793-3A8C-4983-87F3-B98B72442A35}" presName="descendantText" presStyleLbl="alignAccFollowNode1" presStyleIdx="0" presStyleCnt="3">
        <dgm:presLayoutVars>
          <dgm:bulletEnabled val="1"/>
        </dgm:presLayoutVars>
      </dgm:prSet>
      <dgm:spPr/>
      <dgm:t>
        <a:bodyPr/>
        <a:lstStyle/>
        <a:p>
          <a:endParaRPr lang="en-US"/>
        </a:p>
      </dgm:t>
    </dgm:pt>
    <dgm:pt modelId="{0345A670-3402-4547-8314-2761107CC691}" type="pres">
      <dgm:prSet presAssocID="{C24BAAB5-9E0F-4AC8-8067-34FBAEDCDD70}" presName="sp" presStyleCnt="0"/>
      <dgm:spPr/>
    </dgm:pt>
    <dgm:pt modelId="{B13A145C-7234-432D-AB69-D7E1D112E444}" type="pres">
      <dgm:prSet presAssocID="{D27DE667-C4F3-4414-BB41-542F3F4B9E18}" presName="linNode" presStyleCnt="0"/>
      <dgm:spPr/>
    </dgm:pt>
    <dgm:pt modelId="{6FB77F3C-C0CA-4EA7-90AD-B36EED16CB04}" type="pres">
      <dgm:prSet presAssocID="{D27DE667-C4F3-4414-BB41-542F3F4B9E18}" presName="parentText" presStyleLbl="node1" presStyleIdx="1" presStyleCnt="3" custScaleX="61379" custLinFactNeighborX="-583">
        <dgm:presLayoutVars>
          <dgm:chMax val="1"/>
          <dgm:bulletEnabled val="1"/>
        </dgm:presLayoutVars>
      </dgm:prSet>
      <dgm:spPr/>
      <dgm:t>
        <a:bodyPr/>
        <a:lstStyle/>
        <a:p>
          <a:endParaRPr lang="en-US"/>
        </a:p>
      </dgm:t>
    </dgm:pt>
    <dgm:pt modelId="{BDC88F9F-982B-4EA6-B608-4F94382EF84D}" type="pres">
      <dgm:prSet presAssocID="{D27DE667-C4F3-4414-BB41-542F3F4B9E18}" presName="descendantText" presStyleLbl="alignAccFollowNode1" presStyleIdx="1" presStyleCnt="3" custLinFactNeighborY="0">
        <dgm:presLayoutVars>
          <dgm:bulletEnabled val="1"/>
        </dgm:presLayoutVars>
      </dgm:prSet>
      <dgm:spPr/>
      <dgm:t>
        <a:bodyPr/>
        <a:lstStyle/>
        <a:p>
          <a:endParaRPr lang="en-US"/>
        </a:p>
      </dgm:t>
    </dgm:pt>
    <dgm:pt modelId="{44D88EA1-2604-4E75-BF9F-2E53EAF67B5D}" type="pres">
      <dgm:prSet presAssocID="{30FC3737-6E7C-4B41-974F-45224D1A6E46}" presName="sp" presStyleCnt="0"/>
      <dgm:spPr/>
    </dgm:pt>
    <dgm:pt modelId="{9DA8AC28-B81B-4308-B3D7-75C1564A5DDB}" type="pres">
      <dgm:prSet presAssocID="{A38272F3-CB1F-40A1-BF45-38A62DBE2A34}" presName="linNode" presStyleCnt="0"/>
      <dgm:spPr/>
    </dgm:pt>
    <dgm:pt modelId="{32E1138B-CA96-4047-8032-B14650D9176C}" type="pres">
      <dgm:prSet presAssocID="{A38272F3-CB1F-40A1-BF45-38A62DBE2A34}" presName="parentText" presStyleLbl="node1" presStyleIdx="2" presStyleCnt="3" custScaleX="62513" custLinFactNeighborX="-194" custLinFactNeighborY="152">
        <dgm:presLayoutVars>
          <dgm:chMax val="1"/>
          <dgm:bulletEnabled val="1"/>
        </dgm:presLayoutVars>
      </dgm:prSet>
      <dgm:spPr/>
      <dgm:t>
        <a:bodyPr/>
        <a:lstStyle/>
        <a:p>
          <a:endParaRPr lang="en-US"/>
        </a:p>
      </dgm:t>
    </dgm:pt>
    <dgm:pt modelId="{18C822E8-1EEE-4EB8-B1DE-B1D36529EE94}" type="pres">
      <dgm:prSet presAssocID="{A38272F3-CB1F-40A1-BF45-38A62DBE2A34}" presName="descendantText" presStyleLbl="alignAccFollowNode1" presStyleIdx="2" presStyleCnt="3">
        <dgm:presLayoutVars>
          <dgm:bulletEnabled val="1"/>
        </dgm:presLayoutVars>
      </dgm:prSet>
      <dgm:spPr/>
      <dgm:t>
        <a:bodyPr/>
        <a:lstStyle/>
        <a:p>
          <a:endParaRPr lang="en-US"/>
        </a:p>
      </dgm:t>
    </dgm:pt>
  </dgm:ptLst>
  <dgm:cxnLst>
    <dgm:cxn modelId="{38031634-F732-46CC-8ACD-A6AAF6727CB6}" srcId="{C1E58B16-E2A2-4C9D-B783-97ED325A90BD}" destId="{D27DE667-C4F3-4414-BB41-542F3F4B9E18}" srcOrd="1" destOrd="0" parTransId="{FE81F9DC-7DE0-4095-804F-B048C14AC8CC}" sibTransId="{30FC3737-6E7C-4B41-974F-45224D1A6E46}"/>
    <dgm:cxn modelId="{54BFB085-F0E4-4488-AA4A-43CC9370D7F1}" type="presOf" srcId="{D27DE667-C4F3-4414-BB41-542F3F4B9E18}" destId="{6FB77F3C-C0CA-4EA7-90AD-B36EED16CB04}" srcOrd="0" destOrd="0" presId="urn:microsoft.com/office/officeart/2005/8/layout/vList5"/>
    <dgm:cxn modelId="{7ACF019A-4067-418A-8627-94806AF7BC71}" srcId="{C1E58B16-E2A2-4C9D-B783-97ED325A90BD}" destId="{A38272F3-CB1F-40A1-BF45-38A62DBE2A34}" srcOrd="2" destOrd="0" parTransId="{D6C89DF2-69A5-4C63-B8A7-6C5A6A158F35}" sibTransId="{B00749EB-CCF2-4876-95AD-4CC9AF2FC9C1}"/>
    <dgm:cxn modelId="{315AB05F-0FE5-4C59-AA75-3E95E51466F4}" srcId="{C1E58B16-E2A2-4C9D-B783-97ED325A90BD}" destId="{6FB74793-3A8C-4983-87F3-B98B72442A35}" srcOrd="0" destOrd="0" parTransId="{FEB57B73-3BD0-4224-8E73-E30AEF7B5B55}" sibTransId="{C24BAAB5-9E0F-4AC8-8067-34FBAEDCDD70}"/>
    <dgm:cxn modelId="{F4E189E0-6D28-47DE-BEE2-C274E16B5541}" srcId="{A38272F3-CB1F-40A1-BF45-38A62DBE2A34}" destId="{D740415A-D44A-4E74-B0A4-CB9D3CFAD2E6}" srcOrd="0" destOrd="0" parTransId="{46679028-D2A7-4B58-9C1F-AC2D8D33B9F0}" sibTransId="{0AA27062-356E-48B0-A3F4-E165AD4E4B56}"/>
    <dgm:cxn modelId="{8CDCF53B-7E15-486E-B6BC-AEDA6D8F90CF}" type="presOf" srcId="{A8C20E52-678C-4C2F-8591-5B681A61F01E}" destId="{BDC88F9F-982B-4EA6-B608-4F94382EF84D}" srcOrd="0" destOrd="0" presId="urn:microsoft.com/office/officeart/2005/8/layout/vList5"/>
    <dgm:cxn modelId="{408D1FC8-689F-4B92-AD86-7B629758C89D}" type="presOf" srcId="{A38272F3-CB1F-40A1-BF45-38A62DBE2A34}" destId="{32E1138B-CA96-4047-8032-B14650D9176C}" srcOrd="0" destOrd="0" presId="urn:microsoft.com/office/officeart/2005/8/layout/vList5"/>
    <dgm:cxn modelId="{EE56DDD7-7E9E-4E0E-B4B3-37CF5B3B9993}" srcId="{6FB74793-3A8C-4983-87F3-B98B72442A35}" destId="{2E50C683-BAF3-4230-8B89-B08828FF38D9}" srcOrd="0" destOrd="0" parTransId="{4A0990FF-B25C-4DD2-9358-B88E003212F4}" sibTransId="{1C41AF4D-A18B-4FBE-89C7-5FC91D884011}"/>
    <dgm:cxn modelId="{68283EE2-2A5B-4C37-8408-934AE0008B80}" type="presOf" srcId="{6FB74793-3A8C-4983-87F3-B98B72442A35}" destId="{7EF3E423-7061-432D-84B1-3503F5225DE0}" srcOrd="0" destOrd="0" presId="urn:microsoft.com/office/officeart/2005/8/layout/vList5"/>
    <dgm:cxn modelId="{EEB5BB54-9D88-4D00-9880-B2255D162CE0}" type="presOf" srcId="{D740415A-D44A-4E74-B0A4-CB9D3CFAD2E6}" destId="{18C822E8-1EEE-4EB8-B1DE-B1D36529EE94}" srcOrd="0" destOrd="0" presId="urn:microsoft.com/office/officeart/2005/8/layout/vList5"/>
    <dgm:cxn modelId="{D2F3E0CB-174F-4BA5-A72D-0035F0713221}" srcId="{D27DE667-C4F3-4414-BB41-542F3F4B9E18}" destId="{A8C20E52-678C-4C2F-8591-5B681A61F01E}" srcOrd="0" destOrd="0" parTransId="{1D28EAD7-DBE4-4910-A332-7FB30F2AD3CA}" sibTransId="{858E8551-416F-496A-A503-A91CEF228078}"/>
    <dgm:cxn modelId="{53FAE578-8466-476D-8A18-38DFB2625205}" type="presOf" srcId="{C1E58B16-E2A2-4C9D-B783-97ED325A90BD}" destId="{50FAF78F-D459-4C8E-AFC2-CC8419482266}" srcOrd="0" destOrd="0" presId="urn:microsoft.com/office/officeart/2005/8/layout/vList5"/>
    <dgm:cxn modelId="{644E2C66-E5F9-472A-994D-2A37C073F5A4}" type="presOf" srcId="{2E50C683-BAF3-4230-8B89-B08828FF38D9}" destId="{6F359934-A82C-4A15-BF8C-193224192F63}" srcOrd="0" destOrd="0" presId="urn:microsoft.com/office/officeart/2005/8/layout/vList5"/>
    <dgm:cxn modelId="{EB708F58-08F2-4939-86F0-09FA8D0C45CD}" type="presParOf" srcId="{50FAF78F-D459-4C8E-AFC2-CC8419482266}" destId="{402931F7-5BB5-4001-8888-67048A7DEE12}" srcOrd="0" destOrd="0" presId="urn:microsoft.com/office/officeart/2005/8/layout/vList5"/>
    <dgm:cxn modelId="{9A0079BE-64E8-41DA-862F-A48892932A93}" type="presParOf" srcId="{402931F7-5BB5-4001-8888-67048A7DEE12}" destId="{7EF3E423-7061-432D-84B1-3503F5225DE0}" srcOrd="0" destOrd="0" presId="urn:microsoft.com/office/officeart/2005/8/layout/vList5"/>
    <dgm:cxn modelId="{C80AB8E7-9BCB-4E65-B6B5-EA470241C206}" type="presParOf" srcId="{402931F7-5BB5-4001-8888-67048A7DEE12}" destId="{6F359934-A82C-4A15-BF8C-193224192F63}" srcOrd="1" destOrd="0" presId="urn:microsoft.com/office/officeart/2005/8/layout/vList5"/>
    <dgm:cxn modelId="{E1C546DF-12D9-4946-909B-D47C0BEF882B}" type="presParOf" srcId="{50FAF78F-D459-4C8E-AFC2-CC8419482266}" destId="{0345A670-3402-4547-8314-2761107CC691}" srcOrd="1" destOrd="0" presId="urn:microsoft.com/office/officeart/2005/8/layout/vList5"/>
    <dgm:cxn modelId="{A458E9E1-18B3-41D2-A891-9F43E52A9F09}" type="presParOf" srcId="{50FAF78F-D459-4C8E-AFC2-CC8419482266}" destId="{B13A145C-7234-432D-AB69-D7E1D112E444}" srcOrd="2" destOrd="0" presId="urn:microsoft.com/office/officeart/2005/8/layout/vList5"/>
    <dgm:cxn modelId="{1D113767-B2C6-4290-96BB-7FDCD3807A45}" type="presParOf" srcId="{B13A145C-7234-432D-AB69-D7E1D112E444}" destId="{6FB77F3C-C0CA-4EA7-90AD-B36EED16CB04}" srcOrd="0" destOrd="0" presId="urn:microsoft.com/office/officeart/2005/8/layout/vList5"/>
    <dgm:cxn modelId="{29349D21-EAB9-4716-B25D-15668AB65A1B}" type="presParOf" srcId="{B13A145C-7234-432D-AB69-D7E1D112E444}" destId="{BDC88F9F-982B-4EA6-B608-4F94382EF84D}" srcOrd="1" destOrd="0" presId="urn:microsoft.com/office/officeart/2005/8/layout/vList5"/>
    <dgm:cxn modelId="{9A2201B9-2B29-4C9E-BD52-7B2AE9D01F14}" type="presParOf" srcId="{50FAF78F-D459-4C8E-AFC2-CC8419482266}" destId="{44D88EA1-2604-4E75-BF9F-2E53EAF67B5D}" srcOrd="3" destOrd="0" presId="urn:microsoft.com/office/officeart/2005/8/layout/vList5"/>
    <dgm:cxn modelId="{AFBC3EED-37CE-46B3-9F3F-F89E5AD762D0}" type="presParOf" srcId="{50FAF78F-D459-4C8E-AFC2-CC8419482266}" destId="{9DA8AC28-B81B-4308-B3D7-75C1564A5DDB}" srcOrd="4" destOrd="0" presId="urn:microsoft.com/office/officeart/2005/8/layout/vList5"/>
    <dgm:cxn modelId="{CB2D356C-78C9-4B6E-9293-754E7E3A03A1}" type="presParOf" srcId="{9DA8AC28-B81B-4308-B3D7-75C1564A5DDB}" destId="{32E1138B-CA96-4047-8032-B14650D9176C}" srcOrd="0" destOrd="0" presId="urn:microsoft.com/office/officeart/2005/8/layout/vList5"/>
    <dgm:cxn modelId="{23849D9B-583F-4F3C-93E9-3B82E65C9BF8}" type="presParOf" srcId="{9DA8AC28-B81B-4308-B3D7-75C1564A5DDB}" destId="{18C822E8-1EEE-4EB8-B1DE-B1D36529EE9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E7AF9F-510E-4BC4-9E81-2070AFD0283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8128690-1802-4D7F-B7BC-BB084D35202F}">
      <dgm:prSet phldrT="[Texto]"/>
      <dgm:spPr/>
      <dgm:t>
        <a:bodyPr/>
        <a:lstStyle/>
        <a:p>
          <a:r>
            <a:rPr lang="es-EC" b="1" dirty="0" err="1" smtClean="0"/>
            <a:t>NesC</a:t>
          </a:r>
          <a:r>
            <a:rPr lang="es-EC" b="1" dirty="0" smtClean="0"/>
            <a:t> (Programación de las Motas)</a:t>
          </a:r>
          <a:endParaRPr lang="en-US" b="1" dirty="0"/>
        </a:p>
      </dgm:t>
    </dgm:pt>
    <dgm:pt modelId="{E834B4BE-8876-4840-AFF0-705ED5F0CEE3}" type="parTrans" cxnId="{C12C5EB8-28B4-42C7-AC65-EDBA62BED811}">
      <dgm:prSet/>
      <dgm:spPr/>
      <dgm:t>
        <a:bodyPr/>
        <a:lstStyle/>
        <a:p>
          <a:endParaRPr lang="en-US"/>
        </a:p>
      </dgm:t>
    </dgm:pt>
    <dgm:pt modelId="{89638BF8-865F-49F0-B2C1-ADB441A0966D}" type="sibTrans" cxnId="{C12C5EB8-28B4-42C7-AC65-EDBA62BED811}">
      <dgm:prSet/>
      <dgm:spPr/>
      <dgm:t>
        <a:bodyPr/>
        <a:lstStyle/>
        <a:p>
          <a:endParaRPr lang="en-US"/>
        </a:p>
      </dgm:t>
    </dgm:pt>
    <dgm:pt modelId="{0E185D22-9060-46BA-B79C-DF015BD2A355}">
      <dgm:prSet phldrT="[Texto]"/>
      <dgm:spPr/>
      <dgm:t>
        <a:bodyPr/>
        <a:lstStyle/>
        <a:p>
          <a:r>
            <a:rPr lang="es-EC" dirty="0" smtClean="0"/>
            <a:t>Cada mota utilizada en la aplicación tiene una funcionalidad propia,  por lo que es necesario disponer un programa en </a:t>
          </a:r>
          <a:r>
            <a:rPr lang="es-EC" i="1" dirty="0" err="1" smtClean="0"/>
            <a:t>NesC</a:t>
          </a:r>
          <a:r>
            <a:rPr lang="es-EC" dirty="0" smtClean="0"/>
            <a:t> para cada mota (mota desconocida, fija, base). </a:t>
          </a:r>
          <a:endParaRPr lang="en-US" dirty="0"/>
        </a:p>
      </dgm:t>
    </dgm:pt>
    <dgm:pt modelId="{51FBFC63-5BE6-437A-ACF7-45721A088AB5}" type="parTrans" cxnId="{1875E5DE-423A-4466-869A-03B161F1178F}">
      <dgm:prSet/>
      <dgm:spPr/>
      <dgm:t>
        <a:bodyPr/>
        <a:lstStyle/>
        <a:p>
          <a:endParaRPr lang="en-US"/>
        </a:p>
      </dgm:t>
    </dgm:pt>
    <dgm:pt modelId="{C0013435-2945-4E84-AD0C-DF21D296E6F4}" type="sibTrans" cxnId="{1875E5DE-423A-4466-869A-03B161F1178F}">
      <dgm:prSet/>
      <dgm:spPr/>
      <dgm:t>
        <a:bodyPr/>
        <a:lstStyle/>
        <a:p>
          <a:endParaRPr lang="en-US"/>
        </a:p>
      </dgm:t>
    </dgm:pt>
    <dgm:pt modelId="{B788A8A9-71B3-4045-8962-EF685D0B5483}">
      <dgm:prSet phldrT="[Texto]"/>
      <dgm:spPr/>
      <dgm:t>
        <a:bodyPr/>
        <a:lstStyle/>
        <a:p>
          <a:r>
            <a:rPr lang="es-EC" b="1" dirty="0" smtClean="0"/>
            <a:t>Matlab (Adquisición de Datos)</a:t>
          </a:r>
          <a:endParaRPr lang="en-US" dirty="0"/>
        </a:p>
      </dgm:t>
    </dgm:pt>
    <dgm:pt modelId="{C9826254-1B19-4D50-B0CD-43DF7D37426C}" type="parTrans" cxnId="{051E301A-77F8-4E70-A9B3-1D3A690B9633}">
      <dgm:prSet/>
      <dgm:spPr/>
      <dgm:t>
        <a:bodyPr/>
        <a:lstStyle/>
        <a:p>
          <a:endParaRPr lang="en-US"/>
        </a:p>
      </dgm:t>
    </dgm:pt>
    <dgm:pt modelId="{141F473C-CDEE-4383-8C5E-3343344AFEC9}" type="sibTrans" cxnId="{051E301A-77F8-4E70-A9B3-1D3A690B9633}">
      <dgm:prSet/>
      <dgm:spPr/>
      <dgm:t>
        <a:bodyPr/>
        <a:lstStyle/>
        <a:p>
          <a:endParaRPr lang="en-US"/>
        </a:p>
      </dgm:t>
    </dgm:pt>
    <dgm:pt modelId="{136CC66E-8D6A-405E-BA8E-2929C5616605}">
      <dgm:prSet phldrT="[Texto]"/>
      <dgm:spPr/>
      <dgm:t>
        <a:bodyPr/>
        <a:lstStyle/>
        <a:p>
          <a:r>
            <a:rPr lang="es-EC" dirty="0" smtClean="0"/>
            <a:t>Para la adquisición de los datos provenientes de la red inalámbrica se  desarrolló  una aplicación en Matlab.</a:t>
          </a:r>
          <a:endParaRPr lang="en-US" dirty="0"/>
        </a:p>
      </dgm:t>
    </dgm:pt>
    <dgm:pt modelId="{A143C81E-33BC-485A-861C-BE5DC308BB1C}" type="parTrans" cxnId="{9049111D-0CB7-4F79-BD54-2D53BD44B034}">
      <dgm:prSet/>
      <dgm:spPr/>
      <dgm:t>
        <a:bodyPr/>
        <a:lstStyle/>
        <a:p>
          <a:endParaRPr lang="en-US"/>
        </a:p>
      </dgm:t>
    </dgm:pt>
    <dgm:pt modelId="{BCF0746F-6B03-4D57-AEB9-AB259AFAF847}" type="sibTrans" cxnId="{9049111D-0CB7-4F79-BD54-2D53BD44B034}">
      <dgm:prSet/>
      <dgm:spPr/>
      <dgm:t>
        <a:bodyPr/>
        <a:lstStyle/>
        <a:p>
          <a:endParaRPr lang="en-US"/>
        </a:p>
      </dgm:t>
    </dgm:pt>
    <dgm:pt modelId="{5118E848-B2B8-4A2E-8450-CF5D893A4BE4}">
      <dgm:prSet phldrT="[Texto]"/>
      <dgm:spPr/>
      <dgm:t>
        <a:bodyPr/>
        <a:lstStyle/>
        <a:p>
          <a:r>
            <a:rPr lang="es-EC" b="1" dirty="0" smtClean="0"/>
            <a:t>GUI de Matlab (Interfaz de Usuario y  Procesamiento de Datos)</a:t>
          </a:r>
          <a:endParaRPr lang="en-US" dirty="0"/>
        </a:p>
      </dgm:t>
    </dgm:pt>
    <dgm:pt modelId="{2E71EFFA-245B-4ACC-AFF5-9DA3510BB625}" type="parTrans" cxnId="{E8B3223D-CEFF-4EB6-8466-B9E4E1CFDA38}">
      <dgm:prSet/>
      <dgm:spPr/>
      <dgm:t>
        <a:bodyPr/>
        <a:lstStyle/>
        <a:p>
          <a:endParaRPr lang="en-US"/>
        </a:p>
      </dgm:t>
    </dgm:pt>
    <dgm:pt modelId="{62911B4A-66BF-414B-9FC4-C8B6FE2FBA0E}" type="sibTrans" cxnId="{E8B3223D-CEFF-4EB6-8466-B9E4E1CFDA38}">
      <dgm:prSet/>
      <dgm:spPr/>
      <dgm:t>
        <a:bodyPr/>
        <a:lstStyle/>
        <a:p>
          <a:endParaRPr lang="en-US"/>
        </a:p>
      </dgm:t>
    </dgm:pt>
    <dgm:pt modelId="{17788191-0AA4-4EBF-AD67-BD59FD2D9425}">
      <dgm:prSet phldrT="[Texto]"/>
      <dgm:spPr/>
      <dgm:t>
        <a:bodyPr/>
        <a:lstStyle/>
        <a:p>
          <a:r>
            <a:rPr lang="es-EC" dirty="0" smtClean="0"/>
            <a:t>Se desarrolló una aplicación en GUI de Matlab para el procesamiento de la información y la configuración de la interfaz  del usuario.</a:t>
          </a:r>
          <a:endParaRPr lang="en-US" dirty="0"/>
        </a:p>
      </dgm:t>
    </dgm:pt>
    <dgm:pt modelId="{DA41278B-3007-40BE-AECD-9FDC8C230E32}" type="parTrans" cxnId="{2A4293E0-9C3C-48DD-9156-38689E62E705}">
      <dgm:prSet/>
      <dgm:spPr/>
      <dgm:t>
        <a:bodyPr/>
        <a:lstStyle/>
        <a:p>
          <a:endParaRPr lang="en-US"/>
        </a:p>
      </dgm:t>
    </dgm:pt>
    <dgm:pt modelId="{EE6DBF24-0E94-48D2-B215-4AA541EB0465}" type="sibTrans" cxnId="{2A4293E0-9C3C-48DD-9156-38689E62E705}">
      <dgm:prSet/>
      <dgm:spPr/>
      <dgm:t>
        <a:bodyPr/>
        <a:lstStyle/>
        <a:p>
          <a:endParaRPr lang="en-US"/>
        </a:p>
      </dgm:t>
    </dgm:pt>
    <dgm:pt modelId="{CF9F5328-73A2-4424-92DC-D331F4196227}">
      <dgm:prSet phldrT="[Texto]"/>
      <dgm:spPr/>
      <dgm:t>
        <a:bodyPr/>
        <a:lstStyle/>
        <a:p>
          <a:r>
            <a:rPr lang="es-EC" dirty="0" smtClean="0"/>
            <a:t>El programa se quema con el </a:t>
          </a:r>
          <a:endParaRPr lang="en-US" dirty="0"/>
        </a:p>
      </dgm:t>
    </dgm:pt>
    <dgm:pt modelId="{B2E264F1-FB46-4F83-855F-147CFF18F602}" type="parTrans" cxnId="{257BC22C-4EA4-4D51-9530-03E807C8C9E0}">
      <dgm:prSet/>
      <dgm:spPr/>
      <dgm:t>
        <a:bodyPr/>
        <a:lstStyle/>
        <a:p>
          <a:endParaRPr lang="en-US"/>
        </a:p>
      </dgm:t>
    </dgm:pt>
    <dgm:pt modelId="{1FE4D313-F640-4609-9007-7F0BFF062BBF}" type="sibTrans" cxnId="{257BC22C-4EA4-4D51-9530-03E807C8C9E0}">
      <dgm:prSet/>
      <dgm:spPr/>
      <dgm:t>
        <a:bodyPr/>
        <a:lstStyle/>
        <a:p>
          <a:endParaRPr lang="en-US"/>
        </a:p>
      </dgm:t>
    </dgm:pt>
    <dgm:pt modelId="{A4142642-E58D-4D76-B164-1058381ED469}" type="pres">
      <dgm:prSet presAssocID="{45E7AF9F-510E-4BC4-9E81-2070AFD0283D}" presName="Name0" presStyleCnt="0">
        <dgm:presLayoutVars>
          <dgm:dir/>
          <dgm:animLvl val="lvl"/>
          <dgm:resizeHandles val="exact"/>
        </dgm:presLayoutVars>
      </dgm:prSet>
      <dgm:spPr/>
      <dgm:t>
        <a:bodyPr/>
        <a:lstStyle/>
        <a:p>
          <a:endParaRPr lang="en-US"/>
        </a:p>
      </dgm:t>
    </dgm:pt>
    <dgm:pt modelId="{295A5528-D432-49E6-88A2-78F815F7937D}" type="pres">
      <dgm:prSet presAssocID="{08128690-1802-4D7F-B7BC-BB084D35202F}" presName="linNode" presStyleCnt="0"/>
      <dgm:spPr/>
    </dgm:pt>
    <dgm:pt modelId="{05F775AC-17B5-4464-B7CF-768C3A5DDA8A}" type="pres">
      <dgm:prSet presAssocID="{08128690-1802-4D7F-B7BC-BB084D35202F}" presName="parentText" presStyleLbl="node1" presStyleIdx="0" presStyleCnt="3" custScaleX="71764">
        <dgm:presLayoutVars>
          <dgm:chMax val="1"/>
          <dgm:bulletEnabled val="1"/>
        </dgm:presLayoutVars>
      </dgm:prSet>
      <dgm:spPr/>
      <dgm:t>
        <a:bodyPr/>
        <a:lstStyle/>
        <a:p>
          <a:endParaRPr lang="en-US"/>
        </a:p>
      </dgm:t>
    </dgm:pt>
    <dgm:pt modelId="{1BBCB99D-96B5-4D9A-8230-CAE2D05D4357}" type="pres">
      <dgm:prSet presAssocID="{08128690-1802-4D7F-B7BC-BB084D35202F}" presName="descendantText" presStyleLbl="alignAccFollowNode1" presStyleIdx="0" presStyleCnt="3">
        <dgm:presLayoutVars>
          <dgm:bulletEnabled val="1"/>
        </dgm:presLayoutVars>
      </dgm:prSet>
      <dgm:spPr/>
      <dgm:t>
        <a:bodyPr/>
        <a:lstStyle/>
        <a:p>
          <a:endParaRPr lang="en-US"/>
        </a:p>
      </dgm:t>
    </dgm:pt>
    <dgm:pt modelId="{07E4607F-8372-4A07-9473-6914905FF04C}" type="pres">
      <dgm:prSet presAssocID="{89638BF8-865F-49F0-B2C1-ADB441A0966D}" presName="sp" presStyleCnt="0"/>
      <dgm:spPr/>
    </dgm:pt>
    <dgm:pt modelId="{A5965B75-5C64-47E3-8008-7B710AF3D574}" type="pres">
      <dgm:prSet presAssocID="{B788A8A9-71B3-4045-8962-EF685D0B5483}" presName="linNode" presStyleCnt="0"/>
      <dgm:spPr/>
    </dgm:pt>
    <dgm:pt modelId="{69292A79-AA07-491A-B5F8-E770BF91D232}" type="pres">
      <dgm:prSet presAssocID="{B788A8A9-71B3-4045-8962-EF685D0B5483}" presName="parentText" presStyleLbl="node1" presStyleIdx="1" presStyleCnt="3" custScaleX="70427">
        <dgm:presLayoutVars>
          <dgm:chMax val="1"/>
          <dgm:bulletEnabled val="1"/>
        </dgm:presLayoutVars>
      </dgm:prSet>
      <dgm:spPr/>
      <dgm:t>
        <a:bodyPr/>
        <a:lstStyle/>
        <a:p>
          <a:endParaRPr lang="en-US"/>
        </a:p>
      </dgm:t>
    </dgm:pt>
    <dgm:pt modelId="{F3886986-7684-4515-B1A7-6D79834C6C46}" type="pres">
      <dgm:prSet presAssocID="{B788A8A9-71B3-4045-8962-EF685D0B5483}" presName="descendantText" presStyleLbl="alignAccFollowNode1" presStyleIdx="1" presStyleCnt="3">
        <dgm:presLayoutVars>
          <dgm:bulletEnabled val="1"/>
        </dgm:presLayoutVars>
      </dgm:prSet>
      <dgm:spPr/>
      <dgm:t>
        <a:bodyPr/>
        <a:lstStyle/>
        <a:p>
          <a:endParaRPr lang="en-US"/>
        </a:p>
      </dgm:t>
    </dgm:pt>
    <dgm:pt modelId="{CA86999F-EAFD-4CB1-A772-7B794AACE71F}" type="pres">
      <dgm:prSet presAssocID="{141F473C-CDEE-4383-8C5E-3343344AFEC9}" presName="sp" presStyleCnt="0"/>
      <dgm:spPr/>
    </dgm:pt>
    <dgm:pt modelId="{3EA560F8-A716-4671-963F-137677BCB3DC}" type="pres">
      <dgm:prSet presAssocID="{5118E848-B2B8-4A2E-8450-CF5D893A4BE4}" presName="linNode" presStyleCnt="0"/>
      <dgm:spPr/>
    </dgm:pt>
    <dgm:pt modelId="{F63C95F1-87D4-44BC-A839-F49079774196}" type="pres">
      <dgm:prSet presAssocID="{5118E848-B2B8-4A2E-8450-CF5D893A4BE4}" presName="parentText" presStyleLbl="node1" presStyleIdx="2" presStyleCnt="3" custScaleX="68435">
        <dgm:presLayoutVars>
          <dgm:chMax val="1"/>
          <dgm:bulletEnabled val="1"/>
        </dgm:presLayoutVars>
      </dgm:prSet>
      <dgm:spPr/>
      <dgm:t>
        <a:bodyPr/>
        <a:lstStyle/>
        <a:p>
          <a:endParaRPr lang="en-US"/>
        </a:p>
      </dgm:t>
    </dgm:pt>
    <dgm:pt modelId="{11D187F0-75D4-45DE-8407-D24C629CFD0F}" type="pres">
      <dgm:prSet presAssocID="{5118E848-B2B8-4A2E-8450-CF5D893A4BE4}" presName="descendantText" presStyleLbl="alignAccFollowNode1" presStyleIdx="2" presStyleCnt="3">
        <dgm:presLayoutVars>
          <dgm:bulletEnabled val="1"/>
        </dgm:presLayoutVars>
      </dgm:prSet>
      <dgm:spPr/>
      <dgm:t>
        <a:bodyPr/>
        <a:lstStyle/>
        <a:p>
          <a:endParaRPr lang="en-US"/>
        </a:p>
      </dgm:t>
    </dgm:pt>
  </dgm:ptLst>
  <dgm:cxnLst>
    <dgm:cxn modelId="{C12C5EB8-28B4-42C7-AC65-EDBA62BED811}" srcId="{45E7AF9F-510E-4BC4-9E81-2070AFD0283D}" destId="{08128690-1802-4D7F-B7BC-BB084D35202F}" srcOrd="0" destOrd="0" parTransId="{E834B4BE-8876-4840-AFF0-705ED5F0CEE3}" sibTransId="{89638BF8-865F-49F0-B2C1-ADB441A0966D}"/>
    <dgm:cxn modelId="{AAB4E6CC-4130-472E-8075-BB608FD19478}" type="presOf" srcId="{0E185D22-9060-46BA-B79C-DF015BD2A355}" destId="{1BBCB99D-96B5-4D9A-8230-CAE2D05D4357}" srcOrd="0" destOrd="0" presId="urn:microsoft.com/office/officeart/2005/8/layout/vList5"/>
    <dgm:cxn modelId="{051E301A-77F8-4E70-A9B3-1D3A690B9633}" srcId="{45E7AF9F-510E-4BC4-9E81-2070AFD0283D}" destId="{B788A8A9-71B3-4045-8962-EF685D0B5483}" srcOrd="1" destOrd="0" parTransId="{C9826254-1B19-4D50-B0CD-43DF7D37426C}" sibTransId="{141F473C-CDEE-4383-8C5E-3343344AFEC9}"/>
    <dgm:cxn modelId="{AD8D9E9F-762A-45BB-933E-A988799FA6D8}" type="presOf" srcId="{08128690-1802-4D7F-B7BC-BB084D35202F}" destId="{05F775AC-17B5-4464-B7CF-768C3A5DDA8A}" srcOrd="0" destOrd="0" presId="urn:microsoft.com/office/officeart/2005/8/layout/vList5"/>
    <dgm:cxn modelId="{E8B3223D-CEFF-4EB6-8466-B9E4E1CFDA38}" srcId="{45E7AF9F-510E-4BC4-9E81-2070AFD0283D}" destId="{5118E848-B2B8-4A2E-8450-CF5D893A4BE4}" srcOrd="2" destOrd="0" parTransId="{2E71EFFA-245B-4ACC-AFF5-9DA3510BB625}" sibTransId="{62911B4A-66BF-414B-9FC4-C8B6FE2FBA0E}"/>
    <dgm:cxn modelId="{972F1F1A-E511-4105-A009-DA4B2F2A32B6}" type="presOf" srcId="{CF9F5328-73A2-4424-92DC-D331F4196227}" destId="{1BBCB99D-96B5-4D9A-8230-CAE2D05D4357}" srcOrd="0" destOrd="1" presId="urn:microsoft.com/office/officeart/2005/8/layout/vList5"/>
    <dgm:cxn modelId="{257BC22C-4EA4-4D51-9530-03E807C8C9E0}" srcId="{08128690-1802-4D7F-B7BC-BB084D35202F}" destId="{CF9F5328-73A2-4424-92DC-D331F4196227}" srcOrd="1" destOrd="0" parTransId="{B2E264F1-FB46-4F83-855F-147CFF18F602}" sibTransId="{1FE4D313-F640-4609-9007-7F0BFF062BBF}"/>
    <dgm:cxn modelId="{69EDF4EC-0F17-43DD-A799-671364105E70}" type="presOf" srcId="{B788A8A9-71B3-4045-8962-EF685D0B5483}" destId="{69292A79-AA07-491A-B5F8-E770BF91D232}" srcOrd="0" destOrd="0" presId="urn:microsoft.com/office/officeart/2005/8/layout/vList5"/>
    <dgm:cxn modelId="{050D8B25-BAC7-47C8-AEDF-129F842FBC2C}" type="presOf" srcId="{45E7AF9F-510E-4BC4-9E81-2070AFD0283D}" destId="{A4142642-E58D-4D76-B164-1058381ED469}" srcOrd="0" destOrd="0" presId="urn:microsoft.com/office/officeart/2005/8/layout/vList5"/>
    <dgm:cxn modelId="{2A4293E0-9C3C-48DD-9156-38689E62E705}" srcId="{5118E848-B2B8-4A2E-8450-CF5D893A4BE4}" destId="{17788191-0AA4-4EBF-AD67-BD59FD2D9425}" srcOrd="0" destOrd="0" parTransId="{DA41278B-3007-40BE-AECD-9FDC8C230E32}" sibTransId="{EE6DBF24-0E94-48D2-B215-4AA541EB0465}"/>
    <dgm:cxn modelId="{A05AB597-3435-4B75-9E22-E0E9DF2EE80D}" type="presOf" srcId="{17788191-0AA4-4EBF-AD67-BD59FD2D9425}" destId="{11D187F0-75D4-45DE-8407-D24C629CFD0F}" srcOrd="0" destOrd="0" presId="urn:microsoft.com/office/officeart/2005/8/layout/vList5"/>
    <dgm:cxn modelId="{9049111D-0CB7-4F79-BD54-2D53BD44B034}" srcId="{B788A8A9-71B3-4045-8962-EF685D0B5483}" destId="{136CC66E-8D6A-405E-BA8E-2929C5616605}" srcOrd="0" destOrd="0" parTransId="{A143C81E-33BC-485A-861C-BE5DC308BB1C}" sibTransId="{BCF0746F-6B03-4D57-AEB9-AB259AFAF847}"/>
    <dgm:cxn modelId="{01CAF2EF-1074-499C-8998-DE5FBA519DCF}" type="presOf" srcId="{5118E848-B2B8-4A2E-8450-CF5D893A4BE4}" destId="{F63C95F1-87D4-44BC-A839-F49079774196}" srcOrd="0" destOrd="0" presId="urn:microsoft.com/office/officeart/2005/8/layout/vList5"/>
    <dgm:cxn modelId="{1875E5DE-423A-4466-869A-03B161F1178F}" srcId="{08128690-1802-4D7F-B7BC-BB084D35202F}" destId="{0E185D22-9060-46BA-B79C-DF015BD2A355}" srcOrd="0" destOrd="0" parTransId="{51FBFC63-5BE6-437A-ACF7-45721A088AB5}" sibTransId="{C0013435-2945-4E84-AD0C-DF21D296E6F4}"/>
    <dgm:cxn modelId="{46893951-8CB4-4CDF-9E90-8B5BCE636641}" type="presOf" srcId="{136CC66E-8D6A-405E-BA8E-2929C5616605}" destId="{F3886986-7684-4515-B1A7-6D79834C6C46}" srcOrd="0" destOrd="0" presId="urn:microsoft.com/office/officeart/2005/8/layout/vList5"/>
    <dgm:cxn modelId="{17BD3DE2-9460-4DC1-91ED-2EB07F20C33A}" type="presParOf" srcId="{A4142642-E58D-4D76-B164-1058381ED469}" destId="{295A5528-D432-49E6-88A2-78F815F7937D}" srcOrd="0" destOrd="0" presId="urn:microsoft.com/office/officeart/2005/8/layout/vList5"/>
    <dgm:cxn modelId="{FF888004-4AF7-493E-A22E-255CE3C65061}" type="presParOf" srcId="{295A5528-D432-49E6-88A2-78F815F7937D}" destId="{05F775AC-17B5-4464-B7CF-768C3A5DDA8A}" srcOrd="0" destOrd="0" presId="urn:microsoft.com/office/officeart/2005/8/layout/vList5"/>
    <dgm:cxn modelId="{0AF37BC6-0AB4-44C1-BC9A-A7D8A48A918A}" type="presParOf" srcId="{295A5528-D432-49E6-88A2-78F815F7937D}" destId="{1BBCB99D-96B5-4D9A-8230-CAE2D05D4357}" srcOrd="1" destOrd="0" presId="urn:microsoft.com/office/officeart/2005/8/layout/vList5"/>
    <dgm:cxn modelId="{DFEB6FF2-AE5D-40DA-AB2C-0622F5A84E5A}" type="presParOf" srcId="{A4142642-E58D-4D76-B164-1058381ED469}" destId="{07E4607F-8372-4A07-9473-6914905FF04C}" srcOrd="1" destOrd="0" presId="urn:microsoft.com/office/officeart/2005/8/layout/vList5"/>
    <dgm:cxn modelId="{5A556786-ECE7-49BE-A673-008343FAEE5D}" type="presParOf" srcId="{A4142642-E58D-4D76-B164-1058381ED469}" destId="{A5965B75-5C64-47E3-8008-7B710AF3D574}" srcOrd="2" destOrd="0" presId="urn:microsoft.com/office/officeart/2005/8/layout/vList5"/>
    <dgm:cxn modelId="{7398D4FF-320C-46A7-ABBE-A50E8583AFB8}" type="presParOf" srcId="{A5965B75-5C64-47E3-8008-7B710AF3D574}" destId="{69292A79-AA07-491A-B5F8-E770BF91D232}" srcOrd="0" destOrd="0" presId="urn:microsoft.com/office/officeart/2005/8/layout/vList5"/>
    <dgm:cxn modelId="{F33A420B-CDC3-4710-8001-7D38F2901902}" type="presParOf" srcId="{A5965B75-5C64-47E3-8008-7B710AF3D574}" destId="{F3886986-7684-4515-B1A7-6D79834C6C46}" srcOrd="1" destOrd="0" presId="urn:microsoft.com/office/officeart/2005/8/layout/vList5"/>
    <dgm:cxn modelId="{14501827-942B-440C-9C75-D35B822FBF47}" type="presParOf" srcId="{A4142642-E58D-4D76-B164-1058381ED469}" destId="{CA86999F-EAFD-4CB1-A772-7B794AACE71F}" srcOrd="3" destOrd="0" presId="urn:microsoft.com/office/officeart/2005/8/layout/vList5"/>
    <dgm:cxn modelId="{4BFF18D9-2CF3-4EED-AD3B-6DB765693F73}" type="presParOf" srcId="{A4142642-E58D-4D76-B164-1058381ED469}" destId="{3EA560F8-A716-4671-963F-137677BCB3DC}" srcOrd="4" destOrd="0" presId="urn:microsoft.com/office/officeart/2005/8/layout/vList5"/>
    <dgm:cxn modelId="{C42A746B-B43F-4DB9-B5A1-F3CB72C378FF}" type="presParOf" srcId="{3EA560F8-A716-4671-963F-137677BCB3DC}" destId="{F63C95F1-87D4-44BC-A839-F49079774196}" srcOrd="0" destOrd="0" presId="urn:microsoft.com/office/officeart/2005/8/layout/vList5"/>
    <dgm:cxn modelId="{2702DD8D-5E22-4B81-AB5E-355D5CB52F8E}" type="presParOf" srcId="{3EA560F8-A716-4671-963F-137677BCB3DC}" destId="{11D187F0-75D4-45DE-8407-D24C629CFD0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727B61-48BF-43F2-957E-898B48DAE36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5946F651-D722-47EE-9B13-7094A23C7000}">
      <dgm:prSet phldrT="[Texto]"/>
      <dgm:spPr/>
      <dgm:t>
        <a:bodyPr/>
        <a:lstStyle/>
        <a:p>
          <a:r>
            <a:rPr lang="es-EC" dirty="0" smtClean="0"/>
            <a:t>Componentes Mota Desconocida</a:t>
          </a:r>
          <a:endParaRPr lang="en-US" dirty="0"/>
        </a:p>
      </dgm:t>
    </dgm:pt>
    <dgm:pt modelId="{C2517D2B-2BDF-4414-9D62-A0263888B37E}" type="parTrans" cxnId="{F556DF63-2D2A-41DD-A28E-9FEB3E4B046A}">
      <dgm:prSet/>
      <dgm:spPr/>
      <dgm:t>
        <a:bodyPr/>
        <a:lstStyle/>
        <a:p>
          <a:endParaRPr lang="en-US"/>
        </a:p>
      </dgm:t>
    </dgm:pt>
    <dgm:pt modelId="{D3C4B8EC-A266-45E2-BADB-39BBEE6A9D60}" type="sibTrans" cxnId="{F556DF63-2D2A-41DD-A28E-9FEB3E4B046A}">
      <dgm:prSet/>
      <dgm:spPr/>
      <dgm:t>
        <a:bodyPr/>
        <a:lstStyle/>
        <a:p>
          <a:endParaRPr lang="en-US"/>
        </a:p>
      </dgm:t>
    </dgm:pt>
    <dgm:pt modelId="{4581D4EE-3DB4-4DD2-BFD5-5CDBDCB5D678}">
      <dgm:prSet phldrT="[Texto]"/>
      <dgm:spPr/>
      <dgm:t>
        <a:bodyPr/>
        <a:lstStyle/>
        <a:p>
          <a:r>
            <a:rPr lang="es-EC" dirty="0" smtClean="0"/>
            <a:t>Componente Módulo        </a:t>
          </a:r>
          <a:r>
            <a:rPr lang="es-EC" dirty="0" err="1" smtClean="0"/>
            <a:t>MotaDesconocidaC</a:t>
          </a:r>
          <a:endParaRPr lang="en-US" dirty="0"/>
        </a:p>
      </dgm:t>
    </dgm:pt>
    <dgm:pt modelId="{7FB3D56C-3DD6-4BCE-B7C8-4F9230B05B9E}" type="parTrans" cxnId="{FE5C9FBD-AD94-4755-B344-C8911C0F6A0B}">
      <dgm:prSet/>
      <dgm:spPr/>
      <dgm:t>
        <a:bodyPr/>
        <a:lstStyle/>
        <a:p>
          <a:endParaRPr lang="en-US"/>
        </a:p>
      </dgm:t>
    </dgm:pt>
    <dgm:pt modelId="{72DED07E-7C47-4E49-A1C2-1DC3223FE249}" type="sibTrans" cxnId="{FE5C9FBD-AD94-4755-B344-C8911C0F6A0B}">
      <dgm:prSet/>
      <dgm:spPr/>
      <dgm:t>
        <a:bodyPr/>
        <a:lstStyle/>
        <a:p>
          <a:endParaRPr lang="en-US"/>
        </a:p>
      </dgm:t>
    </dgm:pt>
    <dgm:pt modelId="{B83AE834-98A3-4DEE-BE23-45F244DC55F9}">
      <dgm:prSet phldrT="[Texto]"/>
      <dgm:spPr/>
      <dgm:t>
        <a:bodyPr/>
        <a:lstStyle/>
        <a:p>
          <a:r>
            <a:rPr lang="es-EC" dirty="0" smtClean="0"/>
            <a:t>Componente Configuración </a:t>
          </a:r>
          <a:r>
            <a:rPr lang="es-EC" dirty="0" err="1" smtClean="0"/>
            <a:t>MotaDesconocidaAppC</a:t>
          </a:r>
          <a:endParaRPr lang="en-US" dirty="0"/>
        </a:p>
      </dgm:t>
    </dgm:pt>
    <dgm:pt modelId="{E61F06CE-F10B-4A3F-899F-BCE80806E4D7}" type="parTrans" cxnId="{7F855159-6B34-4611-9C52-79F5E72FAE79}">
      <dgm:prSet/>
      <dgm:spPr/>
      <dgm:t>
        <a:bodyPr/>
        <a:lstStyle/>
        <a:p>
          <a:endParaRPr lang="en-US"/>
        </a:p>
      </dgm:t>
    </dgm:pt>
    <dgm:pt modelId="{6F6F3F25-8A0A-412D-8163-CEF729A361EE}" type="sibTrans" cxnId="{7F855159-6B34-4611-9C52-79F5E72FAE79}">
      <dgm:prSet/>
      <dgm:spPr/>
      <dgm:t>
        <a:bodyPr/>
        <a:lstStyle/>
        <a:p>
          <a:endParaRPr lang="en-US"/>
        </a:p>
      </dgm:t>
    </dgm:pt>
    <dgm:pt modelId="{08811186-C3AD-49B8-8135-528F62E79C70}">
      <dgm:prSet phldrT="[Texto]"/>
      <dgm:spPr/>
      <dgm:t>
        <a:bodyPr/>
        <a:lstStyle/>
        <a:p>
          <a:r>
            <a:rPr lang="es-EC" dirty="0" smtClean="0"/>
            <a:t>Componentes Mota Fija</a:t>
          </a:r>
          <a:endParaRPr lang="en-US" dirty="0"/>
        </a:p>
      </dgm:t>
    </dgm:pt>
    <dgm:pt modelId="{FD31652A-59B3-4DE7-A9D9-A0C66E8F0A4B}" type="parTrans" cxnId="{6EB684B5-EF7D-4763-8960-AFCF5E1F0C4F}">
      <dgm:prSet/>
      <dgm:spPr/>
      <dgm:t>
        <a:bodyPr/>
        <a:lstStyle/>
        <a:p>
          <a:endParaRPr lang="en-US"/>
        </a:p>
      </dgm:t>
    </dgm:pt>
    <dgm:pt modelId="{B301D1ED-EE08-4F07-8B71-F56AEED52E6A}" type="sibTrans" cxnId="{6EB684B5-EF7D-4763-8960-AFCF5E1F0C4F}">
      <dgm:prSet/>
      <dgm:spPr/>
      <dgm:t>
        <a:bodyPr/>
        <a:lstStyle/>
        <a:p>
          <a:endParaRPr lang="en-US"/>
        </a:p>
      </dgm:t>
    </dgm:pt>
    <dgm:pt modelId="{DB6F3F71-5D2A-46B6-A975-56CC316CE3C4}">
      <dgm:prSet phldrT="[Texto]"/>
      <dgm:spPr/>
      <dgm:t>
        <a:bodyPr/>
        <a:lstStyle/>
        <a:p>
          <a:r>
            <a:rPr lang="es-EC" dirty="0" smtClean="0"/>
            <a:t>Componente Módulo </a:t>
          </a:r>
          <a:r>
            <a:rPr lang="es-EC" dirty="0" err="1" smtClean="0"/>
            <a:t>MotaFijaC</a:t>
          </a:r>
          <a:endParaRPr lang="en-US" dirty="0"/>
        </a:p>
      </dgm:t>
    </dgm:pt>
    <dgm:pt modelId="{70A4D15E-216E-4FCD-BB75-864FB0B9A228}" type="parTrans" cxnId="{1903A689-9A7F-48BB-A0A5-720813768014}">
      <dgm:prSet/>
      <dgm:spPr/>
      <dgm:t>
        <a:bodyPr/>
        <a:lstStyle/>
        <a:p>
          <a:endParaRPr lang="en-US"/>
        </a:p>
      </dgm:t>
    </dgm:pt>
    <dgm:pt modelId="{9242FC50-32CC-4B46-84F6-707C7129526B}" type="sibTrans" cxnId="{1903A689-9A7F-48BB-A0A5-720813768014}">
      <dgm:prSet/>
      <dgm:spPr/>
      <dgm:t>
        <a:bodyPr/>
        <a:lstStyle/>
        <a:p>
          <a:endParaRPr lang="en-US"/>
        </a:p>
      </dgm:t>
    </dgm:pt>
    <dgm:pt modelId="{6DA55FBA-CEFB-4C6F-BBD1-A42128976B4C}">
      <dgm:prSet phldrT="[Texto]"/>
      <dgm:spPr/>
      <dgm:t>
        <a:bodyPr/>
        <a:lstStyle/>
        <a:p>
          <a:r>
            <a:rPr lang="es-EC" dirty="0" smtClean="0"/>
            <a:t>Componentes Nativos </a:t>
          </a:r>
        </a:p>
        <a:p>
          <a:r>
            <a:rPr lang="es-EC" dirty="0" err="1" smtClean="0"/>
            <a:t>MainC</a:t>
          </a:r>
          <a:r>
            <a:rPr lang="es-EC" dirty="0" smtClean="0"/>
            <a:t>, </a:t>
          </a:r>
          <a:r>
            <a:rPr lang="es-EC" dirty="0" err="1" smtClean="0"/>
            <a:t>ActiveMessageC</a:t>
          </a:r>
          <a:r>
            <a:rPr lang="es-EC" dirty="0" smtClean="0"/>
            <a:t>, </a:t>
          </a:r>
          <a:r>
            <a:rPr lang="es-EC" dirty="0" err="1" smtClean="0"/>
            <a:t>LedsC</a:t>
          </a:r>
          <a:r>
            <a:rPr lang="es-EC" dirty="0" smtClean="0"/>
            <a:t>, </a:t>
          </a:r>
          <a:r>
            <a:rPr lang="es-EC" dirty="0" err="1" smtClean="0"/>
            <a:t>AMSenderC</a:t>
          </a:r>
          <a:r>
            <a:rPr lang="es-EC" dirty="0" smtClean="0"/>
            <a:t>,  </a:t>
          </a:r>
          <a:r>
            <a:rPr lang="es-EC" dirty="0" err="1" smtClean="0"/>
            <a:t>TimerMilliC</a:t>
          </a:r>
          <a:r>
            <a:rPr lang="es-EC" dirty="0" smtClean="0"/>
            <a:t>, </a:t>
          </a:r>
          <a:r>
            <a:rPr lang="es-EC" dirty="0" err="1" smtClean="0"/>
            <a:t>AMReceiverC</a:t>
          </a:r>
          <a:r>
            <a:rPr lang="es-EC" dirty="0" smtClean="0"/>
            <a:t> y RF230ActiveMessageC</a:t>
          </a:r>
          <a:endParaRPr lang="en-US" dirty="0"/>
        </a:p>
      </dgm:t>
    </dgm:pt>
    <dgm:pt modelId="{93B088CB-12F8-4370-BE8B-9A5B49062649}" type="parTrans" cxnId="{1300F8CC-5EA4-47E2-BB40-D13AE8ACE92C}">
      <dgm:prSet/>
      <dgm:spPr/>
      <dgm:t>
        <a:bodyPr/>
        <a:lstStyle/>
        <a:p>
          <a:endParaRPr lang="en-US"/>
        </a:p>
      </dgm:t>
    </dgm:pt>
    <dgm:pt modelId="{28FD4A02-977C-45DC-B7F0-317DAD8BA671}" type="sibTrans" cxnId="{1300F8CC-5EA4-47E2-BB40-D13AE8ACE92C}">
      <dgm:prSet/>
      <dgm:spPr/>
      <dgm:t>
        <a:bodyPr/>
        <a:lstStyle/>
        <a:p>
          <a:endParaRPr lang="en-US"/>
        </a:p>
      </dgm:t>
    </dgm:pt>
    <dgm:pt modelId="{716D75C1-1E83-41CD-BBD3-1199CCEB1EFE}">
      <dgm:prSet phldrT="[Texto]"/>
      <dgm:spPr/>
      <dgm:t>
        <a:bodyPr/>
        <a:lstStyle/>
        <a:p>
          <a:r>
            <a:rPr lang="es-EC" dirty="0" err="1" smtClean="0"/>
            <a:t>Comoponentes</a:t>
          </a:r>
          <a:r>
            <a:rPr lang="es-EC" dirty="0" smtClean="0"/>
            <a:t> Mota Base</a:t>
          </a:r>
          <a:endParaRPr lang="en-US" dirty="0"/>
        </a:p>
      </dgm:t>
    </dgm:pt>
    <dgm:pt modelId="{3C6D36D7-A36B-4925-89A3-437B39941B90}" type="parTrans" cxnId="{75277C39-2D52-4D98-ABEB-7A0F5556CF1C}">
      <dgm:prSet/>
      <dgm:spPr/>
      <dgm:t>
        <a:bodyPr/>
        <a:lstStyle/>
        <a:p>
          <a:endParaRPr lang="en-US"/>
        </a:p>
      </dgm:t>
    </dgm:pt>
    <dgm:pt modelId="{F8BF3E61-2455-4C51-8DC3-D3BA0D6A1C6A}" type="sibTrans" cxnId="{75277C39-2D52-4D98-ABEB-7A0F5556CF1C}">
      <dgm:prSet/>
      <dgm:spPr/>
      <dgm:t>
        <a:bodyPr/>
        <a:lstStyle/>
        <a:p>
          <a:endParaRPr lang="en-US"/>
        </a:p>
      </dgm:t>
    </dgm:pt>
    <dgm:pt modelId="{7D5E4A1D-4145-40A4-832C-5EB904738E54}">
      <dgm:prSet phldrT="[Texto]"/>
      <dgm:spPr/>
      <dgm:t>
        <a:bodyPr/>
        <a:lstStyle/>
        <a:p>
          <a:r>
            <a:rPr lang="es-EC" dirty="0" smtClean="0"/>
            <a:t>Componentes Nativos </a:t>
          </a:r>
        </a:p>
        <a:p>
          <a:r>
            <a:rPr lang="es-EC" dirty="0" err="1" smtClean="0"/>
            <a:t>MainC</a:t>
          </a:r>
          <a:r>
            <a:rPr lang="es-EC" dirty="0" smtClean="0"/>
            <a:t>, </a:t>
          </a:r>
          <a:r>
            <a:rPr lang="es-EC" dirty="0" err="1" smtClean="0"/>
            <a:t>ActiveMessageC</a:t>
          </a:r>
          <a:r>
            <a:rPr lang="es-EC" dirty="0" smtClean="0"/>
            <a:t>, </a:t>
          </a:r>
          <a:r>
            <a:rPr lang="es-EC" dirty="0" err="1" smtClean="0"/>
            <a:t>LedsC</a:t>
          </a:r>
          <a:r>
            <a:rPr lang="es-EC" dirty="0" smtClean="0"/>
            <a:t>, </a:t>
          </a:r>
          <a:r>
            <a:rPr lang="es-EC" dirty="0" err="1" smtClean="0"/>
            <a:t>AMSenderC</a:t>
          </a:r>
          <a:r>
            <a:rPr lang="es-EC" dirty="0" smtClean="0"/>
            <a:t> y </a:t>
          </a:r>
          <a:r>
            <a:rPr lang="es-EC" dirty="0" err="1" smtClean="0"/>
            <a:t>TimerMilliC</a:t>
          </a:r>
          <a:endParaRPr lang="en-US" dirty="0"/>
        </a:p>
      </dgm:t>
    </dgm:pt>
    <dgm:pt modelId="{0E2DBC2D-B701-479A-8AE7-A77AD9C604F0}" type="parTrans" cxnId="{61FF87A9-7E43-44DC-B918-813D30BA7189}">
      <dgm:prSet/>
      <dgm:spPr/>
      <dgm:t>
        <a:bodyPr/>
        <a:lstStyle/>
        <a:p>
          <a:endParaRPr lang="en-US"/>
        </a:p>
      </dgm:t>
    </dgm:pt>
    <dgm:pt modelId="{C70C3E25-3C03-4DEF-BB43-4B923BDA7D73}" type="sibTrans" cxnId="{61FF87A9-7E43-44DC-B918-813D30BA7189}">
      <dgm:prSet/>
      <dgm:spPr/>
      <dgm:t>
        <a:bodyPr/>
        <a:lstStyle/>
        <a:p>
          <a:endParaRPr lang="en-US"/>
        </a:p>
      </dgm:t>
    </dgm:pt>
    <dgm:pt modelId="{70BB958D-9E9F-4C62-8423-7134F5C55BF3}">
      <dgm:prSet phldrT="[Texto]"/>
      <dgm:spPr/>
      <dgm:t>
        <a:bodyPr/>
        <a:lstStyle/>
        <a:p>
          <a:r>
            <a:rPr lang="es-EC" dirty="0" smtClean="0"/>
            <a:t>Componente Configuración </a:t>
          </a:r>
          <a:r>
            <a:rPr lang="es-EC" dirty="0" err="1" smtClean="0"/>
            <a:t>MotaFijaAppC</a:t>
          </a:r>
          <a:endParaRPr lang="en-US" dirty="0"/>
        </a:p>
      </dgm:t>
    </dgm:pt>
    <dgm:pt modelId="{7B1BA744-10EF-4B73-AAA4-917B3D446638}" type="parTrans" cxnId="{6CF76E2B-E23F-4EAD-894C-AB32F7985BB2}">
      <dgm:prSet/>
      <dgm:spPr/>
      <dgm:t>
        <a:bodyPr/>
        <a:lstStyle/>
        <a:p>
          <a:endParaRPr lang="en-US"/>
        </a:p>
      </dgm:t>
    </dgm:pt>
    <dgm:pt modelId="{74E5D04B-9078-4441-B977-68E2FE92F4CA}" type="sibTrans" cxnId="{6CF76E2B-E23F-4EAD-894C-AB32F7985BB2}">
      <dgm:prSet/>
      <dgm:spPr/>
      <dgm:t>
        <a:bodyPr/>
        <a:lstStyle/>
        <a:p>
          <a:endParaRPr lang="en-US"/>
        </a:p>
      </dgm:t>
    </dgm:pt>
    <dgm:pt modelId="{D4DA78A2-338C-471A-822D-2A16C5FD1B73}">
      <dgm:prSet/>
      <dgm:spPr/>
      <dgm:t>
        <a:bodyPr/>
        <a:lstStyle/>
        <a:p>
          <a:r>
            <a:rPr lang="es-EC" dirty="0" smtClean="0"/>
            <a:t>Componente Módulo </a:t>
          </a:r>
          <a:r>
            <a:rPr lang="es-EC" dirty="0" err="1" smtClean="0"/>
            <a:t>MotaBaseC</a:t>
          </a:r>
          <a:endParaRPr lang="en-US" dirty="0"/>
        </a:p>
      </dgm:t>
    </dgm:pt>
    <dgm:pt modelId="{4ABF572E-E5DF-4CA2-93D5-869BFADECCBE}" type="parTrans" cxnId="{E4191C67-D3DF-4B9E-9B76-7D39C9C5BD7E}">
      <dgm:prSet/>
      <dgm:spPr/>
      <dgm:t>
        <a:bodyPr/>
        <a:lstStyle/>
        <a:p>
          <a:endParaRPr lang="en-US"/>
        </a:p>
      </dgm:t>
    </dgm:pt>
    <dgm:pt modelId="{B360708C-7411-4D2D-90BA-09D5BF329744}" type="sibTrans" cxnId="{E4191C67-D3DF-4B9E-9B76-7D39C9C5BD7E}">
      <dgm:prSet/>
      <dgm:spPr/>
      <dgm:t>
        <a:bodyPr/>
        <a:lstStyle/>
        <a:p>
          <a:endParaRPr lang="en-US"/>
        </a:p>
      </dgm:t>
    </dgm:pt>
    <dgm:pt modelId="{30D1EFE7-EDA4-4878-AD77-6984076AF132}">
      <dgm:prSet/>
      <dgm:spPr/>
      <dgm:t>
        <a:bodyPr/>
        <a:lstStyle/>
        <a:p>
          <a:r>
            <a:rPr lang="es-EC" dirty="0" smtClean="0"/>
            <a:t>Componente Módulo </a:t>
          </a:r>
          <a:r>
            <a:rPr lang="es-EC" dirty="0" err="1" smtClean="0"/>
            <a:t>MotaBaseAppC</a:t>
          </a:r>
          <a:endParaRPr lang="en-US" dirty="0"/>
        </a:p>
      </dgm:t>
    </dgm:pt>
    <dgm:pt modelId="{F6EB1623-61B9-45ED-8DD5-451D1EA2D8C4}" type="parTrans" cxnId="{03DF8D4D-6D2C-4860-8F32-1F6FB7F3F8C0}">
      <dgm:prSet/>
      <dgm:spPr/>
      <dgm:t>
        <a:bodyPr/>
        <a:lstStyle/>
        <a:p>
          <a:endParaRPr lang="en-US"/>
        </a:p>
      </dgm:t>
    </dgm:pt>
    <dgm:pt modelId="{B94887D9-7DF9-45DC-B2B1-C42B46411A92}" type="sibTrans" cxnId="{03DF8D4D-6D2C-4860-8F32-1F6FB7F3F8C0}">
      <dgm:prSet/>
      <dgm:spPr/>
      <dgm:t>
        <a:bodyPr/>
        <a:lstStyle/>
        <a:p>
          <a:endParaRPr lang="en-US"/>
        </a:p>
      </dgm:t>
    </dgm:pt>
    <dgm:pt modelId="{319C6803-15DA-4086-A5B2-5261C632F4EB}">
      <dgm:prSet/>
      <dgm:spPr/>
      <dgm:t>
        <a:bodyPr/>
        <a:lstStyle/>
        <a:p>
          <a:r>
            <a:rPr lang="es-EC" dirty="0" smtClean="0"/>
            <a:t>Componente </a:t>
          </a:r>
          <a:r>
            <a:rPr lang="es-EC" dirty="0" err="1" smtClean="0"/>
            <a:t>BaseStationC</a:t>
          </a:r>
          <a:endParaRPr lang="en-US" dirty="0"/>
        </a:p>
      </dgm:t>
    </dgm:pt>
    <dgm:pt modelId="{A31DE9B6-9C10-4CE6-ACB6-699CE1187BE2}" type="parTrans" cxnId="{ACE203E1-8280-4484-BE0A-A2A95F2D847A}">
      <dgm:prSet/>
      <dgm:spPr/>
      <dgm:t>
        <a:bodyPr/>
        <a:lstStyle/>
        <a:p>
          <a:endParaRPr lang="en-US"/>
        </a:p>
      </dgm:t>
    </dgm:pt>
    <dgm:pt modelId="{E37E6864-61D6-4D03-BE80-5E49624DB9CD}" type="sibTrans" cxnId="{ACE203E1-8280-4484-BE0A-A2A95F2D847A}">
      <dgm:prSet/>
      <dgm:spPr/>
      <dgm:t>
        <a:bodyPr/>
        <a:lstStyle/>
        <a:p>
          <a:endParaRPr lang="en-US"/>
        </a:p>
      </dgm:t>
    </dgm:pt>
    <dgm:pt modelId="{4A3FFCF0-92D0-416A-A757-A3C8064EC0D6}" type="pres">
      <dgm:prSet presAssocID="{2D727B61-48BF-43F2-957E-898B48DAE36F}" presName="diagram" presStyleCnt="0">
        <dgm:presLayoutVars>
          <dgm:chPref val="1"/>
          <dgm:dir/>
          <dgm:animOne val="branch"/>
          <dgm:animLvl val="lvl"/>
          <dgm:resizeHandles/>
        </dgm:presLayoutVars>
      </dgm:prSet>
      <dgm:spPr/>
      <dgm:t>
        <a:bodyPr/>
        <a:lstStyle/>
        <a:p>
          <a:endParaRPr lang="en-US"/>
        </a:p>
      </dgm:t>
    </dgm:pt>
    <dgm:pt modelId="{EA6A23D7-7626-4ED9-90D6-DDA9E39BBF5E}" type="pres">
      <dgm:prSet presAssocID="{5946F651-D722-47EE-9B13-7094A23C7000}" presName="root" presStyleCnt="0"/>
      <dgm:spPr/>
    </dgm:pt>
    <dgm:pt modelId="{0A058B14-116D-4B27-98EC-A823B19980EC}" type="pres">
      <dgm:prSet presAssocID="{5946F651-D722-47EE-9B13-7094A23C7000}" presName="rootComposite" presStyleCnt="0"/>
      <dgm:spPr/>
    </dgm:pt>
    <dgm:pt modelId="{9A9DD30B-95D2-4A1E-AEB9-9D62BEA9E3B4}" type="pres">
      <dgm:prSet presAssocID="{5946F651-D722-47EE-9B13-7094A23C7000}" presName="rootText" presStyleLbl="node1" presStyleIdx="0" presStyleCnt="3"/>
      <dgm:spPr/>
      <dgm:t>
        <a:bodyPr/>
        <a:lstStyle/>
        <a:p>
          <a:endParaRPr lang="en-US"/>
        </a:p>
      </dgm:t>
    </dgm:pt>
    <dgm:pt modelId="{2E24342F-BFFE-462C-9998-CB08A633C58C}" type="pres">
      <dgm:prSet presAssocID="{5946F651-D722-47EE-9B13-7094A23C7000}" presName="rootConnector" presStyleLbl="node1" presStyleIdx="0" presStyleCnt="3"/>
      <dgm:spPr/>
      <dgm:t>
        <a:bodyPr/>
        <a:lstStyle/>
        <a:p>
          <a:endParaRPr lang="en-US"/>
        </a:p>
      </dgm:t>
    </dgm:pt>
    <dgm:pt modelId="{93E62B40-9FCD-4E45-B0B6-906701B2CD52}" type="pres">
      <dgm:prSet presAssocID="{5946F651-D722-47EE-9B13-7094A23C7000}" presName="childShape" presStyleCnt="0"/>
      <dgm:spPr/>
    </dgm:pt>
    <dgm:pt modelId="{9CF75F82-AAF8-47A4-9965-47B2536EB828}" type="pres">
      <dgm:prSet presAssocID="{7FB3D56C-3DD6-4BCE-B7C8-4F9230B05B9E}" presName="Name13" presStyleLbl="parChTrans1D2" presStyleIdx="0" presStyleCnt="9"/>
      <dgm:spPr/>
      <dgm:t>
        <a:bodyPr/>
        <a:lstStyle/>
        <a:p>
          <a:endParaRPr lang="en-US"/>
        </a:p>
      </dgm:t>
    </dgm:pt>
    <dgm:pt modelId="{805B42B3-D79F-4E6B-9774-14F70FE8EEB8}" type="pres">
      <dgm:prSet presAssocID="{4581D4EE-3DB4-4DD2-BFD5-5CDBDCB5D678}" presName="childText" presStyleLbl="bgAcc1" presStyleIdx="0" presStyleCnt="9" custScaleX="101739">
        <dgm:presLayoutVars>
          <dgm:bulletEnabled val="1"/>
        </dgm:presLayoutVars>
      </dgm:prSet>
      <dgm:spPr/>
      <dgm:t>
        <a:bodyPr/>
        <a:lstStyle/>
        <a:p>
          <a:endParaRPr lang="en-US"/>
        </a:p>
      </dgm:t>
    </dgm:pt>
    <dgm:pt modelId="{EC5E4F5F-76D2-42CD-827A-22C9C58A6F20}" type="pres">
      <dgm:prSet presAssocID="{E61F06CE-F10B-4A3F-899F-BCE80806E4D7}" presName="Name13" presStyleLbl="parChTrans1D2" presStyleIdx="1" presStyleCnt="9"/>
      <dgm:spPr/>
      <dgm:t>
        <a:bodyPr/>
        <a:lstStyle/>
        <a:p>
          <a:endParaRPr lang="en-US"/>
        </a:p>
      </dgm:t>
    </dgm:pt>
    <dgm:pt modelId="{B95557B0-BC75-4685-A174-7C036FCBF939}" type="pres">
      <dgm:prSet presAssocID="{B83AE834-98A3-4DEE-BE23-45F244DC55F9}" presName="childText" presStyleLbl="bgAcc1" presStyleIdx="1" presStyleCnt="9" custScaleX="101759">
        <dgm:presLayoutVars>
          <dgm:bulletEnabled val="1"/>
        </dgm:presLayoutVars>
      </dgm:prSet>
      <dgm:spPr/>
      <dgm:t>
        <a:bodyPr/>
        <a:lstStyle/>
        <a:p>
          <a:endParaRPr lang="en-US"/>
        </a:p>
      </dgm:t>
    </dgm:pt>
    <dgm:pt modelId="{94440099-878D-4CD9-9C81-35B6ABBB5DBA}" type="pres">
      <dgm:prSet presAssocID="{0E2DBC2D-B701-479A-8AE7-A77AD9C604F0}" presName="Name13" presStyleLbl="parChTrans1D2" presStyleIdx="2" presStyleCnt="9"/>
      <dgm:spPr/>
      <dgm:t>
        <a:bodyPr/>
        <a:lstStyle/>
        <a:p>
          <a:endParaRPr lang="en-US"/>
        </a:p>
      </dgm:t>
    </dgm:pt>
    <dgm:pt modelId="{F64AD473-86A0-41B3-867C-6B3EB51836BF}" type="pres">
      <dgm:prSet presAssocID="{7D5E4A1D-4145-40A4-832C-5EB904738E54}" presName="childText" presStyleLbl="bgAcc1" presStyleIdx="2" presStyleCnt="9" custScaleX="101658">
        <dgm:presLayoutVars>
          <dgm:bulletEnabled val="1"/>
        </dgm:presLayoutVars>
      </dgm:prSet>
      <dgm:spPr/>
      <dgm:t>
        <a:bodyPr/>
        <a:lstStyle/>
        <a:p>
          <a:endParaRPr lang="en-US"/>
        </a:p>
      </dgm:t>
    </dgm:pt>
    <dgm:pt modelId="{8599FC14-FF72-4C83-8DCA-845871BAA112}" type="pres">
      <dgm:prSet presAssocID="{08811186-C3AD-49B8-8135-528F62E79C70}" presName="root" presStyleCnt="0"/>
      <dgm:spPr/>
    </dgm:pt>
    <dgm:pt modelId="{5EE3C6C2-8BCD-4603-A288-CD6F9A2A0558}" type="pres">
      <dgm:prSet presAssocID="{08811186-C3AD-49B8-8135-528F62E79C70}" presName="rootComposite" presStyleCnt="0"/>
      <dgm:spPr/>
    </dgm:pt>
    <dgm:pt modelId="{F326C8CB-A3C2-4E60-AF3B-F09733EB79D3}" type="pres">
      <dgm:prSet presAssocID="{08811186-C3AD-49B8-8135-528F62E79C70}" presName="rootText" presStyleLbl="node1" presStyleIdx="1" presStyleCnt="3"/>
      <dgm:spPr/>
      <dgm:t>
        <a:bodyPr/>
        <a:lstStyle/>
        <a:p>
          <a:endParaRPr lang="en-US"/>
        </a:p>
      </dgm:t>
    </dgm:pt>
    <dgm:pt modelId="{02A075CF-E1E8-4D41-9D2E-31346B9913F6}" type="pres">
      <dgm:prSet presAssocID="{08811186-C3AD-49B8-8135-528F62E79C70}" presName="rootConnector" presStyleLbl="node1" presStyleIdx="1" presStyleCnt="3"/>
      <dgm:spPr/>
      <dgm:t>
        <a:bodyPr/>
        <a:lstStyle/>
        <a:p>
          <a:endParaRPr lang="en-US"/>
        </a:p>
      </dgm:t>
    </dgm:pt>
    <dgm:pt modelId="{C8832D61-980D-487B-B8DD-0C888A7D8523}" type="pres">
      <dgm:prSet presAssocID="{08811186-C3AD-49B8-8135-528F62E79C70}" presName="childShape" presStyleCnt="0"/>
      <dgm:spPr/>
    </dgm:pt>
    <dgm:pt modelId="{D667F5E4-F22E-4ECA-AE52-F7E2AD43BF9B}" type="pres">
      <dgm:prSet presAssocID="{70A4D15E-216E-4FCD-BB75-864FB0B9A228}" presName="Name13" presStyleLbl="parChTrans1D2" presStyleIdx="3" presStyleCnt="9"/>
      <dgm:spPr/>
      <dgm:t>
        <a:bodyPr/>
        <a:lstStyle/>
        <a:p>
          <a:endParaRPr lang="en-US"/>
        </a:p>
      </dgm:t>
    </dgm:pt>
    <dgm:pt modelId="{8D77FDF9-CC8B-4ED7-B531-BE866F825B68}" type="pres">
      <dgm:prSet presAssocID="{DB6F3F71-5D2A-46B6-A975-56CC316CE3C4}" presName="childText" presStyleLbl="bgAcc1" presStyleIdx="3" presStyleCnt="9">
        <dgm:presLayoutVars>
          <dgm:bulletEnabled val="1"/>
        </dgm:presLayoutVars>
      </dgm:prSet>
      <dgm:spPr/>
      <dgm:t>
        <a:bodyPr/>
        <a:lstStyle/>
        <a:p>
          <a:endParaRPr lang="en-US"/>
        </a:p>
      </dgm:t>
    </dgm:pt>
    <dgm:pt modelId="{3547D655-AD1E-44E9-8E12-B3AD7F3E288E}" type="pres">
      <dgm:prSet presAssocID="{7B1BA744-10EF-4B73-AAA4-917B3D446638}" presName="Name13" presStyleLbl="parChTrans1D2" presStyleIdx="4" presStyleCnt="9"/>
      <dgm:spPr/>
      <dgm:t>
        <a:bodyPr/>
        <a:lstStyle/>
        <a:p>
          <a:endParaRPr lang="en-US"/>
        </a:p>
      </dgm:t>
    </dgm:pt>
    <dgm:pt modelId="{570453E2-B1B1-4E54-BB0E-8E8E83FB0497}" type="pres">
      <dgm:prSet presAssocID="{70BB958D-9E9F-4C62-8423-7134F5C55BF3}" presName="childText" presStyleLbl="bgAcc1" presStyleIdx="4" presStyleCnt="9">
        <dgm:presLayoutVars>
          <dgm:bulletEnabled val="1"/>
        </dgm:presLayoutVars>
      </dgm:prSet>
      <dgm:spPr/>
      <dgm:t>
        <a:bodyPr/>
        <a:lstStyle/>
        <a:p>
          <a:endParaRPr lang="en-US"/>
        </a:p>
      </dgm:t>
    </dgm:pt>
    <dgm:pt modelId="{7739AF04-1934-4FD4-9E5E-B6271102B976}" type="pres">
      <dgm:prSet presAssocID="{93B088CB-12F8-4370-BE8B-9A5B49062649}" presName="Name13" presStyleLbl="parChTrans1D2" presStyleIdx="5" presStyleCnt="9"/>
      <dgm:spPr/>
      <dgm:t>
        <a:bodyPr/>
        <a:lstStyle/>
        <a:p>
          <a:endParaRPr lang="en-US"/>
        </a:p>
      </dgm:t>
    </dgm:pt>
    <dgm:pt modelId="{8E3E235F-6EB9-4A29-98A3-800FDE2C1497}" type="pres">
      <dgm:prSet presAssocID="{6DA55FBA-CEFB-4C6F-BBD1-A42128976B4C}" presName="childText" presStyleLbl="bgAcc1" presStyleIdx="5" presStyleCnt="9">
        <dgm:presLayoutVars>
          <dgm:bulletEnabled val="1"/>
        </dgm:presLayoutVars>
      </dgm:prSet>
      <dgm:spPr/>
      <dgm:t>
        <a:bodyPr/>
        <a:lstStyle/>
        <a:p>
          <a:endParaRPr lang="en-US"/>
        </a:p>
      </dgm:t>
    </dgm:pt>
    <dgm:pt modelId="{83F507CD-511C-44B5-97E4-D700BEAF80E3}" type="pres">
      <dgm:prSet presAssocID="{716D75C1-1E83-41CD-BBD3-1199CCEB1EFE}" presName="root" presStyleCnt="0"/>
      <dgm:spPr/>
    </dgm:pt>
    <dgm:pt modelId="{19818A0E-A0A7-4552-ADDC-B3EDA5D56181}" type="pres">
      <dgm:prSet presAssocID="{716D75C1-1E83-41CD-BBD3-1199CCEB1EFE}" presName="rootComposite" presStyleCnt="0"/>
      <dgm:spPr/>
    </dgm:pt>
    <dgm:pt modelId="{5811A595-032C-4123-854A-5CF4ABDC46FD}" type="pres">
      <dgm:prSet presAssocID="{716D75C1-1E83-41CD-BBD3-1199CCEB1EFE}" presName="rootText" presStyleLbl="node1" presStyleIdx="2" presStyleCnt="3"/>
      <dgm:spPr/>
      <dgm:t>
        <a:bodyPr/>
        <a:lstStyle/>
        <a:p>
          <a:endParaRPr lang="en-US"/>
        </a:p>
      </dgm:t>
    </dgm:pt>
    <dgm:pt modelId="{417B5CCF-223B-4F7B-B594-AC24C2D44DEE}" type="pres">
      <dgm:prSet presAssocID="{716D75C1-1E83-41CD-BBD3-1199CCEB1EFE}" presName="rootConnector" presStyleLbl="node1" presStyleIdx="2" presStyleCnt="3"/>
      <dgm:spPr/>
      <dgm:t>
        <a:bodyPr/>
        <a:lstStyle/>
        <a:p>
          <a:endParaRPr lang="en-US"/>
        </a:p>
      </dgm:t>
    </dgm:pt>
    <dgm:pt modelId="{DBEDB54D-C0AF-4BFC-9689-529A4D6BC8F0}" type="pres">
      <dgm:prSet presAssocID="{716D75C1-1E83-41CD-BBD3-1199CCEB1EFE}" presName="childShape" presStyleCnt="0"/>
      <dgm:spPr/>
    </dgm:pt>
    <dgm:pt modelId="{6607E2A6-9134-4921-AB10-FF0C5B2B9A90}" type="pres">
      <dgm:prSet presAssocID="{4ABF572E-E5DF-4CA2-93D5-869BFADECCBE}" presName="Name13" presStyleLbl="parChTrans1D2" presStyleIdx="6" presStyleCnt="9"/>
      <dgm:spPr/>
      <dgm:t>
        <a:bodyPr/>
        <a:lstStyle/>
        <a:p>
          <a:endParaRPr lang="en-US"/>
        </a:p>
      </dgm:t>
    </dgm:pt>
    <dgm:pt modelId="{F23F25B0-5598-4B1D-870A-CCDDAA6D9790}" type="pres">
      <dgm:prSet presAssocID="{D4DA78A2-338C-471A-822D-2A16C5FD1B73}" presName="childText" presStyleLbl="bgAcc1" presStyleIdx="6" presStyleCnt="9">
        <dgm:presLayoutVars>
          <dgm:bulletEnabled val="1"/>
        </dgm:presLayoutVars>
      </dgm:prSet>
      <dgm:spPr/>
      <dgm:t>
        <a:bodyPr/>
        <a:lstStyle/>
        <a:p>
          <a:endParaRPr lang="en-US"/>
        </a:p>
      </dgm:t>
    </dgm:pt>
    <dgm:pt modelId="{31241929-83A8-4CF8-A726-AD71F0C57E0E}" type="pres">
      <dgm:prSet presAssocID="{F6EB1623-61B9-45ED-8DD5-451D1EA2D8C4}" presName="Name13" presStyleLbl="parChTrans1D2" presStyleIdx="7" presStyleCnt="9"/>
      <dgm:spPr/>
      <dgm:t>
        <a:bodyPr/>
        <a:lstStyle/>
        <a:p>
          <a:endParaRPr lang="en-US"/>
        </a:p>
      </dgm:t>
    </dgm:pt>
    <dgm:pt modelId="{44767A75-5650-471F-9B4E-9B559716CB14}" type="pres">
      <dgm:prSet presAssocID="{30D1EFE7-EDA4-4878-AD77-6984076AF132}" presName="childText" presStyleLbl="bgAcc1" presStyleIdx="7" presStyleCnt="9">
        <dgm:presLayoutVars>
          <dgm:bulletEnabled val="1"/>
        </dgm:presLayoutVars>
      </dgm:prSet>
      <dgm:spPr/>
      <dgm:t>
        <a:bodyPr/>
        <a:lstStyle/>
        <a:p>
          <a:endParaRPr lang="en-US"/>
        </a:p>
      </dgm:t>
    </dgm:pt>
    <dgm:pt modelId="{E4AA4DAC-4430-4CD8-804D-9F3B653A1E0E}" type="pres">
      <dgm:prSet presAssocID="{A31DE9B6-9C10-4CE6-ACB6-699CE1187BE2}" presName="Name13" presStyleLbl="parChTrans1D2" presStyleIdx="8" presStyleCnt="9"/>
      <dgm:spPr/>
      <dgm:t>
        <a:bodyPr/>
        <a:lstStyle/>
        <a:p>
          <a:endParaRPr lang="en-US"/>
        </a:p>
      </dgm:t>
    </dgm:pt>
    <dgm:pt modelId="{110187FB-0F2D-4AAF-A63C-CD842367E3DB}" type="pres">
      <dgm:prSet presAssocID="{319C6803-15DA-4086-A5B2-5261C632F4EB}" presName="childText" presStyleLbl="bgAcc1" presStyleIdx="8" presStyleCnt="9">
        <dgm:presLayoutVars>
          <dgm:bulletEnabled val="1"/>
        </dgm:presLayoutVars>
      </dgm:prSet>
      <dgm:spPr/>
      <dgm:t>
        <a:bodyPr/>
        <a:lstStyle/>
        <a:p>
          <a:endParaRPr lang="en-US"/>
        </a:p>
      </dgm:t>
    </dgm:pt>
  </dgm:ptLst>
  <dgm:cxnLst>
    <dgm:cxn modelId="{03DF8D4D-6D2C-4860-8F32-1F6FB7F3F8C0}" srcId="{716D75C1-1E83-41CD-BBD3-1199CCEB1EFE}" destId="{30D1EFE7-EDA4-4878-AD77-6984076AF132}" srcOrd="1" destOrd="0" parTransId="{F6EB1623-61B9-45ED-8DD5-451D1EA2D8C4}" sibTransId="{B94887D9-7DF9-45DC-B2B1-C42B46411A92}"/>
    <dgm:cxn modelId="{D2C589C0-8CB1-42B1-A689-43A00A0DE38E}" type="presOf" srcId="{70BB958D-9E9F-4C62-8423-7134F5C55BF3}" destId="{570453E2-B1B1-4E54-BB0E-8E8E83FB0497}" srcOrd="0" destOrd="0" presId="urn:microsoft.com/office/officeart/2005/8/layout/hierarchy3"/>
    <dgm:cxn modelId="{ACE203E1-8280-4484-BE0A-A2A95F2D847A}" srcId="{716D75C1-1E83-41CD-BBD3-1199CCEB1EFE}" destId="{319C6803-15DA-4086-A5B2-5261C632F4EB}" srcOrd="2" destOrd="0" parTransId="{A31DE9B6-9C10-4CE6-ACB6-699CE1187BE2}" sibTransId="{E37E6864-61D6-4D03-BE80-5E49624DB9CD}"/>
    <dgm:cxn modelId="{6CF76E2B-E23F-4EAD-894C-AB32F7985BB2}" srcId="{08811186-C3AD-49B8-8135-528F62E79C70}" destId="{70BB958D-9E9F-4C62-8423-7134F5C55BF3}" srcOrd="1" destOrd="0" parTransId="{7B1BA744-10EF-4B73-AAA4-917B3D446638}" sibTransId="{74E5D04B-9078-4441-B977-68E2FE92F4CA}"/>
    <dgm:cxn modelId="{BF712208-8DE0-4229-87FC-FA91E640CE91}" type="presOf" srcId="{319C6803-15DA-4086-A5B2-5261C632F4EB}" destId="{110187FB-0F2D-4AAF-A63C-CD842367E3DB}" srcOrd="0" destOrd="0" presId="urn:microsoft.com/office/officeart/2005/8/layout/hierarchy3"/>
    <dgm:cxn modelId="{61FF87A9-7E43-44DC-B918-813D30BA7189}" srcId="{5946F651-D722-47EE-9B13-7094A23C7000}" destId="{7D5E4A1D-4145-40A4-832C-5EB904738E54}" srcOrd="2" destOrd="0" parTransId="{0E2DBC2D-B701-479A-8AE7-A77AD9C604F0}" sibTransId="{C70C3E25-3C03-4DEF-BB43-4B923BDA7D73}"/>
    <dgm:cxn modelId="{52FF3D1A-45DB-46CA-B9D5-A211D55E5B6D}" type="presOf" srcId="{2D727B61-48BF-43F2-957E-898B48DAE36F}" destId="{4A3FFCF0-92D0-416A-A757-A3C8064EC0D6}" srcOrd="0" destOrd="0" presId="urn:microsoft.com/office/officeart/2005/8/layout/hierarchy3"/>
    <dgm:cxn modelId="{E4191C67-D3DF-4B9E-9B76-7D39C9C5BD7E}" srcId="{716D75C1-1E83-41CD-BBD3-1199CCEB1EFE}" destId="{D4DA78A2-338C-471A-822D-2A16C5FD1B73}" srcOrd="0" destOrd="0" parTransId="{4ABF572E-E5DF-4CA2-93D5-869BFADECCBE}" sibTransId="{B360708C-7411-4D2D-90BA-09D5BF329744}"/>
    <dgm:cxn modelId="{AE27164B-4E09-4773-B17F-BAA2E43C4E97}" type="presOf" srcId="{93B088CB-12F8-4370-BE8B-9A5B49062649}" destId="{7739AF04-1934-4FD4-9E5E-B6271102B976}" srcOrd="0" destOrd="0" presId="urn:microsoft.com/office/officeart/2005/8/layout/hierarchy3"/>
    <dgm:cxn modelId="{AFB38D7D-4A56-471E-A1A5-43DEB9DD3023}" type="presOf" srcId="{716D75C1-1E83-41CD-BBD3-1199CCEB1EFE}" destId="{417B5CCF-223B-4F7B-B594-AC24C2D44DEE}" srcOrd="1" destOrd="0" presId="urn:microsoft.com/office/officeart/2005/8/layout/hierarchy3"/>
    <dgm:cxn modelId="{6EB684B5-EF7D-4763-8960-AFCF5E1F0C4F}" srcId="{2D727B61-48BF-43F2-957E-898B48DAE36F}" destId="{08811186-C3AD-49B8-8135-528F62E79C70}" srcOrd="1" destOrd="0" parTransId="{FD31652A-59B3-4DE7-A9D9-A0C66E8F0A4B}" sibTransId="{B301D1ED-EE08-4F07-8B71-F56AEED52E6A}"/>
    <dgm:cxn modelId="{4FA799B5-58F8-41AC-B7C2-B0C19FED6DC1}" type="presOf" srcId="{F6EB1623-61B9-45ED-8DD5-451D1EA2D8C4}" destId="{31241929-83A8-4CF8-A726-AD71F0C57E0E}" srcOrd="0" destOrd="0" presId="urn:microsoft.com/office/officeart/2005/8/layout/hierarchy3"/>
    <dgm:cxn modelId="{B9FD2BA0-8629-4AE2-A258-912E21BCA055}" type="presOf" srcId="{A31DE9B6-9C10-4CE6-ACB6-699CE1187BE2}" destId="{E4AA4DAC-4430-4CD8-804D-9F3B653A1E0E}" srcOrd="0" destOrd="0" presId="urn:microsoft.com/office/officeart/2005/8/layout/hierarchy3"/>
    <dgm:cxn modelId="{BF8D4F8F-5223-474C-BFA9-97889AE8A234}" type="presOf" srcId="{DB6F3F71-5D2A-46B6-A975-56CC316CE3C4}" destId="{8D77FDF9-CC8B-4ED7-B531-BE866F825B68}" srcOrd="0" destOrd="0" presId="urn:microsoft.com/office/officeart/2005/8/layout/hierarchy3"/>
    <dgm:cxn modelId="{1300F8CC-5EA4-47E2-BB40-D13AE8ACE92C}" srcId="{08811186-C3AD-49B8-8135-528F62E79C70}" destId="{6DA55FBA-CEFB-4C6F-BBD1-A42128976B4C}" srcOrd="2" destOrd="0" parTransId="{93B088CB-12F8-4370-BE8B-9A5B49062649}" sibTransId="{28FD4A02-977C-45DC-B7F0-317DAD8BA671}"/>
    <dgm:cxn modelId="{97900E97-188D-49E9-A628-580CF633415A}" type="presOf" srcId="{7D5E4A1D-4145-40A4-832C-5EB904738E54}" destId="{F64AD473-86A0-41B3-867C-6B3EB51836BF}" srcOrd="0" destOrd="0" presId="urn:microsoft.com/office/officeart/2005/8/layout/hierarchy3"/>
    <dgm:cxn modelId="{B3D5C4F8-6E5C-49FD-9162-011D8BB4D45B}" type="presOf" srcId="{0E2DBC2D-B701-479A-8AE7-A77AD9C604F0}" destId="{94440099-878D-4CD9-9C81-35B6ABBB5DBA}" srcOrd="0" destOrd="0" presId="urn:microsoft.com/office/officeart/2005/8/layout/hierarchy3"/>
    <dgm:cxn modelId="{1AAA9864-104A-4521-861F-F4667F4F86F4}" type="presOf" srcId="{70A4D15E-216E-4FCD-BB75-864FB0B9A228}" destId="{D667F5E4-F22E-4ECA-AE52-F7E2AD43BF9B}" srcOrd="0" destOrd="0" presId="urn:microsoft.com/office/officeart/2005/8/layout/hierarchy3"/>
    <dgm:cxn modelId="{F6803D87-3684-4671-B1AF-0179B4676198}" type="presOf" srcId="{08811186-C3AD-49B8-8135-528F62E79C70}" destId="{02A075CF-E1E8-4D41-9D2E-31346B9913F6}" srcOrd="1" destOrd="0" presId="urn:microsoft.com/office/officeart/2005/8/layout/hierarchy3"/>
    <dgm:cxn modelId="{1903A689-9A7F-48BB-A0A5-720813768014}" srcId="{08811186-C3AD-49B8-8135-528F62E79C70}" destId="{DB6F3F71-5D2A-46B6-A975-56CC316CE3C4}" srcOrd="0" destOrd="0" parTransId="{70A4D15E-216E-4FCD-BB75-864FB0B9A228}" sibTransId="{9242FC50-32CC-4B46-84F6-707C7129526B}"/>
    <dgm:cxn modelId="{23569447-D973-4F55-B2B0-68B6E9BACC19}" type="presOf" srcId="{7B1BA744-10EF-4B73-AAA4-917B3D446638}" destId="{3547D655-AD1E-44E9-8E12-B3AD7F3E288E}" srcOrd="0" destOrd="0" presId="urn:microsoft.com/office/officeart/2005/8/layout/hierarchy3"/>
    <dgm:cxn modelId="{7F855159-6B34-4611-9C52-79F5E72FAE79}" srcId="{5946F651-D722-47EE-9B13-7094A23C7000}" destId="{B83AE834-98A3-4DEE-BE23-45F244DC55F9}" srcOrd="1" destOrd="0" parTransId="{E61F06CE-F10B-4A3F-899F-BCE80806E4D7}" sibTransId="{6F6F3F25-8A0A-412D-8163-CEF729A361EE}"/>
    <dgm:cxn modelId="{F6DD6735-37B3-4923-A8B8-D849A7E7B9E5}" type="presOf" srcId="{E61F06CE-F10B-4A3F-899F-BCE80806E4D7}" destId="{EC5E4F5F-76D2-42CD-827A-22C9C58A6F20}" srcOrd="0" destOrd="0" presId="urn:microsoft.com/office/officeart/2005/8/layout/hierarchy3"/>
    <dgm:cxn modelId="{9F2ADF66-EDB1-40C1-AABB-89A6D57C033A}" type="presOf" srcId="{08811186-C3AD-49B8-8135-528F62E79C70}" destId="{F326C8CB-A3C2-4E60-AF3B-F09733EB79D3}" srcOrd="0" destOrd="0" presId="urn:microsoft.com/office/officeart/2005/8/layout/hierarchy3"/>
    <dgm:cxn modelId="{11EFD0EB-EC7B-49BE-B44F-12BCA950D943}" type="presOf" srcId="{4ABF572E-E5DF-4CA2-93D5-869BFADECCBE}" destId="{6607E2A6-9134-4921-AB10-FF0C5B2B9A90}" srcOrd="0" destOrd="0" presId="urn:microsoft.com/office/officeart/2005/8/layout/hierarchy3"/>
    <dgm:cxn modelId="{75277C39-2D52-4D98-ABEB-7A0F5556CF1C}" srcId="{2D727B61-48BF-43F2-957E-898B48DAE36F}" destId="{716D75C1-1E83-41CD-BBD3-1199CCEB1EFE}" srcOrd="2" destOrd="0" parTransId="{3C6D36D7-A36B-4925-89A3-437B39941B90}" sibTransId="{F8BF3E61-2455-4C51-8DC3-D3BA0D6A1C6A}"/>
    <dgm:cxn modelId="{0413B69E-BC24-400C-8BB1-2F6AD32F6409}" type="presOf" srcId="{D4DA78A2-338C-471A-822D-2A16C5FD1B73}" destId="{F23F25B0-5598-4B1D-870A-CCDDAA6D9790}" srcOrd="0" destOrd="0" presId="urn:microsoft.com/office/officeart/2005/8/layout/hierarchy3"/>
    <dgm:cxn modelId="{C5F1E23E-08C7-4C4E-89DE-8A168065969F}" type="presOf" srcId="{B83AE834-98A3-4DEE-BE23-45F244DC55F9}" destId="{B95557B0-BC75-4685-A174-7C036FCBF939}" srcOrd="0" destOrd="0" presId="urn:microsoft.com/office/officeart/2005/8/layout/hierarchy3"/>
    <dgm:cxn modelId="{F556DF63-2D2A-41DD-A28E-9FEB3E4B046A}" srcId="{2D727B61-48BF-43F2-957E-898B48DAE36F}" destId="{5946F651-D722-47EE-9B13-7094A23C7000}" srcOrd="0" destOrd="0" parTransId="{C2517D2B-2BDF-4414-9D62-A0263888B37E}" sibTransId="{D3C4B8EC-A266-45E2-BADB-39BBEE6A9D60}"/>
    <dgm:cxn modelId="{381C7D12-B520-47C9-8EC4-A03880FB1735}" type="presOf" srcId="{5946F651-D722-47EE-9B13-7094A23C7000}" destId="{2E24342F-BFFE-462C-9998-CB08A633C58C}" srcOrd="1" destOrd="0" presId="urn:microsoft.com/office/officeart/2005/8/layout/hierarchy3"/>
    <dgm:cxn modelId="{63300133-BB67-4157-92C0-9BA77CF6356A}" type="presOf" srcId="{5946F651-D722-47EE-9B13-7094A23C7000}" destId="{9A9DD30B-95D2-4A1E-AEB9-9D62BEA9E3B4}" srcOrd="0" destOrd="0" presId="urn:microsoft.com/office/officeart/2005/8/layout/hierarchy3"/>
    <dgm:cxn modelId="{FE5C9FBD-AD94-4755-B344-C8911C0F6A0B}" srcId="{5946F651-D722-47EE-9B13-7094A23C7000}" destId="{4581D4EE-3DB4-4DD2-BFD5-5CDBDCB5D678}" srcOrd="0" destOrd="0" parTransId="{7FB3D56C-3DD6-4BCE-B7C8-4F9230B05B9E}" sibTransId="{72DED07E-7C47-4E49-A1C2-1DC3223FE249}"/>
    <dgm:cxn modelId="{50B24AAA-5210-4074-B975-34EE27508015}" type="presOf" srcId="{716D75C1-1E83-41CD-BBD3-1199CCEB1EFE}" destId="{5811A595-032C-4123-854A-5CF4ABDC46FD}" srcOrd="0" destOrd="0" presId="urn:microsoft.com/office/officeart/2005/8/layout/hierarchy3"/>
    <dgm:cxn modelId="{EA2AF807-B3F0-49FE-86FA-40DC426667C6}" type="presOf" srcId="{4581D4EE-3DB4-4DD2-BFD5-5CDBDCB5D678}" destId="{805B42B3-D79F-4E6B-9774-14F70FE8EEB8}" srcOrd="0" destOrd="0" presId="urn:microsoft.com/office/officeart/2005/8/layout/hierarchy3"/>
    <dgm:cxn modelId="{9B2F1381-EC09-4D47-8867-262416DF6D18}" type="presOf" srcId="{6DA55FBA-CEFB-4C6F-BBD1-A42128976B4C}" destId="{8E3E235F-6EB9-4A29-98A3-800FDE2C1497}" srcOrd="0" destOrd="0" presId="urn:microsoft.com/office/officeart/2005/8/layout/hierarchy3"/>
    <dgm:cxn modelId="{93A89D98-061E-4F20-97CB-584F44DEEBBD}" type="presOf" srcId="{7FB3D56C-3DD6-4BCE-B7C8-4F9230B05B9E}" destId="{9CF75F82-AAF8-47A4-9965-47B2536EB828}" srcOrd="0" destOrd="0" presId="urn:microsoft.com/office/officeart/2005/8/layout/hierarchy3"/>
    <dgm:cxn modelId="{CA564356-DE8D-4DC5-A615-C81059E4ABE7}" type="presOf" srcId="{30D1EFE7-EDA4-4878-AD77-6984076AF132}" destId="{44767A75-5650-471F-9B4E-9B559716CB14}" srcOrd="0" destOrd="0" presId="urn:microsoft.com/office/officeart/2005/8/layout/hierarchy3"/>
    <dgm:cxn modelId="{E24FB2BE-E473-4184-B2C4-EBF33392ED52}" type="presParOf" srcId="{4A3FFCF0-92D0-416A-A757-A3C8064EC0D6}" destId="{EA6A23D7-7626-4ED9-90D6-DDA9E39BBF5E}" srcOrd="0" destOrd="0" presId="urn:microsoft.com/office/officeart/2005/8/layout/hierarchy3"/>
    <dgm:cxn modelId="{D7AFEBCD-AA77-40C4-81AA-7C59BF82B3E2}" type="presParOf" srcId="{EA6A23D7-7626-4ED9-90D6-DDA9E39BBF5E}" destId="{0A058B14-116D-4B27-98EC-A823B19980EC}" srcOrd="0" destOrd="0" presId="urn:microsoft.com/office/officeart/2005/8/layout/hierarchy3"/>
    <dgm:cxn modelId="{C57D513A-A61F-4A26-A097-D9E192963407}" type="presParOf" srcId="{0A058B14-116D-4B27-98EC-A823B19980EC}" destId="{9A9DD30B-95D2-4A1E-AEB9-9D62BEA9E3B4}" srcOrd="0" destOrd="0" presId="urn:microsoft.com/office/officeart/2005/8/layout/hierarchy3"/>
    <dgm:cxn modelId="{314BF23B-7108-4435-ADE7-85F760B8C676}" type="presParOf" srcId="{0A058B14-116D-4B27-98EC-A823B19980EC}" destId="{2E24342F-BFFE-462C-9998-CB08A633C58C}" srcOrd="1" destOrd="0" presId="urn:microsoft.com/office/officeart/2005/8/layout/hierarchy3"/>
    <dgm:cxn modelId="{9BAC8C2D-4C7D-4750-9B3B-B55CC74430D3}" type="presParOf" srcId="{EA6A23D7-7626-4ED9-90D6-DDA9E39BBF5E}" destId="{93E62B40-9FCD-4E45-B0B6-906701B2CD52}" srcOrd="1" destOrd="0" presId="urn:microsoft.com/office/officeart/2005/8/layout/hierarchy3"/>
    <dgm:cxn modelId="{F4CA3272-C848-4DA7-8DC4-D7BFD198F9A7}" type="presParOf" srcId="{93E62B40-9FCD-4E45-B0B6-906701B2CD52}" destId="{9CF75F82-AAF8-47A4-9965-47B2536EB828}" srcOrd="0" destOrd="0" presId="urn:microsoft.com/office/officeart/2005/8/layout/hierarchy3"/>
    <dgm:cxn modelId="{E1193552-FB0E-43E9-88B2-0B9B96F63707}" type="presParOf" srcId="{93E62B40-9FCD-4E45-B0B6-906701B2CD52}" destId="{805B42B3-D79F-4E6B-9774-14F70FE8EEB8}" srcOrd="1" destOrd="0" presId="urn:microsoft.com/office/officeart/2005/8/layout/hierarchy3"/>
    <dgm:cxn modelId="{673CDD30-F029-4936-8C60-F1D4BEB906BE}" type="presParOf" srcId="{93E62B40-9FCD-4E45-B0B6-906701B2CD52}" destId="{EC5E4F5F-76D2-42CD-827A-22C9C58A6F20}" srcOrd="2" destOrd="0" presId="urn:microsoft.com/office/officeart/2005/8/layout/hierarchy3"/>
    <dgm:cxn modelId="{F650C49C-B3EA-4325-857A-86CF2566B9A3}" type="presParOf" srcId="{93E62B40-9FCD-4E45-B0B6-906701B2CD52}" destId="{B95557B0-BC75-4685-A174-7C036FCBF939}" srcOrd="3" destOrd="0" presId="urn:microsoft.com/office/officeart/2005/8/layout/hierarchy3"/>
    <dgm:cxn modelId="{6CAD39C4-30EE-4298-B1F5-12CAEEEE1817}" type="presParOf" srcId="{93E62B40-9FCD-4E45-B0B6-906701B2CD52}" destId="{94440099-878D-4CD9-9C81-35B6ABBB5DBA}" srcOrd="4" destOrd="0" presId="urn:microsoft.com/office/officeart/2005/8/layout/hierarchy3"/>
    <dgm:cxn modelId="{7F15B6C5-6A8A-4552-A480-A377FF756EAA}" type="presParOf" srcId="{93E62B40-9FCD-4E45-B0B6-906701B2CD52}" destId="{F64AD473-86A0-41B3-867C-6B3EB51836BF}" srcOrd="5" destOrd="0" presId="urn:microsoft.com/office/officeart/2005/8/layout/hierarchy3"/>
    <dgm:cxn modelId="{8B78B6CA-1F84-4243-9419-EC61BA26E540}" type="presParOf" srcId="{4A3FFCF0-92D0-416A-A757-A3C8064EC0D6}" destId="{8599FC14-FF72-4C83-8DCA-845871BAA112}" srcOrd="1" destOrd="0" presId="urn:microsoft.com/office/officeart/2005/8/layout/hierarchy3"/>
    <dgm:cxn modelId="{1C8D9142-1223-4598-B1F8-5A5181DF5911}" type="presParOf" srcId="{8599FC14-FF72-4C83-8DCA-845871BAA112}" destId="{5EE3C6C2-8BCD-4603-A288-CD6F9A2A0558}" srcOrd="0" destOrd="0" presId="urn:microsoft.com/office/officeart/2005/8/layout/hierarchy3"/>
    <dgm:cxn modelId="{EC6DCF7F-5992-469D-AF7C-8E15963A0B52}" type="presParOf" srcId="{5EE3C6C2-8BCD-4603-A288-CD6F9A2A0558}" destId="{F326C8CB-A3C2-4E60-AF3B-F09733EB79D3}" srcOrd="0" destOrd="0" presId="urn:microsoft.com/office/officeart/2005/8/layout/hierarchy3"/>
    <dgm:cxn modelId="{B58FB3F5-1A2A-4112-8AE8-4FBF915D8566}" type="presParOf" srcId="{5EE3C6C2-8BCD-4603-A288-CD6F9A2A0558}" destId="{02A075CF-E1E8-4D41-9D2E-31346B9913F6}" srcOrd="1" destOrd="0" presId="urn:microsoft.com/office/officeart/2005/8/layout/hierarchy3"/>
    <dgm:cxn modelId="{367B5353-6487-4B25-A57B-FBD45F0380EC}" type="presParOf" srcId="{8599FC14-FF72-4C83-8DCA-845871BAA112}" destId="{C8832D61-980D-487B-B8DD-0C888A7D8523}" srcOrd="1" destOrd="0" presId="urn:microsoft.com/office/officeart/2005/8/layout/hierarchy3"/>
    <dgm:cxn modelId="{B16D3EEF-CB7B-48FA-9BDA-7DC50CA4F426}" type="presParOf" srcId="{C8832D61-980D-487B-B8DD-0C888A7D8523}" destId="{D667F5E4-F22E-4ECA-AE52-F7E2AD43BF9B}" srcOrd="0" destOrd="0" presId="urn:microsoft.com/office/officeart/2005/8/layout/hierarchy3"/>
    <dgm:cxn modelId="{EE863FD5-A8A2-4C9D-A858-EFAC0EE82883}" type="presParOf" srcId="{C8832D61-980D-487B-B8DD-0C888A7D8523}" destId="{8D77FDF9-CC8B-4ED7-B531-BE866F825B68}" srcOrd="1" destOrd="0" presId="urn:microsoft.com/office/officeart/2005/8/layout/hierarchy3"/>
    <dgm:cxn modelId="{9C1C39E0-463B-4D76-B328-B116F40B5347}" type="presParOf" srcId="{C8832D61-980D-487B-B8DD-0C888A7D8523}" destId="{3547D655-AD1E-44E9-8E12-B3AD7F3E288E}" srcOrd="2" destOrd="0" presId="urn:microsoft.com/office/officeart/2005/8/layout/hierarchy3"/>
    <dgm:cxn modelId="{4264AC99-650A-4B1F-8324-799726490312}" type="presParOf" srcId="{C8832D61-980D-487B-B8DD-0C888A7D8523}" destId="{570453E2-B1B1-4E54-BB0E-8E8E83FB0497}" srcOrd="3" destOrd="0" presId="urn:microsoft.com/office/officeart/2005/8/layout/hierarchy3"/>
    <dgm:cxn modelId="{F456A1F0-2BBA-42EA-BB8B-24A315076389}" type="presParOf" srcId="{C8832D61-980D-487B-B8DD-0C888A7D8523}" destId="{7739AF04-1934-4FD4-9E5E-B6271102B976}" srcOrd="4" destOrd="0" presId="urn:microsoft.com/office/officeart/2005/8/layout/hierarchy3"/>
    <dgm:cxn modelId="{C348AFD7-D719-4FE3-858A-E51F0E27CCD1}" type="presParOf" srcId="{C8832D61-980D-487B-B8DD-0C888A7D8523}" destId="{8E3E235F-6EB9-4A29-98A3-800FDE2C1497}" srcOrd="5" destOrd="0" presId="urn:microsoft.com/office/officeart/2005/8/layout/hierarchy3"/>
    <dgm:cxn modelId="{141AEFF5-255C-4652-AA96-83003F274945}" type="presParOf" srcId="{4A3FFCF0-92D0-416A-A757-A3C8064EC0D6}" destId="{83F507CD-511C-44B5-97E4-D700BEAF80E3}" srcOrd="2" destOrd="0" presId="urn:microsoft.com/office/officeart/2005/8/layout/hierarchy3"/>
    <dgm:cxn modelId="{CECE0844-FEEF-4908-966A-4320B712B2B2}" type="presParOf" srcId="{83F507CD-511C-44B5-97E4-D700BEAF80E3}" destId="{19818A0E-A0A7-4552-ADDC-B3EDA5D56181}" srcOrd="0" destOrd="0" presId="urn:microsoft.com/office/officeart/2005/8/layout/hierarchy3"/>
    <dgm:cxn modelId="{4DDECD88-3E41-43C1-81D7-75DB79E20DA1}" type="presParOf" srcId="{19818A0E-A0A7-4552-ADDC-B3EDA5D56181}" destId="{5811A595-032C-4123-854A-5CF4ABDC46FD}" srcOrd="0" destOrd="0" presId="urn:microsoft.com/office/officeart/2005/8/layout/hierarchy3"/>
    <dgm:cxn modelId="{41C739A6-3886-4277-A26B-B334F029AB5C}" type="presParOf" srcId="{19818A0E-A0A7-4552-ADDC-B3EDA5D56181}" destId="{417B5CCF-223B-4F7B-B594-AC24C2D44DEE}" srcOrd="1" destOrd="0" presId="urn:microsoft.com/office/officeart/2005/8/layout/hierarchy3"/>
    <dgm:cxn modelId="{13D1B353-6D17-41E9-84DF-0D2B483BB019}" type="presParOf" srcId="{83F507CD-511C-44B5-97E4-D700BEAF80E3}" destId="{DBEDB54D-C0AF-4BFC-9689-529A4D6BC8F0}" srcOrd="1" destOrd="0" presId="urn:microsoft.com/office/officeart/2005/8/layout/hierarchy3"/>
    <dgm:cxn modelId="{255162AB-67A2-4840-AE1A-945516220A68}" type="presParOf" srcId="{DBEDB54D-C0AF-4BFC-9689-529A4D6BC8F0}" destId="{6607E2A6-9134-4921-AB10-FF0C5B2B9A90}" srcOrd="0" destOrd="0" presId="urn:microsoft.com/office/officeart/2005/8/layout/hierarchy3"/>
    <dgm:cxn modelId="{89906993-32B0-4F17-9301-F80909D5C185}" type="presParOf" srcId="{DBEDB54D-C0AF-4BFC-9689-529A4D6BC8F0}" destId="{F23F25B0-5598-4B1D-870A-CCDDAA6D9790}" srcOrd="1" destOrd="0" presId="urn:microsoft.com/office/officeart/2005/8/layout/hierarchy3"/>
    <dgm:cxn modelId="{84BCB7B0-B563-4BD7-824C-B0289514C62B}" type="presParOf" srcId="{DBEDB54D-C0AF-4BFC-9689-529A4D6BC8F0}" destId="{31241929-83A8-4CF8-A726-AD71F0C57E0E}" srcOrd="2" destOrd="0" presId="urn:microsoft.com/office/officeart/2005/8/layout/hierarchy3"/>
    <dgm:cxn modelId="{633B5933-C477-4D3C-BB5E-B86D92B656E8}" type="presParOf" srcId="{DBEDB54D-C0AF-4BFC-9689-529A4D6BC8F0}" destId="{44767A75-5650-471F-9B4E-9B559716CB14}" srcOrd="3" destOrd="0" presId="urn:microsoft.com/office/officeart/2005/8/layout/hierarchy3"/>
    <dgm:cxn modelId="{68EB5F38-BA51-4049-A321-C91EABA0FD63}" type="presParOf" srcId="{DBEDB54D-C0AF-4BFC-9689-529A4D6BC8F0}" destId="{E4AA4DAC-4430-4CD8-804D-9F3B653A1E0E}" srcOrd="4" destOrd="0" presId="urn:microsoft.com/office/officeart/2005/8/layout/hierarchy3"/>
    <dgm:cxn modelId="{EA07A7BC-35CA-43FE-94B5-4EE6B363E436}" type="presParOf" srcId="{DBEDB54D-C0AF-4BFC-9689-529A4D6BC8F0}" destId="{110187FB-0F2D-4AAF-A63C-CD842367E3D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C157F-3271-454C-983B-27F6DEDF1557}">
      <dsp:nvSpPr>
        <dsp:cNvPr id="0" name=""/>
        <dsp:cNvSpPr/>
      </dsp:nvSpPr>
      <dsp:spPr>
        <a:xfrm rot="5400000">
          <a:off x="5770191" y="-2505951"/>
          <a:ext cx="2086625" cy="7306955"/>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ES" sz="1400" kern="1200" dirty="0" smtClean="0"/>
            <a:t>La mota IRIS está compuesta de un microcontrolador  de bajo consumo de potencia  en  ATmega1281, que corre bajo </a:t>
          </a:r>
          <a:r>
            <a:rPr lang="es-ES" sz="1400" kern="1200" dirty="0" err="1" smtClean="0"/>
            <a:t>MoteWorks</a:t>
          </a:r>
          <a:r>
            <a:rPr lang="es-ES" sz="1400" kern="1200" dirty="0" smtClean="0"/>
            <a:t> desde su flash interna de memoria (</a:t>
          </a:r>
          <a:r>
            <a:rPr lang="es-EC" sz="1400" kern="1200" dirty="0" smtClean="0"/>
            <a:t>AT45DB041</a:t>
          </a:r>
          <a:r>
            <a:rPr lang="es-ES" sz="1400" kern="1200" dirty="0" smtClean="0"/>
            <a:t>) y un radio </a:t>
          </a:r>
          <a:r>
            <a:rPr lang="es-ES" sz="1400" kern="1200" dirty="0" err="1" smtClean="0"/>
            <a:t>transceiver</a:t>
          </a:r>
          <a:r>
            <a:rPr lang="es-ES" sz="1400" kern="1200" dirty="0" smtClean="0"/>
            <a:t> (</a:t>
          </a:r>
          <a:r>
            <a:rPr lang="es-EC" sz="1400" kern="1200" dirty="0" smtClean="0"/>
            <a:t>AT86RF230</a:t>
          </a:r>
          <a:r>
            <a:rPr lang="es-ES" sz="1400" kern="1200" dirty="0" smtClean="0"/>
            <a:t>) de </a:t>
          </a:r>
          <a:r>
            <a:rPr lang="es-ES" sz="1400" kern="1200" dirty="0" err="1" smtClean="0"/>
            <a:t>Atmel</a:t>
          </a:r>
          <a:r>
            <a:rPr lang="es-ES" sz="1400" kern="1200" dirty="0" smtClean="0"/>
            <a:t> que emplea O-QPSK.</a:t>
          </a:r>
          <a:endParaRPr lang="en-US" sz="1200" kern="1200" dirty="0"/>
        </a:p>
        <a:p>
          <a:pPr marL="114300" lvl="1" indent="-114300" algn="just" defTabSz="622300">
            <a:lnSpc>
              <a:spcPct val="90000"/>
            </a:lnSpc>
            <a:spcBef>
              <a:spcPct val="0"/>
            </a:spcBef>
            <a:spcAft>
              <a:spcPct val="15000"/>
            </a:spcAft>
            <a:buChar char="••"/>
          </a:pPr>
          <a:r>
            <a:rPr lang="es-ES" sz="1400" kern="1200" dirty="0" smtClean="0"/>
            <a:t>La radio es una solución altamente integrada para la comunicación inalámbrica en la banda ISM sin licencia de 2,4 GHz que  puede ser sintonizada en los canales de 802.15.4 que son numerados desde 11 (2.405 GHz) a 26 (2.480 GHz) cada uno separado por 5 MHz.</a:t>
          </a:r>
          <a:endParaRPr lang="en-US" sz="1400" kern="1200" dirty="0"/>
        </a:p>
        <a:p>
          <a:pPr marL="114300" lvl="1" indent="-114300" algn="just" defTabSz="622300">
            <a:lnSpc>
              <a:spcPct val="90000"/>
            </a:lnSpc>
            <a:spcBef>
              <a:spcPct val="0"/>
            </a:spcBef>
            <a:spcAft>
              <a:spcPct val="15000"/>
            </a:spcAft>
            <a:buChar char="••"/>
          </a:pPr>
          <a:r>
            <a:rPr lang="es-ES" sz="1400" kern="1200" dirty="0" smtClean="0"/>
            <a:t>La radio incluye un módem de banda base  DSSS (espectro ensanchado por  secuencia directa) que proporciona una tasa de datos de 250 kbps.</a:t>
          </a:r>
          <a:endParaRPr lang="en-US" sz="1400" kern="1200" dirty="0"/>
        </a:p>
      </dsp:txBody>
      <dsp:txXfrm rot="-5400000">
        <a:off x="3160027" y="206074"/>
        <a:ext cx="7205094" cy="1882903"/>
      </dsp:txXfrm>
    </dsp:sp>
    <dsp:sp modelId="{8AC283C7-0BA2-4428-A7F6-EA198676995F}">
      <dsp:nvSpPr>
        <dsp:cNvPr id="0" name=""/>
        <dsp:cNvSpPr/>
      </dsp:nvSpPr>
      <dsp:spPr>
        <a:xfrm>
          <a:off x="935523" y="1063"/>
          <a:ext cx="2224502" cy="229292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C" sz="1800" b="1" kern="1200" dirty="0" smtClean="0"/>
            <a:t>Nodo Inalámbrico (Mota IRIS)</a:t>
          </a:r>
          <a:endParaRPr lang="en-US" sz="1800" kern="1200" dirty="0"/>
        </a:p>
      </dsp:txBody>
      <dsp:txXfrm>
        <a:off x="1044114" y="109654"/>
        <a:ext cx="2007320" cy="2075744"/>
      </dsp:txXfrm>
    </dsp:sp>
    <dsp:sp modelId="{A2CA2DBC-BDB1-4770-B8F7-FEC582AFFCA6}">
      <dsp:nvSpPr>
        <dsp:cNvPr id="0" name=""/>
        <dsp:cNvSpPr/>
      </dsp:nvSpPr>
      <dsp:spPr>
        <a:xfrm rot="5400000">
          <a:off x="5915276" y="-216845"/>
          <a:ext cx="1840860" cy="7314098"/>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EC" sz="1400" kern="1200" dirty="0" smtClean="0"/>
            <a:t>El Gateway MIB520 proporciona conectividad mediante USB entre  las motas IRIS con la PC.</a:t>
          </a:r>
          <a:endParaRPr lang="en-US" sz="1400" kern="1200" dirty="0"/>
        </a:p>
        <a:p>
          <a:pPr marL="114300" lvl="1" indent="-114300" algn="just" defTabSz="622300">
            <a:lnSpc>
              <a:spcPct val="90000"/>
            </a:lnSpc>
            <a:spcBef>
              <a:spcPct val="0"/>
            </a:spcBef>
            <a:spcAft>
              <a:spcPct val="15000"/>
            </a:spcAft>
            <a:buChar char="••"/>
          </a:pPr>
          <a:r>
            <a:rPr lang="es-EC" sz="1400" kern="1200" dirty="0" smtClean="0"/>
            <a:t>Además de la transferencia de datos, MIB520 también proporciona una interfaz de programación y la alimentación del bus USB elimina la necesidad de una fuente de alimentación externa. </a:t>
          </a:r>
          <a:endParaRPr lang="en-US" sz="1400" kern="1200" dirty="0"/>
        </a:p>
        <a:p>
          <a:pPr marL="114300" lvl="1" indent="-114300" algn="just" defTabSz="622300">
            <a:lnSpc>
              <a:spcPct val="90000"/>
            </a:lnSpc>
            <a:spcBef>
              <a:spcPct val="0"/>
            </a:spcBef>
            <a:spcAft>
              <a:spcPct val="15000"/>
            </a:spcAft>
            <a:buChar char="••"/>
          </a:pPr>
          <a:r>
            <a:rPr lang="es-EC" sz="1400" kern="1200" dirty="0" smtClean="0"/>
            <a:t>Cuando se instalan los drivers para el </a:t>
          </a:r>
          <a:r>
            <a:rPr lang="es-EC" sz="1400" kern="1200" dirty="0" err="1" smtClean="0"/>
            <a:t>gateway</a:t>
          </a:r>
          <a:r>
            <a:rPr lang="es-EC" sz="1400" kern="1200" dirty="0" smtClean="0"/>
            <a:t> se genera 2 COM de comunicaciones, uno para la programación de las motas  y otro para escuchar los paquetes provenientes de la red</a:t>
          </a:r>
          <a:r>
            <a:rPr lang="es-EC" sz="1300" kern="1200" dirty="0" smtClean="0"/>
            <a:t>.</a:t>
          </a:r>
          <a:endParaRPr lang="en-US" sz="1300" kern="1200" dirty="0"/>
        </a:p>
      </dsp:txBody>
      <dsp:txXfrm rot="-5400000">
        <a:off x="3178658" y="2609636"/>
        <a:ext cx="7224235" cy="1661134"/>
      </dsp:txXfrm>
    </dsp:sp>
    <dsp:sp modelId="{17BB6638-9255-428B-B05A-FB4DECB25564}">
      <dsp:nvSpPr>
        <dsp:cNvPr id="0" name=""/>
        <dsp:cNvSpPr/>
      </dsp:nvSpPr>
      <dsp:spPr>
        <a:xfrm>
          <a:off x="935523" y="2398191"/>
          <a:ext cx="2243133" cy="208402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C" sz="1800" b="1" kern="1200" dirty="0" smtClean="0"/>
            <a:t>Gateway (MIB520)</a:t>
          </a:r>
          <a:endParaRPr lang="en-US" sz="1800" kern="1200" dirty="0"/>
        </a:p>
      </dsp:txBody>
      <dsp:txXfrm>
        <a:off x="1037257" y="2499925"/>
        <a:ext cx="2039665" cy="18805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11A01-0D54-466D-A6AE-A826FD781E69}">
      <dsp:nvSpPr>
        <dsp:cNvPr id="0" name=""/>
        <dsp:cNvSpPr/>
      </dsp:nvSpPr>
      <dsp:spPr>
        <a:xfrm rot="5400000">
          <a:off x="5494293" y="-2560971"/>
          <a:ext cx="1355049" cy="6729984"/>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El  Esquema basado en Rango se basa  en mediciones físicas de las distancias o ángulos  entre los nodos  que corresponden a una red de sensores.</a:t>
          </a:r>
          <a:endParaRPr lang="en-US" sz="1600" kern="1200" dirty="0"/>
        </a:p>
      </dsp:txBody>
      <dsp:txXfrm rot="-5400000">
        <a:off x="2806826" y="192644"/>
        <a:ext cx="6663836" cy="1222753"/>
      </dsp:txXfrm>
    </dsp:sp>
    <dsp:sp modelId="{8C23B676-2E58-41A3-828E-9381216D4541}">
      <dsp:nvSpPr>
        <dsp:cNvPr id="0" name=""/>
        <dsp:cNvSpPr/>
      </dsp:nvSpPr>
      <dsp:spPr>
        <a:xfrm>
          <a:off x="219218" y="0"/>
          <a:ext cx="2574408" cy="169381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b="1" kern="1200" dirty="0" smtClean="0"/>
            <a:t>Esquema basado en Rango</a:t>
          </a:r>
          <a:endParaRPr lang="en-US" sz="1800" kern="1200" dirty="0"/>
        </a:p>
      </dsp:txBody>
      <dsp:txXfrm>
        <a:off x="301903" y="82685"/>
        <a:ext cx="2409038" cy="1528441"/>
      </dsp:txXfrm>
    </dsp:sp>
    <dsp:sp modelId="{54045F73-57E5-48E0-A584-4A041428BE64}">
      <dsp:nvSpPr>
        <dsp:cNvPr id="0" name=""/>
        <dsp:cNvSpPr/>
      </dsp:nvSpPr>
      <dsp:spPr>
        <a:xfrm rot="5400000">
          <a:off x="5494293" y="-705719"/>
          <a:ext cx="1355049" cy="6729984"/>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Los algoritmos que corresponden a este esquema se basan en  la medición de la conectividad, donde se  puede identificar los vecinos de un nodo. Si dos nodos son capaces de  transmitir  información entre ellos, entonces hay una gran probabilidad de que la distancia entre estas, sea menor o igual al radio de comunicaciones.</a:t>
          </a:r>
          <a:endParaRPr lang="en-US" sz="1600" kern="1200" dirty="0"/>
        </a:p>
      </dsp:txBody>
      <dsp:txXfrm rot="-5400000">
        <a:off x="2806826" y="2047896"/>
        <a:ext cx="6663836" cy="1222753"/>
      </dsp:txXfrm>
    </dsp:sp>
    <dsp:sp modelId="{FE991BF8-6813-4600-B797-84302AE6D037}">
      <dsp:nvSpPr>
        <dsp:cNvPr id="0" name=""/>
        <dsp:cNvSpPr/>
      </dsp:nvSpPr>
      <dsp:spPr>
        <a:xfrm>
          <a:off x="206364" y="1767348"/>
          <a:ext cx="2600150" cy="169381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b="1" kern="1200" dirty="0" smtClean="0"/>
            <a:t>Esquema Libre de Rango</a:t>
          </a:r>
          <a:endParaRPr lang="en-US" sz="1800" kern="1200" dirty="0"/>
        </a:p>
      </dsp:txBody>
      <dsp:txXfrm>
        <a:off x="289049" y="1850033"/>
        <a:ext cx="2434780" cy="15284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F6F55-2F19-4866-BAD2-142755A49AB2}">
      <dsp:nvSpPr>
        <dsp:cNvPr id="0" name=""/>
        <dsp:cNvSpPr/>
      </dsp:nvSpPr>
      <dsp:spPr>
        <a:xfrm>
          <a:off x="332556" y="57437"/>
          <a:ext cx="4384378" cy="25438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t>Respuesta en amplitud de la antena del receptor [d (</a:t>
          </a:r>
          <a:r>
            <a:rPr lang="es-EC" sz="1700" b="1" kern="1200" dirty="0" smtClean="0"/>
            <a:t>m)] </a:t>
          </a:r>
        </a:p>
        <a:p>
          <a:pPr lvl="0" algn="ctr" defTabSz="755650">
            <a:lnSpc>
              <a:spcPct val="90000"/>
            </a:lnSpc>
            <a:spcBef>
              <a:spcPct val="0"/>
            </a:spcBef>
            <a:spcAft>
              <a:spcPct val="35000"/>
            </a:spcAft>
          </a:pPr>
          <a:r>
            <a:rPr lang="es-ES" sz="1700" kern="1200" dirty="0" smtClean="0"/>
            <a:t>Para esta técnica es necesario el uso del patrón de recepción de la antena para realizar mediciones del ángulo. La precisión de la medición depende de la sensibilidad de la antena. </a:t>
          </a:r>
          <a:endParaRPr lang="en-US" sz="1700" kern="1200" dirty="0"/>
        </a:p>
      </dsp:txBody>
      <dsp:txXfrm>
        <a:off x="332556" y="57437"/>
        <a:ext cx="4384378" cy="2543807"/>
      </dsp:txXfrm>
    </dsp:sp>
    <dsp:sp modelId="{38459643-B7FE-4772-A6FA-F5B4259B7769}">
      <dsp:nvSpPr>
        <dsp:cNvPr id="0" name=""/>
        <dsp:cNvSpPr/>
      </dsp:nvSpPr>
      <dsp:spPr>
        <a:xfrm>
          <a:off x="5196618" y="63988"/>
          <a:ext cx="4384378" cy="25438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t>Respuesta en fase de la antena del receptor </a:t>
          </a:r>
          <a:r>
            <a:rPr lang="en-US" sz="1700" b="1" kern="1200" dirty="0" smtClean="0"/>
            <a:t>[</a:t>
          </a:r>
          <a14:m xmlns:a14="http://schemas.microsoft.com/office/drawing/2010/main">
            <m:oMath xmlns:m="http://schemas.openxmlformats.org/officeDocument/2006/math">
              <m:sSup>
                <m:sSupPr>
                  <m:ctrlPr>
                    <a:rPr lang="en-US" sz="1700" i="1" kern="1200" smtClean="0">
                      <a:latin typeface="Cambria Math" panose="02040503050406030204" pitchFamily="18" charset="0"/>
                    </a:rPr>
                  </m:ctrlPr>
                </m:sSupPr>
                <m:e>
                  <m:r>
                    <a:rPr lang="es-ES" sz="1700" i="1" kern="1200">
                      <a:latin typeface="Cambria Math" panose="02040503050406030204" pitchFamily="18" charset="0"/>
                    </a:rPr>
                    <m:t>∅</m:t>
                  </m:r>
                </m:e>
                <m:sup>
                  <m:r>
                    <a:rPr lang="es-ES" sz="1700" i="1" kern="1200">
                      <a:latin typeface="Cambria Math" panose="02040503050406030204" pitchFamily="18" charset="0"/>
                    </a:rPr>
                    <m:t>𝑜</m:t>
                  </m:r>
                </m:sup>
              </m:sSup>
              <m:r>
                <a:rPr lang="es-ES" sz="1700" i="1" kern="1200">
                  <a:latin typeface="Cambria Math" panose="02040503050406030204" pitchFamily="18" charset="0"/>
                </a:rPr>
                <m:t>]</m:t>
              </m:r>
            </m:oMath>
          </a14:m>
          <a:r>
            <a:rPr lang="es-ES" sz="1700" b="1" kern="1200" dirty="0" smtClean="0"/>
            <a:t>    </a:t>
          </a:r>
        </a:p>
        <a:p>
          <a:pPr lvl="0" algn="ctr" defTabSz="755650">
            <a:lnSpc>
              <a:spcPct val="90000"/>
            </a:lnSpc>
            <a:spcBef>
              <a:spcPct val="0"/>
            </a:spcBef>
            <a:spcAft>
              <a:spcPct val="35000"/>
            </a:spcAft>
          </a:pPr>
          <a:r>
            <a:rPr lang="es-ES" sz="1700" kern="1200" dirty="0" smtClean="0"/>
            <a:t>Esta técnica se basa en las  mediciones de las diferencias de fase  mientras ocurre la llegada del frente de onda. Es necesario el uso de un arreglo de antenas o  de un receptor que tenga una antena de mayor tamaño,  en comparación con la longitud de onda de la señal del transmisor.</a:t>
          </a:r>
          <a:endParaRPr lang="en-US" sz="1700" kern="1200" dirty="0"/>
        </a:p>
      </dsp:txBody>
      <dsp:txXfrm>
        <a:off x="5196618" y="63988"/>
        <a:ext cx="4384378" cy="25438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F6725-4028-43BE-9E8E-01A9613BC237}">
      <dsp:nvSpPr>
        <dsp:cNvPr id="0" name=""/>
        <dsp:cNvSpPr/>
      </dsp:nvSpPr>
      <dsp:spPr>
        <a:xfrm>
          <a:off x="1378339" y="20023"/>
          <a:ext cx="3992915" cy="239574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t>DV-HOP                                                                                                                              </a:t>
          </a:r>
          <a:r>
            <a:rPr lang="es-ES" sz="1600" kern="1200" dirty="0" smtClean="0"/>
            <a:t>Es una técnica en la cual la mota que desconoce su posición estima el número de saltos hacia las motas fijas. Luego las motas fijas estiman la longitud promedio  de un salto. Cuando las motas que desconocen su posición  reciben la longitud, pueden determinar  la distancia hacia cada una de las motas fijas.</a:t>
          </a:r>
          <a:endParaRPr lang="en-US" sz="1600" kern="1200" dirty="0"/>
        </a:p>
      </dsp:txBody>
      <dsp:txXfrm>
        <a:off x="1378339" y="20023"/>
        <a:ext cx="3992915" cy="2395749"/>
      </dsp:txXfrm>
    </dsp:sp>
    <dsp:sp modelId="{A679A23F-D735-472B-874E-0B87666B68CB}">
      <dsp:nvSpPr>
        <dsp:cNvPr id="0" name=""/>
        <dsp:cNvSpPr/>
      </dsp:nvSpPr>
      <dsp:spPr>
        <a:xfrm>
          <a:off x="5677750" y="3157"/>
          <a:ext cx="3992915" cy="239574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t>MDS – MAP                                                                                                                       </a:t>
          </a:r>
          <a:r>
            <a:rPr lang="es-ES" sz="1600" kern="1200" dirty="0" smtClean="0"/>
            <a:t>Es una técnica que estima las posiciones de las motas desconocidas utilizando únicamente información de conectividad, identificando los nodos que se encuentran  en el radio de comunicaciones.</a:t>
          </a:r>
          <a:endParaRPr lang="en-US" sz="1600" kern="1200" dirty="0"/>
        </a:p>
      </dsp:txBody>
      <dsp:txXfrm>
        <a:off x="5677750" y="3157"/>
        <a:ext cx="3992915" cy="2395749"/>
      </dsp:txXfrm>
    </dsp:sp>
    <dsp:sp modelId="{EC8F9CA9-8E9A-420D-A58E-B8045EA85C2F}">
      <dsp:nvSpPr>
        <dsp:cNvPr id="0" name=""/>
        <dsp:cNvSpPr/>
      </dsp:nvSpPr>
      <dsp:spPr>
        <a:xfrm>
          <a:off x="1921555" y="2797071"/>
          <a:ext cx="7192637" cy="239574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t>ELA</a:t>
          </a:r>
          <a:endParaRPr lang="en-US" sz="1600" kern="1200" dirty="0" smtClean="0"/>
        </a:p>
        <a:p>
          <a:pPr lvl="0" algn="ctr" defTabSz="711200">
            <a:lnSpc>
              <a:spcPct val="90000"/>
            </a:lnSpc>
            <a:spcBef>
              <a:spcPct val="0"/>
            </a:spcBef>
            <a:spcAft>
              <a:spcPct val="35000"/>
            </a:spcAft>
          </a:pPr>
          <a:r>
            <a:rPr lang="es-ES" sz="1600" kern="1200" dirty="0" smtClean="0"/>
            <a:t>La técnica de localización elástica ELA utiliza un  modelo físico de oscilaciones y relajaciones de un resorte.   Se asume que la longitud del resorte, en estado de equilibrio, es igual a la distancia que existe entre dos nodos. Si la distancia estimada es menor que la distancia medida, el resorte empuja ambos nodos en dirección contraria. Por otro lado, si la distancia estimada es mayor que la distancia medida, el resorte tira de las masas para que estas se acerquen.  El proceso finaliza cuando cada nodo alcanza el equilibrio, es decir cuando la fuerza resultante sobre toda la red es cero.</a:t>
          </a:r>
          <a:endParaRPr lang="en-US" sz="1600" kern="1200" dirty="0"/>
        </a:p>
      </dsp:txBody>
      <dsp:txXfrm>
        <a:off x="1921555" y="2797071"/>
        <a:ext cx="7192637" cy="23957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59934-A82C-4A15-BF8C-193224192F63}">
      <dsp:nvSpPr>
        <dsp:cNvPr id="0" name=""/>
        <dsp:cNvSpPr/>
      </dsp:nvSpPr>
      <dsp:spPr>
        <a:xfrm rot="5400000">
          <a:off x="5837356" y="-2701355"/>
          <a:ext cx="1097176" cy="677833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Es un  método para determinar la posición de un objeto en función del alcance simultáneo (distancia), mediante las  mediciones de tres o más puntos de referencia en ubicaciones conocidas.</a:t>
          </a:r>
          <a:endParaRPr lang="en-US" sz="1600" kern="1200" dirty="0"/>
        </a:p>
      </dsp:txBody>
      <dsp:txXfrm rot="-5400000">
        <a:off x="2996776" y="192785"/>
        <a:ext cx="6724776" cy="990056"/>
      </dsp:txXfrm>
    </dsp:sp>
    <dsp:sp modelId="{7EF3E423-7061-432D-84B1-3503F5225DE0}">
      <dsp:nvSpPr>
        <dsp:cNvPr id="0" name=""/>
        <dsp:cNvSpPr/>
      </dsp:nvSpPr>
      <dsp:spPr>
        <a:xfrm>
          <a:off x="714654" y="2077"/>
          <a:ext cx="2282121" cy="13714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t>Trilateración</a:t>
          </a:r>
          <a:endParaRPr lang="en-US" sz="2000" kern="1200" dirty="0"/>
        </a:p>
      </dsp:txBody>
      <dsp:txXfrm>
        <a:off x="781604" y="69027"/>
        <a:ext cx="2148221" cy="1237570"/>
      </dsp:txXfrm>
    </dsp:sp>
    <dsp:sp modelId="{BDC88F9F-982B-4EA6-B608-4F94382EF84D}">
      <dsp:nvSpPr>
        <dsp:cNvPr id="0" name=""/>
        <dsp:cNvSpPr/>
      </dsp:nvSpPr>
      <dsp:spPr>
        <a:xfrm rot="5400000">
          <a:off x="5895502" y="-1261311"/>
          <a:ext cx="1097176" cy="677833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La Triangulación es similar a la Trilateración, solo que en lugar de  distancias, se utilizan los vértices y  ángulos que se encuentran dentro del área del triángulo. </a:t>
          </a:r>
          <a:endParaRPr lang="en-US" sz="1600" kern="1200" dirty="0"/>
        </a:p>
      </dsp:txBody>
      <dsp:txXfrm rot="-5400000">
        <a:off x="3054922" y="1632829"/>
        <a:ext cx="6724776" cy="990056"/>
      </dsp:txXfrm>
    </dsp:sp>
    <dsp:sp modelId="{6FB77F3C-C0CA-4EA7-90AD-B36EED16CB04}">
      <dsp:nvSpPr>
        <dsp:cNvPr id="0" name=""/>
        <dsp:cNvSpPr/>
      </dsp:nvSpPr>
      <dsp:spPr>
        <a:xfrm>
          <a:off x="675137" y="1442121"/>
          <a:ext cx="2340267" cy="13714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t>Triangulación</a:t>
          </a:r>
          <a:endParaRPr lang="en-US" sz="2000" kern="1200" dirty="0"/>
        </a:p>
      </dsp:txBody>
      <dsp:txXfrm>
        <a:off x="742087" y="1509071"/>
        <a:ext cx="2206367" cy="1237570"/>
      </dsp:txXfrm>
    </dsp:sp>
    <dsp:sp modelId="{18C822E8-1EEE-4EB8-B1DE-B1D36529EE94}">
      <dsp:nvSpPr>
        <dsp:cNvPr id="0" name=""/>
        <dsp:cNvSpPr/>
      </dsp:nvSpPr>
      <dsp:spPr>
        <a:xfrm rot="5400000">
          <a:off x="5938739" y="178732"/>
          <a:ext cx="1097176" cy="677833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Al igual que en el método de Triangulación, para la </a:t>
          </a:r>
          <a:r>
            <a:rPr lang="es-ES" sz="1600" kern="1200" dirty="0" err="1" smtClean="0"/>
            <a:t>Multilateración</a:t>
          </a:r>
          <a:r>
            <a:rPr lang="es-ES" sz="1600" kern="1200" dirty="0" smtClean="0"/>
            <a:t> se necesitan las distancias de un número determinado de nodos de referencia,  para calcular la posición de un nodo, solo que en este caso las distancias se determinan utilizando el algoritmo </a:t>
          </a:r>
          <a:r>
            <a:rPr lang="es-ES" sz="1600" kern="1200" dirty="0" err="1" smtClean="0"/>
            <a:t>ToA</a:t>
          </a:r>
          <a:r>
            <a:rPr lang="es-ES" sz="1600" kern="1200" dirty="0" smtClean="0"/>
            <a:t>. </a:t>
          </a:r>
          <a:endParaRPr lang="en-US" sz="1600" kern="1200" dirty="0"/>
        </a:p>
      </dsp:txBody>
      <dsp:txXfrm rot="-5400000">
        <a:off x="3098159" y="3072872"/>
        <a:ext cx="6724776" cy="990056"/>
      </dsp:txXfrm>
    </dsp:sp>
    <dsp:sp modelId="{32E1138B-CA96-4047-8032-B14650D9176C}">
      <dsp:nvSpPr>
        <dsp:cNvPr id="0" name=""/>
        <dsp:cNvSpPr/>
      </dsp:nvSpPr>
      <dsp:spPr>
        <a:xfrm>
          <a:off x="701504" y="2884243"/>
          <a:ext cx="2383504" cy="13714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err="1" smtClean="0"/>
            <a:t>Multilateración</a:t>
          </a:r>
          <a:endParaRPr lang="en-US" sz="2000" kern="1200" dirty="0"/>
        </a:p>
      </dsp:txBody>
      <dsp:txXfrm>
        <a:off x="768454" y="2951193"/>
        <a:ext cx="2249604" cy="12375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CB99D-96B5-4D9A-8230-CAE2D05D4357}">
      <dsp:nvSpPr>
        <dsp:cNvPr id="0" name=""/>
        <dsp:cNvSpPr/>
      </dsp:nvSpPr>
      <dsp:spPr>
        <a:xfrm rot="5400000">
          <a:off x="5677952" y="-2418946"/>
          <a:ext cx="1258406" cy="6415668"/>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EC" sz="1700" kern="1200" dirty="0" smtClean="0"/>
            <a:t>Cada mota utilizada en la aplicación tiene una funcionalidad propia,  por lo que es necesario disponer un programa en </a:t>
          </a:r>
          <a:r>
            <a:rPr lang="es-EC" sz="1700" i="1" kern="1200" dirty="0" err="1" smtClean="0"/>
            <a:t>NesC</a:t>
          </a:r>
          <a:r>
            <a:rPr lang="es-EC" sz="1700" kern="1200" dirty="0" smtClean="0"/>
            <a:t> para cada mota (mota desconocida, fija, base). </a:t>
          </a:r>
          <a:endParaRPr lang="en-US" sz="1700" kern="1200" dirty="0"/>
        </a:p>
        <a:p>
          <a:pPr marL="171450" lvl="1" indent="-171450" algn="l" defTabSz="755650">
            <a:lnSpc>
              <a:spcPct val="90000"/>
            </a:lnSpc>
            <a:spcBef>
              <a:spcPct val="0"/>
            </a:spcBef>
            <a:spcAft>
              <a:spcPct val="15000"/>
            </a:spcAft>
            <a:buChar char="••"/>
          </a:pPr>
          <a:r>
            <a:rPr lang="es-EC" sz="1700" kern="1200" dirty="0" smtClean="0"/>
            <a:t>El programa se quema con el </a:t>
          </a:r>
          <a:endParaRPr lang="en-US" sz="1700" kern="1200" dirty="0"/>
        </a:p>
      </dsp:txBody>
      <dsp:txXfrm rot="-5400000">
        <a:off x="3099321" y="221115"/>
        <a:ext cx="6354238" cy="1135546"/>
      </dsp:txXfrm>
    </dsp:sp>
    <dsp:sp modelId="{05F775AC-17B5-4464-B7CF-768C3A5DDA8A}">
      <dsp:nvSpPr>
        <dsp:cNvPr id="0" name=""/>
        <dsp:cNvSpPr/>
      </dsp:nvSpPr>
      <dsp:spPr>
        <a:xfrm>
          <a:off x="509492" y="2383"/>
          <a:ext cx="2589828" cy="157300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b="1" kern="1200" dirty="0" err="1" smtClean="0"/>
            <a:t>NesC</a:t>
          </a:r>
          <a:r>
            <a:rPr lang="es-EC" sz="2000" b="1" kern="1200" dirty="0" smtClean="0"/>
            <a:t> (Programación de las Motas)</a:t>
          </a:r>
          <a:endParaRPr lang="en-US" sz="2000" b="1" kern="1200" dirty="0"/>
        </a:p>
      </dsp:txBody>
      <dsp:txXfrm>
        <a:off x="586280" y="79171"/>
        <a:ext cx="2436252" cy="1419432"/>
      </dsp:txXfrm>
    </dsp:sp>
    <dsp:sp modelId="{F3886986-7684-4515-B1A7-6D79834C6C46}">
      <dsp:nvSpPr>
        <dsp:cNvPr id="0" name=""/>
        <dsp:cNvSpPr/>
      </dsp:nvSpPr>
      <dsp:spPr>
        <a:xfrm rot="5400000">
          <a:off x="5629702" y="-767287"/>
          <a:ext cx="1258406" cy="6415668"/>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EC" sz="1700" kern="1200" dirty="0" smtClean="0"/>
            <a:t>Para la adquisición de los datos provenientes de la red inalámbrica se  desarrolló  una aplicación en Matlab.</a:t>
          </a:r>
          <a:endParaRPr lang="en-US" sz="1700" kern="1200" dirty="0"/>
        </a:p>
      </dsp:txBody>
      <dsp:txXfrm rot="-5400000">
        <a:off x="3051071" y="1872774"/>
        <a:ext cx="6354238" cy="1135546"/>
      </dsp:txXfrm>
    </dsp:sp>
    <dsp:sp modelId="{69292A79-AA07-491A-B5F8-E770BF91D232}">
      <dsp:nvSpPr>
        <dsp:cNvPr id="0" name=""/>
        <dsp:cNvSpPr/>
      </dsp:nvSpPr>
      <dsp:spPr>
        <a:xfrm>
          <a:off x="509492" y="1654042"/>
          <a:ext cx="2541579" cy="157300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b="1" kern="1200" dirty="0" smtClean="0"/>
            <a:t>Matlab (Adquisición de Datos)</a:t>
          </a:r>
          <a:endParaRPr lang="en-US" sz="2000" kern="1200" dirty="0"/>
        </a:p>
      </dsp:txBody>
      <dsp:txXfrm>
        <a:off x="586280" y="1730830"/>
        <a:ext cx="2388003" cy="1419432"/>
      </dsp:txXfrm>
    </dsp:sp>
    <dsp:sp modelId="{11D187F0-75D4-45DE-8407-D24C629CFD0F}">
      <dsp:nvSpPr>
        <dsp:cNvPr id="0" name=""/>
        <dsp:cNvSpPr/>
      </dsp:nvSpPr>
      <dsp:spPr>
        <a:xfrm rot="5400000">
          <a:off x="5557814" y="884371"/>
          <a:ext cx="1258406" cy="6415668"/>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EC" sz="1700" kern="1200" dirty="0" smtClean="0"/>
            <a:t>Se desarrolló una aplicación en GUI de Matlab para el procesamiento de la información y la configuración de la interfaz  del usuario.</a:t>
          </a:r>
          <a:endParaRPr lang="en-US" sz="1700" kern="1200" dirty="0"/>
        </a:p>
      </dsp:txBody>
      <dsp:txXfrm rot="-5400000">
        <a:off x="2979183" y="3524432"/>
        <a:ext cx="6354238" cy="1135546"/>
      </dsp:txXfrm>
    </dsp:sp>
    <dsp:sp modelId="{F63C95F1-87D4-44BC-A839-F49079774196}">
      <dsp:nvSpPr>
        <dsp:cNvPr id="0" name=""/>
        <dsp:cNvSpPr/>
      </dsp:nvSpPr>
      <dsp:spPr>
        <a:xfrm>
          <a:off x="509492" y="3305701"/>
          <a:ext cx="2469691" cy="157300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b="1" kern="1200" dirty="0" smtClean="0"/>
            <a:t>GUI de Matlab (Interfaz de Usuario y  Procesamiento de Datos)</a:t>
          </a:r>
          <a:endParaRPr lang="en-US" sz="2000" kern="1200" dirty="0"/>
        </a:p>
      </dsp:txBody>
      <dsp:txXfrm>
        <a:off x="586280" y="3382489"/>
        <a:ext cx="2316115" cy="14194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DD30B-95D2-4A1E-AEB9-9D62BEA9E3B4}">
      <dsp:nvSpPr>
        <dsp:cNvPr id="0" name=""/>
        <dsp:cNvSpPr/>
      </dsp:nvSpPr>
      <dsp:spPr>
        <a:xfrm>
          <a:off x="1291622" y="1545"/>
          <a:ext cx="2207020" cy="110351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t>Componentes Mota Desconocida</a:t>
          </a:r>
          <a:endParaRPr lang="en-US" sz="2400" kern="1200" dirty="0"/>
        </a:p>
      </dsp:txBody>
      <dsp:txXfrm>
        <a:off x="1323943" y="33866"/>
        <a:ext cx="2142378" cy="1038868"/>
      </dsp:txXfrm>
    </dsp:sp>
    <dsp:sp modelId="{9CF75F82-AAF8-47A4-9965-47B2536EB828}">
      <dsp:nvSpPr>
        <dsp:cNvPr id="0" name=""/>
        <dsp:cNvSpPr/>
      </dsp:nvSpPr>
      <dsp:spPr>
        <a:xfrm>
          <a:off x="1512324" y="1105055"/>
          <a:ext cx="220702" cy="827632"/>
        </a:xfrm>
        <a:custGeom>
          <a:avLst/>
          <a:gdLst/>
          <a:ahLst/>
          <a:cxnLst/>
          <a:rect l="0" t="0" r="0" b="0"/>
          <a:pathLst>
            <a:path>
              <a:moveTo>
                <a:pt x="0" y="0"/>
              </a:moveTo>
              <a:lnTo>
                <a:pt x="0" y="827632"/>
              </a:lnTo>
              <a:lnTo>
                <a:pt x="220702" y="82763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5B42B3-D79F-4E6B-9774-14F70FE8EEB8}">
      <dsp:nvSpPr>
        <dsp:cNvPr id="0" name=""/>
        <dsp:cNvSpPr/>
      </dsp:nvSpPr>
      <dsp:spPr>
        <a:xfrm>
          <a:off x="1733026" y="1380932"/>
          <a:ext cx="1796320" cy="110351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C" sz="1100" kern="1200" dirty="0" smtClean="0"/>
            <a:t>Componente Módulo        </a:t>
          </a:r>
          <a:r>
            <a:rPr lang="es-EC" sz="1100" kern="1200" dirty="0" err="1" smtClean="0"/>
            <a:t>MotaDesconocidaC</a:t>
          </a:r>
          <a:endParaRPr lang="en-US" sz="1100" kern="1200" dirty="0"/>
        </a:p>
      </dsp:txBody>
      <dsp:txXfrm>
        <a:off x="1765347" y="1413253"/>
        <a:ext cx="1731678" cy="1038868"/>
      </dsp:txXfrm>
    </dsp:sp>
    <dsp:sp modelId="{EC5E4F5F-76D2-42CD-827A-22C9C58A6F20}">
      <dsp:nvSpPr>
        <dsp:cNvPr id="0" name=""/>
        <dsp:cNvSpPr/>
      </dsp:nvSpPr>
      <dsp:spPr>
        <a:xfrm>
          <a:off x="1512324" y="1105055"/>
          <a:ext cx="220702" cy="2207020"/>
        </a:xfrm>
        <a:custGeom>
          <a:avLst/>
          <a:gdLst/>
          <a:ahLst/>
          <a:cxnLst/>
          <a:rect l="0" t="0" r="0" b="0"/>
          <a:pathLst>
            <a:path>
              <a:moveTo>
                <a:pt x="0" y="0"/>
              </a:moveTo>
              <a:lnTo>
                <a:pt x="0" y="2207020"/>
              </a:lnTo>
              <a:lnTo>
                <a:pt x="220702" y="22070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5557B0-BC75-4685-A174-7C036FCBF939}">
      <dsp:nvSpPr>
        <dsp:cNvPr id="0" name=""/>
        <dsp:cNvSpPr/>
      </dsp:nvSpPr>
      <dsp:spPr>
        <a:xfrm>
          <a:off x="1733026" y="2760320"/>
          <a:ext cx="1796673" cy="110351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C" sz="1100" kern="1200" dirty="0" smtClean="0"/>
            <a:t>Componente Configuración </a:t>
          </a:r>
          <a:r>
            <a:rPr lang="es-EC" sz="1100" kern="1200" dirty="0" err="1" smtClean="0"/>
            <a:t>MotaDesconocidaAppC</a:t>
          </a:r>
          <a:endParaRPr lang="en-US" sz="1100" kern="1200" dirty="0"/>
        </a:p>
      </dsp:txBody>
      <dsp:txXfrm>
        <a:off x="1765347" y="2792641"/>
        <a:ext cx="1732031" cy="1038868"/>
      </dsp:txXfrm>
    </dsp:sp>
    <dsp:sp modelId="{94440099-878D-4CD9-9C81-35B6ABBB5DBA}">
      <dsp:nvSpPr>
        <dsp:cNvPr id="0" name=""/>
        <dsp:cNvSpPr/>
      </dsp:nvSpPr>
      <dsp:spPr>
        <a:xfrm>
          <a:off x="1512324" y="1105055"/>
          <a:ext cx="220702" cy="3586407"/>
        </a:xfrm>
        <a:custGeom>
          <a:avLst/>
          <a:gdLst/>
          <a:ahLst/>
          <a:cxnLst/>
          <a:rect l="0" t="0" r="0" b="0"/>
          <a:pathLst>
            <a:path>
              <a:moveTo>
                <a:pt x="0" y="0"/>
              </a:moveTo>
              <a:lnTo>
                <a:pt x="0" y="3586407"/>
              </a:lnTo>
              <a:lnTo>
                <a:pt x="220702" y="358640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4AD473-86A0-41B3-867C-6B3EB51836BF}">
      <dsp:nvSpPr>
        <dsp:cNvPr id="0" name=""/>
        <dsp:cNvSpPr/>
      </dsp:nvSpPr>
      <dsp:spPr>
        <a:xfrm>
          <a:off x="1733026" y="4139707"/>
          <a:ext cx="1794890" cy="110351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C" sz="1100" kern="1200" dirty="0" smtClean="0"/>
            <a:t>Componentes Nativos </a:t>
          </a:r>
        </a:p>
        <a:p>
          <a:pPr lvl="0" algn="ctr" defTabSz="488950">
            <a:lnSpc>
              <a:spcPct val="90000"/>
            </a:lnSpc>
            <a:spcBef>
              <a:spcPct val="0"/>
            </a:spcBef>
            <a:spcAft>
              <a:spcPct val="35000"/>
            </a:spcAft>
          </a:pPr>
          <a:r>
            <a:rPr lang="es-EC" sz="1100" kern="1200" dirty="0" err="1" smtClean="0"/>
            <a:t>MainC</a:t>
          </a:r>
          <a:r>
            <a:rPr lang="es-EC" sz="1100" kern="1200" dirty="0" smtClean="0"/>
            <a:t>, </a:t>
          </a:r>
          <a:r>
            <a:rPr lang="es-EC" sz="1100" kern="1200" dirty="0" err="1" smtClean="0"/>
            <a:t>ActiveMessageC</a:t>
          </a:r>
          <a:r>
            <a:rPr lang="es-EC" sz="1100" kern="1200" dirty="0" smtClean="0"/>
            <a:t>, </a:t>
          </a:r>
          <a:r>
            <a:rPr lang="es-EC" sz="1100" kern="1200" dirty="0" err="1" smtClean="0"/>
            <a:t>LedsC</a:t>
          </a:r>
          <a:r>
            <a:rPr lang="es-EC" sz="1100" kern="1200" dirty="0" smtClean="0"/>
            <a:t>, </a:t>
          </a:r>
          <a:r>
            <a:rPr lang="es-EC" sz="1100" kern="1200" dirty="0" err="1" smtClean="0"/>
            <a:t>AMSenderC</a:t>
          </a:r>
          <a:r>
            <a:rPr lang="es-EC" sz="1100" kern="1200" dirty="0" smtClean="0"/>
            <a:t> y </a:t>
          </a:r>
          <a:r>
            <a:rPr lang="es-EC" sz="1100" kern="1200" dirty="0" err="1" smtClean="0"/>
            <a:t>TimerMilliC</a:t>
          </a:r>
          <a:endParaRPr lang="en-US" sz="1100" kern="1200" dirty="0"/>
        </a:p>
      </dsp:txBody>
      <dsp:txXfrm>
        <a:off x="1765347" y="4172028"/>
        <a:ext cx="1730248" cy="1038868"/>
      </dsp:txXfrm>
    </dsp:sp>
    <dsp:sp modelId="{F326C8CB-A3C2-4E60-AF3B-F09733EB79D3}">
      <dsp:nvSpPr>
        <dsp:cNvPr id="0" name=""/>
        <dsp:cNvSpPr/>
      </dsp:nvSpPr>
      <dsp:spPr>
        <a:xfrm>
          <a:off x="4050397" y="1545"/>
          <a:ext cx="2207020" cy="110351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t>Componentes Mota Fija</a:t>
          </a:r>
          <a:endParaRPr lang="en-US" sz="2400" kern="1200" dirty="0"/>
        </a:p>
      </dsp:txBody>
      <dsp:txXfrm>
        <a:off x="4082718" y="33866"/>
        <a:ext cx="2142378" cy="1038868"/>
      </dsp:txXfrm>
    </dsp:sp>
    <dsp:sp modelId="{D667F5E4-F22E-4ECA-AE52-F7E2AD43BF9B}">
      <dsp:nvSpPr>
        <dsp:cNvPr id="0" name=""/>
        <dsp:cNvSpPr/>
      </dsp:nvSpPr>
      <dsp:spPr>
        <a:xfrm>
          <a:off x="4271099" y="1105055"/>
          <a:ext cx="220702" cy="827632"/>
        </a:xfrm>
        <a:custGeom>
          <a:avLst/>
          <a:gdLst/>
          <a:ahLst/>
          <a:cxnLst/>
          <a:rect l="0" t="0" r="0" b="0"/>
          <a:pathLst>
            <a:path>
              <a:moveTo>
                <a:pt x="0" y="0"/>
              </a:moveTo>
              <a:lnTo>
                <a:pt x="0" y="827632"/>
              </a:lnTo>
              <a:lnTo>
                <a:pt x="220702" y="82763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77FDF9-CC8B-4ED7-B531-BE866F825B68}">
      <dsp:nvSpPr>
        <dsp:cNvPr id="0" name=""/>
        <dsp:cNvSpPr/>
      </dsp:nvSpPr>
      <dsp:spPr>
        <a:xfrm>
          <a:off x="4491801" y="1380932"/>
          <a:ext cx="1765616" cy="110351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C" sz="1100" kern="1200" dirty="0" smtClean="0"/>
            <a:t>Componente Módulo </a:t>
          </a:r>
          <a:r>
            <a:rPr lang="es-EC" sz="1100" kern="1200" dirty="0" err="1" smtClean="0"/>
            <a:t>MotaFijaC</a:t>
          </a:r>
          <a:endParaRPr lang="en-US" sz="1100" kern="1200" dirty="0"/>
        </a:p>
      </dsp:txBody>
      <dsp:txXfrm>
        <a:off x="4524122" y="1413253"/>
        <a:ext cx="1700974" cy="1038868"/>
      </dsp:txXfrm>
    </dsp:sp>
    <dsp:sp modelId="{3547D655-AD1E-44E9-8E12-B3AD7F3E288E}">
      <dsp:nvSpPr>
        <dsp:cNvPr id="0" name=""/>
        <dsp:cNvSpPr/>
      </dsp:nvSpPr>
      <dsp:spPr>
        <a:xfrm>
          <a:off x="4271099" y="1105055"/>
          <a:ext cx="220702" cy="2207020"/>
        </a:xfrm>
        <a:custGeom>
          <a:avLst/>
          <a:gdLst/>
          <a:ahLst/>
          <a:cxnLst/>
          <a:rect l="0" t="0" r="0" b="0"/>
          <a:pathLst>
            <a:path>
              <a:moveTo>
                <a:pt x="0" y="0"/>
              </a:moveTo>
              <a:lnTo>
                <a:pt x="0" y="2207020"/>
              </a:lnTo>
              <a:lnTo>
                <a:pt x="220702" y="22070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0453E2-B1B1-4E54-BB0E-8E8E83FB0497}">
      <dsp:nvSpPr>
        <dsp:cNvPr id="0" name=""/>
        <dsp:cNvSpPr/>
      </dsp:nvSpPr>
      <dsp:spPr>
        <a:xfrm>
          <a:off x="4491801" y="2760320"/>
          <a:ext cx="1765616" cy="110351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C" sz="1100" kern="1200" dirty="0" smtClean="0"/>
            <a:t>Componente Configuración </a:t>
          </a:r>
          <a:r>
            <a:rPr lang="es-EC" sz="1100" kern="1200" dirty="0" err="1" smtClean="0"/>
            <a:t>MotaFijaAppC</a:t>
          </a:r>
          <a:endParaRPr lang="en-US" sz="1100" kern="1200" dirty="0"/>
        </a:p>
      </dsp:txBody>
      <dsp:txXfrm>
        <a:off x="4524122" y="2792641"/>
        <a:ext cx="1700974" cy="1038868"/>
      </dsp:txXfrm>
    </dsp:sp>
    <dsp:sp modelId="{7739AF04-1934-4FD4-9E5E-B6271102B976}">
      <dsp:nvSpPr>
        <dsp:cNvPr id="0" name=""/>
        <dsp:cNvSpPr/>
      </dsp:nvSpPr>
      <dsp:spPr>
        <a:xfrm>
          <a:off x="4271099" y="1105055"/>
          <a:ext cx="220702" cy="3586407"/>
        </a:xfrm>
        <a:custGeom>
          <a:avLst/>
          <a:gdLst/>
          <a:ahLst/>
          <a:cxnLst/>
          <a:rect l="0" t="0" r="0" b="0"/>
          <a:pathLst>
            <a:path>
              <a:moveTo>
                <a:pt x="0" y="0"/>
              </a:moveTo>
              <a:lnTo>
                <a:pt x="0" y="3586407"/>
              </a:lnTo>
              <a:lnTo>
                <a:pt x="220702" y="358640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3E235F-6EB9-4A29-98A3-800FDE2C1497}">
      <dsp:nvSpPr>
        <dsp:cNvPr id="0" name=""/>
        <dsp:cNvSpPr/>
      </dsp:nvSpPr>
      <dsp:spPr>
        <a:xfrm>
          <a:off x="4491801" y="4139707"/>
          <a:ext cx="1765616" cy="110351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C" sz="1100" kern="1200" dirty="0" smtClean="0"/>
            <a:t>Componentes Nativos </a:t>
          </a:r>
        </a:p>
        <a:p>
          <a:pPr lvl="0" algn="ctr" defTabSz="488950">
            <a:lnSpc>
              <a:spcPct val="90000"/>
            </a:lnSpc>
            <a:spcBef>
              <a:spcPct val="0"/>
            </a:spcBef>
            <a:spcAft>
              <a:spcPct val="35000"/>
            </a:spcAft>
          </a:pPr>
          <a:r>
            <a:rPr lang="es-EC" sz="1100" kern="1200" dirty="0" err="1" smtClean="0"/>
            <a:t>MainC</a:t>
          </a:r>
          <a:r>
            <a:rPr lang="es-EC" sz="1100" kern="1200" dirty="0" smtClean="0"/>
            <a:t>, </a:t>
          </a:r>
          <a:r>
            <a:rPr lang="es-EC" sz="1100" kern="1200" dirty="0" err="1" smtClean="0"/>
            <a:t>ActiveMessageC</a:t>
          </a:r>
          <a:r>
            <a:rPr lang="es-EC" sz="1100" kern="1200" dirty="0" smtClean="0"/>
            <a:t>, </a:t>
          </a:r>
          <a:r>
            <a:rPr lang="es-EC" sz="1100" kern="1200" dirty="0" err="1" smtClean="0"/>
            <a:t>LedsC</a:t>
          </a:r>
          <a:r>
            <a:rPr lang="es-EC" sz="1100" kern="1200" dirty="0" smtClean="0"/>
            <a:t>, </a:t>
          </a:r>
          <a:r>
            <a:rPr lang="es-EC" sz="1100" kern="1200" dirty="0" err="1" smtClean="0"/>
            <a:t>AMSenderC</a:t>
          </a:r>
          <a:r>
            <a:rPr lang="es-EC" sz="1100" kern="1200" dirty="0" smtClean="0"/>
            <a:t>,  </a:t>
          </a:r>
          <a:r>
            <a:rPr lang="es-EC" sz="1100" kern="1200" dirty="0" err="1" smtClean="0"/>
            <a:t>TimerMilliC</a:t>
          </a:r>
          <a:r>
            <a:rPr lang="es-EC" sz="1100" kern="1200" dirty="0" smtClean="0"/>
            <a:t>, </a:t>
          </a:r>
          <a:r>
            <a:rPr lang="es-EC" sz="1100" kern="1200" dirty="0" err="1" smtClean="0"/>
            <a:t>AMReceiverC</a:t>
          </a:r>
          <a:r>
            <a:rPr lang="es-EC" sz="1100" kern="1200" dirty="0" smtClean="0"/>
            <a:t> y RF230ActiveMessageC</a:t>
          </a:r>
          <a:endParaRPr lang="en-US" sz="1100" kern="1200" dirty="0"/>
        </a:p>
      </dsp:txBody>
      <dsp:txXfrm>
        <a:off x="4524122" y="4172028"/>
        <a:ext cx="1700974" cy="1038868"/>
      </dsp:txXfrm>
    </dsp:sp>
    <dsp:sp modelId="{5811A595-032C-4123-854A-5CF4ABDC46FD}">
      <dsp:nvSpPr>
        <dsp:cNvPr id="0" name=""/>
        <dsp:cNvSpPr/>
      </dsp:nvSpPr>
      <dsp:spPr>
        <a:xfrm>
          <a:off x="6809173" y="1545"/>
          <a:ext cx="2207020" cy="110351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err="1" smtClean="0"/>
            <a:t>Comoponentes</a:t>
          </a:r>
          <a:r>
            <a:rPr lang="es-EC" sz="2400" kern="1200" dirty="0" smtClean="0"/>
            <a:t> Mota Base</a:t>
          </a:r>
          <a:endParaRPr lang="en-US" sz="2400" kern="1200" dirty="0"/>
        </a:p>
      </dsp:txBody>
      <dsp:txXfrm>
        <a:off x="6841494" y="33866"/>
        <a:ext cx="2142378" cy="1038868"/>
      </dsp:txXfrm>
    </dsp:sp>
    <dsp:sp modelId="{6607E2A6-9134-4921-AB10-FF0C5B2B9A90}">
      <dsp:nvSpPr>
        <dsp:cNvPr id="0" name=""/>
        <dsp:cNvSpPr/>
      </dsp:nvSpPr>
      <dsp:spPr>
        <a:xfrm>
          <a:off x="7029875" y="1105055"/>
          <a:ext cx="220702" cy="827632"/>
        </a:xfrm>
        <a:custGeom>
          <a:avLst/>
          <a:gdLst/>
          <a:ahLst/>
          <a:cxnLst/>
          <a:rect l="0" t="0" r="0" b="0"/>
          <a:pathLst>
            <a:path>
              <a:moveTo>
                <a:pt x="0" y="0"/>
              </a:moveTo>
              <a:lnTo>
                <a:pt x="0" y="827632"/>
              </a:lnTo>
              <a:lnTo>
                <a:pt x="220702" y="82763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3F25B0-5598-4B1D-870A-CCDDAA6D9790}">
      <dsp:nvSpPr>
        <dsp:cNvPr id="0" name=""/>
        <dsp:cNvSpPr/>
      </dsp:nvSpPr>
      <dsp:spPr>
        <a:xfrm>
          <a:off x="7250577" y="1380932"/>
          <a:ext cx="1765616" cy="110351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C" sz="1100" kern="1200" dirty="0" smtClean="0"/>
            <a:t>Componente Módulo </a:t>
          </a:r>
          <a:r>
            <a:rPr lang="es-EC" sz="1100" kern="1200" dirty="0" err="1" smtClean="0"/>
            <a:t>MotaBaseC</a:t>
          </a:r>
          <a:endParaRPr lang="en-US" sz="1100" kern="1200" dirty="0"/>
        </a:p>
      </dsp:txBody>
      <dsp:txXfrm>
        <a:off x="7282898" y="1413253"/>
        <a:ext cx="1700974" cy="1038868"/>
      </dsp:txXfrm>
    </dsp:sp>
    <dsp:sp modelId="{31241929-83A8-4CF8-A726-AD71F0C57E0E}">
      <dsp:nvSpPr>
        <dsp:cNvPr id="0" name=""/>
        <dsp:cNvSpPr/>
      </dsp:nvSpPr>
      <dsp:spPr>
        <a:xfrm>
          <a:off x="7029875" y="1105055"/>
          <a:ext cx="220702" cy="2207020"/>
        </a:xfrm>
        <a:custGeom>
          <a:avLst/>
          <a:gdLst/>
          <a:ahLst/>
          <a:cxnLst/>
          <a:rect l="0" t="0" r="0" b="0"/>
          <a:pathLst>
            <a:path>
              <a:moveTo>
                <a:pt x="0" y="0"/>
              </a:moveTo>
              <a:lnTo>
                <a:pt x="0" y="2207020"/>
              </a:lnTo>
              <a:lnTo>
                <a:pt x="220702" y="22070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767A75-5650-471F-9B4E-9B559716CB14}">
      <dsp:nvSpPr>
        <dsp:cNvPr id="0" name=""/>
        <dsp:cNvSpPr/>
      </dsp:nvSpPr>
      <dsp:spPr>
        <a:xfrm>
          <a:off x="7250577" y="2760320"/>
          <a:ext cx="1765616" cy="110351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C" sz="1100" kern="1200" dirty="0" smtClean="0"/>
            <a:t>Componente Módulo </a:t>
          </a:r>
          <a:r>
            <a:rPr lang="es-EC" sz="1100" kern="1200" dirty="0" err="1" smtClean="0"/>
            <a:t>MotaBaseAppC</a:t>
          </a:r>
          <a:endParaRPr lang="en-US" sz="1100" kern="1200" dirty="0"/>
        </a:p>
      </dsp:txBody>
      <dsp:txXfrm>
        <a:off x="7282898" y="2792641"/>
        <a:ext cx="1700974" cy="1038868"/>
      </dsp:txXfrm>
    </dsp:sp>
    <dsp:sp modelId="{E4AA4DAC-4430-4CD8-804D-9F3B653A1E0E}">
      <dsp:nvSpPr>
        <dsp:cNvPr id="0" name=""/>
        <dsp:cNvSpPr/>
      </dsp:nvSpPr>
      <dsp:spPr>
        <a:xfrm>
          <a:off x="7029875" y="1105055"/>
          <a:ext cx="220702" cy="3586407"/>
        </a:xfrm>
        <a:custGeom>
          <a:avLst/>
          <a:gdLst/>
          <a:ahLst/>
          <a:cxnLst/>
          <a:rect l="0" t="0" r="0" b="0"/>
          <a:pathLst>
            <a:path>
              <a:moveTo>
                <a:pt x="0" y="0"/>
              </a:moveTo>
              <a:lnTo>
                <a:pt x="0" y="3586407"/>
              </a:lnTo>
              <a:lnTo>
                <a:pt x="220702" y="358640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0187FB-0F2D-4AAF-A63C-CD842367E3DB}">
      <dsp:nvSpPr>
        <dsp:cNvPr id="0" name=""/>
        <dsp:cNvSpPr/>
      </dsp:nvSpPr>
      <dsp:spPr>
        <a:xfrm>
          <a:off x="7250577" y="4139707"/>
          <a:ext cx="1765616" cy="110351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C" sz="1100" kern="1200" dirty="0" smtClean="0"/>
            <a:t>Componente </a:t>
          </a:r>
          <a:r>
            <a:rPr lang="es-EC" sz="1100" kern="1200" dirty="0" err="1" smtClean="0"/>
            <a:t>BaseStationC</a:t>
          </a:r>
          <a:endParaRPr lang="en-US" sz="1100" kern="1200" dirty="0"/>
        </a:p>
      </dsp:txBody>
      <dsp:txXfrm>
        <a:off x="7282898" y="4172028"/>
        <a:ext cx="1700974" cy="10388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8343C-3438-43D8-9069-5D0A23CDB411}">
      <dsp:nvSpPr>
        <dsp:cNvPr id="0" name=""/>
        <dsp:cNvSpPr/>
      </dsp:nvSpPr>
      <dsp:spPr>
        <a:xfrm>
          <a:off x="0" y="276943"/>
          <a:ext cx="3378154" cy="20268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Se podría mejorar  a la técnica de radiolocalización empleada en este proyecto,  para que el prototipo de sistema sea más preciso y robusto cuando se presenten  obstáculos que degraden a la señal recibida. Además se podría evaluar el comportamiento del  prototipo de sistema en distintos escenarios (interiores o exteriores), aumentando  la cantidad de motas fijas y expandiendo el eje de coordenadas utilizado en este proyecto.  </a:t>
          </a:r>
          <a:endParaRPr lang="en-US" sz="1300" kern="1200" dirty="0"/>
        </a:p>
      </dsp:txBody>
      <dsp:txXfrm>
        <a:off x="0" y="276943"/>
        <a:ext cx="3378154" cy="2026892"/>
      </dsp:txXfrm>
    </dsp:sp>
    <dsp:sp modelId="{B2C132BF-44E9-4E46-988D-21FF1F2E3D95}">
      <dsp:nvSpPr>
        <dsp:cNvPr id="0" name=""/>
        <dsp:cNvSpPr/>
      </dsp:nvSpPr>
      <dsp:spPr>
        <a:xfrm>
          <a:off x="3715969" y="276943"/>
          <a:ext cx="3378154" cy="20268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Se podría  utilizar otro tipo de software para la aplicación de la  interfaz de  usuario y para la  adquisición-procesamiento de datos proveniente de la red inalámbrica, que permita al igual que Matlab manejar al sistema de radiolocalización en  un entorno amigable e ilustrativo como por ejemplo Java, C#, </a:t>
          </a:r>
          <a:r>
            <a:rPr lang="es-ES" sz="1300" kern="1200" dirty="0" err="1" smtClean="0"/>
            <a:t>labview</a:t>
          </a:r>
          <a:r>
            <a:rPr lang="es-ES" sz="1300" kern="1200" dirty="0" smtClean="0"/>
            <a:t>, entre otros.</a:t>
          </a:r>
          <a:endParaRPr lang="en-US" sz="1300" kern="1200" dirty="0"/>
        </a:p>
      </dsp:txBody>
      <dsp:txXfrm>
        <a:off x="3715969" y="276943"/>
        <a:ext cx="3378154" cy="2026892"/>
      </dsp:txXfrm>
    </dsp:sp>
    <dsp:sp modelId="{27928DED-85C3-4E23-A7DA-4EF284ADE906}">
      <dsp:nvSpPr>
        <dsp:cNvPr id="0" name=""/>
        <dsp:cNvSpPr/>
      </dsp:nvSpPr>
      <dsp:spPr>
        <a:xfrm>
          <a:off x="7431938" y="276943"/>
          <a:ext cx="3378154" cy="20268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Se podría probar y adecuar  al prototipo de sistema desarrollado,  utilizando otro tipo de arquitectura de sensores inalámbricos como por ejemplo </a:t>
          </a:r>
          <a:r>
            <a:rPr lang="es-ES" sz="1300" kern="1200" dirty="0" err="1" smtClean="0"/>
            <a:t>TelosB</a:t>
          </a:r>
          <a:r>
            <a:rPr lang="es-ES" sz="1300" kern="1200" dirty="0" smtClean="0"/>
            <a:t>, </a:t>
          </a:r>
          <a:r>
            <a:rPr lang="es-ES" sz="1300" kern="1200" dirty="0" err="1" smtClean="0"/>
            <a:t>Micaz</a:t>
          </a:r>
          <a:r>
            <a:rPr lang="es-ES" sz="1300" kern="1200" dirty="0" smtClean="0"/>
            <a:t>,  Imote2, entre otros, para verificar y analizar las ventajas-desventajas que estos sensores presentan en distintos entornos.</a:t>
          </a:r>
          <a:endParaRPr lang="en-US" sz="1300" kern="1200" dirty="0"/>
        </a:p>
      </dsp:txBody>
      <dsp:txXfrm>
        <a:off x="7431938" y="276943"/>
        <a:ext cx="3378154" cy="2026892"/>
      </dsp:txXfrm>
    </dsp:sp>
    <dsp:sp modelId="{24E6138F-5F31-418F-8778-394B45EC89ED}">
      <dsp:nvSpPr>
        <dsp:cNvPr id="0" name=""/>
        <dsp:cNvSpPr/>
      </dsp:nvSpPr>
      <dsp:spPr>
        <a:xfrm>
          <a:off x="0" y="2641651"/>
          <a:ext cx="3378154" cy="20268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El prototipo de sistema desarrollado podría  servir como base para la implementación de </a:t>
          </a:r>
          <a:r>
            <a:rPr lang="es-ES" sz="1300" kern="1200" smtClean="0"/>
            <a:t>otro algoritmo </a:t>
          </a:r>
          <a:r>
            <a:rPr lang="es-ES" sz="1300" kern="1200" dirty="0" smtClean="0"/>
            <a:t>de radiolocalización o se podría complementar con la técnica utilizada en este proyecto (mediante RSSI) que  permita igualar o incrementar la precisión de la ubicación de la mota desconocida en distintos escenarios. </a:t>
          </a:r>
          <a:endParaRPr lang="en-US" sz="1300" kern="1200" dirty="0"/>
        </a:p>
      </dsp:txBody>
      <dsp:txXfrm>
        <a:off x="0" y="2641651"/>
        <a:ext cx="3378154" cy="2026892"/>
      </dsp:txXfrm>
    </dsp:sp>
    <dsp:sp modelId="{4ACC6BE2-C577-472A-8DBD-927580476D05}">
      <dsp:nvSpPr>
        <dsp:cNvPr id="0" name=""/>
        <dsp:cNvSpPr/>
      </dsp:nvSpPr>
      <dsp:spPr>
        <a:xfrm>
          <a:off x="3715969" y="2641651"/>
          <a:ext cx="3378154" cy="20268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Este proyecto se ha centrado principalmente en el proceso de radiolocalización y monitorización en entornos básicos, en un futuro será posible añadir diversas funcionalidades a la aplicación como por ejemplo la gestión de inventarios, detección de intrusos, monitoreo de tráfico, atención de la salud, vigilancia de incendios de matorrales, monitoreo de la calidad del agua,  agricultura de precisión y reconocimiento. </a:t>
          </a:r>
          <a:endParaRPr lang="en-US" sz="1300" kern="1200" dirty="0"/>
        </a:p>
      </dsp:txBody>
      <dsp:txXfrm>
        <a:off x="3715969" y="2641651"/>
        <a:ext cx="3378154" cy="2026892"/>
      </dsp:txXfrm>
    </dsp:sp>
    <dsp:sp modelId="{215FC82B-ED1B-474F-B184-3EE820629D46}">
      <dsp:nvSpPr>
        <dsp:cNvPr id="0" name=""/>
        <dsp:cNvSpPr/>
      </dsp:nvSpPr>
      <dsp:spPr>
        <a:xfrm>
          <a:off x="7431938" y="2641651"/>
          <a:ext cx="3378154" cy="20268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Se podría utilizar otro tipo de dispositivos de WSN  para la implementación del proyecto,  que trabajen en la banda de 868 </a:t>
          </a:r>
          <a:r>
            <a:rPr lang="es-EC" sz="1300" kern="1200" dirty="0" err="1" smtClean="0"/>
            <a:t>MhZ</a:t>
          </a:r>
          <a:r>
            <a:rPr lang="es-EC" sz="1300" kern="1200" dirty="0" smtClean="0"/>
            <a:t> o 915 MHz, para lograr mayor alcance y  evaluar el comportamiento del prototipo de sistema a grandes distancias.  </a:t>
          </a:r>
          <a:endParaRPr lang="en-US" sz="1300" kern="1200" dirty="0"/>
        </a:p>
      </dsp:txBody>
      <dsp:txXfrm>
        <a:off x="7431938" y="2641651"/>
        <a:ext cx="3378154" cy="202689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2F0447-92F0-451E-AC89-0179FF5D7DD4}" type="datetimeFigureOut">
              <a:rPr lang="en-US" smtClean="0"/>
              <a:t>1/19/2016</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087145-7839-4DE7-A5E6-193E56B25A90}" type="slidenum">
              <a:rPr lang="en-US" smtClean="0"/>
              <a:t>‹Nº›</a:t>
            </a:fld>
            <a:endParaRPr lang="en-US"/>
          </a:p>
        </p:txBody>
      </p:sp>
    </p:spTree>
    <p:extLst>
      <p:ext uri="{BB962C8B-B14F-4D97-AF65-F5344CB8AC3E}">
        <p14:creationId xmlns:p14="http://schemas.microsoft.com/office/powerpoint/2010/main" val="2604521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B3087145-7839-4DE7-A5E6-193E56B25A90}" type="slidenum">
              <a:rPr lang="en-US" smtClean="0"/>
              <a:t>1</a:t>
            </a:fld>
            <a:endParaRPr lang="en-US"/>
          </a:p>
        </p:txBody>
      </p:sp>
    </p:spTree>
    <p:extLst>
      <p:ext uri="{BB962C8B-B14F-4D97-AF65-F5344CB8AC3E}">
        <p14:creationId xmlns:p14="http://schemas.microsoft.com/office/powerpoint/2010/main" val="892772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C3475A3-0A8E-4E30-8088-D3A06C6169D6}" type="datetime1">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DCB16-218F-4486-B747-F31442B458F2}" type="slidenum">
              <a:rPr lang="en-US" smtClean="0"/>
              <a:t>‹Nº›</a:t>
            </a:fld>
            <a:endParaRPr lang="en-US"/>
          </a:p>
        </p:txBody>
      </p:sp>
    </p:spTree>
    <p:extLst>
      <p:ext uri="{BB962C8B-B14F-4D97-AF65-F5344CB8AC3E}">
        <p14:creationId xmlns:p14="http://schemas.microsoft.com/office/powerpoint/2010/main" val="192381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FD256D6-D6A7-482B-820A-4AF6B17BCA2D}" type="datetime1">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DCB16-218F-4486-B747-F31442B458F2}" type="slidenum">
              <a:rPr lang="en-US" smtClean="0"/>
              <a:t>‹Nº›</a:t>
            </a:fld>
            <a:endParaRPr lang="en-US"/>
          </a:p>
        </p:txBody>
      </p:sp>
    </p:spTree>
    <p:extLst>
      <p:ext uri="{BB962C8B-B14F-4D97-AF65-F5344CB8AC3E}">
        <p14:creationId xmlns:p14="http://schemas.microsoft.com/office/powerpoint/2010/main" val="771455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F0B3629-8DBF-4A16-B324-7A98F11FD17D}" type="datetime1">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DCB16-218F-4486-B747-F31442B458F2}" type="slidenum">
              <a:rPr lang="en-US" smtClean="0"/>
              <a:t>‹Nº›</a:t>
            </a:fld>
            <a:endParaRPr lang="en-US"/>
          </a:p>
        </p:txBody>
      </p:sp>
    </p:spTree>
    <p:extLst>
      <p:ext uri="{BB962C8B-B14F-4D97-AF65-F5344CB8AC3E}">
        <p14:creationId xmlns:p14="http://schemas.microsoft.com/office/powerpoint/2010/main" val="2292325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C3475A3-0A8E-4E30-8088-D3A06C6169D6}" type="datetime1">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DCB16-218F-4486-B747-F31442B458F2}" type="slidenum">
              <a:rPr lang="en-US" smtClean="0"/>
              <a:t>‹Nº›</a:t>
            </a:fld>
            <a:endParaRPr lang="en-US"/>
          </a:p>
        </p:txBody>
      </p:sp>
    </p:spTree>
    <p:extLst>
      <p:ext uri="{BB962C8B-B14F-4D97-AF65-F5344CB8AC3E}">
        <p14:creationId xmlns:p14="http://schemas.microsoft.com/office/powerpoint/2010/main" val="1120911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5C85C85-9E08-4693-A616-86A6180BF761}" type="datetime1">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DCB16-218F-4486-B747-F31442B458F2}" type="slidenum">
              <a:rPr lang="en-US" smtClean="0"/>
              <a:t>‹Nº›</a:t>
            </a:fld>
            <a:endParaRPr lang="en-US"/>
          </a:p>
        </p:txBody>
      </p:sp>
    </p:spTree>
    <p:extLst>
      <p:ext uri="{BB962C8B-B14F-4D97-AF65-F5344CB8AC3E}">
        <p14:creationId xmlns:p14="http://schemas.microsoft.com/office/powerpoint/2010/main" val="3917849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DA25996-FB6C-4CE9-8B95-0EC15D675AA8}" type="datetime1">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DCB16-218F-4486-B747-F31442B458F2}" type="slidenum">
              <a:rPr lang="en-US" smtClean="0"/>
              <a:t>‹Nº›</a:t>
            </a:fld>
            <a:endParaRPr lang="en-US"/>
          </a:p>
        </p:txBody>
      </p:sp>
    </p:spTree>
    <p:extLst>
      <p:ext uri="{BB962C8B-B14F-4D97-AF65-F5344CB8AC3E}">
        <p14:creationId xmlns:p14="http://schemas.microsoft.com/office/powerpoint/2010/main" val="1955215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D9A26D5-EDDE-458F-8D89-49109864E629}" type="datetime1">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DCB16-218F-4486-B747-F31442B458F2}" type="slidenum">
              <a:rPr lang="en-US" smtClean="0"/>
              <a:t>‹Nº›</a:t>
            </a:fld>
            <a:endParaRPr lang="en-US"/>
          </a:p>
        </p:txBody>
      </p:sp>
    </p:spTree>
    <p:extLst>
      <p:ext uri="{BB962C8B-B14F-4D97-AF65-F5344CB8AC3E}">
        <p14:creationId xmlns:p14="http://schemas.microsoft.com/office/powerpoint/2010/main" val="276537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55312CC-DB7C-4614-96C8-1A43E36D6F8C}" type="datetime1">
              <a:rPr lang="en-US" smtClean="0"/>
              <a:t>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0DCB16-218F-4486-B747-F31442B458F2}" type="slidenum">
              <a:rPr lang="en-US" smtClean="0"/>
              <a:t>‹Nº›</a:t>
            </a:fld>
            <a:endParaRPr lang="en-US"/>
          </a:p>
        </p:txBody>
      </p:sp>
    </p:spTree>
    <p:extLst>
      <p:ext uri="{BB962C8B-B14F-4D97-AF65-F5344CB8AC3E}">
        <p14:creationId xmlns:p14="http://schemas.microsoft.com/office/powerpoint/2010/main" val="1023302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C1DF963-944A-4EE9-B6ED-6FD452F6A9F3}" type="datetime1">
              <a:rPr lang="en-US" smtClean="0"/>
              <a:t>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0DCB16-218F-4486-B747-F31442B458F2}" type="slidenum">
              <a:rPr lang="en-US" smtClean="0"/>
              <a:t>‹Nº›</a:t>
            </a:fld>
            <a:endParaRPr lang="en-US"/>
          </a:p>
        </p:txBody>
      </p:sp>
    </p:spTree>
    <p:extLst>
      <p:ext uri="{BB962C8B-B14F-4D97-AF65-F5344CB8AC3E}">
        <p14:creationId xmlns:p14="http://schemas.microsoft.com/office/powerpoint/2010/main" val="176495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31AED6-915D-4F4F-95B7-CFFF14AE439C}" type="datetime1">
              <a:rPr lang="en-US" smtClean="0"/>
              <a:t>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0DCB16-218F-4486-B747-F31442B458F2}" type="slidenum">
              <a:rPr lang="en-US" smtClean="0"/>
              <a:t>‹Nº›</a:t>
            </a:fld>
            <a:endParaRPr lang="en-US"/>
          </a:p>
        </p:txBody>
      </p:sp>
    </p:spTree>
    <p:extLst>
      <p:ext uri="{BB962C8B-B14F-4D97-AF65-F5344CB8AC3E}">
        <p14:creationId xmlns:p14="http://schemas.microsoft.com/office/powerpoint/2010/main" val="789751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C108600-4F38-40FA-9963-A36F018FAB63}" type="datetime1">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DCB16-218F-4486-B747-F31442B458F2}" type="slidenum">
              <a:rPr lang="en-US" smtClean="0"/>
              <a:t>‹Nº›</a:t>
            </a:fld>
            <a:endParaRPr lang="en-US"/>
          </a:p>
        </p:txBody>
      </p:sp>
    </p:spTree>
    <p:extLst>
      <p:ext uri="{BB962C8B-B14F-4D97-AF65-F5344CB8AC3E}">
        <p14:creationId xmlns:p14="http://schemas.microsoft.com/office/powerpoint/2010/main" val="176923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5C85C85-9E08-4693-A616-86A6180BF761}" type="datetime1">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DCB16-218F-4486-B747-F31442B458F2}" type="slidenum">
              <a:rPr lang="en-US" smtClean="0"/>
              <a:t>‹Nº›</a:t>
            </a:fld>
            <a:endParaRPr lang="en-US"/>
          </a:p>
        </p:txBody>
      </p:sp>
    </p:spTree>
    <p:extLst>
      <p:ext uri="{BB962C8B-B14F-4D97-AF65-F5344CB8AC3E}">
        <p14:creationId xmlns:p14="http://schemas.microsoft.com/office/powerpoint/2010/main" val="2910758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E236F86-1CA8-414F-B728-8632F47FE0ED}" type="datetime1">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DCB16-218F-4486-B747-F31442B458F2}" type="slidenum">
              <a:rPr lang="en-US" smtClean="0"/>
              <a:t>‹Nº›</a:t>
            </a:fld>
            <a:endParaRPr lang="en-US"/>
          </a:p>
        </p:txBody>
      </p:sp>
    </p:spTree>
    <p:extLst>
      <p:ext uri="{BB962C8B-B14F-4D97-AF65-F5344CB8AC3E}">
        <p14:creationId xmlns:p14="http://schemas.microsoft.com/office/powerpoint/2010/main" val="1521165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383AA5-3724-4092-AB89-737C423F1465}" type="datetime1">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DCB16-218F-4486-B747-F31442B458F2}" type="slidenum">
              <a:rPr lang="en-US" smtClean="0"/>
              <a:t>‹Nº›</a:t>
            </a:fld>
            <a:endParaRPr lang="en-US"/>
          </a:p>
        </p:txBody>
      </p:sp>
    </p:spTree>
    <p:extLst>
      <p:ext uri="{BB962C8B-B14F-4D97-AF65-F5344CB8AC3E}">
        <p14:creationId xmlns:p14="http://schemas.microsoft.com/office/powerpoint/2010/main" val="2537041769"/>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383AA5-3724-4092-AB89-737C423F1465}" type="datetime1">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DCB16-218F-4486-B747-F31442B458F2}" type="slidenum">
              <a:rPr lang="en-US" smtClean="0"/>
              <a:t>‹Nº›</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0408091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383AA5-3724-4092-AB89-737C423F1465}" type="datetime1">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DCB16-218F-4486-B747-F31442B458F2}" type="slidenum">
              <a:rPr lang="en-US" smtClean="0"/>
              <a:t>‹Nº›</a:t>
            </a:fld>
            <a:endParaRPr lang="en-US"/>
          </a:p>
        </p:txBody>
      </p:sp>
    </p:spTree>
    <p:extLst>
      <p:ext uri="{BB962C8B-B14F-4D97-AF65-F5344CB8AC3E}">
        <p14:creationId xmlns:p14="http://schemas.microsoft.com/office/powerpoint/2010/main" val="3532370748"/>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383AA5-3724-4092-AB89-737C423F1465}" type="datetime1">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DCB16-218F-4486-B747-F31442B458F2}" type="slidenum">
              <a:rPr lang="en-US" smtClean="0"/>
              <a:t>‹Nº›</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2055118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383AA5-3724-4092-AB89-737C423F1465}" type="datetime1">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DCB16-218F-4486-B747-F31442B458F2}" type="slidenum">
              <a:rPr lang="en-US" smtClean="0"/>
              <a:t>‹Nº›</a:t>
            </a:fld>
            <a:endParaRPr lang="en-US"/>
          </a:p>
        </p:txBody>
      </p:sp>
    </p:spTree>
    <p:extLst>
      <p:ext uri="{BB962C8B-B14F-4D97-AF65-F5344CB8AC3E}">
        <p14:creationId xmlns:p14="http://schemas.microsoft.com/office/powerpoint/2010/main" val="358456765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FD256D6-D6A7-482B-820A-4AF6B17BCA2D}" type="datetime1">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DCB16-218F-4486-B747-F31442B458F2}" type="slidenum">
              <a:rPr lang="en-US" smtClean="0"/>
              <a:t>‹Nº›</a:t>
            </a:fld>
            <a:endParaRPr lang="en-US"/>
          </a:p>
        </p:txBody>
      </p:sp>
    </p:spTree>
    <p:extLst>
      <p:ext uri="{BB962C8B-B14F-4D97-AF65-F5344CB8AC3E}">
        <p14:creationId xmlns:p14="http://schemas.microsoft.com/office/powerpoint/2010/main" val="438260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F0B3629-8DBF-4A16-B324-7A98F11FD17D}" type="datetime1">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DCB16-218F-4486-B747-F31442B458F2}" type="slidenum">
              <a:rPr lang="en-US" smtClean="0"/>
              <a:t>‹Nº›</a:t>
            </a:fld>
            <a:endParaRPr lang="en-US"/>
          </a:p>
        </p:txBody>
      </p:sp>
    </p:spTree>
    <p:extLst>
      <p:ext uri="{BB962C8B-B14F-4D97-AF65-F5344CB8AC3E}">
        <p14:creationId xmlns:p14="http://schemas.microsoft.com/office/powerpoint/2010/main" val="1470578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DA25996-FB6C-4CE9-8B95-0EC15D675AA8}" type="datetime1">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DCB16-218F-4486-B747-F31442B458F2}" type="slidenum">
              <a:rPr lang="en-US" smtClean="0"/>
              <a:t>‹Nº›</a:t>
            </a:fld>
            <a:endParaRPr lang="en-US"/>
          </a:p>
        </p:txBody>
      </p:sp>
    </p:spTree>
    <p:extLst>
      <p:ext uri="{BB962C8B-B14F-4D97-AF65-F5344CB8AC3E}">
        <p14:creationId xmlns:p14="http://schemas.microsoft.com/office/powerpoint/2010/main" val="2763576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D9A26D5-EDDE-458F-8D89-49109864E629}" type="datetime1">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DCB16-218F-4486-B747-F31442B458F2}" type="slidenum">
              <a:rPr lang="en-US" smtClean="0"/>
              <a:t>‹Nº›</a:t>
            </a:fld>
            <a:endParaRPr lang="en-US"/>
          </a:p>
        </p:txBody>
      </p:sp>
    </p:spTree>
    <p:extLst>
      <p:ext uri="{BB962C8B-B14F-4D97-AF65-F5344CB8AC3E}">
        <p14:creationId xmlns:p14="http://schemas.microsoft.com/office/powerpoint/2010/main" val="4076560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855312CC-DB7C-4614-96C8-1A43E36D6F8C}" type="datetime1">
              <a:rPr lang="en-US" smtClean="0"/>
              <a:t>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0DCB16-218F-4486-B747-F31442B458F2}" type="slidenum">
              <a:rPr lang="en-US" smtClean="0"/>
              <a:t>‹Nº›</a:t>
            </a:fld>
            <a:endParaRPr lang="en-US"/>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3719746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C1DF963-944A-4EE9-B6ED-6FD452F6A9F3}" type="datetime1">
              <a:rPr lang="en-US" smtClean="0"/>
              <a:t>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0DCB16-218F-4486-B747-F31442B458F2}" type="slidenum">
              <a:rPr lang="en-US" smtClean="0"/>
              <a:t>‹Nº›</a:t>
            </a:fld>
            <a:endParaRPr lang="en-US"/>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3439690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31AED6-915D-4F4F-95B7-CFFF14AE439C}" type="datetime1">
              <a:rPr lang="en-US" smtClean="0"/>
              <a:t>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0DCB16-218F-4486-B747-F31442B458F2}" type="slidenum">
              <a:rPr lang="en-US" smtClean="0"/>
              <a:t>‹Nº›</a:t>
            </a:fld>
            <a:endParaRPr lang="en-US"/>
          </a:p>
        </p:txBody>
      </p:sp>
    </p:spTree>
    <p:extLst>
      <p:ext uri="{BB962C8B-B14F-4D97-AF65-F5344CB8AC3E}">
        <p14:creationId xmlns:p14="http://schemas.microsoft.com/office/powerpoint/2010/main" val="500924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C108600-4F38-40FA-9963-A36F018FAB63}" type="datetime1">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DCB16-218F-4486-B747-F31442B458F2}" type="slidenum">
              <a:rPr lang="en-US" smtClean="0"/>
              <a:t>‹Nº›</a:t>
            </a:fld>
            <a:endParaRPr lang="en-US"/>
          </a:p>
        </p:txBody>
      </p:sp>
    </p:spTree>
    <p:extLst>
      <p:ext uri="{BB962C8B-B14F-4D97-AF65-F5344CB8AC3E}">
        <p14:creationId xmlns:p14="http://schemas.microsoft.com/office/powerpoint/2010/main" val="26318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E236F86-1CA8-414F-B728-8632F47FE0ED}" type="datetime1">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DCB16-218F-4486-B747-F31442B458F2}" type="slidenum">
              <a:rPr lang="en-US" smtClean="0"/>
              <a:t>‹Nº›</a:t>
            </a:fld>
            <a:endParaRPr lang="en-US"/>
          </a:p>
        </p:txBody>
      </p:sp>
    </p:spTree>
    <p:extLst>
      <p:ext uri="{BB962C8B-B14F-4D97-AF65-F5344CB8AC3E}">
        <p14:creationId xmlns:p14="http://schemas.microsoft.com/office/powerpoint/2010/main" val="1668936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AA383AA5-3724-4092-AB89-737C423F1465}" type="datetime1">
              <a:rPr lang="en-US" smtClean="0"/>
              <a:t>1/19/2016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B0DCB16-218F-4486-B747-F31442B458F2}" type="slidenum">
              <a:rPr lang="en-US" smtClean="0"/>
              <a:t>‹Nº›</a:t>
            </a:fld>
            <a:endParaRPr lang="en-US"/>
          </a:p>
        </p:txBody>
      </p:sp>
    </p:spTree>
    <p:extLst>
      <p:ext uri="{BB962C8B-B14F-4D97-AF65-F5344CB8AC3E}">
        <p14:creationId xmlns:p14="http://schemas.microsoft.com/office/powerpoint/2010/main" val="3158085569"/>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A383AA5-3724-4092-AB89-737C423F1465}" type="datetime1">
              <a:rPr lang="en-US" smtClean="0"/>
              <a:t>1/19/2016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B0DCB16-218F-4486-B747-F31442B458F2}" type="slidenum">
              <a:rPr lang="en-US" smtClean="0"/>
              <a:t>‹Nº›</a:t>
            </a:fld>
            <a:endParaRPr lang="en-US"/>
          </a:p>
        </p:txBody>
      </p:sp>
    </p:spTree>
    <p:extLst>
      <p:ext uri="{BB962C8B-B14F-4D97-AF65-F5344CB8AC3E}">
        <p14:creationId xmlns:p14="http://schemas.microsoft.com/office/powerpoint/2010/main" val="491993417"/>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23" r:id="rId14"/>
    <p:sldLayoutId id="2147484024" r:id="rId15"/>
    <p:sldLayoutId id="2147484025"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0.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00.png"/><Relationship Id="rId5" Type="http://schemas.openxmlformats.org/officeDocument/2006/relationships/image" Target="../media/image90.png"/><Relationship Id="rId4" Type="http://schemas.openxmlformats.org/officeDocument/2006/relationships/image" Target="../media/image80.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2.xml.rels><?xml version="1.0" encoding="UTF-8" standalone="yes"?>
<Relationships xmlns="http://schemas.openxmlformats.org/package/2006/relationships"><Relationship Id="rId2" Type="http://schemas.openxmlformats.org/officeDocument/2006/relationships/hyperlink" Target="http://www.memsic.com/userfiles/files/Datasheets/WSN/IRIS_Datasheet.pdf" TargetMode="Externa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1278" y="1938070"/>
            <a:ext cx="8596668" cy="1320800"/>
          </a:xfrm>
        </p:spPr>
        <p:txBody>
          <a:bodyPr>
            <a:normAutofit fontScale="90000"/>
          </a:bodyPr>
          <a:lstStyle/>
          <a:p>
            <a:pPr algn="ctr"/>
            <a:r>
              <a:rPr lang="en-US" sz="2200" b="1" dirty="0" smtClean="0">
                <a:solidFill>
                  <a:schemeClr val="tx1"/>
                </a:solidFill>
              </a:rPr>
              <a:t>DEPARTAMENTO DE ELECTRICA Y ELECTRONICA</a:t>
            </a:r>
            <a:br>
              <a:rPr lang="en-US" sz="2200" b="1" dirty="0" smtClean="0">
                <a:solidFill>
                  <a:schemeClr val="tx1"/>
                </a:solidFill>
              </a:rPr>
            </a:br>
            <a:r>
              <a:rPr lang="es-EC" sz="2200" b="1" dirty="0" smtClean="0">
                <a:solidFill>
                  <a:schemeClr val="tx1"/>
                </a:solidFill>
              </a:rPr>
              <a:t/>
            </a:r>
            <a:br>
              <a:rPr lang="es-EC" sz="2200" b="1" dirty="0" smtClean="0">
                <a:solidFill>
                  <a:schemeClr val="tx1"/>
                </a:solidFill>
              </a:rPr>
            </a:br>
            <a:r>
              <a:rPr lang="es-EC" sz="2200" b="1" dirty="0" smtClean="0">
                <a:solidFill>
                  <a:schemeClr val="tx1"/>
                </a:solidFill>
              </a:rPr>
              <a:t>CARRERA </a:t>
            </a:r>
            <a:r>
              <a:rPr lang="es-EC" sz="2200" b="1" dirty="0">
                <a:solidFill>
                  <a:schemeClr val="tx1"/>
                </a:solidFill>
              </a:rPr>
              <a:t>DE INGENIERÍA EN ELECTRÓNICA Y TELECOMUNICACIONES</a:t>
            </a:r>
            <a:br>
              <a:rPr lang="es-EC" sz="2200" b="1" dirty="0">
                <a:solidFill>
                  <a:schemeClr val="tx1"/>
                </a:solidFill>
              </a:rPr>
            </a:br>
            <a:r>
              <a:rPr lang="es-EC" sz="2200" b="1" dirty="0">
                <a:solidFill>
                  <a:schemeClr val="tx1"/>
                </a:solidFill>
              </a:rPr>
              <a:t/>
            </a:r>
            <a:br>
              <a:rPr lang="es-EC" sz="2200" b="1" dirty="0">
                <a:solidFill>
                  <a:schemeClr val="tx1"/>
                </a:solidFill>
              </a:rPr>
            </a:br>
            <a:r>
              <a:rPr lang="es-EC" sz="2200" b="1" dirty="0">
                <a:solidFill>
                  <a:schemeClr val="tx1"/>
                </a:solidFill>
              </a:rPr>
              <a:t>PROYECTO DE TITULACIÓN PREVIO A LA OBTENCIÓN DEL TÍTULO DE INGENIERÍA EN ELECTRÓNICA Y TELECOMUNICACIONES</a:t>
            </a:r>
            <a:br>
              <a:rPr lang="es-EC" sz="2200" b="1" dirty="0">
                <a:solidFill>
                  <a:schemeClr val="tx1"/>
                </a:solidFill>
              </a:rPr>
            </a:br>
            <a:r>
              <a:rPr lang="es-EC" sz="2200" b="1" dirty="0">
                <a:solidFill>
                  <a:schemeClr val="tx1"/>
                </a:solidFill>
              </a:rPr>
              <a:t/>
            </a:r>
            <a:br>
              <a:rPr lang="es-EC" sz="2200" b="1" dirty="0">
                <a:solidFill>
                  <a:schemeClr val="tx1"/>
                </a:solidFill>
              </a:rPr>
            </a:br>
            <a:r>
              <a:rPr lang="es-EC" sz="2200" b="1" dirty="0">
                <a:solidFill>
                  <a:schemeClr val="tx1"/>
                </a:solidFill>
              </a:rPr>
              <a:t>TEMA: DISEÑO E IMPLEMENTACIÓN DE UN PROTOTIPO DE SISTEMA DE RADIOLOCALIZACIÓN MEDIANTE UNA  RED DE SENSORES INALÁMBRICOS (WSN</a:t>
            </a:r>
            <a:r>
              <a:rPr lang="es-EC" sz="2200" b="1" dirty="0" smtClean="0">
                <a:solidFill>
                  <a:schemeClr val="tx1"/>
                </a:solidFill>
              </a:rPr>
              <a:t>)</a:t>
            </a:r>
            <a:r>
              <a:rPr lang="en-US" sz="2000" b="1" dirty="0">
                <a:solidFill>
                  <a:schemeClr val="tx1"/>
                </a:solidFill>
              </a:rPr>
              <a:t/>
            </a:r>
            <a:br>
              <a:rPr lang="en-US" sz="2000" b="1" dirty="0">
                <a:solidFill>
                  <a:schemeClr val="tx1"/>
                </a:solidFill>
              </a:rPr>
            </a:br>
            <a:r>
              <a:rPr lang="es-EC" sz="2000" b="1" dirty="0">
                <a:solidFill>
                  <a:schemeClr val="tx1"/>
                </a:solidFill>
              </a:rPr>
              <a:t> </a:t>
            </a:r>
            <a:r>
              <a:rPr lang="en-US" sz="2000" b="1" dirty="0">
                <a:solidFill>
                  <a:schemeClr val="tx1"/>
                </a:solidFill>
              </a:rPr>
              <a:t/>
            </a:r>
            <a:br>
              <a:rPr lang="en-US" sz="2000" b="1" dirty="0">
                <a:solidFill>
                  <a:schemeClr val="tx1"/>
                </a:solidFill>
              </a:rPr>
            </a:br>
            <a:r>
              <a:rPr lang="es-EC" sz="2000" b="1" dirty="0">
                <a:solidFill>
                  <a:schemeClr val="tx1"/>
                </a:solidFill>
              </a:rPr>
              <a:t> </a:t>
            </a:r>
            <a:r>
              <a:rPr lang="en-US" sz="2000" b="1" dirty="0">
                <a:solidFill>
                  <a:schemeClr val="tx1"/>
                </a:solidFill>
              </a:rPr>
              <a:t/>
            </a:r>
            <a:br>
              <a:rPr lang="en-US" sz="2000" b="1" dirty="0">
                <a:solidFill>
                  <a:schemeClr val="tx1"/>
                </a:solidFill>
              </a:rPr>
            </a:br>
            <a:r>
              <a:rPr lang="es-EC" sz="2000" b="1" dirty="0">
                <a:solidFill>
                  <a:schemeClr val="tx1"/>
                </a:solidFill>
              </a:rPr>
              <a:t>  </a:t>
            </a:r>
            <a:r>
              <a:rPr lang="en-US" sz="2000" b="1" dirty="0">
                <a:solidFill>
                  <a:schemeClr val="tx1"/>
                </a:solidFill>
              </a:rPr>
              <a:t/>
            </a:r>
            <a:br>
              <a:rPr lang="en-US" sz="2000" b="1" dirty="0">
                <a:solidFill>
                  <a:schemeClr val="tx1"/>
                </a:solidFill>
              </a:rPr>
            </a:br>
            <a:r>
              <a:rPr lang="es-EC" sz="2000" b="1" dirty="0">
                <a:solidFill>
                  <a:schemeClr val="tx1"/>
                </a:solidFill>
              </a:rPr>
              <a:t>SANGOLQUÍ</a:t>
            </a:r>
            <a:r>
              <a:rPr lang="en-US" sz="2000" b="1" dirty="0">
                <a:solidFill>
                  <a:schemeClr val="tx1"/>
                </a:solidFill>
              </a:rPr>
              <a:t/>
            </a:r>
            <a:br>
              <a:rPr lang="en-US" sz="2000" b="1" dirty="0">
                <a:solidFill>
                  <a:schemeClr val="tx1"/>
                </a:solidFill>
              </a:rPr>
            </a:br>
            <a:r>
              <a:rPr lang="es-EC" sz="2000" b="1" dirty="0">
                <a:solidFill>
                  <a:schemeClr val="tx1"/>
                </a:solidFill>
              </a:rPr>
              <a:t>2016</a:t>
            </a:r>
            <a:r>
              <a:rPr lang="en-US" sz="2400" dirty="0"/>
              <a:t/>
            </a:r>
            <a:br>
              <a:rPr lang="en-US" sz="2400" dirty="0"/>
            </a:br>
            <a:r>
              <a:rPr lang="es-EC" sz="2400" b="1" dirty="0"/>
              <a:t/>
            </a:r>
            <a:br>
              <a:rPr lang="es-EC" sz="2400" b="1" dirty="0"/>
            </a:br>
            <a:r>
              <a:rPr lang="en-US" dirty="0"/>
              <a:t/>
            </a:r>
            <a:br>
              <a:rPr lang="en-US" dirty="0"/>
            </a:br>
            <a:endParaRPr lang="en-US" dirty="0"/>
          </a:p>
        </p:txBody>
      </p:sp>
      <p:sp>
        <p:nvSpPr>
          <p:cNvPr id="6" name="Marcador de contenido 2"/>
          <p:cNvSpPr>
            <a:spLocks noGrp="1"/>
          </p:cNvSpPr>
          <p:nvPr>
            <p:ph idx="1"/>
          </p:nvPr>
        </p:nvSpPr>
        <p:spPr>
          <a:xfrm>
            <a:off x="6372895" y="5200919"/>
            <a:ext cx="5633314" cy="1057238"/>
          </a:xfrm>
        </p:spPr>
        <p:txBody>
          <a:bodyPr>
            <a:normAutofit/>
          </a:bodyPr>
          <a:lstStyle/>
          <a:p>
            <a:pPr marL="0" indent="0">
              <a:buNone/>
            </a:pPr>
            <a:r>
              <a:rPr lang="es-EC" sz="2000" b="1" dirty="0">
                <a:solidFill>
                  <a:schemeClr val="tx1"/>
                </a:solidFill>
                <a:latin typeface="+mj-lt"/>
                <a:ea typeface="+mj-ea"/>
                <a:cs typeface="+mj-cs"/>
              </a:rPr>
              <a:t>DIRECTOR: ING. VIZCAINO, PATRICIO </a:t>
            </a:r>
            <a:r>
              <a:rPr lang="es-EC" sz="2000" b="1" dirty="0" err="1">
                <a:solidFill>
                  <a:schemeClr val="tx1"/>
                </a:solidFill>
                <a:latin typeface="+mj-lt"/>
                <a:ea typeface="+mj-ea"/>
                <a:cs typeface="+mj-cs"/>
              </a:rPr>
              <a:t>MSc</a:t>
            </a:r>
            <a:r>
              <a:rPr lang="es-EC" sz="2000" b="1" dirty="0">
                <a:solidFill>
                  <a:schemeClr val="tx1"/>
                </a:solidFill>
                <a:latin typeface="+mj-lt"/>
                <a:ea typeface="+mj-ea"/>
                <a:cs typeface="+mj-cs"/>
              </a:rPr>
              <a:t>.</a:t>
            </a:r>
            <a:r>
              <a:rPr lang="en-US" sz="2000" b="1" dirty="0">
                <a:solidFill>
                  <a:schemeClr val="tx1"/>
                </a:solidFill>
                <a:latin typeface="+mj-lt"/>
                <a:ea typeface="+mj-ea"/>
                <a:cs typeface="+mj-cs"/>
              </a:rPr>
              <a:t/>
            </a:r>
            <a:br>
              <a:rPr lang="en-US" sz="2000" b="1" dirty="0">
                <a:solidFill>
                  <a:schemeClr val="tx1"/>
                </a:solidFill>
                <a:latin typeface="+mj-lt"/>
                <a:ea typeface="+mj-ea"/>
                <a:cs typeface="+mj-cs"/>
              </a:rPr>
            </a:br>
            <a:r>
              <a:rPr lang="es-EC" sz="2000" b="1" dirty="0">
                <a:solidFill>
                  <a:schemeClr val="tx1"/>
                </a:solidFill>
                <a:latin typeface="+mj-lt"/>
                <a:ea typeface="+mj-ea"/>
                <a:cs typeface="+mj-cs"/>
              </a:rPr>
              <a:t>CODIRECTOR: ING. GUALSAQUÍ, MARCO </a:t>
            </a:r>
            <a:r>
              <a:rPr lang="es-EC" sz="2000" b="1" dirty="0" err="1">
                <a:solidFill>
                  <a:schemeClr val="tx1"/>
                </a:solidFill>
                <a:latin typeface="+mj-lt"/>
                <a:ea typeface="+mj-ea"/>
                <a:cs typeface="+mj-cs"/>
              </a:rPr>
              <a:t>MSc</a:t>
            </a:r>
            <a:r>
              <a:rPr lang="es-EC" sz="2000" b="1" dirty="0">
                <a:solidFill>
                  <a:schemeClr val="tx1"/>
                </a:solidFill>
                <a:latin typeface="+mj-lt"/>
                <a:ea typeface="+mj-ea"/>
                <a:cs typeface="+mj-cs"/>
              </a:rPr>
              <a:t>.</a:t>
            </a:r>
            <a:endParaRPr lang="en-US" sz="2000" b="1" dirty="0">
              <a:solidFill>
                <a:schemeClr val="tx1"/>
              </a:solidFill>
              <a:latin typeface="+mj-lt"/>
              <a:ea typeface="+mj-ea"/>
              <a:cs typeface="+mj-cs"/>
            </a:endParaRPr>
          </a:p>
        </p:txBody>
      </p:sp>
      <p:sp>
        <p:nvSpPr>
          <p:cNvPr id="3" name="Marcador de número de diapositiva 2"/>
          <p:cNvSpPr>
            <a:spLocks noGrp="1"/>
          </p:cNvSpPr>
          <p:nvPr>
            <p:ph type="sldNum" sz="quarter" idx="12"/>
          </p:nvPr>
        </p:nvSpPr>
        <p:spPr>
          <a:xfrm>
            <a:off x="11322870" y="6350455"/>
            <a:ext cx="683339" cy="365125"/>
          </a:xfrm>
        </p:spPr>
        <p:txBody>
          <a:bodyPr/>
          <a:lstStyle/>
          <a:p>
            <a:fld id="{DB0DCB16-218F-4486-B747-F31442B458F2}" type="slidenum">
              <a:rPr lang="en-US" sz="1400" b="1" smtClean="0">
                <a:solidFill>
                  <a:schemeClr val="tx1"/>
                </a:solidFill>
              </a:rPr>
              <a:t>1</a:t>
            </a:fld>
            <a:endParaRPr lang="en-US" sz="1400" b="1" dirty="0">
              <a:solidFill>
                <a:schemeClr val="tx1"/>
              </a:solidFill>
            </a:endParaRPr>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3292766" y="219367"/>
            <a:ext cx="4962525" cy="1619250"/>
          </a:xfrm>
          <a:prstGeom prst="rect">
            <a:avLst/>
          </a:prstGeom>
          <a:noFill/>
          <a:ln>
            <a:noFill/>
          </a:ln>
        </p:spPr>
      </p:pic>
      <p:sp>
        <p:nvSpPr>
          <p:cNvPr id="7" name="Marcador de contenido 2"/>
          <p:cNvSpPr txBox="1">
            <a:spLocks/>
          </p:cNvSpPr>
          <p:nvPr/>
        </p:nvSpPr>
        <p:spPr>
          <a:xfrm>
            <a:off x="739581" y="5200919"/>
            <a:ext cx="5633314" cy="105723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EC" sz="2000" b="1" dirty="0">
                <a:solidFill>
                  <a:schemeClr val="tx1"/>
                </a:solidFill>
                <a:latin typeface="+mj-lt"/>
                <a:ea typeface="+mj-ea"/>
                <a:cs typeface="+mj-cs"/>
              </a:rPr>
              <a:t>AUTOR: </a:t>
            </a:r>
            <a:r>
              <a:rPr lang="es-EC" sz="2000" b="1" dirty="0" smtClean="0">
                <a:solidFill>
                  <a:schemeClr val="tx1"/>
                </a:solidFill>
                <a:latin typeface="+mj-lt"/>
                <a:ea typeface="+mj-ea"/>
                <a:cs typeface="+mj-cs"/>
              </a:rPr>
              <a:t>ALEJANDRA ELIZABETH GALARZA HERRERA</a:t>
            </a:r>
            <a:endParaRPr lang="en-US" sz="2000" b="1" dirty="0">
              <a:solidFill>
                <a:schemeClr val="tx1"/>
              </a:solidFill>
              <a:latin typeface="+mj-lt"/>
              <a:ea typeface="+mj-ea"/>
              <a:cs typeface="+mj-cs"/>
            </a:endParaRPr>
          </a:p>
        </p:txBody>
      </p:sp>
    </p:spTree>
    <p:extLst>
      <p:ext uri="{BB962C8B-B14F-4D97-AF65-F5344CB8AC3E}">
        <p14:creationId xmlns:p14="http://schemas.microsoft.com/office/powerpoint/2010/main" val="2021650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069" y="196730"/>
            <a:ext cx="11897140" cy="1320800"/>
          </a:xfrm>
        </p:spPr>
        <p:txBody>
          <a:bodyPr>
            <a:normAutofit/>
          </a:bodyPr>
          <a:lstStyle/>
          <a:p>
            <a:r>
              <a:rPr lang="es-ES" sz="3200" b="1" dirty="0"/>
              <a:t>Esquema </a:t>
            </a:r>
            <a:r>
              <a:rPr lang="es-ES" sz="3200" b="1" dirty="0" smtClean="0"/>
              <a:t>libre de Rango-DV HOP, MDS MAP y ELA </a:t>
            </a:r>
            <a:r>
              <a:rPr lang="es-EC" sz="3200" dirty="0"/>
              <a:t>(Polo, 2013): </a:t>
            </a:r>
            <a:endParaRPr lang="en-US" sz="32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9147664"/>
              </p:ext>
            </p:extLst>
          </p:nvPr>
        </p:nvGraphicFramePr>
        <p:xfrm>
          <a:off x="158332" y="1211635"/>
          <a:ext cx="11035749" cy="5194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p:cNvSpPr>
            <a:spLocks noGrp="1"/>
          </p:cNvSpPr>
          <p:nvPr>
            <p:ph type="sldNum" sz="quarter" idx="12"/>
          </p:nvPr>
        </p:nvSpPr>
        <p:spPr/>
        <p:txBody>
          <a:bodyPr/>
          <a:lstStyle/>
          <a:p>
            <a:fld id="{DB0DCB16-218F-4486-B747-F31442B458F2}" type="slidenum">
              <a:rPr lang="en-US" smtClean="0"/>
              <a:t>10</a:t>
            </a:fld>
            <a:endParaRPr lang="en-US"/>
          </a:p>
        </p:txBody>
      </p:sp>
      <p:sp>
        <p:nvSpPr>
          <p:cNvPr id="5" name="Marcador de número de diapositiva 2"/>
          <p:cNvSpPr txBox="1">
            <a:spLocks/>
          </p:cNvSpPr>
          <p:nvPr/>
        </p:nvSpPr>
        <p:spPr>
          <a:xfrm>
            <a:off x="11194081" y="6372784"/>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10</a:t>
            </a:r>
            <a:endParaRPr lang="en-US" sz="1400" b="1" dirty="0">
              <a:solidFill>
                <a:schemeClr val="tx1"/>
              </a:solidFill>
            </a:endParaRPr>
          </a:p>
        </p:txBody>
      </p:sp>
    </p:spTree>
    <p:extLst>
      <p:ext uri="{BB962C8B-B14F-4D97-AF65-F5344CB8AC3E}">
        <p14:creationId xmlns:p14="http://schemas.microsoft.com/office/powerpoint/2010/main" val="3024698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9945" y="276552"/>
            <a:ext cx="9548491" cy="1320800"/>
          </a:xfrm>
        </p:spPr>
        <p:txBody>
          <a:bodyPr/>
          <a:lstStyle/>
          <a:p>
            <a:r>
              <a:rPr lang="es-EC" b="1" dirty="0" smtClean="0"/>
              <a:t>Técnicas de Estimación de la Posición</a:t>
            </a:r>
            <a:endParaRPr lang="en-US" b="1"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484389701"/>
              </p:ext>
            </p:extLst>
          </p:nvPr>
        </p:nvGraphicFramePr>
        <p:xfrm>
          <a:off x="278617" y="2150772"/>
          <a:ext cx="10591151" cy="4255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858378" y="936953"/>
            <a:ext cx="9431627" cy="923330"/>
          </a:xfrm>
          <a:prstGeom prst="rect">
            <a:avLst/>
          </a:prstGeom>
        </p:spPr>
        <p:txBody>
          <a:bodyPr wrap="square">
            <a:spAutoFit/>
          </a:bodyPr>
          <a:lstStyle/>
          <a:p>
            <a:r>
              <a:rPr lang="es-EC" dirty="0"/>
              <a:t>Las técnicas de estimación de la posición van a complementar y ayudar  a los algoritmos  de radiolocalización  y a la variable independiente (RSSI),  a  estimar la posición de un nodo. Entre las principales técnicas se </a:t>
            </a:r>
            <a:r>
              <a:rPr lang="es-EC" dirty="0" smtClean="0"/>
              <a:t>tiene </a:t>
            </a:r>
            <a:r>
              <a:rPr lang="es-ES" dirty="0"/>
              <a:t> </a:t>
            </a:r>
            <a:r>
              <a:rPr lang="es-EC" dirty="0"/>
              <a:t>(Polo, 2013</a:t>
            </a:r>
            <a:r>
              <a:rPr lang="es-EC" dirty="0" smtClean="0"/>
              <a:t>):  </a:t>
            </a:r>
            <a:endParaRPr lang="en-US" dirty="0"/>
          </a:p>
        </p:txBody>
      </p:sp>
      <p:sp>
        <p:nvSpPr>
          <p:cNvPr id="6" name="Marcador de número de diapositiva 2"/>
          <p:cNvSpPr txBox="1">
            <a:spLocks/>
          </p:cNvSpPr>
          <p:nvPr/>
        </p:nvSpPr>
        <p:spPr>
          <a:xfrm>
            <a:off x="11194081" y="6372784"/>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11</a:t>
            </a:r>
            <a:endParaRPr lang="en-US" sz="1400" b="1" dirty="0">
              <a:solidFill>
                <a:schemeClr val="tx1"/>
              </a:solidFill>
            </a:endParaRPr>
          </a:p>
        </p:txBody>
      </p:sp>
    </p:spTree>
    <p:extLst>
      <p:ext uri="{BB962C8B-B14F-4D97-AF65-F5344CB8AC3E}">
        <p14:creationId xmlns:p14="http://schemas.microsoft.com/office/powerpoint/2010/main" val="1862426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9452" y="198907"/>
            <a:ext cx="11171229" cy="1320800"/>
          </a:xfrm>
        </p:spPr>
        <p:txBody>
          <a:bodyPr>
            <a:normAutofit/>
          </a:bodyPr>
          <a:lstStyle/>
          <a:p>
            <a:r>
              <a:rPr lang="es-EC" sz="3200" dirty="0" smtClean="0"/>
              <a:t>Explicación de la Técnica de Radiolocalización Seleccionada</a:t>
            </a:r>
            <a:endParaRPr lang="en-US" sz="3200"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373486" y="859307"/>
                <a:ext cx="10779617" cy="5808371"/>
              </a:xfrm>
            </p:spPr>
            <p:txBody>
              <a:bodyPr>
                <a:normAutofit fontScale="92500" lnSpcReduction="10000"/>
              </a:bodyPr>
              <a:lstStyle/>
              <a:p>
                <a:pPr marL="0" indent="0" algn="just">
                  <a:buNone/>
                </a:pPr>
                <a:r>
                  <a:rPr lang="es-ES" sz="1900" dirty="0" smtClean="0"/>
                  <a:t>El </a:t>
                </a:r>
                <a:r>
                  <a:rPr lang="es-ES" sz="1900" dirty="0"/>
                  <a:t>chip de radio incorporado en las  motas de la plataforma MEMSIC, tiene hardware necesario para medir y reportar la intensidad de la señal de paquetes </a:t>
                </a:r>
                <a:r>
                  <a:rPr lang="es-ES" sz="1900" dirty="0" smtClean="0"/>
                  <a:t>recibidos, por </a:t>
                </a:r>
                <a:r>
                  <a:rPr lang="es-ES" sz="1900" dirty="0"/>
                  <a:t>lo </a:t>
                </a:r>
                <a:r>
                  <a:rPr lang="es-ES" sz="1900" dirty="0" smtClean="0"/>
                  <a:t>que  la técnica de </a:t>
                </a:r>
                <a:r>
                  <a:rPr lang="es-ES" sz="1900" dirty="0" err="1" smtClean="0"/>
                  <a:t>trilateración</a:t>
                </a:r>
                <a:r>
                  <a:rPr lang="es-ES" sz="1900" dirty="0" smtClean="0"/>
                  <a:t> mediante variable RSSI, se </a:t>
                </a:r>
                <a:r>
                  <a:rPr lang="es-ES" sz="1900" dirty="0"/>
                  <a:t>convierte en una opción viable para este proyecto. Esta técnica proporciona ventajas referentes al costo de implementación, porque no va a ser necesario utilizar hardware adicional,  a diferencia de </a:t>
                </a:r>
                <a:r>
                  <a:rPr lang="es-ES" sz="1900" dirty="0" smtClean="0"/>
                  <a:t>otras técnicas, </a:t>
                </a:r>
                <a:r>
                  <a:rPr lang="es-ES" sz="1900" dirty="0"/>
                  <a:t>en los que  necesariamente se  debería añadir  algún tipo de hardware en las motas, que les permita conseguir, entre otras características, una sincronización aceptable. </a:t>
                </a:r>
              </a:p>
              <a:p>
                <a:pPr marL="0" indent="0" algn="just">
                  <a:buNone/>
                </a:pPr>
                <a:r>
                  <a:rPr lang="es-ES" sz="1900" dirty="0" smtClean="0"/>
                  <a:t>Cuando la transmisión se la  realiza en el espacio libre, es decir, en un caso ideal en el que no encontramos ningún tipo objeto que provoque </a:t>
                </a:r>
                <a:r>
                  <a:rPr lang="es-ES" sz="1900" dirty="0"/>
                  <a:t>multitrayecto, la potencia decrece cuando la distancia aumenta, sin embargo la señal puede ser verse afectada,  por lo que se debe utilizar un  modelo que prevea  las pérdidas en la trayectoria (</a:t>
                </a:r>
                <a:r>
                  <a:rPr lang="es-ES" sz="1900" dirty="0" err="1"/>
                  <a:t>pathloss</a:t>
                </a:r>
                <a:r>
                  <a:rPr lang="es-ES" sz="1900" dirty="0"/>
                  <a:t>) </a:t>
                </a:r>
                <a:r>
                  <a:rPr lang="es-EC" sz="1900" dirty="0"/>
                  <a:t>(</a:t>
                </a:r>
                <a:r>
                  <a:rPr lang="es-EC" sz="1900" dirty="0" err="1"/>
                  <a:t>Oguejiofor</a:t>
                </a:r>
                <a:r>
                  <a:rPr lang="es-EC" sz="1900" dirty="0"/>
                  <a:t> O.S, 2013)</a:t>
                </a:r>
                <a:r>
                  <a:rPr lang="es-ES" sz="1900" dirty="0"/>
                  <a:t> </a:t>
                </a:r>
                <a:r>
                  <a:rPr lang="es-ES" sz="1900" dirty="0" smtClean="0"/>
                  <a:t>(ver expresión 2):</a:t>
                </a:r>
              </a:p>
              <a:p>
                <a:pPr marL="0" indent="0" algn="just">
                  <a:buNone/>
                </a:pPr>
                <a:endParaRPr lang="en-US" dirty="0" smtClean="0"/>
              </a:p>
              <a:p>
                <a:pPr marL="0" indent="0" algn="ctr">
                  <a:buNone/>
                </a:pPr>
                <a14:m>
                  <m:oMath xmlns:m="http://schemas.openxmlformats.org/officeDocument/2006/math">
                    <m:r>
                      <a:rPr lang="en-US" sz="1900" i="1">
                        <a:latin typeface="Cambria Math" panose="02040503050406030204" pitchFamily="18" charset="0"/>
                      </a:rPr>
                      <m:t>𝑃𝐿</m:t>
                    </m:r>
                    <m:d>
                      <m:dPr>
                        <m:ctrlPr>
                          <a:rPr lang="en-US" sz="1900" i="1">
                            <a:latin typeface="Cambria Math" panose="02040503050406030204" pitchFamily="18" charset="0"/>
                          </a:rPr>
                        </m:ctrlPr>
                      </m:dPr>
                      <m:e>
                        <m:r>
                          <a:rPr lang="en-US" sz="1900" i="1">
                            <a:latin typeface="Cambria Math" panose="02040503050406030204" pitchFamily="18" charset="0"/>
                          </a:rPr>
                          <m:t>𝑑𝑖</m:t>
                        </m:r>
                      </m:e>
                    </m:d>
                    <m:d>
                      <m:dPr>
                        <m:begChr m:val="["/>
                        <m:endChr m:val="]"/>
                        <m:ctrlPr>
                          <a:rPr lang="en-US" sz="1900" i="1">
                            <a:latin typeface="Cambria Math" panose="02040503050406030204" pitchFamily="18" charset="0"/>
                          </a:rPr>
                        </m:ctrlPr>
                      </m:dPr>
                      <m:e>
                        <m:r>
                          <a:rPr lang="en-US" sz="1900" i="1">
                            <a:latin typeface="Cambria Math" panose="02040503050406030204" pitchFamily="18" charset="0"/>
                          </a:rPr>
                          <m:t>𝑑𝐵</m:t>
                        </m:r>
                        <m:r>
                          <a:rPr lang="es-EC" sz="1900" b="0" i="1" smtClean="0">
                            <a:latin typeface="Cambria Math" panose="02040503050406030204" pitchFamily="18" charset="0"/>
                          </a:rPr>
                          <m:t>𝑚</m:t>
                        </m:r>
                      </m:e>
                    </m:d>
                    <m:r>
                      <a:rPr lang="es-EC" sz="1900" i="1">
                        <a:latin typeface="Cambria Math" panose="02040503050406030204" pitchFamily="18" charset="0"/>
                      </a:rPr>
                      <m:t>= </m:t>
                    </m:r>
                    <m:r>
                      <a:rPr lang="en-US" sz="1900" i="1">
                        <a:latin typeface="Cambria Math" panose="02040503050406030204" pitchFamily="18" charset="0"/>
                      </a:rPr>
                      <m:t>𝑃𝐿</m:t>
                    </m:r>
                    <m:d>
                      <m:dPr>
                        <m:ctrlPr>
                          <a:rPr lang="en-US" sz="1900" i="1">
                            <a:latin typeface="Cambria Math" panose="02040503050406030204" pitchFamily="18" charset="0"/>
                          </a:rPr>
                        </m:ctrlPr>
                      </m:dPr>
                      <m:e>
                        <m:r>
                          <a:rPr lang="en-US" sz="1900" i="1">
                            <a:latin typeface="Cambria Math" panose="02040503050406030204" pitchFamily="18" charset="0"/>
                          </a:rPr>
                          <m:t>𝑑𝑜</m:t>
                        </m:r>
                      </m:e>
                    </m:d>
                    <m:d>
                      <m:dPr>
                        <m:begChr m:val="["/>
                        <m:endChr m:val="]"/>
                        <m:ctrlPr>
                          <a:rPr lang="en-US" sz="1900" i="1">
                            <a:latin typeface="Cambria Math" panose="02040503050406030204" pitchFamily="18" charset="0"/>
                          </a:rPr>
                        </m:ctrlPr>
                      </m:dPr>
                      <m:e>
                        <m:r>
                          <a:rPr lang="en-US" sz="1900" i="1">
                            <a:latin typeface="Cambria Math" panose="02040503050406030204" pitchFamily="18" charset="0"/>
                          </a:rPr>
                          <m:t>𝑑𝐵</m:t>
                        </m:r>
                        <m:r>
                          <a:rPr lang="es-EC" sz="1900" b="0" i="1" smtClean="0">
                            <a:latin typeface="Cambria Math" panose="02040503050406030204" pitchFamily="18" charset="0"/>
                          </a:rPr>
                          <m:t>𝑚</m:t>
                        </m:r>
                      </m:e>
                    </m:d>
                    <m:r>
                      <a:rPr lang="es-EC" sz="1900" i="1">
                        <a:latin typeface="Cambria Math" panose="02040503050406030204" pitchFamily="18" charset="0"/>
                      </a:rPr>
                      <m:t>+ 10</m:t>
                    </m:r>
                    <m:r>
                      <a:rPr lang="en-US" sz="1900" i="1">
                        <a:latin typeface="Cambria Math" panose="02040503050406030204" pitchFamily="18" charset="0"/>
                      </a:rPr>
                      <m:t>𝑛</m:t>
                    </m:r>
                    <m:r>
                      <a:rPr lang="en-US" sz="1900" i="1">
                        <a:latin typeface="Cambria Math" panose="02040503050406030204" pitchFamily="18" charset="0"/>
                      </a:rPr>
                      <m:t> </m:t>
                    </m:r>
                    <m:r>
                      <a:rPr lang="en-US" sz="1900" i="1">
                        <a:latin typeface="Cambria Math" panose="02040503050406030204" pitchFamily="18" charset="0"/>
                      </a:rPr>
                      <m:t>𝑙𝑜𝑔</m:t>
                    </m:r>
                    <m:r>
                      <a:rPr lang="es-EC" sz="1900" i="1">
                        <a:latin typeface="Cambria Math" panose="02040503050406030204" pitchFamily="18" charset="0"/>
                      </a:rPr>
                      <m:t>10 </m:t>
                    </m:r>
                    <m:d>
                      <m:dPr>
                        <m:ctrlPr>
                          <a:rPr lang="en-US" sz="1900" i="1">
                            <a:latin typeface="Cambria Math" panose="02040503050406030204" pitchFamily="18" charset="0"/>
                          </a:rPr>
                        </m:ctrlPr>
                      </m:dPr>
                      <m:e>
                        <m:f>
                          <m:fPr>
                            <m:ctrlPr>
                              <a:rPr lang="en-US" sz="1900" i="1">
                                <a:latin typeface="Cambria Math" panose="02040503050406030204" pitchFamily="18" charset="0"/>
                              </a:rPr>
                            </m:ctrlPr>
                          </m:fPr>
                          <m:num>
                            <m:r>
                              <a:rPr lang="en-US" sz="1900" i="1">
                                <a:latin typeface="Cambria Math" panose="02040503050406030204" pitchFamily="18" charset="0"/>
                              </a:rPr>
                              <m:t>𝑑𝑖</m:t>
                            </m:r>
                          </m:num>
                          <m:den>
                            <m:r>
                              <a:rPr lang="en-US" sz="1900" i="1">
                                <a:latin typeface="Cambria Math" panose="02040503050406030204" pitchFamily="18" charset="0"/>
                              </a:rPr>
                              <m:t>𝑑𝑜</m:t>
                            </m:r>
                          </m:den>
                        </m:f>
                      </m:e>
                    </m:d>
                  </m:oMath>
                </a14:m>
                <a:r>
                  <a:rPr lang="en-US" dirty="0" smtClean="0"/>
                  <a:t>            (2)</a:t>
                </a:r>
              </a:p>
              <a:p>
                <a:pPr marL="0" indent="0">
                  <a:buNone/>
                </a:pPr>
                <a:r>
                  <a:rPr lang="es-EC" sz="1900" dirty="0"/>
                  <a:t>Donde:</a:t>
                </a:r>
                <a:endParaRPr lang="en-US" sz="1900" dirty="0"/>
              </a:p>
              <a:p>
                <a:pPr marL="0" indent="0">
                  <a:buNone/>
                </a:pPr>
                <a14:m>
                  <m:oMath xmlns:m="http://schemas.openxmlformats.org/officeDocument/2006/math">
                    <m:r>
                      <a:rPr lang="en-US" sz="1900" i="1">
                        <a:latin typeface="Cambria Math" panose="02040503050406030204" pitchFamily="18" charset="0"/>
                      </a:rPr>
                      <m:t>𝑃𝐿</m:t>
                    </m:r>
                    <m:d>
                      <m:dPr>
                        <m:ctrlPr>
                          <a:rPr lang="en-US" sz="1900" i="1">
                            <a:latin typeface="Cambria Math" panose="02040503050406030204" pitchFamily="18" charset="0"/>
                          </a:rPr>
                        </m:ctrlPr>
                      </m:dPr>
                      <m:e>
                        <m:r>
                          <a:rPr lang="en-US" sz="1900" i="1">
                            <a:latin typeface="Cambria Math" panose="02040503050406030204" pitchFamily="18" charset="0"/>
                          </a:rPr>
                          <m:t>𝑑𝑖</m:t>
                        </m:r>
                      </m:e>
                    </m:d>
                  </m:oMath>
                </a14:m>
                <a:r>
                  <a:rPr lang="es-EC" sz="1900" dirty="0" smtClean="0"/>
                  <a:t>: </a:t>
                </a:r>
                <a:r>
                  <a:rPr lang="es-EC" sz="1900" dirty="0" err="1" smtClean="0"/>
                  <a:t>Pathloss</a:t>
                </a:r>
                <a:r>
                  <a:rPr lang="es-EC" sz="1900" dirty="0" smtClean="0"/>
                  <a:t> </a:t>
                </a:r>
                <a14:m>
                  <m:oMath xmlns:m="http://schemas.openxmlformats.org/officeDocument/2006/math">
                    <m:d>
                      <m:dPr>
                        <m:begChr m:val="["/>
                        <m:endChr m:val="]"/>
                        <m:ctrlPr>
                          <a:rPr lang="en-US" sz="1900" i="1">
                            <a:latin typeface="Cambria Math" panose="02040503050406030204" pitchFamily="18" charset="0"/>
                          </a:rPr>
                        </m:ctrlPr>
                      </m:dPr>
                      <m:e>
                        <m:r>
                          <a:rPr lang="en-US" sz="1900" i="1">
                            <a:latin typeface="Cambria Math" panose="02040503050406030204" pitchFamily="18" charset="0"/>
                          </a:rPr>
                          <m:t>𝑑𝐵</m:t>
                        </m:r>
                        <m:r>
                          <a:rPr lang="es-EC" sz="1900" i="1">
                            <a:latin typeface="Cambria Math" panose="02040503050406030204" pitchFamily="18" charset="0"/>
                          </a:rPr>
                          <m:t>𝑚</m:t>
                        </m:r>
                      </m:e>
                    </m:d>
                  </m:oMath>
                </a14:m>
                <a:r>
                  <a:rPr lang="es-EC" sz="1900" dirty="0" smtClean="0"/>
                  <a:t>.</a:t>
                </a:r>
                <a:endParaRPr lang="en-US" sz="1900" dirty="0"/>
              </a:p>
              <a:p>
                <a:pPr marL="0" indent="0">
                  <a:buNone/>
                </a:pPr>
                <a14:m>
                  <m:oMath xmlns:m="http://schemas.openxmlformats.org/officeDocument/2006/math">
                    <m:r>
                      <a:rPr lang="en-US" sz="1900" i="1">
                        <a:latin typeface="Cambria Math" panose="02040503050406030204" pitchFamily="18" charset="0"/>
                      </a:rPr>
                      <m:t>𝑃𝐿</m:t>
                    </m:r>
                    <m:d>
                      <m:dPr>
                        <m:ctrlPr>
                          <a:rPr lang="en-US" sz="1900" i="1">
                            <a:latin typeface="Cambria Math" panose="02040503050406030204" pitchFamily="18" charset="0"/>
                          </a:rPr>
                        </m:ctrlPr>
                      </m:dPr>
                      <m:e>
                        <m:r>
                          <a:rPr lang="en-US" sz="1900" i="1">
                            <a:latin typeface="Cambria Math" panose="02040503050406030204" pitchFamily="18" charset="0"/>
                          </a:rPr>
                          <m:t>𝑑𝑜</m:t>
                        </m:r>
                      </m:e>
                    </m:d>
                  </m:oMath>
                </a14:m>
                <a:r>
                  <a:rPr lang="es-EC" sz="1900" dirty="0" smtClean="0"/>
                  <a:t>: </a:t>
                </a:r>
                <a:r>
                  <a:rPr lang="es-EC" sz="1900" dirty="0" err="1"/>
                  <a:t>Pathloss</a:t>
                </a:r>
                <a:r>
                  <a:rPr lang="es-EC" sz="1900" dirty="0"/>
                  <a:t> a una distancia de referencia conocida </a:t>
                </a:r>
                <a14:m>
                  <m:oMath xmlns:m="http://schemas.openxmlformats.org/officeDocument/2006/math">
                    <m:r>
                      <a:rPr lang="en-US" sz="1900" i="1">
                        <a:latin typeface="Cambria Math" panose="02040503050406030204" pitchFamily="18" charset="0"/>
                      </a:rPr>
                      <m:t>𝑑𝑜</m:t>
                    </m:r>
                  </m:oMath>
                </a14:m>
                <a:r>
                  <a:rPr lang="es-EC" sz="1900" dirty="0" smtClean="0"/>
                  <a:t> </a:t>
                </a:r>
                <a14:m>
                  <m:oMath xmlns:m="http://schemas.openxmlformats.org/officeDocument/2006/math">
                    <m:d>
                      <m:dPr>
                        <m:begChr m:val="["/>
                        <m:endChr m:val="]"/>
                        <m:ctrlPr>
                          <a:rPr lang="en-US" sz="1900" i="1">
                            <a:latin typeface="Cambria Math" panose="02040503050406030204" pitchFamily="18" charset="0"/>
                          </a:rPr>
                        </m:ctrlPr>
                      </m:dPr>
                      <m:e>
                        <m:r>
                          <a:rPr lang="en-US" sz="1900" i="1">
                            <a:latin typeface="Cambria Math" panose="02040503050406030204" pitchFamily="18" charset="0"/>
                          </a:rPr>
                          <m:t>𝑑𝐵</m:t>
                        </m:r>
                        <m:r>
                          <a:rPr lang="es-EC" sz="1900" i="1">
                            <a:latin typeface="Cambria Math" panose="02040503050406030204" pitchFamily="18" charset="0"/>
                          </a:rPr>
                          <m:t>𝑚</m:t>
                        </m:r>
                      </m:e>
                    </m:d>
                  </m:oMath>
                </a14:m>
                <a:r>
                  <a:rPr lang="es-EC" sz="1900" dirty="0"/>
                  <a:t>.</a:t>
                </a:r>
                <a:endParaRPr lang="en-US" sz="1900" dirty="0"/>
              </a:p>
              <a:p>
                <a:pPr marL="0" indent="0">
                  <a:buNone/>
                </a:pPr>
                <a14:m>
                  <m:oMath xmlns:m="http://schemas.openxmlformats.org/officeDocument/2006/math">
                    <m:r>
                      <a:rPr lang="en-US" sz="1900" i="1">
                        <a:latin typeface="Cambria Math" panose="02040503050406030204" pitchFamily="18" charset="0"/>
                      </a:rPr>
                      <m:t>𝑛</m:t>
                    </m:r>
                  </m:oMath>
                </a14:m>
                <a:r>
                  <a:rPr lang="es-EC" sz="1900" dirty="0"/>
                  <a:t>: Constante  de </a:t>
                </a:r>
                <a:r>
                  <a:rPr lang="es-EC" sz="1900" dirty="0" err="1" smtClean="0"/>
                  <a:t>Pathloss</a:t>
                </a:r>
                <a:r>
                  <a:rPr lang="es-EC" sz="1900" dirty="0" smtClean="0"/>
                  <a:t> (</a:t>
                </a:r>
                <a:r>
                  <a:rPr lang="en-US" sz="1900" dirty="0" smtClean="0"/>
                  <a:t>1&lt;=n&gt;=3</a:t>
                </a:r>
                <a:r>
                  <a:rPr lang="es-EC" sz="1900" dirty="0" smtClean="0"/>
                  <a:t>).</a:t>
                </a:r>
                <a:endParaRPr lang="en-US" sz="1900" dirty="0"/>
              </a:p>
              <a:p>
                <a:pPr marL="0" indent="0">
                  <a:buNone/>
                </a:pPr>
                <a14:m>
                  <m:oMath xmlns:m="http://schemas.openxmlformats.org/officeDocument/2006/math">
                    <m:r>
                      <a:rPr lang="en-US" sz="1900" i="1">
                        <a:latin typeface="Cambria Math" panose="02040503050406030204" pitchFamily="18" charset="0"/>
                      </a:rPr>
                      <m:t>𝑑𝑖</m:t>
                    </m:r>
                  </m:oMath>
                </a14:m>
                <a:r>
                  <a:rPr lang="es-EC" sz="1900" dirty="0"/>
                  <a:t>: Distancia entre el transmisor y </a:t>
                </a:r>
                <a:r>
                  <a:rPr lang="es-EC" sz="1900" dirty="0" smtClean="0"/>
                  <a:t>receptor </a:t>
                </a:r>
                <a14:m>
                  <m:oMath xmlns:m="http://schemas.openxmlformats.org/officeDocument/2006/math">
                    <m:d>
                      <m:dPr>
                        <m:begChr m:val="["/>
                        <m:endChr m:val="]"/>
                        <m:ctrlPr>
                          <a:rPr lang="en-US" sz="1900" i="1">
                            <a:latin typeface="Cambria Math" panose="02040503050406030204" pitchFamily="18" charset="0"/>
                          </a:rPr>
                        </m:ctrlPr>
                      </m:dPr>
                      <m:e>
                        <m:r>
                          <a:rPr lang="es-EC" sz="1900" i="1">
                            <a:latin typeface="Cambria Math" panose="02040503050406030204" pitchFamily="18" charset="0"/>
                          </a:rPr>
                          <m:t>𝑚</m:t>
                        </m:r>
                      </m:e>
                    </m:d>
                  </m:oMath>
                </a14:m>
                <a:r>
                  <a:rPr lang="en-US" sz="1900" dirty="0" smtClean="0"/>
                  <a:t>.</a:t>
                </a:r>
                <a:endParaRPr lang="en-US" sz="1900" dirty="0"/>
              </a:p>
              <a:p>
                <a:pPr marL="0" indent="0">
                  <a:buNone/>
                </a:pPr>
                <a:endParaRPr lang="en-U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373486" y="859307"/>
                <a:ext cx="10779617" cy="5808371"/>
              </a:xfrm>
              <a:blipFill rotWithShape="0">
                <a:blip r:embed="rId2"/>
                <a:stretch>
                  <a:fillRect l="-452" t="-1154" r="-452"/>
                </a:stretch>
              </a:blipFill>
            </p:spPr>
            <p:txBody>
              <a:bodyPr/>
              <a:lstStyle/>
              <a:p>
                <a:r>
                  <a:rPr lang="en-US">
                    <a:noFill/>
                  </a:rPr>
                  <a:t> </a:t>
                </a:r>
              </a:p>
            </p:txBody>
          </p:sp>
        </mc:Fallback>
      </mc:AlternateContent>
      <p:sp>
        <p:nvSpPr>
          <p:cNvPr id="5" name="Marcador de número de diapositiva 2"/>
          <p:cNvSpPr txBox="1">
            <a:spLocks/>
          </p:cNvSpPr>
          <p:nvPr/>
        </p:nvSpPr>
        <p:spPr>
          <a:xfrm>
            <a:off x="11194081" y="6372784"/>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12</a:t>
            </a:r>
            <a:endParaRPr lang="en-US" sz="1400" b="1" dirty="0">
              <a:solidFill>
                <a:schemeClr val="tx1"/>
              </a:solidFill>
            </a:endParaRPr>
          </a:p>
        </p:txBody>
      </p:sp>
    </p:spTree>
    <p:extLst>
      <p:ext uri="{BB962C8B-B14F-4D97-AF65-F5344CB8AC3E}">
        <p14:creationId xmlns:p14="http://schemas.microsoft.com/office/powerpoint/2010/main" val="2390732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4302" y="107323"/>
            <a:ext cx="11467443" cy="1320800"/>
          </a:xfrm>
        </p:spPr>
        <p:txBody>
          <a:bodyPr>
            <a:normAutofit/>
          </a:bodyPr>
          <a:lstStyle/>
          <a:p>
            <a:r>
              <a:rPr lang="es-EC" sz="3200" dirty="0"/>
              <a:t>Explicación de la Técnica de Radiolocalización Seleccionada</a:t>
            </a:r>
            <a:endParaRPr lang="en-US" sz="3200"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574303" y="767723"/>
                <a:ext cx="10707590" cy="6090277"/>
              </a:xfrm>
            </p:spPr>
            <p:txBody>
              <a:bodyPr>
                <a:normAutofit/>
              </a:bodyPr>
              <a:lstStyle/>
              <a:p>
                <a:pPr marL="0" indent="0">
                  <a:buNone/>
                </a:pPr>
                <a:r>
                  <a:rPr lang="es-ES" dirty="0" smtClean="0"/>
                  <a:t>La </a:t>
                </a:r>
                <a:r>
                  <a:rPr lang="es-ES" dirty="0"/>
                  <a:t>constante de </a:t>
                </a:r>
                <a:r>
                  <a:rPr lang="es-ES" dirty="0" err="1"/>
                  <a:t>pathloss</a:t>
                </a:r>
                <a:r>
                  <a:rPr lang="es-ES" dirty="0"/>
                  <a:t> (n), </a:t>
                </a:r>
                <a:r>
                  <a:rPr lang="es-ES" dirty="0" smtClean="0"/>
                  <a:t> </a:t>
                </a:r>
                <a:r>
                  <a:rPr lang="es-ES" dirty="0"/>
                  <a:t>es una constante empírica que depende del entorno de propagación </a:t>
                </a:r>
                <a:r>
                  <a:rPr lang="es-ES" dirty="0" smtClean="0"/>
                  <a:t>y se </a:t>
                </a:r>
                <a:r>
                  <a:rPr lang="es-ES" dirty="0"/>
                  <a:t>la </a:t>
                </a:r>
                <a:r>
                  <a:rPr lang="es-ES" dirty="0" smtClean="0"/>
                  <a:t>puede obtener despejando de la expresión 2:</a:t>
                </a:r>
              </a:p>
              <a:p>
                <a:pPr marL="0" indent="0">
                  <a:buNone/>
                </a:pPr>
                <a:endParaRPr lang="es-ES" dirty="0"/>
              </a:p>
              <a:p>
                <a:pPr marL="0" indent="0" algn="ctr">
                  <a:buNone/>
                </a:pPr>
                <a14:m>
                  <m:oMath xmlns:m="http://schemas.openxmlformats.org/officeDocument/2006/math">
                    <m:r>
                      <a:rPr lang="es-EC" b="0" i="1" smtClean="0">
                        <a:latin typeface="Cambria Math" panose="02040503050406030204" pitchFamily="18" charset="0"/>
                      </a:rPr>
                      <m:t>                             </m:t>
                    </m:r>
                    <m:r>
                      <a:rPr lang="es-EC" i="1">
                        <a:latin typeface="Cambria Math" panose="02040503050406030204" pitchFamily="18" charset="0"/>
                      </a:rPr>
                      <m:t>𝑛</m:t>
                    </m:r>
                    <m:r>
                      <a:rPr lang="es-EC"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𝑃𝐿</m:t>
                        </m:r>
                        <m:d>
                          <m:dPr>
                            <m:ctrlPr>
                              <a:rPr lang="en-US" i="1">
                                <a:latin typeface="Cambria Math" panose="02040503050406030204" pitchFamily="18" charset="0"/>
                              </a:rPr>
                            </m:ctrlPr>
                          </m:dPr>
                          <m:e>
                            <m:r>
                              <a:rPr lang="en-US" i="1">
                                <a:latin typeface="Cambria Math" panose="02040503050406030204" pitchFamily="18" charset="0"/>
                              </a:rPr>
                              <m:t>𝑑𝑖</m:t>
                            </m:r>
                          </m:e>
                        </m:d>
                        <m:r>
                          <a:rPr lang="es-EC" i="1">
                            <a:latin typeface="Cambria Math" panose="02040503050406030204" pitchFamily="18" charset="0"/>
                          </a:rPr>
                          <m:t>−</m:t>
                        </m:r>
                        <m:r>
                          <a:rPr lang="en-US" i="1">
                            <a:latin typeface="Cambria Math" panose="02040503050406030204" pitchFamily="18" charset="0"/>
                          </a:rPr>
                          <m:t>𝑃𝐿</m:t>
                        </m:r>
                        <m:r>
                          <a:rPr lang="es-EC" i="1">
                            <a:latin typeface="Cambria Math" panose="02040503050406030204" pitchFamily="18" charset="0"/>
                          </a:rPr>
                          <m:t>(</m:t>
                        </m:r>
                        <m:r>
                          <a:rPr lang="en-US" i="1">
                            <a:latin typeface="Cambria Math" panose="02040503050406030204" pitchFamily="18" charset="0"/>
                          </a:rPr>
                          <m:t>𝑑</m:t>
                        </m:r>
                        <m:r>
                          <a:rPr lang="es-EC" i="1">
                            <a:latin typeface="Cambria Math" panose="02040503050406030204" pitchFamily="18" charset="0"/>
                          </a:rPr>
                          <m:t>0) </m:t>
                        </m:r>
                      </m:num>
                      <m:den>
                        <m:r>
                          <a:rPr lang="es-EC" i="1">
                            <a:latin typeface="Cambria Math" panose="02040503050406030204" pitchFamily="18" charset="0"/>
                          </a:rPr>
                          <m:t>10</m:t>
                        </m:r>
                        <m:r>
                          <a:rPr lang="en-US" i="1">
                            <a:latin typeface="Cambria Math" panose="02040503050406030204" pitchFamily="18" charset="0"/>
                          </a:rPr>
                          <m:t>𝑙𝑜𝑔</m:t>
                        </m:r>
                        <m:r>
                          <a:rPr lang="es-EC" i="1">
                            <a:latin typeface="Cambria Math" panose="02040503050406030204" pitchFamily="18" charset="0"/>
                          </a:rPr>
                          <m:t>10 </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𝑑𝑖</m:t>
                                </m:r>
                              </m:num>
                              <m:den>
                                <m:r>
                                  <a:rPr lang="en-US" i="1">
                                    <a:latin typeface="Cambria Math" panose="02040503050406030204" pitchFamily="18" charset="0"/>
                                  </a:rPr>
                                  <m:t>𝑑𝑜</m:t>
                                </m:r>
                              </m:den>
                            </m:f>
                          </m:e>
                        </m:d>
                        <m:r>
                          <a:rPr lang="es-EC" i="1">
                            <a:latin typeface="Cambria Math" panose="02040503050406030204" pitchFamily="18" charset="0"/>
                          </a:rPr>
                          <m:t>  </m:t>
                        </m:r>
                      </m:den>
                    </m:f>
                  </m:oMath>
                </a14:m>
                <a:r>
                  <a:rPr lang="es-EC" dirty="0" smtClean="0"/>
                  <a:t>                                   (3)</a:t>
                </a:r>
              </a:p>
              <a:p>
                <a:pPr marL="0" indent="0" algn="ctr">
                  <a:buNone/>
                </a:pPr>
                <a:endParaRPr lang="es-EC" dirty="0" smtClean="0"/>
              </a:p>
              <a:p>
                <a:pPr marL="0" indent="0" algn="just">
                  <a:buNone/>
                </a:pPr>
                <a:r>
                  <a:rPr lang="es-EC" dirty="0" smtClean="0"/>
                  <a:t>Determinar </a:t>
                </a:r>
                <a:r>
                  <a:rPr lang="en-US" dirty="0" smtClean="0"/>
                  <a:t>"</a:t>
                </a:r>
                <a:r>
                  <a:rPr lang="es-EC" dirty="0" smtClean="0"/>
                  <a:t>n</a:t>
                </a:r>
                <a:r>
                  <a:rPr lang="en-US" dirty="0" smtClean="0"/>
                  <a:t>"</a:t>
                </a:r>
                <a:r>
                  <a:rPr lang="es-EC" dirty="0" smtClean="0"/>
                  <a:t>,  hace </a:t>
                </a:r>
                <a:r>
                  <a:rPr lang="es-EC" dirty="0"/>
                  <a:t>que sea posible obtener el valor real del RSSI durante las mediciones </a:t>
                </a:r>
                <a:r>
                  <a:rPr lang="es-EC" dirty="0" smtClean="0"/>
                  <a:t>y se </a:t>
                </a:r>
                <a:r>
                  <a:rPr lang="es-EC" dirty="0"/>
                  <a:t>relaciona con la distancia mediante la </a:t>
                </a:r>
                <a:r>
                  <a:rPr lang="es-EC" dirty="0" smtClean="0"/>
                  <a:t>expresión 4.</a:t>
                </a:r>
              </a:p>
              <a:p>
                <a:pPr marL="0" indent="0">
                  <a:buNone/>
                </a:pPr>
                <a:endParaRPr lang="en-US" i="1" dirty="0" smtClean="0">
                  <a:latin typeface="Cambria Math" panose="02040503050406030204" pitchFamily="18" charset="0"/>
                </a:endParaRPr>
              </a:p>
              <a:p>
                <a:pPr marL="0" indent="0" algn="ctr">
                  <a:buNone/>
                </a:pPr>
                <a14:m>
                  <m:oMath xmlns:m="http://schemas.openxmlformats.org/officeDocument/2006/math">
                    <m:r>
                      <a:rPr lang="en-US" i="1">
                        <a:latin typeface="Cambria Math" panose="02040503050406030204" pitchFamily="18" charset="0"/>
                      </a:rPr>
                      <m:t>𝑅𝑆𝑆𝐼</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latin typeface="Cambria Math" panose="02040503050406030204" pitchFamily="18" charset="0"/>
                          </a:rPr>
                          <m:t>𝑑𝐵𝑚</m:t>
                        </m:r>
                      </m:e>
                    </m:d>
                    <m:r>
                      <a:rPr lang="es-EC" i="1">
                        <a:latin typeface="Cambria Math" panose="02040503050406030204" pitchFamily="18" charset="0"/>
                      </a:rPr>
                      <m:t>= −10</m:t>
                    </m:r>
                    <m:r>
                      <a:rPr lang="en-US" i="1">
                        <a:latin typeface="Cambria Math" panose="02040503050406030204" pitchFamily="18" charset="0"/>
                      </a:rPr>
                      <m:t>𝑛</m:t>
                    </m:r>
                    <m:r>
                      <a:rPr lang="en-US" i="1">
                        <a:latin typeface="Cambria Math" panose="02040503050406030204" pitchFamily="18" charset="0"/>
                      </a:rPr>
                      <m:t> </m:t>
                    </m:r>
                    <m:r>
                      <a:rPr lang="en-US" i="1">
                        <a:latin typeface="Cambria Math" panose="02040503050406030204" pitchFamily="18" charset="0"/>
                      </a:rPr>
                      <m:t>𝑙𝑜𝑔</m:t>
                    </m:r>
                    <m:r>
                      <a:rPr lang="es-EC" i="1">
                        <a:latin typeface="Cambria Math" panose="02040503050406030204" pitchFamily="18" charset="0"/>
                      </a:rPr>
                      <m:t>10 (</m:t>
                    </m:r>
                    <m:r>
                      <a:rPr lang="en-US" i="1">
                        <a:latin typeface="Cambria Math" panose="02040503050406030204" pitchFamily="18" charset="0"/>
                      </a:rPr>
                      <m:t>𝑑</m:t>
                    </m:r>
                    <m:r>
                      <a:rPr lang="en-US" i="1">
                        <a:latin typeface="Cambria Math" panose="02040503050406030204" pitchFamily="18" charset="0"/>
                      </a:rPr>
                      <m:t> [</m:t>
                    </m:r>
                    <m:r>
                      <a:rPr lang="en-US" i="1">
                        <a:latin typeface="Cambria Math" panose="02040503050406030204" pitchFamily="18" charset="0"/>
                      </a:rPr>
                      <m:t>𝑚</m:t>
                    </m:r>
                    <m:r>
                      <a:rPr lang="en-US" i="1">
                        <a:latin typeface="Cambria Math" panose="02040503050406030204" pitchFamily="18" charset="0"/>
                      </a:rPr>
                      <m:t>]) + </m:t>
                    </m:r>
                    <m:r>
                      <a:rPr lang="en-US" i="1">
                        <a:latin typeface="Cambria Math" panose="02040503050406030204" pitchFamily="18" charset="0"/>
                      </a:rPr>
                      <m:t>𝑋</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s-EC" b="0" i="1" smtClean="0">
                            <a:latin typeface="Cambria Math" panose="02040503050406030204" pitchFamily="18" charset="0"/>
                          </a:rPr>
                          <m:t>𝑑𝐵𝑚</m:t>
                        </m:r>
                      </m:e>
                    </m:d>
                  </m:oMath>
                </a14:m>
                <a:r>
                  <a:rPr lang="es-EC" dirty="0" smtClean="0"/>
                  <a:t>            (4)</a:t>
                </a:r>
              </a:p>
              <a:p>
                <a:pPr marL="0" indent="0">
                  <a:buNone/>
                </a:pPr>
                <a:endParaRPr lang="es-EC" dirty="0"/>
              </a:p>
              <a:p>
                <a:pPr marL="0" indent="0" algn="just">
                  <a:buNone/>
                </a:pPr>
                <a:r>
                  <a:rPr lang="es-EC" dirty="0"/>
                  <a:t>Donde  </a:t>
                </a:r>
                <a14:m>
                  <m:oMath xmlns:m="http://schemas.openxmlformats.org/officeDocument/2006/math">
                    <m:r>
                      <m:rPr>
                        <m:sty m:val="p"/>
                      </m:rPr>
                      <a:rPr lang="es-EC">
                        <a:latin typeface="Cambria Math" panose="02040503050406030204" pitchFamily="18" charset="0"/>
                      </a:rPr>
                      <m:t>X</m:t>
                    </m:r>
                  </m:oMath>
                </a14:m>
                <a:r>
                  <a:rPr lang="es-EC" dirty="0"/>
                  <a:t>  corresponde  al RSSI [</a:t>
                </a:r>
                <a:r>
                  <a:rPr lang="es-EC" dirty="0" err="1"/>
                  <a:t>dBm</a:t>
                </a:r>
                <a:r>
                  <a:rPr lang="es-EC" dirty="0"/>
                  <a:t>] medido a un metro de </a:t>
                </a:r>
                <a:r>
                  <a:rPr lang="es-EC" dirty="0" smtClean="0"/>
                  <a:t>distancia. </a:t>
                </a:r>
                <a:r>
                  <a:rPr lang="es-ES" dirty="0"/>
                  <a:t>De la </a:t>
                </a:r>
                <a:r>
                  <a:rPr lang="es-ES" dirty="0" smtClean="0"/>
                  <a:t>expresión 4 </a:t>
                </a:r>
                <a:r>
                  <a:rPr lang="es-ES" dirty="0"/>
                  <a:t>se procede a despejar la distancia,  por lo que </a:t>
                </a:r>
                <a:r>
                  <a:rPr lang="es-ES" dirty="0" smtClean="0"/>
                  <a:t> quedaría </a:t>
                </a:r>
                <a:r>
                  <a:rPr lang="es-ES" dirty="0"/>
                  <a:t>en función del  RSSI  y de los valores </a:t>
                </a:r>
                <a14:m>
                  <m:oMath xmlns:m="http://schemas.openxmlformats.org/officeDocument/2006/math">
                    <m:r>
                      <m:rPr>
                        <m:sty m:val="p"/>
                      </m:rPr>
                      <a:rPr lang="es-ES">
                        <a:latin typeface="Cambria Math" panose="02040503050406030204" pitchFamily="18" charset="0"/>
                      </a:rPr>
                      <m:t>n</m:t>
                    </m:r>
                  </m:oMath>
                </a14:m>
                <a:r>
                  <a:rPr lang="es-ES" dirty="0"/>
                  <a:t> y </a:t>
                </a:r>
                <a14:m>
                  <m:oMath xmlns:m="http://schemas.openxmlformats.org/officeDocument/2006/math">
                    <m:r>
                      <m:rPr>
                        <m:sty m:val="p"/>
                      </m:rPr>
                      <a:rPr lang="es-ES">
                        <a:latin typeface="Cambria Math" panose="02040503050406030204" pitchFamily="18" charset="0"/>
                      </a:rPr>
                      <m:t>X</m:t>
                    </m:r>
                  </m:oMath>
                </a14:m>
                <a:r>
                  <a:rPr lang="es-ES" dirty="0" smtClean="0"/>
                  <a:t>, que  </a:t>
                </a:r>
                <a:r>
                  <a:rPr lang="es-ES" dirty="0"/>
                  <a:t>se adaptan a los cambios de </a:t>
                </a:r>
                <a:r>
                  <a:rPr lang="es-ES" dirty="0" smtClean="0"/>
                  <a:t>potencia </a:t>
                </a:r>
                <a:r>
                  <a:rPr lang="es-ES" dirty="0"/>
                  <a:t>de transmisión y al entorno de comunicaciones. </a:t>
                </a:r>
                <a:endParaRPr lang="es-ES" dirty="0" smtClean="0"/>
              </a:p>
              <a:p>
                <a:pPr marL="0" indent="0">
                  <a:buNone/>
                </a:pPr>
                <a:endParaRPr lang="es-ES" dirty="0"/>
              </a:p>
              <a:p>
                <a:pPr marL="0" indent="0" algn="ctr">
                  <a:buNone/>
                </a:pPr>
                <a:r>
                  <a:rPr lang="es-ES" dirty="0" smtClean="0"/>
                  <a:t>                               </a:t>
                </a:r>
                <a14:m>
                  <m:oMath xmlns:m="http://schemas.openxmlformats.org/officeDocument/2006/math">
                    <m:r>
                      <a:rPr lang="es-ES" i="1">
                        <a:latin typeface="Cambria Math" panose="02040503050406030204" pitchFamily="18" charset="0"/>
                      </a:rPr>
                      <m:t>𝑑</m:t>
                    </m:r>
                    <m:r>
                      <a:rPr lang="es-EC" i="1">
                        <a:latin typeface="Cambria Math" panose="02040503050406030204" pitchFamily="18" charset="0"/>
                      </a:rPr>
                      <m:t>=</m:t>
                    </m:r>
                    <m:sSup>
                      <m:sSupPr>
                        <m:ctrlPr>
                          <a:rPr lang="en-US" i="1">
                            <a:latin typeface="Cambria Math" panose="02040503050406030204" pitchFamily="18" charset="0"/>
                          </a:rPr>
                        </m:ctrlPr>
                      </m:sSupPr>
                      <m:e>
                        <m:r>
                          <a:rPr lang="es-EC" i="1">
                            <a:latin typeface="Cambria Math" panose="02040503050406030204" pitchFamily="18" charset="0"/>
                          </a:rPr>
                          <m:t>10</m:t>
                        </m:r>
                      </m:e>
                      <m:sup>
                        <m:f>
                          <m:fPr>
                            <m:ctrlPr>
                              <a:rPr lang="en-US" i="1">
                                <a:latin typeface="Cambria Math" panose="02040503050406030204" pitchFamily="18" charset="0"/>
                              </a:rPr>
                            </m:ctrlPr>
                          </m:fPr>
                          <m:num>
                            <m:r>
                              <a:rPr lang="en-US" i="1">
                                <a:latin typeface="Cambria Math" panose="02040503050406030204" pitchFamily="18" charset="0"/>
                              </a:rPr>
                              <m:t>𝑋</m:t>
                            </m:r>
                            <m:r>
                              <a:rPr lang="es-EC" i="1">
                                <a:latin typeface="Cambria Math" panose="02040503050406030204" pitchFamily="18" charset="0"/>
                              </a:rPr>
                              <m:t>−</m:t>
                            </m:r>
                            <m:r>
                              <a:rPr lang="en-US" i="1">
                                <a:latin typeface="Cambria Math" panose="02040503050406030204" pitchFamily="18" charset="0"/>
                              </a:rPr>
                              <m:t>𝑅𝑆𝑆𝐼</m:t>
                            </m:r>
                          </m:num>
                          <m:den>
                            <m:r>
                              <a:rPr lang="es-EC" i="1">
                                <a:latin typeface="Cambria Math" panose="02040503050406030204" pitchFamily="18" charset="0"/>
                              </a:rPr>
                              <m:t>10∗</m:t>
                            </m:r>
                            <m:r>
                              <a:rPr lang="en-US" i="1">
                                <a:latin typeface="Cambria Math" panose="02040503050406030204" pitchFamily="18" charset="0"/>
                              </a:rPr>
                              <m:t>𝑛</m:t>
                            </m:r>
                          </m:den>
                        </m:f>
                      </m:sup>
                    </m:sSup>
                  </m:oMath>
                </a14:m>
                <a:r>
                  <a:rPr lang="en-US" dirty="0" smtClean="0"/>
                  <a:t>                                  (5)</a:t>
                </a:r>
                <a:endParaRPr lang="en-US" dirty="0"/>
              </a:p>
              <a:p>
                <a:pPr marL="0" indent="0">
                  <a:buNone/>
                </a:pPr>
                <a:endParaRPr lang="es-EC" dirty="0"/>
              </a:p>
              <a:p>
                <a:pPr marL="0" indent="0">
                  <a:buNone/>
                </a:pPr>
                <a:endParaRPr lang="es-ES" dirty="0"/>
              </a:p>
              <a:p>
                <a:pPr marL="0" indent="0">
                  <a:buNone/>
                </a:pPr>
                <a:endParaRPr lang="es-EC" dirty="0" smtClean="0"/>
              </a:p>
              <a:p>
                <a:pPr marL="0" indent="0">
                  <a:buNone/>
                </a:pPr>
                <a:endParaRPr lang="en-U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574303" y="767723"/>
                <a:ext cx="10707590" cy="6090277"/>
              </a:xfrm>
              <a:blipFill rotWithShape="0">
                <a:blip r:embed="rId2"/>
                <a:stretch>
                  <a:fillRect l="-455" t="-701" r="-455"/>
                </a:stretch>
              </a:blipFill>
            </p:spPr>
            <p:txBody>
              <a:bodyPr/>
              <a:lstStyle/>
              <a:p>
                <a:r>
                  <a:rPr lang="en-US">
                    <a:noFill/>
                  </a:rPr>
                  <a:t> </a:t>
                </a:r>
              </a:p>
            </p:txBody>
          </p:sp>
        </mc:Fallback>
      </mc:AlternateContent>
      <p:sp>
        <p:nvSpPr>
          <p:cNvPr id="5" name="Marcador de número de diapositiva 2"/>
          <p:cNvSpPr txBox="1">
            <a:spLocks/>
          </p:cNvSpPr>
          <p:nvPr/>
        </p:nvSpPr>
        <p:spPr>
          <a:xfrm>
            <a:off x="11194081" y="6372784"/>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13</a:t>
            </a:r>
            <a:endParaRPr lang="en-US" sz="1400" b="1" dirty="0">
              <a:solidFill>
                <a:schemeClr val="tx1"/>
              </a:solidFill>
            </a:endParaRPr>
          </a:p>
        </p:txBody>
      </p:sp>
    </p:spTree>
    <p:extLst>
      <p:ext uri="{BB962C8B-B14F-4D97-AF65-F5344CB8AC3E}">
        <p14:creationId xmlns:p14="http://schemas.microsoft.com/office/powerpoint/2010/main" val="3493634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072" y="145495"/>
            <a:ext cx="11353277" cy="951469"/>
          </a:xfrm>
        </p:spPr>
        <p:txBody>
          <a:bodyPr>
            <a:normAutofit fontScale="90000"/>
          </a:bodyPr>
          <a:lstStyle/>
          <a:p>
            <a:r>
              <a:rPr lang="es-EC" dirty="0"/>
              <a:t>Explicación de la Técnica de Radiolocalización Seleccionada </a:t>
            </a:r>
            <a:endParaRPr lang="en-US" dirty="0"/>
          </a:p>
        </p:txBody>
      </p:sp>
      <mc:AlternateContent xmlns:mc="http://schemas.openxmlformats.org/markup-compatibility/2006" xmlns:a14="http://schemas.microsoft.com/office/drawing/2010/main">
        <mc:Choice Requires="a14">
          <p:sp>
            <p:nvSpPr>
              <p:cNvPr id="15" name="Marcador de contenido 2"/>
              <p:cNvSpPr>
                <a:spLocks noGrp="1"/>
              </p:cNvSpPr>
              <p:nvPr>
                <p:ph idx="1"/>
              </p:nvPr>
            </p:nvSpPr>
            <p:spPr>
              <a:xfrm>
                <a:off x="325322" y="800760"/>
                <a:ext cx="11100775" cy="1864975"/>
              </a:xfrm>
            </p:spPr>
            <p:txBody>
              <a:bodyPr>
                <a:normAutofit fontScale="92500" lnSpcReduction="20000"/>
              </a:bodyPr>
              <a:lstStyle/>
              <a:p>
                <a:pPr marL="0" indent="0" algn="just">
                  <a:buNone/>
                </a:pPr>
                <a:r>
                  <a:rPr lang="es-EC" sz="2200" dirty="0" smtClean="0"/>
                  <a:t>Cuando se calculen cada una de las distancias del nodo que se desconoce su posición a los nodos de referencia se podrá hacer uso de la técnica de trilateración. Como se observa en la Figura 5, </a:t>
                </a:r>
                <a:r>
                  <a:rPr lang="es-ES" sz="2200" dirty="0" smtClean="0"/>
                  <a:t>en </a:t>
                </a:r>
                <a:r>
                  <a:rPr lang="es-ES" sz="2200" dirty="0"/>
                  <a:t>un caso   ideal, los 3 círculos obtenidos a partir de los puntos de referencia  </a:t>
                </a:r>
                <a14:m>
                  <m:oMath xmlns:m="http://schemas.openxmlformats.org/officeDocument/2006/math">
                    <m:r>
                      <m:rPr>
                        <m:sty m:val="p"/>
                      </m:rPr>
                      <a:rPr lang="es-ES" sz="2200">
                        <a:latin typeface="Cambria Math" panose="02040503050406030204" pitchFamily="18" charset="0"/>
                      </a:rPr>
                      <m:t>A</m:t>
                    </m:r>
                    <m:r>
                      <a:rPr lang="es-ES" sz="2200">
                        <a:latin typeface="Cambria Math" panose="02040503050406030204" pitchFamily="18" charset="0"/>
                      </a:rPr>
                      <m:t>(</m:t>
                    </m:r>
                    <m:sSub>
                      <m:sSubPr>
                        <m:ctrlPr>
                          <a:rPr lang="en-US" sz="2200" i="1">
                            <a:latin typeface="Cambria Math" panose="02040503050406030204" pitchFamily="18" charset="0"/>
                          </a:rPr>
                        </m:ctrlPr>
                      </m:sSubPr>
                      <m:e>
                        <m:r>
                          <m:rPr>
                            <m:sty m:val="p"/>
                          </m:rPr>
                          <a:rPr lang="es-ES" sz="2200">
                            <a:latin typeface="Cambria Math" panose="02040503050406030204" pitchFamily="18" charset="0"/>
                          </a:rPr>
                          <m:t>X</m:t>
                        </m:r>
                      </m:e>
                      <m:sub>
                        <m:r>
                          <m:rPr>
                            <m:sty m:val="p"/>
                          </m:rPr>
                          <a:rPr lang="es-ES" sz="2200">
                            <a:latin typeface="Cambria Math" panose="02040503050406030204" pitchFamily="18" charset="0"/>
                          </a:rPr>
                          <m:t>a</m:t>
                        </m:r>
                      </m:sub>
                    </m:sSub>
                    <m:r>
                      <a:rPr lang="es-ES" sz="2200">
                        <a:latin typeface="Cambria Math" panose="02040503050406030204" pitchFamily="18" charset="0"/>
                      </a:rPr>
                      <m:t>, </m:t>
                    </m:r>
                    <m:sSub>
                      <m:sSubPr>
                        <m:ctrlPr>
                          <a:rPr lang="en-US" sz="2200" i="1">
                            <a:latin typeface="Cambria Math" panose="02040503050406030204" pitchFamily="18" charset="0"/>
                          </a:rPr>
                        </m:ctrlPr>
                      </m:sSubPr>
                      <m:e>
                        <m:r>
                          <m:rPr>
                            <m:sty m:val="p"/>
                          </m:rPr>
                          <a:rPr lang="es-ES" sz="2200">
                            <a:latin typeface="Cambria Math" panose="02040503050406030204" pitchFamily="18" charset="0"/>
                          </a:rPr>
                          <m:t>Y</m:t>
                        </m:r>
                      </m:e>
                      <m:sub>
                        <m:r>
                          <m:rPr>
                            <m:sty m:val="p"/>
                          </m:rPr>
                          <a:rPr lang="es-ES" sz="2200">
                            <a:latin typeface="Cambria Math" panose="02040503050406030204" pitchFamily="18" charset="0"/>
                          </a:rPr>
                          <m:t>a</m:t>
                        </m:r>
                      </m:sub>
                    </m:sSub>
                    <m:r>
                      <a:rPr lang="es-ES" sz="2200">
                        <a:latin typeface="Cambria Math" panose="02040503050406030204" pitchFamily="18" charset="0"/>
                      </a:rPr>
                      <m:t>)</m:t>
                    </m:r>
                  </m:oMath>
                </a14:m>
                <a:r>
                  <a:rPr lang="es-ES" sz="2200" dirty="0"/>
                  <a:t>, </a:t>
                </a:r>
                <a14:m>
                  <m:oMath xmlns:m="http://schemas.openxmlformats.org/officeDocument/2006/math">
                    <m:r>
                      <m:rPr>
                        <m:sty m:val="p"/>
                      </m:rPr>
                      <a:rPr lang="es-ES" sz="2200">
                        <a:latin typeface="Cambria Math" panose="02040503050406030204" pitchFamily="18" charset="0"/>
                      </a:rPr>
                      <m:t>B</m:t>
                    </m:r>
                    <m:r>
                      <a:rPr lang="es-ES" sz="2200">
                        <a:latin typeface="Cambria Math" panose="02040503050406030204" pitchFamily="18" charset="0"/>
                      </a:rPr>
                      <m:t>(</m:t>
                    </m:r>
                    <m:sSub>
                      <m:sSubPr>
                        <m:ctrlPr>
                          <a:rPr lang="en-US" sz="2200" i="1">
                            <a:latin typeface="Cambria Math" panose="02040503050406030204" pitchFamily="18" charset="0"/>
                          </a:rPr>
                        </m:ctrlPr>
                      </m:sSubPr>
                      <m:e>
                        <m:r>
                          <m:rPr>
                            <m:sty m:val="p"/>
                          </m:rPr>
                          <a:rPr lang="es-ES" sz="2200">
                            <a:latin typeface="Cambria Math" panose="02040503050406030204" pitchFamily="18" charset="0"/>
                          </a:rPr>
                          <m:t>X</m:t>
                        </m:r>
                      </m:e>
                      <m:sub>
                        <m:r>
                          <m:rPr>
                            <m:sty m:val="p"/>
                          </m:rPr>
                          <a:rPr lang="es-ES" sz="2200">
                            <a:latin typeface="Cambria Math" panose="02040503050406030204" pitchFamily="18" charset="0"/>
                          </a:rPr>
                          <m:t>b</m:t>
                        </m:r>
                      </m:sub>
                    </m:sSub>
                    <m:r>
                      <a:rPr lang="es-ES" sz="2200">
                        <a:latin typeface="Cambria Math" panose="02040503050406030204" pitchFamily="18" charset="0"/>
                      </a:rPr>
                      <m:t>, </m:t>
                    </m:r>
                    <m:sSub>
                      <m:sSubPr>
                        <m:ctrlPr>
                          <a:rPr lang="en-US" sz="2200" i="1">
                            <a:latin typeface="Cambria Math" panose="02040503050406030204" pitchFamily="18" charset="0"/>
                          </a:rPr>
                        </m:ctrlPr>
                      </m:sSubPr>
                      <m:e>
                        <m:r>
                          <m:rPr>
                            <m:sty m:val="p"/>
                          </m:rPr>
                          <a:rPr lang="es-ES" sz="2200">
                            <a:latin typeface="Cambria Math" panose="02040503050406030204" pitchFamily="18" charset="0"/>
                          </a:rPr>
                          <m:t>Y</m:t>
                        </m:r>
                      </m:e>
                      <m:sub>
                        <m:r>
                          <m:rPr>
                            <m:sty m:val="p"/>
                          </m:rPr>
                          <a:rPr lang="es-ES" sz="2200">
                            <a:latin typeface="Cambria Math" panose="02040503050406030204" pitchFamily="18" charset="0"/>
                          </a:rPr>
                          <m:t>b</m:t>
                        </m:r>
                      </m:sub>
                    </m:sSub>
                    <m:r>
                      <a:rPr lang="es-ES" sz="2200">
                        <a:latin typeface="Cambria Math" panose="02040503050406030204" pitchFamily="18" charset="0"/>
                      </a:rPr>
                      <m:t>)</m:t>
                    </m:r>
                  </m:oMath>
                </a14:m>
                <a:r>
                  <a:rPr lang="es-ES" sz="2200" dirty="0"/>
                  <a:t> y </a:t>
                </a:r>
                <a14:m>
                  <m:oMath xmlns:m="http://schemas.openxmlformats.org/officeDocument/2006/math">
                    <m:r>
                      <m:rPr>
                        <m:sty m:val="p"/>
                      </m:rPr>
                      <a:rPr lang="es-ES" sz="2200">
                        <a:latin typeface="Cambria Math" panose="02040503050406030204" pitchFamily="18" charset="0"/>
                      </a:rPr>
                      <m:t>C</m:t>
                    </m:r>
                    <m:r>
                      <a:rPr lang="es-ES" sz="2200">
                        <a:latin typeface="Cambria Math" panose="02040503050406030204" pitchFamily="18" charset="0"/>
                      </a:rPr>
                      <m:t>(</m:t>
                    </m:r>
                    <m:sSub>
                      <m:sSubPr>
                        <m:ctrlPr>
                          <a:rPr lang="en-US" sz="2200" i="1">
                            <a:latin typeface="Cambria Math" panose="02040503050406030204" pitchFamily="18" charset="0"/>
                          </a:rPr>
                        </m:ctrlPr>
                      </m:sSubPr>
                      <m:e>
                        <m:r>
                          <m:rPr>
                            <m:sty m:val="p"/>
                          </m:rPr>
                          <a:rPr lang="es-ES" sz="2200">
                            <a:latin typeface="Cambria Math" panose="02040503050406030204" pitchFamily="18" charset="0"/>
                          </a:rPr>
                          <m:t>X</m:t>
                        </m:r>
                      </m:e>
                      <m:sub>
                        <m:r>
                          <m:rPr>
                            <m:sty m:val="p"/>
                          </m:rPr>
                          <a:rPr lang="es-ES" sz="2200">
                            <a:latin typeface="Cambria Math" panose="02040503050406030204" pitchFamily="18" charset="0"/>
                          </a:rPr>
                          <m:t>c</m:t>
                        </m:r>
                      </m:sub>
                    </m:sSub>
                    <m:r>
                      <a:rPr lang="es-ES" sz="2200">
                        <a:latin typeface="Cambria Math" panose="02040503050406030204" pitchFamily="18" charset="0"/>
                      </a:rPr>
                      <m:t>, </m:t>
                    </m:r>
                    <m:sSub>
                      <m:sSubPr>
                        <m:ctrlPr>
                          <a:rPr lang="en-US" sz="2200" i="1">
                            <a:latin typeface="Cambria Math" panose="02040503050406030204" pitchFamily="18" charset="0"/>
                          </a:rPr>
                        </m:ctrlPr>
                      </m:sSubPr>
                      <m:e>
                        <m:r>
                          <m:rPr>
                            <m:sty m:val="p"/>
                          </m:rPr>
                          <a:rPr lang="es-ES" sz="2200">
                            <a:latin typeface="Cambria Math" panose="02040503050406030204" pitchFamily="18" charset="0"/>
                          </a:rPr>
                          <m:t>Y</m:t>
                        </m:r>
                      </m:e>
                      <m:sub>
                        <m:r>
                          <m:rPr>
                            <m:sty m:val="p"/>
                          </m:rPr>
                          <a:rPr lang="es-ES" sz="2200">
                            <a:latin typeface="Cambria Math" panose="02040503050406030204" pitchFamily="18" charset="0"/>
                          </a:rPr>
                          <m:t>c</m:t>
                        </m:r>
                      </m:sub>
                    </m:sSub>
                    <m:r>
                      <a:rPr lang="es-ES" sz="2200">
                        <a:latin typeface="Cambria Math" panose="02040503050406030204" pitchFamily="18" charset="0"/>
                      </a:rPr>
                      <m:t>)</m:t>
                    </m:r>
                  </m:oMath>
                </a14:m>
                <a:r>
                  <a:rPr lang="es-ES" sz="2200" dirty="0"/>
                  <a:t> y distancias </a:t>
                </a:r>
                <a14:m>
                  <m:oMath xmlns:m="http://schemas.openxmlformats.org/officeDocument/2006/math">
                    <m:r>
                      <m:rPr>
                        <m:sty m:val="p"/>
                      </m:rPr>
                      <a:rPr lang="es-ES" sz="2200">
                        <a:latin typeface="Cambria Math" panose="02040503050406030204" pitchFamily="18" charset="0"/>
                      </a:rPr>
                      <m:t>da</m:t>
                    </m:r>
                  </m:oMath>
                </a14:m>
                <a:r>
                  <a:rPr lang="es-ES" sz="2200" dirty="0"/>
                  <a:t>,</a:t>
                </a:r>
                <a14:m>
                  <m:oMath xmlns:m="http://schemas.openxmlformats.org/officeDocument/2006/math">
                    <m:r>
                      <a:rPr lang="es-ES" sz="2200">
                        <a:latin typeface="Cambria Math" panose="02040503050406030204" pitchFamily="18" charset="0"/>
                      </a:rPr>
                      <m:t> </m:t>
                    </m:r>
                    <m:r>
                      <m:rPr>
                        <m:sty m:val="p"/>
                      </m:rPr>
                      <a:rPr lang="es-ES" sz="2200">
                        <a:latin typeface="Cambria Math" panose="02040503050406030204" pitchFamily="18" charset="0"/>
                      </a:rPr>
                      <m:t>db</m:t>
                    </m:r>
                  </m:oMath>
                </a14:m>
                <a:r>
                  <a:rPr lang="es-ES" sz="2200" dirty="0"/>
                  <a:t> y </a:t>
                </a:r>
                <a14:m>
                  <m:oMath xmlns:m="http://schemas.openxmlformats.org/officeDocument/2006/math">
                    <m:r>
                      <m:rPr>
                        <m:sty m:val="p"/>
                      </m:rPr>
                      <a:rPr lang="es-ES" sz="2200">
                        <a:latin typeface="Cambria Math" panose="02040503050406030204" pitchFamily="18" charset="0"/>
                      </a:rPr>
                      <m:t>dc</m:t>
                    </m:r>
                  </m:oMath>
                </a14:m>
                <a:r>
                  <a:rPr lang="es-ES" sz="2200" dirty="0"/>
                  <a:t>  se cortan en un punto exactamente,  pero en mediciones con ruido, los círculos pueden intersectar en un área o no se cortan en absoluto,  en </a:t>
                </a:r>
                <a:r>
                  <a:rPr lang="es-ES" sz="2200" dirty="0" smtClean="0"/>
                  <a:t>este </a:t>
                </a:r>
                <a:r>
                  <a:rPr lang="es-ES" sz="2200" dirty="0"/>
                  <a:t>caso la solución que da el mínimo error deberá  ser </a:t>
                </a:r>
                <a:r>
                  <a:rPr lang="es-ES" sz="2200" dirty="0" smtClean="0"/>
                  <a:t>considerado. Las </a:t>
                </a:r>
                <a:r>
                  <a:rPr lang="es-ES" sz="2200" dirty="0"/>
                  <a:t>expresiones  de la Figura 5</a:t>
                </a:r>
                <a:r>
                  <a:rPr lang="es-ES" sz="2200" dirty="0" smtClean="0"/>
                  <a:t> son (6, 7, 8 y 9):</a:t>
                </a:r>
                <a:endParaRPr lang="en-US" sz="2200" dirty="0"/>
              </a:p>
              <a:p>
                <a:pPr marL="0" indent="0" algn="just">
                  <a:buNone/>
                </a:pPr>
                <a:endParaRPr lang="en-US" dirty="0"/>
              </a:p>
            </p:txBody>
          </p:sp>
        </mc:Choice>
        <mc:Fallback xmlns="">
          <p:sp>
            <p:nvSpPr>
              <p:cNvPr id="15" name="Marcador de contenido 2"/>
              <p:cNvSpPr>
                <a:spLocks noGrp="1" noRot="1" noChangeAspect="1" noMove="1" noResize="1" noEditPoints="1" noAdjustHandles="1" noChangeArrowheads="1" noChangeShapeType="1" noTextEdit="1"/>
              </p:cNvSpPr>
              <p:nvPr>
                <p:ph idx="1"/>
              </p:nvPr>
            </p:nvSpPr>
            <p:spPr>
              <a:xfrm>
                <a:off x="325322" y="800760"/>
                <a:ext cx="11100775" cy="1864975"/>
              </a:xfrm>
              <a:blipFill rotWithShape="0">
                <a:blip r:embed="rId2"/>
                <a:stretch>
                  <a:fillRect l="-549" t="-5229" r="-604" b="-1961"/>
                </a:stretch>
              </a:blipFill>
            </p:spPr>
            <p:txBody>
              <a:bodyPr/>
              <a:lstStyle/>
              <a:p>
                <a:r>
                  <a:rPr lang="en-US">
                    <a:noFill/>
                  </a:rPr>
                  <a:t> </a:t>
                </a:r>
              </a:p>
            </p:txBody>
          </p:sp>
        </mc:Fallback>
      </mc:AlternateContent>
      <p:sp>
        <p:nvSpPr>
          <p:cNvPr id="3" name="Marcador de número de diapositiva 2"/>
          <p:cNvSpPr>
            <a:spLocks noGrp="1"/>
          </p:cNvSpPr>
          <p:nvPr>
            <p:ph type="sldNum" sz="quarter" idx="12"/>
          </p:nvPr>
        </p:nvSpPr>
        <p:spPr>
          <a:xfrm>
            <a:off x="11678420" y="4011518"/>
            <a:ext cx="683339" cy="365125"/>
          </a:xfrm>
        </p:spPr>
        <p:txBody>
          <a:bodyPr/>
          <a:lstStyle/>
          <a:p>
            <a:fld id="{DB0DCB16-218F-4486-B747-F31442B458F2}" type="slidenum">
              <a:rPr lang="en-US" smtClean="0"/>
              <a:t>14</a:t>
            </a:fld>
            <a:endParaRPr lang="en-US"/>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8" name="Rectángulo 7"/>
              <p:cNvSpPr/>
              <p:nvPr/>
            </p:nvSpPr>
            <p:spPr>
              <a:xfrm>
                <a:off x="5557750" y="3216277"/>
                <a:ext cx="32822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x</m:t>
                                  </m:r>
                                </m:e>
                                <m:sub>
                                  <m:r>
                                    <m:rPr>
                                      <m:sty m:val="p"/>
                                    </m:rPr>
                                    <a:rPr lang="en-US" i="0">
                                      <a:latin typeface="Cambria Math" panose="02040503050406030204" pitchFamily="18" charset="0"/>
                                    </a:rPr>
                                    <m:t>d</m:t>
                                  </m:r>
                                </m:sub>
                              </m:sSub>
                              <m:r>
                                <a:rPr lang="en-US" i="0">
                                  <a:latin typeface="Cambria Math" panose="02040503050406030204" pitchFamily="18" charset="0"/>
                                </a:rPr>
                                <m:t>−</m:t>
                              </m:r>
                              <m:sSub>
                                <m:sSubPr>
                                  <m:ctrlPr>
                                    <a:rPr lang="en-US" i="1">
                                      <a:latin typeface="Cambria Math" panose="02040503050406030204" pitchFamily="18" charset="0"/>
                                    </a:rPr>
                                  </m:ctrlPr>
                                </m:sSubPr>
                                <m:e>
                                  <m:r>
                                    <m:rPr>
                                      <m:sty m:val="p"/>
                                    </m:rPr>
                                    <a:rPr lang="en-US" i="0">
                                      <a:latin typeface="Cambria Math" panose="02040503050406030204" pitchFamily="18" charset="0"/>
                                    </a:rPr>
                                    <m:t>x</m:t>
                                  </m:r>
                                </m:e>
                                <m:sub>
                                  <m:r>
                                    <m:rPr>
                                      <m:sty m:val="p"/>
                                    </m:rPr>
                                    <a:rPr lang="en-US" i="0">
                                      <a:latin typeface="Cambria Math" panose="02040503050406030204" pitchFamily="18" charset="0"/>
                                    </a:rPr>
                                    <m:t>a</m:t>
                                  </m:r>
                                </m:sub>
                              </m:sSub>
                              <m:r>
                                <a:rPr lang="en-US" i="0">
                                  <a:latin typeface="Cambria Math" panose="02040503050406030204" pitchFamily="18" charset="0"/>
                                </a:rPr>
                                <m:t> </m:t>
                              </m:r>
                            </m:e>
                          </m:d>
                        </m:e>
                        <m:sup>
                          <m:r>
                            <a:rPr lang="en-US" i="0">
                              <a:latin typeface="Cambria Math" panose="02040503050406030204" pitchFamily="18" charset="0"/>
                            </a:rPr>
                            <m:t>2</m:t>
                          </m:r>
                        </m:sup>
                      </m:sSup>
                      <m:r>
                        <a:rPr lang="en-US" i="0">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i="0">
                                      <a:latin typeface="Cambria Math" panose="02040503050406030204" pitchFamily="18" charset="0"/>
                                    </a:rPr>
                                    <m:t>y</m:t>
                                  </m:r>
                                </m:e>
                                <m:sub>
                                  <m:r>
                                    <m:rPr>
                                      <m:sty m:val="p"/>
                                    </m:rPr>
                                    <a:rPr lang="en-US" i="0">
                                      <a:latin typeface="Cambria Math" panose="02040503050406030204" pitchFamily="18" charset="0"/>
                                    </a:rPr>
                                    <m:t>d</m:t>
                                  </m:r>
                                </m:sub>
                              </m:sSub>
                              <m:r>
                                <a:rPr lang="en-US" i="0">
                                  <a:latin typeface="Cambria Math" panose="02040503050406030204" pitchFamily="18" charset="0"/>
                                </a:rPr>
                                <m:t>−</m:t>
                              </m:r>
                              <m:sSub>
                                <m:sSubPr>
                                  <m:ctrlPr>
                                    <a:rPr lang="en-US" i="1">
                                      <a:latin typeface="Cambria Math" panose="02040503050406030204" pitchFamily="18" charset="0"/>
                                    </a:rPr>
                                  </m:ctrlPr>
                                </m:sSubPr>
                                <m:e>
                                  <m:r>
                                    <m:rPr>
                                      <m:sty m:val="p"/>
                                    </m:rPr>
                                    <a:rPr lang="en-US" i="0">
                                      <a:latin typeface="Cambria Math" panose="02040503050406030204" pitchFamily="18" charset="0"/>
                                    </a:rPr>
                                    <m:t>y</m:t>
                                  </m:r>
                                </m:e>
                                <m:sub>
                                  <m:r>
                                    <m:rPr>
                                      <m:sty m:val="p"/>
                                    </m:rPr>
                                    <a:rPr lang="en-US" i="0">
                                      <a:latin typeface="Cambria Math" panose="02040503050406030204" pitchFamily="18" charset="0"/>
                                    </a:rPr>
                                    <m:t>a</m:t>
                                  </m:r>
                                </m:sub>
                              </m:sSub>
                            </m:e>
                          </m:d>
                        </m:e>
                        <m:sup>
                          <m:r>
                            <a:rPr lang="en-US" i="0">
                              <a:latin typeface="Cambria Math" panose="02040503050406030204" pitchFamily="18" charset="0"/>
                            </a:rPr>
                            <m:t>2</m:t>
                          </m:r>
                        </m:sup>
                      </m:sSup>
                      <m:r>
                        <a:rPr lang="en-US" i="0">
                          <a:latin typeface="Cambria Math" panose="02040503050406030204" pitchFamily="18" charset="0"/>
                        </a:rPr>
                        <m:t>=</m:t>
                      </m:r>
                      <m:sSup>
                        <m:sSupPr>
                          <m:ctrlPr>
                            <a:rPr lang="en-US" i="1">
                              <a:latin typeface="Cambria Math" panose="02040503050406030204" pitchFamily="18" charset="0"/>
                            </a:rPr>
                          </m:ctrlPr>
                        </m:sSupPr>
                        <m:e>
                          <m:r>
                            <m:rPr>
                              <m:sty m:val="p"/>
                            </m:rPr>
                            <a:rPr lang="en-US" i="0">
                              <a:latin typeface="Cambria Math" panose="02040503050406030204" pitchFamily="18" charset="0"/>
                            </a:rPr>
                            <m:t>da</m:t>
                          </m:r>
                        </m:e>
                        <m:sup>
                          <m:r>
                            <a:rPr lang="en-US" i="0">
                              <a:latin typeface="Cambria Math" panose="02040503050406030204" pitchFamily="18" charset="0"/>
                            </a:rPr>
                            <m:t>2</m:t>
                          </m:r>
                        </m:sup>
                      </m:sSup>
                    </m:oMath>
                  </m:oMathPara>
                </a14:m>
                <a:endParaRPr lang="en-US" dirty="0"/>
              </a:p>
            </p:txBody>
          </p:sp>
        </mc:Choice>
        <mc:Fallback xmlns="">
          <p:sp>
            <p:nvSpPr>
              <p:cNvPr id="8" name="Rectángulo 7"/>
              <p:cNvSpPr>
                <a:spLocks noRot="1" noChangeAspect="1" noMove="1" noResize="1" noEditPoints="1" noAdjustHandles="1" noChangeArrowheads="1" noChangeShapeType="1" noTextEdit="1"/>
              </p:cNvSpPr>
              <p:nvPr/>
            </p:nvSpPr>
            <p:spPr>
              <a:xfrm>
                <a:off x="5557750" y="3216277"/>
                <a:ext cx="3282244" cy="369332"/>
              </a:xfrm>
              <a:prstGeom prst="rect">
                <a:avLst/>
              </a:prstGeom>
              <a:blipFill rotWithShape="0">
                <a:blip r:embed="rId3"/>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441839" y="3631619"/>
                <a:ext cx="342209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d>
                            <m:dPr>
                              <m:begChr m:val=""/>
                              <m:ctrlPr>
                                <a:rPr lang="en-US" i="1">
                                  <a:latin typeface="Cambria Math" panose="02040503050406030204" pitchFamily="18" charset="0"/>
                                </a:rPr>
                              </m:ctrlPr>
                            </m:dPr>
                            <m:e>
                              <m:r>
                                <a:rPr lang="en-US">
                                  <a:latin typeface="Cambria Math" panose="02040503050406030204" pitchFamily="18" charset="0"/>
                                </a:rPr>
                                <m:t> </m:t>
                              </m:r>
                              <m:r>
                                <a:rPr lang="en-US" i="0">
                                  <a:latin typeface="Cambria Math" panose="02040503050406030204" pitchFamily="18" charset="0"/>
                                </a:rPr>
                                <m:t> (</m:t>
                              </m:r>
                              <m:sSub>
                                <m:sSubPr>
                                  <m:ctrlPr>
                                    <a:rPr lang="en-US" i="1">
                                      <a:latin typeface="Cambria Math" panose="02040503050406030204" pitchFamily="18" charset="0"/>
                                    </a:rPr>
                                  </m:ctrlPr>
                                </m:sSubPr>
                                <m:e>
                                  <m:r>
                                    <m:rPr>
                                      <m:sty m:val="p"/>
                                    </m:rPr>
                                    <a:rPr lang="en-US" i="0">
                                      <a:latin typeface="Cambria Math" panose="02040503050406030204" pitchFamily="18" charset="0"/>
                                    </a:rPr>
                                    <m:t>x</m:t>
                                  </m:r>
                                </m:e>
                                <m:sub>
                                  <m:r>
                                    <m:rPr>
                                      <m:sty m:val="p"/>
                                    </m:rPr>
                                    <a:rPr lang="en-US" i="0">
                                      <a:latin typeface="Cambria Math" panose="02040503050406030204" pitchFamily="18" charset="0"/>
                                    </a:rPr>
                                    <m:t>d</m:t>
                                  </m:r>
                                </m:sub>
                              </m:sSub>
                              <m:r>
                                <a:rPr lang="en-US" i="0">
                                  <a:latin typeface="Cambria Math" panose="02040503050406030204" pitchFamily="18" charset="0"/>
                                </a:rPr>
                                <m:t>−</m:t>
                              </m:r>
                              <m:sSub>
                                <m:sSubPr>
                                  <m:ctrlPr>
                                    <a:rPr lang="en-US" i="1">
                                      <a:latin typeface="Cambria Math" panose="02040503050406030204" pitchFamily="18" charset="0"/>
                                    </a:rPr>
                                  </m:ctrlPr>
                                </m:sSubPr>
                                <m:e>
                                  <m:r>
                                    <m:rPr>
                                      <m:sty m:val="p"/>
                                    </m:rPr>
                                    <a:rPr lang="en-US" i="0">
                                      <a:latin typeface="Cambria Math" panose="02040503050406030204" pitchFamily="18" charset="0"/>
                                    </a:rPr>
                                    <m:t>x</m:t>
                                  </m:r>
                                </m:e>
                                <m:sub>
                                  <m:r>
                                    <m:rPr>
                                      <m:sty m:val="p"/>
                                    </m:rPr>
                                    <a:rPr lang="en-US" i="0">
                                      <a:latin typeface="Cambria Math" panose="02040503050406030204" pitchFamily="18" charset="0"/>
                                    </a:rPr>
                                    <m:t>b</m:t>
                                  </m:r>
                                </m:sub>
                              </m:sSub>
                              <m:r>
                                <a:rPr lang="en-US" i="0">
                                  <a:latin typeface="Cambria Math" panose="02040503050406030204" pitchFamily="18" charset="0"/>
                                </a:rPr>
                                <m:t> </m:t>
                              </m:r>
                            </m:e>
                          </m:d>
                        </m:e>
                        <m:sup>
                          <m:r>
                            <a:rPr lang="en-US" i="0">
                              <a:latin typeface="Cambria Math" panose="02040503050406030204" pitchFamily="18" charset="0"/>
                            </a:rPr>
                            <m:t>2</m:t>
                          </m:r>
                        </m:sup>
                      </m:sSup>
                      <m:r>
                        <a:rPr lang="en-US" i="0">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i="0">
                                      <a:latin typeface="Cambria Math" panose="02040503050406030204" pitchFamily="18" charset="0"/>
                                    </a:rPr>
                                    <m:t>y</m:t>
                                  </m:r>
                                </m:e>
                                <m:sub>
                                  <m:r>
                                    <m:rPr>
                                      <m:sty m:val="p"/>
                                    </m:rPr>
                                    <a:rPr lang="en-US" i="0">
                                      <a:latin typeface="Cambria Math" panose="02040503050406030204" pitchFamily="18" charset="0"/>
                                    </a:rPr>
                                    <m:t>d</m:t>
                                  </m:r>
                                </m:sub>
                              </m:sSub>
                              <m:r>
                                <a:rPr lang="en-US" i="0">
                                  <a:latin typeface="Cambria Math" panose="02040503050406030204" pitchFamily="18" charset="0"/>
                                </a:rPr>
                                <m:t>−</m:t>
                              </m:r>
                              <m:sSub>
                                <m:sSubPr>
                                  <m:ctrlPr>
                                    <a:rPr lang="en-US" i="1">
                                      <a:latin typeface="Cambria Math" panose="02040503050406030204" pitchFamily="18" charset="0"/>
                                    </a:rPr>
                                  </m:ctrlPr>
                                </m:sSubPr>
                                <m:e>
                                  <m:r>
                                    <m:rPr>
                                      <m:sty m:val="p"/>
                                    </m:rPr>
                                    <a:rPr lang="en-US" i="0">
                                      <a:latin typeface="Cambria Math" panose="02040503050406030204" pitchFamily="18" charset="0"/>
                                    </a:rPr>
                                    <m:t>y</m:t>
                                  </m:r>
                                </m:e>
                                <m:sub>
                                  <m:r>
                                    <m:rPr>
                                      <m:sty m:val="p"/>
                                    </m:rPr>
                                    <a:rPr lang="en-US" i="0">
                                      <a:latin typeface="Cambria Math" panose="02040503050406030204" pitchFamily="18" charset="0"/>
                                    </a:rPr>
                                    <m:t>b</m:t>
                                  </m:r>
                                </m:sub>
                              </m:sSub>
                            </m:e>
                          </m:d>
                        </m:e>
                        <m:sup>
                          <m:r>
                            <a:rPr lang="en-US" i="0">
                              <a:latin typeface="Cambria Math" panose="02040503050406030204" pitchFamily="18" charset="0"/>
                            </a:rPr>
                            <m:t>2</m:t>
                          </m:r>
                        </m:sup>
                      </m:sSup>
                      <m:r>
                        <a:rPr lang="en-US" i="0">
                          <a:latin typeface="Cambria Math" panose="02040503050406030204" pitchFamily="18" charset="0"/>
                        </a:rPr>
                        <m:t>=</m:t>
                      </m:r>
                      <m:sSup>
                        <m:sSupPr>
                          <m:ctrlPr>
                            <a:rPr lang="en-US" i="1">
                              <a:latin typeface="Cambria Math" panose="02040503050406030204" pitchFamily="18" charset="0"/>
                            </a:rPr>
                          </m:ctrlPr>
                        </m:sSupPr>
                        <m:e>
                          <m:r>
                            <m:rPr>
                              <m:sty m:val="p"/>
                            </m:rPr>
                            <a:rPr lang="en-US" i="0">
                              <a:latin typeface="Cambria Math" panose="02040503050406030204" pitchFamily="18" charset="0"/>
                            </a:rPr>
                            <m:t>db</m:t>
                          </m:r>
                        </m:e>
                        <m:sup>
                          <m:r>
                            <a:rPr lang="en-US" i="0">
                              <a:latin typeface="Cambria Math" panose="02040503050406030204" pitchFamily="18" charset="0"/>
                            </a:rPr>
                            <m:t>2</m:t>
                          </m:r>
                        </m:sup>
                      </m:sSup>
                    </m:oMath>
                  </m:oMathPara>
                </a14:m>
                <a:endParaRPr lang="en-US" dirty="0"/>
              </a:p>
            </p:txBody>
          </p:sp>
        </mc:Choice>
        <mc:Fallback xmlns="">
          <p:sp>
            <p:nvSpPr>
              <p:cNvPr id="9" name="Rectángulo 8"/>
              <p:cNvSpPr>
                <a:spLocks noRot="1" noChangeAspect="1" noMove="1" noResize="1" noEditPoints="1" noAdjustHandles="1" noChangeArrowheads="1" noChangeShapeType="1" noTextEdit="1"/>
              </p:cNvSpPr>
              <p:nvPr/>
            </p:nvSpPr>
            <p:spPr>
              <a:xfrm>
                <a:off x="5441839" y="3631619"/>
                <a:ext cx="3422091" cy="369332"/>
              </a:xfrm>
              <a:prstGeom prst="rect">
                <a:avLst/>
              </a:prstGeom>
              <a:blipFill rotWithShape="0">
                <a:blip r:embed="rId4"/>
                <a:stretch>
                  <a:fillRect t="-120000" b="-19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5469378" y="4067745"/>
                <a:ext cx="336701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d>
                            <m:dPr>
                              <m:begChr m:val=""/>
                              <m:ctrlPr>
                                <a:rPr lang="en-US" i="1">
                                  <a:latin typeface="Cambria Math" panose="02040503050406030204" pitchFamily="18" charset="0"/>
                                </a:rPr>
                              </m:ctrlPr>
                            </m:dPr>
                            <m:e>
                              <m:r>
                                <a:rPr lang="en-US">
                                  <a:latin typeface="Cambria Math" panose="02040503050406030204" pitchFamily="18" charset="0"/>
                                </a:rPr>
                                <m:t> </m:t>
                              </m:r>
                              <m:r>
                                <a:rPr lang="en-US" i="0">
                                  <a:latin typeface="Cambria Math" panose="02040503050406030204" pitchFamily="18" charset="0"/>
                                </a:rPr>
                                <m:t> (</m:t>
                              </m:r>
                              <m:sSub>
                                <m:sSubPr>
                                  <m:ctrlPr>
                                    <a:rPr lang="en-US" i="1">
                                      <a:latin typeface="Cambria Math" panose="02040503050406030204" pitchFamily="18" charset="0"/>
                                    </a:rPr>
                                  </m:ctrlPr>
                                </m:sSubPr>
                                <m:e>
                                  <m:r>
                                    <m:rPr>
                                      <m:sty m:val="p"/>
                                    </m:rPr>
                                    <a:rPr lang="en-US" i="0">
                                      <a:latin typeface="Cambria Math" panose="02040503050406030204" pitchFamily="18" charset="0"/>
                                    </a:rPr>
                                    <m:t>x</m:t>
                                  </m:r>
                                </m:e>
                                <m:sub>
                                  <m:r>
                                    <m:rPr>
                                      <m:sty m:val="p"/>
                                    </m:rPr>
                                    <a:rPr lang="en-US" i="0">
                                      <a:latin typeface="Cambria Math" panose="02040503050406030204" pitchFamily="18" charset="0"/>
                                    </a:rPr>
                                    <m:t>d</m:t>
                                  </m:r>
                                </m:sub>
                              </m:sSub>
                              <m:r>
                                <a:rPr lang="en-US" i="0">
                                  <a:latin typeface="Cambria Math" panose="02040503050406030204" pitchFamily="18" charset="0"/>
                                </a:rPr>
                                <m:t>−</m:t>
                              </m:r>
                              <m:sSub>
                                <m:sSubPr>
                                  <m:ctrlPr>
                                    <a:rPr lang="en-US" i="1">
                                      <a:latin typeface="Cambria Math" panose="02040503050406030204" pitchFamily="18" charset="0"/>
                                    </a:rPr>
                                  </m:ctrlPr>
                                </m:sSubPr>
                                <m:e>
                                  <m:r>
                                    <m:rPr>
                                      <m:sty m:val="p"/>
                                    </m:rPr>
                                    <a:rPr lang="en-US" i="0">
                                      <a:latin typeface="Cambria Math" panose="02040503050406030204" pitchFamily="18" charset="0"/>
                                    </a:rPr>
                                    <m:t>x</m:t>
                                  </m:r>
                                </m:e>
                                <m:sub>
                                  <m:r>
                                    <m:rPr>
                                      <m:sty m:val="p"/>
                                    </m:rPr>
                                    <a:rPr lang="en-US" i="0">
                                      <a:latin typeface="Cambria Math" panose="02040503050406030204" pitchFamily="18" charset="0"/>
                                    </a:rPr>
                                    <m:t>c</m:t>
                                  </m:r>
                                </m:sub>
                              </m:sSub>
                              <m:r>
                                <a:rPr lang="en-US" i="0">
                                  <a:latin typeface="Cambria Math" panose="02040503050406030204" pitchFamily="18" charset="0"/>
                                </a:rPr>
                                <m:t> </m:t>
                              </m:r>
                            </m:e>
                          </m:d>
                        </m:e>
                        <m:sup>
                          <m:r>
                            <a:rPr lang="en-US" i="0">
                              <a:latin typeface="Cambria Math" panose="02040503050406030204" pitchFamily="18" charset="0"/>
                            </a:rPr>
                            <m:t>2</m:t>
                          </m:r>
                        </m:sup>
                      </m:sSup>
                      <m:r>
                        <a:rPr lang="en-US" i="0">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i="0">
                                      <a:latin typeface="Cambria Math" panose="02040503050406030204" pitchFamily="18" charset="0"/>
                                    </a:rPr>
                                    <m:t>y</m:t>
                                  </m:r>
                                </m:e>
                                <m:sub>
                                  <m:r>
                                    <m:rPr>
                                      <m:sty m:val="p"/>
                                    </m:rPr>
                                    <a:rPr lang="en-US" i="0">
                                      <a:latin typeface="Cambria Math" panose="02040503050406030204" pitchFamily="18" charset="0"/>
                                    </a:rPr>
                                    <m:t>d</m:t>
                                  </m:r>
                                </m:sub>
                              </m:sSub>
                              <m:r>
                                <a:rPr lang="en-US" i="0">
                                  <a:latin typeface="Cambria Math" panose="02040503050406030204" pitchFamily="18" charset="0"/>
                                </a:rPr>
                                <m:t>−</m:t>
                              </m:r>
                              <m:sSub>
                                <m:sSubPr>
                                  <m:ctrlPr>
                                    <a:rPr lang="en-US" i="1">
                                      <a:latin typeface="Cambria Math" panose="02040503050406030204" pitchFamily="18" charset="0"/>
                                    </a:rPr>
                                  </m:ctrlPr>
                                </m:sSubPr>
                                <m:e>
                                  <m:r>
                                    <m:rPr>
                                      <m:sty m:val="p"/>
                                    </m:rPr>
                                    <a:rPr lang="en-US" i="0">
                                      <a:latin typeface="Cambria Math" panose="02040503050406030204" pitchFamily="18" charset="0"/>
                                    </a:rPr>
                                    <m:t>y</m:t>
                                  </m:r>
                                </m:e>
                                <m:sub>
                                  <m:r>
                                    <m:rPr>
                                      <m:sty m:val="p"/>
                                    </m:rPr>
                                    <a:rPr lang="en-US" i="0">
                                      <a:latin typeface="Cambria Math" panose="02040503050406030204" pitchFamily="18" charset="0"/>
                                    </a:rPr>
                                    <m:t>c</m:t>
                                  </m:r>
                                </m:sub>
                              </m:sSub>
                            </m:e>
                          </m:d>
                        </m:e>
                        <m:sup>
                          <m:r>
                            <a:rPr lang="en-US" i="0">
                              <a:latin typeface="Cambria Math" panose="02040503050406030204" pitchFamily="18" charset="0"/>
                            </a:rPr>
                            <m:t>2</m:t>
                          </m:r>
                        </m:sup>
                      </m:sSup>
                      <m:r>
                        <a:rPr lang="en-US" i="0">
                          <a:latin typeface="Cambria Math" panose="02040503050406030204" pitchFamily="18" charset="0"/>
                        </a:rPr>
                        <m:t>=</m:t>
                      </m:r>
                      <m:sSup>
                        <m:sSupPr>
                          <m:ctrlPr>
                            <a:rPr lang="en-US" i="1">
                              <a:latin typeface="Cambria Math" panose="02040503050406030204" pitchFamily="18" charset="0"/>
                            </a:rPr>
                          </m:ctrlPr>
                        </m:sSupPr>
                        <m:e>
                          <m:r>
                            <m:rPr>
                              <m:sty m:val="p"/>
                            </m:rPr>
                            <a:rPr lang="en-US" i="0">
                              <a:latin typeface="Cambria Math" panose="02040503050406030204" pitchFamily="18" charset="0"/>
                            </a:rPr>
                            <m:t>dc</m:t>
                          </m:r>
                        </m:e>
                        <m:sup>
                          <m:r>
                            <a:rPr lang="en-US" i="0">
                              <a:latin typeface="Cambria Math" panose="02040503050406030204" pitchFamily="18" charset="0"/>
                            </a:rPr>
                            <m:t>2</m:t>
                          </m:r>
                        </m:sup>
                      </m:sSup>
                    </m:oMath>
                  </m:oMathPara>
                </a14:m>
                <a:endParaRPr lang="en-US" dirty="0"/>
              </a:p>
            </p:txBody>
          </p:sp>
        </mc:Choice>
        <mc:Fallback xmlns="">
          <p:sp>
            <p:nvSpPr>
              <p:cNvPr id="10" name="Rectángulo 9"/>
              <p:cNvSpPr>
                <a:spLocks noRot="1" noChangeAspect="1" noMove="1" noResize="1" noEditPoints="1" noAdjustHandles="1" noChangeArrowheads="1" noChangeShapeType="1" noTextEdit="1"/>
              </p:cNvSpPr>
              <p:nvPr/>
            </p:nvSpPr>
            <p:spPr>
              <a:xfrm>
                <a:off x="5469378" y="4067745"/>
                <a:ext cx="3367012" cy="369332"/>
              </a:xfrm>
              <a:prstGeom prst="rect">
                <a:avLst/>
              </a:prstGeom>
              <a:blipFill rotWithShape="0">
                <a:blip r:embed="rId5"/>
                <a:stretch>
                  <a:fillRect t="-118033" b="-1852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4101280" y="4558683"/>
                <a:ext cx="46964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d>
                            <m:dPr>
                              <m:begChr m:val=""/>
                              <m:ctrlPr>
                                <a:rPr lang="en-US" i="1">
                                  <a:latin typeface="Cambria Math" panose="02040503050406030204" pitchFamily="18" charset="0"/>
                                </a:rPr>
                              </m:ctrlPr>
                            </m:dPr>
                            <m:e>
                              <m:r>
                                <a:rPr lang="en-US">
                                  <a:latin typeface="Cambria Math" panose="02040503050406030204" pitchFamily="18" charset="0"/>
                                </a:rPr>
                                <m:t> </m:t>
                              </m:r>
                              <m:r>
                                <a:rPr lang="en-US" i="0">
                                  <a:latin typeface="Cambria Math" panose="02040503050406030204" pitchFamily="18" charset="0"/>
                                </a:rPr>
                                <m:t>                          (</m:t>
                              </m:r>
                              <m:sSub>
                                <m:sSubPr>
                                  <m:ctrlPr>
                                    <a:rPr lang="en-US" i="1">
                                      <a:latin typeface="Cambria Math" panose="02040503050406030204" pitchFamily="18" charset="0"/>
                                    </a:rPr>
                                  </m:ctrlPr>
                                </m:sSubPr>
                                <m:e>
                                  <m:r>
                                    <m:rPr>
                                      <m:sty m:val="p"/>
                                    </m:rPr>
                                    <a:rPr lang="en-US" i="0">
                                      <a:latin typeface="Cambria Math" panose="02040503050406030204" pitchFamily="18" charset="0"/>
                                    </a:rPr>
                                    <m:t>x</m:t>
                                  </m:r>
                                </m:e>
                                <m:sub>
                                  <m:r>
                                    <m:rPr>
                                      <m:sty m:val="p"/>
                                    </m:rPr>
                                    <a:rPr lang="en-US" i="0">
                                      <a:latin typeface="Cambria Math" panose="02040503050406030204" pitchFamily="18" charset="0"/>
                                    </a:rPr>
                                    <m:t>d</m:t>
                                  </m:r>
                                </m:sub>
                              </m:sSub>
                              <m:r>
                                <a:rPr lang="en-US" i="0">
                                  <a:latin typeface="Cambria Math" panose="02040503050406030204" pitchFamily="18" charset="0"/>
                                </a:rPr>
                                <m:t>−</m:t>
                              </m:r>
                              <m:sSub>
                                <m:sSubPr>
                                  <m:ctrlPr>
                                    <a:rPr lang="en-US" i="1">
                                      <a:latin typeface="Cambria Math" panose="02040503050406030204" pitchFamily="18" charset="0"/>
                                    </a:rPr>
                                  </m:ctrlPr>
                                </m:sSubPr>
                                <m:e>
                                  <m:r>
                                    <m:rPr>
                                      <m:sty m:val="p"/>
                                    </m:rPr>
                                    <a:rPr lang="en-US" i="0">
                                      <a:latin typeface="Cambria Math" panose="02040503050406030204" pitchFamily="18" charset="0"/>
                                    </a:rPr>
                                    <m:t>x</m:t>
                                  </m:r>
                                </m:e>
                                <m:sub>
                                  <m:r>
                                    <m:rPr>
                                      <m:sty m:val="p"/>
                                    </m:rPr>
                                    <a:rPr lang="en-US" i="0">
                                      <a:latin typeface="Cambria Math" panose="02040503050406030204" pitchFamily="18" charset="0"/>
                                    </a:rPr>
                                    <m:t>i</m:t>
                                  </m:r>
                                </m:sub>
                              </m:sSub>
                              <m:r>
                                <a:rPr lang="en-US" i="0">
                                  <a:latin typeface="Cambria Math" panose="02040503050406030204" pitchFamily="18" charset="0"/>
                                </a:rPr>
                                <m:t> </m:t>
                              </m:r>
                            </m:e>
                          </m:d>
                        </m:e>
                        <m:sup>
                          <m:r>
                            <a:rPr lang="en-US" i="0">
                              <a:latin typeface="Cambria Math" panose="02040503050406030204" pitchFamily="18" charset="0"/>
                            </a:rPr>
                            <m:t>2</m:t>
                          </m:r>
                        </m:sup>
                      </m:sSup>
                      <m:r>
                        <a:rPr lang="en-US" i="0">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i="0">
                                      <a:latin typeface="Cambria Math" panose="02040503050406030204" pitchFamily="18" charset="0"/>
                                    </a:rPr>
                                    <m:t>y</m:t>
                                  </m:r>
                                </m:e>
                                <m:sub>
                                  <m:r>
                                    <m:rPr>
                                      <m:sty m:val="p"/>
                                    </m:rPr>
                                    <a:rPr lang="en-US" i="0">
                                      <a:latin typeface="Cambria Math" panose="02040503050406030204" pitchFamily="18" charset="0"/>
                                    </a:rPr>
                                    <m:t>d</m:t>
                                  </m:r>
                                </m:sub>
                              </m:sSub>
                              <m:r>
                                <a:rPr lang="en-US" i="0">
                                  <a:latin typeface="Cambria Math" panose="02040503050406030204" pitchFamily="18" charset="0"/>
                                </a:rPr>
                                <m:t>−</m:t>
                              </m:r>
                              <m:sSub>
                                <m:sSubPr>
                                  <m:ctrlPr>
                                    <a:rPr lang="en-US" i="1">
                                      <a:latin typeface="Cambria Math" panose="02040503050406030204" pitchFamily="18" charset="0"/>
                                    </a:rPr>
                                  </m:ctrlPr>
                                </m:sSubPr>
                                <m:e>
                                  <m:r>
                                    <m:rPr>
                                      <m:sty m:val="p"/>
                                    </m:rPr>
                                    <a:rPr lang="en-US" i="0">
                                      <a:latin typeface="Cambria Math" panose="02040503050406030204" pitchFamily="18" charset="0"/>
                                    </a:rPr>
                                    <m:t>y</m:t>
                                  </m:r>
                                </m:e>
                                <m:sub>
                                  <m:r>
                                    <m:rPr>
                                      <m:sty m:val="p"/>
                                    </m:rPr>
                                    <a:rPr lang="en-US" i="0">
                                      <a:latin typeface="Cambria Math" panose="02040503050406030204" pitchFamily="18" charset="0"/>
                                    </a:rPr>
                                    <m:t>i</m:t>
                                  </m:r>
                                </m:sub>
                              </m:sSub>
                            </m:e>
                          </m:d>
                        </m:e>
                        <m:sup>
                          <m:r>
                            <a:rPr lang="en-US" i="0">
                              <a:latin typeface="Cambria Math" panose="02040503050406030204" pitchFamily="18" charset="0"/>
                            </a:rPr>
                            <m:t>2</m:t>
                          </m:r>
                        </m:sup>
                      </m:sSup>
                      <m:r>
                        <a:rPr lang="en-US" i="0">
                          <a:latin typeface="Cambria Math" panose="02040503050406030204" pitchFamily="18" charset="0"/>
                        </a:rPr>
                        <m:t>=</m:t>
                      </m:r>
                      <m:sSup>
                        <m:sSupPr>
                          <m:ctrlPr>
                            <a:rPr lang="en-US" i="1">
                              <a:latin typeface="Cambria Math" panose="02040503050406030204" pitchFamily="18" charset="0"/>
                            </a:rPr>
                          </m:ctrlPr>
                        </m:sSupPr>
                        <m:e>
                          <m:r>
                            <m:rPr>
                              <m:sty m:val="p"/>
                            </m:rPr>
                            <a:rPr lang="en-US" i="0">
                              <a:latin typeface="Cambria Math" panose="02040503050406030204" pitchFamily="18" charset="0"/>
                            </a:rPr>
                            <m:t>di</m:t>
                          </m:r>
                        </m:e>
                        <m:sup>
                          <m:r>
                            <a:rPr lang="en-US" i="0">
                              <a:latin typeface="Cambria Math" panose="02040503050406030204" pitchFamily="18" charset="0"/>
                            </a:rPr>
                            <m:t>2</m:t>
                          </m:r>
                        </m:sup>
                      </m:sSup>
                    </m:oMath>
                  </m:oMathPara>
                </a14:m>
                <a:endParaRPr lang="en-US" dirty="0"/>
              </a:p>
            </p:txBody>
          </p:sp>
        </mc:Choice>
        <mc:Fallback xmlns="">
          <p:sp>
            <p:nvSpPr>
              <p:cNvPr id="11" name="Rectángulo 10"/>
              <p:cNvSpPr>
                <a:spLocks noRot="1" noChangeAspect="1" noMove="1" noResize="1" noEditPoints="1" noAdjustHandles="1" noChangeArrowheads="1" noChangeShapeType="1" noTextEdit="1"/>
              </p:cNvSpPr>
              <p:nvPr/>
            </p:nvSpPr>
            <p:spPr>
              <a:xfrm>
                <a:off x="4101280" y="4558683"/>
                <a:ext cx="4696477" cy="369332"/>
              </a:xfrm>
              <a:prstGeom prst="rect">
                <a:avLst/>
              </a:prstGeom>
              <a:blipFill rotWithShape="0">
                <a:blip r:embed="rId6"/>
                <a:stretch>
                  <a:fillRect t="-120000" b="-19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8863930" y="4570665"/>
                <a:ext cx="152560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i</m:t>
                          </m:r>
                          <m:r>
                            <a:rPr lang="en-US" i="0">
                              <a:latin typeface="Cambria Math" panose="02040503050406030204" pitchFamily="18" charset="0"/>
                            </a:rPr>
                            <m:t>=1,….,</m:t>
                          </m:r>
                          <m:r>
                            <m:rPr>
                              <m:sty m:val="p"/>
                            </m:rPr>
                            <a:rPr lang="en-US" i="0">
                              <a:latin typeface="Cambria Math" panose="02040503050406030204" pitchFamily="18" charset="0"/>
                            </a:rPr>
                            <m:t>n</m:t>
                          </m:r>
                        </m:e>
                      </m:d>
                    </m:oMath>
                  </m:oMathPara>
                </a14:m>
                <a:endParaRPr lang="en-US" dirty="0"/>
              </a:p>
            </p:txBody>
          </p:sp>
        </mc:Choice>
        <mc:Fallback xmlns="">
          <p:sp>
            <p:nvSpPr>
              <p:cNvPr id="12" name="Rectángulo 11"/>
              <p:cNvSpPr>
                <a:spLocks noRot="1" noChangeAspect="1" noMove="1" noResize="1" noEditPoints="1" noAdjustHandles="1" noChangeArrowheads="1" noChangeShapeType="1" noTextEdit="1"/>
              </p:cNvSpPr>
              <p:nvPr/>
            </p:nvSpPr>
            <p:spPr>
              <a:xfrm>
                <a:off x="8863930" y="4570665"/>
                <a:ext cx="1525609" cy="369332"/>
              </a:xfrm>
              <a:prstGeom prst="rect">
                <a:avLst/>
              </a:prstGeom>
              <a:blipFill rotWithShape="0">
                <a:blip r:embed="rId7"/>
                <a:stretch>
                  <a:fillRect/>
                </a:stretch>
              </a:blipFill>
            </p:spPr>
            <p:txBody>
              <a:bodyPr/>
              <a:lstStyle/>
              <a:p>
                <a:r>
                  <a:rPr lang="en-US">
                    <a:noFill/>
                  </a:rPr>
                  <a:t> </a:t>
                </a:r>
              </a:p>
            </p:txBody>
          </p:sp>
        </mc:Fallback>
      </mc:AlternateContent>
      <p:pic>
        <p:nvPicPr>
          <p:cNvPr id="14" name="Imagen 13"/>
          <p:cNvPicPr/>
          <p:nvPr/>
        </p:nvPicPr>
        <p:blipFill>
          <a:blip r:embed="rId8">
            <a:extLst>
              <a:ext uri="{28A0092B-C50C-407E-A947-70E740481C1C}">
                <a14:useLocalDpi xmlns:a14="http://schemas.microsoft.com/office/drawing/2010/main" val="0"/>
              </a:ext>
            </a:extLst>
          </a:blip>
          <a:srcRect/>
          <a:stretch>
            <a:fillRect/>
          </a:stretch>
        </p:blipFill>
        <p:spPr bwMode="auto">
          <a:xfrm>
            <a:off x="199072" y="2705292"/>
            <a:ext cx="5404174" cy="3810413"/>
          </a:xfrm>
          <a:prstGeom prst="rect">
            <a:avLst/>
          </a:prstGeom>
          <a:noFill/>
          <a:ln>
            <a:noFill/>
          </a:ln>
        </p:spPr>
      </p:pic>
      <p:sp>
        <p:nvSpPr>
          <p:cNvPr id="13" name="Marcador de contenido 2"/>
          <p:cNvSpPr txBox="1">
            <a:spLocks/>
          </p:cNvSpPr>
          <p:nvPr/>
        </p:nvSpPr>
        <p:spPr>
          <a:xfrm>
            <a:off x="10945892" y="3215741"/>
            <a:ext cx="687827" cy="17030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s-EC" smtClean="0"/>
              <a:t>(6)</a:t>
            </a:r>
          </a:p>
          <a:p>
            <a:pPr marL="0" indent="0">
              <a:buFont typeface="Wingdings 3" charset="2"/>
              <a:buNone/>
            </a:pPr>
            <a:r>
              <a:rPr lang="es-EC" smtClean="0"/>
              <a:t>(7)</a:t>
            </a:r>
          </a:p>
          <a:p>
            <a:pPr marL="0" indent="0">
              <a:buFont typeface="Wingdings 3" charset="2"/>
              <a:buNone/>
            </a:pPr>
            <a:r>
              <a:rPr lang="es-EC" smtClean="0"/>
              <a:t>(8)</a:t>
            </a:r>
          </a:p>
          <a:p>
            <a:pPr marL="0" indent="0">
              <a:buFont typeface="Wingdings 3" charset="2"/>
              <a:buNone/>
            </a:pPr>
            <a:r>
              <a:rPr lang="es-EC" smtClean="0"/>
              <a:t>(9)</a:t>
            </a:r>
            <a:endParaRPr lang="es-EC" dirty="0" smtClean="0"/>
          </a:p>
        </p:txBody>
      </p:sp>
      <p:sp>
        <p:nvSpPr>
          <p:cNvPr id="5" name="Rectángulo 4"/>
          <p:cNvSpPr/>
          <p:nvPr/>
        </p:nvSpPr>
        <p:spPr>
          <a:xfrm>
            <a:off x="325322" y="6329534"/>
            <a:ext cx="4109843" cy="307777"/>
          </a:xfrm>
          <a:prstGeom prst="rect">
            <a:avLst/>
          </a:prstGeom>
        </p:spPr>
        <p:txBody>
          <a:bodyPr wrap="none">
            <a:spAutoFit/>
          </a:bodyPr>
          <a:lstStyle/>
          <a:p>
            <a:pPr algn="ctr"/>
            <a:r>
              <a:rPr lang="es-ES" sz="1400" dirty="0"/>
              <a:t>Figura 5</a:t>
            </a:r>
            <a:r>
              <a:rPr lang="es-ES" sz="1400" dirty="0" smtClean="0"/>
              <a:t> </a:t>
            </a:r>
            <a:r>
              <a:rPr lang="es-ES" sz="1400" dirty="0" err="1" smtClean="0"/>
              <a:t>Trilateración</a:t>
            </a:r>
            <a:r>
              <a:rPr lang="es-ES" sz="1400" dirty="0" smtClean="0"/>
              <a:t> con 3 nodos de referencia.</a:t>
            </a:r>
            <a:endParaRPr lang="en-US" sz="1400" dirty="0"/>
          </a:p>
        </p:txBody>
      </p:sp>
      <p:sp>
        <p:nvSpPr>
          <p:cNvPr id="16" name="Marcador de número de diapositiva 2"/>
          <p:cNvSpPr txBox="1">
            <a:spLocks/>
          </p:cNvSpPr>
          <p:nvPr/>
        </p:nvSpPr>
        <p:spPr>
          <a:xfrm>
            <a:off x="11194081" y="6372784"/>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14</a:t>
            </a:r>
            <a:endParaRPr lang="en-US" sz="1400" b="1" dirty="0">
              <a:solidFill>
                <a:schemeClr val="tx1"/>
              </a:solidFill>
            </a:endParaRPr>
          </a:p>
        </p:txBody>
      </p:sp>
    </p:spTree>
    <p:extLst>
      <p:ext uri="{BB962C8B-B14F-4D97-AF65-F5344CB8AC3E}">
        <p14:creationId xmlns:p14="http://schemas.microsoft.com/office/powerpoint/2010/main" val="1037790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662" y="197834"/>
            <a:ext cx="11338655" cy="1320800"/>
          </a:xfrm>
        </p:spPr>
        <p:txBody>
          <a:bodyPr>
            <a:normAutofit/>
          </a:bodyPr>
          <a:lstStyle/>
          <a:p>
            <a:r>
              <a:rPr lang="es-EC" sz="3200" dirty="0"/>
              <a:t>Explicación de la Técnica de Radiolocalización Seleccionada </a:t>
            </a:r>
            <a:endParaRPr lang="en-US" sz="3200"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10661" y="858234"/>
                <a:ext cx="11338655" cy="5800143"/>
              </a:xfrm>
            </p:spPr>
            <p:txBody>
              <a:bodyPr>
                <a:normAutofit fontScale="85000" lnSpcReduction="20000"/>
              </a:bodyPr>
              <a:lstStyle/>
              <a:p>
                <a:pPr marL="0" indent="0" algn="just">
                  <a:buNone/>
                </a:pPr>
                <a:r>
                  <a:rPr lang="es-ES" sz="2200" dirty="0" smtClean="0"/>
                  <a:t>La </a:t>
                </a:r>
                <a:r>
                  <a:rPr lang="es-ES" sz="2200" dirty="0"/>
                  <a:t>resolución del </a:t>
                </a:r>
                <a:r>
                  <a:rPr lang="es-ES" sz="2200" dirty="0" smtClean="0"/>
                  <a:t>sistema de ecuaciones comúnmente  </a:t>
                </a:r>
                <a:r>
                  <a:rPr lang="es-ES" sz="2200" dirty="0"/>
                  <a:t>se suele hacer por el método de sustitución, sin embargo para este proyecto se  va a utilizar el  método LS (</a:t>
                </a:r>
                <a:r>
                  <a:rPr lang="es-ES" sz="2200" dirty="0" err="1"/>
                  <a:t>Least</a:t>
                </a:r>
                <a:r>
                  <a:rPr lang="es-ES" sz="2200" dirty="0"/>
                  <a:t> </a:t>
                </a:r>
                <a:r>
                  <a:rPr lang="es-ES" sz="2200" dirty="0" err="1"/>
                  <a:t>Squares</a:t>
                </a:r>
                <a:r>
                  <a:rPr lang="es-ES" sz="2200" dirty="0"/>
                  <a:t>) para minimizar el error y encontrar las coordenadas</a:t>
                </a:r>
                <a14:m>
                  <m:oMath xmlns:m="http://schemas.openxmlformats.org/officeDocument/2006/math">
                    <m:d>
                      <m:dPr>
                        <m:ctrlPr>
                          <a:rPr lang="es-ES" sz="2200" i="1">
                            <a:latin typeface="Cambria Math" panose="02040503050406030204" pitchFamily="18" charset="0"/>
                          </a:rPr>
                        </m:ctrlPr>
                      </m:dPr>
                      <m:e>
                        <m:sSub>
                          <m:sSubPr>
                            <m:ctrlPr>
                              <a:rPr lang="en-US" sz="2200" i="1">
                                <a:latin typeface="Cambria Math" panose="02040503050406030204" pitchFamily="18" charset="0"/>
                              </a:rPr>
                            </m:ctrlPr>
                          </m:sSubPr>
                          <m:e>
                            <m:r>
                              <m:rPr>
                                <m:sty m:val="p"/>
                              </m:rPr>
                              <a:rPr lang="es-ES" sz="2200">
                                <a:latin typeface="Cambria Math" panose="02040503050406030204" pitchFamily="18" charset="0"/>
                              </a:rPr>
                              <m:t>x</m:t>
                            </m:r>
                          </m:e>
                          <m:sub>
                            <m:r>
                              <m:rPr>
                                <m:sty m:val="p"/>
                              </m:rPr>
                              <a:rPr lang="es-ES" sz="2200">
                                <a:latin typeface="Cambria Math" panose="02040503050406030204" pitchFamily="18" charset="0"/>
                              </a:rPr>
                              <m:t>d</m:t>
                            </m:r>
                          </m:sub>
                        </m:sSub>
                        <m:r>
                          <a:rPr lang="es-ES" sz="2200">
                            <a:latin typeface="Cambria Math" panose="02040503050406030204" pitchFamily="18" charset="0"/>
                          </a:rPr>
                          <m:t>, </m:t>
                        </m:r>
                        <m:sSub>
                          <m:sSubPr>
                            <m:ctrlPr>
                              <a:rPr lang="en-US" sz="2200" i="1">
                                <a:latin typeface="Cambria Math" panose="02040503050406030204" pitchFamily="18" charset="0"/>
                              </a:rPr>
                            </m:ctrlPr>
                          </m:sSubPr>
                          <m:e>
                            <m:r>
                              <m:rPr>
                                <m:sty m:val="p"/>
                              </m:rPr>
                              <a:rPr lang="es-ES" sz="2200">
                                <a:latin typeface="Cambria Math" panose="02040503050406030204" pitchFamily="18" charset="0"/>
                              </a:rPr>
                              <m:t>y</m:t>
                            </m:r>
                          </m:e>
                          <m:sub>
                            <m:r>
                              <m:rPr>
                                <m:sty m:val="p"/>
                              </m:rPr>
                              <a:rPr lang="es-ES" sz="2200">
                                <a:latin typeface="Cambria Math" panose="02040503050406030204" pitchFamily="18" charset="0"/>
                              </a:rPr>
                              <m:t>d</m:t>
                            </m:r>
                          </m:sub>
                        </m:sSub>
                      </m:e>
                    </m:d>
                  </m:oMath>
                </a14:m>
                <a:r>
                  <a:rPr lang="es-ES" sz="2200" dirty="0" smtClean="0"/>
                  <a:t>, de </a:t>
                </a:r>
                <a:r>
                  <a:rPr lang="es-ES" sz="2200" dirty="0"/>
                  <a:t>una </a:t>
                </a:r>
                <a:r>
                  <a:rPr lang="es-ES" sz="2200" dirty="0" smtClean="0"/>
                  <a:t>manera rápida  y sencilla </a:t>
                </a:r>
                <a:r>
                  <a:rPr lang="es-EC" sz="2400" dirty="0"/>
                  <a:t>(</a:t>
                </a:r>
                <a:r>
                  <a:rPr lang="es-EC" sz="2400" dirty="0" err="1"/>
                  <a:t>Poellabauer</a:t>
                </a:r>
                <a:r>
                  <a:rPr lang="es-EC" sz="2400" dirty="0"/>
                  <a:t>, 2010)</a:t>
                </a:r>
                <a:r>
                  <a:rPr lang="es-ES" sz="2200" dirty="0" smtClean="0"/>
                  <a:t>. </a:t>
                </a:r>
                <a:endParaRPr lang="es-EC" sz="2200" dirty="0" smtClean="0"/>
              </a:p>
              <a:p>
                <a:pPr marL="0" indent="0">
                  <a:buNone/>
                </a:pPr>
                <a:r>
                  <a:rPr lang="es-EC" sz="2200" dirty="0" smtClean="0"/>
                  <a:t>1. Se </a:t>
                </a:r>
                <a:r>
                  <a:rPr lang="es-EC" sz="2200" dirty="0"/>
                  <a:t>procede hacer restas entre las distancias para deshacerse de los términos cuadráticos(ver expresiones 10, 11 y 12). </a:t>
                </a:r>
              </a:p>
              <a:p>
                <a:pPr marL="0" indent="0">
                  <a:buNone/>
                </a:pPr>
                <a:endParaRPr lang="es-EC" sz="2200" dirty="0" smtClean="0"/>
              </a:p>
              <a:p>
                <a:pPr marL="0" indent="0">
                  <a:buNone/>
                </a:pP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panose="02040503050406030204" pitchFamily="18" charset="0"/>
                            </a:rPr>
                          </m:ctrlPr>
                        </m:sSupPr>
                        <m:e>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s-ES" b="0" i="0">
                                      <a:solidFill>
                                        <a:schemeClr val="tx1"/>
                                      </a:solidFill>
                                      <a:latin typeface="Cambria Math" panose="02040503050406030204" pitchFamily="18" charset="0"/>
                                    </a:rPr>
                                    <m:t>d</m:t>
                                  </m:r>
                                </m:e>
                                <m:sub>
                                  <m:r>
                                    <m:rPr>
                                      <m:sty m:val="p"/>
                                    </m:rPr>
                                    <a:rPr lang="es-ES" b="0" i="0">
                                      <a:solidFill>
                                        <a:schemeClr val="tx1"/>
                                      </a:solidFill>
                                      <a:latin typeface="Cambria Math" panose="02040503050406030204" pitchFamily="18" charset="0"/>
                                    </a:rPr>
                                    <m:t>b</m:t>
                                  </m:r>
                                </m:sub>
                              </m:sSub>
                              <m:r>
                                <a:rPr lang="es-ES" b="0" i="0">
                                  <a:solidFill>
                                    <a:schemeClr val="tx1"/>
                                  </a:solidFill>
                                  <a:latin typeface="Cambria Math" panose="02040503050406030204" pitchFamily="18" charset="0"/>
                                </a:rPr>
                                <m:t> </m:t>
                              </m:r>
                            </m:e>
                            <m:sup>
                              <m:r>
                                <a:rPr lang="es-ES" b="0" i="0">
                                  <a:solidFill>
                                    <a:schemeClr val="tx1"/>
                                  </a:solidFill>
                                  <a:latin typeface="Cambria Math" panose="02040503050406030204" pitchFamily="18" charset="0"/>
                                </a:rPr>
                                <m:t>2</m:t>
                              </m:r>
                            </m:sup>
                          </m:sSup>
                          <m:r>
                            <a:rPr lang="es-ES" b="0" i="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s-ES" b="0" i="0">
                                      <a:solidFill>
                                        <a:schemeClr val="tx1"/>
                                      </a:solidFill>
                                      <a:latin typeface="Cambria Math" panose="02040503050406030204" pitchFamily="18" charset="0"/>
                                    </a:rPr>
                                    <m:t>d</m:t>
                                  </m:r>
                                </m:e>
                                <m:sub>
                                  <m:r>
                                    <m:rPr>
                                      <m:sty m:val="p"/>
                                    </m:rPr>
                                    <a:rPr lang="es-ES" b="0" i="0">
                                      <a:solidFill>
                                        <a:schemeClr val="tx1"/>
                                      </a:solidFill>
                                      <a:latin typeface="Cambria Math" panose="02040503050406030204" pitchFamily="18" charset="0"/>
                                    </a:rPr>
                                    <m:t>a</m:t>
                                  </m:r>
                                </m:sub>
                              </m:sSub>
                            </m:e>
                            <m:sup>
                              <m:r>
                                <a:rPr lang="es-ES" b="0" i="0">
                                  <a:solidFill>
                                    <a:schemeClr val="tx1"/>
                                  </a:solidFill>
                                  <a:latin typeface="Cambria Math" panose="02040503050406030204" pitchFamily="18" charset="0"/>
                                </a:rPr>
                                <m:t>2</m:t>
                              </m:r>
                            </m:sup>
                          </m:sSup>
                          <m:r>
                            <a:rPr lang="es-E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s-ES" b="0" i="0">
                                  <a:solidFill>
                                    <a:schemeClr val="tx1"/>
                                  </a:solidFill>
                                  <a:latin typeface="Cambria Math" panose="02040503050406030204" pitchFamily="18" charset="0"/>
                                </a:rPr>
                                <m:t>x</m:t>
                              </m:r>
                            </m:e>
                            <m:sub>
                              <m:r>
                                <m:rPr>
                                  <m:sty m:val="p"/>
                                </m:rPr>
                                <a:rPr lang="es-ES" b="0" i="0">
                                  <a:solidFill>
                                    <a:schemeClr val="tx1"/>
                                  </a:solidFill>
                                  <a:latin typeface="Cambria Math" panose="02040503050406030204" pitchFamily="18" charset="0"/>
                                </a:rPr>
                                <m:t>b</m:t>
                              </m:r>
                            </m:sub>
                          </m:sSub>
                          <m:r>
                            <a:rPr lang="es-E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s-ES" b="0" i="0">
                                  <a:solidFill>
                                    <a:schemeClr val="tx1"/>
                                  </a:solidFill>
                                  <a:latin typeface="Cambria Math" panose="02040503050406030204" pitchFamily="18" charset="0"/>
                                </a:rPr>
                                <m:t>x</m:t>
                              </m:r>
                            </m:e>
                            <m:sub>
                              <m:r>
                                <m:rPr>
                                  <m:sty m:val="p"/>
                                </m:rPr>
                                <a:rPr lang="es-ES" b="0" i="0">
                                  <a:solidFill>
                                    <a:schemeClr val="tx1"/>
                                  </a:solidFill>
                                  <a:latin typeface="Cambria Math" panose="02040503050406030204" pitchFamily="18" charset="0"/>
                                </a:rPr>
                                <m:t>d</m:t>
                              </m:r>
                            </m:sub>
                          </m:sSub>
                          <m:r>
                            <a:rPr lang="es-ES" b="0" i="0">
                              <a:solidFill>
                                <a:schemeClr val="tx1"/>
                              </a:solidFill>
                              <a:latin typeface="Cambria Math" panose="02040503050406030204" pitchFamily="18" charset="0"/>
                            </a:rPr>
                            <m:t> )</m:t>
                          </m:r>
                        </m:e>
                        <m:sup>
                          <m:r>
                            <a:rPr lang="es-ES" b="0" i="0">
                              <a:solidFill>
                                <a:schemeClr val="tx1"/>
                              </a:solidFill>
                              <a:latin typeface="Cambria Math" panose="02040503050406030204" pitchFamily="18" charset="0"/>
                            </a:rPr>
                            <m:t>2</m:t>
                          </m:r>
                        </m:sup>
                      </m:sSup>
                      <m:r>
                        <a:rPr lang="es-ES" b="0" i="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s-ES" b="0" i="0">
                                      <a:solidFill>
                                        <a:schemeClr val="tx1"/>
                                      </a:solidFill>
                                      <a:latin typeface="Cambria Math" panose="02040503050406030204" pitchFamily="18" charset="0"/>
                                    </a:rPr>
                                    <m:t>y</m:t>
                                  </m:r>
                                </m:e>
                                <m:sub>
                                  <m:r>
                                    <m:rPr>
                                      <m:sty m:val="p"/>
                                    </m:rPr>
                                    <a:rPr lang="es-ES" b="0" i="0">
                                      <a:solidFill>
                                        <a:schemeClr val="tx1"/>
                                      </a:solidFill>
                                      <a:latin typeface="Cambria Math" panose="02040503050406030204" pitchFamily="18" charset="0"/>
                                    </a:rPr>
                                    <m:t>b</m:t>
                                  </m:r>
                                </m:sub>
                              </m:sSub>
                              <m:r>
                                <a:rPr lang="es-E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s-ES" b="0" i="0">
                                      <a:solidFill>
                                        <a:schemeClr val="tx1"/>
                                      </a:solidFill>
                                      <a:latin typeface="Cambria Math" panose="02040503050406030204" pitchFamily="18" charset="0"/>
                                    </a:rPr>
                                    <m:t>y</m:t>
                                  </m:r>
                                </m:e>
                                <m:sub>
                                  <m:r>
                                    <m:rPr>
                                      <m:sty m:val="p"/>
                                    </m:rPr>
                                    <a:rPr lang="es-ES" b="0" i="0">
                                      <a:solidFill>
                                        <a:schemeClr val="tx1"/>
                                      </a:solidFill>
                                      <a:latin typeface="Cambria Math" panose="02040503050406030204" pitchFamily="18" charset="0"/>
                                    </a:rPr>
                                    <m:t>d</m:t>
                                  </m:r>
                                </m:sub>
                              </m:sSub>
                            </m:e>
                          </m:d>
                        </m:e>
                        <m:sup>
                          <m:r>
                            <a:rPr lang="es-ES" b="0" i="0">
                              <a:solidFill>
                                <a:schemeClr val="tx1"/>
                              </a:solidFill>
                              <a:latin typeface="Cambria Math" panose="02040503050406030204" pitchFamily="18" charset="0"/>
                            </a:rPr>
                            <m:t>2</m:t>
                          </m:r>
                        </m:sup>
                      </m:sSup>
                      <m:r>
                        <a:rPr lang="es-ES" b="0" i="0">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s-ES" b="0" i="0">
                                      <a:solidFill>
                                        <a:schemeClr val="tx1"/>
                                      </a:solidFill>
                                      <a:latin typeface="Cambria Math" panose="02040503050406030204" pitchFamily="18" charset="0"/>
                                    </a:rPr>
                                    <m:t>x</m:t>
                                  </m:r>
                                </m:e>
                                <m:sub>
                                  <m:r>
                                    <m:rPr>
                                      <m:sty m:val="p"/>
                                    </m:rPr>
                                    <a:rPr lang="es-ES" b="0" i="0">
                                      <a:solidFill>
                                        <a:schemeClr val="tx1"/>
                                      </a:solidFill>
                                      <a:latin typeface="Cambria Math" panose="02040503050406030204" pitchFamily="18" charset="0"/>
                                    </a:rPr>
                                    <m:t>a</m:t>
                                  </m:r>
                                </m:sub>
                              </m:sSub>
                              <m:r>
                                <a:rPr lang="es-E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s-ES" b="0" i="0">
                                      <a:solidFill>
                                        <a:schemeClr val="tx1"/>
                                      </a:solidFill>
                                      <a:latin typeface="Cambria Math" panose="02040503050406030204" pitchFamily="18" charset="0"/>
                                    </a:rPr>
                                    <m:t>x</m:t>
                                  </m:r>
                                </m:e>
                                <m:sub>
                                  <m:r>
                                    <m:rPr>
                                      <m:sty m:val="p"/>
                                    </m:rPr>
                                    <a:rPr lang="es-ES" b="0" i="0">
                                      <a:solidFill>
                                        <a:schemeClr val="tx1"/>
                                      </a:solidFill>
                                      <a:latin typeface="Cambria Math" panose="02040503050406030204" pitchFamily="18" charset="0"/>
                                    </a:rPr>
                                    <m:t>d</m:t>
                                  </m:r>
                                </m:sub>
                              </m:sSub>
                              <m:r>
                                <a:rPr lang="es-ES" b="0" i="0">
                                  <a:solidFill>
                                    <a:schemeClr val="tx1"/>
                                  </a:solidFill>
                                  <a:latin typeface="Cambria Math" panose="02040503050406030204" pitchFamily="18" charset="0"/>
                                </a:rPr>
                                <m:t>  </m:t>
                              </m:r>
                            </m:e>
                          </m:d>
                        </m:e>
                        <m:sup>
                          <m:r>
                            <a:rPr lang="es-ES" b="0" i="0">
                              <a:solidFill>
                                <a:schemeClr val="tx1"/>
                              </a:solidFill>
                              <a:latin typeface="Cambria Math" panose="02040503050406030204" pitchFamily="18" charset="0"/>
                            </a:rPr>
                            <m:t>2</m:t>
                          </m:r>
                        </m:sup>
                      </m:sSup>
                      <m:r>
                        <a:rPr lang="es-ES" b="0" i="0">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s-ES" b="0" i="0">
                                      <a:solidFill>
                                        <a:schemeClr val="tx1"/>
                                      </a:solidFill>
                                      <a:latin typeface="Cambria Math" panose="02040503050406030204" pitchFamily="18" charset="0"/>
                                    </a:rPr>
                                    <m:t>y</m:t>
                                  </m:r>
                                </m:e>
                                <m:sub>
                                  <m:r>
                                    <m:rPr>
                                      <m:sty m:val="p"/>
                                    </m:rPr>
                                    <a:rPr lang="es-ES" b="0" i="0">
                                      <a:solidFill>
                                        <a:schemeClr val="tx1"/>
                                      </a:solidFill>
                                      <a:latin typeface="Cambria Math" panose="02040503050406030204" pitchFamily="18" charset="0"/>
                                    </a:rPr>
                                    <m:t>a</m:t>
                                  </m:r>
                                </m:sub>
                              </m:sSub>
                              <m:r>
                                <a:rPr lang="es-E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s-ES" b="0" i="0">
                                      <a:solidFill>
                                        <a:schemeClr val="tx1"/>
                                      </a:solidFill>
                                      <a:latin typeface="Cambria Math" panose="02040503050406030204" pitchFamily="18" charset="0"/>
                                    </a:rPr>
                                    <m:t>y</m:t>
                                  </m:r>
                                </m:e>
                                <m:sub>
                                  <m:r>
                                    <m:rPr>
                                      <m:sty m:val="p"/>
                                    </m:rPr>
                                    <a:rPr lang="es-ES" b="0" i="0">
                                      <a:solidFill>
                                        <a:schemeClr val="tx1"/>
                                      </a:solidFill>
                                      <a:latin typeface="Cambria Math" panose="02040503050406030204" pitchFamily="18" charset="0"/>
                                    </a:rPr>
                                    <m:t>d</m:t>
                                  </m:r>
                                </m:sub>
                              </m:sSub>
                            </m:e>
                          </m:d>
                        </m:e>
                        <m:sup>
                          <m:r>
                            <a:rPr lang="es-ES" b="0" i="0">
                              <a:solidFill>
                                <a:schemeClr val="tx1"/>
                              </a:solidFill>
                              <a:latin typeface="Cambria Math" panose="02040503050406030204" pitchFamily="18" charset="0"/>
                            </a:rPr>
                            <m:t>2</m:t>
                          </m:r>
                        </m:sup>
                      </m:sSup>
                    </m:oMath>
                  </m:oMathPara>
                </a14:m>
                <a:endParaRPr lang="es-EC"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sSup>
                        <m:sSupPr>
                          <m:ctrlPr>
                            <a:rPr lang="en-US" i="1">
                              <a:solidFill>
                                <a:schemeClr val="tx1"/>
                              </a:solidFill>
                              <a:latin typeface="Cambria Math" panose="02040503050406030204" pitchFamily="18" charset="0"/>
                            </a:rPr>
                          </m:ctrlPr>
                        </m:sSupPr>
                        <m:e>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s-ES" b="0" i="0">
                                      <a:solidFill>
                                        <a:schemeClr val="tx1"/>
                                      </a:solidFill>
                                      <a:latin typeface="Cambria Math" panose="02040503050406030204" pitchFamily="18" charset="0"/>
                                    </a:rPr>
                                    <m:t>d</m:t>
                                  </m:r>
                                </m:e>
                                <m:sub>
                                  <m:r>
                                    <m:rPr>
                                      <m:sty m:val="p"/>
                                    </m:rPr>
                                    <a:rPr lang="es-ES" b="0" i="0">
                                      <a:solidFill>
                                        <a:schemeClr val="tx1"/>
                                      </a:solidFill>
                                      <a:latin typeface="Cambria Math" panose="02040503050406030204" pitchFamily="18" charset="0"/>
                                    </a:rPr>
                                    <m:t>c</m:t>
                                  </m:r>
                                </m:sub>
                              </m:sSub>
                              <m:r>
                                <a:rPr lang="es-ES" b="0" i="0">
                                  <a:solidFill>
                                    <a:schemeClr val="tx1"/>
                                  </a:solidFill>
                                  <a:latin typeface="Cambria Math" panose="02040503050406030204" pitchFamily="18" charset="0"/>
                                </a:rPr>
                                <m:t> </m:t>
                              </m:r>
                            </m:e>
                            <m:sup>
                              <m:r>
                                <a:rPr lang="es-ES" b="0" i="0">
                                  <a:solidFill>
                                    <a:schemeClr val="tx1"/>
                                  </a:solidFill>
                                  <a:latin typeface="Cambria Math" panose="02040503050406030204" pitchFamily="18" charset="0"/>
                                </a:rPr>
                                <m:t>2</m:t>
                              </m:r>
                            </m:sup>
                          </m:sSup>
                          <m:r>
                            <a:rPr lang="es-ES" b="0" i="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s-ES" b="0" i="0">
                                      <a:solidFill>
                                        <a:schemeClr val="tx1"/>
                                      </a:solidFill>
                                      <a:latin typeface="Cambria Math" panose="02040503050406030204" pitchFamily="18" charset="0"/>
                                    </a:rPr>
                                    <m:t>d</m:t>
                                  </m:r>
                                </m:e>
                                <m:sub>
                                  <m:r>
                                    <m:rPr>
                                      <m:sty m:val="p"/>
                                    </m:rPr>
                                    <a:rPr lang="es-ES" b="0" i="0">
                                      <a:solidFill>
                                        <a:schemeClr val="tx1"/>
                                      </a:solidFill>
                                      <a:latin typeface="Cambria Math" panose="02040503050406030204" pitchFamily="18" charset="0"/>
                                    </a:rPr>
                                    <m:t>a</m:t>
                                  </m:r>
                                </m:sub>
                              </m:sSub>
                            </m:e>
                            <m:sup>
                              <m:r>
                                <a:rPr lang="es-ES" b="0" i="0">
                                  <a:solidFill>
                                    <a:schemeClr val="tx1"/>
                                  </a:solidFill>
                                  <a:latin typeface="Cambria Math" panose="02040503050406030204" pitchFamily="18" charset="0"/>
                                </a:rPr>
                                <m:t>2</m:t>
                              </m:r>
                            </m:sup>
                          </m:sSup>
                          <m:r>
                            <a:rPr lang="es-E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s-ES" b="0" i="0">
                                  <a:solidFill>
                                    <a:schemeClr val="tx1"/>
                                  </a:solidFill>
                                  <a:latin typeface="Cambria Math" panose="02040503050406030204" pitchFamily="18" charset="0"/>
                                </a:rPr>
                                <m:t>x</m:t>
                              </m:r>
                            </m:e>
                            <m:sub>
                              <m:r>
                                <m:rPr>
                                  <m:sty m:val="p"/>
                                </m:rPr>
                                <a:rPr lang="es-ES" b="0" i="0">
                                  <a:solidFill>
                                    <a:schemeClr val="tx1"/>
                                  </a:solidFill>
                                  <a:latin typeface="Cambria Math" panose="02040503050406030204" pitchFamily="18" charset="0"/>
                                </a:rPr>
                                <m:t>c</m:t>
                              </m:r>
                            </m:sub>
                          </m:sSub>
                          <m:r>
                            <a:rPr lang="es-E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s-ES" b="0" i="0">
                                  <a:solidFill>
                                    <a:schemeClr val="tx1"/>
                                  </a:solidFill>
                                  <a:latin typeface="Cambria Math" panose="02040503050406030204" pitchFamily="18" charset="0"/>
                                </a:rPr>
                                <m:t>x</m:t>
                              </m:r>
                            </m:e>
                            <m:sub>
                              <m:r>
                                <m:rPr>
                                  <m:sty m:val="p"/>
                                </m:rPr>
                                <a:rPr lang="es-ES" b="0" i="0">
                                  <a:solidFill>
                                    <a:schemeClr val="tx1"/>
                                  </a:solidFill>
                                  <a:latin typeface="Cambria Math" panose="02040503050406030204" pitchFamily="18" charset="0"/>
                                </a:rPr>
                                <m:t>d</m:t>
                              </m:r>
                            </m:sub>
                          </m:sSub>
                          <m:r>
                            <a:rPr lang="es-ES" b="0" i="0">
                              <a:solidFill>
                                <a:schemeClr val="tx1"/>
                              </a:solidFill>
                              <a:latin typeface="Cambria Math" panose="02040503050406030204" pitchFamily="18" charset="0"/>
                            </a:rPr>
                            <m:t> )</m:t>
                          </m:r>
                        </m:e>
                        <m:sup>
                          <m:r>
                            <a:rPr lang="es-ES" b="0" i="0">
                              <a:solidFill>
                                <a:schemeClr val="tx1"/>
                              </a:solidFill>
                              <a:latin typeface="Cambria Math" panose="02040503050406030204" pitchFamily="18" charset="0"/>
                            </a:rPr>
                            <m:t>2</m:t>
                          </m:r>
                        </m:sup>
                      </m:sSup>
                      <m:r>
                        <a:rPr lang="es-ES" b="0" i="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s-ES" b="0" i="0">
                                      <a:solidFill>
                                        <a:schemeClr val="tx1"/>
                                      </a:solidFill>
                                      <a:latin typeface="Cambria Math" panose="02040503050406030204" pitchFamily="18" charset="0"/>
                                    </a:rPr>
                                    <m:t>y</m:t>
                                  </m:r>
                                </m:e>
                                <m:sub>
                                  <m:r>
                                    <m:rPr>
                                      <m:sty m:val="p"/>
                                    </m:rPr>
                                    <a:rPr lang="es-ES" b="0" i="0">
                                      <a:solidFill>
                                        <a:schemeClr val="tx1"/>
                                      </a:solidFill>
                                      <a:latin typeface="Cambria Math" panose="02040503050406030204" pitchFamily="18" charset="0"/>
                                    </a:rPr>
                                    <m:t>c</m:t>
                                  </m:r>
                                </m:sub>
                              </m:sSub>
                              <m:r>
                                <a:rPr lang="es-E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s-ES" b="0" i="0">
                                      <a:solidFill>
                                        <a:schemeClr val="tx1"/>
                                      </a:solidFill>
                                      <a:latin typeface="Cambria Math" panose="02040503050406030204" pitchFamily="18" charset="0"/>
                                    </a:rPr>
                                    <m:t>y</m:t>
                                  </m:r>
                                </m:e>
                                <m:sub>
                                  <m:r>
                                    <m:rPr>
                                      <m:sty m:val="p"/>
                                    </m:rPr>
                                    <a:rPr lang="es-ES" b="0" i="0">
                                      <a:solidFill>
                                        <a:schemeClr val="tx1"/>
                                      </a:solidFill>
                                      <a:latin typeface="Cambria Math" panose="02040503050406030204" pitchFamily="18" charset="0"/>
                                    </a:rPr>
                                    <m:t>d</m:t>
                                  </m:r>
                                </m:sub>
                              </m:sSub>
                            </m:e>
                          </m:d>
                        </m:e>
                        <m:sup>
                          <m:r>
                            <a:rPr lang="es-ES" b="0" i="0">
                              <a:solidFill>
                                <a:schemeClr val="tx1"/>
                              </a:solidFill>
                              <a:latin typeface="Cambria Math" panose="02040503050406030204" pitchFamily="18" charset="0"/>
                            </a:rPr>
                            <m:t>2</m:t>
                          </m:r>
                        </m:sup>
                      </m:sSup>
                      <m:r>
                        <a:rPr lang="es-ES" b="0" i="0">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s-ES" b="0" i="0">
                                      <a:solidFill>
                                        <a:schemeClr val="tx1"/>
                                      </a:solidFill>
                                      <a:latin typeface="Cambria Math" panose="02040503050406030204" pitchFamily="18" charset="0"/>
                                    </a:rPr>
                                    <m:t>x</m:t>
                                  </m:r>
                                </m:e>
                                <m:sub>
                                  <m:r>
                                    <m:rPr>
                                      <m:sty m:val="p"/>
                                    </m:rPr>
                                    <a:rPr lang="es-ES" b="0" i="0">
                                      <a:solidFill>
                                        <a:schemeClr val="tx1"/>
                                      </a:solidFill>
                                      <a:latin typeface="Cambria Math" panose="02040503050406030204" pitchFamily="18" charset="0"/>
                                    </a:rPr>
                                    <m:t>a</m:t>
                                  </m:r>
                                </m:sub>
                              </m:sSub>
                              <m:r>
                                <a:rPr lang="es-E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s-ES" b="0" i="0">
                                      <a:solidFill>
                                        <a:schemeClr val="tx1"/>
                                      </a:solidFill>
                                      <a:latin typeface="Cambria Math" panose="02040503050406030204" pitchFamily="18" charset="0"/>
                                    </a:rPr>
                                    <m:t>x</m:t>
                                  </m:r>
                                </m:e>
                                <m:sub>
                                  <m:r>
                                    <m:rPr>
                                      <m:sty m:val="p"/>
                                    </m:rPr>
                                    <a:rPr lang="es-ES" b="0" i="0">
                                      <a:solidFill>
                                        <a:schemeClr val="tx1"/>
                                      </a:solidFill>
                                      <a:latin typeface="Cambria Math" panose="02040503050406030204" pitchFamily="18" charset="0"/>
                                    </a:rPr>
                                    <m:t>d</m:t>
                                  </m:r>
                                </m:sub>
                              </m:sSub>
                              <m:r>
                                <a:rPr lang="es-ES" b="0" i="0">
                                  <a:solidFill>
                                    <a:schemeClr val="tx1"/>
                                  </a:solidFill>
                                  <a:latin typeface="Cambria Math" panose="02040503050406030204" pitchFamily="18" charset="0"/>
                                </a:rPr>
                                <m:t>  </m:t>
                              </m:r>
                            </m:e>
                          </m:d>
                        </m:e>
                        <m:sup>
                          <m:r>
                            <a:rPr lang="es-ES" b="0" i="0">
                              <a:solidFill>
                                <a:schemeClr val="tx1"/>
                              </a:solidFill>
                              <a:latin typeface="Cambria Math" panose="02040503050406030204" pitchFamily="18" charset="0"/>
                            </a:rPr>
                            <m:t>2</m:t>
                          </m:r>
                        </m:sup>
                      </m:sSup>
                      <m:r>
                        <a:rPr lang="es-ES" b="0" i="0">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s-ES" b="0" i="0">
                                      <a:solidFill>
                                        <a:schemeClr val="tx1"/>
                                      </a:solidFill>
                                      <a:latin typeface="Cambria Math" panose="02040503050406030204" pitchFamily="18" charset="0"/>
                                    </a:rPr>
                                    <m:t>y</m:t>
                                  </m:r>
                                </m:e>
                                <m:sub>
                                  <m:r>
                                    <m:rPr>
                                      <m:sty m:val="p"/>
                                    </m:rPr>
                                    <a:rPr lang="es-ES" b="0" i="0">
                                      <a:solidFill>
                                        <a:schemeClr val="tx1"/>
                                      </a:solidFill>
                                      <a:latin typeface="Cambria Math" panose="02040503050406030204" pitchFamily="18" charset="0"/>
                                    </a:rPr>
                                    <m:t>a</m:t>
                                  </m:r>
                                </m:sub>
                              </m:sSub>
                              <m:r>
                                <a:rPr lang="es-E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s-ES" b="0" i="0">
                                      <a:solidFill>
                                        <a:schemeClr val="tx1"/>
                                      </a:solidFill>
                                      <a:latin typeface="Cambria Math" panose="02040503050406030204" pitchFamily="18" charset="0"/>
                                    </a:rPr>
                                    <m:t>y</m:t>
                                  </m:r>
                                </m:e>
                                <m:sub>
                                  <m:r>
                                    <m:rPr>
                                      <m:sty m:val="p"/>
                                    </m:rPr>
                                    <a:rPr lang="es-ES" b="0" i="0">
                                      <a:solidFill>
                                        <a:schemeClr val="tx1"/>
                                      </a:solidFill>
                                      <a:latin typeface="Cambria Math" panose="02040503050406030204" pitchFamily="18" charset="0"/>
                                    </a:rPr>
                                    <m:t>d</m:t>
                                  </m:r>
                                </m:sub>
                              </m:sSub>
                            </m:e>
                          </m:d>
                        </m:e>
                        <m:sup>
                          <m:r>
                            <a:rPr lang="es-ES" b="0" i="0">
                              <a:solidFill>
                                <a:schemeClr val="tx1"/>
                              </a:solidFill>
                              <a:latin typeface="Cambria Math" panose="02040503050406030204" pitchFamily="18" charset="0"/>
                            </a:rPr>
                            <m:t>2</m:t>
                          </m:r>
                        </m:sup>
                      </m:sSup>
                    </m:oMath>
                  </m:oMathPara>
                </a14:m>
                <a:endParaRPr lang="es-EC" dirty="0" smtClean="0">
                  <a:solidFill>
                    <a:schemeClr val="tx1"/>
                  </a:solidFill>
                </a:endParaRPr>
              </a:p>
              <a:p>
                <a:pPr marL="0" indent="0">
                  <a:buNone/>
                </a:pPr>
                <a14:m>
                  <m:oMathPara xmlns:m="http://schemas.openxmlformats.org/officeDocument/2006/math">
                    <m:oMathParaPr>
                      <m:jc m:val="centerGroup"/>
                    </m:oMathParaPr>
                    <m:oMath xmlns:m="http://schemas.openxmlformats.org/officeDocument/2006/math">
                      <m:sSup>
                        <m:sSupPr>
                          <m:ctrlPr>
                            <a:rPr lang="en-US" i="1">
                              <a:solidFill>
                                <a:schemeClr val="tx1"/>
                              </a:solidFill>
                              <a:latin typeface="Cambria Math" panose="02040503050406030204" pitchFamily="18" charset="0"/>
                            </a:rPr>
                          </m:ctrlPr>
                        </m:sSupPr>
                        <m:e>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s-ES" b="0" i="0">
                                      <a:solidFill>
                                        <a:schemeClr val="tx1"/>
                                      </a:solidFill>
                                      <a:latin typeface="Cambria Math" panose="02040503050406030204" pitchFamily="18" charset="0"/>
                                    </a:rPr>
                                    <m:t>d</m:t>
                                  </m:r>
                                </m:e>
                                <m:sub>
                                  <m:r>
                                    <m:rPr>
                                      <m:sty m:val="p"/>
                                    </m:rPr>
                                    <a:rPr lang="es-ES" b="0" i="0">
                                      <a:solidFill>
                                        <a:schemeClr val="tx1"/>
                                      </a:solidFill>
                                      <a:latin typeface="Cambria Math" panose="02040503050406030204" pitchFamily="18" charset="0"/>
                                    </a:rPr>
                                    <m:t>c</m:t>
                                  </m:r>
                                </m:sub>
                              </m:sSub>
                              <m:r>
                                <a:rPr lang="es-ES" b="0" i="0">
                                  <a:solidFill>
                                    <a:schemeClr val="tx1"/>
                                  </a:solidFill>
                                  <a:latin typeface="Cambria Math" panose="02040503050406030204" pitchFamily="18" charset="0"/>
                                </a:rPr>
                                <m:t> </m:t>
                              </m:r>
                            </m:e>
                            <m:sup>
                              <m:r>
                                <a:rPr lang="es-ES" b="0" i="0">
                                  <a:solidFill>
                                    <a:schemeClr val="tx1"/>
                                  </a:solidFill>
                                  <a:latin typeface="Cambria Math" panose="02040503050406030204" pitchFamily="18" charset="0"/>
                                </a:rPr>
                                <m:t>2</m:t>
                              </m:r>
                            </m:sup>
                          </m:sSup>
                          <m:r>
                            <a:rPr lang="es-ES" b="0" i="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s-ES" b="0" i="0">
                                      <a:solidFill>
                                        <a:schemeClr val="tx1"/>
                                      </a:solidFill>
                                      <a:latin typeface="Cambria Math" panose="02040503050406030204" pitchFamily="18" charset="0"/>
                                    </a:rPr>
                                    <m:t>d</m:t>
                                  </m:r>
                                </m:e>
                                <m:sub>
                                  <m:r>
                                    <m:rPr>
                                      <m:sty m:val="p"/>
                                    </m:rPr>
                                    <a:rPr lang="es-ES" b="0" i="0">
                                      <a:solidFill>
                                        <a:schemeClr val="tx1"/>
                                      </a:solidFill>
                                      <a:latin typeface="Cambria Math" panose="02040503050406030204" pitchFamily="18" charset="0"/>
                                    </a:rPr>
                                    <m:t>a</m:t>
                                  </m:r>
                                </m:sub>
                              </m:sSub>
                            </m:e>
                            <m:sup>
                              <m:r>
                                <a:rPr lang="es-ES" b="0" i="0">
                                  <a:solidFill>
                                    <a:schemeClr val="tx1"/>
                                  </a:solidFill>
                                  <a:latin typeface="Cambria Math" panose="02040503050406030204" pitchFamily="18" charset="0"/>
                                </a:rPr>
                                <m:t>2</m:t>
                              </m:r>
                            </m:sup>
                          </m:sSup>
                          <m:r>
                            <a:rPr lang="es-E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s-ES" b="0" i="0">
                                  <a:solidFill>
                                    <a:schemeClr val="tx1"/>
                                  </a:solidFill>
                                  <a:latin typeface="Cambria Math" panose="02040503050406030204" pitchFamily="18" charset="0"/>
                                </a:rPr>
                                <m:t>x</m:t>
                              </m:r>
                            </m:e>
                            <m:sub>
                              <m:r>
                                <m:rPr>
                                  <m:sty m:val="p"/>
                                </m:rPr>
                                <a:rPr lang="es-ES" b="0" i="0">
                                  <a:solidFill>
                                    <a:schemeClr val="tx1"/>
                                  </a:solidFill>
                                  <a:latin typeface="Cambria Math" panose="02040503050406030204" pitchFamily="18" charset="0"/>
                                </a:rPr>
                                <m:t>c</m:t>
                              </m:r>
                            </m:sub>
                          </m:sSub>
                          <m:r>
                            <a:rPr lang="es-E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s-ES" b="0" i="0">
                                  <a:solidFill>
                                    <a:schemeClr val="tx1"/>
                                  </a:solidFill>
                                  <a:latin typeface="Cambria Math" panose="02040503050406030204" pitchFamily="18" charset="0"/>
                                </a:rPr>
                                <m:t>x</m:t>
                              </m:r>
                            </m:e>
                            <m:sub>
                              <m:r>
                                <m:rPr>
                                  <m:sty m:val="p"/>
                                </m:rPr>
                                <a:rPr lang="es-ES" b="0" i="0">
                                  <a:solidFill>
                                    <a:schemeClr val="tx1"/>
                                  </a:solidFill>
                                  <a:latin typeface="Cambria Math" panose="02040503050406030204" pitchFamily="18" charset="0"/>
                                </a:rPr>
                                <m:t>d</m:t>
                              </m:r>
                            </m:sub>
                          </m:sSub>
                          <m:r>
                            <a:rPr lang="es-ES" b="0" i="0">
                              <a:solidFill>
                                <a:schemeClr val="tx1"/>
                              </a:solidFill>
                              <a:latin typeface="Cambria Math" panose="02040503050406030204" pitchFamily="18" charset="0"/>
                            </a:rPr>
                            <m:t> )</m:t>
                          </m:r>
                        </m:e>
                        <m:sup>
                          <m:r>
                            <a:rPr lang="es-ES" b="0" i="0">
                              <a:solidFill>
                                <a:schemeClr val="tx1"/>
                              </a:solidFill>
                              <a:latin typeface="Cambria Math" panose="02040503050406030204" pitchFamily="18" charset="0"/>
                            </a:rPr>
                            <m:t>2</m:t>
                          </m:r>
                        </m:sup>
                      </m:sSup>
                      <m:r>
                        <a:rPr lang="es-ES" b="0" i="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s-ES" b="0" i="0">
                                      <a:solidFill>
                                        <a:schemeClr val="tx1"/>
                                      </a:solidFill>
                                      <a:latin typeface="Cambria Math" panose="02040503050406030204" pitchFamily="18" charset="0"/>
                                    </a:rPr>
                                    <m:t>y</m:t>
                                  </m:r>
                                </m:e>
                                <m:sub>
                                  <m:r>
                                    <m:rPr>
                                      <m:sty m:val="p"/>
                                    </m:rPr>
                                    <a:rPr lang="es-ES" b="0" i="0">
                                      <a:solidFill>
                                        <a:schemeClr val="tx1"/>
                                      </a:solidFill>
                                      <a:latin typeface="Cambria Math" panose="02040503050406030204" pitchFamily="18" charset="0"/>
                                    </a:rPr>
                                    <m:t>c</m:t>
                                  </m:r>
                                </m:sub>
                              </m:sSub>
                              <m:r>
                                <a:rPr lang="es-E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s-ES" b="0" i="0">
                                      <a:solidFill>
                                        <a:schemeClr val="tx1"/>
                                      </a:solidFill>
                                      <a:latin typeface="Cambria Math" panose="02040503050406030204" pitchFamily="18" charset="0"/>
                                    </a:rPr>
                                    <m:t>y</m:t>
                                  </m:r>
                                </m:e>
                                <m:sub>
                                  <m:r>
                                    <m:rPr>
                                      <m:sty m:val="p"/>
                                    </m:rPr>
                                    <a:rPr lang="es-ES" b="0" i="0">
                                      <a:solidFill>
                                        <a:schemeClr val="tx1"/>
                                      </a:solidFill>
                                      <a:latin typeface="Cambria Math" panose="02040503050406030204" pitchFamily="18" charset="0"/>
                                    </a:rPr>
                                    <m:t>d</m:t>
                                  </m:r>
                                </m:sub>
                              </m:sSub>
                            </m:e>
                          </m:d>
                        </m:e>
                        <m:sup>
                          <m:r>
                            <a:rPr lang="es-ES" b="0" i="0">
                              <a:solidFill>
                                <a:schemeClr val="tx1"/>
                              </a:solidFill>
                              <a:latin typeface="Cambria Math" panose="02040503050406030204" pitchFamily="18" charset="0"/>
                            </a:rPr>
                            <m:t>2</m:t>
                          </m:r>
                        </m:sup>
                      </m:sSup>
                      <m:r>
                        <a:rPr lang="es-ES" b="0" i="0">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s-ES" b="0" i="0">
                                      <a:solidFill>
                                        <a:schemeClr val="tx1"/>
                                      </a:solidFill>
                                      <a:latin typeface="Cambria Math" panose="02040503050406030204" pitchFamily="18" charset="0"/>
                                    </a:rPr>
                                    <m:t>x</m:t>
                                  </m:r>
                                </m:e>
                                <m:sub>
                                  <m:r>
                                    <m:rPr>
                                      <m:sty m:val="p"/>
                                    </m:rPr>
                                    <a:rPr lang="es-ES" b="0" i="0">
                                      <a:solidFill>
                                        <a:schemeClr val="tx1"/>
                                      </a:solidFill>
                                      <a:latin typeface="Cambria Math" panose="02040503050406030204" pitchFamily="18" charset="0"/>
                                    </a:rPr>
                                    <m:t>a</m:t>
                                  </m:r>
                                </m:sub>
                              </m:sSub>
                              <m:r>
                                <a:rPr lang="es-E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s-ES" b="0" i="0">
                                      <a:solidFill>
                                        <a:schemeClr val="tx1"/>
                                      </a:solidFill>
                                      <a:latin typeface="Cambria Math" panose="02040503050406030204" pitchFamily="18" charset="0"/>
                                    </a:rPr>
                                    <m:t>x</m:t>
                                  </m:r>
                                </m:e>
                                <m:sub>
                                  <m:r>
                                    <m:rPr>
                                      <m:sty m:val="p"/>
                                    </m:rPr>
                                    <a:rPr lang="es-ES" b="0" i="0">
                                      <a:solidFill>
                                        <a:schemeClr val="tx1"/>
                                      </a:solidFill>
                                      <a:latin typeface="Cambria Math" panose="02040503050406030204" pitchFamily="18" charset="0"/>
                                    </a:rPr>
                                    <m:t>d</m:t>
                                  </m:r>
                                </m:sub>
                              </m:sSub>
                              <m:r>
                                <a:rPr lang="es-ES" b="0" i="0">
                                  <a:solidFill>
                                    <a:schemeClr val="tx1"/>
                                  </a:solidFill>
                                  <a:latin typeface="Cambria Math" panose="02040503050406030204" pitchFamily="18" charset="0"/>
                                </a:rPr>
                                <m:t>  </m:t>
                              </m:r>
                            </m:e>
                          </m:d>
                        </m:e>
                        <m:sup>
                          <m:r>
                            <a:rPr lang="es-ES" b="0" i="0">
                              <a:solidFill>
                                <a:schemeClr val="tx1"/>
                              </a:solidFill>
                              <a:latin typeface="Cambria Math" panose="02040503050406030204" pitchFamily="18" charset="0"/>
                            </a:rPr>
                            <m:t>2</m:t>
                          </m:r>
                        </m:sup>
                      </m:sSup>
                      <m:r>
                        <a:rPr lang="es-ES" b="0" i="0">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s-ES" b="0" i="0">
                                      <a:solidFill>
                                        <a:schemeClr val="tx1"/>
                                      </a:solidFill>
                                      <a:latin typeface="Cambria Math" panose="02040503050406030204" pitchFamily="18" charset="0"/>
                                    </a:rPr>
                                    <m:t>y</m:t>
                                  </m:r>
                                </m:e>
                                <m:sub>
                                  <m:r>
                                    <m:rPr>
                                      <m:sty m:val="p"/>
                                    </m:rPr>
                                    <a:rPr lang="es-ES" b="0" i="0">
                                      <a:solidFill>
                                        <a:schemeClr val="tx1"/>
                                      </a:solidFill>
                                      <a:latin typeface="Cambria Math" panose="02040503050406030204" pitchFamily="18" charset="0"/>
                                    </a:rPr>
                                    <m:t>a</m:t>
                                  </m:r>
                                </m:sub>
                              </m:sSub>
                              <m:r>
                                <a:rPr lang="es-E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s-ES" b="0" i="0">
                                      <a:solidFill>
                                        <a:schemeClr val="tx1"/>
                                      </a:solidFill>
                                      <a:latin typeface="Cambria Math" panose="02040503050406030204" pitchFamily="18" charset="0"/>
                                    </a:rPr>
                                    <m:t>y</m:t>
                                  </m:r>
                                </m:e>
                                <m:sub>
                                  <m:r>
                                    <m:rPr>
                                      <m:sty m:val="p"/>
                                    </m:rPr>
                                    <a:rPr lang="es-ES" b="0" i="0">
                                      <a:solidFill>
                                        <a:schemeClr val="tx1"/>
                                      </a:solidFill>
                                      <a:latin typeface="Cambria Math" panose="02040503050406030204" pitchFamily="18" charset="0"/>
                                    </a:rPr>
                                    <m:t>d</m:t>
                                  </m:r>
                                </m:sub>
                              </m:sSub>
                            </m:e>
                          </m:d>
                        </m:e>
                        <m:sup>
                          <m:r>
                            <a:rPr lang="es-ES" b="0" i="0">
                              <a:solidFill>
                                <a:schemeClr val="tx1"/>
                              </a:solidFill>
                              <a:latin typeface="Cambria Math" panose="02040503050406030204" pitchFamily="18" charset="0"/>
                            </a:rPr>
                            <m:t>2</m:t>
                          </m:r>
                        </m:sup>
                      </m:sSup>
                    </m:oMath>
                  </m:oMathPara>
                </a14:m>
                <a:endParaRPr lang="es-EC" dirty="0" smtClean="0">
                  <a:solidFill>
                    <a:schemeClr val="tx1"/>
                  </a:solidFill>
                </a:endParaRPr>
              </a:p>
              <a:p>
                <a:pPr marL="0" indent="0">
                  <a:buNone/>
                </a:pPr>
                <a:endParaRPr lang="es-EC" dirty="0">
                  <a:solidFill>
                    <a:schemeClr val="tx1"/>
                  </a:solidFill>
                </a:endParaRPr>
              </a:p>
              <a:p>
                <a:pPr marL="0" indent="0">
                  <a:buNone/>
                </a:pPr>
                <a:r>
                  <a:rPr lang="es-ES" sz="2200" dirty="0"/>
                  <a:t>2. Reordenando los términos se muestra  una ecuación lineal en </a:t>
                </a:r>
                <a14:m>
                  <m:oMath xmlns:m="http://schemas.openxmlformats.org/officeDocument/2006/math">
                    <m:d>
                      <m:dPr>
                        <m:ctrlPr>
                          <a:rPr lang="es-ES" sz="2200" i="1">
                            <a:latin typeface="Cambria Math" panose="02040503050406030204" pitchFamily="18" charset="0"/>
                          </a:rPr>
                        </m:ctrlPr>
                      </m:dPr>
                      <m:e>
                        <m:sSub>
                          <m:sSubPr>
                            <m:ctrlPr>
                              <a:rPr lang="en-US" sz="2200" i="1">
                                <a:latin typeface="Cambria Math" panose="02040503050406030204" pitchFamily="18" charset="0"/>
                              </a:rPr>
                            </m:ctrlPr>
                          </m:sSubPr>
                          <m:e>
                            <m:r>
                              <m:rPr>
                                <m:sty m:val="p"/>
                              </m:rPr>
                              <a:rPr lang="es-ES" sz="2200">
                                <a:latin typeface="Cambria Math" panose="02040503050406030204" pitchFamily="18" charset="0"/>
                              </a:rPr>
                              <m:t>x</m:t>
                            </m:r>
                          </m:e>
                          <m:sub>
                            <m:r>
                              <m:rPr>
                                <m:sty m:val="p"/>
                              </m:rPr>
                              <a:rPr lang="es-ES" sz="2200">
                                <a:latin typeface="Cambria Math" panose="02040503050406030204" pitchFamily="18" charset="0"/>
                              </a:rPr>
                              <m:t>d</m:t>
                            </m:r>
                          </m:sub>
                        </m:sSub>
                        <m:r>
                          <a:rPr lang="es-ES" sz="2200">
                            <a:latin typeface="Cambria Math" panose="02040503050406030204" pitchFamily="18" charset="0"/>
                          </a:rPr>
                          <m:t>, </m:t>
                        </m:r>
                        <m:sSub>
                          <m:sSubPr>
                            <m:ctrlPr>
                              <a:rPr lang="en-US" sz="2200" i="1">
                                <a:latin typeface="Cambria Math" panose="02040503050406030204" pitchFamily="18" charset="0"/>
                              </a:rPr>
                            </m:ctrlPr>
                          </m:sSubPr>
                          <m:e>
                            <m:r>
                              <m:rPr>
                                <m:sty m:val="p"/>
                              </m:rPr>
                              <a:rPr lang="es-ES" sz="2200">
                                <a:latin typeface="Cambria Math" panose="02040503050406030204" pitchFamily="18" charset="0"/>
                              </a:rPr>
                              <m:t>y</m:t>
                            </m:r>
                          </m:e>
                          <m:sub>
                            <m:r>
                              <m:rPr>
                                <m:sty m:val="p"/>
                              </m:rPr>
                              <a:rPr lang="es-ES" sz="2200">
                                <a:latin typeface="Cambria Math" panose="02040503050406030204" pitchFamily="18" charset="0"/>
                              </a:rPr>
                              <m:t>d</m:t>
                            </m:r>
                          </m:sub>
                        </m:sSub>
                      </m:e>
                    </m:d>
                  </m:oMath>
                </a14:m>
                <a:r>
                  <a:rPr lang="es-ES" sz="2200" dirty="0" smtClean="0"/>
                  <a:t> </a:t>
                </a:r>
                <a14:m>
                  <m:oMath xmlns:m="http://schemas.openxmlformats.org/officeDocument/2006/math">
                    <m:r>
                      <a:rPr lang="es-EC" sz="2200" i="1">
                        <a:latin typeface="Cambria Math" panose="02040503050406030204" pitchFamily="18" charset="0"/>
                      </a:rPr>
                      <m:t>(</m:t>
                    </m:r>
                    <m:r>
                      <m:rPr>
                        <m:nor/>
                      </m:rPr>
                      <a:rPr lang="es-EC" sz="2200" dirty="0"/>
                      <m:t>ver</m:t>
                    </m:r>
                    <m:r>
                      <m:rPr>
                        <m:nor/>
                      </m:rPr>
                      <a:rPr lang="es-EC" sz="2200" dirty="0"/>
                      <m:t> </m:t>
                    </m:r>
                    <m:r>
                      <m:rPr>
                        <m:nor/>
                      </m:rPr>
                      <a:rPr lang="es-EC" sz="2200" dirty="0"/>
                      <m:t>expresiones</m:t>
                    </m:r>
                    <m:r>
                      <m:rPr>
                        <m:nor/>
                      </m:rPr>
                      <a:rPr lang="es-EC" sz="2200" dirty="0"/>
                      <m:t> 13, 14 </m:t>
                    </m:r>
                    <m:r>
                      <m:rPr>
                        <m:nor/>
                      </m:rPr>
                      <a:rPr lang="es-EC" sz="2200" dirty="0"/>
                      <m:t>y</m:t>
                    </m:r>
                    <m:r>
                      <m:rPr>
                        <m:nor/>
                      </m:rPr>
                      <a:rPr lang="es-EC" sz="2200" dirty="0"/>
                      <m:t> 15)</m:t>
                    </m:r>
                  </m:oMath>
                </a14:m>
                <a:r>
                  <a:rPr lang="es-EC" sz="2200" dirty="0" smtClean="0"/>
                  <a:t>.</a:t>
                </a:r>
              </a:p>
              <a:p>
                <a:pPr marL="0" indent="0">
                  <a:buNone/>
                </a:pPr>
                <a:endParaRPr lang="en-US" sz="2200" dirty="0"/>
              </a:p>
              <a:p>
                <a:pPr marL="0" indent="0">
                  <a:buNone/>
                </a:pP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a:rPr lang="es-ES">
                                  <a:solidFill>
                                    <a:schemeClr val="tx1"/>
                                  </a:solidFill>
                                  <a:latin typeface="Cambria Math" panose="02040503050406030204" pitchFamily="18" charset="0"/>
                                </a:rPr>
                                <m:t>2</m:t>
                              </m:r>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x</m:t>
                                  </m:r>
                                </m:e>
                                <m:sub>
                                  <m:r>
                                    <m:rPr>
                                      <m:sty m:val="p"/>
                                    </m:rPr>
                                    <a:rPr lang="es-ES">
                                      <a:solidFill>
                                        <a:schemeClr val="tx1"/>
                                      </a:solidFill>
                                      <a:latin typeface="Cambria Math" panose="02040503050406030204" pitchFamily="18" charset="0"/>
                                    </a:rPr>
                                    <m:t>d</m:t>
                                  </m:r>
                                  <m:r>
                                    <a:rPr lang="es-ES">
                                      <a:solidFill>
                                        <a:schemeClr val="tx1"/>
                                      </a:solidFill>
                                      <a:latin typeface="Cambria Math" panose="02040503050406030204" pitchFamily="18" charset="0"/>
                                    </a:rPr>
                                    <m:t> </m:t>
                                  </m:r>
                                </m:sub>
                              </m:sSub>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x</m:t>
                                      </m:r>
                                    </m:e>
                                    <m:sub>
                                      <m:r>
                                        <m:rPr>
                                          <m:sty m:val="p"/>
                                        </m:rPr>
                                        <a:rPr lang="es-ES">
                                          <a:solidFill>
                                            <a:schemeClr val="tx1"/>
                                          </a:solidFill>
                                          <a:latin typeface="Cambria Math" panose="02040503050406030204" pitchFamily="18" charset="0"/>
                                        </a:rPr>
                                        <m:t>a</m:t>
                                      </m:r>
                                    </m:sub>
                                  </m:sSub>
                                  <m:r>
                                    <a:rPr lang="es-E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x</m:t>
                                      </m:r>
                                    </m:e>
                                    <m:sub>
                                      <m:r>
                                        <m:rPr>
                                          <m:sty m:val="p"/>
                                        </m:rPr>
                                        <a:rPr lang="es-ES">
                                          <a:solidFill>
                                            <a:schemeClr val="tx1"/>
                                          </a:solidFill>
                                          <a:latin typeface="Cambria Math" panose="02040503050406030204" pitchFamily="18" charset="0"/>
                                        </a:rPr>
                                        <m:t>b</m:t>
                                      </m:r>
                                    </m:sub>
                                  </m:sSub>
                                </m:e>
                              </m:d>
                              <m:r>
                                <a:rPr lang="es-ES">
                                  <a:solidFill>
                                    <a:schemeClr val="tx1"/>
                                  </a:solidFill>
                                  <a:latin typeface="Cambria Math" panose="02040503050406030204" pitchFamily="18" charset="0"/>
                                </a:rPr>
                                <m:t> + 2</m:t>
                              </m:r>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y</m:t>
                                  </m:r>
                                </m:e>
                                <m:sub>
                                  <m:r>
                                    <m:rPr>
                                      <m:sty m:val="p"/>
                                    </m:rPr>
                                    <a:rPr lang="es-ES">
                                      <a:solidFill>
                                        <a:schemeClr val="tx1"/>
                                      </a:solidFill>
                                      <a:latin typeface="Cambria Math" panose="02040503050406030204" pitchFamily="18" charset="0"/>
                                    </a:rPr>
                                    <m:t>d</m:t>
                                  </m:r>
                                  <m:r>
                                    <a:rPr lang="es-ES">
                                      <a:solidFill>
                                        <a:schemeClr val="tx1"/>
                                      </a:solidFill>
                                      <a:latin typeface="Cambria Math" panose="02040503050406030204" pitchFamily="18" charset="0"/>
                                    </a:rPr>
                                    <m:t> </m:t>
                                  </m:r>
                                </m:sub>
                              </m:sSub>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y</m:t>
                                      </m:r>
                                    </m:e>
                                    <m:sub>
                                      <m:r>
                                        <m:rPr>
                                          <m:sty m:val="p"/>
                                        </m:rPr>
                                        <a:rPr lang="es-ES">
                                          <a:solidFill>
                                            <a:schemeClr val="tx1"/>
                                          </a:solidFill>
                                          <a:latin typeface="Cambria Math" panose="02040503050406030204" pitchFamily="18" charset="0"/>
                                        </a:rPr>
                                        <m:t>a</m:t>
                                      </m:r>
                                    </m:sub>
                                  </m:sSub>
                                  <m:r>
                                    <a:rPr lang="es-E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y</m:t>
                                      </m:r>
                                    </m:e>
                                    <m:sub>
                                      <m:r>
                                        <m:rPr>
                                          <m:sty m:val="p"/>
                                        </m:rPr>
                                        <a:rPr lang="es-ES">
                                          <a:solidFill>
                                            <a:schemeClr val="tx1"/>
                                          </a:solidFill>
                                          <a:latin typeface="Cambria Math" panose="02040503050406030204" pitchFamily="18" charset="0"/>
                                        </a:rPr>
                                        <m:t>b</m:t>
                                      </m:r>
                                    </m:sub>
                                  </m:sSub>
                                </m:e>
                              </m:d>
                              <m:r>
                                <a:rPr lang="es-ES">
                                  <a:solidFill>
                                    <a:schemeClr val="tx1"/>
                                  </a:solidFill>
                                  <a:latin typeface="Cambria Math" panose="02040503050406030204" pitchFamily="18" charset="0"/>
                                </a:rPr>
                                <m:t>=</m:t>
                              </m:r>
                              <m:r>
                                <m:rPr>
                                  <m:sty m:val="p"/>
                                </m:rPr>
                                <a:rPr lang="es-ES">
                                  <a:solidFill>
                                    <a:schemeClr val="tx1"/>
                                  </a:solidFill>
                                  <a:latin typeface="Cambria Math" panose="02040503050406030204" pitchFamily="18" charset="0"/>
                                </a:rPr>
                                <m:t>x</m:t>
                              </m:r>
                            </m:e>
                            <m:sub>
                              <m:r>
                                <m:rPr>
                                  <m:sty m:val="p"/>
                                </m:rPr>
                                <a:rPr lang="es-ES">
                                  <a:solidFill>
                                    <a:schemeClr val="tx1"/>
                                  </a:solidFill>
                                  <a:latin typeface="Cambria Math" panose="02040503050406030204" pitchFamily="18" charset="0"/>
                                </a:rPr>
                                <m:t>b</m:t>
                              </m:r>
                            </m:sub>
                          </m:sSub>
                        </m:e>
                        <m:sup>
                          <m:r>
                            <a:rPr lang="es-ES" i="1">
                              <a:solidFill>
                                <a:schemeClr val="tx1"/>
                              </a:solidFill>
                              <a:latin typeface="Cambria Math" panose="02040503050406030204" pitchFamily="18" charset="0"/>
                            </a:rPr>
                            <m:t>2</m:t>
                          </m:r>
                        </m:sup>
                      </m:sSup>
                      <m:r>
                        <a:rPr lang="es-ES" i="1">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y</m:t>
                              </m:r>
                            </m:e>
                            <m:sub>
                              <m:r>
                                <m:rPr>
                                  <m:sty m:val="p"/>
                                </m:rPr>
                                <a:rPr lang="es-ES">
                                  <a:solidFill>
                                    <a:schemeClr val="tx1"/>
                                  </a:solidFill>
                                  <a:latin typeface="Cambria Math" panose="02040503050406030204" pitchFamily="18" charset="0"/>
                                </a:rPr>
                                <m:t>b</m:t>
                              </m:r>
                            </m:sub>
                          </m:sSub>
                        </m:e>
                        <m:sup>
                          <m:r>
                            <a:rPr lang="es-ES" i="1">
                              <a:solidFill>
                                <a:schemeClr val="tx1"/>
                              </a:solidFill>
                              <a:latin typeface="Cambria Math" panose="02040503050406030204" pitchFamily="18" charset="0"/>
                            </a:rPr>
                            <m:t>2</m:t>
                          </m:r>
                        </m:sup>
                      </m:sSup>
                      <m:r>
                        <a:rPr lang="es-ES" i="1">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x</m:t>
                              </m:r>
                            </m:e>
                            <m:sub>
                              <m:r>
                                <m:rPr>
                                  <m:sty m:val="p"/>
                                </m:rPr>
                                <a:rPr lang="es-ES">
                                  <a:solidFill>
                                    <a:schemeClr val="tx1"/>
                                  </a:solidFill>
                                  <a:latin typeface="Cambria Math" panose="02040503050406030204" pitchFamily="18" charset="0"/>
                                </a:rPr>
                                <m:t>a</m:t>
                              </m:r>
                            </m:sub>
                          </m:sSub>
                        </m:e>
                        <m:sup>
                          <m:r>
                            <a:rPr lang="es-ES" i="1">
                              <a:solidFill>
                                <a:schemeClr val="tx1"/>
                              </a:solidFill>
                              <a:latin typeface="Cambria Math" panose="02040503050406030204" pitchFamily="18" charset="0"/>
                            </a:rPr>
                            <m:t>2</m:t>
                          </m:r>
                        </m:sup>
                      </m:sSup>
                      <m:r>
                        <a:rPr lang="es-E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y</m:t>
                              </m:r>
                            </m:e>
                            <m:sub>
                              <m:r>
                                <m:rPr>
                                  <m:sty m:val="p"/>
                                </m:rPr>
                                <a:rPr lang="es-ES">
                                  <a:solidFill>
                                    <a:schemeClr val="tx1"/>
                                  </a:solidFill>
                                  <a:latin typeface="Cambria Math" panose="02040503050406030204" pitchFamily="18" charset="0"/>
                                </a:rPr>
                                <m:t>a</m:t>
                              </m:r>
                            </m:sub>
                          </m:sSub>
                        </m:e>
                        <m:sup>
                          <m:r>
                            <a:rPr lang="es-ES" i="1">
                              <a:solidFill>
                                <a:schemeClr val="tx1"/>
                              </a:solidFill>
                              <a:latin typeface="Cambria Math" panose="02040503050406030204" pitchFamily="18" charset="0"/>
                            </a:rPr>
                            <m:t>2</m:t>
                          </m:r>
                        </m:sup>
                      </m:sSup>
                      <m:r>
                        <a:rPr lang="es-E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d</m:t>
                              </m:r>
                            </m:e>
                            <m:sub>
                              <m:r>
                                <m:rPr>
                                  <m:sty m:val="p"/>
                                </m:rPr>
                                <a:rPr lang="es-ES">
                                  <a:solidFill>
                                    <a:schemeClr val="tx1"/>
                                  </a:solidFill>
                                  <a:latin typeface="Cambria Math" panose="02040503050406030204" pitchFamily="18" charset="0"/>
                                </a:rPr>
                                <m:t>a</m:t>
                              </m:r>
                            </m:sub>
                          </m:sSub>
                        </m:e>
                        <m:sup>
                          <m:r>
                            <a:rPr lang="es-ES" i="1">
                              <a:solidFill>
                                <a:schemeClr val="tx1"/>
                              </a:solidFill>
                              <a:latin typeface="Cambria Math" panose="02040503050406030204" pitchFamily="18" charset="0"/>
                            </a:rPr>
                            <m:t>2</m:t>
                          </m:r>
                        </m:sup>
                      </m:sSup>
                      <m:r>
                        <a:rPr lang="es-E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d</m:t>
                              </m:r>
                            </m:e>
                            <m:sub>
                              <m:r>
                                <m:rPr>
                                  <m:sty m:val="p"/>
                                </m:rPr>
                                <a:rPr lang="es-ES">
                                  <a:solidFill>
                                    <a:schemeClr val="tx1"/>
                                  </a:solidFill>
                                  <a:latin typeface="Cambria Math" panose="02040503050406030204" pitchFamily="18" charset="0"/>
                                </a:rPr>
                                <m:t>b</m:t>
                              </m:r>
                            </m:sub>
                          </m:sSub>
                        </m:e>
                        <m:sup>
                          <m:r>
                            <a:rPr lang="es-ES" i="1">
                              <a:solidFill>
                                <a:schemeClr val="tx1"/>
                              </a:solidFill>
                              <a:latin typeface="Cambria Math" panose="02040503050406030204" pitchFamily="18" charset="0"/>
                            </a:rPr>
                            <m:t>2</m:t>
                          </m:r>
                        </m:sup>
                      </m:sSup>
                    </m:oMath>
                  </m:oMathPara>
                </a14:m>
                <a:endParaRPr lang="es-EC"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a:rPr lang="en-US">
                                  <a:solidFill>
                                    <a:schemeClr val="tx1"/>
                                  </a:solidFill>
                                  <a:latin typeface="Cambria Math" panose="02040503050406030204" pitchFamily="18" charset="0"/>
                                </a:rPr>
                                <m:t>2</m:t>
                              </m:r>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x</m:t>
                                  </m:r>
                                </m:e>
                                <m:sub>
                                  <m:r>
                                    <m:rPr>
                                      <m:sty m:val="p"/>
                                    </m:rPr>
                                    <a:rPr lang="en-US">
                                      <a:solidFill>
                                        <a:schemeClr val="tx1"/>
                                      </a:solidFill>
                                      <a:latin typeface="Cambria Math" panose="02040503050406030204" pitchFamily="18" charset="0"/>
                                    </a:rPr>
                                    <m:t>d</m:t>
                                  </m:r>
                                  <m:r>
                                    <a:rPr lang="en-US">
                                      <a:solidFill>
                                        <a:schemeClr val="tx1"/>
                                      </a:solidFill>
                                      <a:latin typeface="Cambria Math" panose="02040503050406030204" pitchFamily="18" charset="0"/>
                                    </a:rPr>
                                    <m:t> </m:t>
                                  </m:r>
                                </m:sub>
                              </m:sSub>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x</m:t>
                                      </m:r>
                                    </m:e>
                                    <m:sub>
                                      <m:r>
                                        <m:rPr>
                                          <m:sty m:val="p"/>
                                        </m:rPr>
                                        <a:rPr lang="en-US">
                                          <a:solidFill>
                                            <a:schemeClr val="tx1"/>
                                          </a:solidFill>
                                          <a:latin typeface="Cambria Math" panose="02040503050406030204" pitchFamily="18" charset="0"/>
                                        </a:rPr>
                                        <m:t>a</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x</m:t>
                                      </m:r>
                                    </m:e>
                                    <m:sub>
                                      <m:r>
                                        <m:rPr>
                                          <m:sty m:val="p"/>
                                        </m:rPr>
                                        <a:rPr lang="en-US">
                                          <a:solidFill>
                                            <a:schemeClr val="tx1"/>
                                          </a:solidFill>
                                          <a:latin typeface="Cambria Math" panose="02040503050406030204" pitchFamily="18" charset="0"/>
                                        </a:rPr>
                                        <m:t>c</m:t>
                                      </m:r>
                                    </m:sub>
                                  </m:sSub>
                                </m:e>
                              </m:d>
                              <m:r>
                                <a:rPr lang="en-US">
                                  <a:solidFill>
                                    <a:schemeClr val="tx1"/>
                                  </a:solidFill>
                                  <a:latin typeface="Cambria Math" panose="02040503050406030204" pitchFamily="18" charset="0"/>
                                </a:rPr>
                                <m:t> + 2</m:t>
                              </m:r>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y</m:t>
                                  </m:r>
                                </m:e>
                                <m:sub>
                                  <m:r>
                                    <m:rPr>
                                      <m:sty m:val="p"/>
                                    </m:rPr>
                                    <a:rPr lang="en-US">
                                      <a:solidFill>
                                        <a:schemeClr val="tx1"/>
                                      </a:solidFill>
                                      <a:latin typeface="Cambria Math" panose="02040503050406030204" pitchFamily="18" charset="0"/>
                                    </a:rPr>
                                    <m:t>d</m:t>
                                  </m:r>
                                  <m:r>
                                    <a:rPr lang="en-US">
                                      <a:solidFill>
                                        <a:schemeClr val="tx1"/>
                                      </a:solidFill>
                                      <a:latin typeface="Cambria Math" panose="02040503050406030204" pitchFamily="18" charset="0"/>
                                    </a:rPr>
                                    <m:t> </m:t>
                                  </m:r>
                                </m:sub>
                              </m:sSub>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y</m:t>
                                      </m:r>
                                    </m:e>
                                    <m:sub>
                                      <m:r>
                                        <m:rPr>
                                          <m:sty m:val="p"/>
                                        </m:rPr>
                                        <a:rPr lang="en-US">
                                          <a:solidFill>
                                            <a:schemeClr val="tx1"/>
                                          </a:solidFill>
                                          <a:latin typeface="Cambria Math" panose="02040503050406030204" pitchFamily="18" charset="0"/>
                                        </a:rPr>
                                        <m:t>a</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y</m:t>
                                      </m:r>
                                    </m:e>
                                    <m:sub>
                                      <m:r>
                                        <m:rPr>
                                          <m:sty m:val="p"/>
                                        </m:rPr>
                                        <a:rPr lang="en-US">
                                          <a:solidFill>
                                            <a:schemeClr val="tx1"/>
                                          </a:solidFill>
                                          <a:latin typeface="Cambria Math" panose="02040503050406030204" pitchFamily="18" charset="0"/>
                                        </a:rPr>
                                        <m:t>c</m:t>
                                      </m:r>
                                    </m:sub>
                                  </m:sSub>
                                </m:e>
                              </m:d>
                              <m:r>
                                <a:rPr lang="en-US">
                                  <a:solidFill>
                                    <a:schemeClr val="tx1"/>
                                  </a:solidFill>
                                  <a:latin typeface="Cambria Math" panose="02040503050406030204" pitchFamily="18" charset="0"/>
                                </a:rPr>
                                <m:t>=</m:t>
                              </m:r>
                              <m:r>
                                <m:rPr>
                                  <m:sty m:val="p"/>
                                </m:rPr>
                                <a:rPr lang="en-US">
                                  <a:solidFill>
                                    <a:schemeClr val="tx1"/>
                                  </a:solidFill>
                                  <a:latin typeface="Cambria Math" panose="02040503050406030204" pitchFamily="18" charset="0"/>
                                </a:rPr>
                                <m:t>x</m:t>
                              </m:r>
                            </m:e>
                            <m:sub>
                              <m:r>
                                <m:rPr>
                                  <m:sty m:val="p"/>
                                </m:rPr>
                                <a:rPr lang="en-US">
                                  <a:solidFill>
                                    <a:schemeClr val="tx1"/>
                                  </a:solidFill>
                                  <a:latin typeface="Cambria Math" panose="02040503050406030204" pitchFamily="18" charset="0"/>
                                </a:rPr>
                                <m:t>c</m:t>
                              </m:r>
                            </m:sub>
                          </m:sSub>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y</m:t>
                              </m:r>
                            </m:e>
                            <m:sub>
                              <m:r>
                                <m:rPr>
                                  <m:sty m:val="p"/>
                                </m:rPr>
                                <a:rPr lang="en-US">
                                  <a:solidFill>
                                    <a:schemeClr val="tx1"/>
                                  </a:solidFill>
                                  <a:latin typeface="Cambria Math" panose="02040503050406030204" pitchFamily="18" charset="0"/>
                                </a:rPr>
                                <m:t>c</m:t>
                              </m:r>
                            </m:sub>
                          </m:sSub>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x</m:t>
                              </m:r>
                            </m:e>
                            <m:sub>
                              <m:r>
                                <m:rPr>
                                  <m:sty m:val="p"/>
                                </m:rPr>
                                <a:rPr lang="en-US">
                                  <a:solidFill>
                                    <a:schemeClr val="tx1"/>
                                  </a:solidFill>
                                  <a:latin typeface="Cambria Math" panose="02040503050406030204" pitchFamily="18" charset="0"/>
                                </a:rPr>
                                <m:t>a</m:t>
                              </m:r>
                            </m:sub>
                          </m:sSub>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y</m:t>
                              </m:r>
                            </m:e>
                            <m:sub>
                              <m:r>
                                <m:rPr>
                                  <m:sty m:val="p"/>
                                </m:rPr>
                                <a:rPr lang="en-US">
                                  <a:solidFill>
                                    <a:schemeClr val="tx1"/>
                                  </a:solidFill>
                                  <a:latin typeface="Cambria Math" panose="02040503050406030204" pitchFamily="18" charset="0"/>
                                </a:rPr>
                                <m:t>a</m:t>
                              </m:r>
                            </m:sub>
                          </m:sSub>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d</m:t>
                              </m:r>
                            </m:e>
                            <m:sub>
                              <m:r>
                                <m:rPr>
                                  <m:sty m:val="p"/>
                                </m:rPr>
                                <a:rPr lang="en-US">
                                  <a:solidFill>
                                    <a:schemeClr val="tx1"/>
                                  </a:solidFill>
                                  <a:latin typeface="Cambria Math" panose="02040503050406030204" pitchFamily="18" charset="0"/>
                                </a:rPr>
                                <m:t>a</m:t>
                              </m:r>
                            </m:sub>
                          </m:sSub>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d</m:t>
                              </m:r>
                            </m:e>
                            <m:sub>
                              <m:r>
                                <m:rPr>
                                  <m:sty m:val="p"/>
                                </m:rPr>
                                <a:rPr lang="en-US">
                                  <a:solidFill>
                                    <a:schemeClr val="tx1"/>
                                  </a:solidFill>
                                  <a:latin typeface="Cambria Math" panose="02040503050406030204" pitchFamily="18" charset="0"/>
                                </a:rPr>
                                <m:t>c</m:t>
                              </m:r>
                            </m:sub>
                          </m:sSub>
                        </m:e>
                        <m:sup>
                          <m:r>
                            <a:rPr lang="en-US" i="1">
                              <a:solidFill>
                                <a:schemeClr val="tx1"/>
                              </a:solidFill>
                              <a:latin typeface="Cambria Math" panose="02040503050406030204" pitchFamily="18" charset="0"/>
                            </a:rPr>
                            <m:t>2</m:t>
                          </m:r>
                        </m:sup>
                      </m:sSup>
                    </m:oMath>
                  </m:oMathPara>
                </a14:m>
                <a:endParaRPr lang="es-ES" dirty="0" smtClean="0">
                  <a:solidFill>
                    <a:schemeClr val="tx1"/>
                  </a:solidFill>
                </a:endParaRPr>
              </a:p>
              <a:p>
                <a:pPr marL="0" indent="0">
                  <a:buNone/>
                </a:pPr>
                <a14:m>
                  <m:oMathPara xmlns:m="http://schemas.openxmlformats.org/officeDocument/2006/math">
                    <m:oMathParaPr>
                      <m:jc m:val="centerGroup"/>
                    </m:oMathParaPr>
                    <m:oMath xmlns:m="http://schemas.openxmlformats.org/officeDocument/2006/math">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a:rPr lang="es-ES">
                                  <a:solidFill>
                                    <a:schemeClr val="tx1"/>
                                  </a:solidFill>
                                  <a:latin typeface="Cambria Math" panose="02040503050406030204" pitchFamily="18" charset="0"/>
                                </a:rPr>
                                <m:t>2</m:t>
                              </m:r>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x</m:t>
                                  </m:r>
                                </m:e>
                                <m:sub>
                                  <m:r>
                                    <m:rPr>
                                      <m:sty m:val="p"/>
                                    </m:rPr>
                                    <a:rPr lang="es-ES">
                                      <a:solidFill>
                                        <a:schemeClr val="tx1"/>
                                      </a:solidFill>
                                      <a:latin typeface="Cambria Math" panose="02040503050406030204" pitchFamily="18" charset="0"/>
                                    </a:rPr>
                                    <m:t>d</m:t>
                                  </m:r>
                                  <m:r>
                                    <a:rPr lang="es-ES">
                                      <a:solidFill>
                                        <a:schemeClr val="tx1"/>
                                      </a:solidFill>
                                      <a:latin typeface="Cambria Math" panose="02040503050406030204" pitchFamily="18" charset="0"/>
                                    </a:rPr>
                                    <m:t> </m:t>
                                  </m:r>
                                </m:sub>
                              </m:sSub>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x</m:t>
                                      </m:r>
                                    </m:e>
                                    <m:sub>
                                      <m:r>
                                        <m:rPr>
                                          <m:sty m:val="p"/>
                                        </m:rPr>
                                        <a:rPr lang="es-ES">
                                          <a:solidFill>
                                            <a:schemeClr val="tx1"/>
                                          </a:solidFill>
                                          <a:latin typeface="Cambria Math" panose="02040503050406030204" pitchFamily="18" charset="0"/>
                                        </a:rPr>
                                        <m:t>b</m:t>
                                      </m:r>
                                    </m:sub>
                                  </m:sSub>
                                  <m:r>
                                    <a:rPr lang="es-E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x</m:t>
                                      </m:r>
                                    </m:e>
                                    <m:sub>
                                      <m:r>
                                        <m:rPr>
                                          <m:sty m:val="p"/>
                                        </m:rPr>
                                        <a:rPr lang="es-ES">
                                          <a:solidFill>
                                            <a:schemeClr val="tx1"/>
                                          </a:solidFill>
                                          <a:latin typeface="Cambria Math" panose="02040503050406030204" pitchFamily="18" charset="0"/>
                                        </a:rPr>
                                        <m:t>c</m:t>
                                      </m:r>
                                    </m:sub>
                                  </m:sSub>
                                </m:e>
                              </m:d>
                              <m:r>
                                <a:rPr lang="es-ES">
                                  <a:solidFill>
                                    <a:schemeClr val="tx1"/>
                                  </a:solidFill>
                                  <a:latin typeface="Cambria Math" panose="02040503050406030204" pitchFamily="18" charset="0"/>
                                </a:rPr>
                                <m:t> + 2</m:t>
                              </m:r>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y</m:t>
                                  </m:r>
                                </m:e>
                                <m:sub>
                                  <m:r>
                                    <m:rPr>
                                      <m:sty m:val="p"/>
                                    </m:rPr>
                                    <a:rPr lang="es-ES">
                                      <a:solidFill>
                                        <a:schemeClr val="tx1"/>
                                      </a:solidFill>
                                      <a:latin typeface="Cambria Math" panose="02040503050406030204" pitchFamily="18" charset="0"/>
                                    </a:rPr>
                                    <m:t>d</m:t>
                                  </m:r>
                                  <m:r>
                                    <a:rPr lang="es-ES">
                                      <a:solidFill>
                                        <a:schemeClr val="tx1"/>
                                      </a:solidFill>
                                      <a:latin typeface="Cambria Math" panose="02040503050406030204" pitchFamily="18" charset="0"/>
                                    </a:rPr>
                                    <m:t> </m:t>
                                  </m:r>
                                </m:sub>
                              </m:sSub>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y</m:t>
                                      </m:r>
                                    </m:e>
                                    <m:sub>
                                      <m:r>
                                        <m:rPr>
                                          <m:sty m:val="p"/>
                                        </m:rPr>
                                        <a:rPr lang="es-ES">
                                          <a:solidFill>
                                            <a:schemeClr val="tx1"/>
                                          </a:solidFill>
                                          <a:latin typeface="Cambria Math" panose="02040503050406030204" pitchFamily="18" charset="0"/>
                                        </a:rPr>
                                        <m:t>b</m:t>
                                      </m:r>
                                    </m:sub>
                                  </m:sSub>
                                  <m:r>
                                    <a:rPr lang="es-E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y</m:t>
                                      </m:r>
                                    </m:e>
                                    <m:sub>
                                      <m:r>
                                        <m:rPr>
                                          <m:sty m:val="p"/>
                                        </m:rPr>
                                        <a:rPr lang="es-ES">
                                          <a:solidFill>
                                            <a:schemeClr val="tx1"/>
                                          </a:solidFill>
                                          <a:latin typeface="Cambria Math" panose="02040503050406030204" pitchFamily="18" charset="0"/>
                                        </a:rPr>
                                        <m:t>c</m:t>
                                      </m:r>
                                    </m:sub>
                                  </m:sSub>
                                </m:e>
                              </m:d>
                              <m:r>
                                <a:rPr lang="es-ES">
                                  <a:solidFill>
                                    <a:schemeClr val="tx1"/>
                                  </a:solidFill>
                                  <a:latin typeface="Cambria Math" panose="02040503050406030204" pitchFamily="18" charset="0"/>
                                </a:rPr>
                                <m:t>= </m:t>
                              </m:r>
                              <m:r>
                                <m:rPr>
                                  <m:sty m:val="p"/>
                                </m:rPr>
                                <a:rPr lang="es-ES">
                                  <a:solidFill>
                                    <a:schemeClr val="tx1"/>
                                  </a:solidFill>
                                  <a:latin typeface="Cambria Math" panose="02040503050406030204" pitchFamily="18" charset="0"/>
                                </a:rPr>
                                <m:t>x</m:t>
                              </m:r>
                            </m:e>
                            <m:sub>
                              <m:r>
                                <m:rPr>
                                  <m:sty m:val="p"/>
                                </m:rPr>
                                <a:rPr lang="es-ES">
                                  <a:solidFill>
                                    <a:schemeClr val="tx1"/>
                                  </a:solidFill>
                                  <a:latin typeface="Cambria Math" panose="02040503050406030204" pitchFamily="18" charset="0"/>
                                </a:rPr>
                                <m:t>c</m:t>
                              </m:r>
                            </m:sub>
                          </m:sSub>
                        </m:e>
                        <m:sup>
                          <m:r>
                            <a:rPr lang="es-ES" i="1">
                              <a:solidFill>
                                <a:schemeClr val="tx1"/>
                              </a:solidFill>
                              <a:latin typeface="Cambria Math" panose="02040503050406030204" pitchFamily="18" charset="0"/>
                            </a:rPr>
                            <m:t>2</m:t>
                          </m:r>
                        </m:sup>
                      </m:sSup>
                      <m:r>
                        <a:rPr lang="es-ES" i="1">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y</m:t>
                              </m:r>
                            </m:e>
                            <m:sub>
                              <m:r>
                                <m:rPr>
                                  <m:sty m:val="p"/>
                                </m:rPr>
                                <a:rPr lang="es-ES">
                                  <a:solidFill>
                                    <a:schemeClr val="tx1"/>
                                  </a:solidFill>
                                  <a:latin typeface="Cambria Math" panose="02040503050406030204" pitchFamily="18" charset="0"/>
                                </a:rPr>
                                <m:t>c</m:t>
                              </m:r>
                            </m:sub>
                          </m:sSub>
                        </m:e>
                        <m:sup>
                          <m:r>
                            <a:rPr lang="es-ES" i="1">
                              <a:solidFill>
                                <a:schemeClr val="tx1"/>
                              </a:solidFill>
                              <a:latin typeface="Cambria Math" panose="02040503050406030204" pitchFamily="18" charset="0"/>
                            </a:rPr>
                            <m:t>2</m:t>
                          </m:r>
                        </m:sup>
                      </m:sSup>
                      <m:r>
                        <a:rPr lang="es-ES" i="1">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x</m:t>
                              </m:r>
                            </m:e>
                            <m:sub>
                              <m:r>
                                <m:rPr>
                                  <m:sty m:val="p"/>
                                </m:rPr>
                                <a:rPr lang="es-ES">
                                  <a:solidFill>
                                    <a:schemeClr val="tx1"/>
                                  </a:solidFill>
                                  <a:latin typeface="Cambria Math" panose="02040503050406030204" pitchFamily="18" charset="0"/>
                                </a:rPr>
                                <m:t>b</m:t>
                              </m:r>
                            </m:sub>
                          </m:sSub>
                        </m:e>
                        <m:sup>
                          <m:r>
                            <a:rPr lang="es-ES" i="1">
                              <a:solidFill>
                                <a:schemeClr val="tx1"/>
                              </a:solidFill>
                              <a:latin typeface="Cambria Math" panose="02040503050406030204" pitchFamily="18" charset="0"/>
                            </a:rPr>
                            <m:t>2</m:t>
                          </m:r>
                        </m:sup>
                      </m:sSup>
                      <m:r>
                        <a:rPr lang="es-E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y</m:t>
                              </m:r>
                            </m:e>
                            <m:sub>
                              <m:r>
                                <m:rPr>
                                  <m:sty m:val="p"/>
                                </m:rPr>
                                <a:rPr lang="es-ES">
                                  <a:solidFill>
                                    <a:schemeClr val="tx1"/>
                                  </a:solidFill>
                                  <a:latin typeface="Cambria Math" panose="02040503050406030204" pitchFamily="18" charset="0"/>
                                </a:rPr>
                                <m:t>b</m:t>
                              </m:r>
                            </m:sub>
                          </m:sSub>
                        </m:e>
                        <m:sup>
                          <m:r>
                            <a:rPr lang="es-ES" i="1">
                              <a:solidFill>
                                <a:schemeClr val="tx1"/>
                              </a:solidFill>
                              <a:latin typeface="Cambria Math" panose="02040503050406030204" pitchFamily="18" charset="0"/>
                            </a:rPr>
                            <m:t>2</m:t>
                          </m:r>
                        </m:sup>
                      </m:sSup>
                      <m:r>
                        <a:rPr lang="es-E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d</m:t>
                              </m:r>
                            </m:e>
                            <m:sub>
                              <m:r>
                                <m:rPr>
                                  <m:sty m:val="p"/>
                                </m:rPr>
                                <a:rPr lang="es-ES">
                                  <a:solidFill>
                                    <a:schemeClr val="tx1"/>
                                  </a:solidFill>
                                  <a:latin typeface="Cambria Math" panose="02040503050406030204" pitchFamily="18" charset="0"/>
                                </a:rPr>
                                <m:t>b</m:t>
                              </m:r>
                            </m:sub>
                          </m:sSub>
                        </m:e>
                        <m:sup>
                          <m:r>
                            <a:rPr lang="es-ES" i="1">
                              <a:solidFill>
                                <a:schemeClr val="tx1"/>
                              </a:solidFill>
                              <a:latin typeface="Cambria Math" panose="02040503050406030204" pitchFamily="18" charset="0"/>
                            </a:rPr>
                            <m:t>2</m:t>
                          </m:r>
                        </m:sup>
                      </m:sSup>
                      <m:r>
                        <a:rPr lang="es-E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d</m:t>
                              </m:r>
                            </m:e>
                            <m:sub>
                              <m:r>
                                <m:rPr>
                                  <m:sty m:val="p"/>
                                </m:rPr>
                                <a:rPr lang="es-ES">
                                  <a:solidFill>
                                    <a:schemeClr val="tx1"/>
                                  </a:solidFill>
                                  <a:latin typeface="Cambria Math" panose="02040503050406030204" pitchFamily="18" charset="0"/>
                                </a:rPr>
                                <m:t>c</m:t>
                              </m:r>
                            </m:sub>
                          </m:sSub>
                        </m:e>
                        <m:sup>
                          <m:r>
                            <a:rPr lang="es-ES" i="1">
                              <a:solidFill>
                                <a:schemeClr val="tx1"/>
                              </a:solidFill>
                              <a:latin typeface="Cambria Math" panose="02040503050406030204" pitchFamily="18" charset="0"/>
                            </a:rPr>
                            <m:t>2</m:t>
                          </m:r>
                        </m:sup>
                      </m:sSup>
                    </m:oMath>
                  </m:oMathPara>
                </a14:m>
                <a:endParaRPr lang="es-EC" dirty="0" smtClean="0">
                  <a:solidFill>
                    <a:schemeClr val="tx1"/>
                  </a:solidFill>
                </a:endParaRPr>
              </a:p>
              <a:p>
                <a:pPr marL="0" indent="0">
                  <a:buNone/>
                </a:pPr>
                <a:endParaRPr lang="es-EC" dirty="0" smtClean="0"/>
              </a:p>
              <a:p>
                <a:pPr marL="0" indent="0">
                  <a:buNone/>
                </a:pPr>
                <a:r>
                  <a:rPr lang="es-ES" sz="2200" dirty="0"/>
                  <a:t>3. Las ecuaciones </a:t>
                </a:r>
                <a:r>
                  <a:rPr lang="es-ES" sz="2200" dirty="0" err="1"/>
                  <a:t>linealizadas</a:t>
                </a:r>
                <a:r>
                  <a:rPr lang="es-ES" sz="2200" dirty="0"/>
                  <a:t> en forma de matriz se convierten en la expresión 16:</a:t>
                </a:r>
              </a:p>
              <a:p>
                <a:pPr marL="0" indent="0">
                  <a:buNone/>
                </a:pPr>
                <a:endParaRPr lang="es-ES" dirty="0" smtClean="0"/>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𝑨𝒑</m:t>
                      </m:r>
                      <m:r>
                        <a:rPr lang="en-US" b="1" i="1">
                          <a:latin typeface="Cambria Math" panose="02040503050406030204" pitchFamily="18" charset="0"/>
                        </a:rPr>
                        <m:t> </m:t>
                      </m:r>
                      <m:r>
                        <a:rPr lang="es-EC" b="1">
                          <a:latin typeface="Cambria Math" panose="02040503050406030204" pitchFamily="18" charset="0"/>
                        </a:rPr>
                        <m:t>= </m:t>
                      </m:r>
                      <m:r>
                        <a:rPr lang="en-US" b="1" i="1">
                          <a:latin typeface="Cambria Math" panose="02040503050406030204" pitchFamily="18" charset="0"/>
                        </a:rPr>
                        <m:t>𝒃</m:t>
                      </m:r>
                    </m:oMath>
                  </m:oMathPara>
                </a14:m>
                <a:endParaRPr lang="es-ES" dirty="0"/>
              </a:p>
              <a:p>
                <a:pPr marL="0" indent="0">
                  <a:buNone/>
                </a:pPr>
                <a:endParaRPr lang="en-US" dirty="0" smtClean="0"/>
              </a:p>
              <a:p>
                <a:pPr marL="0" indent="0">
                  <a:buNone/>
                </a:pPr>
                <a:endParaRPr lang="es-EC" sz="2200" dirty="0"/>
              </a:p>
              <a:p>
                <a:pPr marL="0" indent="0">
                  <a:buNone/>
                </a:pPr>
                <a:endParaRPr lang="en-U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10661" y="858234"/>
                <a:ext cx="11338655" cy="5800143"/>
              </a:xfrm>
              <a:blipFill rotWithShape="0">
                <a:blip r:embed="rId2"/>
                <a:stretch>
                  <a:fillRect l="-484" t="-1577" r="-538"/>
                </a:stretch>
              </a:blipFill>
            </p:spPr>
            <p:txBody>
              <a:bodyPr/>
              <a:lstStyle/>
              <a:p>
                <a:r>
                  <a:rPr lang="en-US">
                    <a:noFill/>
                  </a:rPr>
                  <a:t> </a:t>
                </a:r>
              </a:p>
            </p:txBody>
          </p:sp>
        </mc:Fallback>
      </mc:AlternateContent>
      <p:sp>
        <p:nvSpPr>
          <p:cNvPr id="5" name="Marcador de contenido 2"/>
          <p:cNvSpPr txBox="1">
            <a:spLocks/>
          </p:cNvSpPr>
          <p:nvPr/>
        </p:nvSpPr>
        <p:spPr>
          <a:xfrm>
            <a:off x="10091790" y="2715252"/>
            <a:ext cx="752221" cy="1045379"/>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s-EC" dirty="0"/>
              <a:t>(</a:t>
            </a:r>
            <a:r>
              <a:rPr lang="es-EC" dirty="0" smtClean="0"/>
              <a:t>10)</a:t>
            </a:r>
          </a:p>
          <a:p>
            <a:pPr marL="0" indent="0">
              <a:buFont typeface="Wingdings 3" charset="2"/>
              <a:buNone/>
            </a:pPr>
            <a:r>
              <a:rPr lang="es-EC" dirty="0" smtClean="0"/>
              <a:t>(11)</a:t>
            </a:r>
          </a:p>
          <a:p>
            <a:pPr marL="0" indent="0">
              <a:buFont typeface="Wingdings 3" charset="2"/>
              <a:buNone/>
            </a:pPr>
            <a:r>
              <a:rPr lang="es-EC" dirty="0" smtClean="0"/>
              <a:t>(12)</a:t>
            </a:r>
            <a:endParaRPr lang="en-US" dirty="0"/>
          </a:p>
        </p:txBody>
      </p:sp>
      <p:sp>
        <p:nvSpPr>
          <p:cNvPr id="7" name="Marcador de contenido 2"/>
          <p:cNvSpPr txBox="1">
            <a:spLocks/>
          </p:cNvSpPr>
          <p:nvPr/>
        </p:nvSpPr>
        <p:spPr>
          <a:xfrm>
            <a:off x="10078911" y="4580542"/>
            <a:ext cx="752221" cy="1045379"/>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s-EC" dirty="0"/>
              <a:t>(</a:t>
            </a:r>
            <a:r>
              <a:rPr lang="es-EC" dirty="0" smtClean="0"/>
              <a:t>13)</a:t>
            </a:r>
          </a:p>
          <a:p>
            <a:pPr marL="0" indent="0">
              <a:buFont typeface="Wingdings 3" charset="2"/>
              <a:buNone/>
            </a:pPr>
            <a:r>
              <a:rPr lang="es-EC" dirty="0" smtClean="0"/>
              <a:t>(14)</a:t>
            </a:r>
          </a:p>
          <a:p>
            <a:pPr marL="0" indent="0">
              <a:buNone/>
            </a:pPr>
            <a:r>
              <a:rPr lang="es-EC" dirty="0" smtClean="0"/>
              <a:t>(</a:t>
            </a:r>
            <a:r>
              <a:rPr lang="es-EC" dirty="0"/>
              <a:t>15)</a:t>
            </a:r>
            <a:endParaRPr lang="en-US" dirty="0"/>
          </a:p>
        </p:txBody>
      </p:sp>
      <p:sp>
        <p:nvSpPr>
          <p:cNvPr id="9" name="Rectángulo 8"/>
          <p:cNvSpPr/>
          <p:nvPr/>
        </p:nvSpPr>
        <p:spPr>
          <a:xfrm>
            <a:off x="5430111" y="6141409"/>
            <a:ext cx="253596" cy="369332"/>
          </a:xfrm>
          <a:prstGeom prst="rect">
            <a:avLst/>
          </a:prstGeom>
        </p:spPr>
        <p:txBody>
          <a:bodyPr wrap="none">
            <a:spAutoFit/>
          </a:bodyPr>
          <a:lstStyle/>
          <a:p>
            <a:r>
              <a:rPr lang="es-ES" b="1" i="1" dirty="0"/>
              <a:t> </a:t>
            </a:r>
            <a:endParaRPr lang="en-US" dirty="0"/>
          </a:p>
        </p:txBody>
      </p:sp>
      <p:sp>
        <p:nvSpPr>
          <p:cNvPr id="10" name="Rectángulo 9"/>
          <p:cNvSpPr/>
          <p:nvPr/>
        </p:nvSpPr>
        <p:spPr>
          <a:xfrm>
            <a:off x="10117845" y="6037155"/>
            <a:ext cx="598241" cy="369332"/>
          </a:xfrm>
          <a:prstGeom prst="rect">
            <a:avLst/>
          </a:prstGeom>
        </p:spPr>
        <p:txBody>
          <a:bodyPr wrap="none">
            <a:spAutoFit/>
          </a:bodyPr>
          <a:lstStyle/>
          <a:p>
            <a:r>
              <a:rPr lang="es-EC" dirty="0"/>
              <a:t>(</a:t>
            </a:r>
            <a:r>
              <a:rPr lang="es-EC" dirty="0" smtClean="0"/>
              <a:t>16)</a:t>
            </a:r>
            <a:endParaRPr lang="en-US" dirty="0"/>
          </a:p>
        </p:txBody>
      </p:sp>
      <p:sp>
        <p:nvSpPr>
          <p:cNvPr id="11" name="Marcador de número de diapositiva 2"/>
          <p:cNvSpPr txBox="1">
            <a:spLocks/>
          </p:cNvSpPr>
          <p:nvPr/>
        </p:nvSpPr>
        <p:spPr>
          <a:xfrm>
            <a:off x="11194081" y="6372784"/>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15</a:t>
            </a:r>
            <a:endParaRPr lang="en-US" sz="1400" b="1" dirty="0">
              <a:solidFill>
                <a:schemeClr val="tx1"/>
              </a:solidFill>
            </a:endParaRPr>
          </a:p>
        </p:txBody>
      </p:sp>
    </p:spTree>
    <p:extLst>
      <p:ext uri="{BB962C8B-B14F-4D97-AF65-F5344CB8AC3E}">
        <p14:creationId xmlns:p14="http://schemas.microsoft.com/office/powerpoint/2010/main" val="573639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158839"/>
            <a:ext cx="11325777" cy="1320800"/>
          </a:xfrm>
        </p:spPr>
        <p:txBody>
          <a:bodyPr>
            <a:normAutofit/>
          </a:bodyPr>
          <a:lstStyle/>
          <a:p>
            <a:r>
              <a:rPr lang="es-EC" sz="3200" dirty="0"/>
              <a:t>Explicación de la Técnica de Radiolocalización Seleccionada </a:t>
            </a:r>
            <a:endParaRPr lang="en-US" sz="3200"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677333" y="1171977"/>
                <a:ext cx="10578801" cy="5686023"/>
              </a:xfrm>
            </p:spPr>
            <p:txBody>
              <a:bodyPr>
                <a:normAutofit/>
              </a:bodyPr>
              <a:lstStyle/>
              <a:p>
                <a:pPr marL="0" indent="0">
                  <a:buNone/>
                </a:pPr>
                <a:r>
                  <a:rPr lang="es-EC" sz="2000" dirty="0" smtClean="0"/>
                  <a:t>Donde:</a:t>
                </a:r>
              </a:p>
              <a:p>
                <a:pPr marL="0" indent="0" algn="ctr">
                  <a:buNone/>
                </a:pPr>
                <a14:m>
                  <m:oMath xmlns:m="http://schemas.openxmlformats.org/officeDocument/2006/math">
                    <m:r>
                      <a:rPr lang="es-EC" b="1" i="1" smtClean="0">
                        <a:solidFill>
                          <a:schemeClr val="tx1"/>
                        </a:solidFill>
                        <a:latin typeface="Cambria Math" panose="02040503050406030204" pitchFamily="18" charset="0"/>
                      </a:rPr>
                      <m:t>𝑨</m:t>
                    </m:r>
                    <m:r>
                      <a:rPr lang="es-EC" i="1">
                        <a:solidFill>
                          <a:schemeClr val="tx1"/>
                        </a:solidFill>
                        <a:latin typeface="Cambria Math" panose="02040503050406030204" pitchFamily="18" charset="0"/>
                      </a:rPr>
                      <m:t>=</m:t>
                    </m:r>
                    <m:d>
                      <m:dPr>
                        <m:ctrlPr>
                          <a:rPr lang="en-US" i="1">
                            <a:solidFill>
                              <a:schemeClr val="tx1"/>
                            </a:solidFill>
                            <a:latin typeface="Cambria Math" panose="02040503050406030204" pitchFamily="18" charset="0"/>
                          </a:rPr>
                        </m:ctrlPr>
                      </m:dPr>
                      <m:e>
                        <m:eqArr>
                          <m:eqArrPr>
                            <m:ctrlPr>
                              <a:rPr lang="en-US" i="1">
                                <a:solidFill>
                                  <a:schemeClr val="tx1"/>
                                </a:solidFill>
                                <a:latin typeface="Cambria Math" panose="02040503050406030204" pitchFamily="18" charset="0"/>
                              </a:rPr>
                            </m:ctrlPr>
                          </m:eqArrPr>
                          <m:e>
                            <m:r>
                              <a:rPr lang="es-ES">
                                <a:solidFill>
                                  <a:schemeClr val="tx1"/>
                                </a:solidFill>
                                <a:latin typeface="Cambria Math" panose="02040503050406030204" pitchFamily="18" charset="0"/>
                              </a:rPr>
                              <m:t>2</m:t>
                            </m:r>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x</m:t>
                                </m:r>
                              </m:e>
                              <m:sub>
                                <m:r>
                                  <m:rPr>
                                    <m:sty m:val="p"/>
                                  </m:rPr>
                                  <a:rPr lang="es-ES">
                                    <a:solidFill>
                                      <a:schemeClr val="tx1"/>
                                    </a:solidFill>
                                    <a:latin typeface="Cambria Math" panose="02040503050406030204" pitchFamily="18" charset="0"/>
                                  </a:rPr>
                                  <m:t>d</m:t>
                                </m:r>
                                <m:r>
                                  <a:rPr lang="es-ES">
                                    <a:solidFill>
                                      <a:schemeClr val="tx1"/>
                                    </a:solidFill>
                                    <a:latin typeface="Cambria Math" panose="02040503050406030204" pitchFamily="18" charset="0"/>
                                  </a:rPr>
                                  <m:t> </m:t>
                                </m:r>
                              </m:sub>
                            </m:sSub>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x</m:t>
                                    </m:r>
                                  </m:e>
                                  <m:sub>
                                    <m:r>
                                      <m:rPr>
                                        <m:sty m:val="p"/>
                                      </m:rPr>
                                      <a:rPr lang="es-ES">
                                        <a:solidFill>
                                          <a:schemeClr val="tx1"/>
                                        </a:solidFill>
                                        <a:latin typeface="Cambria Math" panose="02040503050406030204" pitchFamily="18" charset="0"/>
                                      </a:rPr>
                                      <m:t>a</m:t>
                                    </m:r>
                                  </m:sub>
                                </m:sSub>
                                <m:r>
                                  <a:rPr lang="es-E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x</m:t>
                                    </m:r>
                                  </m:e>
                                  <m:sub>
                                    <m:r>
                                      <m:rPr>
                                        <m:sty m:val="p"/>
                                      </m:rPr>
                                      <a:rPr lang="es-ES">
                                        <a:solidFill>
                                          <a:schemeClr val="tx1"/>
                                        </a:solidFill>
                                        <a:latin typeface="Cambria Math" panose="02040503050406030204" pitchFamily="18" charset="0"/>
                                      </a:rPr>
                                      <m:t>b</m:t>
                                    </m:r>
                                  </m:sub>
                                </m:sSub>
                              </m:e>
                            </m:d>
                            <m:r>
                              <a:rPr lang="es-ES">
                                <a:solidFill>
                                  <a:schemeClr val="tx1"/>
                                </a:solidFill>
                                <a:latin typeface="Cambria Math" panose="02040503050406030204" pitchFamily="18" charset="0"/>
                              </a:rPr>
                              <m:t>   2</m:t>
                            </m:r>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y</m:t>
                                </m:r>
                              </m:e>
                              <m:sub>
                                <m:r>
                                  <m:rPr>
                                    <m:sty m:val="p"/>
                                  </m:rPr>
                                  <a:rPr lang="es-ES">
                                    <a:solidFill>
                                      <a:schemeClr val="tx1"/>
                                    </a:solidFill>
                                    <a:latin typeface="Cambria Math" panose="02040503050406030204" pitchFamily="18" charset="0"/>
                                  </a:rPr>
                                  <m:t>d</m:t>
                                </m:r>
                                <m:r>
                                  <a:rPr lang="es-ES">
                                    <a:solidFill>
                                      <a:schemeClr val="tx1"/>
                                    </a:solidFill>
                                    <a:latin typeface="Cambria Math" panose="02040503050406030204" pitchFamily="18" charset="0"/>
                                  </a:rPr>
                                  <m:t> </m:t>
                                </m:r>
                              </m:sub>
                            </m:sSub>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y</m:t>
                                    </m:r>
                                  </m:e>
                                  <m:sub>
                                    <m:r>
                                      <m:rPr>
                                        <m:sty m:val="p"/>
                                      </m:rPr>
                                      <a:rPr lang="es-ES">
                                        <a:solidFill>
                                          <a:schemeClr val="tx1"/>
                                        </a:solidFill>
                                        <a:latin typeface="Cambria Math" panose="02040503050406030204" pitchFamily="18" charset="0"/>
                                      </a:rPr>
                                      <m:t>a</m:t>
                                    </m:r>
                                  </m:sub>
                                </m:sSub>
                                <m:r>
                                  <a:rPr lang="es-E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y</m:t>
                                    </m:r>
                                  </m:e>
                                  <m:sub>
                                    <m:r>
                                      <m:rPr>
                                        <m:sty m:val="p"/>
                                      </m:rPr>
                                      <a:rPr lang="es-ES">
                                        <a:solidFill>
                                          <a:schemeClr val="tx1"/>
                                        </a:solidFill>
                                        <a:latin typeface="Cambria Math" panose="02040503050406030204" pitchFamily="18" charset="0"/>
                                      </a:rPr>
                                      <m:t>b</m:t>
                                    </m:r>
                                  </m:sub>
                                </m:sSub>
                              </m:e>
                            </m:d>
                          </m:e>
                          <m:e>
                            <m:r>
                              <a:rPr lang="es-ES">
                                <a:solidFill>
                                  <a:schemeClr val="tx1"/>
                                </a:solidFill>
                                <a:latin typeface="Cambria Math" panose="02040503050406030204" pitchFamily="18" charset="0"/>
                              </a:rPr>
                              <m:t>2</m:t>
                            </m:r>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x</m:t>
                                </m:r>
                              </m:e>
                              <m:sub>
                                <m:r>
                                  <m:rPr>
                                    <m:sty m:val="p"/>
                                  </m:rPr>
                                  <a:rPr lang="es-ES">
                                    <a:solidFill>
                                      <a:schemeClr val="tx1"/>
                                    </a:solidFill>
                                    <a:latin typeface="Cambria Math" panose="02040503050406030204" pitchFamily="18" charset="0"/>
                                  </a:rPr>
                                  <m:t>d</m:t>
                                </m:r>
                                <m:r>
                                  <a:rPr lang="es-ES">
                                    <a:solidFill>
                                      <a:schemeClr val="tx1"/>
                                    </a:solidFill>
                                    <a:latin typeface="Cambria Math" panose="02040503050406030204" pitchFamily="18" charset="0"/>
                                  </a:rPr>
                                  <m:t> </m:t>
                                </m:r>
                              </m:sub>
                            </m:sSub>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x</m:t>
                                    </m:r>
                                  </m:e>
                                  <m:sub>
                                    <m:r>
                                      <m:rPr>
                                        <m:sty m:val="p"/>
                                      </m:rPr>
                                      <a:rPr lang="es-ES">
                                        <a:solidFill>
                                          <a:schemeClr val="tx1"/>
                                        </a:solidFill>
                                        <a:latin typeface="Cambria Math" panose="02040503050406030204" pitchFamily="18" charset="0"/>
                                      </a:rPr>
                                      <m:t>a</m:t>
                                    </m:r>
                                  </m:sub>
                                </m:sSub>
                                <m:r>
                                  <a:rPr lang="es-E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x</m:t>
                                    </m:r>
                                  </m:e>
                                  <m:sub>
                                    <m:r>
                                      <m:rPr>
                                        <m:sty m:val="p"/>
                                      </m:rPr>
                                      <a:rPr lang="es-ES">
                                        <a:solidFill>
                                          <a:schemeClr val="tx1"/>
                                        </a:solidFill>
                                        <a:latin typeface="Cambria Math" panose="02040503050406030204" pitchFamily="18" charset="0"/>
                                      </a:rPr>
                                      <m:t>c</m:t>
                                    </m:r>
                                  </m:sub>
                                </m:sSub>
                              </m:e>
                            </m:d>
                            <m:r>
                              <a:rPr lang="es-ES">
                                <a:solidFill>
                                  <a:schemeClr val="tx1"/>
                                </a:solidFill>
                                <a:latin typeface="Cambria Math" panose="02040503050406030204" pitchFamily="18" charset="0"/>
                              </a:rPr>
                              <m:t>   2</m:t>
                            </m:r>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y</m:t>
                                </m:r>
                              </m:e>
                              <m:sub>
                                <m:r>
                                  <m:rPr>
                                    <m:sty m:val="p"/>
                                  </m:rPr>
                                  <a:rPr lang="es-ES">
                                    <a:solidFill>
                                      <a:schemeClr val="tx1"/>
                                    </a:solidFill>
                                    <a:latin typeface="Cambria Math" panose="02040503050406030204" pitchFamily="18" charset="0"/>
                                  </a:rPr>
                                  <m:t>d</m:t>
                                </m:r>
                                <m:r>
                                  <a:rPr lang="es-ES">
                                    <a:solidFill>
                                      <a:schemeClr val="tx1"/>
                                    </a:solidFill>
                                    <a:latin typeface="Cambria Math" panose="02040503050406030204" pitchFamily="18" charset="0"/>
                                  </a:rPr>
                                  <m:t> </m:t>
                                </m:r>
                              </m:sub>
                            </m:sSub>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y</m:t>
                                    </m:r>
                                  </m:e>
                                  <m:sub>
                                    <m:r>
                                      <m:rPr>
                                        <m:sty m:val="p"/>
                                      </m:rPr>
                                      <a:rPr lang="es-ES">
                                        <a:solidFill>
                                          <a:schemeClr val="tx1"/>
                                        </a:solidFill>
                                        <a:latin typeface="Cambria Math" panose="02040503050406030204" pitchFamily="18" charset="0"/>
                                      </a:rPr>
                                      <m:t>a</m:t>
                                    </m:r>
                                  </m:sub>
                                </m:sSub>
                                <m:r>
                                  <a:rPr lang="es-E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y</m:t>
                                    </m:r>
                                  </m:e>
                                  <m:sub>
                                    <m:r>
                                      <m:rPr>
                                        <m:sty m:val="p"/>
                                      </m:rPr>
                                      <a:rPr lang="es-ES">
                                        <a:solidFill>
                                          <a:schemeClr val="tx1"/>
                                        </a:solidFill>
                                        <a:latin typeface="Cambria Math" panose="02040503050406030204" pitchFamily="18" charset="0"/>
                                      </a:rPr>
                                      <m:t>c</m:t>
                                    </m:r>
                                  </m:sub>
                                </m:sSub>
                              </m:e>
                            </m:d>
                          </m:e>
                          <m:e>
                            <m:r>
                              <a:rPr lang="es-ES">
                                <a:solidFill>
                                  <a:schemeClr val="tx1"/>
                                </a:solidFill>
                                <a:latin typeface="Cambria Math" panose="02040503050406030204" pitchFamily="18" charset="0"/>
                              </a:rPr>
                              <m:t>2</m:t>
                            </m:r>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x</m:t>
                                </m:r>
                              </m:e>
                              <m:sub>
                                <m:r>
                                  <m:rPr>
                                    <m:sty m:val="p"/>
                                  </m:rPr>
                                  <a:rPr lang="es-ES">
                                    <a:solidFill>
                                      <a:schemeClr val="tx1"/>
                                    </a:solidFill>
                                    <a:latin typeface="Cambria Math" panose="02040503050406030204" pitchFamily="18" charset="0"/>
                                  </a:rPr>
                                  <m:t>d</m:t>
                                </m:r>
                                <m:r>
                                  <a:rPr lang="es-ES">
                                    <a:solidFill>
                                      <a:schemeClr val="tx1"/>
                                    </a:solidFill>
                                    <a:latin typeface="Cambria Math" panose="02040503050406030204" pitchFamily="18" charset="0"/>
                                  </a:rPr>
                                  <m:t> </m:t>
                                </m:r>
                              </m:sub>
                            </m:sSub>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x</m:t>
                                    </m:r>
                                  </m:e>
                                  <m:sub>
                                    <m:r>
                                      <m:rPr>
                                        <m:sty m:val="p"/>
                                      </m:rPr>
                                      <a:rPr lang="es-ES">
                                        <a:solidFill>
                                          <a:schemeClr val="tx1"/>
                                        </a:solidFill>
                                        <a:latin typeface="Cambria Math" panose="02040503050406030204" pitchFamily="18" charset="0"/>
                                      </a:rPr>
                                      <m:t>b</m:t>
                                    </m:r>
                                  </m:sub>
                                </m:sSub>
                                <m:r>
                                  <a:rPr lang="es-E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x</m:t>
                                    </m:r>
                                  </m:e>
                                  <m:sub>
                                    <m:r>
                                      <m:rPr>
                                        <m:sty m:val="p"/>
                                      </m:rPr>
                                      <a:rPr lang="es-ES">
                                        <a:solidFill>
                                          <a:schemeClr val="tx1"/>
                                        </a:solidFill>
                                        <a:latin typeface="Cambria Math" panose="02040503050406030204" pitchFamily="18" charset="0"/>
                                      </a:rPr>
                                      <m:t>c</m:t>
                                    </m:r>
                                  </m:sub>
                                </m:sSub>
                              </m:e>
                            </m:d>
                            <m:r>
                              <a:rPr lang="es-ES">
                                <a:solidFill>
                                  <a:schemeClr val="tx1"/>
                                </a:solidFill>
                                <a:latin typeface="Cambria Math" panose="02040503050406030204" pitchFamily="18" charset="0"/>
                              </a:rPr>
                              <m:t>  2</m:t>
                            </m:r>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y</m:t>
                                </m:r>
                              </m:e>
                              <m:sub>
                                <m:r>
                                  <m:rPr>
                                    <m:sty m:val="p"/>
                                  </m:rPr>
                                  <a:rPr lang="es-ES">
                                    <a:solidFill>
                                      <a:schemeClr val="tx1"/>
                                    </a:solidFill>
                                    <a:latin typeface="Cambria Math" panose="02040503050406030204" pitchFamily="18" charset="0"/>
                                  </a:rPr>
                                  <m:t>d</m:t>
                                </m:r>
                                <m:r>
                                  <a:rPr lang="es-ES">
                                    <a:solidFill>
                                      <a:schemeClr val="tx1"/>
                                    </a:solidFill>
                                    <a:latin typeface="Cambria Math" panose="02040503050406030204" pitchFamily="18" charset="0"/>
                                  </a:rPr>
                                  <m:t> </m:t>
                                </m:r>
                              </m:sub>
                            </m:sSub>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y</m:t>
                                    </m:r>
                                  </m:e>
                                  <m:sub>
                                    <m:r>
                                      <m:rPr>
                                        <m:sty m:val="p"/>
                                      </m:rPr>
                                      <a:rPr lang="es-ES">
                                        <a:solidFill>
                                          <a:schemeClr val="tx1"/>
                                        </a:solidFill>
                                        <a:latin typeface="Cambria Math" panose="02040503050406030204" pitchFamily="18" charset="0"/>
                                      </a:rPr>
                                      <m:t>b</m:t>
                                    </m:r>
                                  </m:sub>
                                </m:sSub>
                                <m:r>
                                  <a:rPr lang="es-E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y</m:t>
                                    </m:r>
                                  </m:e>
                                  <m:sub>
                                    <m:r>
                                      <m:rPr>
                                        <m:sty m:val="p"/>
                                      </m:rPr>
                                      <a:rPr lang="es-ES">
                                        <a:solidFill>
                                          <a:schemeClr val="tx1"/>
                                        </a:solidFill>
                                        <a:latin typeface="Cambria Math" panose="02040503050406030204" pitchFamily="18" charset="0"/>
                                      </a:rPr>
                                      <m:t>c</m:t>
                                    </m:r>
                                  </m:sub>
                                </m:sSub>
                              </m:e>
                            </m:d>
                          </m:e>
                        </m:eqArr>
                      </m:e>
                    </m:d>
                  </m:oMath>
                </a14:m>
                <a:r>
                  <a:rPr lang="es-EC" dirty="0" smtClean="0">
                    <a:solidFill>
                      <a:schemeClr val="tx1"/>
                    </a:solidFill>
                  </a:rPr>
                  <a:t>      </a:t>
                </a:r>
                <a14:m>
                  <m:oMath xmlns:m="http://schemas.openxmlformats.org/officeDocument/2006/math">
                    <m:r>
                      <a:rPr lang="es-ES" b="1" i="1">
                        <a:solidFill>
                          <a:schemeClr val="tx1"/>
                        </a:solidFill>
                        <a:latin typeface="Cambria Math" panose="02040503050406030204" pitchFamily="18" charset="0"/>
                      </a:rPr>
                      <m:t>𝒑</m:t>
                    </m:r>
                    <m:r>
                      <a:rPr lang="es-ES" i="1">
                        <a:solidFill>
                          <a:schemeClr val="tx1"/>
                        </a:solidFill>
                        <a:latin typeface="Cambria Math" panose="02040503050406030204" pitchFamily="18" charset="0"/>
                      </a:rPr>
                      <m:t>=</m:t>
                    </m:r>
                    <m:d>
                      <m:dPr>
                        <m:ctrlPr>
                          <a:rPr lang="en-US" i="1">
                            <a:solidFill>
                              <a:schemeClr val="tx1"/>
                            </a:solidFill>
                            <a:latin typeface="Cambria Math" panose="02040503050406030204" pitchFamily="18" charset="0"/>
                          </a:rPr>
                        </m:ctrlPr>
                      </m:dPr>
                      <m:e>
                        <m:m>
                          <m:mPr>
                            <m:mcs>
                              <m:mc>
                                <m:mcPr>
                                  <m:count m:val="1"/>
                                  <m:mcJc m:val="center"/>
                                </m:mcPr>
                              </m:mc>
                            </m:mcs>
                            <m:ctrlPr>
                              <a:rPr lang="en-US" i="1">
                                <a:solidFill>
                                  <a:schemeClr val="tx1"/>
                                </a:solidFill>
                                <a:latin typeface="Cambria Math" panose="02040503050406030204" pitchFamily="18" charset="0"/>
                              </a:rPr>
                            </m:ctrlPr>
                          </m:mPr>
                          <m:m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x</m:t>
                                  </m:r>
                                </m:e>
                                <m:sub>
                                  <m:r>
                                    <m:rPr>
                                      <m:sty m:val="p"/>
                                    </m:rPr>
                                    <a:rPr lang="es-ES">
                                      <a:solidFill>
                                        <a:schemeClr val="tx1"/>
                                      </a:solidFill>
                                      <a:latin typeface="Cambria Math" panose="02040503050406030204" pitchFamily="18" charset="0"/>
                                    </a:rPr>
                                    <m:t>d</m:t>
                                  </m:r>
                                  <m:r>
                                    <a:rPr lang="es-ES">
                                      <a:solidFill>
                                        <a:schemeClr val="tx1"/>
                                      </a:solidFill>
                                      <a:latin typeface="Cambria Math" panose="02040503050406030204" pitchFamily="18" charset="0"/>
                                    </a:rPr>
                                    <m:t> </m:t>
                                  </m:r>
                                </m:sub>
                              </m:sSub>
                            </m:e>
                          </m:mr>
                          <m:m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y</m:t>
                                  </m:r>
                                </m:e>
                                <m:sub>
                                  <m:r>
                                    <m:rPr>
                                      <m:sty m:val="p"/>
                                    </m:rPr>
                                    <a:rPr lang="es-ES">
                                      <a:solidFill>
                                        <a:schemeClr val="tx1"/>
                                      </a:solidFill>
                                      <a:latin typeface="Cambria Math" panose="02040503050406030204" pitchFamily="18" charset="0"/>
                                    </a:rPr>
                                    <m:t>d</m:t>
                                  </m:r>
                                  <m:r>
                                    <a:rPr lang="es-ES">
                                      <a:solidFill>
                                        <a:schemeClr val="tx1"/>
                                      </a:solidFill>
                                      <a:latin typeface="Cambria Math" panose="02040503050406030204" pitchFamily="18" charset="0"/>
                                    </a:rPr>
                                    <m:t> </m:t>
                                  </m:r>
                                </m:sub>
                              </m:sSub>
                            </m:e>
                          </m:mr>
                        </m:m>
                      </m:e>
                    </m:d>
                  </m:oMath>
                </a14:m>
                <a:r>
                  <a:rPr lang="es-EC" dirty="0" smtClean="0">
                    <a:solidFill>
                      <a:schemeClr val="tx1"/>
                    </a:solidFill>
                  </a:rPr>
                  <a:t>   </a:t>
                </a:r>
                <a14:m>
                  <m:oMath xmlns:m="http://schemas.openxmlformats.org/officeDocument/2006/math">
                    <m:r>
                      <a:rPr lang="es-ES" b="1" i="1">
                        <a:solidFill>
                          <a:schemeClr val="tx1"/>
                        </a:solidFill>
                        <a:latin typeface="Cambria Math" panose="02040503050406030204" pitchFamily="18" charset="0"/>
                      </a:rPr>
                      <m:t>𝒃</m:t>
                    </m:r>
                    <m:r>
                      <a:rPr lang="es-ES" i="1">
                        <a:solidFill>
                          <a:schemeClr val="tx1"/>
                        </a:solidFill>
                        <a:latin typeface="Cambria Math" panose="02040503050406030204" pitchFamily="18" charset="0"/>
                      </a:rPr>
                      <m:t>=</m:t>
                    </m:r>
                    <m:d>
                      <m:dPr>
                        <m:ctrlPr>
                          <a:rPr lang="en-US" i="1">
                            <a:solidFill>
                              <a:schemeClr val="tx1"/>
                            </a:solidFill>
                            <a:latin typeface="Cambria Math" panose="02040503050406030204" pitchFamily="18" charset="0"/>
                          </a:rPr>
                        </m:ctrlPr>
                      </m:dPr>
                      <m:e>
                        <m:eqArr>
                          <m:eqArrPr>
                            <m:ctrlPr>
                              <a:rPr lang="en-US" i="1">
                                <a:solidFill>
                                  <a:schemeClr val="tx1"/>
                                </a:solidFill>
                                <a:latin typeface="Cambria Math" panose="02040503050406030204" pitchFamily="18" charset="0"/>
                              </a:rPr>
                            </m:ctrlPr>
                          </m:eqArrPr>
                          <m:e>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x</m:t>
                                    </m:r>
                                  </m:e>
                                  <m:sub>
                                    <m:r>
                                      <m:rPr>
                                        <m:sty m:val="p"/>
                                      </m:rPr>
                                      <a:rPr lang="es-ES">
                                        <a:solidFill>
                                          <a:schemeClr val="tx1"/>
                                        </a:solidFill>
                                        <a:latin typeface="Cambria Math" panose="02040503050406030204" pitchFamily="18" charset="0"/>
                                      </a:rPr>
                                      <m:t>b</m:t>
                                    </m:r>
                                  </m:sub>
                                </m:sSub>
                              </m:e>
                              <m:sup>
                                <m:r>
                                  <a:rPr lang="es-ES" i="1">
                                    <a:solidFill>
                                      <a:schemeClr val="tx1"/>
                                    </a:solidFill>
                                    <a:latin typeface="Cambria Math" panose="02040503050406030204" pitchFamily="18" charset="0"/>
                                  </a:rPr>
                                  <m:t>2</m:t>
                                </m:r>
                              </m:sup>
                            </m:sSup>
                            <m:r>
                              <a:rPr lang="es-ES" i="1">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y</m:t>
                                    </m:r>
                                  </m:e>
                                  <m:sub>
                                    <m:r>
                                      <m:rPr>
                                        <m:sty m:val="p"/>
                                      </m:rPr>
                                      <a:rPr lang="es-ES">
                                        <a:solidFill>
                                          <a:schemeClr val="tx1"/>
                                        </a:solidFill>
                                        <a:latin typeface="Cambria Math" panose="02040503050406030204" pitchFamily="18" charset="0"/>
                                      </a:rPr>
                                      <m:t>b</m:t>
                                    </m:r>
                                  </m:sub>
                                </m:sSub>
                              </m:e>
                              <m:sup>
                                <m:r>
                                  <a:rPr lang="es-ES" i="1">
                                    <a:solidFill>
                                      <a:schemeClr val="tx1"/>
                                    </a:solidFill>
                                    <a:latin typeface="Cambria Math" panose="02040503050406030204" pitchFamily="18" charset="0"/>
                                  </a:rPr>
                                  <m:t>2</m:t>
                                </m:r>
                              </m:sup>
                            </m:sSup>
                            <m:r>
                              <a:rPr lang="es-ES" i="1">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x</m:t>
                                    </m:r>
                                  </m:e>
                                  <m:sub>
                                    <m:r>
                                      <m:rPr>
                                        <m:sty m:val="p"/>
                                      </m:rPr>
                                      <a:rPr lang="es-ES">
                                        <a:solidFill>
                                          <a:schemeClr val="tx1"/>
                                        </a:solidFill>
                                        <a:latin typeface="Cambria Math" panose="02040503050406030204" pitchFamily="18" charset="0"/>
                                      </a:rPr>
                                      <m:t>a</m:t>
                                    </m:r>
                                  </m:sub>
                                </m:sSub>
                              </m:e>
                              <m:sup>
                                <m:r>
                                  <a:rPr lang="es-ES" i="1">
                                    <a:solidFill>
                                      <a:schemeClr val="tx1"/>
                                    </a:solidFill>
                                    <a:latin typeface="Cambria Math" panose="02040503050406030204" pitchFamily="18" charset="0"/>
                                  </a:rPr>
                                  <m:t>2</m:t>
                                </m:r>
                              </m:sup>
                            </m:sSup>
                            <m:r>
                              <a:rPr lang="es-E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y</m:t>
                                    </m:r>
                                  </m:e>
                                  <m:sub>
                                    <m:r>
                                      <m:rPr>
                                        <m:sty m:val="p"/>
                                      </m:rPr>
                                      <a:rPr lang="es-ES">
                                        <a:solidFill>
                                          <a:schemeClr val="tx1"/>
                                        </a:solidFill>
                                        <a:latin typeface="Cambria Math" panose="02040503050406030204" pitchFamily="18" charset="0"/>
                                      </a:rPr>
                                      <m:t>a</m:t>
                                    </m:r>
                                  </m:sub>
                                </m:sSub>
                              </m:e>
                              <m:sup>
                                <m:r>
                                  <a:rPr lang="es-ES" i="1">
                                    <a:solidFill>
                                      <a:schemeClr val="tx1"/>
                                    </a:solidFill>
                                    <a:latin typeface="Cambria Math" panose="02040503050406030204" pitchFamily="18" charset="0"/>
                                  </a:rPr>
                                  <m:t>2</m:t>
                                </m:r>
                              </m:sup>
                            </m:sSup>
                            <m:r>
                              <a:rPr lang="es-E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d</m:t>
                                    </m:r>
                                  </m:e>
                                  <m:sub>
                                    <m:r>
                                      <m:rPr>
                                        <m:sty m:val="p"/>
                                      </m:rPr>
                                      <a:rPr lang="es-ES">
                                        <a:solidFill>
                                          <a:schemeClr val="tx1"/>
                                        </a:solidFill>
                                        <a:latin typeface="Cambria Math" panose="02040503050406030204" pitchFamily="18" charset="0"/>
                                      </a:rPr>
                                      <m:t>a</m:t>
                                    </m:r>
                                  </m:sub>
                                </m:sSub>
                              </m:e>
                              <m:sup>
                                <m:r>
                                  <a:rPr lang="es-ES" i="1">
                                    <a:solidFill>
                                      <a:schemeClr val="tx1"/>
                                    </a:solidFill>
                                    <a:latin typeface="Cambria Math" panose="02040503050406030204" pitchFamily="18" charset="0"/>
                                  </a:rPr>
                                  <m:t>2</m:t>
                                </m:r>
                              </m:sup>
                            </m:sSup>
                            <m:r>
                              <a:rPr lang="es-E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d</m:t>
                                    </m:r>
                                  </m:e>
                                  <m:sub>
                                    <m:r>
                                      <m:rPr>
                                        <m:sty m:val="p"/>
                                      </m:rPr>
                                      <a:rPr lang="es-ES">
                                        <a:solidFill>
                                          <a:schemeClr val="tx1"/>
                                        </a:solidFill>
                                        <a:latin typeface="Cambria Math" panose="02040503050406030204" pitchFamily="18" charset="0"/>
                                      </a:rPr>
                                      <m:t>b</m:t>
                                    </m:r>
                                  </m:sub>
                                </m:sSub>
                              </m:e>
                              <m:sup>
                                <m:r>
                                  <a:rPr lang="es-ES" i="1">
                                    <a:solidFill>
                                      <a:schemeClr val="tx1"/>
                                    </a:solidFill>
                                    <a:latin typeface="Cambria Math" panose="02040503050406030204" pitchFamily="18" charset="0"/>
                                  </a:rPr>
                                  <m:t>2</m:t>
                                </m:r>
                              </m:sup>
                            </m:sSup>
                          </m:e>
                          <m:e>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x</m:t>
                                    </m:r>
                                  </m:e>
                                  <m:sub>
                                    <m:r>
                                      <m:rPr>
                                        <m:sty m:val="p"/>
                                      </m:rPr>
                                      <a:rPr lang="es-ES">
                                        <a:solidFill>
                                          <a:schemeClr val="tx1"/>
                                        </a:solidFill>
                                        <a:latin typeface="Cambria Math" panose="02040503050406030204" pitchFamily="18" charset="0"/>
                                      </a:rPr>
                                      <m:t>c</m:t>
                                    </m:r>
                                  </m:sub>
                                </m:sSub>
                              </m:e>
                              <m:sup>
                                <m:r>
                                  <a:rPr lang="es-ES" i="1">
                                    <a:solidFill>
                                      <a:schemeClr val="tx1"/>
                                    </a:solidFill>
                                    <a:latin typeface="Cambria Math" panose="02040503050406030204" pitchFamily="18" charset="0"/>
                                  </a:rPr>
                                  <m:t>2</m:t>
                                </m:r>
                              </m:sup>
                            </m:sSup>
                            <m:r>
                              <a:rPr lang="es-ES" i="1">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y</m:t>
                                    </m:r>
                                  </m:e>
                                  <m:sub>
                                    <m:r>
                                      <m:rPr>
                                        <m:sty m:val="p"/>
                                      </m:rPr>
                                      <a:rPr lang="es-ES">
                                        <a:solidFill>
                                          <a:schemeClr val="tx1"/>
                                        </a:solidFill>
                                        <a:latin typeface="Cambria Math" panose="02040503050406030204" pitchFamily="18" charset="0"/>
                                      </a:rPr>
                                      <m:t>c</m:t>
                                    </m:r>
                                  </m:sub>
                                </m:sSub>
                              </m:e>
                              <m:sup>
                                <m:r>
                                  <a:rPr lang="es-ES" i="1">
                                    <a:solidFill>
                                      <a:schemeClr val="tx1"/>
                                    </a:solidFill>
                                    <a:latin typeface="Cambria Math" panose="02040503050406030204" pitchFamily="18" charset="0"/>
                                  </a:rPr>
                                  <m:t>2</m:t>
                                </m:r>
                              </m:sup>
                            </m:sSup>
                            <m:r>
                              <a:rPr lang="es-ES" i="1">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x</m:t>
                                    </m:r>
                                  </m:e>
                                  <m:sub>
                                    <m:r>
                                      <m:rPr>
                                        <m:sty m:val="p"/>
                                      </m:rPr>
                                      <a:rPr lang="es-ES">
                                        <a:solidFill>
                                          <a:schemeClr val="tx1"/>
                                        </a:solidFill>
                                        <a:latin typeface="Cambria Math" panose="02040503050406030204" pitchFamily="18" charset="0"/>
                                      </a:rPr>
                                      <m:t>a</m:t>
                                    </m:r>
                                  </m:sub>
                                </m:sSub>
                              </m:e>
                              <m:sup>
                                <m:r>
                                  <a:rPr lang="es-ES" i="1">
                                    <a:solidFill>
                                      <a:schemeClr val="tx1"/>
                                    </a:solidFill>
                                    <a:latin typeface="Cambria Math" panose="02040503050406030204" pitchFamily="18" charset="0"/>
                                  </a:rPr>
                                  <m:t>2</m:t>
                                </m:r>
                              </m:sup>
                            </m:sSup>
                            <m:r>
                              <a:rPr lang="es-E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y</m:t>
                                    </m:r>
                                  </m:e>
                                  <m:sub>
                                    <m:r>
                                      <m:rPr>
                                        <m:sty m:val="p"/>
                                      </m:rPr>
                                      <a:rPr lang="es-ES">
                                        <a:solidFill>
                                          <a:schemeClr val="tx1"/>
                                        </a:solidFill>
                                        <a:latin typeface="Cambria Math" panose="02040503050406030204" pitchFamily="18" charset="0"/>
                                      </a:rPr>
                                      <m:t>a</m:t>
                                    </m:r>
                                  </m:sub>
                                </m:sSub>
                              </m:e>
                              <m:sup>
                                <m:r>
                                  <a:rPr lang="es-ES" i="1">
                                    <a:solidFill>
                                      <a:schemeClr val="tx1"/>
                                    </a:solidFill>
                                    <a:latin typeface="Cambria Math" panose="02040503050406030204" pitchFamily="18" charset="0"/>
                                  </a:rPr>
                                  <m:t>2</m:t>
                                </m:r>
                              </m:sup>
                            </m:sSup>
                            <m:r>
                              <a:rPr lang="es-E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d</m:t>
                                    </m:r>
                                  </m:e>
                                  <m:sub>
                                    <m:r>
                                      <m:rPr>
                                        <m:sty m:val="p"/>
                                      </m:rPr>
                                      <a:rPr lang="es-ES">
                                        <a:solidFill>
                                          <a:schemeClr val="tx1"/>
                                        </a:solidFill>
                                        <a:latin typeface="Cambria Math" panose="02040503050406030204" pitchFamily="18" charset="0"/>
                                      </a:rPr>
                                      <m:t>a</m:t>
                                    </m:r>
                                  </m:sub>
                                </m:sSub>
                              </m:e>
                              <m:sup>
                                <m:r>
                                  <a:rPr lang="es-ES" i="1">
                                    <a:solidFill>
                                      <a:schemeClr val="tx1"/>
                                    </a:solidFill>
                                    <a:latin typeface="Cambria Math" panose="02040503050406030204" pitchFamily="18" charset="0"/>
                                  </a:rPr>
                                  <m:t>2</m:t>
                                </m:r>
                              </m:sup>
                            </m:sSup>
                            <m:r>
                              <a:rPr lang="es-E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d</m:t>
                                    </m:r>
                                  </m:e>
                                  <m:sub>
                                    <m:r>
                                      <m:rPr>
                                        <m:sty m:val="p"/>
                                      </m:rPr>
                                      <a:rPr lang="es-ES">
                                        <a:solidFill>
                                          <a:schemeClr val="tx1"/>
                                        </a:solidFill>
                                        <a:latin typeface="Cambria Math" panose="02040503050406030204" pitchFamily="18" charset="0"/>
                                      </a:rPr>
                                      <m:t>c</m:t>
                                    </m:r>
                                  </m:sub>
                                </m:sSub>
                              </m:e>
                              <m:sup>
                                <m:r>
                                  <a:rPr lang="es-ES" i="1">
                                    <a:solidFill>
                                      <a:schemeClr val="tx1"/>
                                    </a:solidFill>
                                    <a:latin typeface="Cambria Math" panose="02040503050406030204" pitchFamily="18" charset="0"/>
                                  </a:rPr>
                                  <m:t>2</m:t>
                                </m:r>
                              </m:sup>
                            </m:sSup>
                          </m:e>
                          <m:e>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x</m:t>
                                    </m:r>
                                  </m:e>
                                  <m:sub>
                                    <m:r>
                                      <m:rPr>
                                        <m:sty m:val="p"/>
                                      </m:rPr>
                                      <a:rPr lang="es-ES">
                                        <a:solidFill>
                                          <a:schemeClr val="tx1"/>
                                        </a:solidFill>
                                        <a:latin typeface="Cambria Math" panose="02040503050406030204" pitchFamily="18" charset="0"/>
                                      </a:rPr>
                                      <m:t>c</m:t>
                                    </m:r>
                                  </m:sub>
                                </m:sSub>
                              </m:e>
                              <m:sup>
                                <m:r>
                                  <a:rPr lang="es-ES" i="1">
                                    <a:solidFill>
                                      <a:schemeClr val="tx1"/>
                                    </a:solidFill>
                                    <a:latin typeface="Cambria Math" panose="02040503050406030204" pitchFamily="18" charset="0"/>
                                  </a:rPr>
                                  <m:t>2</m:t>
                                </m:r>
                              </m:sup>
                            </m:sSup>
                            <m:r>
                              <a:rPr lang="es-ES" i="1">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y</m:t>
                                    </m:r>
                                  </m:e>
                                  <m:sub>
                                    <m:r>
                                      <m:rPr>
                                        <m:sty m:val="p"/>
                                      </m:rPr>
                                      <a:rPr lang="es-ES">
                                        <a:solidFill>
                                          <a:schemeClr val="tx1"/>
                                        </a:solidFill>
                                        <a:latin typeface="Cambria Math" panose="02040503050406030204" pitchFamily="18" charset="0"/>
                                      </a:rPr>
                                      <m:t>c</m:t>
                                    </m:r>
                                  </m:sub>
                                </m:sSub>
                              </m:e>
                              <m:sup>
                                <m:r>
                                  <a:rPr lang="es-ES" i="1">
                                    <a:solidFill>
                                      <a:schemeClr val="tx1"/>
                                    </a:solidFill>
                                    <a:latin typeface="Cambria Math" panose="02040503050406030204" pitchFamily="18" charset="0"/>
                                  </a:rPr>
                                  <m:t>2</m:t>
                                </m:r>
                              </m:sup>
                            </m:sSup>
                            <m:r>
                              <a:rPr lang="es-ES" i="1">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x</m:t>
                                    </m:r>
                                  </m:e>
                                  <m:sub>
                                    <m:r>
                                      <m:rPr>
                                        <m:sty m:val="p"/>
                                      </m:rPr>
                                      <a:rPr lang="es-ES">
                                        <a:solidFill>
                                          <a:schemeClr val="tx1"/>
                                        </a:solidFill>
                                        <a:latin typeface="Cambria Math" panose="02040503050406030204" pitchFamily="18" charset="0"/>
                                      </a:rPr>
                                      <m:t>b</m:t>
                                    </m:r>
                                  </m:sub>
                                </m:sSub>
                              </m:e>
                              <m:sup>
                                <m:r>
                                  <a:rPr lang="es-ES" i="1">
                                    <a:solidFill>
                                      <a:schemeClr val="tx1"/>
                                    </a:solidFill>
                                    <a:latin typeface="Cambria Math" panose="02040503050406030204" pitchFamily="18" charset="0"/>
                                  </a:rPr>
                                  <m:t>2</m:t>
                                </m:r>
                              </m:sup>
                            </m:sSup>
                            <m:r>
                              <a:rPr lang="es-E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y</m:t>
                                    </m:r>
                                  </m:e>
                                  <m:sub>
                                    <m:r>
                                      <m:rPr>
                                        <m:sty m:val="p"/>
                                      </m:rPr>
                                      <a:rPr lang="es-ES">
                                        <a:solidFill>
                                          <a:schemeClr val="tx1"/>
                                        </a:solidFill>
                                        <a:latin typeface="Cambria Math" panose="02040503050406030204" pitchFamily="18" charset="0"/>
                                      </a:rPr>
                                      <m:t>b</m:t>
                                    </m:r>
                                  </m:sub>
                                </m:sSub>
                              </m:e>
                              <m:sup>
                                <m:r>
                                  <a:rPr lang="es-ES" i="1">
                                    <a:solidFill>
                                      <a:schemeClr val="tx1"/>
                                    </a:solidFill>
                                    <a:latin typeface="Cambria Math" panose="02040503050406030204" pitchFamily="18" charset="0"/>
                                  </a:rPr>
                                  <m:t>2</m:t>
                                </m:r>
                              </m:sup>
                            </m:sSup>
                            <m:r>
                              <a:rPr lang="es-E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d</m:t>
                                    </m:r>
                                  </m:e>
                                  <m:sub>
                                    <m:r>
                                      <m:rPr>
                                        <m:sty m:val="p"/>
                                      </m:rPr>
                                      <a:rPr lang="es-ES">
                                        <a:solidFill>
                                          <a:schemeClr val="tx1"/>
                                        </a:solidFill>
                                        <a:latin typeface="Cambria Math" panose="02040503050406030204" pitchFamily="18" charset="0"/>
                                      </a:rPr>
                                      <m:t>b</m:t>
                                    </m:r>
                                  </m:sub>
                                </m:sSub>
                              </m:e>
                              <m:sup>
                                <m:r>
                                  <a:rPr lang="es-ES" i="1">
                                    <a:solidFill>
                                      <a:schemeClr val="tx1"/>
                                    </a:solidFill>
                                    <a:latin typeface="Cambria Math" panose="02040503050406030204" pitchFamily="18" charset="0"/>
                                  </a:rPr>
                                  <m:t>2</m:t>
                                </m:r>
                              </m:sup>
                            </m:sSup>
                            <m:r>
                              <a:rPr lang="es-E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m:rPr>
                                        <m:sty m:val="p"/>
                                      </m:rPr>
                                      <a:rPr lang="es-ES">
                                        <a:solidFill>
                                          <a:schemeClr val="tx1"/>
                                        </a:solidFill>
                                        <a:latin typeface="Cambria Math" panose="02040503050406030204" pitchFamily="18" charset="0"/>
                                      </a:rPr>
                                      <m:t>d</m:t>
                                    </m:r>
                                  </m:e>
                                  <m:sub>
                                    <m:r>
                                      <m:rPr>
                                        <m:sty m:val="p"/>
                                      </m:rPr>
                                      <a:rPr lang="es-ES">
                                        <a:solidFill>
                                          <a:schemeClr val="tx1"/>
                                        </a:solidFill>
                                        <a:latin typeface="Cambria Math" panose="02040503050406030204" pitchFamily="18" charset="0"/>
                                      </a:rPr>
                                      <m:t>c</m:t>
                                    </m:r>
                                  </m:sub>
                                </m:sSub>
                              </m:e>
                              <m:sup>
                                <m:r>
                                  <a:rPr lang="es-ES" i="1">
                                    <a:solidFill>
                                      <a:schemeClr val="tx1"/>
                                    </a:solidFill>
                                    <a:latin typeface="Cambria Math" panose="02040503050406030204" pitchFamily="18" charset="0"/>
                                  </a:rPr>
                                  <m:t>2</m:t>
                                </m:r>
                              </m:sup>
                            </m:sSup>
                          </m:e>
                        </m:eqArr>
                      </m:e>
                    </m:d>
                  </m:oMath>
                </a14:m>
                <a:endParaRPr lang="es-EC" dirty="0" smtClean="0"/>
              </a:p>
              <a:p>
                <a:pPr marL="0" indent="0">
                  <a:buNone/>
                </a:pPr>
                <a:endParaRPr lang="es-ES" dirty="0" smtClean="0"/>
              </a:p>
              <a:p>
                <a:pPr marL="0" indent="0">
                  <a:buNone/>
                </a:pPr>
                <a:r>
                  <a:rPr lang="es-ES" sz="2000" dirty="0" smtClean="0"/>
                  <a:t>4.  Por </a:t>
                </a:r>
                <a:r>
                  <a:rPr lang="es-ES" sz="2000" dirty="0"/>
                  <a:t>lo tanto, la posición del nodo desconocido se puede calcular minimizando</a:t>
                </a:r>
                <a14:m>
                  <m:oMath xmlns:m="http://schemas.openxmlformats.org/officeDocument/2006/math">
                    <m:r>
                      <a:rPr lang="es-ES" sz="2000">
                        <a:latin typeface="Cambria Math" panose="02040503050406030204" pitchFamily="18" charset="0"/>
                      </a:rPr>
                      <m:t> </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r>
                              <a:rPr lang="es-ES" sz="2000" i="1">
                                <a:latin typeface="Cambria Math" panose="02040503050406030204" pitchFamily="18" charset="0"/>
                              </a:rPr>
                              <m:t>𝐴</m:t>
                            </m:r>
                            <m:r>
                              <a:rPr lang="es-ES" sz="2000">
                                <a:latin typeface="Cambria Math" panose="02040503050406030204" pitchFamily="18" charset="0"/>
                              </a:rPr>
                              <m:t>.</m:t>
                            </m:r>
                            <m:r>
                              <a:rPr lang="es-ES" sz="2000" i="1">
                                <a:latin typeface="Cambria Math" panose="02040503050406030204" pitchFamily="18" charset="0"/>
                              </a:rPr>
                              <m:t>𝑝</m:t>
                            </m:r>
                            <m:r>
                              <a:rPr lang="es-E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s-ES" sz="2000" i="1">
                                    <a:latin typeface="Cambria Math" panose="02040503050406030204" pitchFamily="18" charset="0"/>
                                  </a:rPr>
                                  <m:t>𝑏</m:t>
                                </m:r>
                              </m:e>
                            </m:d>
                          </m:e>
                        </m:d>
                      </m:e>
                      <m:sup>
                        <m:r>
                          <a:rPr lang="es-ES" sz="2000">
                            <a:latin typeface="Cambria Math" panose="02040503050406030204" pitchFamily="18" charset="0"/>
                          </a:rPr>
                          <m:t>2</m:t>
                        </m:r>
                      </m:sup>
                    </m:sSup>
                  </m:oMath>
                </a14:m>
                <a:r>
                  <a:rPr lang="es-ES" sz="2000" dirty="0"/>
                  <a:t>. Al utilizar el método LS (</a:t>
                </a:r>
                <a:r>
                  <a:rPr lang="es-ES" sz="2000" dirty="0" err="1"/>
                  <a:t>Least</a:t>
                </a:r>
                <a:r>
                  <a:rPr lang="es-ES" sz="2000" dirty="0"/>
                  <a:t> </a:t>
                </a:r>
                <a:r>
                  <a:rPr lang="es-ES" sz="2000" dirty="0" err="1"/>
                  <a:t>Squares</a:t>
                </a:r>
                <a:r>
                  <a:rPr lang="es-ES" sz="2000" dirty="0"/>
                  <a:t>) </a:t>
                </a:r>
                <a:r>
                  <a:rPr lang="es-ES" sz="2000" dirty="0" smtClean="0"/>
                  <a:t>, </a:t>
                </a:r>
                <a:r>
                  <a:rPr lang="es-ES" sz="2000" dirty="0"/>
                  <a:t>se obtiene la solución </a:t>
                </a:r>
                <a:r>
                  <a:rPr lang="es-ES" sz="2000" dirty="0" smtClean="0"/>
                  <a:t>de la expresión 16 </a:t>
                </a:r>
                <a:r>
                  <a:rPr lang="es-ES" sz="2000" dirty="0"/>
                  <a:t>como:</a:t>
                </a:r>
                <a:endParaRPr lang="en-US" sz="2000" dirty="0"/>
              </a:p>
              <a:p>
                <a:endParaRPr lang="es-EC" dirty="0" smtClean="0"/>
              </a:p>
              <a:p>
                <a:pPr marL="0" indent="0">
                  <a:buNone/>
                </a:pPr>
                <a:r>
                  <a:rPr lang="en-US" dirty="0" smtClean="0"/>
                  <a:t>                                                         </a:t>
                </a:r>
                <a14:m>
                  <m:oMath xmlns:m="http://schemas.openxmlformats.org/officeDocument/2006/math">
                    <m:sSup>
                      <m:sSupPr>
                        <m:ctrlPr>
                          <a:rPr lang="en-US" b="1" i="1" smtClean="0">
                            <a:solidFill>
                              <a:schemeClr val="tx1"/>
                            </a:solidFill>
                            <a:latin typeface="Cambria Math" panose="02040503050406030204" pitchFamily="18" charset="0"/>
                          </a:rPr>
                        </m:ctrlPr>
                      </m:sSupPr>
                      <m:e>
                        <m:r>
                          <a:rPr lang="es-EC" b="1" i="1">
                            <a:solidFill>
                              <a:schemeClr val="tx1"/>
                            </a:solidFill>
                            <a:latin typeface="Cambria Math" panose="02040503050406030204" pitchFamily="18" charset="0"/>
                          </a:rPr>
                          <m:t>𝒑</m:t>
                        </m:r>
                        <m:r>
                          <a:rPr lang="es-EC" b="1" i="1">
                            <a:solidFill>
                              <a:schemeClr val="tx1"/>
                            </a:solidFill>
                            <a:latin typeface="Cambria Math" panose="02040503050406030204" pitchFamily="18" charset="0"/>
                          </a:rPr>
                          <m:t>=</m:t>
                        </m:r>
                        <m:d>
                          <m:dPr>
                            <m:ctrlPr>
                              <a:rPr lang="en-US" b="1" i="1">
                                <a:solidFill>
                                  <a:schemeClr val="tx1"/>
                                </a:solidFill>
                                <a:latin typeface="Cambria Math" panose="02040503050406030204" pitchFamily="18" charset="0"/>
                              </a:rPr>
                            </m:ctrlPr>
                          </m:dPr>
                          <m:e>
                            <m:sSup>
                              <m:sSupPr>
                                <m:ctrlPr>
                                  <a:rPr lang="en-US" b="1" i="1">
                                    <a:solidFill>
                                      <a:schemeClr val="tx1"/>
                                    </a:solidFill>
                                    <a:latin typeface="Cambria Math" panose="02040503050406030204" pitchFamily="18" charset="0"/>
                                  </a:rPr>
                                </m:ctrlPr>
                              </m:sSupPr>
                              <m:e>
                                <m:r>
                                  <a:rPr lang="es-EC" b="1" i="1">
                                    <a:solidFill>
                                      <a:schemeClr val="tx1"/>
                                    </a:solidFill>
                                    <a:latin typeface="Cambria Math" panose="02040503050406030204" pitchFamily="18" charset="0"/>
                                  </a:rPr>
                                  <m:t>𝑨</m:t>
                                </m:r>
                              </m:e>
                              <m:sup>
                                <m:r>
                                  <a:rPr lang="es-EC" b="1" i="1">
                                    <a:solidFill>
                                      <a:schemeClr val="tx1"/>
                                    </a:solidFill>
                                    <a:latin typeface="Cambria Math" panose="02040503050406030204" pitchFamily="18" charset="0"/>
                                  </a:rPr>
                                  <m:t>𝑻</m:t>
                                </m:r>
                              </m:sup>
                            </m:sSup>
                            <m:r>
                              <a:rPr lang="es-EC" b="1" i="1">
                                <a:solidFill>
                                  <a:schemeClr val="tx1"/>
                                </a:solidFill>
                                <a:latin typeface="Cambria Math" panose="02040503050406030204" pitchFamily="18" charset="0"/>
                              </a:rPr>
                              <m:t> </m:t>
                            </m:r>
                            <m:r>
                              <a:rPr lang="es-EC" b="1" i="1">
                                <a:solidFill>
                                  <a:schemeClr val="tx1"/>
                                </a:solidFill>
                                <a:latin typeface="Cambria Math" panose="02040503050406030204" pitchFamily="18" charset="0"/>
                              </a:rPr>
                              <m:t>𝑨</m:t>
                            </m:r>
                          </m:e>
                        </m:d>
                      </m:e>
                      <m:sup>
                        <m:r>
                          <a:rPr lang="es-EC" b="1" i="1">
                            <a:solidFill>
                              <a:schemeClr val="tx1"/>
                            </a:solidFill>
                            <a:latin typeface="Cambria Math" panose="02040503050406030204" pitchFamily="18" charset="0"/>
                          </a:rPr>
                          <m:t>−</m:t>
                        </m:r>
                        <m:r>
                          <a:rPr lang="es-EC" b="1" i="1">
                            <a:solidFill>
                              <a:schemeClr val="tx1"/>
                            </a:solidFill>
                            <a:latin typeface="Cambria Math" panose="02040503050406030204" pitchFamily="18" charset="0"/>
                          </a:rPr>
                          <m:t>𝟏</m:t>
                        </m:r>
                      </m:sup>
                    </m:sSup>
                    <m:r>
                      <a:rPr lang="es-EC" b="1" i="1">
                        <a:solidFill>
                          <a:schemeClr val="tx1"/>
                        </a:solidFill>
                        <a:latin typeface="Cambria Math" panose="02040503050406030204" pitchFamily="18" charset="0"/>
                      </a:rPr>
                      <m:t> </m:t>
                    </m:r>
                    <m:sSup>
                      <m:sSupPr>
                        <m:ctrlPr>
                          <a:rPr lang="en-US" b="1" i="1">
                            <a:solidFill>
                              <a:schemeClr val="tx1"/>
                            </a:solidFill>
                            <a:latin typeface="Cambria Math" panose="02040503050406030204" pitchFamily="18" charset="0"/>
                          </a:rPr>
                        </m:ctrlPr>
                      </m:sSupPr>
                      <m:e>
                        <m:r>
                          <a:rPr lang="es-EC" b="1" i="1">
                            <a:solidFill>
                              <a:schemeClr val="tx1"/>
                            </a:solidFill>
                            <a:latin typeface="Cambria Math" panose="02040503050406030204" pitchFamily="18" charset="0"/>
                          </a:rPr>
                          <m:t>𝑨</m:t>
                        </m:r>
                      </m:e>
                      <m:sup>
                        <m:r>
                          <a:rPr lang="es-EC" b="1" i="1">
                            <a:solidFill>
                              <a:schemeClr val="tx1"/>
                            </a:solidFill>
                            <a:latin typeface="Cambria Math" panose="02040503050406030204" pitchFamily="18" charset="0"/>
                          </a:rPr>
                          <m:t>𝑻</m:t>
                        </m:r>
                      </m:sup>
                    </m:sSup>
                    <m:r>
                      <a:rPr lang="es-EC" b="1" i="1">
                        <a:solidFill>
                          <a:schemeClr val="tx1"/>
                        </a:solidFill>
                        <a:latin typeface="Cambria Math" panose="02040503050406030204" pitchFamily="18" charset="0"/>
                      </a:rPr>
                      <m:t>𝒃</m:t>
                    </m:r>
                  </m:oMath>
                </a14:m>
                <a:endParaRPr lang="es-EC" b="1" dirty="0" smtClean="0">
                  <a:solidFill>
                    <a:schemeClr val="tx1"/>
                  </a:solidFill>
                </a:endParaRPr>
              </a:p>
              <a:p>
                <a:endParaRPr lang="en-US" dirty="0"/>
              </a:p>
              <a:p>
                <a:endParaRPr lang="es-EC" dirty="0"/>
              </a:p>
              <a:p>
                <a:endParaRPr lang="es-EC" dirty="0" smtClean="0"/>
              </a:p>
              <a:p>
                <a:endParaRPr lang="es-EC" dirty="0"/>
              </a:p>
              <a:p>
                <a:endParaRPr lang="es-EC" dirty="0" smtClean="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677333" y="1171977"/>
                <a:ext cx="10578801" cy="5686023"/>
              </a:xfrm>
              <a:blipFill rotWithShape="0">
                <a:blip r:embed="rId2"/>
                <a:stretch>
                  <a:fillRect l="-2133" t="-643"/>
                </a:stretch>
              </a:blipFill>
            </p:spPr>
            <p:txBody>
              <a:bodyPr/>
              <a:lstStyle/>
              <a:p>
                <a:r>
                  <a:rPr lang="en-US">
                    <a:noFill/>
                  </a:rPr>
                  <a:t> </a:t>
                </a:r>
              </a:p>
            </p:txBody>
          </p:sp>
        </mc:Fallback>
      </mc:AlternateContent>
      <p:sp>
        <p:nvSpPr>
          <p:cNvPr id="5" name="Rectángulo 4"/>
          <p:cNvSpPr/>
          <p:nvPr/>
        </p:nvSpPr>
        <p:spPr>
          <a:xfrm>
            <a:off x="7200676" y="4545101"/>
            <a:ext cx="598241" cy="369332"/>
          </a:xfrm>
          <a:prstGeom prst="rect">
            <a:avLst/>
          </a:prstGeom>
        </p:spPr>
        <p:txBody>
          <a:bodyPr wrap="none">
            <a:spAutoFit/>
          </a:bodyPr>
          <a:lstStyle/>
          <a:p>
            <a:r>
              <a:rPr lang="es-EC" dirty="0"/>
              <a:t>(</a:t>
            </a:r>
            <a:r>
              <a:rPr lang="es-EC" dirty="0" smtClean="0"/>
              <a:t>17)</a:t>
            </a:r>
            <a:endParaRPr lang="es-EC" dirty="0"/>
          </a:p>
        </p:txBody>
      </p:sp>
      <p:sp>
        <p:nvSpPr>
          <p:cNvPr id="6" name="Marcador de número de diapositiva 2"/>
          <p:cNvSpPr txBox="1">
            <a:spLocks/>
          </p:cNvSpPr>
          <p:nvPr/>
        </p:nvSpPr>
        <p:spPr>
          <a:xfrm>
            <a:off x="11194081" y="6372784"/>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16</a:t>
            </a:r>
            <a:endParaRPr lang="en-US" sz="1400" b="1" dirty="0">
              <a:solidFill>
                <a:schemeClr val="tx1"/>
              </a:solidFill>
            </a:endParaRPr>
          </a:p>
        </p:txBody>
      </p:sp>
    </p:spTree>
    <p:extLst>
      <p:ext uri="{BB962C8B-B14F-4D97-AF65-F5344CB8AC3E}">
        <p14:creationId xmlns:p14="http://schemas.microsoft.com/office/powerpoint/2010/main" val="3840528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1272" y="150970"/>
            <a:ext cx="8596668" cy="1320800"/>
          </a:xfrm>
        </p:spPr>
        <p:txBody>
          <a:bodyPr/>
          <a:lstStyle/>
          <a:p>
            <a:r>
              <a:rPr lang="en-US" dirty="0" err="1"/>
              <a:t>Medición</a:t>
            </a:r>
            <a:r>
              <a:rPr lang="en-US" dirty="0"/>
              <a:t> RSSI (ATMEL, 2009)</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471272" y="811370"/>
                <a:ext cx="10707590" cy="5924282"/>
              </a:xfrm>
            </p:spPr>
            <p:txBody>
              <a:bodyPr>
                <a:normAutofit/>
              </a:bodyPr>
              <a:lstStyle/>
              <a:p>
                <a:pPr marL="0" indent="0" algn="just">
                  <a:spcBef>
                    <a:spcPts val="0"/>
                  </a:spcBef>
                  <a:buNone/>
                </a:pPr>
                <a:r>
                  <a:rPr lang="es-EC" dirty="0" smtClean="0"/>
                  <a:t>Para </a:t>
                </a:r>
                <a:r>
                  <a:rPr lang="es-EC" dirty="0"/>
                  <a:t>realizar la medición del </a:t>
                </a:r>
                <a:r>
                  <a:rPr lang="es-EC" dirty="0" smtClean="0"/>
                  <a:t>RSSI</a:t>
                </a:r>
                <a:r>
                  <a:rPr lang="es-EC" dirty="0"/>
                  <a:t>, se utilizó el valor de energía que es medido por el módulo </a:t>
                </a:r>
                <a:r>
                  <a:rPr lang="es-EC" dirty="0" err="1"/>
                  <a:t>Energy</a:t>
                </a:r>
                <a:r>
                  <a:rPr lang="es-EC" dirty="0"/>
                  <a:t> </a:t>
                </a:r>
                <a:r>
                  <a:rPr lang="es-EC" dirty="0" err="1"/>
                  <a:t>Detection</a:t>
                </a:r>
                <a:r>
                  <a:rPr lang="es-EC" dirty="0"/>
                  <a:t> (ED) del  </a:t>
                </a:r>
                <a:r>
                  <a:rPr lang="es-EC" dirty="0" err="1"/>
                  <a:t>transceiver</a:t>
                </a:r>
                <a:r>
                  <a:rPr lang="es-EC" dirty="0"/>
                  <a:t>  AT86RF230 y es almacenado en el registro PHY_ED_LEVEL.</a:t>
                </a:r>
                <a:endParaRPr lang="en-US" dirty="0"/>
              </a:p>
              <a:p>
                <a:pPr marL="0" indent="0" algn="just">
                  <a:spcBef>
                    <a:spcPts val="0"/>
                  </a:spcBef>
                  <a:buNone/>
                </a:pPr>
                <a:r>
                  <a:rPr lang="es-EC" dirty="0" smtClean="0"/>
                  <a:t>El </a:t>
                </a:r>
                <a:r>
                  <a:rPr lang="es-EC" dirty="0"/>
                  <a:t>modulo ED, forma parte del hardware de soporte especial que es parte del </a:t>
                </a:r>
                <a:r>
                  <a:rPr lang="es-EC" dirty="0" err="1"/>
                  <a:t>transceiver</a:t>
                </a:r>
                <a:r>
                  <a:rPr lang="es-EC" dirty="0"/>
                  <a:t> AT86RF230  y </a:t>
                </a:r>
                <a:r>
                  <a:rPr lang="es-EC" dirty="0" smtClean="0"/>
                  <a:t>tiene las siguientes características: </a:t>
                </a:r>
                <a:r>
                  <a:rPr lang="es-EC" dirty="0"/>
                  <a:t> </a:t>
                </a:r>
                <a:endParaRPr lang="es-EC" dirty="0" smtClean="0"/>
              </a:p>
              <a:p>
                <a:pPr marL="0" indent="0" algn="just">
                  <a:spcBef>
                    <a:spcPts val="0"/>
                  </a:spcBef>
                  <a:buNone/>
                </a:pPr>
                <a:endParaRPr lang="en-US" dirty="0"/>
              </a:p>
              <a:p>
                <a:pPr lvl="0" algn="just">
                  <a:spcBef>
                    <a:spcPts val="0"/>
                  </a:spcBef>
                  <a:buFont typeface="Wingdings" panose="05000000000000000000" pitchFamily="2" charset="2"/>
                  <a:buChar char="§"/>
                </a:pPr>
                <a:r>
                  <a:rPr lang="es-EC" dirty="0"/>
                  <a:t>85 niveles de energía definidos</a:t>
                </a:r>
                <a:r>
                  <a:rPr lang="es-EC" dirty="0" smtClean="0"/>
                  <a:t>.</a:t>
                </a:r>
                <a:endParaRPr lang="en-US" dirty="0"/>
              </a:p>
              <a:p>
                <a:pPr lvl="0" algn="just">
                  <a:spcBef>
                    <a:spcPts val="0"/>
                  </a:spcBef>
                  <a:buFont typeface="Wingdings" panose="05000000000000000000" pitchFamily="2" charset="2"/>
                  <a:buChar char="§"/>
                </a:pPr>
                <a:r>
                  <a:rPr lang="es-EC" dirty="0"/>
                  <a:t>Resolución de 1 dB</a:t>
                </a:r>
                <a:r>
                  <a:rPr lang="es-EC" dirty="0" smtClean="0"/>
                  <a:t>.</a:t>
                </a:r>
              </a:p>
              <a:p>
                <a:pPr lvl="0" algn="just">
                  <a:spcBef>
                    <a:spcPts val="0"/>
                  </a:spcBef>
                  <a:buFont typeface="Wingdings" panose="05000000000000000000" pitchFamily="2" charset="2"/>
                  <a:buChar char="§"/>
                </a:pPr>
                <a:endParaRPr lang="en-US" dirty="0"/>
              </a:p>
              <a:p>
                <a:pPr marL="0" indent="0" algn="just">
                  <a:spcBef>
                    <a:spcPts val="0"/>
                  </a:spcBef>
                  <a:buNone/>
                </a:pPr>
                <a:r>
                  <a:rPr lang="es-EC" dirty="0"/>
                  <a:t>El valor medido por el módulo ED, es una estimación del nivel de la potencia de señal recibida dentro del ancho de banda del canal definido en IEEE </a:t>
                </a:r>
                <a:r>
                  <a:rPr lang="es-EC" dirty="0" smtClean="0"/>
                  <a:t>802.15.4-2003. PHY_ED_LEVEL  </a:t>
                </a:r>
                <a:r>
                  <a:rPr lang="es-EC" dirty="0"/>
                  <a:t>es un registro de 8 bits de longitud, en el cual se </a:t>
                </a:r>
                <a:r>
                  <a:rPr lang="es-EC" dirty="0" smtClean="0"/>
                  <a:t>almacenan </a:t>
                </a:r>
                <a:r>
                  <a:rPr lang="es-EC" dirty="0"/>
                  <a:t>los valores de ED entre 0 a 84 dB con una resolución de 1 dB, un  valor de 0 indica que el valor de energía medido es menor que -91 </a:t>
                </a:r>
                <a:r>
                  <a:rPr lang="es-EC" dirty="0" err="1"/>
                  <a:t>dBm</a:t>
                </a:r>
                <a:r>
                  <a:rPr lang="es-ES" b="1" dirty="0"/>
                  <a:t>. </a:t>
                </a:r>
                <a:r>
                  <a:rPr lang="es-EC" dirty="0"/>
                  <a:t>Para poder obtener los valores de RSSI se utiliza la siguiente relación, obtenida del </a:t>
                </a:r>
                <a:r>
                  <a:rPr lang="es-EC" dirty="0" err="1"/>
                  <a:t>datasheet</a:t>
                </a:r>
                <a:r>
                  <a:rPr lang="es-EC" dirty="0"/>
                  <a:t>  del módulo AT86RF230:</a:t>
                </a:r>
                <a:endParaRPr lang="en-US" dirty="0"/>
              </a:p>
              <a:p>
                <a:pPr marL="0" indent="0" algn="just">
                  <a:buNone/>
                </a:pPr>
                <a:r>
                  <a:rPr lang="es-EC" dirty="0"/>
                  <a:t> </a:t>
                </a:r>
                <a:endParaRPr lang="en-US" dirty="0"/>
              </a:p>
              <a:p>
                <a:pPr marL="0" indent="0" algn="ctr">
                  <a:buNone/>
                </a:pPr>
                <a14:m>
                  <m:oMath xmlns:m="http://schemas.openxmlformats.org/officeDocument/2006/math">
                    <m:r>
                      <m:rPr>
                        <m:sty m:val="p"/>
                      </m:rPr>
                      <a:rPr lang="es-EC" i="0" smtClean="0">
                        <a:solidFill>
                          <a:schemeClr val="tx1"/>
                        </a:solidFill>
                        <a:latin typeface="Cambria Math" panose="02040503050406030204" pitchFamily="18" charset="0"/>
                      </a:rPr>
                      <m:t>RSSI</m:t>
                    </m:r>
                    <m:r>
                      <a:rPr lang="es-EC" i="0" smtClean="0">
                        <a:solidFill>
                          <a:schemeClr val="tx1"/>
                        </a:solidFill>
                        <a:latin typeface="Cambria Math" panose="02040503050406030204" pitchFamily="18" charset="0"/>
                      </a:rPr>
                      <m:t> [</m:t>
                    </m:r>
                    <m:r>
                      <m:rPr>
                        <m:sty m:val="p"/>
                      </m:rPr>
                      <a:rPr lang="es-EC" i="0" smtClean="0">
                        <a:solidFill>
                          <a:schemeClr val="tx1"/>
                        </a:solidFill>
                        <a:latin typeface="Cambria Math" panose="02040503050406030204" pitchFamily="18" charset="0"/>
                      </a:rPr>
                      <m:t>dBm</m:t>
                    </m:r>
                    <m:r>
                      <a:rPr lang="es-EC" i="0" smtClean="0">
                        <a:solidFill>
                          <a:schemeClr val="tx1"/>
                        </a:solidFill>
                        <a:latin typeface="Cambria Math" panose="02040503050406030204" pitchFamily="18" charset="0"/>
                      </a:rPr>
                      <m:t>]=</m:t>
                    </m:r>
                    <m:r>
                      <m:rPr>
                        <m:sty m:val="p"/>
                      </m:rPr>
                      <a:rPr lang="es-EC" i="0">
                        <a:solidFill>
                          <a:schemeClr val="tx1"/>
                        </a:solidFill>
                        <a:latin typeface="Cambria Math" panose="02040503050406030204" pitchFamily="18" charset="0"/>
                      </a:rPr>
                      <m:t>PHY</m:t>
                    </m:r>
                    <m:r>
                      <a:rPr lang="es-EC" i="0">
                        <a:solidFill>
                          <a:schemeClr val="tx1"/>
                        </a:solidFill>
                        <a:latin typeface="Cambria Math" panose="02040503050406030204" pitchFamily="18" charset="0"/>
                      </a:rPr>
                      <m:t>_</m:t>
                    </m:r>
                    <m:r>
                      <m:rPr>
                        <m:sty m:val="p"/>
                      </m:rPr>
                      <a:rPr lang="es-EC" i="0">
                        <a:solidFill>
                          <a:schemeClr val="tx1"/>
                        </a:solidFill>
                        <a:latin typeface="Cambria Math" panose="02040503050406030204" pitchFamily="18" charset="0"/>
                      </a:rPr>
                      <m:t>ED</m:t>
                    </m:r>
                    <m:r>
                      <a:rPr lang="es-EC" i="0">
                        <a:solidFill>
                          <a:schemeClr val="tx1"/>
                        </a:solidFill>
                        <a:latin typeface="Cambria Math" panose="02040503050406030204" pitchFamily="18" charset="0"/>
                      </a:rPr>
                      <m:t>_</m:t>
                    </m:r>
                    <m:r>
                      <m:rPr>
                        <m:sty m:val="p"/>
                      </m:rPr>
                      <a:rPr lang="es-EC" i="0">
                        <a:solidFill>
                          <a:schemeClr val="tx1"/>
                        </a:solidFill>
                        <a:latin typeface="Cambria Math" panose="02040503050406030204" pitchFamily="18" charset="0"/>
                      </a:rPr>
                      <m:t>LEVEL</m:t>
                    </m:r>
                    <m:r>
                      <a:rPr lang="es-EC" i="0">
                        <a:solidFill>
                          <a:schemeClr val="tx1"/>
                        </a:solidFill>
                        <a:latin typeface="Cambria Math" panose="02040503050406030204" pitchFamily="18" charset="0"/>
                      </a:rPr>
                      <m:t>  −  </m:t>
                    </m:r>
                    <m:sSub>
                      <m:sSubPr>
                        <m:ctrlPr>
                          <a:rPr lang="en-US" i="1">
                            <a:solidFill>
                              <a:schemeClr val="tx1"/>
                            </a:solidFill>
                            <a:latin typeface="Cambria Math" panose="02040503050406030204" pitchFamily="18" charset="0"/>
                          </a:rPr>
                        </m:ctrlPr>
                      </m:sSubPr>
                      <m:e>
                        <m:r>
                          <m:rPr>
                            <m:sty m:val="p"/>
                          </m:rPr>
                          <a:rPr lang="es-EC" i="0">
                            <a:solidFill>
                              <a:schemeClr val="tx1"/>
                            </a:solidFill>
                            <a:latin typeface="Cambria Math" panose="02040503050406030204" pitchFamily="18" charset="0"/>
                          </a:rPr>
                          <m:t>RSSI</m:t>
                        </m:r>
                      </m:e>
                      <m:sub>
                        <m:r>
                          <m:rPr>
                            <m:sty m:val="p"/>
                          </m:rPr>
                          <a:rPr lang="en-US" i="0">
                            <a:solidFill>
                              <a:schemeClr val="tx1"/>
                            </a:solidFill>
                            <a:latin typeface="Cambria Math" panose="02040503050406030204" pitchFamily="18" charset="0"/>
                          </a:rPr>
                          <m:t>offset</m:t>
                        </m:r>
                      </m:sub>
                    </m:sSub>
                    <m:r>
                      <a:rPr lang="en-US">
                        <a:solidFill>
                          <a:schemeClr val="tx1"/>
                        </a:solidFill>
                        <a:latin typeface="Cambria Math" panose="02040503050406030204" pitchFamily="18" charset="0"/>
                      </a:rPr>
                      <m:t> </m:t>
                    </m:r>
                  </m:oMath>
                </a14:m>
                <a:r>
                  <a:rPr lang="en-US" dirty="0">
                    <a:solidFill>
                      <a:schemeClr val="tx1"/>
                    </a:solidFill>
                  </a:rPr>
                  <a:t> </a:t>
                </a:r>
              </a:p>
              <a:p>
                <a:pPr marL="0" indent="0">
                  <a:buNone/>
                </a:pPr>
                <a:r>
                  <a:rPr lang="es-EC" dirty="0" smtClean="0"/>
                  <a:t>Donde</a:t>
                </a:r>
                <a:r>
                  <a:rPr lang="es-EC" dirty="0"/>
                  <a:t>: </a:t>
                </a:r>
                <a:endParaRPr lang="en-US" dirty="0"/>
              </a:p>
              <a:p>
                <a:pPr marL="0" indent="0">
                  <a:buNone/>
                </a:pPr>
                <a:r>
                  <a:rPr lang="es-EC" dirty="0" smtClean="0">
                    <a:solidFill>
                      <a:schemeClr val="tx1"/>
                    </a:solidFill>
                  </a:rPr>
                  <a:t> </a:t>
                </a:r>
                <a14:m>
                  <m:oMath xmlns:m="http://schemas.openxmlformats.org/officeDocument/2006/math">
                    <m:sSub>
                      <m:sSubPr>
                        <m:ctrlPr>
                          <a:rPr lang="en-US" i="1" smtClean="0">
                            <a:solidFill>
                              <a:schemeClr val="tx1"/>
                            </a:solidFill>
                            <a:latin typeface="Cambria Math" panose="02040503050406030204" pitchFamily="18" charset="0"/>
                          </a:rPr>
                        </m:ctrlPr>
                      </m:sSubPr>
                      <m:e>
                        <m:r>
                          <m:rPr>
                            <m:sty m:val="p"/>
                          </m:rPr>
                          <a:rPr lang="es-EC">
                            <a:solidFill>
                              <a:schemeClr val="tx1"/>
                            </a:solidFill>
                            <a:latin typeface="Cambria Math" panose="02040503050406030204" pitchFamily="18" charset="0"/>
                          </a:rPr>
                          <m:t>RSSI</m:t>
                        </m:r>
                      </m:e>
                      <m:sub>
                        <m:r>
                          <a:rPr lang="en-US" i="1">
                            <a:solidFill>
                              <a:schemeClr val="tx1"/>
                            </a:solidFill>
                            <a:latin typeface="Cambria Math" panose="02040503050406030204" pitchFamily="18" charset="0"/>
                          </a:rPr>
                          <m:t>𝑜𝑓𝑓𝑠𝑒𝑡</m:t>
                        </m:r>
                      </m:sub>
                    </m:sSub>
                  </m:oMath>
                </a14:m>
                <a:r>
                  <a:rPr lang="es-EC" dirty="0">
                    <a:solidFill>
                      <a:schemeClr val="tx1"/>
                    </a:solidFill>
                  </a:rPr>
                  <a:t>= -91 [</a:t>
                </a:r>
                <a:r>
                  <a:rPr lang="es-EC" dirty="0" err="1">
                    <a:solidFill>
                      <a:schemeClr val="tx1"/>
                    </a:solidFill>
                  </a:rPr>
                  <a:t>dBm</a:t>
                </a:r>
                <a:r>
                  <a:rPr lang="es-EC" dirty="0">
                    <a:solidFill>
                      <a:schemeClr val="tx1"/>
                    </a:solidFill>
                  </a:rPr>
                  <a:t>] </a:t>
                </a:r>
                <a:endParaRPr lang="en-US" dirty="0">
                  <a:solidFill>
                    <a:schemeClr val="tx1"/>
                  </a:solidFill>
                </a:endParaRPr>
              </a:p>
              <a:p>
                <a:pPr marL="0" indent="0">
                  <a:buNone/>
                </a:pPr>
                <a:endParaRPr lang="en-US" dirty="0"/>
              </a:p>
              <a:p>
                <a:endParaRPr lang="en-U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471272" y="811370"/>
                <a:ext cx="10707590" cy="5924282"/>
              </a:xfrm>
              <a:blipFill rotWithShape="0">
                <a:blip r:embed="rId2"/>
                <a:stretch>
                  <a:fillRect l="-455" t="-617" r="-455"/>
                </a:stretch>
              </a:blipFill>
            </p:spPr>
            <p:txBody>
              <a:bodyPr/>
              <a:lstStyle/>
              <a:p>
                <a:r>
                  <a:rPr lang="en-US">
                    <a:noFill/>
                  </a:rPr>
                  <a:t> </a:t>
                </a:r>
              </a:p>
            </p:txBody>
          </p:sp>
        </mc:Fallback>
      </mc:AlternateContent>
      <p:sp>
        <p:nvSpPr>
          <p:cNvPr id="5" name="Rectángulo 4"/>
          <p:cNvSpPr/>
          <p:nvPr/>
        </p:nvSpPr>
        <p:spPr>
          <a:xfrm>
            <a:off x="8675761" y="4879952"/>
            <a:ext cx="598241" cy="369332"/>
          </a:xfrm>
          <a:prstGeom prst="rect">
            <a:avLst/>
          </a:prstGeom>
        </p:spPr>
        <p:txBody>
          <a:bodyPr wrap="none">
            <a:spAutoFit/>
          </a:bodyPr>
          <a:lstStyle/>
          <a:p>
            <a:r>
              <a:rPr lang="es-EC" dirty="0"/>
              <a:t>(</a:t>
            </a:r>
            <a:r>
              <a:rPr lang="es-EC" dirty="0" smtClean="0"/>
              <a:t>18)</a:t>
            </a:r>
            <a:endParaRPr lang="es-EC" dirty="0"/>
          </a:p>
        </p:txBody>
      </p:sp>
      <p:sp>
        <p:nvSpPr>
          <p:cNvPr id="6" name="Marcador de número de diapositiva 2"/>
          <p:cNvSpPr txBox="1">
            <a:spLocks/>
          </p:cNvSpPr>
          <p:nvPr/>
        </p:nvSpPr>
        <p:spPr>
          <a:xfrm>
            <a:off x="11194081" y="6372784"/>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17</a:t>
            </a:r>
            <a:endParaRPr lang="en-US" sz="1400" b="1" dirty="0">
              <a:solidFill>
                <a:schemeClr val="tx1"/>
              </a:solidFill>
            </a:endParaRPr>
          </a:p>
        </p:txBody>
      </p:sp>
    </p:spTree>
    <p:extLst>
      <p:ext uri="{BB962C8B-B14F-4D97-AF65-F5344CB8AC3E}">
        <p14:creationId xmlns:p14="http://schemas.microsoft.com/office/powerpoint/2010/main" val="2095617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134870"/>
            <a:ext cx="8596668" cy="1320800"/>
          </a:xfrm>
        </p:spPr>
        <p:txBody>
          <a:bodyPr/>
          <a:lstStyle/>
          <a:p>
            <a:r>
              <a:rPr lang="es-EC" dirty="0" smtClean="0"/>
              <a:t>Estructura de Datos</a:t>
            </a:r>
            <a:endParaRPr lang="en-US" dirty="0"/>
          </a:p>
        </p:txBody>
      </p:sp>
      <p:sp>
        <p:nvSpPr>
          <p:cNvPr id="3" name="Marcador de contenido 2"/>
          <p:cNvSpPr>
            <a:spLocks noGrp="1"/>
          </p:cNvSpPr>
          <p:nvPr>
            <p:ph idx="1"/>
          </p:nvPr>
        </p:nvSpPr>
        <p:spPr>
          <a:xfrm>
            <a:off x="677333" y="734097"/>
            <a:ext cx="11514667" cy="6246254"/>
          </a:xfrm>
        </p:spPr>
        <p:txBody>
          <a:bodyPr>
            <a:normAutofit/>
          </a:bodyPr>
          <a:lstStyle/>
          <a:p>
            <a:pPr marL="0" indent="0" algn="just">
              <a:buNone/>
            </a:pPr>
            <a:r>
              <a:rPr lang="es-ES" dirty="0"/>
              <a:t>El sistema operativo </a:t>
            </a:r>
            <a:r>
              <a:rPr lang="es-ES" i="1" dirty="0" err="1"/>
              <a:t>TinyOS</a:t>
            </a:r>
            <a:r>
              <a:rPr lang="es-ES" dirty="0"/>
              <a:t> </a:t>
            </a:r>
            <a:r>
              <a:rPr lang="es-ES" dirty="0" smtClean="0"/>
              <a:t> </a:t>
            </a:r>
            <a:r>
              <a:rPr lang="es-ES" dirty="0"/>
              <a:t>proporciona  un conjunto de interfaces que permite la comunicación vía radio entre las motas.  Cuando un paquete es recibido por una mota, este se almacena en una estructura de datos llamada </a:t>
            </a:r>
            <a:r>
              <a:rPr lang="es-ES" i="1" dirty="0" err="1" smtClean="0"/>
              <a:t>message_t</a:t>
            </a:r>
            <a:r>
              <a:rPr lang="es-ES" dirty="0" smtClean="0"/>
              <a:t>. </a:t>
            </a:r>
            <a:r>
              <a:rPr lang="es-ES" dirty="0"/>
              <a:t>Esta estructura </a:t>
            </a:r>
            <a:r>
              <a:rPr lang="es-ES" dirty="0" smtClean="0"/>
              <a:t>se </a:t>
            </a:r>
            <a:r>
              <a:rPr lang="es-ES" dirty="0"/>
              <a:t>compone de los siguientes campos</a:t>
            </a:r>
            <a:r>
              <a:rPr lang="es-ES" dirty="0" smtClean="0"/>
              <a:t>:</a:t>
            </a:r>
            <a:r>
              <a:rPr lang="es-ES" dirty="0"/>
              <a:t> </a:t>
            </a:r>
            <a:endParaRPr lang="es-ES" dirty="0" smtClean="0"/>
          </a:p>
          <a:p>
            <a:pPr marL="0" indent="0">
              <a:buNone/>
            </a:pPr>
            <a:endParaRPr lang="es-ES" dirty="0"/>
          </a:p>
          <a:p>
            <a:pPr marL="0" indent="0">
              <a:buNone/>
            </a:pPr>
            <a:endParaRPr lang="es-ES" dirty="0" smtClean="0"/>
          </a:p>
          <a:p>
            <a:pPr marL="0" lvl="0" indent="0">
              <a:buNone/>
            </a:pPr>
            <a:endParaRPr lang="es-EC" b="1" dirty="0" smtClean="0"/>
          </a:p>
          <a:p>
            <a:pPr marL="0" lvl="0" indent="0" algn="ctr">
              <a:buNone/>
            </a:pPr>
            <a:r>
              <a:rPr lang="es-ES" sz="1400" dirty="0" smtClean="0"/>
              <a:t>Figura 6 </a:t>
            </a:r>
            <a:r>
              <a:rPr lang="es-ES" sz="1400" dirty="0" err="1" smtClean="0"/>
              <a:t>Message_t</a:t>
            </a:r>
            <a:r>
              <a:rPr lang="es-ES" sz="1400" dirty="0"/>
              <a:t> </a:t>
            </a:r>
            <a:r>
              <a:rPr lang="es-ES" sz="1400" dirty="0" smtClean="0"/>
              <a:t>(</a:t>
            </a:r>
            <a:r>
              <a:rPr lang="es-EC" sz="1400" dirty="0" err="1" smtClean="0"/>
              <a:t>Levis</a:t>
            </a:r>
            <a:r>
              <a:rPr lang="es-EC" sz="1400" dirty="0"/>
              <a:t>, </a:t>
            </a:r>
            <a:r>
              <a:rPr lang="es-EC" sz="1400" dirty="0" smtClean="0"/>
              <a:t>2012</a:t>
            </a:r>
            <a:r>
              <a:rPr lang="es-ES" sz="1400" dirty="0" smtClean="0"/>
              <a:t>).</a:t>
            </a:r>
            <a:endParaRPr lang="es-EC" sz="1400" dirty="0"/>
          </a:p>
          <a:p>
            <a:pPr marL="0" indent="0" algn="just">
              <a:buNone/>
            </a:pPr>
            <a:r>
              <a:rPr lang="es-ES" dirty="0" smtClean="0"/>
              <a:t>No </a:t>
            </a:r>
            <a:r>
              <a:rPr lang="es-ES" dirty="0"/>
              <a:t>se  puede acceder a los campos</a:t>
            </a:r>
            <a:r>
              <a:rPr lang="es-ES" i="1" dirty="0"/>
              <a:t> </a:t>
            </a:r>
            <a:r>
              <a:rPr lang="es-ES" i="1" dirty="0" err="1"/>
              <a:t>header</a:t>
            </a:r>
            <a:r>
              <a:rPr lang="es-ES" dirty="0"/>
              <a:t>, </a:t>
            </a:r>
            <a:r>
              <a:rPr lang="es-ES" i="1" dirty="0" smtClean="0"/>
              <a:t>data</a:t>
            </a:r>
            <a:r>
              <a:rPr lang="es-ES" dirty="0" smtClean="0"/>
              <a:t> </a:t>
            </a:r>
            <a:r>
              <a:rPr lang="es-ES" dirty="0"/>
              <a:t>y </a:t>
            </a:r>
            <a:r>
              <a:rPr lang="es-ES" i="1" dirty="0" err="1"/>
              <a:t>metadata</a:t>
            </a:r>
            <a:r>
              <a:rPr lang="es-ES" i="1" dirty="0"/>
              <a:t> </a:t>
            </a:r>
            <a:r>
              <a:rPr lang="es-ES" dirty="0"/>
              <a:t>directamente, sin embargo  </a:t>
            </a:r>
            <a:r>
              <a:rPr lang="es-ES" dirty="0" smtClean="0"/>
              <a:t>la capa  </a:t>
            </a:r>
            <a:r>
              <a:rPr lang="es-ES" dirty="0"/>
              <a:t>de enlace de datos proporcionan acceso a los campos a través de las interfaces </a:t>
            </a:r>
            <a:r>
              <a:rPr lang="es-ES" i="1" dirty="0" err="1"/>
              <a:t>NesC</a:t>
            </a:r>
            <a:r>
              <a:rPr lang="es-ES" dirty="0"/>
              <a:t>. Cada capa de enlace define la estructura de sus </a:t>
            </a:r>
            <a:r>
              <a:rPr lang="es-ES" dirty="0" smtClean="0"/>
              <a:t>campos. </a:t>
            </a:r>
            <a:r>
              <a:rPr lang="es-EC" dirty="0" smtClean="0"/>
              <a:t>En lugar de obtener y guardar los datos  en  </a:t>
            </a:r>
            <a:r>
              <a:rPr lang="es-EC" i="1" dirty="0" err="1" smtClean="0"/>
              <a:t>message_t</a:t>
            </a:r>
            <a:r>
              <a:rPr lang="es-EC" dirty="0"/>
              <a:t>, se utilizará una estructura </a:t>
            </a:r>
            <a:r>
              <a:rPr lang="es-EC" i="1" dirty="0" err="1"/>
              <a:t>MensajeRssi</a:t>
            </a:r>
            <a:r>
              <a:rPr lang="es-EC" dirty="0"/>
              <a:t> </a:t>
            </a:r>
            <a:r>
              <a:rPr lang="es-EC" dirty="0" smtClean="0"/>
              <a:t>para  almacenarlos y posteriormente </a:t>
            </a:r>
            <a:r>
              <a:rPr lang="es-EC" dirty="0"/>
              <a:t> </a:t>
            </a:r>
            <a:r>
              <a:rPr lang="es-EC" dirty="0" smtClean="0"/>
              <a:t>copiarlos en el área de </a:t>
            </a:r>
            <a:r>
              <a:rPr lang="es-EC" dirty="0" err="1" smtClean="0"/>
              <a:t>payload</a:t>
            </a:r>
            <a:r>
              <a:rPr lang="es-EC" dirty="0" smtClean="0"/>
              <a:t> del mensaje. La utilización de estructuras para guardar datos en lugar de copiarlos directamente en </a:t>
            </a:r>
            <a:r>
              <a:rPr lang="es-EC" i="1" dirty="0" err="1" smtClean="0"/>
              <a:t>message_t</a:t>
            </a:r>
            <a:r>
              <a:rPr lang="es-EC" dirty="0" smtClean="0"/>
              <a:t>, </a:t>
            </a:r>
            <a:r>
              <a:rPr lang="es-ES" dirty="0"/>
              <a:t>evita el tener que usar de índices para </a:t>
            </a:r>
            <a:r>
              <a:rPr lang="es-ES" dirty="0" smtClean="0"/>
              <a:t>ubicar </a:t>
            </a:r>
            <a:r>
              <a:rPr lang="es-ES" dirty="0"/>
              <a:t>los datos  </a:t>
            </a:r>
            <a:r>
              <a:rPr lang="es-ES" dirty="0" smtClean="0"/>
              <a:t>en </a:t>
            </a:r>
            <a:r>
              <a:rPr lang="es-ES" i="1" dirty="0" err="1" smtClean="0"/>
              <a:t>message_t</a:t>
            </a:r>
            <a:r>
              <a:rPr lang="es-EC" dirty="0" smtClean="0"/>
              <a:t>. </a:t>
            </a:r>
            <a:r>
              <a:rPr lang="es-EC" dirty="0"/>
              <a:t>En la librería </a:t>
            </a:r>
            <a:r>
              <a:rPr lang="es-EC" i="1" dirty="0" err="1"/>
              <a:t>mensajesrssi.h</a:t>
            </a:r>
            <a:r>
              <a:rPr lang="es-EC" dirty="0"/>
              <a:t> se va a encontrar el formato del  mensaje que va a contener la información que se va a enviar  vía radio (</a:t>
            </a:r>
            <a:r>
              <a:rPr lang="es-EC" dirty="0" err="1"/>
              <a:t>Levis</a:t>
            </a:r>
            <a:r>
              <a:rPr lang="es-EC" dirty="0"/>
              <a:t>, 2012</a:t>
            </a:r>
            <a:r>
              <a:rPr lang="es-EC" dirty="0" smtClean="0"/>
              <a:t>):</a:t>
            </a:r>
            <a:endParaRPr lang="es-EC" dirty="0"/>
          </a:p>
          <a:p>
            <a:pPr marL="0" indent="0">
              <a:buNone/>
            </a:pPr>
            <a:endParaRPr lang="en-US" dirty="0"/>
          </a:p>
          <a:p>
            <a:endParaRPr lang="en-US" dirty="0"/>
          </a:p>
        </p:txBody>
      </p:sp>
      <p:pic>
        <p:nvPicPr>
          <p:cNvPr id="6" name="Imagen 5"/>
          <p:cNvPicPr>
            <a:picLocks noChangeAspect="1"/>
          </p:cNvPicPr>
          <p:nvPr/>
        </p:nvPicPr>
        <p:blipFill>
          <a:blip r:embed="rId2"/>
          <a:stretch>
            <a:fillRect/>
          </a:stretch>
        </p:blipFill>
        <p:spPr>
          <a:xfrm>
            <a:off x="3660443" y="1835956"/>
            <a:ext cx="4483794" cy="933002"/>
          </a:xfrm>
          <a:prstGeom prst="rect">
            <a:avLst/>
          </a:prstGeom>
        </p:spPr>
      </p:pic>
      <p:pic>
        <p:nvPicPr>
          <p:cNvPr id="10" name="Imagen 9"/>
          <p:cNvPicPr/>
          <p:nvPr/>
        </p:nvPicPr>
        <p:blipFill>
          <a:blip r:embed="rId3">
            <a:extLst>
              <a:ext uri="{28A0092B-C50C-407E-A947-70E740481C1C}">
                <a14:useLocalDpi xmlns:a14="http://schemas.microsoft.com/office/drawing/2010/main" val="0"/>
              </a:ext>
            </a:extLst>
          </a:blip>
          <a:srcRect/>
          <a:stretch>
            <a:fillRect/>
          </a:stretch>
        </p:blipFill>
        <p:spPr bwMode="auto">
          <a:xfrm>
            <a:off x="4416440" y="5460337"/>
            <a:ext cx="2971800" cy="1162050"/>
          </a:xfrm>
          <a:prstGeom prst="rect">
            <a:avLst/>
          </a:prstGeom>
          <a:noFill/>
          <a:ln>
            <a:noFill/>
          </a:ln>
        </p:spPr>
      </p:pic>
      <p:sp>
        <p:nvSpPr>
          <p:cNvPr id="7" name="Marcador de número de diapositiva 2"/>
          <p:cNvSpPr txBox="1">
            <a:spLocks/>
          </p:cNvSpPr>
          <p:nvPr/>
        </p:nvSpPr>
        <p:spPr>
          <a:xfrm>
            <a:off x="11194081" y="6372784"/>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18</a:t>
            </a:r>
            <a:endParaRPr lang="en-US" sz="1400" b="1" dirty="0">
              <a:solidFill>
                <a:schemeClr val="tx1"/>
              </a:solidFill>
            </a:endParaRPr>
          </a:p>
        </p:txBody>
      </p:sp>
    </p:spTree>
    <p:extLst>
      <p:ext uri="{BB962C8B-B14F-4D97-AF65-F5344CB8AC3E}">
        <p14:creationId xmlns:p14="http://schemas.microsoft.com/office/powerpoint/2010/main" val="2094042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5664" y="121634"/>
            <a:ext cx="8743942" cy="1320800"/>
          </a:xfrm>
        </p:spPr>
        <p:txBody>
          <a:bodyPr/>
          <a:lstStyle/>
          <a:p>
            <a:r>
              <a:rPr lang="es-EC" dirty="0" smtClean="0"/>
              <a:t>Esquema de Comunicaciones</a:t>
            </a:r>
            <a:endParaRPr lang="en-US" dirty="0"/>
          </a:p>
        </p:txBody>
      </p:sp>
      <p:sp>
        <p:nvSpPr>
          <p:cNvPr id="3" name="Marcador de número de diapositiva 2"/>
          <p:cNvSpPr>
            <a:spLocks noGrp="1"/>
          </p:cNvSpPr>
          <p:nvPr>
            <p:ph type="sldNum" sz="quarter" idx="12"/>
          </p:nvPr>
        </p:nvSpPr>
        <p:spPr/>
        <p:txBody>
          <a:bodyPr/>
          <a:lstStyle/>
          <a:p>
            <a:fld id="{DB0DCB16-218F-4486-B747-F31442B458F2}" type="slidenum">
              <a:rPr lang="en-US" smtClean="0"/>
              <a:t>19</a:t>
            </a:fld>
            <a:endParaRPr lang="en-US"/>
          </a:p>
        </p:txBody>
      </p:sp>
      <p:sp>
        <p:nvSpPr>
          <p:cNvPr id="6" name="Marcador de contenido 2"/>
          <p:cNvSpPr>
            <a:spLocks noGrp="1"/>
          </p:cNvSpPr>
          <p:nvPr>
            <p:ph idx="1"/>
          </p:nvPr>
        </p:nvSpPr>
        <p:spPr>
          <a:xfrm>
            <a:off x="6877318" y="951410"/>
            <a:ext cx="5099220" cy="6542468"/>
          </a:xfrm>
        </p:spPr>
        <p:txBody>
          <a:bodyPr>
            <a:normAutofit fontScale="55000" lnSpcReduction="20000"/>
          </a:bodyPr>
          <a:lstStyle/>
          <a:p>
            <a:pPr algn="just"/>
            <a:r>
              <a:rPr lang="es-ES" sz="2900" dirty="0"/>
              <a:t>El prototipo de sistema de radiolocalización  estará conformado por una mota que se desconoce su posición, la cual se llamará  desconocida, esta mota se va a encargar de enviar paquetes  (cada 50 ms</a:t>
            </a:r>
            <a:r>
              <a:rPr lang="es-ES" sz="2900" dirty="0" smtClean="0"/>
              <a:t>),  </a:t>
            </a:r>
            <a:r>
              <a:rPr lang="es-ES" sz="2900" dirty="0"/>
              <a:t>en difusión a las motas que se conocen sus posiciones, estas se llamarán fijas  y  van a servir como puntos de referencia para poder  estimar la posición de la mota desconocida. </a:t>
            </a:r>
          </a:p>
          <a:p>
            <a:pPr lvl="0" algn="just"/>
            <a:r>
              <a:rPr lang="es-ES" sz="2900" dirty="0"/>
              <a:t>Se les deben asignar a las motas un identificador único, para conocer cuales están enviando y recibiendo los paquetes. Al iniciar la transmisión se toma la parte correspondiente </a:t>
            </a:r>
            <a:r>
              <a:rPr lang="es-ES" sz="2900" dirty="0" smtClean="0"/>
              <a:t>del </a:t>
            </a:r>
            <a:r>
              <a:rPr lang="es-ES" sz="2900" dirty="0" err="1"/>
              <a:t>payload</a:t>
            </a:r>
            <a:r>
              <a:rPr lang="es-ES" sz="2900" dirty="0"/>
              <a:t> del </a:t>
            </a:r>
            <a:r>
              <a:rPr lang="es-ES" sz="2900" dirty="0" smtClean="0"/>
              <a:t>mensaje en </a:t>
            </a:r>
            <a:r>
              <a:rPr lang="es-ES" sz="2900" i="1" dirty="0" err="1"/>
              <a:t>message_t</a:t>
            </a:r>
            <a:r>
              <a:rPr lang="es-ES" sz="2900" dirty="0"/>
              <a:t> y se realiza una conversión a la estructura que se </a:t>
            </a:r>
            <a:r>
              <a:rPr lang="es-ES" sz="2900" dirty="0" smtClean="0"/>
              <a:t>definió </a:t>
            </a:r>
            <a:r>
              <a:rPr lang="es-ES" sz="2900" i="1" dirty="0" err="1"/>
              <a:t>MensajeRssi</a:t>
            </a:r>
            <a:r>
              <a:rPr lang="es-ES" sz="2900" dirty="0"/>
              <a:t>, de esta manera se puede  acceder al mensaje e </a:t>
            </a:r>
            <a:r>
              <a:rPr lang="es-ES" sz="2900" dirty="0" smtClean="0"/>
              <a:t>inicializar </a:t>
            </a:r>
            <a:r>
              <a:rPr lang="es-ES" sz="2900" dirty="0"/>
              <a:t>los valores de las </a:t>
            </a:r>
            <a:r>
              <a:rPr lang="es-ES" sz="2900" dirty="0" smtClean="0"/>
              <a:t>variables que se desean transmitir mediante </a:t>
            </a:r>
            <a:r>
              <a:rPr lang="es-ES" sz="2900" dirty="0"/>
              <a:t>un puntero. La mota desconocida  </a:t>
            </a:r>
            <a:r>
              <a:rPr lang="es-EC" sz="2900" dirty="0"/>
              <a:t>va a escribir en el mensaje su propio ID de nodo, el valor del temporizador para que en los leds de las motas fijas se pueda visualizar cuando se están recibiendo los paquetes y una bandera para que la mota base pueda identificar los mensajes provenientes de la mota desconocida y descartarlos, porque solo nos va a interesar la información proveniente de las motas fijas. </a:t>
            </a:r>
            <a:endParaRPr lang="es-ES" sz="2900" dirty="0"/>
          </a:p>
          <a:p>
            <a:endParaRPr lang="en-US" dirty="0"/>
          </a:p>
        </p:txBody>
      </p:sp>
      <p:pic>
        <p:nvPicPr>
          <p:cNvPr id="7" name="Imagen 6"/>
          <p:cNvPicPr>
            <a:picLocks noChangeAspect="1"/>
          </p:cNvPicPr>
          <p:nvPr/>
        </p:nvPicPr>
        <p:blipFill rotWithShape="1">
          <a:blip r:embed="rId2"/>
          <a:srcRect l="3562" r="3816"/>
          <a:stretch/>
        </p:blipFill>
        <p:spPr>
          <a:xfrm>
            <a:off x="0" y="782034"/>
            <a:ext cx="6877318" cy="5455077"/>
          </a:xfrm>
          <a:prstGeom prst="rect">
            <a:avLst/>
          </a:prstGeom>
        </p:spPr>
      </p:pic>
      <p:sp>
        <p:nvSpPr>
          <p:cNvPr id="4" name="Rectángulo 3"/>
          <p:cNvSpPr/>
          <p:nvPr/>
        </p:nvSpPr>
        <p:spPr>
          <a:xfrm>
            <a:off x="126879" y="6311496"/>
            <a:ext cx="3251211" cy="307777"/>
          </a:xfrm>
          <a:prstGeom prst="rect">
            <a:avLst/>
          </a:prstGeom>
        </p:spPr>
        <p:txBody>
          <a:bodyPr wrap="none">
            <a:spAutoFit/>
          </a:bodyPr>
          <a:lstStyle/>
          <a:p>
            <a:r>
              <a:rPr lang="es-ES" sz="1400" dirty="0"/>
              <a:t>Figura </a:t>
            </a:r>
            <a:r>
              <a:rPr lang="es-ES" sz="1400" dirty="0" smtClean="0"/>
              <a:t>7 Esquema de Comunicaciones.</a:t>
            </a:r>
            <a:endParaRPr lang="en-US" sz="1400" dirty="0"/>
          </a:p>
        </p:txBody>
      </p:sp>
      <p:sp>
        <p:nvSpPr>
          <p:cNvPr id="8" name="Marcador de número de diapositiva 2"/>
          <p:cNvSpPr txBox="1">
            <a:spLocks/>
          </p:cNvSpPr>
          <p:nvPr/>
        </p:nvSpPr>
        <p:spPr>
          <a:xfrm>
            <a:off x="11194081" y="6372784"/>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19</a:t>
            </a:r>
            <a:endParaRPr lang="en-US" sz="1400" b="1" dirty="0">
              <a:solidFill>
                <a:schemeClr val="tx1"/>
              </a:solidFill>
            </a:endParaRPr>
          </a:p>
        </p:txBody>
      </p:sp>
    </p:spTree>
    <p:extLst>
      <p:ext uri="{BB962C8B-B14F-4D97-AF65-F5344CB8AC3E}">
        <p14:creationId xmlns:p14="http://schemas.microsoft.com/office/powerpoint/2010/main" val="1048666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160271"/>
            <a:ext cx="8596668" cy="1320800"/>
          </a:xfrm>
        </p:spPr>
        <p:txBody>
          <a:bodyPr/>
          <a:lstStyle/>
          <a:p>
            <a:r>
              <a:rPr lang="en-US" dirty="0" err="1" smtClean="0"/>
              <a:t>Objetivos</a:t>
            </a:r>
            <a:endParaRPr lang="en-US" dirty="0"/>
          </a:p>
        </p:txBody>
      </p:sp>
      <p:sp>
        <p:nvSpPr>
          <p:cNvPr id="3" name="Marcador de contenido 2"/>
          <p:cNvSpPr>
            <a:spLocks noGrp="1"/>
          </p:cNvSpPr>
          <p:nvPr>
            <p:ph idx="1"/>
          </p:nvPr>
        </p:nvSpPr>
        <p:spPr>
          <a:xfrm>
            <a:off x="677333" y="1017431"/>
            <a:ext cx="9986373" cy="5537916"/>
          </a:xfrm>
        </p:spPr>
        <p:txBody>
          <a:bodyPr>
            <a:normAutofit fontScale="92500" lnSpcReduction="20000"/>
          </a:bodyPr>
          <a:lstStyle/>
          <a:p>
            <a:pPr marL="0" indent="0">
              <a:buNone/>
            </a:pPr>
            <a:r>
              <a:rPr lang="en-US" sz="2000" b="1" dirty="0" err="1" smtClean="0">
                <a:solidFill>
                  <a:schemeClr val="tx1"/>
                </a:solidFill>
              </a:rPr>
              <a:t>Objetivo</a:t>
            </a:r>
            <a:r>
              <a:rPr lang="en-US" sz="2000" b="1" dirty="0" smtClean="0">
                <a:solidFill>
                  <a:schemeClr val="tx1"/>
                </a:solidFill>
              </a:rPr>
              <a:t> General:</a:t>
            </a:r>
          </a:p>
          <a:p>
            <a:pPr marL="0" indent="0">
              <a:buNone/>
            </a:pPr>
            <a:endParaRPr lang="en-US" sz="2000" dirty="0" smtClean="0">
              <a:solidFill>
                <a:schemeClr val="tx1"/>
              </a:solidFill>
            </a:endParaRPr>
          </a:p>
          <a:p>
            <a:pPr lvl="0"/>
            <a:r>
              <a:rPr lang="es-ES" sz="2000" dirty="0">
                <a:solidFill>
                  <a:schemeClr val="tx1"/>
                </a:solidFill>
              </a:rPr>
              <a:t>Diseño e implementación de un prototipo de Sistema de Radiolocalización mediante una red de sensores Inalámbricos (WSN</a:t>
            </a:r>
            <a:r>
              <a:rPr lang="es-ES" sz="2000" dirty="0" smtClean="0">
                <a:solidFill>
                  <a:schemeClr val="tx1"/>
                </a:solidFill>
              </a:rPr>
              <a:t>).</a:t>
            </a:r>
            <a:endParaRPr lang="en-US" sz="2000" dirty="0">
              <a:solidFill>
                <a:schemeClr val="tx1"/>
              </a:solidFill>
            </a:endParaRPr>
          </a:p>
          <a:p>
            <a:pPr marL="0" lvl="0" indent="0">
              <a:buNone/>
            </a:pPr>
            <a:endParaRPr lang="en-US" sz="2000" dirty="0">
              <a:solidFill>
                <a:schemeClr val="tx1"/>
              </a:solidFill>
            </a:endParaRPr>
          </a:p>
          <a:p>
            <a:pPr marL="0" indent="0">
              <a:buNone/>
            </a:pPr>
            <a:r>
              <a:rPr lang="en-US" sz="2000" b="1" dirty="0" err="1" smtClean="0">
                <a:solidFill>
                  <a:schemeClr val="tx1"/>
                </a:solidFill>
              </a:rPr>
              <a:t>Objetivos</a:t>
            </a:r>
            <a:r>
              <a:rPr lang="en-US" sz="2000" b="1" dirty="0" smtClean="0">
                <a:solidFill>
                  <a:schemeClr val="tx1"/>
                </a:solidFill>
              </a:rPr>
              <a:t> </a:t>
            </a:r>
            <a:r>
              <a:rPr lang="en-US" sz="2000" b="1" dirty="0" err="1" smtClean="0">
                <a:solidFill>
                  <a:schemeClr val="tx1"/>
                </a:solidFill>
              </a:rPr>
              <a:t>Especificos</a:t>
            </a:r>
            <a:r>
              <a:rPr lang="en-US" sz="2000" b="1" dirty="0" smtClean="0">
                <a:solidFill>
                  <a:schemeClr val="tx1"/>
                </a:solidFill>
              </a:rPr>
              <a:t>:</a:t>
            </a:r>
          </a:p>
          <a:p>
            <a:pPr marL="0" indent="0">
              <a:buNone/>
            </a:pPr>
            <a:endParaRPr lang="en-US" sz="2000" dirty="0">
              <a:solidFill>
                <a:schemeClr val="tx1"/>
              </a:solidFill>
            </a:endParaRPr>
          </a:p>
          <a:p>
            <a:pPr lvl="0" algn="just"/>
            <a:r>
              <a:rPr lang="es-ES" sz="2000" dirty="0">
                <a:solidFill>
                  <a:schemeClr val="tx1"/>
                </a:solidFill>
              </a:rPr>
              <a:t>Determinar el marco teórico de las redes de sensores inalámbricos (WSN), la importancia y su potencial para el diseño de varias </a:t>
            </a:r>
            <a:r>
              <a:rPr lang="es-ES" sz="2000" dirty="0" smtClean="0">
                <a:solidFill>
                  <a:schemeClr val="tx1"/>
                </a:solidFill>
              </a:rPr>
              <a:t>aplicaciones como radiolocalización.</a:t>
            </a:r>
            <a:endParaRPr lang="es-ES" sz="2000" dirty="0">
              <a:solidFill>
                <a:schemeClr val="tx1"/>
              </a:solidFill>
            </a:endParaRPr>
          </a:p>
          <a:p>
            <a:pPr lvl="0" algn="just"/>
            <a:r>
              <a:rPr lang="es-ES" sz="2000" dirty="0" smtClean="0">
                <a:solidFill>
                  <a:schemeClr val="tx1"/>
                </a:solidFill>
              </a:rPr>
              <a:t>Realizar el estudio de los algoritmos más importantes de radiolocalización </a:t>
            </a:r>
            <a:r>
              <a:rPr lang="es-ES" sz="2000" dirty="0" smtClean="0">
                <a:solidFill>
                  <a:schemeClr val="tx1"/>
                </a:solidFill>
              </a:rPr>
              <a:t>(</a:t>
            </a:r>
            <a:r>
              <a:rPr lang="es-ES" sz="2000" dirty="0" err="1" smtClean="0">
                <a:solidFill>
                  <a:schemeClr val="tx1"/>
                </a:solidFill>
              </a:rPr>
              <a:t>Trilateración</a:t>
            </a:r>
            <a:r>
              <a:rPr lang="es-ES" sz="2000" dirty="0" smtClean="0">
                <a:solidFill>
                  <a:schemeClr val="tx1"/>
                </a:solidFill>
              </a:rPr>
              <a:t>-RSSI</a:t>
            </a:r>
            <a:r>
              <a:rPr lang="es-ES" sz="2000" dirty="0" smtClean="0">
                <a:solidFill>
                  <a:schemeClr val="tx1"/>
                </a:solidFill>
              </a:rPr>
              <a:t>, </a:t>
            </a:r>
            <a:r>
              <a:rPr lang="es-ES" sz="2000" dirty="0" err="1" smtClean="0">
                <a:solidFill>
                  <a:schemeClr val="tx1"/>
                </a:solidFill>
              </a:rPr>
              <a:t>ToA</a:t>
            </a:r>
            <a:r>
              <a:rPr lang="es-ES" sz="2000" dirty="0" smtClean="0">
                <a:solidFill>
                  <a:schemeClr val="tx1"/>
                </a:solidFill>
              </a:rPr>
              <a:t>/</a:t>
            </a:r>
            <a:r>
              <a:rPr lang="es-ES" sz="2000" dirty="0" err="1" smtClean="0">
                <a:solidFill>
                  <a:schemeClr val="tx1"/>
                </a:solidFill>
              </a:rPr>
              <a:t>TDoA</a:t>
            </a:r>
            <a:r>
              <a:rPr lang="es-ES" sz="2000" dirty="0" smtClean="0">
                <a:solidFill>
                  <a:schemeClr val="tx1"/>
                </a:solidFill>
              </a:rPr>
              <a:t>, ELA, entre otros), con la finalidad de seleccionar uno de ellos para la implementación. </a:t>
            </a:r>
            <a:endParaRPr lang="en-US" sz="2000" dirty="0" smtClean="0">
              <a:solidFill>
                <a:schemeClr val="tx1"/>
              </a:solidFill>
            </a:endParaRPr>
          </a:p>
          <a:p>
            <a:pPr lvl="0" algn="just"/>
            <a:r>
              <a:rPr lang="es-ES" sz="2000" dirty="0" smtClean="0">
                <a:solidFill>
                  <a:schemeClr val="tx1"/>
                </a:solidFill>
              </a:rPr>
              <a:t>Realizar las pruebas necesarias para evaluar el comportamiento del prototipo de sistema de radiolocalización en escenarios reales.  </a:t>
            </a:r>
            <a:endParaRPr lang="en-US" sz="2000" dirty="0" smtClean="0">
              <a:solidFill>
                <a:schemeClr val="tx1"/>
              </a:solidFill>
            </a:endParaRPr>
          </a:p>
          <a:p>
            <a:pPr lvl="0" algn="just"/>
            <a:r>
              <a:rPr lang="es-ES" sz="2000" dirty="0" smtClean="0">
                <a:solidFill>
                  <a:schemeClr val="tx1"/>
                </a:solidFill>
              </a:rPr>
              <a:t>Realizar </a:t>
            </a:r>
            <a:r>
              <a:rPr lang="es-ES" sz="2000" dirty="0">
                <a:solidFill>
                  <a:schemeClr val="tx1"/>
                </a:solidFill>
              </a:rPr>
              <a:t>el análisis de los resultados obtenidos de la implementación con </a:t>
            </a:r>
            <a:r>
              <a:rPr lang="es-ES" sz="2000" dirty="0" smtClean="0">
                <a:solidFill>
                  <a:schemeClr val="tx1"/>
                </a:solidFill>
              </a:rPr>
              <a:t>la finalidad  </a:t>
            </a:r>
            <a:r>
              <a:rPr lang="es-ES" sz="2000" dirty="0">
                <a:solidFill>
                  <a:schemeClr val="tx1"/>
                </a:solidFill>
              </a:rPr>
              <a:t>de generar propuestas para el mejoramiento del prototipo de sistema  y tener una base para realizar aplicaciones similares en un futuro.</a:t>
            </a:r>
            <a:endParaRPr lang="en-US" sz="2000" dirty="0">
              <a:solidFill>
                <a:schemeClr val="tx1"/>
              </a:solidFill>
            </a:endParaRPr>
          </a:p>
          <a:p>
            <a:pPr marL="0" indent="0">
              <a:buNone/>
            </a:pPr>
            <a:endParaRPr lang="en-US" dirty="0"/>
          </a:p>
          <a:p>
            <a:pPr marL="0" indent="0">
              <a:buNone/>
            </a:pPr>
            <a:endParaRPr lang="en-US" dirty="0" smtClean="0"/>
          </a:p>
          <a:p>
            <a:endParaRPr lang="en-US" dirty="0"/>
          </a:p>
          <a:p>
            <a:endParaRPr lang="en-US" dirty="0" smtClean="0"/>
          </a:p>
        </p:txBody>
      </p:sp>
      <p:sp>
        <p:nvSpPr>
          <p:cNvPr id="5" name="Marcador de número de diapositiva 2"/>
          <p:cNvSpPr txBox="1">
            <a:spLocks/>
          </p:cNvSpPr>
          <p:nvPr/>
        </p:nvSpPr>
        <p:spPr>
          <a:xfrm>
            <a:off x="11194081" y="6372784"/>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solidFill>
                  <a:schemeClr val="tx1"/>
                </a:solidFill>
              </a:rPr>
              <a:t>2</a:t>
            </a:r>
            <a:endParaRPr lang="en-US" sz="1400" b="1" dirty="0">
              <a:solidFill>
                <a:schemeClr val="tx1"/>
              </a:solidFill>
            </a:endParaRPr>
          </a:p>
        </p:txBody>
      </p:sp>
    </p:spTree>
    <p:extLst>
      <p:ext uri="{BB962C8B-B14F-4D97-AF65-F5344CB8AC3E}">
        <p14:creationId xmlns:p14="http://schemas.microsoft.com/office/powerpoint/2010/main" val="4088694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5664" y="121634"/>
            <a:ext cx="8596668" cy="1320800"/>
          </a:xfrm>
        </p:spPr>
        <p:txBody>
          <a:bodyPr/>
          <a:lstStyle/>
          <a:p>
            <a:r>
              <a:rPr lang="es-EC" dirty="0" smtClean="0"/>
              <a:t>Esquema de Comunicaciones</a:t>
            </a:r>
            <a:endParaRPr lang="en-US" dirty="0"/>
          </a:p>
        </p:txBody>
      </p:sp>
      <p:sp>
        <p:nvSpPr>
          <p:cNvPr id="3" name="Marcador de número de diapositiva 2"/>
          <p:cNvSpPr>
            <a:spLocks noGrp="1"/>
          </p:cNvSpPr>
          <p:nvPr>
            <p:ph type="sldNum" sz="quarter" idx="12"/>
          </p:nvPr>
        </p:nvSpPr>
        <p:spPr/>
        <p:txBody>
          <a:bodyPr/>
          <a:lstStyle/>
          <a:p>
            <a:fld id="{DB0DCB16-218F-4486-B747-F31442B458F2}" type="slidenum">
              <a:rPr lang="en-US" smtClean="0"/>
              <a:t>20</a:t>
            </a:fld>
            <a:endParaRPr lang="en-US"/>
          </a:p>
        </p:txBody>
      </p:sp>
      <p:sp>
        <p:nvSpPr>
          <p:cNvPr id="6" name="Marcador de contenido 2"/>
          <p:cNvSpPr>
            <a:spLocks noGrp="1"/>
          </p:cNvSpPr>
          <p:nvPr>
            <p:ph idx="1"/>
          </p:nvPr>
        </p:nvSpPr>
        <p:spPr>
          <a:xfrm>
            <a:off x="6993228" y="511148"/>
            <a:ext cx="4767491" cy="6443444"/>
          </a:xfrm>
        </p:spPr>
        <p:txBody>
          <a:bodyPr>
            <a:normAutofit fontScale="32500" lnSpcReduction="20000"/>
          </a:bodyPr>
          <a:lstStyle/>
          <a:p>
            <a:pPr algn="just"/>
            <a:endParaRPr lang="es-ES" sz="5200" dirty="0" smtClean="0"/>
          </a:p>
          <a:p>
            <a:pPr algn="just"/>
            <a:r>
              <a:rPr lang="es-ES" sz="5200" dirty="0" smtClean="0"/>
              <a:t>Cuando las motas fijas reciben el mensaje comprueban que el tamaño del paquete es el es</a:t>
            </a:r>
            <a:r>
              <a:rPr lang="es-ES" sz="5200" dirty="0"/>
              <a:t>perado </a:t>
            </a:r>
            <a:r>
              <a:rPr lang="es-ES" sz="5200" dirty="0" smtClean="0"/>
              <a:t>y el </a:t>
            </a:r>
            <a:r>
              <a:rPr lang="es-ES" sz="5200" dirty="0" err="1" smtClean="0"/>
              <a:t>payload</a:t>
            </a:r>
            <a:r>
              <a:rPr lang="es-ES" sz="5200" dirty="0" smtClean="0"/>
              <a:t> del mensaje  sufre </a:t>
            </a:r>
            <a:r>
              <a:rPr lang="es-ES" sz="5200" dirty="0"/>
              <a:t>una conversión </a:t>
            </a:r>
            <a:r>
              <a:rPr lang="es-ES" sz="5200" dirty="0" smtClean="0"/>
              <a:t>a </a:t>
            </a:r>
            <a:r>
              <a:rPr lang="es-ES" sz="5200" dirty="0"/>
              <a:t>un puntero </a:t>
            </a:r>
            <a:r>
              <a:rPr lang="es-ES" sz="5200" dirty="0" smtClean="0"/>
              <a:t>de </a:t>
            </a:r>
            <a:r>
              <a:rPr lang="es-ES" sz="5200" dirty="0"/>
              <a:t>estructura del tipo </a:t>
            </a:r>
            <a:r>
              <a:rPr lang="es-ES" sz="5200" i="1" dirty="0" err="1" smtClean="0"/>
              <a:t>MensajeRssi</a:t>
            </a:r>
            <a:r>
              <a:rPr lang="es-ES" sz="5200" dirty="0" smtClean="0"/>
              <a:t> para poder  definir las variables que se van a enviar a la mota  base. </a:t>
            </a:r>
          </a:p>
          <a:p>
            <a:pPr algn="just"/>
            <a:r>
              <a:rPr lang="es-ES" sz="5200" dirty="0" smtClean="0"/>
              <a:t>Al puntero se va asociar el valor RSSI medido, el ID de la mota fija  </a:t>
            </a:r>
            <a:r>
              <a:rPr lang="es-EC" sz="5200" dirty="0" smtClean="0"/>
              <a:t>y </a:t>
            </a:r>
            <a:r>
              <a:rPr lang="es-EC" sz="5200" dirty="0"/>
              <a:t>una bandera para que la mota base </a:t>
            </a:r>
            <a:r>
              <a:rPr lang="es-EC" sz="5200" dirty="0" smtClean="0"/>
              <a:t>pueda identificar </a:t>
            </a:r>
            <a:r>
              <a:rPr lang="es-EC" sz="5200" dirty="0"/>
              <a:t>los mensajes provenientes de las motas </a:t>
            </a:r>
            <a:r>
              <a:rPr lang="es-EC" sz="5200" dirty="0" smtClean="0"/>
              <a:t>fijas.</a:t>
            </a:r>
          </a:p>
          <a:p>
            <a:pPr algn="just"/>
            <a:r>
              <a:rPr lang="es-ES" sz="5200" dirty="0" smtClean="0"/>
              <a:t>La </a:t>
            </a:r>
            <a:r>
              <a:rPr lang="es-ES" sz="5200" dirty="0"/>
              <a:t>mota base que va a estar </a:t>
            </a:r>
            <a:r>
              <a:rPr lang="es-ES" sz="5200" dirty="0" smtClean="0"/>
              <a:t>conectado </a:t>
            </a:r>
            <a:r>
              <a:rPr lang="es-ES" sz="5200" dirty="0"/>
              <a:t>al Gateway MIB520 </a:t>
            </a:r>
            <a:r>
              <a:rPr lang="es-ES" sz="5200" dirty="0" smtClean="0"/>
              <a:t> </a:t>
            </a:r>
            <a:r>
              <a:rPr lang="es-ES" sz="5200" dirty="0"/>
              <a:t>servirá de puente entre  la PC y la red inalámbrica. Los datos enviados al Gateway  van a ser transmitidos a la PC  a través del cable USB conectado a esta.  </a:t>
            </a:r>
            <a:endParaRPr lang="es-ES" sz="5200" dirty="0" smtClean="0"/>
          </a:p>
          <a:p>
            <a:pPr algn="just"/>
            <a:r>
              <a:rPr lang="es-ES" sz="5200" dirty="0"/>
              <a:t>Se realizarán varias mediciones para calcular la media de los valores obtenidos de RSSI,  porque como se comentó anteriormente puede existir algún tipo de reflexión, obstrucción o absorción que pueda afectar la señal electromagnética. </a:t>
            </a:r>
          </a:p>
          <a:p>
            <a:pPr algn="just"/>
            <a:endParaRPr lang="es-ES" sz="2100" dirty="0"/>
          </a:p>
          <a:p>
            <a:pPr marL="0" indent="0" algn="just">
              <a:buNone/>
            </a:pPr>
            <a:endParaRPr lang="es-ES" sz="2300" dirty="0"/>
          </a:p>
          <a:p>
            <a:pPr marL="0" indent="0" algn="just">
              <a:buNone/>
            </a:pPr>
            <a:endParaRPr lang="es-ES" sz="2300" dirty="0"/>
          </a:p>
          <a:p>
            <a:endParaRPr lang="en-US" dirty="0"/>
          </a:p>
        </p:txBody>
      </p:sp>
      <p:pic>
        <p:nvPicPr>
          <p:cNvPr id="7" name="Imagen 6"/>
          <p:cNvPicPr>
            <a:picLocks noChangeAspect="1"/>
          </p:cNvPicPr>
          <p:nvPr/>
        </p:nvPicPr>
        <p:blipFill rotWithShape="1">
          <a:blip r:embed="rId2"/>
          <a:srcRect l="3562" r="2255"/>
          <a:stretch/>
        </p:blipFill>
        <p:spPr>
          <a:xfrm>
            <a:off x="0" y="951410"/>
            <a:ext cx="6993228" cy="5455077"/>
          </a:xfrm>
          <a:prstGeom prst="rect">
            <a:avLst/>
          </a:prstGeom>
        </p:spPr>
      </p:pic>
      <p:sp>
        <p:nvSpPr>
          <p:cNvPr id="8" name="Rectángulo 7"/>
          <p:cNvSpPr/>
          <p:nvPr/>
        </p:nvSpPr>
        <p:spPr>
          <a:xfrm>
            <a:off x="126879" y="6311496"/>
            <a:ext cx="3251211" cy="307777"/>
          </a:xfrm>
          <a:prstGeom prst="rect">
            <a:avLst/>
          </a:prstGeom>
        </p:spPr>
        <p:txBody>
          <a:bodyPr wrap="none">
            <a:spAutoFit/>
          </a:bodyPr>
          <a:lstStyle/>
          <a:p>
            <a:r>
              <a:rPr lang="es-ES" sz="1400" dirty="0"/>
              <a:t>Figura </a:t>
            </a:r>
            <a:r>
              <a:rPr lang="es-ES" sz="1400" dirty="0" smtClean="0"/>
              <a:t>7 Esquema de Comunicaciones.</a:t>
            </a:r>
            <a:endParaRPr lang="en-US" sz="1400" dirty="0"/>
          </a:p>
        </p:txBody>
      </p:sp>
      <p:sp>
        <p:nvSpPr>
          <p:cNvPr id="9" name="Marcador de número de diapositiva 2"/>
          <p:cNvSpPr txBox="1">
            <a:spLocks/>
          </p:cNvSpPr>
          <p:nvPr/>
        </p:nvSpPr>
        <p:spPr>
          <a:xfrm>
            <a:off x="11194081" y="6372784"/>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20</a:t>
            </a:r>
            <a:endParaRPr lang="en-US" sz="1400" b="1" dirty="0">
              <a:solidFill>
                <a:schemeClr val="tx1"/>
              </a:solidFill>
            </a:endParaRPr>
          </a:p>
        </p:txBody>
      </p:sp>
    </p:spTree>
    <p:extLst>
      <p:ext uri="{BB962C8B-B14F-4D97-AF65-F5344CB8AC3E}">
        <p14:creationId xmlns:p14="http://schemas.microsoft.com/office/powerpoint/2010/main" val="19913319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5664" y="121634"/>
            <a:ext cx="8596668" cy="1320800"/>
          </a:xfrm>
        </p:spPr>
        <p:txBody>
          <a:bodyPr/>
          <a:lstStyle/>
          <a:p>
            <a:r>
              <a:rPr lang="es-EC" dirty="0" smtClean="0"/>
              <a:t>Esquema de Comunicaciones</a:t>
            </a:r>
            <a:endParaRPr lang="en-US" dirty="0"/>
          </a:p>
        </p:txBody>
      </p:sp>
      <mc:AlternateContent xmlns:mc="http://schemas.openxmlformats.org/markup-compatibility/2006" xmlns:a14="http://schemas.microsoft.com/office/drawing/2010/main">
        <mc:Choice Requires="a14">
          <p:sp>
            <p:nvSpPr>
              <p:cNvPr id="6" name="Marcador de contenido 2"/>
              <p:cNvSpPr>
                <a:spLocks noGrp="1"/>
              </p:cNvSpPr>
              <p:nvPr>
                <p:ph idx="1"/>
              </p:nvPr>
            </p:nvSpPr>
            <p:spPr>
              <a:xfrm>
                <a:off x="7287533" y="951410"/>
                <a:ext cx="4444705" cy="6156100"/>
              </a:xfrm>
            </p:spPr>
            <p:txBody>
              <a:bodyPr>
                <a:normAutofit/>
              </a:bodyPr>
              <a:lstStyle/>
              <a:p>
                <a:pPr algn="just"/>
                <a:r>
                  <a:rPr lang="es-ES" dirty="0" smtClean="0"/>
                  <a:t>Una </a:t>
                </a:r>
                <a:r>
                  <a:rPr lang="es-ES" dirty="0"/>
                  <a:t>vez obtenidos los promedios se realizará una conversión a </a:t>
                </a:r>
                <a:r>
                  <a:rPr lang="es-ES" dirty="0" err="1"/>
                  <a:t>dBm</a:t>
                </a:r>
                <a:r>
                  <a:rPr lang="es-ES" dirty="0"/>
                  <a:t> y  se procederá a </a:t>
                </a:r>
                <a:r>
                  <a:rPr lang="es-ES" dirty="0" smtClean="0"/>
                  <a:t>obtener las </a:t>
                </a:r>
                <a:r>
                  <a:rPr lang="es-ES" dirty="0"/>
                  <a:t>distancias que separan a la mota desconocida de cada una de las motas </a:t>
                </a:r>
                <a:r>
                  <a:rPr lang="es-ES" dirty="0" smtClean="0"/>
                  <a:t>fijas(ver expresión 5),  </a:t>
                </a:r>
                <a:r>
                  <a:rPr lang="es-ES" dirty="0"/>
                  <a:t>por lo que quedaría en función del  RSSI  y de los valores </a:t>
                </a:r>
                <a14:m>
                  <m:oMath xmlns:m="http://schemas.openxmlformats.org/officeDocument/2006/math">
                    <m:r>
                      <m:rPr>
                        <m:sty m:val="p"/>
                      </m:rPr>
                      <a:rPr lang="es-ES">
                        <a:latin typeface="Cambria Math" panose="02040503050406030204" pitchFamily="18" charset="0"/>
                      </a:rPr>
                      <m:t>n</m:t>
                    </m:r>
                  </m:oMath>
                </a14:m>
                <a:r>
                  <a:rPr lang="es-ES" dirty="0"/>
                  <a:t> y </a:t>
                </a:r>
                <a14:m>
                  <m:oMath xmlns:m="http://schemas.openxmlformats.org/officeDocument/2006/math">
                    <m:r>
                      <m:rPr>
                        <m:sty m:val="p"/>
                      </m:rPr>
                      <a:rPr lang="es-ES">
                        <a:latin typeface="Cambria Math" panose="02040503050406030204" pitchFamily="18" charset="0"/>
                      </a:rPr>
                      <m:t>X</m:t>
                    </m:r>
                  </m:oMath>
                </a14:m>
                <a:r>
                  <a:rPr lang="es-ES" dirty="0"/>
                  <a:t>  </a:t>
                </a:r>
                <a:r>
                  <a:rPr lang="es-ES" dirty="0" smtClean="0"/>
                  <a:t>que  </a:t>
                </a:r>
                <a:r>
                  <a:rPr lang="es-ES" dirty="0"/>
                  <a:t>se adaptan a los cambios de </a:t>
                </a:r>
                <a:r>
                  <a:rPr lang="es-ES" dirty="0" smtClean="0"/>
                  <a:t>potencia </a:t>
                </a:r>
                <a:r>
                  <a:rPr lang="es-ES" dirty="0"/>
                  <a:t>de transmisión y al entorno de </a:t>
                </a:r>
                <a:r>
                  <a:rPr lang="es-ES" dirty="0" smtClean="0"/>
                  <a:t>comunicaciones.</a:t>
                </a:r>
              </a:p>
              <a:p>
                <a:pPr algn="just"/>
                <a:r>
                  <a:rPr lang="es-ES" dirty="0"/>
                  <a:t>Las distancias serán empleadas en el sistema de ecuaciones propuesto </a:t>
                </a:r>
                <a:r>
                  <a:rPr lang="es-ES" dirty="0" smtClean="0"/>
                  <a:t>(9) por </a:t>
                </a:r>
                <a:r>
                  <a:rPr lang="es-ES" dirty="0"/>
                  <a:t>la </a:t>
                </a:r>
                <a:r>
                  <a:rPr lang="es-ES" dirty="0" smtClean="0"/>
                  <a:t>técnica de </a:t>
                </a:r>
                <a:r>
                  <a:rPr lang="es-ES" dirty="0" err="1" smtClean="0"/>
                  <a:t>Trilateración</a:t>
                </a:r>
                <a:r>
                  <a:rPr lang="es-ES" dirty="0" smtClean="0"/>
                  <a:t> </a:t>
                </a:r>
                <a:r>
                  <a:rPr lang="es-ES" dirty="0"/>
                  <a:t>comentando anteriormente, donde las únicas incógnitas serán </a:t>
                </a:r>
                <a:r>
                  <a:rPr lang="es-ES" dirty="0" smtClean="0"/>
                  <a:t>las </a:t>
                </a:r>
                <a:r>
                  <a:rPr lang="es-ES" dirty="0"/>
                  <a:t>coordenadas de la mota </a:t>
                </a:r>
                <a:r>
                  <a:rPr lang="es-ES" dirty="0" smtClean="0"/>
                  <a:t>desconocida. </a:t>
                </a:r>
                <a:endParaRPr lang="en-US" dirty="0"/>
              </a:p>
              <a:p>
                <a:endParaRPr lang="es-ES" dirty="0" smtClean="0"/>
              </a:p>
              <a:p>
                <a:endParaRPr lang="en-US" dirty="0" smtClean="0"/>
              </a:p>
              <a:p>
                <a:endParaRPr lang="en-US" dirty="0"/>
              </a:p>
            </p:txBody>
          </p:sp>
        </mc:Choice>
        <mc:Fallback xmlns="">
          <p:sp>
            <p:nvSpPr>
              <p:cNvPr id="6" name="Marcador de contenido 2"/>
              <p:cNvSpPr>
                <a:spLocks noGrp="1" noRot="1" noChangeAspect="1" noMove="1" noResize="1" noEditPoints="1" noAdjustHandles="1" noChangeArrowheads="1" noChangeShapeType="1" noTextEdit="1"/>
              </p:cNvSpPr>
              <p:nvPr>
                <p:ph idx="1"/>
              </p:nvPr>
            </p:nvSpPr>
            <p:spPr>
              <a:xfrm>
                <a:off x="7287533" y="951410"/>
                <a:ext cx="4444705" cy="6156100"/>
              </a:xfrm>
              <a:blipFill rotWithShape="0">
                <a:blip r:embed="rId2"/>
                <a:stretch>
                  <a:fillRect l="-274" t="-594" r="-1096"/>
                </a:stretch>
              </a:blipFill>
            </p:spPr>
            <p:txBody>
              <a:bodyPr/>
              <a:lstStyle/>
              <a:p>
                <a:r>
                  <a:rPr lang="en-US">
                    <a:noFill/>
                  </a:rPr>
                  <a:t> </a:t>
                </a:r>
              </a:p>
            </p:txBody>
          </p:sp>
        </mc:Fallback>
      </mc:AlternateContent>
      <p:pic>
        <p:nvPicPr>
          <p:cNvPr id="7" name="Imagen 6"/>
          <p:cNvPicPr>
            <a:picLocks noChangeAspect="1"/>
          </p:cNvPicPr>
          <p:nvPr/>
        </p:nvPicPr>
        <p:blipFill rotWithShape="1">
          <a:blip r:embed="rId3"/>
          <a:srcRect l="3562"/>
          <a:stretch/>
        </p:blipFill>
        <p:spPr>
          <a:xfrm>
            <a:off x="0" y="951410"/>
            <a:ext cx="7160654" cy="5455077"/>
          </a:xfrm>
          <a:prstGeom prst="rect">
            <a:avLst/>
          </a:prstGeom>
        </p:spPr>
      </p:pic>
      <p:sp>
        <p:nvSpPr>
          <p:cNvPr id="8" name="Rectángulo 7"/>
          <p:cNvSpPr/>
          <p:nvPr/>
        </p:nvSpPr>
        <p:spPr>
          <a:xfrm>
            <a:off x="126879" y="6311496"/>
            <a:ext cx="3251211" cy="307777"/>
          </a:xfrm>
          <a:prstGeom prst="rect">
            <a:avLst/>
          </a:prstGeom>
        </p:spPr>
        <p:txBody>
          <a:bodyPr wrap="none">
            <a:spAutoFit/>
          </a:bodyPr>
          <a:lstStyle/>
          <a:p>
            <a:r>
              <a:rPr lang="es-ES" sz="1400" dirty="0"/>
              <a:t>Figura </a:t>
            </a:r>
            <a:r>
              <a:rPr lang="es-ES" sz="1400" dirty="0" smtClean="0"/>
              <a:t>7 Esquema de Comunicaciones.</a:t>
            </a:r>
            <a:endParaRPr lang="en-US" sz="1400" dirty="0"/>
          </a:p>
        </p:txBody>
      </p:sp>
      <p:sp>
        <p:nvSpPr>
          <p:cNvPr id="9" name="Marcador de número de diapositiva 2"/>
          <p:cNvSpPr txBox="1">
            <a:spLocks/>
          </p:cNvSpPr>
          <p:nvPr/>
        </p:nvSpPr>
        <p:spPr>
          <a:xfrm>
            <a:off x="11194081" y="6372784"/>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21</a:t>
            </a:r>
            <a:endParaRPr lang="en-US" sz="1400" b="1" dirty="0">
              <a:solidFill>
                <a:schemeClr val="tx1"/>
              </a:solidFill>
            </a:endParaRPr>
          </a:p>
        </p:txBody>
      </p:sp>
    </p:spTree>
    <p:extLst>
      <p:ext uri="{BB962C8B-B14F-4D97-AF65-F5344CB8AC3E}">
        <p14:creationId xmlns:p14="http://schemas.microsoft.com/office/powerpoint/2010/main" val="25191563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1038896"/>
          </a:xfrm>
        </p:spPr>
        <p:txBody>
          <a:bodyPr>
            <a:normAutofit/>
          </a:bodyPr>
          <a:lstStyle/>
          <a:p>
            <a:r>
              <a:rPr lang="es-EC" dirty="0" smtClean="0"/>
              <a:t>Fases de Programación</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91081281"/>
              </p:ext>
            </p:extLst>
          </p:nvPr>
        </p:nvGraphicFramePr>
        <p:xfrm>
          <a:off x="510437" y="1404383"/>
          <a:ext cx="10024482" cy="4881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número de diapositiva 2"/>
          <p:cNvSpPr txBox="1">
            <a:spLocks/>
          </p:cNvSpPr>
          <p:nvPr/>
        </p:nvSpPr>
        <p:spPr>
          <a:xfrm>
            <a:off x="11194081" y="6372784"/>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22</a:t>
            </a:r>
            <a:endParaRPr lang="en-US" sz="1400" b="1" dirty="0">
              <a:solidFill>
                <a:schemeClr val="tx1"/>
              </a:solidFill>
            </a:endParaRPr>
          </a:p>
        </p:txBody>
      </p:sp>
    </p:spTree>
    <p:extLst>
      <p:ext uri="{BB962C8B-B14F-4D97-AF65-F5344CB8AC3E}">
        <p14:creationId xmlns:p14="http://schemas.microsoft.com/office/powerpoint/2010/main" val="1804734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1577" y="364902"/>
            <a:ext cx="8596668" cy="948744"/>
          </a:xfrm>
        </p:spPr>
        <p:txBody>
          <a:bodyPr/>
          <a:lstStyle/>
          <a:p>
            <a:r>
              <a:rPr lang="es-EC" dirty="0" smtClean="0"/>
              <a:t>Programación </a:t>
            </a:r>
            <a:r>
              <a:rPr lang="es-EC" dirty="0" err="1" smtClean="0"/>
              <a:t>NesC</a:t>
            </a:r>
            <a:endParaRPr lang="en-US"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4141283187"/>
              </p:ext>
            </p:extLst>
          </p:nvPr>
        </p:nvGraphicFramePr>
        <p:xfrm>
          <a:off x="651577" y="1310583"/>
          <a:ext cx="10307816" cy="5244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Marcador de número de diapositiva 2"/>
          <p:cNvSpPr txBox="1">
            <a:spLocks/>
          </p:cNvSpPr>
          <p:nvPr/>
        </p:nvSpPr>
        <p:spPr>
          <a:xfrm>
            <a:off x="11194081" y="6372784"/>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23</a:t>
            </a:r>
            <a:endParaRPr lang="en-US" sz="1400" b="1" dirty="0">
              <a:solidFill>
                <a:schemeClr val="tx1"/>
              </a:solidFill>
            </a:endParaRPr>
          </a:p>
        </p:txBody>
      </p:sp>
    </p:spTree>
    <p:extLst>
      <p:ext uri="{BB962C8B-B14F-4D97-AF65-F5344CB8AC3E}">
        <p14:creationId xmlns:p14="http://schemas.microsoft.com/office/powerpoint/2010/main" val="10652185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1034" y="276280"/>
            <a:ext cx="8596668" cy="884349"/>
          </a:xfrm>
        </p:spPr>
        <p:txBody>
          <a:bodyPr/>
          <a:lstStyle/>
          <a:p>
            <a:r>
              <a:rPr lang="es-EC" dirty="0" smtClean="0"/>
              <a:t>Aplicación de Monitorización</a:t>
            </a:r>
            <a:endParaRPr lang="en-US" dirty="0"/>
          </a:p>
        </p:txBody>
      </p:sp>
      <p:pic>
        <p:nvPicPr>
          <p:cNvPr id="7" name="Marcador de contenido 6"/>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7432325" y="1134949"/>
            <a:ext cx="4239173" cy="3881437"/>
          </a:xfrm>
          <a:prstGeom prst="rect">
            <a:avLst/>
          </a:prstGeom>
          <a:noFill/>
          <a:ln>
            <a:noFill/>
          </a:ln>
        </p:spPr>
      </p:pic>
      <p:pic>
        <p:nvPicPr>
          <p:cNvPr id="10" name="Imagen 9"/>
          <p:cNvPicPr>
            <a:picLocks noChangeAspect="1"/>
          </p:cNvPicPr>
          <p:nvPr/>
        </p:nvPicPr>
        <p:blipFill>
          <a:blip r:embed="rId3"/>
          <a:stretch>
            <a:fillRect/>
          </a:stretch>
        </p:blipFill>
        <p:spPr>
          <a:xfrm>
            <a:off x="667476" y="1134949"/>
            <a:ext cx="6350191" cy="4906413"/>
          </a:xfrm>
          <a:prstGeom prst="rect">
            <a:avLst/>
          </a:prstGeom>
        </p:spPr>
      </p:pic>
      <p:sp>
        <p:nvSpPr>
          <p:cNvPr id="4" name="Rectángulo 3"/>
          <p:cNvSpPr/>
          <p:nvPr/>
        </p:nvSpPr>
        <p:spPr>
          <a:xfrm>
            <a:off x="540320" y="6223924"/>
            <a:ext cx="3302251" cy="307777"/>
          </a:xfrm>
          <a:prstGeom prst="rect">
            <a:avLst/>
          </a:prstGeom>
        </p:spPr>
        <p:txBody>
          <a:bodyPr wrap="none">
            <a:spAutoFit/>
          </a:bodyPr>
          <a:lstStyle/>
          <a:p>
            <a:r>
              <a:rPr lang="es-ES" sz="1400" dirty="0"/>
              <a:t>Figura 8</a:t>
            </a:r>
            <a:r>
              <a:rPr lang="es-ES" sz="1400" dirty="0" smtClean="0"/>
              <a:t> Aplicación de Monitorización. </a:t>
            </a:r>
            <a:endParaRPr lang="en-US" sz="1400" dirty="0"/>
          </a:p>
        </p:txBody>
      </p:sp>
      <p:sp>
        <p:nvSpPr>
          <p:cNvPr id="8" name="Marcador de número de diapositiva 2"/>
          <p:cNvSpPr txBox="1">
            <a:spLocks/>
          </p:cNvSpPr>
          <p:nvPr/>
        </p:nvSpPr>
        <p:spPr>
          <a:xfrm>
            <a:off x="11194081" y="6372784"/>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24</a:t>
            </a:r>
            <a:endParaRPr lang="en-US" sz="1400" b="1" dirty="0">
              <a:solidFill>
                <a:schemeClr val="tx1"/>
              </a:solidFill>
            </a:endParaRPr>
          </a:p>
        </p:txBody>
      </p:sp>
    </p:spTree>
    <p:extLst>
      <p:ext uri="{BB962C8B-B14F-4D97-AF65-F5344CB8AC3E}">
        <p14:creationId xmlns:p14="http://schemas.microsoft.com/office/powerpoint/2010/main" val="37050093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5664" y="126422"/>
            <a:ext cx="8596668" cy="1320800"/>
          </a:xfrm>
        </p:spPr>
        <p:txBody>
          <a:bodyPr/>
          <a:lstStyle/>
          <a:p>
            <a:r>
              <a:rPr lang="es-EC" dirty="0" smtClean="0"/>
              <a:t>Escenarios</a:t>
            </a:r>
            <a:endParaRPr lang="en-US" dirty="0"/>
          </a:p>
        </p:txBody>
      </p:sp>
      <p:pic>
        <p:nvPicPr>
          <p:cNvPr id="5" name="Marcador de contenido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6233836" y="3482799"/>
            <a:ext cx="4429412" cy="2424187"/>
          </a:xfrm>
          <a:prstGeom prst="rect">
            <a:avLst/>
          </a:prstGeom>
          <a:noFill/>
          <a:ln>
            <a:noFill/>
          </a:ln>
        </p:spPr>
      </p:pic>
      <p:sp>
        <p:nvSpPr>
          <p:cNvPr id="3" name="Marcador de número de diapositiva 2"/>
          <p:cNvSpPr>
            <a:spLocks noGrp="1"/>
          </p:cNvSpPr>
          <p:nvPr>
            <p:ph type="sldNum" sz="quarter" idx="12"/>
          </p:nvPr>
        </p:nvSpPr>
        <p:spPr>
          <a:xfrm>
            <a:off x="8564906" y="5513328"/>
            <a:ext cx="683339" cy="365125"/>
          </a:xfrm>
        </p:spPr>
        <p:txBody>
          <a:bodyPr/>
          <a:lstStyle/>
          <a:p>
            <a:fld id="{DB0DCB16-218F-4486-B747-F31442B458F2}" type="slidenum">
              <a:rPr lang="en-US" smtClean="0"/>
              <a:t>25</a:t>
            </a:fld>
            <a:endParaRPr lang="en-US"/>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438341" y="1158283"/>
            <a:ext cx="4185173" cy="2112950"/>
          </a:xfrm>
          <a:prstGeom prst="rect">
            <a:avLst/>
          </a:prstGeom>
          <a:noFill/>
          <a:ln>
            <a:noFill/>
          </a:ln>
        </p:spPr>
      </p:pic>
      <p:grpSp>
        <p:nvGrpSpPr>
          <p:cNvPr id="6" name="Grupo 5"/>
          <p:cNvGrpSpPr/>
          <p:nvPr/>
        </p:nvGrpSpPr>
        <p:grpSpPr>
          <a:xfrm>
            <a:off x="6233836" y="1402366"/>
            <a:ext cx="4429412" cy="1611808"/>
            <a:chOff x="0" y="194592"/>
            <a:chExt cx="2686347" cy="1611808"/>
          </a:xfrm>
        </p:grpSpPr>
        <p:sp>
          <p:nvSpPr>
            <p:cNvPr id="7" name="Rectángulo 6"/>
            <p:cNvSpPr/>
            <p:nvPr/>
          </p:nvSpPr>
          <p:spPr>
            <a:xfrm>
              <a:off x="0" y="194592"/>
              <a:ext cx="2686347" cy="161180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EC" dirty="0" smtClean="0"/>
                <a:t>ESCENARIO 1</a:t>
              </a:r>
              <a:endParaRPr lang="es-EC" dirty="0"/>
            </a:p>
            <a:p>
              <a:r>
                <a:rPr lang="es-EC" dirty="0" smtClean="0"/>
                <a:t>Situado sobre el </a:t>
              </a:r>
              <a:r>
                <a:rPr lang="es-EC" dirty="0" err="1" smtClean="0"/>
                <a:t>Cesped</a:t>
              </a:r>
              <a:r>
                <a:rPr lang="es-EC" dirty="0" smtClean="0"/>
                <a:t> y elevado a 0.75 m de altura, p</a:t>
              </a:r>
              <a:r>
                <a:rPr lang="es-ES" dirty="0" smtClean="0"/>
                <a:t>ara </a:t>
              </a:r>
              <a:r>
                <a:rPr lang="es-ES" dirty="0"/>
                <a:t>tratar de  eliminar la atenuación debida a la reflexión provocada por el </a:t>
              </a:r>
              <a:r>
                <a:rPr lang="es-ES" dirty="0" smtClean="0"/>
                <a:t>suelo</a:t>
              </a:r>
              <a:r>
                <a:rPr lang="es-EC" dirty="0" smtClean="0"/>
                <a:t>.</a:t>
              </a:r>
              <a:endParaRPr lang="en-US" dirty="0"/>
            </a:p>
          </p:txBody>
        </p:sp>
        <p:sp>
          <p:nvSpPr>
            <p:cNvPr id="8" name="Rectángulo 7"/>
            <p:cNvSpPr/>
            <p:nvPr/>
          </p:nvSpPr>
          <p:spPr>
            <a:xfrm>
              <a:off x="0" y="194592"/>
              <a:ext cx="2686347" cy="1611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endParaRPr lang="en-US" sz="5600" kern="1200"/>
            </a:p>
          </p:txBody>
        </p:sp>
      </p:grpSp>
      <p:grpSp>
        <p:nvGrpSpPr>
          <p:cNvPr id="9" name="Grupo 8"/>
          <p:cNvGrpSpPr/>
          <p:nvPr/>
        </p:nvGrpSpPr>
        <p:grpSpPr>
          <a:xfrm>
            <a:off x="438341" y="3883435"/>
            <a:ext cx="4082603" cy="1611808"/>
            <a:chOff x="-1396256" y="194592"/>
            <a:chExt cx="4082603" cy="1611808"/>
          </a:xfrm>
        </p:grpSpPr>
        <p:sp>
          <p:nvSpPr>
            <p:cNvPr id="10" name="Rectángulo 9"/>
            <p:cNvSpPr/>
            <p:nvPr/>
          </p:nvSpPr>
          <p:spPr>
            <a:xfrm>
              <a:off x="-1396256" y="194592"/>
              <a:ext cx="4082603" cy="161180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EC" dirty="0" smtClean="0"/>
                <a:t>ESCENARIO 2 </a:t>
              </a:r>
            </a:p>
            <a:p>
              <a:r>
                <a:rPr lang="es-EC" dirty="0" smtClean="0"/>
                <a:t>Sobre el Piso </a:t>
              </a:r>
              <a:r>
                <a:rPr lang="es-ES" dirty="0"/>
                <a:t>que no tiene ningún tipo de obstáculo, para minimizar las interferencias constructivas y destructivas debidas al </a:t>
              </a:r>
              <a:r>
                <a:rPr lang="es-ES" dirty="0" err="1" smtClean="0"/>
                <a:t>multicamino</a:t>
              </a:r>
              <a:r>
                <a:rPr lang="es-ES" dirty="0" smtClean="0"/>
                <a:t>. </a:t>
              </a:r>
              <a:endParaRPr lang="en-US" dirty="0"/>
            </a:p>
          </p:txBody>
        </p:sp>
        <p:sp>
          <p:nvSpPr>
            <p:cNvPr id="11" name="Rectángulo 10"/>
            <p:cNvSpPr/>
            <p:nvPr/>
          </p:nvSpPr>
          <p:spPr>
            <a:xfrm>
              <a:off x="0" y="194592"/>
              <a:ext cx="2686347" cy="1611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endParaRPr lang="en-US" sz="5600" kern="1200"/>
            </a:p>
          </p:txBody>
        </p:sp>
      </p:grpSp>
      <p:sp>
        <p:nvSpPr>
          <p:cNvPr id="16" name="Flecha derecha 15"/>
          <p:cNvSpPr/>
          <p:nvPr/>
        </p:nvSpPr>
        <p:spPr>
          <a:xfrm rot="10800000">
            <a:off x="4713667" y="2248830"/>
            <a:ext cx="1430016" cy="2747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echa derecha 16"/>
          <p:cNvSpPr/>
          <p:nvPr/>
        </p:nvSpPr>
        <p:spPr>
          <a:xfrm>
            <a:off x="4611097" y="4689339"/>
            <a:ext cx="1532586" cy="2303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p:cNvSpPr/>
          <p:nvPr/>
        </p:nvSpPr>
        <p:spPr>
          <a:xfrm>
            <a:off x="438341" y="3298133"/>
            <a:ext cx="1920719" cy="307777"/>
          </a:xfrm>
          <a:prstGeom prst="rect">
            <a:avLst/>
          </a:prstGeom>
        </p:spPr>
        <p:txBody>
          <a:bodyPr wrap="none">
            <a:spAutoFit/>
          </a:bodyPr>
          <a:lstStyle/>
          <a:p>
            <a:r>
              <a:rPr lang="es-ES" sz="1400" dirty="0"/>
              <a:t>Figura 9</a:t>
            </a:r>
            <a:r>
              <a:rPr lang="es-ES" sz="1400" dirty="0" smtClean="0"/>
              <a:t> Escenario 1. </a:t>
            </a:r>
            <a:endParaRPr lang="en-US" sz="1400" dirty="0"/>
          </a:p>
        </p:txBody>
      </p:sp>
      <p:sp>
        <p:nvSpPr>
          <p:cNvPr id="15" name="Rectángulo 14"/>
          <p:cNvSpPr/>
          <p:nvPr/>
        </p:nvSpPr>
        <p:spPr>
          <a:xfrm>
            <a:off x="6233836" y="5948514"/>
            <a:ext cx="2015295" cy="307777"/>
          </a:xfrm>
          <a:prstGeom prst="rect">
            <a:avLst/>
          </a:prstGeom>
        </p:spPr>
        <p:txBody>
          <a:bodyPr wrap="none">
            <a:spAutoFit/>
          </a:bodyPr>
          <a:lstStyle/>
          <a:p>
            <a:r>
              <a:rPr lang="es-ES" sz="1400" dirty="0"/>
              <a:t>Figura </a:t>
            </a:r>
            <a:r>
              <a:rPr lang="es-ES" sz="1400" dirty="0" smtClean="0"/>
              <a:t>10 Escenario 2. </a:t>
            </a:r>
            <a:endParaRPr lang="en-US" sz="1400" dirty="0"/>
          </a:p>
        </p:txBody>
      </p:sp>
      <p:sp>
        <p:nvSpPr>
          <p:cNvPr id="18" name="Marcador de número de diapositiva 2"/>
          <p:cNvSpPr txBox="1">
            <a:spLocks/>
          </p:cNvSpPr>
          <p:nvPr/>
        </p:nvSpPr>
        <p:spPr>
          <a:xfrm>
            <a:off x="11194081" y="6372784"/>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25</a:t>
            </a:r>
            <a:endParaRPr lang="en-US" sz="1400" b="1" dirty="0">
              <a:solidFill>
                <a:schemeClr val="tx1"/>
              </a:solidFill>
            </a:endParaRPr>
          </a:p>
        </p:txBody>
      </p:sp>
    </p:spTree>
    <p:extLst>
      <p:ext uri="{BB962C8B-B14F-4D97-AF65-F5344CB8AC3E}">
        <p14:creationId xmlns:p14="http://schemas.microsoft.com/office/powerpoint/2010/main" val="631280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120" y="668669"/>
            <a:ext cx="8596668" cy="1320800"/>
          </a:xfrm>
        </p:spPr>
        <p:txBody>
          <a:bodyPr/>
          <a:lstStyle/>
          <a:p>
            <a:r>
              <a:rPr lang="en-US" dirty="0" err="1" smtClean="0"/>
              <a:t>Eje</a:t>
            </a:r>
            <a:r>
              <a:rPr lang="en-US" dirty="0" smtClean="0"/>
              <a:t> de </a:t>
            </a:r>
            <a:r>
              <a:rPr lang="en-US" dirty="0" err="1" smtClean="0"/>
              <a:t>Coordenadas</a:t>
            </a:r>
            <a:endParaRPr lang="en-US" dirty="0"/>
          </a:p>
        </p:txBody>
      </p:sp>
      <p:sp>
        <p:nvSpPr>
          <p:cNvPr id="3" name="Marcador de contenido 2"/>
          <p:cNvSpPr>
            <a:spLocks noGrp="1"/>
          </p:cNvSpPr>
          <p:nvPr>
            <p:ph idx="1"/>
          </p:nvPr>
        </p:nvSpPr>
        <p:spPr>
          <a:xfrm>
            <a:off x="381120" y="1435395"/>
            <a:ext cx="10913652" cy="4499641"/>
          </a:xfrm>
        </p:spPr>
        <p:txBody>
          <a:bodyPr/>
          <a:lstStyle/>
          <a:p>
            <a:pPr marL="0" indent="0" algn="just">
              <a:buNone/>
            </a:pPr>
            <a:r>
              <a:rPr lang="es-ES" dirty="0"/>
              <a:t>Las motas iris tienen un alcance de 500 metros sin línea de vista y sin </a:t>
            </a:r>
            <a:r>
              <a:rPr lang="es-ES" dirty="0" smtClean="0"/>
              <a:t>amplificación </a:t>
            </a:r>
            <a:r>
              <a:rPr lang="es-ES" dirty="0"/>
              <a:t>(</a:t>
            </a:r>
            <a:r>
              <a:rPr lang="es-ES" dirty="0" err="1"/>
              <a:t>Crossbow</a:t>
            </a:r>
            <a:r>
              <a:rPr lang="es-ES" dirty="0"/>
              <a:t> </a:t>
            </a:r>
            <a:r>
              <a:rPr lang="es-ES" dirty="0" err="1" smtClean="0"/>
              <a:t>Technology</a:t>
            </a:r>
            <a:r>
              <a:rPr lang="es-ES" dirty="0" smtClean="0"/>
              <a:t>), sin </a:t>
            </a:r>
            <a:r>
              <a:rPr lang="es-ES" dirty="0"/>
              <a:t>embargo para  el sistema de radiolocalización se utilizó  un eje de coordenadas de 1.45 m de ancho y 1 m de largo dividido cada 10 cm (ver Figura </a:t>
            </a:r>
            <a:r>
              <a:rPr lang="es-ES" dirty="0" smtClean="0"/>
              <a:t>11), </a:t>
            </a:r>
            <a:r>
              <a:rPr lang="es-ES" dirty="0"/>
              <a:t>para  la resolución espacial y poder realizar las pruebas en los escenarios descritos anteriormente. </a:t>
            </a:r>
            <a:endParaRPr lang="en-US" dirty="0"/>
          </a:p>
          <a:p>
            <a:endParaRPr lang="en-US"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749955" y="2944186"/>
            <a:ext cx="5267325" cy="2990850"/>
          </a:xfrm>
          <a:prstGeom prst="rect">
            <a:avLst/>
          </a:prstGeom>
          <a:noFill/>
          <a:ln>
            <a:noFill/>
          </a:ln>
        </p:spPr>
      </p:pic>
      <p:sp>
        <p:nvSpPr>
          <p:cNvPr id="6" name="Rectángulo 5"/>
          <p:cNvSpPr/>
          <p:nvPr/>
        </p:nvSpPr>
        <p:spPr>
          <a:xfrm>
            <a:off x="3035414" y="5935036"/>
            <a:ext cx="2693366" cy="307777"/>
          </a:xfrm>
          <a:prstGeom prst="rect">
            <a:avLst/>
          </a:prstGeom>
        </p:spPr>
        <p:txBody>
          <a:bodyPr wrap="none">
            <a:spAutoFit/>
          </a:bodyPr>
          <a:lstStyle/>
          <a:p>
            <a:r>
              <a:rPr lang="es-ES" sz="1400" dirty="0"/>
              <a:t>Figura </a:t>
            </a:r>
            <a:r>
              <a:rPr lang="es-ES" sz="1400" dirty="0" smtClean="0"/>
              <a:t>11 Eje de Coordenadas. </a:t>
            </a:r>
            <a:endParaRPr lang="en-US" sz="1400" dirty="0"/>
          </a:p>
        </p:txBody>
      </p:sp>
      <p:sp>
        <p:nvSpPr>
          <p:cNvPr id="7" name="Marcador de número de diapositiva 2"/>
          <p:cNvSpPr txBox="1">
            <a:spLocks/>
          </p:cNvSpPr>
          <p:nvPr/>
        </p:nvSpPr>
        <p:spPr>
          <a:xfrm>
            <a:off x="11194081" y="6372784"/>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26</a:t>
            </a:r>
            <a:endParaRPr lang="en-US" sz="1400" b="1" dirty="0">
              <a:solidFill>
                <a:schemeClr val="tx1"/>
              </a:solidFill>
            </a:endParaRPr>
          </a:p>
        </p:txBody>
      </p:sp>
    </p:spTree>
    <p:extLst>
      <p:ext uri="{BB962C8B-B14F-4D97-AF65-F5344CB8AC3E}">
        <p14:creationId xmlns:p14="http://schemas.microsoft.com/office/powerpoint/2010/main" val="1282747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87628"/>
            <a:ext cx="11274260" cy="1320800"/>
          </a:xfrm>
        </p:spPr>
        <p:txBody>
          <a:bodyPr>
            <a:normAutofit/>
          </a:bodyPr>
          <a:lstStyle/>
          <a:p>
            <a:r>
              <a:rPr lang="es-EC" sz="3200" dirty="0" smtClean="0"/>
              <a:t>Definición de Variables- Coordenadas Motas </a:t>
            </a:r>
            <a:endParaRPr lang="en-US" sz="3200" dirty="0"/>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677334" y="1312213"/>
            <a:ext cx="4718914" cy="4161306"/>
          </a:xfrm>
          <a:prstGeom prst="rect">
            <a:avLst/>
          </a:prstGeom>
          <a:noFill/>
          <a:ln>
            <a:noFill/>
          </a:ln>
        </p:spPr>
      </p:pic>
      <p:sp>
        <p:nvSpPr>
          <p:cNvPr id="7" name="Rectángulo 6"/>
          <p:cNvSpPr/>
          <p:nvPr/>
        </p:nvSpPr>
        <p:spPr>
          <a:xfrm>
            <a:off x="6079804" y="1413218"/>
            <a:ext cx="4054475" cy="43931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C" sz="1400" b="1" dirty="0" smtClean="0"/>
              <a:t>Posiciones de las Motas Fijas</a:t>
            </a:r>
            <a:r>
              <a:rPr lang="es-EC" sz="1400" dirty="0" smtClean="0"/>
              <a:t> </a:t>
            </a:r>
          </a:p>
          <a:p>
            <a:endParaRPr lang="es-EC" sz="1400" dirty="0"/>
          </a:p>
        </p:txBody>
      </p:sp>
      <p:graphicFrame>
        <p:nvGraphicFramePr>
          <p:cNvPr id="8" name="Tabla 7"/>
          <p:cNvGraphicFramePr>
            <a:graphicFrameLocks noGrp="1"/>
          </p:cNvGraphicFramePr>
          <p:nvPr>
            <p:extLst>
              <p:ext uri="{D42A27DB-BD31-4B8C-83A1-F6EECF244321}">
                <p14:modId xmlns:p14="http://schemas.microsoft.com/office/powerpoint/2010/main" val="2487687394"/>
              </p:ext>
            </p:extLst>
          </p:nvPr>
        </p:nvGraphicFramePr>
        <p:xfrm>
          <a:off x="6087292" y="1816662"/>
          <a:ext cx="4054475" cy="1275093"/>
        </p:xfrm>
        <a:graphic>
          <a:graphicData uri="http://schemas.openxmlformats.org/drawingml/2006/table">
            <a:tbl>
              <a:tblPr firstRow="1" firstCol="1" bandRow="1">
                <a:tableStyleId>{5C22544A-7EE6-4342-B048-85BDC9FD1C3A}</a:tableStyleId>
              </a:tblPr>
              <a:tblGrid>
                <a:gridCol w="1254125"/>
                <a:gridCol w="1552575"/>
                <a:gridCol w="1247775"/>
              </a:tblGrid>
              <a:tr h="229324">
                <a:tc>
                  <a:txBody>
                    <a:bodyPr/>
                    <a:lstStyle/>
                    <a:p>
                      <a:pPr marL="0" marR="0" algn="ctr">
                        <a:lnSpc>
                          <a:spcPct val="107000"/>
                        </a:lnSpc>
                        <a:spcBef>
                          <a:spcPts val="0"/>
                        </a:spcBef>
                        <a:spcAft>
                          <a:spcPts val="0"/>
                        </a:spcAft>
                      </a:pPr>
                      <a:r>
                        <a:rPr lang="es-EC" sz="1200" dirty="0">
                          <a:effectLst/>
                        </a:rPr>
                        <a:t>Nodos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s-EC" sz="1200" dirty="0" err="1">
                          <a:effectLst/>
                        </a:rPr>
                        <a:t>Cordenada</a:t>
                      </a:r>
                      <a:r>
                        <a:rPr lang="es-EC" sz="1200" dirty="0">
                          <a:effectLst/>
                        </a:rPr>
                        <a:t> </a:t>
                      </a:r>
                      <a:r>
                        <a:rPr lang="en-US" sz="1200" dirty="0">
                          <a:effectLst/>
                        </a:rPr>
                        <a:t>X [m]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Coordenada Y[m]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9324">
                <a:tc>
                  <a:txBody>
                    <a:bodyPr/>
                    <a:lstStyle/>
                    <a:p>
                      <a:pPr marL="0" marR="0" algn="ctr">
                        <a:lnSpc>
                          <a:spcPct val="107000"/>
                        </a:lnSpc>
                        <a:spcBef>
                          <a:spcPts val="0"/>
                        </a:spcBef>
                        <a:spcAft>
                          <a:spcPts val="0"/>
                        </a:spcAft>
                      </a:pPr>
                      <a:r>
                        <a:rPr lang="en-US" sz="1200">
                          <a:effectLst/>
                        </a:rPr>
                        <a:t>Mota Fija 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6441">
                <a:tc>
                  <a:txBody>
                    <a:bodyPr/>
                    <a:lstStyle/>
                    <a:p>
                      <a:pPr marL="0" marR="0" algn="ctr">
                        <a:lnSpc>
                          <a:spcPct val="107000"/>
                        </a:lnSpc>
                        <a:spcBef>
                          <a:spcPts val="0"/>
                        </a:spcBef>
                        <a:spcAft>
                          <a:spcPts val="0"/>
                        </a:spcAft>
                      </a:pPr>
                      <a:r>
                        <a:rPr lang="en-US" sz="1200">
                          <a:effectLst/>
                        </a:rPr>
                        <a:t>Mota Fija 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9324">
                <a:tc>
                  <a:txBody>
                    <a:bodyPr/>
                    <a:lstStyle/>
                    <a:p>
                      <a:pPr marL="0" marR="0" algn="ctr">
                        <a:lnSpc>
                          <a:spcPct val="107000"/>
                        </a:lnSpc>
                        <a:spcBef>
                          <a:spcPts val="0"/>
                        </a:spcBef>
                        <a:spcAft>
                          <a:spcPts val="0"/>
                        </a:spcAft>
                      </a:pPr>
                      <a:r>
                        <a:rPr lang="en-US" sz="1200">
                          <a:effectLst/>
                        </a:rPr>
                        <a:t>Mota fija 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9324">
                <a:tc>
                  <a:txBody>
                    <a:bodyPr/>
                    <a:lstStyle/>
                    <a:p>
                      <a:pPr marL="0" marR="0" algn="ctr">
                        <a:lnSpc>
                          <a:spcPct val="107000"/>
                        </a:lnSpc>
                        <a:spcBef>
                          <a:spcPts val="0"/>
                        </a:spcBef>
                        <a:spcAft>
                          <a:spcPts val="0"/>
                        </a:spcAft>
                      </a:pPr>
                      <a:r>
                        <a:rPr lang="en-US" sz="1200" dirty="0" err="1">
                          <a:effectLst/>
                        </a:rPr>
                        <a:t>Mota</a:t>
                      </a:r>
                      <a:r>
                        <a:rPr lang="en-US" sz="1200" dirty="0">
                          <a:effectLst/>
                        </a:rPr>
                        <a:t> </a:t>
                      </a:r>
                      <a:r>
                        <a:rPr lang="en-US" sz="1200" dirty="0" err="1">
                          <a:effectLst/>
                        </a:rPr>
                        <a:t>Fija</a:t>
                      </a:r>
                      <a:r>
                        <a:rPr lang="en-US" sz="1200" dirty="0">
                          <a:effectLst/>
                        </a:rPr>
                        <a:t> 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9" name="Rectángulo 8"/>
          <p:cNvSpPr/>
          <p:nvPr/>
        </p:nvSpPr>
        <p:spPr>
          <a:xfrm>
            <a:off x="6048655" y="4136751"/>
            <a:ext cx="3943350" cy="36757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C" sz="1400" b="1" dirty="0" smtClean="0"/>
              <a:t>Posiciones Reales de la Mota Desconocida</a:t>
            </a:r>
          </a:p>
          <a:p>
            <a:endParaRPr lang="es-EC" dirty="0"/>
          </a:p>
        </p:txBody>
      </p:sp>
      <p:graphicFrame>
        <p:nvGraphicFramePr>
          <p:cNvPr id="10" name="Tabla 9"/>
          <p:cNvGraphicFramePr>
            <a:graphicFrameLocks noGrp="1"/>
          </p:cNvGraphicFramePr>
          <p:nvPr>
            <p:extLst>
              <p:ext uri="{D42A27DB-BD31-4B8C-83A1-F6EECF244321}">
                <p14:modId xmlns:p14="http://schemas.microsoft.com/office/powerpoint/2010/main" val="954379317"/>
              </p:ext>
            </p:extLst>
          </p:nvPr>
        </p:nvGraphicFramePr>
        <p:xfrm>
          <a:off x="6048655" y="4516201"/>
          <a:ext cx="3943350" cy="1278136"/>
        </p:xfrm>
        <a:graphic>
          <a:graphicData uri="http://schemas.openxmlformats.org/drawingml/2006/table">
            <a:tbl>
              <a:tblPr firstRow="1" firstCol="1" bandRow="1">
                <a:tableStyleId>{5C22544A-7EE6-4342-B048-85BDC9FD1C3A}</a:tableStyleId>
              </a:tblPr>
              <a:tblGrid>
                <a:gridCol w="1310640"/>
                <a:gridCol w="1261110"/>
                <a:gridCol w="1371600"/>
              </a:tblGrid>
              <a:tr h="495308">
                <a:tc>
                  <a:txBody>
                    <a:bodyPr/>
                    <a:lstStyle/>
                    <a:p>
                      <a:pPr marL="0" marR="0" algn="ctr">
                        <a:lnSpc>
                          <a:spcPct val="107000"/>
                        </a:lnSpc>
                        <a:spcBef>
                          <a:spcPts val="0"/>
                        </a:spcBef>
                        <a:spcAft>
                          <a:spcPts val="0"/>
                        </a:spcAft>
                      </a:pPr>
                      <a:r>
                        <a:rPr lang="en-US" sz="1200" dirty="0" err="1">
                          <a:effectLst/>
                        </a:rPr>
                        <a:t>Nodos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err="1">
                          <a:effectLst/>
                        </a:rPr>
                        <a:t>Cordenada</a:t>
                      </a:r>
                      <a:r>
                        <a:rPr lang="en-US" sz="1200" dirty="0">
                          <a:effectLst/>
                        </a:rPr>
                        <a:t> X [m]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err="1">
                          <a:effectLst/>
                        </a:rPr>
                        <a:t>Coordenada</a:t>
                      </a:r>
                      <a:r>
                        <a:rPr lang="en-US" sz="1200" dirty="0">
                          <a:effectLst/>
                        </a:rPr>
                        <a:t> Y[m]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marL="0" marR="0" algn="ctr">
                        <a:lnSpc>
                          <a:spcPct val="107000"/>
                        </a:lnSpc>
                        <a:spcBef>
                          <a:spcPts val="0"/>
                        </a:spcBef>
                        <a:spcAft>
                          <a:spcPts val="0"/>
                        </a:spcAft>
                      </a:pPr>
                      <a:r>
                        <a:rPr lang="en-US" sz="1200" dirty="0" err="1">
                          <a:effectLst/>
                        </a:rPr>
                        <a:t>Cuadrante</a:t>
                      </a:r>
                      <a:r>
                        <a:rPr lang="en-US" sz="1200" dirty="0">
                          <a:effectLst/>
                        </a:rPr>
                        <a:t> 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marL="0" marR="0" algn="ctr">
                        <a:lnSpc>
                          <a:spcPct val="107000"/>
                        </a:lnSpc>
                        <a:spcBef>
                          <a:spcPts val="0"/>
                        </a:spcBef>
                        <a:spcAft>
                          <a:spcPts val="0"/>
                        </a:spcAft>
                      </a:pPr>
                      <a:r>
                        <a:rPr lang="en-US" sz="1200" dirty="0" err="1">
                          <a:effectLst/>
                        </a:rPr>
                        <a:t>Cuadrante</a:t>
                      </a:r>
                      <a:r>
                        <a:rPr lang="en-US" sz="1200" dirty="0">
                          <a:effectLst/>
                        </a:rPr>
                        <a:t> 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marL="0" marR="0" algn="ctr">
                        <a:lnSpc>
                          <a:spcPct val="107000"/>
                        </a:lnSpc>
                        <a:spcBef>
                          <a:spcPts val="0"/>
                        </a:spcBef>
                        <a:spcAft>
                          <a:spcPts val="0"/>
                        </a:spcAft>
                      </a:pPr>
                      <a:r>
                        <a:rPr lang="en-US" sz="1200" dirty="0" err="1">
                          <a:effectLst/>
                        </a:rPr>
                        <a:t>Cuadrante</a:t>
                      </a:r>
                      <a:r>
                        <a:rPr lang="en-US" sz="1200" dirty="0">
                          <a:effectLst/>
                        </a:rPr>
                        <a:t> 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marL="0" marR="0" algn="ctr">
                        <a:lnSpc>
                          <a:spcPct val="107000"/>
                        </a:lnSpc>
                        <a:spcBef>
                          <a:spcPts val="0"/>
                        </a:spcBef>
                        <a:spcAft>
                          <a:spcPts val="0"/>
                        </a:spcAft>
                      </a:pPr>
                      <a:r>
                        <a:rPr lang="en-US" sz="1200" dirty="0" err="1">
                          <a:effectLst/>
                        </a:rPr>
                        <a:t>Cuadrante</a:t>
                      </a:r>
                      <a:r>
                        <a:rPr lang="en-US" sz="1200" dirty="0">
                          <a:effectLst/>
                        </a:rPr>
                        <a:t> 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1" name="Rectángulo 10"/>
          <p:cNvSpPr/>
          <p:nvPr/>
        </p:nvSpPr>
        <p:spPr>
          <a:xfrm>
            <a:off x="677334" y="5560480"/>
            <a:ext cx="2260171" cy="307777"/>
          </a:xfrm>
          <a:prstGeom prst="rect">
            <a:avLst/>
          </a:prstGeom>
        </p:spPr>
        <p:txBody>
          <a:bodyPr wrap="none">
            <a:spAutoFit/>
          </a:bodyPr>
          <a:lstStyle/>
          <a:p>
            <a:r>
              <a:rPr lang="es-ES" sz="1400" dirty="0"/>
              <a:t>Figura </a:t>
            </a:r>
            <a:r>
              <a:rPr lang="es-ES" sz="1400" dirty="0" smtClean="0"/>
              <a:t>12 Posición Motas. </a:t>
            </a:r>
            <a:endParaRPr lang="en-US" sz="1400" dirty="0"/>
          </a:p>
        </p:txBody>
      </p:sp>
      <p:sp>
        <p:nvSpPr>
          <p:cNvPr id="12" name="Rectángulo 11"/>
          <p:cNvSpPr/>
          <p:nvPr/>
        </p:nvSpPr>
        <p:spPr>
          <a:xfrm>
            <a:off x="6984443" y="3189907"/>
            <a:ext cx="2523127" cy="307777"/>
          </a:xfrm>
          <a:prstGeom prst="rect">
            <a:avLst/>
          </a:prstGeom>
        </p:spPr>
        <p:txBody>
          <a:bodyPr wrap="none">
            <a:spAutoFit/>
          </a:bodyPr>
          <a:lstStyle/>
          <a:p>
            <a:r>
              <a:rPr lang="es-ES" sz="1400" dirty="0" smtClean="0"/>
              <a:t>Tabla 1 Posición Motas Fijas. </a:t>
            </a:r>
            <a:endParaRPr lang="en-US" sz="1400" dirty="0"/>
          </a:p>
        </p:txBody>
      </p:sp>
      <p:sp>
        <p:nvSpPr>
          <p:cNvPr id="13" name="Rectángulo 12"/>
          <p:cNvSpPr/>
          <p:nvPr/>
        </p:nvSpPr>
        <p:spPr>
          <a:xfrm>
            <a:off x="5979471" y="5916899"/>
            <a:ext cx="4255139" cy="307777"/>
          </a:xfrm>
          <a:prstGeom prst="rect">
            <a:avLst/>
          </a:prstGeom>
        </p:spPr>
        <p:txBody>
          <a:bodyPr wrap="none">
            <a:spAutoFit/>
          </a:bodyPr>
          <a:lstStyle/>
          <a:p>
            <a:r>
              <a:rPr lang="es-ES" sz="1400" dirty="0" smtClean="0"/>
              <a:t>Tabla 2 Posiciones Reales de la Mota Desconocida. </a:t>
            </a:r>
            <a:endParaRPr lang="en-US" sz="1400" dirty="0"/>
          </a:p>
        </p:txBody>
      </p:sp>
      <p:sp>
        <p:nvSpPr>
          <p:cNvPr id="14" name="Marcador de número de diapositiva 2"/>
          <p:cNvSpPr txBox="1">
            <a:spLocks/>
          </p:cNvSpPr>
          <p:nvPr/>
        </p:nvSpPr>
        <p:spPr>
          <a:xfrm>
            <a:off x="11194081" y="6372784"/>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27</a:t>
            </a:r>
            <a:endParaRPr lang="en-US" sz="1400" b="1" dirty="0">
              <a:solidFill>
                <a:schemeClr val="tx1"/>
              </a:solidFill>
            </a:endParaRPr>
          </a:p>
        </p:txBody>
      </p:sp>
    </p:spTree>
    <p:extLst>
      <p:ext uri="{BB962C8B-B14F-4D97-AF65-F5344CB8AC3E}">
        <p14:creationId xmlns:p14="http://schemas.microsoft.com/office/powerpoint/2010/main" val="12028459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3091" y="326264"/>
            <a:ext cx="9162125" cy="1320800"/>
          </a:xfrm>
        </p:spPr>
        <p:txBody>
          <a:bodyPr>
            <a:normAutofit fontScale="90000"/>
          </a:bodyPr>
          <a:lstStyle/>
          <a:p>
            <a:r>
              <a:rPr lang="es-EC" sz="2800" dirty="0"/>
              <a:t>Definición de Variables- </a:t>
            </a:r>
            <a:r>
              <a:rPr lang="es-EC" sz="2800" dirty="0" smtClean="0"/>
              <a:t>RSSI Medido a 1 metro de Distancia (X</a:t>
            </a:r>
            <a:r>
              <a:rPr lang="en-US" sz="2800" dirty="0" smtClean="0"/>
              <a:t>[m]</a:t>
            </a:r>
            <a:r>
              <a:rPr lang="es-EC" sz="2800" dirty="0" smtClean="0"/>
              <a:t>), Cantidad de Lecturas y Constante de </a:t>
            </a:r>
            <a:r>
              <a:rPr lang="es-EC" sz="2800" dirty="0" err="1" smtClean="0"/>
              <a:t>Pathloss</a:t>
            </a:r>
            <a:r>
              <a:rPr lang="es-EC" sz="2800" dirty="0" smtClean="0"/>
              <a:t> (n) </a:t>
            </a:r>
            <a:endParaRPr lang="en-US" sz="28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704362181"/>
              </p:ext>
            </p:extLst>
          </p:nvPr>
        </p:nvGraphicFramePr>
        <p:xfrm>
          <a:off x="1660929" y="1712891"/>
          <a:ext cx="3717998" cy="1161563"/>
        </p:xfrm>
        <a:graphic>
          <a:graphicData uri="http://schemas.openxmlformats.org/drawingml/2006/table">
            <a:tbl>
              <a:tblPr firstRow="1" firstCol="1" bandRow="1">
                <a:tableStyleId>{5C22544A-7EE6-4342-B048-85BDC9FD1C3A}</a:tableStyleId>
              </a:tblPr>
              <a:tblGrid>
                <a:gridCol w="1946171"/>
                <a:gridCol w="1771827"/>
              </a:tblGrid>
              <a:tr h="378735">
                <a:tc>
                  <a:txBody>
                    <a:bodyPr/>
                    <a:lstStyle/>
                    <a:p>
                      <a:pPr marL="0" marR="0" algn="ctr">
                        <a:lnSpc>
                          <a:spcPct val="107000"/>
                        </a:lnSpc>
                        <a:spcBef>
                          <a:spcPts val="0"/>
                        </a:spcBef>
                        <a:spcAft>
                          <a:spcPts val="0"/>
                        </a:spcAft>
                      </a:pPr>
                      <a:r>
                        <a:rPr lang="en-US" sz="1200" dirty="0" err="1">
                          <a:effectLst/>
                        </a:rPr>
                        <a:t>Escenarios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s-EC" sz="1200" dirty="0" smtClean="0">
                          <a:effectLst/>
                        </a:rPr>
                        <a:t>X[</a:t>
                      </a:r>
                      <a:r>
                        <a:rPr lang="es-EC" sz="1200" dirty="0" err="1" smtClean="0">
                          <a:effectLst/>
                        </a:rPr>
                        <a:t>dBm</a:t>
                      </a:r>
                      <a:r>
                        <a:rPr lang="es-EC" sz="1200" dirty="0" smtClean="0">
                          <a:effectLst/>
                        </a:rPr>
                        <a:t>] </a:t>
                      </a:r>
                      <a:r>
                        <a:rPr lang="es-EC" sz="1200" dirty="0">
                          <a:effectLst/>
                        </a:rPr>
                        <a:t>(RSSI a un metro)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8735">
                <a:tc>
                  <a:txBody>
                    <a:bodyPr/>
                    <a:lstStyle/>
                    <a:p>
                      <a:pPr marL="0" marR="0" algn="ctr">
                        <a:lnSpc>
                          <a:spcPct val="107000"/>
                        </a:lnSpc>
                        <a:spcBef>
                          <a:spcPts val="0"/>
                        </a:spcBef>
                        <a:spcAft>
                          <a:spcPts val="0"/>
                        </a:spcAft>
                      </a:pPr>
                      <a:r>
                        <a:rPr lang="en-US" sz="1200" dirty="0" err="1">
                          <a:effectLst/>
                        </a:rPr>
                        <a:t>Escenario</a:t>
                      </a:r>
                      <a:r>
                        <a:rPr lang="en-US" sz="1200" dirty="0">
                          <a:effectLst/>
                        </a:rPr>
                        <a:t> 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smtClean="0">
                          <a:effectLst/>
                        </a:rPr>
                        <a:t>-63dBm/-</a:t>
                      </a:r>
                      <a:r>
                        <a:rPr lang="en-US" sz="1200" dirty="0">
                          <a:effectLst/>
                        </a:rPr>
                        <a:t>62dBm /-</a:t>
                      </a:r>
                      <a:r>
                        <a:rPr lang="en-US" sz="1200" dirty="0" smtClean="0">
                          <a:effectLst/>
                        </a:rPr>
                        <a:t>56dBm/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8735">
                <a:tc>
                  <a:txBody>
                    <a:bodyPr/>
                    <a:lstStyle/>
                    <a:p>
                      <a:pPr marL="0" marR="0" algn="ctr">
                        <a:lnSpc>
                          <a:spcPct val="107000"/>
                        </a:lnSpc>
                        <a:spcBef>
                          <a:spcPts val="0"/>
                        </a:spcBef>
                        <a:spcAft>
                          <a:spcPts val="0"/>
                        </a:spcAft>
                      </a:pPr>
                      <a:r>
                        <a:rPr lang="en-US" sz="1200" dirty="0" err="1">
                          <a:effectLst/>
                        </a:rPr>
                        <a:t>Escenario</a:t>
                      </a:r>
                      <a:r>
                        <a:rPr lang="en-US" sz="1200" dirty="0">
                          <a:effectLst/>
                        </a:rPr>
                        <a:t> 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smtClean="0">
                          <a:effectLst/>
                        </a:rPr>
                        <a:t>-</a:t>
                      </a:r>
                      <a:r>
                        <a:rPr lang="en-US" sz="1200" dirty="0">
                          <a:effectLst/>
                        </a:rPr>
                        <a:t>65 </a:t>
                      </a:r>
                      <a:r>
                        <a:rPr lang="en-US" sz="1200" dirty="0" err="1" smtClean="0">
                          <a:effectLst/>
                        </a:rPr>
                        <a:t>dBm</a:t>
                      </a:r>
                      <a:r>
                        <a:rPr lang="en-US" sz="1200" dirty="0" smtClean="0">
                          <a:effectLst/>
                        </a:rPr>
                        <a:t>/-62dBm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1487610" y="3494384"/>
            <a:ext cx="4029075" cy="2800350"/>
          </a:xfrm>
          <a:prstGeom prst="rect">
            <a:avLst/>
          </a:prstGeom>
          <a:noFill/>
          <a:ln>
            <a:noFill/>
          </a:ln>
        </p:spPr>
      </p:pic>
      <p:graphicFrame>
        <p:nvGraphicFramePr>
          <p:cNvPr id="9" name="Tabla 8"/>
          <p:cNvGraphicFramePr>
            <a:graphicFrameLocks noGrp="1"/>
          </p:cNvGraphicFramePr>
          <p:nvPr>
            <p:extLst>
              <p:ext uri="{D42A27DB-BD31-4B8C-83A1-F6EECF244321}">
                <p14:modId xmlns:p14="http://schemas.microsoft.com/office/powerpoint/2010/main" val="1729161620"/>
              </p:ext>
            </p:extLst>
          </p:nvPr>
        </p:nvGraphicFramePr>
        <p:xfrm>
          <a:off x="9331008" y="1647064"/>
          <a:ext cx="1689995" cy="2646680"/>
        </p:xfrm>
        <a:graphic>
          <a:graphicData uri="http://schemas.openxmlformats.org/drawingml/2006/table">
            <a:tbl>
              <a:tblPr firstRow="1" bandRow="1">
                <a:tableStyleId>{5C22544A-7EE6-4342-B048-85BDC9FD1C3A}</a:tableStyleId>
              </a:tblPr>
              <a:tblGrid>
                <a:gridCol w="1689995"/>
              </a:tblGrid>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err="1" smtClean="0">
                          <a:effectLst/>
                          <a:latin typeface="+mn-lt"/>
                          <a:ea typeface="+mn-ea"/>
                          <a:cs typeface="+mn-cs"/>
                        </a:rPr>
                        <a:t>Constante</a:t>
                      </a:r>
                      <a:r>
                        <a:rPr lang="en-US" sz="1400" baseline="0" dirty="0" smtClean="0">
                          <a:effectLst/>
                          <a:latin typeface="+mn-lt"/>
                          <a:ea typeface="+mn-ea"/>
                          <a:cs typeface="+mn-cs"/>
                        </a:rPr>
                        <a:t> de </a:t>
                      </a:r>
                      <a:r>
                        <a:rPr lang="en-US" sz="1400" baseline="0" dirty="0" err="1" smtClean="0">
                          <a:effectLst/>
                          <a:latin typeface="+mn-lt"/>
                          <a:ea typeface="+mn-ea"/>
                          <a:cs typeface="+mn-cs"/>
                        </a:rPr>
                        <a:t>Pathloss</a:t>
                      </a:r>
                      <a:r>
                        <a:rPr lang="en-US" sz="1400" baseline="0" dirty="0" smtClean="0">
                          <a:effectLst/>
                          <a:latin typeface="+mn-lt"/>
                          <a:ea typeface="+mn-ea"/>
                          <a:cs typeface="+mn-cs"/>
                        </a:rPr>
                        <a:t> (n)</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tr>
              <a:tr h="370840">
                <a:tc>
                  <a:txBody>
                    <a:bodyPr/>
                    <a:lstStyle/>
                    <a:p>
                      <a:pPr algn="ctr"/>
                      <a:r>
                        <a:rPr lang="en-US" sz="1200" dirty="0" smtClean="0"/>
                        <a:t>1</a:t>
                      </a:r>
                      <a:endParaRPr lang="en-US" sz="1200" dirty="0"/>
                    </a:p>
                  </a:txBody>
                  <a:tcPr/>
                </a:tc>
              </a:tr>
              <a:tr h="370840">
                <a:tc>
                  <a:txBody>
                    <a:bodyPr/>
                    <a:lstStyle/>
                    <a:p>
                      <a:pPr algn="ctr"/>
                      <a:r>
                        <a:rPr lang="en-US" sz="1200" dirty="0" smtClean="0"/>
                        <a:t>1.5</a:t>
                      </a:r>
                      <a:endParaRPr lang="en-US" sz="1200" dirty="0"/>
                    </a:p>
                  </a:txBody>
                  <a:tcPr/>
                </a:tc>
              </a:tr>
              <a:tr h="370840">
                <a:tc>
                  <a:txBody>
                    <a:bodyPr/>
                    <a:lstStyle/>
                    <a:p>
                      <a:pPr algn="ctr"/>
                      <a:r>
                        <a:rPr lang="en-US" sz="1200" dirty="0" smtClean="0"/>
                        <a:t>2</a:t>
                      </a:r>
                      <a:endParaRPr lang="en-US" sz="1200" dirty="0"/>
                    </a:p>
                  </a:txBody>
                  <a:tcPr/>
                </a:tc>
              </a:tr>
              <a:tr h="370840">
                <a:tc>
                  <a:txBody>
                    <a:bodyPr/>
                    <a:lstStyle/>
                    <a:p>
                      <a:pPr algn="ctr"/>
                      <a:r>
                        <a:rPr lang="en-US" sz="1200" dirty="0" smtClean="0"/>
                        <a:t>2.5</a:t>
                      </a:r>
                      <a:endParaRPr lang="en-US" sz="1200" dirty="0"/>
                    </a:p>
                  </a:txBody>
                  <a:tcPr/>
                </a:tc>
              </a:tr>
              <a:tr h="370840">
                <a:tc>
                  <a:txBody>
                    <a:bodyPr/>
                    <a:lstStyle/>
                    <a:p>
                      <a:pPr algn="ctr"/>
                      <a:r>
                        <a:rPr lang="en-US" sz="1200" dirty="0" smtClean="0"/>
                        <a:t>3</a:t>
                      </a:r>
                      <a:endParaRPr lang="en-US" sz="1200" dirty="0"/>
                    </a:p>
                  </a:txBody>
                  <a:tcPr/>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528064784"/>
              </p:ext>
            </p:extLst>
          </p:nvPr>
        </p:nvGraphicFramePr>
        <p:xfrm>
          <a:off x="6000506" y="1647064"/>
          <a:ext cx="2254851" cy="1998345"/>
        </p:xfrm>
        <a:graphic>
          <a:graphicData uri="http://schemas.openxmlformats.org/drawingml/2006/table">
            <a:tbl>
              <a:tblPr firstRow="1" firstCol="1" bandRow="1">
                <a:tableStyleId>{5C22544A-7EE6-4342-B048-85BDC9FD1C3A}</a:tableStyleId>
              </a:tblPr>
              <a:tblGrid>
                <a:gridCol w="933866"/>
                <a:gridCol w="1320985"/>
              </a:tblGrid>
              <a:tr h="584835">
                <a:tc>
                  <a:txBody>
                    <a:bodyPr/>
                    <a:lstStyle/>
                    <a:p>
                      <a:pPr marL="0" marR="0" algn="ctr">
                        <a:lnSpc>
                          <a:spcPct val="107000"/>
                        </a:lnSpc>
                        <a:spcBef>
                          <a:spcPts val="0"/>
                        </a:spcBef>
                        <a:spcAft>
                          <a:spcPts val="0"/>
                        </a:spcAft>
                      </a:pPr>
                      <a:r>
                        <a:rPr lang="es-ES" sz="1200" dirty="0">
                          <a:effectLst/>
                        </a:rPr>
                        <a:t>No Lecturas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S" sz="1200" dirty="0">
                          <a:effectLst/>
                        </a:rPr>
                        <a:t>Tiempo de Duración  [seg]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5585">
                <a:tc>
                  <a:txBody>
                    <a:bodyPr/>
                    <a:lstStyle/>
                    <a:p>
                      <a:pPr marL="0" marR="0" algn="ctr">
                        <a:lnSpc>
                          <a:spcPct val="107000"/>
                        </a:lnSpc>
                        <a:spcBef>
                          <a:spcPts val="0"/>
                        </a:spcBef>
                        <a:spcAft>
                          <a:spcPts val="0"/>
                        </a:spcAft>
                      </a:pPr>
                      <a:r>
                        <a:rPr lang="es-ES" sz="1400" dirty="0">
                          <a:effectLst/>
                        </a:rPr>
                        <a:t>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S" sz="1200" dirty="0">
                          <a:effectLst/>
                        </a:rPr>
                        <a:t>2 a 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5585">
                <a:tc>
                  <a:txBody>
                    <a:bodyPr/>
                    <a:lstStyle/>
                    <a:p>
                      <a:pPr marL="0" marR="0" algn="ctr">
                        <a:lnSpc>
                          <a:spcPct val="107000"/>
                        </a:lnSpc>
                        <a:spcBef>
                          <a:spcPts val="0"/>
                        </a:spcBef>
                        <a:spcAft>
                          <a:spcPts val="0"/>
                        </a:spcAft>
                      </a:pPr>
                      <a:r>
                        <a:rPr lang="es-ES" sz="1400" dirty="0">
                          <a:effectLst/>
                        </a:rPr>
                        <a:t>100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S" sz="1200" dirty="0">
                          <a:effectLst/>
                        </a:rPr>
                        <a:t>15 a 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5585">
                <a:tc>
                  <a:txBody>
                    <a:bodyPr/>
                    <a:lstStyle/>
                    <a:p>
                      <a:pPr marL="0" marR="0" algn="ctr">
                        <a:lnSpc>
                          <a:spcPct val="107000"/>
                        </a:lnSpc>
                        <a:spcBef>
                          <a:spcPts val="0"/>
                        </a:spcBef>
                        <a:spcAft>
                          <a:spcPts val="0"/>
                        </a:spcAft>
                      </a:pPr>
                      <a:r>
                        <a:rPr lang="es-ES" sz="1400" dirty="0">
                          <a:effectLst/>
                        </a:rPr>
                        <a:t>200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S" sz="1200" dirty="0">
                          <a:effectLst/>
                        </a:rPr>
                        <a:t>34 a 39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5585">
                <a:tc>
                  <a:txBody>
                    <a:bodyPr/>
                    <a:lstStyle/>
                    <a:p>
                      <a:pPr marL="0" marR="0" algn="ctr">
                        <a:lnSpc>
                          <a:spcPct val="107000"/>
                        </a:lnSpc>
                        <a:spcBef>
                          <a:spcPts val="0"/>
                        </a:spcBef>
                        <a:spcAft>
                          <a:spcPts val="0"/>
                        </a:spcAft>
                      </a:pPr>
                      <a:r>
                        <a:rPr lang="es-ES" sz="1400" dirty="0">
                          <a:effectLst/>
                        </a:rPr>
                        <a:t>300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S" sz="1200" dirty="0">
                          <a:effectLst/>
                        </a:rPr>
                        <a:t>46 a 60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5585">
                <a:tc>
                  <a:txBody>
                    <a:bodyPr/>
                    <a:lstStyle/>
                    <a:p>
                      <a:pPr marL="0" marR="0" algn="ctr">
                        <a:lnSpc>
                          <a:spcPct val="107000"/>
                        </a:lnSpc>
                        <a:spcBef>
                          <a:spcPts val="0"/>
                        </a:spcBef>
                        <a:spcAft>
                          <a:spcPts val="0"/>
                        </a:spcAft>
                      </a:pPr>
                      <a:r>
                        <a:rPr lang="es-ES" sz="1400" dirty="0">
                          <a:effectLst/>
                        </a:rPr>
                        <a:t>400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S" sz="1200" dirty="0">
                          <a:effectLst/>
                        </a:rPr>
                        <a:t>50 a 73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5585">
                <a:tc>
                  <a:txBody>
                    <a:bodyPr/>
                    <a:lstStyle/>
                    <a:p>
                      <a:pPr marL="0" marR="0" algn="ctr">
                        <a:lnSpc>
                          <a:spcPct val="107000"/>
                        </a:lnSpc>
                        <a:spcBef>
                          <a:spcPts val="0"/>
                        </a:spcBef>
                        <a:spcAft>
                          <a:spcPts val="0"/>
                        </a:spcAft>
                      </a:pPr>
                      <a:r>
                        <a:rPr lang="es-ES" sz="1400" dirty="0">
                          <a:effectLst/>
                        </a:rPr>
                        <a:t>500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marR="0">
                        <a:lnSpc>
                          <a:spcPct val="107000"/>
                        </a:lnSpc>
                        <a:spcBef>
                          <a:spcPts val="0"/>
                        </a:spcBef>
                        <a:spcAft>
                          <a:spcPts val="0"/>
                        </a:spcAft>
                      </a:pPr>
                      <a:r>
                        <a:rPr lang="es-ES" sz="1200" dirty="0">
                          <a:effectLst/>
                        </a:rPr>
                        <a:t>   </a:t>
                      </a:r>
                      <a:r>
                        <a:rPr lang="es-ES" sz="1200" dirty="0" smtClean="0">
                          <a:effectLst/>
                        </a:rPr>
                        <a:t>67 </a:t>
                      </a:r>
                      <a:r>
                        <a:rPr lang="es-ES" sz="1200" dirty="0">
                          <a:effectLst/>
                        </a:rPr>
                        <a:t>a 75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8" name="Rectángulo 7"/>
          <p:cNvSpPr/>
          <p:nvPr/>
        </p:nvSpPr>
        <p:spPr>
          <a:xfrm>
            <a:off x="1395350" y="6349308"/>
            <a:ext cx="3132589" cy="307777"/>
          </a:xfrm>
          <a:prstGeom prst="rect">
            <a:avLst/>
          </a:prstGeom>
        </p:spPr>
        <p:txBody>
          <a:bodyPr wrap="none">
            <a:spAutoFit/>
          </a:bodyPr>
          <a:lstStyle/>
          <a:p>
            <a:r>
              <a:rPr lang="es-ES" sz="1400" dirty="0"/>
              <a:t>Figura </a:t>
            </a:r>
            <a:r>
              <a:rPr lang="es-ES" sz="1400" dirty="0" smtClean="0"/>
              <a:t>13 </a:t>
            </a:r>
            <a:r>
              <a:rPr lang="es-EC" sz="1400" dirty="0"/>
              <a:t>X[</a:t>
            </a:r>
            <a:r>
              <a:rPr lang="es-EC" sz="1400" dirty="0" err="1"/>
              <a:t>dBm</a:t>
            </a:r>
            <a:r>
              <a:rPr lang="es-EC" sz="1400" dirty="0"/>
              <a:t>] (RSSI a un metro</a:t>
            </a:r>
            <a:r>
              <a:rPr lang="es-EC" sz="1400" dirty="0" smtClean="0"/>
              <a:t>)</a:t>
            </a:r>
            <a:r>
              <a:rPr lang="es-ES" sz="1400" dirty="0" smtClean="0"/>
              <a:t>. </a:t>
            </a:r>
            <a:endParaRPr lang="en-US" sz="1400" dirty="0"/>
          </a:p>
        </p:txBody>
      </p:sp>
      <p:sp>
        <p:nvSpPr>
          <p:cNvPr id="10" name="Rectángulo 9"/>
          <p:cNvSpPr/>
          <p:nvPr/>
        </p:nvSpPr>
        <p:spPr>
          <a:xfrm>
            <a:off x="5845960" y="3690324"/>
            <a:ext cx="2794932" cy="523220"/>
          </a:xfrm>
          <a:prstGeom prst="rect">
            <a:avLst/>
          </a:prstGeom>
        </p:spPr>
        <p:txBody>
          <a:bodyPr wrap="none">
            <a:spAutoFit/>
          </a:bodyPr>
          <a:lstStyle/>
          <a:p>
            <a:r>
              <a:rPr lang="es-ES" sz="1400" dirty="0" smtClean="0"/>
              <a:t>Tabla 4 No de Lecturas y Tiempo</a:t>
            </a:r>
          </a:p>
          <a:p>
            <a:r>
              <a:rPr lang="es-ES" sz="1400" dirty="0" smtClean="0"/>
              <a:t> de Duración del Sistema. </a:t>
            </a:r>
            <a:endParaRPr lang="en-US" sz="1400" dirty="0"/>
          </a:p>
        </p:txBody>
      </p:sp>
      <p:sp>
        <p:nvSpPr>
          <p:cNvPr id="11" name="Rectángulo 10"/>
          <p:cNvSpPr/>
          <p:nvPr/>
        </p:nvSpPr>
        <p:spPr>
          <a:xfrm>
            <a:off x="9218429" y="4329203"/>
            <a:ext cx="1867884" cy="523220"/>
          </a:xfrm>
          <a:prstGeom prst="rect">
            <a:avLst/>
          </a:prstGeom>
        </p:spPr>
        <p:txBody>
          <a:bodyPr wrap="none">
            <a:spAutoFit/>
          </a:bodyPr>
          <a:lstStyle/>
          <a:p>
            <a:r>
              <a:rPr lang="es-ES" sz="1400" dirty="0" smtClean="0"/>
              <a:t>Tabla 5 Constante de</a:t>
            </a:r>
          </a:p>
          <a:p>
            <a:r>
              <a:rPr lang="es-ES" sz="1400" dirty="0" smtClean="0"/>
              <a:t> </a:t>
            </a:r>
            <a:r>
              <a:rPr lang="es-ES" sz="1400" dirty="0" err="1" smtClean="0"/>
              <a:t>Pathloss</a:t>
            </a:r>
            <a:r>
              <a:rPr lang="es-ES" sz="1400" dirty="0" smtClean="0"/>
              <a:t> (n). </a:t>
            </a:r>
            <a:endParaRPr lang="en-US" sz="1400" dirty="0"/>
          </a:p>
        </p:txBody>
      </p:sp>
      <p:sp>
        <p:nvSpPr>
          <p:cNvPr id="13" name="Rectángulo 12"/>
          <p:cNvSpPr/>
          <p:nvPr/>
        </p:nvSpPr>
        <p:spPr>
          <a:xfrm>
            <a:off x="1582723" y="2874454"/>
            <a:ext cx="2962734" cy="307777"/>
          </a:xfrm>
          <a:prstGeom prst="rect">
            <a:avLst/>
          </a:prstGeom>
        </p:spPr>
        <p:txBody>
          <a:bodyPr wrap="none">
            <a:spAutoFit/>
          </a:bodyPr>
          <a:lstStyle/>
          <a:p>
            <a:r>
              <a:rPr lang="es-ES" sz="1400" dirty="0" smtClean="0"/>
              <a:t>Tabla 3 </a:t>
            </a:r>
            <a:r>
              <a:rPr lang="es-EC" sz="1400" dirty="0"/>
              <a:t>X[</a:t>
            </a:r>
            <a:r>
              <a:rPr lang="es-EC" sz="1400" dirty="0" err="1"/>
              <a:t>dBm</a:t>
            </a:r>
            <a:r>
              <a:rPr lang="es-EC" sz="1400" dirty="0"/>
              <a:t>] (RSSI a un metro)</a:t>
            </a:r>
            <a:r>
              <a:rPr lang="es-ES" sz="1400" dirty="0" smtClean="0"/>
              <a:t>. </a:t>
            </a:r>
            <a:endParaRPr lang="en-US" sz="1400" dirty="0"/>
          </a:p>
        </p:txBody>
      </p:sp>
      <p:sp>
        <p:nvSpPr>
          <p:cNvPr id="14" name="Marcador de número de diapositiva 2"/>
          <p:cNvSpPr txBox="1">
            <a:spLocks/>
          </p:cNvSpPr>
          <p:nvPr/>
        </p:nvSpPr>
        <p:spPr>
          <a:xfrm>
            <a:off x="11194081" y="6372784"/>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28</a:t>
            </a:r>
            <a:endParaRPr lang="en-US" sz="1400" b="1" dirty="0">
              <a:solidFill>
                <a:schemeClr val="tx1"/>
              </a:solidFill>
            </a:endParaRPr>
          </a:p>
        </p:txBody>
      </p:sp>
    </p:spTree>
    <p:extLst>
      <p:ext uri="{BB962C8B-B14F-4D97-AF65-F5344CB8AC3E}">
        <p14:creationId xmlns:p14="http://schemas.microsoft.com/office/powerpoint/2010/main" val="228940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0515" y="227219"/>
            <a:ext cx="9484098" cy="663339"/>
          </a:xfrm>
        </p:spPr>
        <p:txBody>
          <a:bodyPr>
            <a:normAutofit fontScale="90000"/>
          </a:bodyPr>
          <a:lstStyle/>
          <a:p>
            <a:r>
              <a:rPr lang="en-US" sz="2800" dirty="0" err="1"/>
              <a:t>Análisis</a:t>
            </a:r>
            <a:r>
              <a:rPr lang="en-US" sz="2800" dirty="0"/>
              <a:t> de </a:t>
            </a:r>
            <a:r>
              <a:rPr lang="en-US" sz="2800" dirty="0" err="1"/>
              <a:t>Resultados</a:t>
            </a:r>
            <a:r>
              <a:rPr lang="en-US" sz="2800" dirty="0"/>
              <a:t>- Error </a:t>
            </a:r>
            <a:r>
              <a:rPr lang="en-US" sz="2800" dirty="0" err="1"/>
              <a:t>Absoluto</a:t>
            </a:r>
            <a:r>
              <a:rPr lang="en-US" sz="2800" dirty="0"/>
              <a:t> </a:t>
            </a:r>
            <a:r>
              <a:rPr lang="en-US" sz="2800" dirty="0" err="1"/>
              <a:t>Eje</a:t>
            </a:r>
            <a:r>
              <a:rPr lang="en-US" sz="2800" dirty="0"/>
              <a:t> X [m] y </a:t>
            </a:r>
            <a:r>
              <a:rPr lang="en-US" sz="2800" dirty="0" err="1" smtClean="0"/>
              <a:t>Eje</a:t>
            </a:r>
            <a:r>
              <a:rPr lang="en-US" sz="2800" dirty="0" smtClean="0"/>
              <a:t> </a:t>
            </a:r>
            <a:r>
              <a:rPr lang="en-US" sz="2800" dirty="0"/>
              <a:t>Y [m]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287910615"/>
              </p:ext>
            </p:extLst>
          </p:nvPr>
        </p:nvGraphicFramePr>
        <p:xfrm>
          <a:off x="270458" y="1281441"/>
          <a:ext cx="6014432" cy="1848307"/>
        </p:xfrm>
        <a:graphic>
          <a:graphicData uri="http://schemas.openxmlformats.org/drawingml/2006/table">
            <a:tbl>
              <a:tblPr firstRow="1" firstCol="1" bandRow="1">
                <a:tableStyleId>{5C22544A-7EE6-4342-B048-85BDC9FD1C3A}</a:tableStyleId>
              </a:tblPr>
              <a:tblGrid>
                <a:gridCol w="949933"/>
                <a:gridCol w="731708"/>
                <a:gridCol w="768471"/>
                <a:gridCol w="650248"/>
                <a:gridCol w="294068"/>
                <a:gridCol w="695555"/>
                <a:gridCol w="733677"/>
                <a:gridCol w="632049"/>
                <a:gridCol w="558723"/>
              </a:tblGrid>
              <a:tr h="544485">
                <a:tc rowSpan="2">
                  <a:txBody>
                    <a:bodyPr/>
                    <a:lstStyle/>
                    <a:p>
                      <a:pPr marL="0" marR="0" algn="ctr">
                        <a:lnSpc>
                          <a:spcPct val="107000"/>
                        </a:lnSpc>
                        <a:spcBef>
                          <a:spcPts val="0"/>
                        </a:spcBef>
                        <a:spcAft>
                          <a:spcPts val="0"/>
                        </a:spcAft>
                      </a:pPr>
                      <a:r>
                        <a:rPr lang="es-EC" sz="1200" dirty="0">
                          <a:effectLst/>
                        </a:rPr>
                        <a:t>Escenario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200" dirty="0">
                          <a:effectLst/>
                        </a:rPr>
                        <a:t>Error  </a:t>
                      </a:r>
                      <a:r>
                        <a:rPr lang="en-US" sz="1200" dirty="0" err="1">
                          <a:effectLst/>
                        </a:rPr>
                        <a:t>Posición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200" dirty="0">
                          <a:effectLst/>
                        </a:rPr>
                        <a:t>No </a:t>
                      </a:r>
                      <a:r>
                        <a:rPr lang="en-US" sz="1200" dirty="0" err="1">
                          <a:effectLst/>
                        </a:rPr>
                        <a:t>Lecturas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200" dirty="0">
                          <a:effectLst/>
                        </a:rPr>
                        <a:t>X [</a:t>
                      </a:r>
                      <a:r>
                        <a:rPr lang="en-US" sz="1200" dirty="0" err="1">
                          <a:effectLst/>
                        </a:rPr>
                        <a:t>dBm</a:t>
                      </a:r>
                      <a:r>
                        <a:rPr lang="en-US"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200" dirty="0">
                          <a:effectLst/>
                        </a:rPr>
                        <a:t>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200" dirty="0" err="1">
                          <a:effectLst/>
                        </a:rPr>
                        <a:t>Posición</a:t>
                      </a:r>
                      <a:r>
                        <a:rPr lang="en-US" sz="1200" dirty="0">
                          <a:effectLst/>
                        </a:rPr>
                        <a:t> </a:t>
                      </a:r>
                      <a:r>
                        <a:rPr lang="en-US" sz="1200" dirty="0" err="1">
                          <a:effectLst/>
                        </a:rPr>
                        <a:t>Estimada</a:t>
                      </a:r>
                      <a:r>
                        <a:rPr lang="en-US" sz="1200" dirty="0">
                          <a:effectLst/>
                        </a:rPr>
                        <a:t> </a:t>
                      </a:r>
                      <a:r>
                        <a:rPr lang="en-US" sz="1200" dirty="0" err="1">
                          <a:effectLst/>
                        </a:rPr>
                        <a:t>Mota</a:t>
                      </a:r>
                      <a:r>
                        <a:rPr lang="en-US" sz="1200" dirty="0">
                          <a:effectLst/>
                        </a:rPr>
                        <a:t> </a:t>
                      </a:r>
                      <a:r>
                        <a:rPr lang="en-US" sz="1200" dirty="0" err="1">
                          <a:effectLst/>
                        </a:rPr>
                        <a:t>Desconocida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200" dirty="0">
                          <a:effectLst/>
                        </a:rPr>
                        <a:t>Error </a:t>
                      </a:r>
                      <a:r>
                        <a:rPr lang="en-US" sz="1200" dirty="0" err="1">
                          <a:effectLst/>
                        </a:rPr>
                        <a:t>Absoluto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27149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X[m]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Y[m]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X[m]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Y[m]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1499">
                <a:tc rowSpan="2">
                  <a:txBody>
                    <a:bodyPr/>
                    <a:lstStyle/>
                    <a:p>
                      <a:pPr marL="0" marR="0" algn="ctr">
                        <a:lnSpc>
                          <a:spcPct val="107000"/>
                        </a:lnSpc>
                        <a:spcBef>
                          <a:spcPts val="0"/>
                        </a:spcBef>
                        <a:spcAft>
                          <a:spcPts val="0"/>
                        </a:spcAft>
                      </a:pPr>
                      <a:r>
                        <a:rPr lang="en-US" sz="1200">
                          <a:effectLst/>
                        </a:rPr>
                        <a:t>Escenario 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effectLst/>
                        </a:rPr>
                        <a:t>Maximo</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-62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0.567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1.069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0.77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7826">
                <a:tc vMerge="1">
                  <a:txBody>
                    <a:bodyPr/>
                    <a:lstStyle/>
                    <a:p>
                      <a:endParaRPr lang="en-US"/>
                    </a:p>
                  </a:txBody>
                  <a:tcPr/>
                </a:tc>
                <a:tc>
                  <a:txBody>
                    <a:bodyPr/>
                    <a:lstStyle/>
                    <a:p>
                      <a:pPr marL="0" marR="0" algn="ctr">
                        <a:lnSpc>
                          <a:spcPct val="107000"/>
                        </a:lnSpc>
                        <a:spcBef>
                          <a:spcPts val="0"/>
                        </a:spcBef>
                        <a:spcAft>
                          <a:spcPts val="0"/>
                        </a:spcAft>
                      </a:pPr>
                      <a:r>
                        <a:rPr lang="en-US" sz="1200" b="1" dirty="0" err="1">
                          <a:effectLst/>
                        </a:rPr>
                        <a:t>Mínimo</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-62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0.409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0.513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1499">
                <a:tc rowSpan="2">
                  <a:txBody>
                    <a:bodyPr/>
                    <a:lstStyle/>
                    <a:p>
                      <a:pPr marL="0" marR="0" algn="ctr">
                        <a:lnSpc>
                          <a:spcPct val="107000"/>
                        </a:lnSpc>
                        <a:spcBef>
                          <a:spcPts val="0"/>
                        </a:spcBef>
                        <a:spcAft>
                          <a:spcPts val="0"/>
                        </a:spcAft>
                      </a:pPr>
                      <a:r>
                        <a:rPr lang="es-EC" sz="1200" dirty="0">
                          <a:effectLst/>
                        </a:rPr>
                        <a:t>Escenario 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C" sz="1200" b="1" dirty="0">
                          <a:effectLst/>
                        </a:rPr>
                        <a:t>Máximo</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C"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C" sz="1100">
                          <a:effectLst/>
                        </a:rPr>
                        <a:t>-65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0.908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0.158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0.51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0.14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1499">
                <a:tc vMerge="1">
                  <a:txBody>
                    <a:bodyPr/>
                    <a:lstStyle/>
                    <a:p>
                      <a:endParaRPr lang="en-US"/>
                    </a:p>
                  </a:txBody>
                  <a:tcPr/>
                </a:tc>
                <a:tc>
                  <a:txBody>
                    <a:bodyPr/>
                    <a:lstStyle/>
                    <a:p>
                      <a:pPr marL="0" marR="0" algn="ctr">
                        <a:lnSpc>
                          <a:spcPct val="107000"/>
                        </a:lnSpc>
                        <a:spcBef>
                          <a:spcPts val="0"/>
                        </a:spcBef>
                        <a:spcAft>
                          <a:spcPts val="0"/>
                        </a:spcAft>
                      </a:pPr>
                      <a:r>
                        <a:rPr lang="en-US" sz="1200" b="1" dirty="0" err="1">
                          <a:effectLst/>
                        </a:rPr>
                        <a:t>Mínimo</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200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0.438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0.285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0.04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0.02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3" name="Marcador de número de diapositiva 2"/>
          <p:cNvSpPr>
            <a:spLocks noGrp="1"/>
          </p:cNvSpPr>
          <p:nvPr>
            <p:ph type="sldNum" sz="quarter" idx="12"/>
          </p:nvPr>
        </p:nvSpPr>
        <p:spPr>
          <a:xfrm>
            <a:off x="8590663" y="5809540"/>
            <a:ext cx="683339" cy="365125"/>
          </a:xfrm>
        </p:spPr>
        <p:txBody>
          <a:bodyPr/>
          <a:lstStyle/>
          <a:p>
            <a:fld id="{DB0DCB16-218F-4486-B747-F31442B458F2}" type="slidenum">
              <a:rPr lang="en-US" smtClean="0"/>
              <a:t>29</a:t>
            </a:fld>
            <a:endParaRPr lang="en-US"/>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6561555" y="1242533"/>
            <a:ext cx="5011069" cy="2131437"/>
          </a:xfrm>
          <a:prstGeom prst="rect">
            <a:avLst/>
          </a:prstGeom>
          <a:noFill/>
          <a:ln>
            <a:noFill/>
          </a:ln>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6497592" y="4324420"/>
            <a:ext cx="5011069" cy="2174074"/>
          </a:xfrm>
          <a:prstGeom prst="rect">
            <a:avLst/>
          </a:prstGeom>
          <a:noFill/>
          <a:ln>
            <a:noFill/>
          </a:ln>
        </p:spPr>
      </p:pic>
      <p:graphicFrame>
        <p:nvGraphicFramePr>
          <p:cNvPr id="9" name="Marcador de contenido 3"/>
          <p:cNvGraphicFramePr>
            <a:graphicFrameLocks/>
          </p:cNvGraphicFramePr>
          <p:nvPr>
            <p:extLst>
              <p:ext uri="{D42A27DB-BD31-4B8C-83A1-F6EECF244321}">
                <p14:modId xmlns:p14="http://schemas.microsoft.com/office/powerpoint/2010/main" val="4045463535"/>
              </p:ext>
            </p:extLst>
          </p:nvPr>
        </p:nvGraphicFramePr>
        <p:xfrm>
          <a:off x="270458" y="4339968"/>
          <a:ext cx="6014432" cy="1890943"/>
        </p:xfrm>
        <a:graphic>
          <a:graphicData uri="http://schemas.openxmlformats.org/drawingml/2006/table">
            <a:tbl>
              <a:tblPr firstRow="1" firstCol="1" bandRow="1">
                <a:tableStyleId>{5C22544A-7EE6-4342-B048-85BDC9FD1C3A}</a:tableStyleId>
              </a:tblPr>
              <a:tblGrid>
                <a:gridCol w="962431"/>
                <a:gridCol w="810549"/>
                <a:gridCol w="802793"/>
                <a:gridCol w="658902"/>
                <a:gridCol w="351890"/>
                <a:gridCol w="557227"/>
                <a:gridCol w="742059"/>
                <a:gridCol w="549032"/>
                <a:gridCol w="579549"/>
              </a:tblGrid>
              <a:tr h="544485">
                <a:tc rowSpan="2">
                  <a:txBody>
                    <a:bodyPr/>
                    <a:lstStyle/>
                    <a:p>
                      <a:pPr marL="0" marR="0" algn="ctr">
                        <a:lnSpc>
                          <a:spcPct val="107000"/>
                        </a:lnSpc>
                        <a:spcBef>
                          <a:spcPts val="0"/>
                        </a:spcBef>
                        <a:spcAft>
                          <a:spcPts val="0"/>
                        </a:spcAft>
                      </a:pPr>
                      <a:r>
                        <a:rPr lang="es-EC" sz="1200" dirty="0">
                          <a:effectLst/>
                        </a:rPr>
                        <a:t>Escenario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200" dirty="0">
                          <a:effectLst/>
                        </a:rPr>
                        <a:t>Error  </a:t>
                      </a:r>
                      <a:r>
                        <a:rPr lang="en-US" sz="1200" dirty="0" err="1">
                          <a:effectLst/>
                        </a:rPr>
                        <a:t>Posición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200" dirty="0">
                          <a:effectLst/>
                        </a:rPr>
                        <a:t>No </a:t>
                      </a:r>
                      <a:r>
                        <a:rPr lang="en-US" sz="1200" dirty="0" err="1">
                          <a:effectLst/>
                        </a:rPr>
                        <a:t>Lecturas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200" dirty="0">
                          <a:effectLst/>
                        </a:rPr>
                        <a:t>X [</a:t>
                      </a:r>
                      <a:r>
                        <a:rPr lang="en-US" sz="1200" dirty="0" err="1">
                          <a:effectLst/>
                        </a:rPr>
                        <a:t>dBm</a:t>
                      </a:r>
                      <a:r>
                        <a:rPr lang="en-US"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200" dirty="0">
                          <a:effectLst/>
                        </a:rPr>
                        <a:t>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200" dirty="0" err="1">
                          <a:effectLst/>
                        </a:rPr>
                        <a:t>Posición</a:t>
                      </a:r>
                      <a:r>
                        <a:rPr lang="en-US" sz="1200" dirty="0">
                          <a:effectLst/>
                        </a:rPr>
                        <a:t> </a:t>
                      </a:r>
                      <a:r>
                        <a:rPr lang="en-US" sz="1200" dirty="0" err="1">
                          <a:effectLst/>
                        </a:rPr>
                        <a:t>Estimada</a:t>
                      </a:r>
                      <a:r>
                        <a:rPr lang="en-US" sz="1200" dirty="0">
                          <a:effectLst/>
                        </a:rPr>
                        <a:t> </a:t>
                      </a:r>
                      <a:r>
                        <a:rPr lang="en-US" sz="1200" dirty="0" err="1">
                          <a:effectLst/>
                        </a:rPr>
                        <a:t>Mota</a:t>
                      </a:r>
                      <a:r>
                        <a:rPr lang="en-US" sz="1200" dirty="0">
                          <a:effectLst/>
                        </a:rPr>
                        <a:t> </a:t>
                      </a:r>
                      <a:r>
                        <a:rPr lang="en-US" sz="1200" dirty="0" err="1">
                          <a:effectLst/>
                        </a:rPr>
                        <a:t>Desconocida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200">
                          <a:effectLst/>
                        </a:rPr>
                        <a:t>Error Absoluto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27149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200" b="1" dirty="0">
                          <a:effectLst/>
                        </a:rPr>
                        <a:t>X[m]</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effectLst/>
                        </a:rPr>
                        <a:t>Y[m]</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effectLst/>
                        </a:rPr>
                        <a:t>X[m]</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effectLst/>
                        </a:rPr>
                        <a:t>Y[m]</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1499">
                <a:tc rowSpan="2">
                  <a:txBody>
                    <a:bodyPr/>
                    <a:lstStyle/>
                    <a:p>
                      <a:pPr marL="0" marR="0" algn="ctr">
                        <a:lnSpc>
                          <a:spcPct val="107000"/>
                        </a:lnSpc>
                        <a:spcBef>
                          <a:spcPts val="0"/>
                        </a:spcBef>
                        <a:spcAft>
                          <a:spcPts val="0"/>
                        </a:spcAft>
                      </a:pPr>
                      <a:r>
                        <a:rPr lang="en-US" sz="1200">
                          <a:effectLst/>
                        </a:rPr>
                        <a:t>Escenario 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effectLst/>
                        </a:rPr>
                        <a:t>Maximo</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1.355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0.336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0.955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7826">
                <a:tc vMerge="1">
                  <a:txBody>
                    <a:bodyPr/>
                    <a:lstStyle/>
                    <a:p>
                      <a:endParaRPr lang="en-US"/>
                    </a:p>
                  </a:txBody>
                  <a:tcPr/>
                </a:tc>
                <a:tc>
                  <a:txBody>
                    <a:bodyPr/>
                    <a:lstStyle/>
                    <a:p>
                      <a:pPr marL="0" marR="0" algn="ctr">
                        <a:lnSpc>
                          <a:spcPct val="107000"/>
                        </a:lnSpc>
                        <a:spcBef>
                          <a:spcPts val="0"/>
                        </a:spcBef>
                        <a:spcAft>
                          <a:spcPts val="0"/>
                        </a:spcAft>
                      </a:pPr>
                      <a:r>
                        <a:rPr lang="en-US" sz="1200" b="1" dirty="0" err="1">
                          <a:effectLst/>
                        </a:rPr>
                        <a:t>Mínimo</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0.348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1499">
                <a:tc rowSpan="2">
                  <a:txBody>
                    <a:bodyPr/>
                    <a:lstStyle/>
                    <a:p>
                      <a:pPr marL="0" marR="0" algn="ctr">
                        <a:lnSpc>
                          <a:spcPct val="107000"/>
                        </a:lnSpc>
                        <a:spcBef>
                          <a:spcPts val="0"/>
                        </a:spcBef>
                        <a:spcAft>
                          <a:spcPts val="0"/>
                        </a:spcAft>
                      </a:pPr>
                      <a:r>
                        <a:rPr lang="es-EC" sz="1200" dirty="0">
                          <a:effectLst/>
                        </a:rPr>
                        <a:t>Escenario 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C" sz="1200" b="1" dirty="0">
                          <a:effectLst/>
                        </a:rPr>
                        <a:t>Máximo</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0.324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0.878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1499">
                <a:tc vMerge="1">
                  <a:txBody>
                    <a:bodyPr/>
                    <a:lstStyle/>
                    <a:p>
                      <a:endParaRPr lang="en-US"/>
                    </a:p>
                  </a:txBody>
                  <a:tcPr/>
                </a:tc>
                <a:tc>
                  <a:txBody>
                    <a:bodyPr/>
                    <a:lstStyle/>
                    <a:p>
                      <a:pPr marL="0" marR="0" algn="ctr">
                        <a:lnSpc>
                          <a:spcPct val="107000"/>
                        </a:lnSpc>
                        <a:spcBef>
                          <a:spcPts val="0"/>
                        </a:spcBef>
                        <a:spcAft>
                          <a:spcPts val="0"/>
                        </a:spcAft>
                      </a:pPr>
                      <a:r>
                        <a:rPr lang="en-US" sz="1200" b="1" dirty="0" err="1">
                          <a:effectLst/>
                        </a:rPr>
                        <a:t>Mínimo</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0.087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3" name="Título 1"/>
          <p:cNvSpPr txBox="1">
            <a:spLocks/>
          </p:cNvSpPr>
          <p:nvPr/>
        </p:nvSpPr>
        <p:spPr>
          <a:xfrm>
            <a:off x="3606086" y="821299"/>
            <a:ext cx="4630910" cy="52422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b="1" dirty="0" smtClean="0">
                <a:solidFill>
                  <a:schemeClr val="tx1"/>
                </a:solidFill>
              </a:rPr>
              <a:t>1er </a:t>
            </a:r>
            <a:r>
              <a:rPr lang="en-US" sz="2000" b="1" dirty="0" err="1" smtClean="0">
                <a:solidFill>
                  <a:schemeClr val="tx1"/>
                </a:solidFill>
              </a:rPr>
              <a:t>Cuadrante</a:t>
            </a:r>
            <a:r>
              <a:rPr lang="en-US" sz="2000" b="1" dirty="0" smtClean="0">
                <a:solidFill>
                  <a:schemeClr val="tx1"/>
                </a:solidFill>
              </a:rPr>
              <a:t> (0.4,0.3)</a:t>
            </a:r>
            <a:endParaRPr lang="en-US" sz="2000" b="1" dirty="0">
              <a:solidFill>
                <a:schemeClr val="tx1"/>
              </a:solidFill>
            </a:endParaRPr>
          </a:p>
        </p:txBody>
      </p:sp>
      <p:sp>
        <p:nvSpPr>
          <p:cNvPr id="14" name="Título 1"/>
          <p:cNvSpPr txBox="1">
            <a:spLocks/>
          </p:cNvSpPr>
          <p:nvPr/>
        </p:nvSpPr>
        <p:spPr>
          <a:xfrm>
            <a:off x="3810002" y="3851089"/>
            <a:ext cx="4630910" cy="52422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b="1" dirty="0" smtClean="0">
                <a:solidFill>
                  <a:schemeClr val="tx1"/>
                </a:solidFill>
              </a:rPr>
              <a:t>2do </a:t>
            </a:r>
            <a:r>
              <a:rPr lang="en-US" sz="2000" b="1" dirty="0" err="1" smtClean="0">
                <a:solidFill>
                  <a:schemeClr val="tx1"/>
                </a:solidFill>
              </a:rPr>
              <a:t>Cuadrante</a:t>
            </a:r>
            <a:r>
              <a:rPr lang="en-US" sz="2000" b="1" dirty="0" smtClean="0">
                <a:solidFill>
                  <a:schemeClr val="tx1"/>
                </a:solidFill>
              </a:rPr>
              <a:t> (-0.1, 0.4)</a:t>
            </a:r>
            <a:endParaRPr lang="en-US" sz="2000" b="1" dirty="0">
              <a:solidFill>
                <a:schemeClr val="tx1"/>
              </a:solidFill>
            </a:endParaRPr>
          </a:p>
        </p:txBody>
      </p:sp>
      <p:sp>
        <p:nvSpPr>
          <p:cNvPr id="10" name="Rectángulo 9"/>
          <p:cNvSpPr/>
          <p:nvPr/>
        </p:nvSpPr>
        <p:spPr>
          <a:xfrm>
            <a:off x="6497592" y="3414727"/>
            <a:ext cx="5200078" cy="307777"/>
          </a:xfrm>
          <a:prstGeom prst="rect">
            <a:avLst/>
          </a:prstGeom>
        </p:spPr>
        <p:txBody>
          <a:bodyPr wrap="none">
            <a:spAutoFit/>
          </a:bodyPr>
          <a:lstStyle/>
          <a:p>
            <a:r>
              <a:rPr lang="es-ES" sz="1400" dirty="0"/>
              <a:t>Figura </a:t>
            </a:r>
            <a:r>
              <a:rPr lang="es-ES" sz="1400" dirty="0" smtClean="0"/>
              <a:t>14 </a:t>
            </a:r>
            <a:r>
              <a:rPr lang="en-US" sz="1400" dirty="0"/>
              <a:t>Error </a:t>
            </a:r>
            <a:r>
              <a:rPr lang="en-US" sz="1400" dirty="0" err="1"/>
              <a:t>Absoluto</a:t>
            </a:r>
            <a:r>
              <a:rPr lang="en-US" sz="1400" dirty="0"/>
              <a:t> </a:t>
            </a:r>
            <a:r>
              <a:rPr lang="en-US" sz="1400" dirty="0" err="1"/>
              <a:t>Eje</a:t>
            </a:r>
            <a:r>
              <a:rPr lang="en-US" sz="1400" dirty="0"/>
              <a:t> X [m] y </a:t>
            </a:r>
            <a:r>
              <a:rPr lang="en-US" sz="1400" dirty="0" err="1"/>
              <a:t>Eje</a:t>
            </a:r>
            <a:r>
              <a:rPr lang="en-US" sz="1400" dirty="0"/>
              <a:t> Y [m</a:t>
            </a:r>
            <a:r>
              <a:rPr lang="en-US" sz="1400" dirty="0" smtClean="0"/>
              <a:t>]-1er </a:t>
            </a:r>
            <a:r>
              <a:rPr lang="en-US" sz="1400" dirty="0" err="1" smtClean="0"/>
              <a:t>Cuadrante</a:t>
            </a:r>
            <a:r>
              <a:rPr lang="en-US" sz="1400" dirty="0" smtClean="0"/>
              <a:t>. </a:t>
            </a:r>
            <a:endParaRPr lang="en-US" sz="1400" dirty="0"/>
          </a:p>
        </p:txBody>
      </p:sp>
      <p:sp>
        <p:nvSpPr>
          <p:cNvPr id="11" name="Rectángulo 10"/>
          <p:cNvSpPr/>
          <p:nvPr/>
        </p:nvSpPr>
        <p:spPr>
          <a:xfrm>
            <a:off x="6389462" y="6473190"/>
            <a:ext cx="5227328" cy="307777"/>
          </a:xfrm>
          <a:prstGeom prst="rect">
            <a:avLst/>
          </a:prstGeom>
        </p:spPr>
        <p:txBody>
          <a:bodyPr wrap="none">
            <a:spAutoFit/>
          </a:bodyPr>
          <a:lstStyle/>
          <a:p>
            <a:r>
              <a:rPr lang="es-ES" sz="1400" dirty="0"/>
              <a:t>Figura </a:t>
            </a:r>
            <a:r>
              <a:rPr lang="es-ES" sz="1400" dirty="0" smtClean="0"/>
              <a:t>15 </a:t>
            </a:r>
            <a:r>
              <a:rPr lang="en-US" sz="1400" dirty="0"/>
              <a:t>Error </a:t>
            </a:r>
            <a:r>
              <a:rPr lang="en-US" sz="1400" dirty="0" err="1"/>
              <a:t>Absoluto</a:t>
            </a:r>
            <a:r>
              <a:rPr lang="en-US" sz="1400" dirty="0"/>
              <a:t> </a:t>
            </a:r>
            <a:r>
              <a:rPr lang="en-US" sz="1400" dirty="0" err="1"/>
              <a:t>Eje</a:t>
            </a:r>
            <a:r>
              <a:rPr lang="en-US" sz="1400" dirty="0"/>
              <a:t> X [m] y </a:t>
            </a:r>
            <a:r>
              <a:rPr lang="en-US" sz="1400" dirty="0" err="1"/>
              <a:t>Eje</a:t>
            </a:r>
            <a:r>
              <a:rPr lang="en-US" sz="1400" dirty="0"/>
              <a:t> Y [m</a:t>
            </a:r>
            <a:r>
              <a:rPr lang="en-US" sz="1400" dirty="0" smtClean="0"/>
              <a:t>]-2do </a:t>
            </a:r>
            <a:r>
              <a:rPr lang="en-US" sz="1400" dirty="0" err="1" smtClean="0"/>
              <a:t>Cuadrante</a:t>
            </a:r>
            <a:r>
              <a:rPr lang="en-US" sz="1400" dirty="0" smtClean="0"/>
              <a:t>. </a:t>
            </a:r>
            <a:endParaRPr lang="en-US" sz="1400" dirty="0"/>
          </a:p>
        </p:txBody>
      </p:sp>
      <p:sp>
        <p:nvSpPr>
          <p:cNvPr id="12" name="Rectángulo 11"/>
          <p:cNvSpPr/>
          <p:nvPr/>
        </p:nvSpPr>
        <p:spPr>
          <a:xfrm>
            <a:off x="270458" y="3236873"/>
            <a:ext cx="5030223" cy="307777"/>
          </a:xfrm>
          <a:prstGeom prst="rect">
            <a:avLst/>
          </a:prstGeom>
        </p:spPr>
        <p:txBody>
          <a:bodyPr wrap="none">
            <a:spAutoFit/>
          </a:bodyPr>
          <a:lstStyle/>
          <a:p>
            <a:r>
              <a:rPr lang="es-ES" sz="1400" dirty="0" smtClean="0"/>
              <a:t>Tabla 6 </a:t>
            </a:r>
            <a:r>
              <a:rPr lang="en-US" sz="1400" dirty="0"/>
              <a:t>Error </a:t>
            </a:r>
            <a:r>
              <a:rPr lang="en-US" sz="1400" dirty="0" err="1"/>
              <a:t>Absoluto</a:t>
            </a:r>
            <a:r>
              <a:rPr lang="en-US" sz="1400" dirty="0"/>
              <a:t> </a:t>
            </a:r>
            <a:r>
              <a:rPr lang="en-US" sz="1400" dirty="0" err="1"/>
              <a:t>Eje</a:t>
            </a:r>
            <a:r>
              <a:rPr lang="en-US" sz="1400" dirty="0"/>
              <a:t> X [m] y </a:t>
            </a:r>
            <a:r>
              <a:rPr lang="en-US" sz="1400" dirty="0" err="1"/>
              <a:t>Eje</a:t>
            </a:r>
            <a:r>
              <a:rPr lang="en-US" sz="1400" dirty="0"/>
              <a:t> Y [m]-1er </a:t>
            </a:r>
            <a:r>
              <a:rPr lang="en-US" sz="1400" dirty="0" err="1" smtClean="0"/>
              <a:t>Cuadrante</a:t>
            </a:r>
            <a:r>
              <a:rPr lang="es-ES" sz="1400" dirty="0" smtClean="0"/>
              <a:t>. </a:t>
            </a:r>
            <a:endParaRPr lang="en-US" sz="1400" dirty="0"/>
          </a:p>
        </p:txBody>
      </p:sp>
      <p:sp>
        <p:nvSpPr>
          <p:cNvPr id="16" name="Rectángulo 15"/>
          <p:cNvSpPr/>
          <p:nvPr/>
        </p:nvSpPr>
        <p:spPr>
          <a:xfrm>
            <a:off x="143803" y="6344606"/>
            <a:ext cx="5057475" cy="307777"/>
          </a:xfrm>
          <a:prstGeom prst="rect">
            <a:avLst/>
          </a:prstGeom>
        </p:spPr>
        <p:txBody>
          <a:bodyPr wrap="none">
            <a:spAutoFit/>
          </a:bodyPr>
          <a:lstStyle/>
          <a:p>
            <a:r>
              <a:rPr lang="es-ES" sz="1400" dirty="0" smtClean="0"/>
              <a:t>Tabla 7 </a:t>
            </a:r>
            <a:r>
              <a:rPr lang="en-US" sz="1400" dirty="0"/>
              <a:t>Error </a:t>
            </a:r>
            <a:r>
              <a:rPr lang="en-US" sz="1400" dirty="0" err="1"/>
              <a:t>Absoluto</a:t>
            </a:r>
            <a:r>
              <a:rPr lang="en-US" sz="1400" dirty="0"/>
              <a:t> </a:t>
            </a:r>
            <a:r>
              <a:rPr lang="en-US" sz="1400" dirty="0" err="1"/>
              <a:t>Eje</a:t>
            </a:r>
            <a:r>
              <a:rPr lang="en-US" sz="1400" dirty="0"/>
              <a:t> X [m] y </a:t>
            </a:r>
            <a:r>
              <a:rPr lang="en-US" sz="1400" dirty="0" err="1"/>
              <a:t>Eje</a:t>
            </a:r>
            <a:r>
              <a:rPr lang="en-US" sz="1400" dirty="0"/>
              <a:t> Y [m</a:t>
            </a:r>
            <a:r>
              <a:rPr lang="en-US" sz="1400" dirty="0" smtClean="0"/>
              <a:t>]-2do </a:t>
            </a:r>
            <a:r>
              <a:rPr lang="en-US" sz="1400" dirty="0" err="1" smtClean="0"/>
              <a:t>Cuadrante</a:t>
            </a:r>
            <a:r>
              <a:rPr lang="es-ES" sz="1400" dirty="0" smtClean="0"/>
              <a:t>. </a:t>
            </a:r>
            <a:endParaRPr lang="en-US" sz="1400" dirty="0"/>
          </a:p>
        </p:txBody>
      </p:sp>
      <p:sp>
        <p:nvSpPr>
          <p:cNvPr id="17" name="Marcador de número de diapositiva 2"/>
          <p:cNvSpPr txBox="1">
            <a:spLocks/>
          </p:cNvSpPr>
          <p:nvPr/>
        </p:nvSpPr>
        <p:spPr>
          <a:xfrm>
            <a:off x="11356000" y="6415842"/>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29</a:t>
            </a:r>
            <a:endParaRPr lang="en-US" sz="1400" b="1" dirty="0">
              <a:solidFill>
                <a:schemeClr val="tx1"/>
              </a:solidFill>
            </a:endParaRPr>
          </a:p>
        </p:txBody>
      </p:sp>
    </p:spTree>
    <p:extLst>
      <p:ext uri="{BB962C8B-B14F-4D97-AF65-F5344CB8AC3E}">
        <p14:creationId xmlns:p14="http://schemas.microsoft.com/office/powerpoint/2010/main" val="2084743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4455" y="236113"/>
            <a:ext cx="8596668" cy="1320800"/>
          </a:xfrm>
        </p:spPr>
        <p:txBody>
          <a:bodyPr>
            <a:normAutofit/>
          </a:bodyPr>
          <a:lstStyle/>
          <a:p>
            <a:r>
              <a:rPr lang="en-US" sz="3200" b="1" dirty="0" err="1" smtClean="0"/>
              <a:t>Problema</a:t>
            </a:r>
            <a:r>
              <a:rPr lang="en-US" sz="3200" b="1" dirty="0" smtClean="0"/>
              <a:t> de </a:t>
            </a:r>
            <a:r>
              <a:rPr lang="en-US" sz="3200" b="1" dirty="0" err="1" smtClean="0"/>
              <a:t>Radiolocalizaci</a:t>
            </a:r>
            <a:r>
              <a:rPr lang="es-EC" sz="3200" b="1" dirty="0" err="1" smtClean="0"/>
              <a:t>ón</a:t>
            </a:r>
            <a:endParaRPr lang="en-US" sz="3200" b="1" dirty="0"/>
          </a:p>
        </p:txBody>
      </p:sp>
      <p:sp>
        <p:nvSpPr>
          <p:cNvPr id="3" name="Marcador de contenido 2"/>
          <p:cNvSpPr>
            <a:spLocks noGrp="1"/>
          </p:cNvSpPr>
          <p:nvPr>
            <p:ph idx="1"/>
          </p:nvPr>
        </p:nvSpPr>
        <p:spPr>
          <a:xfrm>
            <a:off x="664456" y="896513"/>
            <a:ext cx="10462890" cy="5761864"/>
          </a:xfrm>
        </p:spPr>
        <p:txBody>
          <a:bodyPr>
            <a:normAutofit fontScale="92500" lnSpcReduction="10000"/>
          </a:bodyPr>
          <a:lstStyle/>
          <a:p>
            <a:pPr marL="0" indent="0" algn="just">
              <a:buNone/>
            </a:pPr>
            <a:r>
              <a:rPr lang="es-ES" dirty="0" smtClean="0"/>
              <a:t>La </a:t>
            </a:r>
            <a:r>
              <a:rPr lang="es-ES" dirty="0"/>
              <a:t>aplicación  que se </a:t>
            </a:r>
            <a:r>
              <a:rPr lang="es-ES" dirty="0" smtClean="0"/>
              <a:t>desarrollo en </a:t>
            </a:r>
            <a:r>
              <a:rPr lang="es-ES" dirty="0"/>
              <a:t>este proyecto es </a:t>
            </a:r>
            <a:r>
              <a:rPr lang="es-ES" dirty="0" smtClean="0"/>
              <a:t>Radiolocalización</a:t>
            </a:r>
            <a:r>
              <a:rPr lang="es-ES" dirty="0"/>
              <a:t> </a:t>
            </a:r>
            <a:r>
              <a:rPr lang="es-ES" dirty="0" smtClean="0"/>
              <a:t>que es una </a:t>
            </a:r>
            <a:r>
              <a:rPr lang="es-ES" dirty="0"/>
              <a:t>de las aplicaciones de WSN más requeridas por la industria, </a:t>
            </a:r>
            <a:r>
              <a:rPr lang="es-ES" dirty="0" smtClean="0"/>
              <a:t>porque </a:t>
            </a:r>
            <a:r>
              <a:rPr lang="es-ES" dirty="0"/>
              <a:t>se basa en dispositivos de  bajo costo que  poseen  facilidades de instalación, seguridad y precisión en  las </a:t>
            </a:r>
            <a:r>
              <a:rPr lang="es-ES" dirty="0" smtClean="0"/>
              <a:t>mediciones, </a:t>
            </a:r>
            <a:r>
              <a:rPr lang="es-ES" dirty="0"/>
              <a:t>lo que le convierte en una red </a:t>
            </a:r>
            <a:r>
              <a:rPr lang="es-ES" dirty="0" smtClean="0"/>
              <a:t>sencilla, </a:t>
            </a:r>
            <a:r>
              <a:rPr lang="es-ES" dirty="0"/>
              <a:t>flexible y eficiente, capaz de reemplazar  redes de alto costo y </a:t>
            </a:r>
            <a:r>
              <a:rPr lang="es-ES" dirty="0" smtClean="0"/>
              <a:t>con alta complejidad</a:t>
            </a:r>
            <a:r>
              <a:rPr lang="es-ES" dirty="0"/>
              <a:t>,</a:t>
            </a:r>
            <a:r>
              <a:rPr lang="es-ES" dirty="0" smtClean="0"/>
              <a:t> además </a:t>
            </a:r>
            <a:r>
              <a:rPr lang="es-ES" dirty="0"/>
              <a:t>las WSN pueden de brindar información de distintas variables acerca del entorno donde se localizan, como por ejemplo: temperatura, humedad, entre </a:t>
            </a:r>
            <a:r>
              <a:rPr lang="es-ES" dirty="0" smtClean="0"/>
              <a:t>otros.</a:t>
            </a:r>
          </a:p>
          <a:p>
            <a:pPr marL="0" indent="0" algn="just">
              <a:buNone/>
            </a:pPr>
            <a:r>
              <a:rPr lang="es-ES" dirty="0" smtClean="0"/>
              <a:t>Con la  </a:t>
            </a:r>
            <a:r>
              <a:rPr lang="es-ES" dirty="0"/>
              <a:t>estimación de la posición de cualquier </a:t>
            </a:r>
            <a:r>
              <a:rPr lang="es-ES" dirty="0" smtClean="0"/>
              <a:t>objetivo ya sea móvil o fijo,   se pueden desarrollar varias aplicaciones como por ejemplo  </a:t>
            </a:r>
            <a:r>
              <a:rPr lang="es-ES" dirty="0"/>
              <a:t>monitoreo del hábitat de los </a:t>
            </a:r>
            <a:r>
              <a:rPr lang="es-ES" dirty="0" smtClean="0"/>
              <a:t>animales en el campo,  </a:t>
            </a:r>
            <a:r>
              <a:rPr lang="es-ES" dirty="0"/>
              <a:t>vigilancia de incendios de matorrales, monitoreo de la calidad del agua y la agricultura de </a:t>
            </a:r>
            <a:r>
              <a:rPr lang="es-ES" dirty="0" smtClean="0"/>
              <a:t>precisión, seguridad y defensa, resguardo y atención de la salud humana, entre otros (ver Figura 1),  estos datos </a:t>
            </a:r>
            <a:r>
              <a:rPr lang="es-ES" dirty="0"/>
              <a:t>de medición no tendrían sentido sin un conocimiento exacto de la </a:t>
            </a:r>
            <a:r>
              <a:rPr lang="es-ES" dirty="0" smtClean="0"/>
              <a:t>ubicación de </a:t>
            </a:r>
            <a:r>
              <a:rPr lang="es-ES" dirty="0"/>
              <a:t>donde estos son obtenidos</a:t>
            </a:r>
            <a:r>
              <a:rPr lang="es-ES" dirty="0" smtClean="0"/>
              <a:t>.</a:t>
            </a:r>
          </a:p>
          <a:p>
            <a:pPr marL="0" indent="0" algn="just">
              <a:buNone/>
            </a:pPr>
            <a:endParaRPr lang="es-ES" dirty="0"/>
          </a:p>
          <a:p>
            <a:pPr marL="0" indent="0" algn="just">
              <a:buNone/>
            </a:pPr>
            <a:endParaRPr lang="es-ES" dirty="0" smtClean="0"/>
          </a:p>
          <a:p>
            <a:pPr marL="0" indent="0" algn="just">
              <a:buNone/>
            </a:pPr>
            <a:endParaRPr lang="es-ES" dirty="0"/>
          </a:p>
          <a:p>
            <a:pPr marL="0" indent="0" algn="just">
              <a:buNone/>
            </a:pPr>
            <a:endParaRPr lang="es-ES" dirty="0" smtClean="0"/>
          </a:p>
          <a:p>
            <a:pPr marL="0" indent="0" algn="just">
              <a:buNone/>
            </a:pPr>
            <a:endParaRPr lang="es-ES" dirty="0"/>
          </a:p>
          <a:p>
            <a:pPr marL="0" indent="0" algn="just">
              <a:buNone/>
            </a:pPr>
            <a:endParaRPr lang="es-ES" dirty="0" smtClean="0"/>
          </a:p>
          <a:p>
            <a:pPr marL="0" indent="0" algn="ctr">
              <a:buNone/>
            </a:pPr>
            <a:endParaRPr lang="es-ES" dirty="0"/>
          </a:p>
          <a:p>
            <a:pPr marL="0" indent="0" algn="ctr">
              <a:buNone/>
            </a:pPr>
            <a:r>
              <a:rPr lang="es-ES" dirty="0" smtClean="0"/>
              <a:t>Figura 1 Aplicaciones WSN.</a:t>
            </a:r>
            <a:endParaRPr lang="en-US" dirty="0"/>
          </a:p>
        </p:txBody>
      </p:sp>
      <p:pic>
        <p:nvPicPr>
          <p:cNvPr id="4" name="Imagen 3"/>
          <p:cNvPicPr/>
          <p:nvPr/>
        </p:nvPicPr>
        <p:blipFill rotWithShape="1">
          <a:blip r:embed="rId2">
            <a:extLst>
              <a:ext uri="{28A0092B-C50C-407E-A947-70E740481C1C}">
                <a14:useLocalDpi xmlns:a14="http://schemas.microsoft.com/office/drawing/2010/main" val="0"/>
              </a:ext>
            </a:extLst>
          </a:blip>
          <a:srcRect t="9588"/>
          <a:stretch/>
        </p:blipFill>
        <p:spPr bwMode="auto">
          <a:xfrm>
            <a:off x="4117425" y="3874561"/>
            <a:ext cx="3788772" cy="2349363"/>
          </a:xfrm>
          <a:prstGeom prst="rect">
            <a:avLst/>
          </a:prstGeom>
          <a:noFill/>
          <a:ln>
            <a:noFill/>
          </a:ln>
        </p:spPr>
      </p:pic>
      <p:sp>
        <p:nvSpPr>
          <p:cNvPr id="6" name="Marcador de número de diapositiva 2"/>
          <p:cNvSpPr txBox="1">
            <a:spLocks/>
          </p:cNvSpPr>
          <p:nvPr/>
        </p:nvSpPr>
        <p:spPr>
          <a:xfrm>
            <a:off x="11194081" y="6372784"/>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3</a:t>
            </a:r>
            <a:endParaRPr lang="en-US" sz="1400" b="1" dirty="0">
              <a:solidFill>
                <a:schemeClr val="tx1"/>
              </a:solidFill>
            </a:endParaRPr>
          </a:p>
        </p:txBody>
      </p:sp>
    </p:spTree>
    <p:extLst>
      <p:ext uri="{BB962C8B-B14F-4D97-AF65-F5344CB8AC3E}">
        <p14:creationId xmlns:p14="http://schemas.microsoft.com/office/powerpoint/2010/main" val="30398485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72" y="320689"/>
            <a:ext cx="9316671" cy="770543"/>
          </a:xfrm>
        </p:spPr>
        <p:txBody>
          <a:bodyPr>
            <a:normAutofit/>
          </a:bodyPr>
          <a:lstStyle/>
          <a:p>
            <a:r>
              <a:rPr lang="en-US" sz="2500" dirty="0" err="1"/>
              <a:t>Análisis</a:t>
            </a:r>
            <a:r>
              <a:rPr lang="en-US" sz="2500" dirty="0"/>
              <a:t> de </a:t>
            </a:r>
            <a:r>
              <a:rPr lang="en-US" sz="2500" dirty="0" err="1"/>
              <a:t>Resultados</a:t>
            </a:r>
            <a:r>
              <a:rPr lang="en-US" sz="2500" dirty="0"/>
              <a:t>- Error </a:t>
            </a:r>
            <a:r>
              <a:rPr lang="en-US" sz="2500" dirty="0" err="1"/>
              <a:t>Absoluto</a:t>
            </a:r>
            <a:r>
              <a:rPr lang="en-US" sz="2500" dirty="0"/>
              <a:t> </a:t>
            </a:r>
            <a:r>
              <a:rPr lang="en-US" sz="2500" dirty="0" err="1"/>
              <a:t>Eje</a:t>
            </a:r>
            <a:r>
              <a:rPr lang="en-US" sz="2500" dirty="0"/>
              <a:t> X [m] y </a:t>
            </a:r>
            <a:r>
              <a:rPr lang="en-US" sz="2500" dirty="0" err="1"/>
              <a:t>Eje</a:t>
            </a:r>
            <a:r>
              <a:rPr lang="en-US" sz="2500" dirty="0"/>
              <a:t> [y] </a:t>
            </a:r>
          </a:p>
        </p:txBody>
      </p:sp>
      <p:sp>
        <p:nvSpPr>
          <p:cNvPr id="3" name="Marcador de número de diapositiva 2"/>
          <p:cNvSpPr>
            <a:spLocks noGrp="1"/>
          </p:cNvSpPr>
          <p:nvPr>
            <p:ph type="sldNum" sz="quarter" idx="12"/>
          </p:nvPr>
        </p:nvSpPr>
        <p:spPr/>
        <p:txBody>
          <a:bodyPr/>
          <a:lstStyle/>
          <a:p>
            <a:fld id="{DB0DCB16-218F-4486-B747-F31442B458F2}" type="slidenum">
              <a:rPr lang="en-US" smtClean="0"/>
              <a:t>30</a:t>
            </a:fld>
            <a:endParaRPr lang="en-US"/>
          </a:p>
        </p:txBody>
      </p:sp>
      <p:graphicFrame>
        <p:nvGraphicFramePr>
          <p:cNvPr id="5" name="Marcador de contenido 3"/>
          <p:cNvGraphicFramePr>
            <a:graphicFrameLocks/>
          </p:cNvGraphicFramePr>
          <p:nvPr>
            <p:extLst>
              <p:ext uri="{D42A27DB-BD31-4B8C-83A1-F6EECF244321}">
                <p14:modId xmlns:p14="http://schemas.microsoft.com/office/powerpoint/2010/main" val="3230249894"/>
              </p:ext>
            </p:extLst>
          </p:nvPr>
        </p:nvGraphicFramePr>
        <p:xfrm>
          <a:off x="334853" y="1324450"/>
          <a:ext cx="5859884" cy="1890943"/>
        </p:xfrm>
        <a:graphic>
          <a:graphicData uri="http://schemas.openxmlformats.org/drawingml/2006/table">
            <a:tbl>
              <a:tblPr firstRow="1" firstCol="1" bandRow="1">
                <a:tableStyleId>{5C22544A-7EE6-4342-B048-85BDC9FD1C3A}</a:tableStyleId>
              </a:tblPr>
              <a:tblGrid>
                <a:gridCol w="837125"/>
                <a:gridCol w="837127"/>
                <a:gridCol w="746975"/>
                <a:gridCol w="631065"/>
                <a:gridCol w="321971"/>
                <a:gridCol w="643944"/>
                <a:gridCol w="721217"/>
                <a:gridCol w="516381"/>
                <a:gridCol w="604079"/>
              </a:tblGrid>
              <a:tr h="544485">
                <a:tc rowSpan="2">
                  <a:txBody>
                    <a:bodyPr/>
                    <a:lstStyle/>
                    <a:p>
                      <a:pPr marL="0" marR="0" algn="ctr">
                        <a:lnSpc>
                          <a:spcPct val="107000"/>
                        </a:lnSpc>
                        <a:spcBef>
                          <a:spcPts val="0"/>
                        </a:spcBef>
                        <a:spcAft>
                          <a:spcPts val="0"/>
                        </a:spcAft>
                      </a:pPr>
                      <a:r>
                        <a:rPr lang="es-EC" sz="1200" dirty="0">
                          <a:effectLst/>
                        </a:rPr>
                        <a:t>Escenario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200" dirty="0">
                          <a:effectLst/>
                        </a:rPr>
                        <a:t>Error  </a:t>
                      </a:r>
                      <a:r>
                        <a:rPr lang="en-US" sz="1200" dirty="0" err="1">
                          <a:effectLst/>
                        </a:rPr>
                        <a:t>Posición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200" dirty="0">
                          <a:effectLst/>
                        </a:rPr>
                        <a:t>No </a:t>
                      </a:r>
                      <a:r>
                        <a:rPr lang="en-US" sz="1200" dirty="0" err="1">
                          <a:effectLst/>
                        </a:rPr>
                        <a:t>Lecturas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200" dirty="0">
                          <a:effectLst/>
                        </a:rPr>
                        <a:t>X [</a:t>
                      </a:r>
                      <a:r>
                        <a:rPr lang="en-US" sz="1200" dirty="0" err="1">
                          <a:effectLst/>
                        </a:rPr>
                        <a:t>dBm</a:t>
                      </a:r>
                      <a:r>
                        <a:rPr lang="en-US"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200" dirty="0">
                          <a:effectLst/>
                        </a:rPr>
                        <a:t>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200" dirty="0" err="1">
                          <a:effectLst/>
                        </a:rPr>
                        <a:t>Posición</a:t>
                      </a:r>
                      <a:r>
                        <a:rPr lang="en-US" sz="1200" dirty="0">
                          <a:effectLst/>
                        </a:rPr>
                        <a:t> </a:t>
                      </a:r>
                      <a:r>
                        <a:rPr lang="en-US" sz="1200" dirty="0" err="1">
                          <a:effectLst/>
                        </a:rPr>
                        <a:t>Estimada</a:t>
                      </a:r>
                      <a:r>
                        <a:rPr lang="en-US" sz="1200" dirty="0">
                          <a:effectLst/>
                        </a:rPr>
                        <a:t> </a:t>
                      </a:r>
                      <a:r>
                        <a:rPr lang="en-US" sz="1200" dirty="0" err="1">
                          <a:effectLst/>
                        </a:rPr>
                        <a:t>Mota</a:t>
                      </a:r>
                      <a:r>
                        <a:rPr lang="en-US" sz="1200" dirty="0">
                          <a:effectLst/>
                        </a:rPr>
                        <a:t> </a:t>
                      </a:r>
                      <a:r>
                        <a:rPr lang="en-US" sz="1200" dirty="0" err="1">
                          <a:effectLst/>
                        </a:rPr>
                        <a:t>Desconocida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200">
                          <a:effectLst/>
                        </a:rPr>
                        <a:t>Error Absoluto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27149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200" b="1" dirty="0">
                          <a:effectLst/>
                        </a:rPr>
                        <a:t>X[m]</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effectLst/>
                        </a:rPr>
                        <a:t>Y[m]</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effectLst/>
                        </a:rPr>
                        <a:t>X[m]</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effectLst/>
                        </a:rPr>
                        <a:t>Y[m]</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1499">
                <a:tc rowSpan="2">
                  <a:txBody>
                    <a:bodyPr/>
                    <a:lstStyle/>
                    <a:p>
                      <a:pPr marL="0" marR="0" algn="ctr">
                        <a:lnSpc>
                          <a:spcPct val="107000"/>
                        </a:lnSpc>
                        <a:spcBef>
                          <a:spcPts val="0"/>
                        </a:spcBef>
                        <a:spcAft>
                          <a:spcPts val="0"/>
                        </a:spcAft>
                      </a:pPr>
                      <a:r>
                        <a:rPr lang="en-US" sz="1200">
                          <a:effectLst/>
                        </a:rPr>
                        <a:t>Escenario 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effectLst/>
                        </a:rPr>
                        <a:t>Maximo</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0.182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-0.712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0.512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7826">
                <a:tc vMerge="1">
                  <a:txBody>
                    <a:bodyPr/>
                    <a:lstStyle/>
                    <a:p>
                      <a:endParaRPr lang="en-US"/>
                    </a:p>
                  </a:txBody>
                  <a:tcPr/>
                </a:tc>
                <a:tc>
                  <a:txBody>
                    <a:bodyPr/>
                    <a:lstStyle/>
                    <a:p>
                      <a:pPr marL="0" marR="0" algn="ctr">
                        <a:lnSpc>
                          <a:spcPct val="107000"/>
                        </a:lnSpc>
                        <a:spcBef>
                          <a:spcPts val="0"/>
                        </a:spcBef>
                        <a:spcAft>
                          <a:spcPts val="0"/>
                        </a:spcAft>
                      </a:pPr>
                      <a:r>
                        <a:rPr lang="en-US" sz="1200" b="1" dirty="0" err="1">
                          <a:effectLst/>
                        </a:rPr>
                        <a:t>Mínimo</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0.035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0.064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1499">
                <a:tc rowSpan="2">
                  <a:txBody>
                    <a:bodyPr/>
                    <a:lstStyle/>
                    <a:p>
                      <a:pPr marL="0" marR="0" algn="ctr">
                        <a:lnSpc>
                          <a:spcPct val="107000"/>
                        </a:lnSpc>
                        <a:spcBef>
                          <a:spcPts val="0"/>
                        </a:spcBef>
                        <a:spcAft>
                          <a:spcPts val="0"/>
                        </a:spcAft>
                      </a:pPr>
                      <a:r>
                        <a:rPr lang="es-EC" sz="1200" dirty="0">
                          <a:effectLst/>
                        </a:rPr>
                        <a:t>Escenario 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C" sz="1200" b="1" dirty="0">
                          <a:effectLst/>
                        </a:rPr>
                        <a:t>Máximo</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-0.714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-0.366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1499">
                <a:tc vMerge="1">
                  <a:txBody>
                    <a:bodyPr/>
                    <a:lstStyle/>
                    <a:p>
                      <a:endParaRPr lang="en-US"/>
                    </a:p>
                  </a:txBody>
                  <a:tcPr/>
                </a:tc>
                <a:tc>
                  <a:txBody>
                    <a:bodyPr/>
                    <a:lstStyle/>
                    <a:p>
                      <a:pPr marL="0" marR="0" algn="ctr">
                        <a:lnSpc>
                          <a:spcPct val="107000"/>
                        </a:lnSpc>
                        <a:spcBef>
                          <a:spcPts val="0"/>
                        </a:spcBef>
                        <a:spcAft>
                          <a:spcPts val="0"/>
                        </a:spcAft>
                      </a:pPr>
                      <a:r>
                        <a:rPr lang="en-US" sz="1200" b="1" dirty="0" err="1">
                          <a:effectLst/>
                        </a:rPr>
                        <a:t>Mínimo</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-0.234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0.034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7" name="Marcador de contenido 3"/>
          <p:cNvGraphicFramePr>
            <a:graphicFrameLocks/>
          </p:cNvGraphicFramePr>
          <p:nvPr>
            <p:extLst>
              <p:ext uri="{D42A27DB-BD31-4B8C-83A1-F6EECF244321}">
                <p14:modId xmlns:p14="http://schemas.microsoft.com/office/powerpoint/2010/main" val="3567652824"/>
              </p:ext>
            </p:extLst>
          </p:nvPr>
        </p:nvGraphicFramePr>
        <p:xfrm>
          <a:off x="334852" y="4500253"/>
          <a:ext cx="5859885" cy="1890943"/>
        </p:xfrm>
        <a:graphic>
          <a:graphicData uri="http://schemas.openxmlformats.org/drawingml/2006/table">
            <a:tbl>
              <a:tblPr firstRow="1" firstCol="1" bandRow="1">
                <a:tableStyleId>{5C22544A-7EE6-4342-B048-85BDC9FD1C3A}</a:tableStyleId>
              </a:tblPr>
              <a:tblGrid>
                <a:gridCol w="837124"/>
                <a:gridCol w="850007"/>
                <a:gridCol w="798490"/>
                <a:gridCol w="631065"/>
                <a:gridCol w="386366"/>
                <a:gridCol w="605307"/>
                <a:gridCol w="605307"/>
                <a:gridCol w="542139"/>
                <a:gridCol w="604080"/>
              </a:tblGrid>
              <a:tr h="544485">
                <a:tc rowSpan="2">
                  <a:txBody>
                    <a:bodyPr/>
                    <a:lstStyle/>
                    <a:p>
                      <a:pPr marL="0" marR="0" algn="ctr">
                        <a:lnSpc>
                          <a:spcPct val="107000"/>
                        </a:lnSpc>
                        <a:spcBef>
                          <a:spcPts val="0"/>
                        </a:spcBef>
                        <a:spcAft>
                          <a:spcPts val="0"/>
                        </a:spcAft>
                      </a:pPr>
                      <a:r>
                        <a:rPr lang="es-EC" sz="1200" dirty="0">
                          <a:effectLst/>
                        </a:rPr>
                        <a:t>Escenario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200" dirty="0">
                          <a:effectLst/>
                        </a:rPr>
                        <a:t>Error  </a:t>
                      </a:r>
                      <a:r>
                        <a:rPr lang="en-US" sz="1200" dirty="0" err="1">
                          <a:effectLst/>
                        </a:rPr>
                        <a:t>Posición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200" dirty="0">
                          <a:effectLst/>
                        </a:rPr>
                        <a:t>No </a:t>
                      </a:r>
                      <a:r>
                        <a:rPr lang="en-US" sz="1200" dirty="0" err="1">
                          <a:effectLst/>
                        </a:rPr>
                        <a:t>Lecturas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200" dirty="0">
                          <a:effectLst/>
                        </a:rPr>
                        <a:t>X [</a:t>
                      </a:r>
                      <a:r>
                        <a:rPr lang="en-US" sz="1200" dirty="0" err="1">
                          <a:effectLst/>
                        </a:rPr>
                        <a:t>dBm</a:t>
                      </a:r>
                      <a:r>
                        <a:rPr lang="en-US"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200" dirty="0">
                          <a:effectLst/>
                        </a:rPr>
                        <a:t>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200" dirty="0" err="1">
                          <a:effectLst/>
                        </a:rPr>
                        <a:t>Posición</a:t>
                      </a:r>
                      <a:r>
                        <a:rPr lang="en-US" sz="1200" dirty="0">
                          <a:effectLst/>
                        </a:rPr>
                        <a:t> </a:t>
                      </a:r>
                      <a:r>
                        <a:rPr lang="en-US" sz="1200" dirty="0" err="1">
                          <a:effectLst/>
                        </a:rPr>
                        <a:t>Estimada</a:t>
                      </a:r>
                      <a:r>
                        <a:rPr lang="en-US" sz="1200" dirty="0">
                          <a:effectLst/>
                        </a:rPr>
                        <a:t> </a:t>
                      </a:r>
                      <a:r>
                        <a:rPr lang="en-US" sz="1200" dirty="0" err="1">
                          <a:effectLst/>
                        </a:rPr>
                        <a:t>Mota</a:t>
                      </a:r>
                      <a:r>
                        <a:rPr lang="en-US" sz="1200" dirty="0">
                          <a:effectLst/>
                        </a:rPr>
                        <a:t> </a:t>
                      </a:r>
                      <a:r>
                        <a:rPr lang="en-US" sz="1200" dirty="0" err="1">
                          <a:effectLst/>
                        </a:rPr>
                        <a:t>Desconocida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200">
                          <a:effectLst/>
                        </a:rPr>
                        <a:t>Error Absoluto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27149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200" b="1" dirty="0">
                          <a:effectLst/>
                        </a:rPr>
                        <a:t>X[m]</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effectLst/>
                        </a:rPr>
                        <a:t>Y[m]</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effectLst/>
                        </a:rPr>
                        <a:t>X[m]</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effectLst/>
                        </a:rPr>
                        <a:t>Y[m]</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1499">
                <a:tc rowSpan="2">
                  <a:txBody>
                    <a:bodyPr/>
                    <a:lstStyle/>
                    <a:p>
                      <a:pPr marL="0" marR="0" algn="ctr">
                        <a:lnSpc>
                          <a:spcPct val="107000"/>
                        </a:lnSpc>
                        <a:spcBef>
                          <a:spcPts val="0"/>
                        </a:spcBef>
                        <a:spcAft>
                          <a:spcPts val="0"/>
                        </a:spcAft>
                      </a:pPr>
                      <a:r>
                        <a:rPr lang="en-US" sz="1200">
                          <a:effectLst/>
                        </a:rPr>
                        <a:t>Escenario 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effectLst/>
                        </a:rPr>
                        <a:t>Maximo</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0.524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-0.843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0.324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0.543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7826">
                <a:tc vMerge="1">
                  <a:txBody>
                    <a:bodyPr/>
                    <a:lstStyle/>
                    <a:p>
                      <a:endParaRPr lang="en-US"/>
                    </a:p>
                  </a:txBody>
                  <a:tcPr/>
                </a:tc>
                <a:tc>
                  <a:txBody>
                    <a:bodyPr/>
                    <a:lstStyle/>
                    <a:p>
                      <a:pPr marL="0" marR="0" algn="ctr">
                        <a:lnSpc>
                          <a:spcPct val="107000"/>
                        </a:lnSpc>
                        <a:spcBef>
                          <a:spcPts val="0"/>
                        </a:spcBef>
                        <a:spcAft>
                          <a:spcPts val="0"/>
                        </a:spcAft>
                      </a:pPr>
                      <a:r>
                        <a:rPr lang="en-US" sz="1200" b="1" dirty="0" err="1">
                          <a:effectLst/>
                        </a:rPr>
                        <a:t>Mínimo</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-0.333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1499">
                <a:tc rowSpan="2">
                  <a:txBody>
                    <a:bodyPr/>
                    <a:lstStyle/>
                    <a:p>
                      <a:pPr marL="0" marR="0" algn="ctr">
                        <a:lnSpc>
                          <a:spcPct val="107000"/>
                        </a:lnSpc>
                        <a:spcBef>
                          <a:spcPts val="0"/>
                        </a:spcBef>
                        <a:spcAft>
                          <a:spcPts val="0"/>
                        </a:spcAft>
                      </a:pPr>
                      <a:r>
                        <a:rPr lang="es-EC" sz="1200" dirty="0">
                          <a:effectLst/>
                        </a:rPr>
                        <a:t>Escenario 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C" sz="1200" b="1" dirty="0">
                          <a:effectLst/>
                        </a:rPr>
                        <a:t>Máximo</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0.387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1499">
                <a:tc vMerge="1">
                  <a:txBody>
                    <a:bodyPr/>
                    <a:lstStyle/>
                    <a:p>
                      <a:endParaRPr lang="en-US"/>
                    </a:p>
                  </a:txBody>
                  <a:tcPr/>
                </a:tc>
                <a:tc>
                  <a:txBody>
                    <a:bodyPr/>
                    <a:lstStyle/>
                    <a:p>
                      <a:pPr marL="0" marR="0" algn="ctr">
                        <a:lnSpc>
                          <a:spcPct val="107000"/>
                        </a:lnSpc>
                        <a:spcBef>
                          <a:spcPts val="0"/>
                        </a:spcBef>
                        <a:spcAft>
                          <a:spcPts val="0"/>
                        </a:spcAft>
                      </a:pPr>
                      <a:r>
                        <a:rPr lang="en-US" sz="1200" b="1" dirty="0" err="1">
                          <a:effectLst/>
                        </a:rPr>
                        <a:t>Mínimo</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-0.293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9" name="Imagen 8"/>
          <p:cNvPicPr/>
          <p:nvPr/>
        </p:nvPicPr>
        <p:blipFill>
          <a:blip r:embed="rId2">
            <a:extLst>
              <a:ext uri="{28A0092B-C50C-407E-A947-70E740481C1C}">
                <a14:useLocalDpi xmlns:a14="http://schemas.microsoft.com/office/drawing/2010/main" val="0"/>
              </a:ext>
            </a:extLst>
          </a:blip>
          <a:srcRect/>
          <a:stretch>
            <a:fillRect/>
          </a:stretch>
        </p:blipFill>
        <p:spPr bwMode="auto">
          <a:xfrm>
            <a:off x="6416668" y="1273794"/>
            <a:ext cx="5196625" cy="2171700"/>
          </a:xfrm>
          <a:prstGeom prst="rect">
            <a:avLst/>
          </a:prstGeom>
          <a:noFill/>
          <a:ln>
            <a:noFill/>
          </a:ln>
        </p:spPr>
      </p:pic>
      <p:pic>
        <p:nvPicPr>
          <p:cNvPr id="10" name="Imagen 9"/>
          <p:cNvPicPr/>
          <p:nvPr/>
        </p:nvPicPr>
        <p:blipFill>
          <a:blip r:embed="rId3">
            <a:extLst>
              <a:ext uri="{28A0092B-C50C-407E-A947-70E740481C1C}">
                <a14:useLocalDpi xmlns:a14="http://schemas.microsoft.com/office/drawing/2010/main" val="0"/>
              </a:ext>
            </a:extLst>
          </a:blip>
          <a:srcRect/>
          <a:stretch>
            <a:fillRect/>
          </a:stretch>
        </p:blipFill>
        <p:spPr bwMode="auto">
          <a:xfrm>
            <a:off x="6416669" y="4483382"/>
            <a:ext cx="5196625" cy="2031838"/>
          </a:xfrm>
          <a:prstGeom prst="rect">
            <a:avLst/>
          </a:prstGeom>
          <a:noFill/>
          <a:ln>
            <a:noFill/>
          </a:ln>
        </p:spPr>
      </p:pic>
      <p:sp>
        <p:nvSpPr>
          <p:cNvPr id="11" name="Título 1"/>
          <p:cNvSpPr txBox="1">
            <a:spLocks/>
          </p:cNvSpPr>
          <p:nvPr/>
        </p:nvSpPr>
        <p:spPr>
          <a:xfrm>
            <a:off x="3593207" y="859936"/>
            <a:ext cx="4630910" cy="52422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b="1" dirty="0" smtClean="0">
                <a:solidFill>
                  <a:schemeClr val="tx1"/>
                </a:solidFill>
              </a:rPr>
              <a:t>3er </a:t>
            </a:r>
            <a:r>
              <a:rPr lang="en-US" sz="2000" b="1" dirty="0" err="1" smtClean="0">
                <a:solidFill>
                  <a:schemeClr val="tx1"/>
                </a:solidFill>
              </a:rPr>
              <a:t>Cuadrante</a:t>
            </a:r>
            <a:r>
              <a:rPr lang="en-US" sz="2000" b="1" dirty="0" smtClean="0">
                <a:solidFill>
                  <a:schemeClr val="tx1"/>
                </a:solidFill>
              </a:rPr>
              <a:t> (-0.3, 0.2)</a:t>
            </a:r>
            <a:endParaRPr lang="en-US" sz="2000" b="1" dirty="0">
              <a:solidFill>
                <a:schemeClr val="tx1"/>
              </a:solidFill>
            </a:endParaRPr>
          </a:p>
        </p:txBody>
      </p:sp>
      <p:sp>
        <p:nvSpPr>
          <p:cNvPr id="12" name="Título 1"/>
          <p:cNvSpPr txBox="1">
            <a:spLocks/>
          </p:cNvSpPr>
          <p:nvPr/>
        </p:nvSpPr>
        <p:spPr>
          <a:xfrm>
            <a:off x="3776252" y="3976024"/>
            <a:ext cx="4630910" cy="52422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b="1" dirty="0" smtClean="0">
                <a:solidFill>
                  <a:schemeClr val="tx1"/>
                </a:solidFill>
              </a:rPr>
              <a:t>4to  </a:t>
            </a:r>
            <a:r>
              <a:rPr lang="en-US" sz="2000" b="1" dirty="0" err="1" smtClean="0">
                <a:solidFill>
                  <a:schemeClr val="tx1"/>
                </a:solidFill>
              </a:rPr>
              <a:t>Cuadrante</a:t>
            </a:r>
            <a:r>
              <a:rPr lang="en-US" sz="2000" b="1" dirty="0" smtClean="0">
                <a:solidFill>
                  <a:schemeClr val="tx1"/>
                </a:solidFill>
              </a:rPr>
              <a:t> (0.2, -0.3)</a:t>
            </a:r>
            <a:endParaRPr lang="en-US" sz="2000" b="1" dirty="0">
              <a:solidFill>
                <a:schemeClr val="tx1"/>
              </a:solidFill>
            </a:endParaRPr>
          </a:p>
        </p:txBody>
      </p:sp>
      <p:sp>
        <p:nvSpPr>
          <p:cNvPr id="13" name="Rectángulo 12"/>
          <p:cNvSpPr/>
          <p:nvPr/>
        </p:nvSpPr>
        <p:spPr>
          <a:xfrm>
            <a:off x="6332293" y="3483730"/>
            <a:ext cx="5200078" cy="307777"/>
          </a:xfrm>
          <a:prstGeom prst="rect">
            <a:avLst/>
          </a:prstGeom>
        </p:spPr>
        <p:txBody>
          <a:bodyPr wrap="none">
            <a:spAutoFit/>
          </a:bodyPr>
          <a:lstStyle/>
          <a:p>
            <a:r>
              <a:rPr lang="es-ES" sz="1400" dirty="0"/>
              <a:t>Figura </a:t>
            </a:r>
            <a:r>
              <a:rPr lang="es-ES" sz="1400" dirty="0" smtClean="0"/>
              <a:t>16 </a:t>
            </a:r>
            <a:r>
              <a:rPr lang="en-US" sz="1400" dirty="0" smtClean="0"/>
              <a:t>Error </a:t>
            </a:r>
            <a:r>
              <a:rPr lang="en-US" sz="1400" dirty="0" err="1"/>
              <a:t>Absoluto</a:t>
            </a:r>
            <a:r>
              <a:rPr lang="en-US" sz="1400" dirty="0"/>
              <a:t> </a:t>
            </a:r>
            <a:r>
              <a:rPr lang="en-US" sz="1400" dirty="0" err="1"/>
              <a:t>Eje</a:t>
            </a:r>
            <a:r>
              <a:rPr lang="en-US" sz="1400" dirty="0"/>
              <a:t> X [m] y </a:t>
            </a:r>
            <a:r>
              <a:rPr lang="en-US" sz="1400" dirty="0" err="1"/>
              <a:t>Eje</a:t>
            </a:r>
            <a:r>
              <a:rPr lang="en-US" sz="1400" dirty="0"/>
              <a:t> Y [m</a:t>
            </a:r>
            <a:r>
              <a:rPr lang="en-US" sz="1400" dirty="0" smtClean="0"/>
              <a:t>]-3er </a:t>
            </a:r>
            <a:r>
              <a:rPr lang="en-US" sz="1400" dirty="0" err="1" smtClean="0"/>
              <a:t>Cuadrante</a:t>
            </a:r>
            <a:r>
              <a:rPr lang="en-US" sz="1400" dirty="0" smtClean="0"/>
              <a:t>. </a:t>
            </a:r>
            <a:endParaRPr lang="en-US" sz="1400" dirty="0"/>
          </a:p>
        </p:txBody>
      </p:sp>
      <p:sp>
        <p:nvSpPr>
          <p:cNvPr id="14" name="Rectángulo 13"/>
          <p:cNvSpPr/>
          <p:nvPr/>
        </p:nvSpPr>
        <p:spPr>
          <a:xfrm>
            <a:off x="6350919" y="6515219"/>
            <a:ext cx="5200078" cy="307777"/>
          </a:xfrm>
          <a:prstGeom prst="rect">
            <a:avLst/>
          </a:prstGeom>
        </p:spPr>
        <p:txBody>
          <a:bodyPr wrap="none">
            <a:spAutoFit/>
          </a:bodyPr>
          <a:lstStyle/>
          <a:p>
            <a:r>
              <a:rPr lang="es-ES" sz="1400" dirty="0"/>
              <a:t>Figura </a:t>
            </a:r>
            <a:r>
              <a:rPr lang="es-ES" sz="1400" dirty="0" smtClean="0"/>
              <a:t>17 </a:t>
            </a:r>
            <a:r>
              <a:rPr lang="en-US" sz="1400" dirty="0" smtClean="0"/>
              <a:t>Error </a:t>
            </a:r>
            <a:r>
              <a:rPr lang="en-US" sz="1400" dirty="0" err="1"/>
              <a:t>Absoluto</a:t>
            </a:r>
            <a:r>
              <a:rPr lang="en-US" sz="1400" dirty="0"/>
              <a:t> </a:t>
            </a:r>
            <a:r>
              <a:rPr lang="en-US" sz="1400" dirty="0" err="1"/>
              <a:t>Eje</a:t>
            </a:r>
            <a:r>
              <a:rPr lang="en-US" sz="1400" dirty="0"/>
              <a:t> X [m] y </a:t>
            </a:r>
            <a:r>
              <a:rPr lang="en-US" sz="1400" dirty="0" err="1"/>
              <a:t>Eje</a:t>
            </a:r>
            <a:r>
              <a:rPr lang="en-US" sz="1400" dirty="0"/>
              <a:t> Y [m</a:t>
            </a:r>
            <a:r>
              <a:rPr lang="en-US" sz="1400" dirty="0" smtClean="0"/>
              <a:t>]-4to </a:t>
            </a:r>
            <a:r>
              <a:rPr lang="en-US" sz="1400" dirty="0" err="1" smtClean="0"/>
              <a:t>Cuadrante</a:t>
            </a:r>
            <a:r>
              <a:rPr lang="en-US" sz="1400" dirty="0" smtClean="0"/>
              <a:t>. </a:t>
            </a:r>
            <a:endParaRPr lang="en-US" sz="1400" dirty="0"/>
          </a:p>
        </p:txBody>
      </p:sp>
      <p:sp>
        <p:nvSpPr>
          <p:cNvPr id="15" name="Rectángulo 14"/>
          <p:cNvSpPr/>
          <p:nvPr/>
        </p:nvSpPr>
        <p:spPr>
          <a:xfrm>
            <a:off x="221077" y="3329842"/>
            <a:ext cx="5084725" cy="307777"/>
          </a:xfrm>
          <a:prstGeom prst="rect">
            <a:avLst/>
          </a:prstGeom>
        </p:spPr>
        <p:txBody>
          <a:bodyPr wrap="none">
            <a:spAutoFit/>
          </a:bodyPr>
          <a:lstStyle/>
          <a:p>
            <a:r>
              <a:rPr lang="es-ES" sz="1400" dirty="0" smtClean="0"/>
              <a:t>Tabla 8 </a:t>
            </a:r>
            <a:r>
              <a:rPr lang="en-US" sz="1400" dirty="0"/>
              <a:t>Error </a:t>
            </a:r>
            <a:r>
              <a:rPr lang="en-US" sz="1400" dirty="0" err="1"/>
              <a:t>Absoluto</a:t>
            </a:r>
            <a:r>
              <a:rPr lang="en-US" sz="1400" dirty="0"/>
              <a:t> </a:t>
            </a:r>
            <a:r>
              <a:rPr lang="en-US" sz="1400" dirty="0" err="1"/>
              <a:t>Eje</a:t>
            </a:r>
            <a:r>
              <a:rPr lang="en-US" sz="1400" dirty="0"/>
              <a:t> X [m] y </a:t>
            </a:r>
            <a:r>
              <a:rPr lang="en-US" sz="1400" dirty="0" err="1"/>
              <a:t>Eje</a:t>
            </a:r>
            <a:r>
              <a:rPr lang="en-US" sz="1400" dirty="0"/>
              <a:t> Y [m</a:t>
            </a:r>
            <a:r>
              <a:rPr lang="en-US" sz="1400" dirty="0" smtClean="0"/>
              <a:t>]- 3er </a:t>
            </a:r>
            <a:r>
              <a:rPr lang="en-US" sz="1400" dirty="0" err="1" smtClean="0"/>
              <a:t>Cuadrante</a:t>
            </a:r>
            <a:r>
              <a:rPr lang="es-ES" sz="1400" dirty="0" smtClean="0"/>
              <a:t>. </a:t>
            </a:r>
            <a:endParaRPr lang="en-US" sz="1400" dirty="0"/>
          </a:p>
        </p:txBody>
      </p:sp>
      <p:sp>
        <p:nvSpPr>
          <p:cNvPr id="16" name="Rectángulo 15"/>
          <p:cNvSpPr/>
          <p:nvPr/>
        </p:nvSpPr>
        <p:spPr>
          <a:xfrm>
            <a:off x="221076" y="6515220"/>
            <a:ext cx="5084725" cy="307777"/>
          </a:xfrm>
          <a:prstGeom prst="rect">
            <a:avLst/>
          </a:prstGeom>
        </p:spPr>
        <p:txBody>
          <a:bodyPr wrap="none">
            <a:spAutoFit/>
          </a:bodyPr>
          <a:lstStyle/>
          <a:p>
            <a:r>
              <a:rPr lang="es-ES" sz="1400" dirty="0" smtClean="0"/>
              <a:t>Tabla 9 </a:t>
            </a:r>
            <a:r>
              <a:rPr lang="en-US" sz="1400" dirty="0"/>
              <a:t>Error </a:t>
            </a:r>
            <a:r>
              <a:rPr lang="en-US" sz="1400" dirty="0" err="1"/>
              <a:t>Absoluto</a:t>
            </a:r>
            <a:r>
              <a:rPr lang="en-US" sz="1400" dirty="0"/>
              <a:t> </a:t>
            </a:r>
            <a:r>
              <a:rPr lang="en-US" sz="1400" dirty="0" err="1"/>
              <a:t>Eje</a:t>
            </a:r>
            <a:r>
              <a:rPr lang="en-US" sz="1400" dirty="0"/>
              <a:t> X [m] y </a:t>
            </a:r>
            <a:r>
              <a:rPr lang="en-US" sz="1400" dirty="0" err="1"/>
              <a:t>Eje</a:t>
            </a:r>
            <a:r>
              <a:rPr lang="en-US" sz="1400" dirty="0"/>
              <a:t> Y [m</a:t>
            </a:r>
            <a:r>
              <a:rPr lang="en-US" sz="1400" dirty="0" smtClean="0"/>
              <a:t>]- 4to </a:t>
            </a:r>
            <a:r>
              <a:rPr lang="en-US" sz="1400" dirty="0" err="1" smtClean="0"/>
              <a:t>Cuadrante</a:t>
            </a:r>
            <a:r>
              <a:rPr lang="es-ES" sz="1400" dirty="0" smtClean="0"/>
              <a:t>. </a:t>
            </a:r>
            <a:endParaRPr lang="en-US" sz="1400" dirty="0"/>
          </a:p>
        </p:txBody>
      </p:sp>
      <p:sp>
        <p:nvSpPr>
          <p:cNvPr id="17" name="Marcador de número de diapositiva 2"/>
          <p:cNvSpPr txBox="1">
            <a:spLocks/>
          </p:cNvSpPr>
          <p:nvPr/>
        </p:nvSpPr>
        <p:spPr>
          <a:xfrm>
            <a:off x="11356000" y="6415842"/>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30</a:t>
            </a:r>
            <a:endParaRPr lang="en-US" sz="1400" b="1" dirty="0">
              <a:solidFill>
                <a:schemeClr val="tx1"/>
              </a:solidFill>
            </a:endParaRPr>
          </a:p>
        </p:txBody>
      </p:sp>
    </p:spTree>
    <p:extLst>
      <p:ext uri="{BB962C8B-B14F-4D97-AF65-F5344CB8AC3E}">
        <p14:creationId xmlns:p14="http://schemas.microsoft.com/office/powerpoint/2010/main" val="7022633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2134" y="0"/>
            <a:ext cx="9226520" cy="1320800"/>
          </a:xfrm>
        </p:spPr>
        <p:txBody>
          <a:bodyPr>
            <a:normAutofit fontScale="90000"/>
          </a:bodyPr>
          <a:lstStyle/>
          <a:p>
            <a:r>
              <a:rPr lang="en-US" sz="3100" dirty="0" err="1"/>
              <a:t>Análisis</a:t>
            </a:r>
            <a:r>
              <a:rPr lang="en-US" sz="3100" dirty="0"/>
              <a:t> de </a:t>
            </a:r>
            <a:r>
              <a:rPr lang="en-US" sz="3100" dirty="0" err="1"/>
              <a:t>Resultados</a:t>
            </a:r>
            <a:r>
              <a:rPr lang="en-US" sz="3100" dirty="0"/>
              <a:t>- </a:t>
            </a:r>
            <a:r>
              <a:rPr lang="en-US" sz="3100" dirty="0" err="1"/>
              <a:t>Distancia</a:t>
            </a:r>
            <a:r>
              <a:rPr lang="en-US" sz="3100" dirty="0"/>
              <a:t> </a:t>
            </a:r>
            <a:r>
              <a:rPr lang="en-US" sz="3100" dirty="0" err="1"/>
              <a:t>Euclidiana</a:t>
            </a:r>
            <a:r>
              <a:rPr lang="en-US" sz="3100" dirty="0"/>
              <a:t> entre la </a:t>
            </a:r>
            <a:r>
              <a:rPr lang="en-US" sz="3100" dirty="0" err="1"/>
              <a:t>Posición</a:t>
            </a:r>
            <a:r>
              <a:rPr lang="en-US" sz="3100" dirty="0"/>
              <a:t> Real y la </a:t>
            </a:r>
            <a:r>
              <a:rPr lang="en-US" sz="3100" dirty="0" err="1"/>
              <a:t>Posición</a:t>
            </a:r>
            <a:r>
              <a:rPr lang="en-US" sz="3100" dirty="0"/>
              <a:t> </a:t>
            </a:r>
            <a:r>
              <a:rPr lang="en-US" sz="3100" dirty="0" err="1"/>
              <a:t>Estimada</a:t>
            </a:r>
            <a:r>
              <a:rPr lang="en-US" dirty="0"/>
              <a:t/>
            </a:r>
            <a:br>
              <a:rPr lang="en-US" dirty="0"/>
            </a:br>
            <a:endParaRPr lang="en-US" dirty="0"/>
          </a:p>
        </p:txBody>
      </p:sp>
      <p:sp>
        <p:nvSpPr>
          <p:cNvPr id="3" name="Marcador de número de diapositiva 2"/>
          <p:cNvSpPr>
            <a:spLocks noGrp="1"/>
          </p:cNvSpPr>
          <p:nvPr>
            <p:ph type="sldNum" sz="quarter" idx="12"/>
          </p:nvPr>
        </p:nvSpPr>
        <p:spPr>
          <a:xfrm>
            <a:off x="8590663" y="5642116"/>
            <a:ext cx="683339" cy="365125"/>
          </a:xfrm>
        </p:spPr>
        <p:txBody>
          <a:bodyPr/>
          <a:lstStyle/>
          <a:p>
            <a:fld id="{DB0DCB16-218F-4486-B747-F31442B458F2}" type="slidenum">
              <a:rPr lang="en-US" smtClean="0"/>
              <a:t>31</a:t>
            </a:fld>
            <a:endParaRPr lang="en-US"/>
          </a:p>
        </p:txBody>
      </p:sp>
      <p:pic>
        <p:nvPicPr>
          <p:cNvPr id="4" name="Imagen 3"/>
          <p:cNvPicPr>
            <a:picLocks noChangeAspect="1"/>
          </p:cNvPicPr>
          <p:nvPr/>
        </p:nvPicPr>
        <p:blipFill rotWithShape="1">
          <a:blip r:embed="rId2"/>
          <a:srcRect r="66710" b="49850"/>
          <a:stretch/>
        </p:blipFill>
        <p:spPr>
          <a:xfrm>
            <a:off x="447954" y="1877803"/>
            <a:ext cx="3258080" cy="2087809"/>
          </a:xfrm>
          <a:prstGeom prst="rect">
            <a:avLst/>
          </a:prstGeom>
        </p:spPr>
      </p:pic>
      <p:pic>
        <p:nvPicPr>
          <p:cNvPr id="8" name="Imagen 7"/>
          <p:cNvPicPr>
            <a:picLocks noChangeAspect="1"/>
          </p:cNvPicPr>
          <p:nvPr/>
        </p:nvPicPr>
        <p:blipFill rotWithShape="1">
          <a:blip r:embed="rId2"/>
          <a:srcRect l="32641" r="33038" b="48051"/>
          <a:stretch/>
        </p:blipFill>
        <p:spPr>
          <a:xfrm>
            <a:off x="4364744" y="1868939"/>
            <a:ext cx="3387144" cy="2087809"/>
          </a:xfrm>
          <a:prstGeom prst="rect">
            <a:avLst/>
          </a:prstGeom>
        </p:spPr>
      </p:pic>
      <p:pic>
        <p:nvPicPr>
          <p:cNvPr id="9" name="Imagen 8"/>
          <p:cNvPicPr>
            <a:picLocks noChangeAspect="1"/>
          </p:cNvPicPr>
          <p:nvPr/>
        </p:nvPicPr>
        <p:blipFill rotWithShape="1">
          <a:blip r:embed="rId2"/>
          <a:srcRect l="65880" t="1" r="449" b="50723"/>
          <a:stretch/>
        </p:blipFill>
        <p:spPr>
          <a:xfrm>
            <a:off x="8410598" y="1877802"/>
            <a:ext cx="3412901" cy="2087809"/>
          </a:xfrm>
          <a:prstGeom prst="rect">
            <a:avLst/>
          </a:prstGeom>
        </p:spPr>
      </p:pic>
      <p:pic>
        <p:nvPicPr>
          <p:cNvPr id="10" name="Imagen 9"/>
          <p:cNvPicPr>
            <a:picLocks noChangeAspect="1"/>
          </p:cNvPicPr>
          <p:nvPr/>
        </p:nvPicPr>
        <p:blipFill rotWithShape="1">
          <a:blip r:embed="rId2"/>
          <a:srcRect l="9580" t="50389" r="56424"/>
          <a:stretch/>
        </p:blipFill>
        <p:spPr>
          <a:xfrm>
            <a:off x="1970743" y="4071035"/>
            <a:ext cx="3470582" cy="2162343"/>
          </a:xfrm>
          <a:prstGeom prst="rect">
            <a:avLst/>
          </a:prstGeom>
        </p:spPr>
      </p:pic>
      <p:pic>
        <p:nvPicPr>
          <p:cNvPr id="11" name="Imagen 10"/>
          <p:cNvPicPr>
            <a:picLocks noChangeAspect="1"/>
          </p:cNvPicPr>
          <p:nvPr/>
        </p:nvPicPr>
        <p:blipFill rotWithShape="1">
          <a:blip r:embed="rId2"/>
          <a:srcRect l="53970" t="51281" r="11925"/>
          <a:stretch/>
        </p:blipFill>
        <p:spPr>
          <a:xfrm>
            <a:off x="6668632" y="4083914"/>
            <a:ext cx="3387144" cy="2162343"/>
          </a:xfrm>
          <a:prstGeom prst="rect">
            <a:avLst/>
          </a:prstGeom>
        </p:spPr>
      </p:pic>
      <p:sp>
        <p:nvSpPr>
          <p:cNvPr id="12" name="Rectángulo 11"/>
          <p:cNvSpPr/>
          <p:nvPr/>
        </p:nvSpPr>
        <p:spPr>
          <a:xfrm>
            <a:off x="2954966" y="1143729"/>
            <a:ext cx="6206699" cy="646331"/>
          </a:xfrm>
          <a:prstGeom prst="rect">
            <a:avLst/>
          </a:prstGeom>
        </p:spPr>
        <p:txBody>
          <a:bodyPr wrap="none">
            <a:spAutoFit/>
          </a:bodyPr>
          <a:lstStyle/>
          <a:p>
            <a:pPr algn="ctr"/>
            <a:r>
              <a:rPr lang="es-EC" b="1" dirty="0" smtClean="0"/>
              <a:t>No de Muestras en función de n (Constante de </a:t>
            </a:r>
            <a:r>
              <a:rPr lang="es-EC" b="1" dirty="0" err="1" smtClean="0"/>
              <a:t>Pathloss</a:t>
            </a:r>
            <a:r>
              <a:rPr lang="es-EC" b="1" dirty="0"/>
              <a:t>)</a:t>
            </a:r>
            <a:endParaRPr lang="es-EC" b="1" dirty="0" smtClean="0"/>
          </a:p>
          <a:p>
            <a:pPr algn="ctr"/>
            <a:r>
              <a:rPr lang="es-EC" b="1" dirty="0" smtClean="0"/>
              <a:t>Escenario 1 4to </a:t>
            </a:r>
            <a:r>
              <a:rPr lang="es-EC" b="1" dirty="0"/>
              <a:t>Cuadrante</a:t>
            </a:r>
            <a:endParaRPr lang="en-US" dirty="0"/>
          </a:p>
        </p:txBody>
      </p:sp>
      <p:sp>
        <p:nvSpPr>
          <p:cNvPr id="13" name="Rectángulo 12"/>
          <p:cNvSpPr/>
          <p:nvPr/>
        </p:nvSpPr>
        <p:spPr>
          <a:xfrm>
            <a:off x="3302944" y="6373423"/>
            <a:ext cx="5794791" cy="307777"/>
          </a:xfrm>
          <a:prstGeom prst="rect">
            <a:avLst/>
          </a:prstGeom>
        </p:spPr>
        <p:txBody>
          <a:bodyPr wrap="none">
            <a:spAutoFit/>
          </a:bodyPr>
          <a:lstStyle/>
          <a:p>
            <a:r>
              <a:rPr lang="es-ES" sz="1400" dirty="0" smtClean="0"/>
              <a:t>Figura 18 Ej. </a:t>
            </a:r>
            <a:r>
              <a:rPr lang="es-EC" sz="1400" dirty="0" smtClean="0"/>
              <a:t>No </a:t>
            </a:r>
            <a:r>
              <a:rPr lang="es-EC" sz="1400" dirty="0"/>
              <a:t>de Muestras en función de n (Constante de </a:t>
            </a:r>
            <a:r>
              <a:rPr lang="es-EC" sz="1400" dirty="0" err="1"/>
              <a:t>Pathloss</a:t>
            </a:r>
            <a:r>
              <a:rPr lang="es-EC" sz="1400" dirty="0" smtClean="0"/>
              <a:t>).</a:t>
            </a:r>
            <a:endParaRPr lang="es-EC" sz="1400" dirty="0"/>
          </a:p>
        </p:txBody>
      </p:sp>
      <p:sp>
        <p:nvSpPr>
          <p:cNvPr id="14" name="Marcador de número de diapositiva 2"/>
          <p:cNvSpPr txBox="1">
            <a:spLocks/>
          </p:cNvSpPr>
          <p:nvPr/>
        </p:nvSpPr>
        <p:spPr>
          <a:xfrm>
            <a:off x="11356000" y="6415842"/>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31</a:t>
            </a:r>
            <a:endParaRPr lang="en-US" sz="1400" b="1" dirty="0">
              <a:solidFill>
                <a:schemeClr val="tx1"/>
              </a:solidFill>
            </a:endParaRPr>
          </a:p>
        </p:txBody>
      </p:sp>
    </p:spTree>
    <p:extLst>
      <p:ext uri="{BB962C8B-B14F-4D97-AF65-F5344CB8AC3E}">
        <p14:creationId xmlns:p14="http://schemas.microsoft.com/office/powerpoint/2010/main" val="33848932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0213" y="120962"/>
            <a:ext cx="9522734" cy="1320800"/>
          </a:xfrm>
        </p:spPr>
        <p:txBody>
          <a:bodyPr>
            <a:normAutofit/>
          </a:bodyPr>
          <a:lstStyle/>
          <a:p>
            <a:r>
              <a:rPr lang="en-US" sz="2800" dirty="0" err="1"/>
              <a:t>Análisis</a:t>
            </a:r>
            <a:r>
              <a:rPr lang="en-US" sz="2800" dirty="0"/>
              <a:t> de </a:t>
            </a:r>
            <a:r>
              <a:rPr lang="en-US" sz="2800" dirty="0" err="1" smtClean="0"/>
              <a:t>Resultados-Distancia</a:t>
            </a:r>
            <a:r>
              <a:rPr lang="en-US" sz="2800" dirty="0" smtClean="0"/>
              <a:t> </a:t>
            </a:r>
            <a:r>
              <a:rPr lang="en-US" sz="2800" dirty="0" err="1"/>
              <a:t>Euclidiana</a:t>
            </a:r>
            <a:r>
              <a:rPr lang="en-US" sz="2800" dirty="0"/>
              <a:t> entre la </a:t>
            </a:r>
            <a:r>
              <a:rPr lang="en-US" sz="2800" dirty="0" err="1"/>
              <a:t>Posición</a:t>
            </a:r>
            <a:r>
              <a:rPr lang="en-US" sz="2800" dirty="0"/>
              <a:t> Real y la </a:t>
            </a:r>
            <a:r>
              <a:rPr lang="en-US" sz="2800" dirty="0" err="1"/>
              <a:t>Posición</a:t>
            </a:r>
            <a:r>
              <a:rPr lang="en-US" sz="2800" dirty="0"/>
              <a:t> </a:t>
            </a:r>
            <a:r>
              <a:rPr lang="en-US" sz="2800" dirty="0" err="1"/>
              <a:t>Estimada</a:t>
            </a:r>
            <a:endParaRPr lang="en-US" sz="2800" dirty="0"/>
          </a:p>
        </p:txBody>
      </p:sp>
      <p:sp>
        <p:nvSpPr>
          <p:cNvPr id="3" name="Marcador de número de diapositiva 2"/>
          <p:cNvSpPr>
            <a:spLocks noGrp="1"/>
          </p:cNvSpPr>
          <p:nvPr>
            <p:ph type="sldNum" sz="quarter" idx="12"/>
          </p:nvPr>
        </p:nvSpPr>
        <p:spPr>
          <a:xfrm>
            <a:off x="8590663" y="5680750"/>
            <a:ext cx="683339" cy="365125"/>
          </a:xfrm>
        </p:spPr>
        <p:txBody>
          <a:bodyPr/>
          <a:lstStyle/>
          <a:p>
            <a:fld id="{DB0DCB16-218F-4486-B747-F31442B458F2}" type="slidenum">
              <a:rPr lang="en-US" smtClean="0"/>
              <a:t>32</a:t>
            </a:fld>
            <a:endParaRPr lang="en-US"/>
          </a:p>
        </p:txBody>
      </p:sp>
      <p:sp>
        <p:nvSpPr>
          <p:cNvPr id="4" name="Rectángulo 3"/>
          <p:cNvSpPr/>
          <p:nvPr/>
        </p:nvSpPr>
        <p:spPr>
          <a:xfrm>
            <a:off x="2782031" y="1138412"/>
            <a:ext cx="6315704" cy="646331"/>
          </a:xfrm>
          <a:prstGeom prst="rect">
            <a:avLst/>
          </a:prstGeom>
        </p:spPr>
        <p:txBody>
          <a:bodyPr wrap="none">
            <a:spAutoFit/>
          </a:bodyPr>
          <a:lstStyle/>
          <a:p>
            <a:pPr algn="ctr"/>
            <a:r>
              <a:rPr lang="es-EC" b="1" dirty="0"/>
              <a:t>n</a:t>
            </a:r>
            <a:r>
              <a:rPr lang="es-EC" b="1" dirty="0" smtClean="0"/>
              <a:t> (Constante </a:t>
            </a:r>
            <a:r>
              <a:rPr lang="es-EC" b="1" dirty="0"/>
              <a:t>de </a:t>
            </a:r>
            <a:r>
              <a:rPr lang="es-EC" b="1" dirty="0" err="1"/>
              <a:t>Pathloss</a:t>
            </a:r>
            <a:r>
              <a:rPr lang="es-EC" b="1" dirty="0"/>
              <a:t>) </a:t>
            </a:r>
            <a:r>
              <a:rPr lang="es-EC" b="1" dirty="0" smtClean="0"/>
              <a:t>en función del No </a:t>
            </a:r>
            <a:r>
              <a:rPr lang="es-EC" b="1" dirty="0"/>
              <a:t>de Muestras</a:t>
            </a:r>
            <a:r>
              <a:rPr lang="es-EC" b="1" dirty="0" smtClean="0"/>
              <a:t> </a:t>
            </a:r>
          </a:p>
          <a:p>
            <a:pPr algn="ctr"/>
            <a:r>
              <a:rPr lang="es-EC" b="1" dirty="0" smtClean="0"/>
              <a:t>Escenario 1 4to </a:t>
            </a:r>
            <a:r>
              <a:rPr lang="es-EC" b="1" dirty="0"/>
              <a:t>Cuadrante</a:t>
            </a:r>
            <a:endParaRPr lang="en-US" dirty="0"/>
          </a:p>
        </p:txBody>
      </p:sp>
      <p:pic>
        <p:nvPicPr>
          <p:cNvPr id="6" name="Imagen 5"/>
          <p:cNvPicPr>
            <a:picLocks noChangeAspect="1"/>
          </p:cNvPicPr>
          <p:nvPr/>
        </p:nvPicPr>
        <p:blipFill rotWithShape="1">
          <a:blip r:embed="rId2"/>
          <a:srcRect r="66427" b="49401"/>
          <a:stretch/>
        </p:blipFill>
        <p:spPr>
          <a:xfrm>
            <a:off x="548543" y="2015430"/>
            <a:ext cx="3258080" cy="2173787"/>
          </a:xfrm>
          <a:prstGeom prst="rect">
            <a:avLst/>
          </a:prstGeom>
        </p:spPr>
      </p:pic>
      <p:pic>
        <p:nvPicPr>
          <p:cNvPr id="7" name="Imagen 6"/>
          <p:cNvPicPr>
            <a:picLocks noChangeAspect="1"/>
          </p:cNvPicPr>
          <p:nvPr/>
        </p:nvPicPr>
        <p:blipFill rotWithShape="1">
          <a:blip r:embed="rId2"/>
          <a:srcRect l="33456" r="32557" b="49835"/>
          <a:stretch/>
        </p:blipFill>
        <p:spPr>
          <a:xfrm>
            <a:off x="4521011" y="1923244"/>
            <a:ext cx="3158153" cy="2173787"/>
          </a:xfrm>
          <a:prstGeom prst="rect">
            <a:avLst/>
          </a:prstGeom>
        </p:spPr>
      </p:pic>
      <p:pic>
        <p:nvPicPr>
          <p:cNvPr id="8" name="Imagen 7"/>
          <p:cNvPicPr>
            <a:picLocks noChangeAspect="1"/>
          </p:cNvPicPr>
          <p:nvPr/>
        </p:nvPicPr>
        <p:blipFill rotWithShape="1">
          <a:blip r:embed="rId2"/>
          <a:srcRect l="66256" b="48959"/>
          <a:stretch/>
        </p:blipFill>
        <p:spPr>
          <a:xfrm>
            <a:off x="8272590" y="1923243"/>
            <a:ext cx="3236765" cy="2173787"/>
          </a:xfrm>
          <a:prstGeom prst="rect">
            <a:avLst/>
          </a:prstGeom>
        </p:spPr>
      </p:pic>
      <p:pic>
        <p:nvPicPr>
          <p:cNvPr id="9" name="Imagen 8"/>
          <p:cNvPicPr>
            <a:picLocks noChangeAspect="1"/>
          </p:cNvPicPr>
          <p:nvPr/>
        </p:nvPicPr>
        <p:blipFill rotWithShape="1">
          <a:blip r:embed="rId2"/>
          <a:srcRect t="49507" r="66544"/>
          <a:stretch/>
        </p:blipFill>
        <p:spPr>
          <a:xfrm>
            <a:off x="548543" y="4429270"/>
            <a:ext cx="3236765" cy="2069912"/>
          </a:xfrm>
          <a:prstGeom prst="rect">
            <a:avLst/>
          </a:prstGeom>
        </p:spPr>
      </p:pic>
      <p:pic>
        <p:nvPicPr>
          <p:cNvPr id="10" name="Imagen 9"/>
          <p:cNvPicPr>
            <a:picLocks noChangeAspect="1"/>
          </p:cNvPicPr>
          <p:nvPr/>
        </p:nvPicPr>
        <p:blipFill rotWithShape="1">
          <a:blip r:embed="rId2"/>
          <a:srcRect l="33024" t="51479" r="32665"/>
          <a:stretch/>
        </p:blipFill>
        <p:spPr>
          <a:xfrm>
            <a:off x="4521011" y="4343765"/>
            <a:ext cx="3158153" cy="2069912"/>
          </a:xfrm>
          <a:prstGeom prst="rect">
            <a:avLst/>
          </a:prstGeom>
        </p:spPr>
      </p:pic>
      <p:pic>
        <p:nvPicPr>
          <p:cNvPr id="11" name="Imagen 10"/>
          <p:cNvPicPr>
            <a:picLocks noChangeAspect="1"/>
          </p:cNvPicPr>
          <p:nvPr/>
        </p:nvPicPr>
        <p:blipFill rotWithShape="1">
          <a:blip r:embed="rId2"/>
          <a:srcRect l="66041" t="49507"/>
          <a:stretch/>
        </p:blipFill>
        <p:spPr>
          <a:xfrm>
            <a:off x="8272590" y="4343765"/>
            <a:ext cx="3236765" cy="2069912"/>
          </a:xfrm>
          <a:prstGeom prst="rect">
            <a:avLst/>
          </a:prstGeom>
        </p:spPr>
      </p:pic>
      <p:sp>
        <p:nvSpPr>
          <p:cNvPr id="12" name="Rectángulo 11"/>
          <p:cNvSpPr/>
          <p:nvPr/>
        </p:nvSpPr>
        <p:spPr>
          <a:xfrm>
            <a:off x="2618987" y="6477625"/>
            <a:ext cx="6087586" cy="523220"/>
          </a:xfrm>
          <a:prstGeom prst="rect">
            <a:avLst/>
          </a:prstGeom>
        </p:spPr>
        <p:txBody>
          <a:bodyPr wrap="square">
            <a:spAutoFit/>
          </a:bodyPr>
          <a:lstStyle/>
          <a:p>
            <a:r>
              <a:rPr lang="es-ES" sz="1400" dirty="0" smtClean="0"/>
              <a:t>Figura 18 Ej. </a:t>
            </a:r>
            <a:r>
              <a:rPr lang="es-EC" sz="1400" dirty="0"/>
              <a:t>n (Constante de </a:t>
            </a:r>
            <a:r>
              <a:rPr lang="es-EC" sz="1400" dirty="0" err="1"/>
              <a:t>Pathloss</a:t>
            </a:r>
            <a:r>
              <a:rPr lang="es-EC" sz="1400" dirty="0"/>
              <a:t>) en función del No de </a:t>
            </a:r>
            <a:r>
              <a:rPr lang="es-EC" sz="1400" dirty="0" smtClean="0"/>
              <a:t>Muestras. </a:t>
            </a:r>
            <a:endParaRPr lang="es-EC" sz="1400" dirty="0"/>
          </a:p>
          <a:p>
            <a:endParaRPr lang="es-EC" sz="1400" dirty="0"/>
          </a:p>
        </p:txBody>
      </p:sp>
      <p:sp>
        <p:nvSpPr>
          <p:cNvPr id="13" name="Marcador de número de diapositiva 2"/>
          <p:cNvSpPr txBox="1">
            <a:spLocks/>
          </p:cNvSpPr>
          <p:nvPr/>
        </p:nvSpPr>
        <p:spPr>
          <a:xfrm>
            <a:off x="11356000" y="6415842"/>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32</a:t>
            </a:r>
            <a:endParaRPr lang="en-US" sz="1400" b="1" dirty="0">
              <a:solidFill>
                <a:schemeClr val="tx1"/>
              </a:solidFill>
            </a:endParaRPr>
          </a:p>
        </p:txBody>
      </p:sp>
    </p:spTree>
    <p:extLst>
      <p:ext uri="{BB962C8B-B14F-4D97-AF65-F5344CB8AC3E}">
        <p14:creationId xmlns:p14="http://schemas.microsoft.com/office/powerpoint/2010/main" val="542282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4969" y="59027"/>
            <a:ext cx="10296465" cy="1320800"/>
          </a:xfrm>
        </p:spPr>
        <p:txBody>
          <a:bodyPr>
            <a:normAutofit/>
          </a:bodyPr>
          <a:lstStyle/>
          <a:p>
            <a:r>
              <a:rPr lang="en-US" sz="2800" dirty="0" err="1"/>
              <a:t>Análisis</a:t>
            </a:r>
            <a:r>
              <a:rPr lang="en-US" sz="2800" dirty="0"/>
              <a:t> de </a:t>
            </a:r>
            <a:r>
              <a:rPr lang="en-US" sz="2800" dirty="0" err="1" smtClean="0"/>
              <a:t>Resultados</a:t>
            </a:r>
            <a:r>
              <a:rPr lang="en-US" sz="2800" dirty="0" smtClean="0"/>
              <a:t>-</a:t>
            </a:r>
            <a:r>
              <a:rPr lang="es-EC" sz="2800" dirty="0" smtClean="0"/>
              <a:t>Distancia </a:t>
            </a:r>
            <a:r>
              <a:rPr lang="es-EC" sz="2800" dirty="0"/>
              <a:t>en función de RSSI </a:t>
            </a:r>
            <a:r>
              <a:rPr lang="en-US" sz="2800" dirty="0"/>
              <a:t>[</a:t>
            </a:r>
            <a:r>
              <a:rPr lang="en-US" sz="2800" dirty="0" err="1"/>
              <a:t>dBm</a:t>
            </a:r>
            <a:r>
              <a:rPr lang="en-US" sz="2800" dirty="0"/>
              <a:t>]</a:t>
            </a:r>
          </a:p>
        </p:txBody>
      </p:sp>
      <p:sp>
        <p:nvSpPr>
          <p:cNvPr id="3" name="Marcador de número de diapositiva 2"/>
          <p:cNvSpPr>
            <a:spLocks noGrp="1"/>
          </p:cNvSpPr>
          <p:nvPr>
            <p:ph type="sldNum" sz="quarter" idx="12"/>
          </p:nvPr>
        </p:nvSpPr>
        <p:spPr/>
        <p:txBody>
          <a:bodyPr/>
          <a:lstStyle/>
          <a:p>
            <a:fld id="{DB0DCB16-218F-4486-B747-F31442B458F2}" type="slidenum">
              <a:rPr lang="en-US" smtClean="0"/>
              <a:t>33</a:t>
            </a:fld>
            <a:endParaRPr lang="en-US"/>
          </a:p>
        </p:txBody>
      </p:sp>
      <p:sp>
        <p:nvSpPr>
          <p:cNvPr id="7" name="Rectángulo 6"/>
          <p:cNvSpPr/>
          <p:nvPr/>
        </p:nvSpPr>
        <p:spPr>
          <a:xfrm>
            <a:off x="3130948" y="686225"/>
            <a:ext cx="5405326" cy="646331"/>
          </a:xfrm>
          <a:prstGeom prst="rect">
            <a:avLst/>
          </a:prstGeom>
        </p:spPr>
        <p:txBody>
          <a:bodyPr wrap="none">
            <a:spAutoFit/>
          </a:bodyPr>
          <a:lstStyle/>
          <a:p>
            <a:pPr algn="ctr"/>
            <a:r>
              <a:rPr lang="es-EC" b="1" dirty="0"/>
              <a:t>Distancia, RSSI, Varianza y Cantidad de </a:t>
            </a:r>
            <a:r>
              <a:rPr lang="es-EC" b="1" dirty="0" smtClean="0"/>
              <a:t>Muestras</a:t>
            </a:r>
          </a:p>
          <a:p>
            <a:pPr algn="ctr"/>
            <a:r>
              <a:rPr lang="es-EC" b="1" dirty="0" smtClean="0"/>
              <a:t> Escenario 2  4to Cuadrante</a:t>
            </a:r>
            <a:endParaRPr lang="en-US" dirty="0"/>
          </a:p>
        </p:txBody>
      </p:sp>
      <p:graphicFrame>
        <p:nvGraphicFramePr>
          <p:cNvPr id="4" name="Tabla 3"/>
          <p:cNvGraphicFramePr>
            <a:graphicFrameLocks noGrp="1"/>
          </p:cNvGraphicFramePr>
          <p:nvPr>
            <p:extLst>
              <p:ext uri="{D42A27DB-BD31-4B8C-83A1-F6EECF244321}">
                <p14:modId xmlns:p14="http://schemas.microsoft.com/office/powerpoint/2010/main" val="343837778"/>
              </p:ext>
            </p:extLst>
          </p:nvPr>
        </p:nvGraphicFramePr>
        <p:xfrm>
          <a:off x="3655550" y="1452932"/>
          <a:ext cx="4876800" cy="2348484"/>
        </p:xfrm>
        <a:graphic>
          <a:graphicData uri="http://schemas.openxmlformats.org/drawingml/2006/table">
            <a:tbl>
              <a:tblPr firstRow="1" firstCol="1" bandRow="1">
                <a:tableStyleId>{5C22544A-7EE6-4342-B048-85BDC9FD1C3A}</a:tableStyleId>
              </a:tblPr>
              <a:tblGrid>
                <a:gridCol w="857697"/>
                <a:gridCol w="514618"/>
                <a:gridCol w="457438"/>
                <a:gridCol w="514618"/>
                <a:gridCol w="514618"/>
                <a:gridCol w="457438"/>
                <a:gridCol w="571798"/>
                <a:gridCol w="457438"/>
                <a:gridCol w="531137"/>
              </a:tblGrid>
              <a:tr h="200025">
                <a:tc>
                  <a:txBody>
                    <a:bodyPr/>
                    <a:lstStyle/>
                    <a:p>
                      <a:pPr marL="0" marR="0" algn="ctr">
                        <a:lnSpc>
                          <a:spcPct val="107000"/>
                        </a:lnSpc>
                        <a:spcBef>
                          <a:spcPts val="0"/>
                        </a:spcBef>
                        <a:spcAft>
                          <a:spcPts val="0"/>
                        </a:spcAft>
                      </a:pPr>
                      <a:r>
                        <a:rPr lang="es-E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s-ES" sz="1200" dirty="0">
                          <a:effectLst/>
                        </a:rPr>
                        <a:t>Distancia [m]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s-ES" sz="1200" dirty="0">
                          <a:effectLst/>
                        </a:rPr>
                        <a:t>RSSI [</a:t>
                      </a:r>
                      <a:r>
                        <a:rPr lang="es-ES" sz="1200" dirty="0" err="1">
                          <a:effectLst/>
                        </a:rPr>
                        <a:t>dBm</a:t>
                      </a:r>
                      <a:r>
                        <a:rPr lang="es-ES"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s-ES" sz="1200" dirty="0">
                          <a:effectLst/>
                        </a:rPr>
                        <a:t>Varianza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s-ES" sz="1200" dirty="0">
                          <a:effectLst/>
                        </a:rPr>
                        <a:t>Cantidad de Muestras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333375">
                <a:tc>
                  <a:txBody>
                    <a:bodyPr/>
                    <a:lstStyle/>
                    <a:p>
                      <a:pPr marL="0" marR="0" algn="ctr">
                        <a:lnSpc>
                          <a:spcPct val="107000"/>
                        </a:lnSpc>
                        <a:spcBef>
                          <a:spcPts val="0"/>
                        </a:spcBef>
                        <a:spcAft>
                          <a:spcPts val="0"/>
                        </a:spcAft>
                      </a:pPr>
                      <a:r>
                        <a:rPr lang="es-ES" sz="1200" dirty="0">
                          <a:effectLst/>
                        </a:rPr>
                        <a:t>Error de Posición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S" sz="1200" dirty="0">
                          <a:effectLst/>
                        </a:rPr>
                        <a:t>Max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Min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S" sz="1200" dirty="0">
                          <a:effectLst/>
                        </a:rPr>
                        <a:t>Max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Min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S" sz="1200" dirty="0">
                          <a:effectLst/>
                        </a:rPr>
                        <a:t>Max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Min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S" sz="1200" dirty="0">
                          <a:effectLst/>
                        </a:rPr>
                        <a:t>Max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Min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marL="0" marR="0" algn="ctr">
                        <a:lnSpc>
                          <a:spcPct val="107000"/>
                        </a:lnSpc>
                        <a:spcBef>
                          <a:spcPts val="0"/>
                        </a:spcBef>
                        <a:spcAft>
                          <a:spcPts val="0"/>
                        </a:spcAft>
                      </a:pPr>
                      <a:r>
                        <a:rPr lang="es-ES" sz="1200" dirty="0">
                          <a:effectLst/>
                        </a:rPr>
                        <a:t>mota fija 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800"/>
                        </a:spcAft>
                      </a:pPr>
                      <a:r>
                        <a:rPr lang="en-US" sz="1000">
                          <a:effectLst/>
                        </a:rPr>
                        <a:t>0.05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000">
                          <a:effectLst/>
                        </a:rPr>
                        <a:t>0.37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000">
                          <a:effectLst/>
                        </a:rPr>
                        <a:t>-49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000">
                          <a:effectLst/>
                        </a:rPr>
                        <a:t>-54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0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0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000">
                          <a:effectLst/>
                        </a:rPr>
                        <a:t>399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000">
                          <a:effectLst/>
                        </a:rPr>
                        <a:t>599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0025">
                <a:tc>
                  <a:txBody>
                    <a:bodyPr/>
                    <a:lstStyle/>
                    <a:p>
                      <a:pPr marL="0" marR="0" algn="ctr">
                        <a:lnSpc>
                          <a:spcPct val="107000"/>
                        </a:lnSpc>
                        <a:spcBef>
                          <a:spcPts val="0"/>
                        </a:spcBef>
                        <a:spcAft>
                          <a:spcPts val="0"/>
                        </a:spcAft>
                      </a:pPr>
                      <a:r>
                        <a:rPr lang="es-ES" sz="1200" dirty="0">
                          <a:effectLst/>
                        </a:rPr>
                        <a:t>mota fija 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800"/>
                        </a:spcAft>
                      </a:pPr>
                      <a:r>
                        <a:rPr lang="en-US" sz="1000">
                          <a:effectLst/>
                        </a:rPr>
                        <a:t>0.81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000">
                          <a:effectLst/>
                        </a:rPr>
                        <a:t>0.69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000">
                          <a:effectLst/>
                        </a:rPr>
                        <a:t>-61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000">
                          <a:effectLst/>
                        </a:rPr>
                        <a:t>-61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000">
                          <a:effectLst/>
                        </a:rPr>
                        <a:t>0.019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0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000">
                          <a:effectLst/>
                        </a:rPr>
                        <a:t>408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000">
                          <a:effectLst/>
                        </a:rPr>
                        <a:t>574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0025">
                <a:tc>
                  <a:txBody>
                    <a:bodyPr/>
                    <a:lstStyle/>
                    <a:p>
                      <a:pPr marL="0" marR="0" algn="ctr">
                        <a:lnSpc>
                          <a:spcPct val="107000"/>
                        </a:lnSpc>
                        <a:spcBef>
                          <a:spcPts val="0"/>
                        </a:spcBef>
                        <a:spcAft>
                          <a:spcPts val="0"/>
                        </a:spcAft>
                      </a:pPr>
                      <a:r>
                        <a:rPr lang="es-ES" sz="1200" dirty="0">
                          <a:effectLst/>
                        </a:rPr>
                        <a:t>mota fija 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800"/>
                        </a:spcAft>
                      </a:pPr>
                      <a:r>
                        <a:rPr lang="en-US" sz="1000">
                          <a:effectLst/>
                        </a:rPr>
                        <a:t>0.79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000">
                          <a:effectLst/>
                        </a:rPr>
                        <a:t>0.99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000">
                          <a:effectLst/>
                        </a:rPr>
                        <a:t>-61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000">
                          <a:effectLst/>
                        </a:rPr>
                        <a:t>-65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0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0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000">
                          <a:effectLst/>
                        </a:rPr>
                        <a:t>406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000">
                          <a:effectLst/>
                        </a:rPr>
                        <a:t>590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0025">
                <a:tc>
                  <a:txBody>
                    <a:bodyPr/>
                    <a:lstStyle/>
                    <a:p>
                      <a:pPr marL="0" marR="0" algn="ctr">
                        <a:lnSpc>
                          <a:spcPct val="107000"/>
                        </a:lnSpc>
                        <a:spcBef>
                          <a:spcPts val="0"/>
                        </a:spcBef>
                        <a:spcAft>
                          <a:spcPts val="0"/>
                        </a:spcAft>
                      </a:pPr>
                      <a:r>
                        <a:rPr lang="es-ES" sz="1200" dirty="0">
                          <a:effectLst/>
                        </a:rPr>
                        <a:t>mota fija 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800"/>
                        </a:spcAft>
                      </a:pPr>
                      <a:r>
                        <a:rPr lang="es-E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000">
                          <a:effectLst/>
                        </a:rPr>
                        <a:t>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000">
                          <a:effectLst/>
                        </a:rPr>
                        <a:t>-47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0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000" dirty="0">
                          <a:effectLst/>
                        </a:rPr>
                        <a:t>610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9" name="Imagen 8"/>
          <p:cNvPicPr/>
          <p:nvPr/>
        </p:nvPicPr>
        <p:blipFill>
          <a:blip r:embed="rId2">
            <a:extLst>
              <a:ext uri="{28A0092B-C50C-407E-A947-70E740481C1C}">
                <a14:useLocalDpi xmlns:a14="http://schemas.microsoft.com/office/drawing/2010/main" val="0"/>
              </a:ext>
            </a:extLst>
          </a:blip>
          <a:srcRect/>
          <a:stretch>
            <a:fillRect/>
          </a:stretch>
        </p:blipFill>
        <p:spPr bwMode="auto">
          <a:xfrm>
            <a:off x="3160538" y="4151995"/>
            <a:ext cx="6009219" cy="2327597"/>
          </a:xfrm>
          <a:prstGeom prst="rect">
            <a:avLst/>
          </a:prstGeom>
          <a:noFill/>
          <a:ln>
            <a:noFill/>
          </a:ln>
        </p:spPr>
      </p:pic>
      <p:sp>
        <p:nvSpPr>
          <p:cNvPr id="8" name="Rectángulo 7"/>
          <p:cNvSpPr/>
          <p:nvPr/>
        </p:nvSpPr>
        <p:spPr>
          <a:xfrm>
            <a:off x="3765207" y="6460839"/>
            <a:ext cx="6087586" cy="738664"/>
          </a:xfrm>
          <a:prstGeom prst="rect">
            <a:avLst/>
          </a:prstGeom>
        </p:spPr>
        <p:txBody>
          <a:bodyPr wrap="square">
            <a:spAutoFit/>
          </a:bodyPr>
          <a:lstStyle/>
          <a:p>
            <a:r>
              <a:rPr lang="es-ES" sz="1400" dirty="0" smtClean="0"/>
              <a:t>Figura 19 Ej. </a:t>
            </a:r>
            <a:r>
              <a:rPr lang="es-EC" sz="1400" dirty="0"/>
              <a:t>Distancia, RSSI, Varianza y Cantidad de </a:t>
            </a:r>
            <a:r>
              <a:rPr lang="es-EC" sz="1400" dirty="0" smtClean="0"/>
              <a:t>Muestras.</a:t>
            </a:r>
            <a:endParaRPr lang="es-EC" sz="1400" dirty="0"/>
          </a:p>
          <a:p>
            <a:endParaRPr lang="es-EC" sz="1400" dirty="0"/>
          </a:p>
          <a:p>
            <a:endParaRPr lang="es-EC" sz="1400" dirty="0"/>
          </a:p>
        </p:txBody>
      </p:sp>
      <p:sp>
        <p:nvSpPr>
          <p:cNvPr id="10" name="Rectángulo 9"/>
          <p:cNvSpPr/>
          <p:nvPr/>
        </p:nvSpPr>
        <p:spPr>
          <a:xfrm>
            <a:off x="3551587" y="3789866"/>
            <a:ext cx="5084725" cy="307777"/>
          </a:xfrm>
          <a:prstGeom prst="rect">
            <a:avLst/>
          </a:prstGeom>
        </p:spPr>
        <p:txBody>
          <a:bodyPr wrap="none">
            <a:spAutoFit/>
          </a:bodyPr>
          <a:lstStyle/>
          <a:p>
            <a:r>
              <a:rPr lang="es-ES" sz="1400" dirty="0" smtClean="0"/>
              <a:t>Tabla 10 </a:t>
            </a:r>
            <a:r>
              <a:rPr lang="es-ES" sz="1400" dirty="0"/>
              <a:t>Ej. </a:t>
            </a:r>
            <a:r>
              <a:rPr lang="es-EC" sz="1400" dirty="0"/>
              <a:t>Distancia, RSSI, Varianza y Cantidad de Muestras</a:t>
            </a:r>
            <a:endParaRPr lang="en-US" sz="1400" dirty="0"/>
          </a:p>
        </p:txBody>
      </p:sp>
      <p:sp>
        <p:nvSpPr>
          <p:cNvPr id="11" name="Marcador de número de diapositiva 2"/>
          <p:cNvSpPr txBox="1">
            <a:spLocks/>
          </p:cNvSpPr>
          <p:nvPr/>
        </p:nvSpPr>
        <p:spPr>
          <a:xfrm>
            <a:off x="11356000" y="6415842"/>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33</a:t>
            </a:r>
            <a:endParaRPr lang="en-US" sz="1400" b="1" dirty="0">
              <a:solidFill>
                <a:schemeClr val="tx1"/>
              </a:solidFill>
            </a:endParaRPr>
          </a:p>
        </p:txBody>
      </p:sp>
    </p:spTree>
    <p:extLst>
      <p:ext uri="{BB962C8B-B14F-4D97-AF65-F5344CB8AC3E}">
        <p14:creationId xmlns:p14="http://schemas.microsoft.com/office/powerpoint/2010/main" val="31804544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71718"/>
            <a:ext cx="8596668" cy="845713"/>
          </a:xfrm>
        </p:spPr>
        <p:txBody>
          <a:bodyPr>
            <a:normAutofit/>
          </a:bodyPr>
          <a:lstStyle/>
          <a:p>
            <a:r>
              <a:rPr lang="en-US" sz="2800" dirty="0" err="1"/>
              <a:t>Análisis</a:t>
            </a:r>
            <a:r>
              <a:rPr lang="en-US" sz="2800" dirty="0"/>
              <a:t> de </a:t>
            </a:r>
            <a:r>
              <a:rPr lang="en-US" sz="2800" dirty="0" err="1" smtClean="0"/>
              <a:t>Resultados-Varianza</a:t>
            </a:r>
            <a:r>
              <a:rPr lang="en-US" sz="2800" dirty="0" smtClean="0"/>
              <a:t> RSSI</a:t>
            </a:r>
            <a:endParaRPr lang="en-US" sz="2800" dirty="0"/>
          </a:p>
        </p:txBody>
      </p:sp>
      <p:graphicFrame>
        <p:nvGraphicFramePr>
          <p:cNvPr id="11" name="Marcador de contenido 10"/>
          <p:cNvGraphicFramePr>
            <a:graphicFrameLocks noGrp="1"/>
          </p:cNvGraphicFramePr>
          <p:nvPr>
            <p:ph idx="1"/>
            <p:extLst>
              <p:ext uri="{D42A27DB-BD31-4B8C-83A1-F6EECF244321}">
                <p14:modId xmlns:p14="http://schemas.microsoft.com/office/powerpoint/2010/main" val="549440562"/>
              </p:ext>
            </p:extLst>
          </p:nvPr>
        </p:nvGraphicFramePr>
        <p:xfrm>
          <a:off x="615370" y="4638068"/>
          <a:ext cx="3746500" cy="1565656"/>
        </p:xfrm>
        <a:graphic>
          <a:graphicData uri="http://schemas.openxmlformats.org/drawingml/2006/table">
            <a:tbl>
              <a:tblPr firstRow="1" firstCol="1" bandRow="1">
                <a:tableStyleId>{5C22544A-7EE6-4342-B048-85BDC9FD1C3A}</a:tableStyleId>
              </a:tblPr>
              <a:tblGrid>
                <a:gridCol w="1031349"/>
                <a:gridCol w="1203851"/>
                <a:gridCol w="1511300"/>
              </a:tblGrid>
              <a:tr h="571500">
                <a:tc>
                  <a:txBody>
                    <a:bodyPr/>
                    <a:lstStyle/>
                    <a:p>
                      <a:pPr marL="0" marR="0" algn="ctr">
                        <a:lnSpc>
                          <a:spcPct val="107000"/>
                        </a:lnSpc>
                        <a:spcBef>
                          <a:spcPts val="0"/>
                        </a:spcBef>
                        <a:spcAft>
                          <a:spcPts val="0"/>
                        </a:spcAft>
                      </a:pPr>
                      <a:r>
                        <a:rPr lang="en-US" sz="1200" dirty="0">
                          <a:effectLst/>
                        </a:rPr>
                        <a:t> </a:t>
                      </a:r>
                      <a:r>
                        <a:rPr lang="en-US" sz="1200" dirty="0" err="1" smtClean="0">
                          <a:effectLst/>
                        </a:rPr>
                        <a:t>Cuadrantes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s-EC" sz="1200" dirty="0">
                          <a:effectLst/>
                        </a:rPr>
                        <a:t>Varianza RSSI-Condición de Máximo Error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s-EC" sz="1200" dirty="0">
                          <a:effectLst/>
                        </a:rPr>
                        <a:t>Varianza RSSI-Condición de Mínimo Error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marL="0" marR="0" algn="ctr">
                        <a:lnSpc>
                          <a:spcPct val="107000"/>
                        </a:lnSpc>
                        <a:spcBef>
                          <a:spcPts val="0"/>
                        </a:spcBef>
                        <a:spcAft>
                          <a:spcPts val="0"/>
                        </a:spcAft>
                      </a:pPr>
                      <a:r>
                        <a:rPr lang="en-US" sz="1200" dirty="0" err="1">
                          <a:effectLst/>
                        </a:rPr>
                        <a:t>Cuadrante</a:t>
                      </a:r>
                      <a:r>
                        <a:rPr lang="en-US" sz="1200" dirty="0">
                          <a:effectLst/>
                        </a:rPr>
                        <a:t> 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0.053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0.091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marL="0" marR="0" algn="ctr">
                        <a:lnSpc>
                          <a:spcPct val="107000"/>
                        </a:lnSpc>
                        <a:spcBef>
                          <a:spcPts val="0"/>
                        </a:spcBef>
                        <a:spcAft>
                          <a:spcPts val="0"/>
                        </a:spcAft>
                      </a:pPr>
                      <a:r>
                        <a:rPr lang="en-US" sz="1200" dirty="0" err="1">
                          <a:effectLst/>
                        </a:rPr>
                        <a:t>C</a:t>
                      </a:r>
                      <a:r>
                        <a:rPr lang="en-US" sz="1200" dirty="0" err="1" smtClean="0">
                          <a:effectLst/>
                        </a:rPr>
                        <a:t>uadrante</a:t>
                      </a:r>
                      <a:r>
                        <a:rPr lang="en-US" sz="1200" dirty="0" smtClean="0">
                          <a:effectLst/>
                        </a:rPr>
                        <a:t> </a:t>
                      </a:r>
                      <a:r>
                        <a:rPr lang="en-US" sz="1200" dirty="0">
                          <a:effectLst/>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0.809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0.017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marL="0" marR="0" algn="ctr">
                        <a:lnSpc>
                          <a:spcPct val="107000"/>
                        </a:lnSpc>
                        <a:spcBef>
                          <a:spcPts val="0"/>
                        </a:spcBef>
                        <a:spcAft>
                          <a:spcPts val="0"/>
                        </a:spcAft>
                      </a:pPr>
                      <a:r>
                        <a:rPr lang="en-US" sz="1200" dirty="0" err="1">
                          <a:effectLst/>
                        </a:rPr>
                        <a:t>C</a:t>
                      </a:r>
                      <a:r>
                        <a:rPr lang="en-US" sz="1200" dirty="0" err="1" smtClean="0">
                          <a:effectLst/>
                        </a:rPr>
                        <a:t>uadrante</a:t>
                      </a:r>
                      <a:r>
                        <a:rPr lang="en-US" sz="1200" dirty="0" smtClean="0">
                          <a:effectLst/>
                        </a:rPr>
                        <a:t> </a:t>
                      </a:r>
                      <a:r>
                        <a:rPr lang="en-US" sz="1200" dirty="0">
                          <a:effectLst/>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0.295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0.159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marL="0" marR="0" algn="ctr">
                        <a:lnSpc>
                          <a:spcPct val="107000"/>
                        </a:lnSpc>
                        <a:spcBef>
                          <a:spcPts val="0"/>
                        </a:spcBef>
                        <a:spcAft>
                          <a:spcPts val="0"/>
                        </a:spcAft>
                      </a:pPr>
                      <a:r>
                        <a:rPr lang="en-US" sz="1200" dirty="0" err="1">
                          <a:effectLst/>
                        </a:rPr>
                        <a:t>C</a:t>
                      </a:r>
                      <a:r>
                        <a:rPr lang="en-US" sz="1200" dirty="0" err="1" smtClean="0">
                          <a:effectLst/>
                        </a:rPr>
                        <a:t>uadrante</a:t>
                      </a:r>
                      <a:r>
                        <a:rPr lang="en-US" sz="1200" dirty="0" smtClean="0">
                          <a:effectLst/>
                        </a:rPr>
                        <a:t> </a:t>
                      </a:r>
                      <a:r>
                        <a:rPr lang="en-US" sz="1200" dirty="0">
                          <a:effectLst/>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0.005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marL="0" marR="0" algn="ctr">
                        <a:lnSpc>
                          <a:spcPct val="107000"/>
                        </a:lnSpc>
                        <a:spcBef>
                          <a:spcPts val="0"/>
                        </a:spcBef>
                        <a:spcAft>
                          <a:spcPts val="0"/>
                        </a:spcAft>
                      </a:pPr>
                      <a:r>
                        <a:rPr lang="en-US" sz="1200" dirty="0" err="1">
                          <a:effectLst/>
                        </a:rPr>
                        <a:t>Promedio</a:t>
                      </a: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0.290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0.067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AlternateContent xmlns:mc="http://schemas.openxmlformats.org/markup-compatibility/2006" xmlns:a14="http://schemas.microsoft.com/office/drawing/2010/main">
        <mc:Choice Requires="a14">
          <p:sp>
            <p:nvSpPr>
              <p:cNvPr id="7" name="Marcador de contenido 2"/>
              <p:cNvSpPr txBox="1">
                <a:spLocks/>
              </p:cNvSpPr>
              <p:nvPr/>
            </p:nvSpPr>
            <p:spPr>
              <a:xfrm>
                <a:off x="615370" y="850129"/>
                <a:ext cx="11423561" cy="350924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s-EC" dirty="0" smtClean="0"/>
                  <a:t>Entre </a:t>
                </a:r>
                <a:r>
                  <a:rPr lang="es-EC" dirty="0"/>
                  <a:t>los parámetros estadísticos que se van analizar es la varianza que  es la medida de dispersión que ostenta una variable aleatoria respecto a su esperanza, que se relaciona con la desviación típica o desviación estándar, la cual se denota </a:t>
                </a:r>
                <a:r>
                  <a:rPr lang="es-EC" dirty="0" smtClean="0"/>
                  <a:t>como </a:t>
                </a:r>
                <a14:m>
                  <m:oMath xmlns:m="http://schemas.openxmlformats.org/officeDocument/2006/math">
                    <m:r>
                      <a:rPr lang="es-EC" i="1">
                        <a:latin typeface="Cambria Math" panose="02040503050406030204" pitchFamily="18" charset="0"/>
                      </a:rPr>
                      <m:t>𝜎</m:t>
                    </m:r>
                  </m:oMath>
                </a14:m>
                <a:r>
                  <a:rPr lang="es-EC" dirty="0" smtClean="0"/>
                  <a:t>.</a:t>
                </a:r>
                <a:endParaRPr lang="es-EC" dirty="0"/>
              </a:p>
              <a:p>
                <a:pPr marL="0" indent="0" algn="just">
                  <a:buFont typeface="Wingdings 3" charset="2"/>
                  <a:buNone/>
                </a:pPr>
                <a:r>
                  <a:rPr lang="es-EC" dirty="0"/>
                  <a:t>La varianza se va calcular mediante la siguiente formula</a:t>
                </a:r>
                <a:r>
                  <a:rPr lang="es-EC" dirty="0" smtClean="0"/>
                  <a:t>:</a:t>
                </a:r>
              </a:p>
              <a:p>
                <a:pPr marL="0" indent="0" algn="just">
                  <a:buFont typeface="Wingdings 3" charset="2"/>
                  <a:buNone/>
                </a:pPr>
                <a:r>
                  <a:rPr lang="es-EC" dirty="0"/>
                  <a:t>	</a:t>
                </a:r>
                <a:endParaRPr lang="es-EC" dirty="0" smtClean="0"/>
              </a:p>
              <a:p>
                <a:pPr marL="0" indent="0" algn="just">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𝜎</m:t>
                      </m:r>
                      <m:r>
                        <a:rPr lang="es-EC"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nary>
                                <m:naryPr>
                                  <m:chr m:val="∑"/>
                                  <m:limLoc m:val="undOvr"/>
                                  <m:supHide m:val="on"/>
                                  <m:ctrlPr>
                                    <a:rPr lang="en-US" i="1">
                                      <a:latin typeface="Cambria Math" panose="02040503050406030204" pitchFamily="18" charset="0"/>
                                    </a:rPr>
                                  </m:ctrlPr>
                                </m:naryPr>
                                <m:sub>
                                  <m:r>
                                    <a:rPr lang="es-EC" i="1">
                                      <a:latin typeface="Cambria Math" panose="02040503050406030204" pitchFamily="18" charset="0"/>
                                    </a:rPr>
                                    <m:t>𝑖</m:t>
                                  </m:r>
                                </m:sub>
                                <m:sup/>
                                <m:e>
                                  <m:sSub>
                                    <m:sSubPr>
                                      <m:ctrlPr>
                                        <a:rPr lang="en-US" i="1">
                                          <a:latin typeface="Cambria Math" panose="02040503050406030204" pitchFamily="18" charset="0"/>
                                        </a:rPr>
                                      </m:ctrlPr>
                                    </m:sSubPr>
                                    <m:e>
                                      <m:r>
                                        <a:rPr lang="es-EC" i="1">
                                          <a:latin typeface="Cambria Math" panose="02040503050406030204" pitchFamily="18" charset="0"/>
                                        </a:rPr>
                                        <m:t>(</m:t>
                                      </m:r>
                                      <m:r>
                                        <a:rPr lang="es-EC" i="1">
                                          <a:latin typeface="Cambria Math" panose="02040503050406030204" pitchFamily="18" charset="0"/>
                                        </a:rPr>
                                        <m:t>𝑋</m:t>
                                      </m:r>
                                    </m:e>
                                    <m:sub>
                                      <m:r>
                                        <a:rPr lang="es-EC" i="1">
                                          <a:latin typeface="Cambria Math" panose="02040503050406030204" pitchFamily="18" charset="0"/>
                                        </a:rPr>
                                        <m:t>𝑖</m:t>
                                      </m:r>
                                    </m:sub>
                                  </m:sSub>
                                </m:e>
                              </m:nary>
                              <m:r>
                                <a:rPr lang="es-EC" i="1">
                                  <a:latin typeface="Cambria Math" panose="02040503050406030204" pitchFamily="18" charset="0"/>
                                </a:rPr>
                                <m:t>−</m:t>
                              </m:r>
                              <m:acc>
                                <m:accPr>
                                  <m:chr m:val="̅"/>
                                  <m:ctrlPr>
                                    <a:rPr lang="en-US" i="1">
                                      <a:latin typeface="Cambria Math" panose="02040503050406030204" pitchFamily="18" charset="0"/>
                                    </a:rPr>
                                  </m:ctrlPr>
                                </m:accPr>
                                <m:e>
                                  <m:r>
                                    <a:rPr lang="es-EC" i="1">
                                      <a:latin typeface="Cambria Math" panose="02040503050406030204" pitchFamily="18" charset="0"/>
                                    </a:rPr>
                                    <m:t>𝑋</m:t>
                                  </m:r>
                                </m:e>
                              </m:acc>
                              <m:r>
                                <a:rPr lang="en-US" i="1">
                                  <a:latin typeface="Cambria Math" panose="02040503050406030204" pitchFamily="18" charset="0"/>
                                </a:rPr>
                                <m:t>)</m:t>
                              </m:r>
                            </m:e>
                            <m:sup>
                              <m:r>
                                <a:rPr lang="en-US" i="1">
                                  <a:latin typeface="Cambria Math" panose="02040503050406030204" pitchFamily="18" charset="0"/>
                                </a:rPr>
                                <m:t>2</m:t>
                              </m:r>
                            </m:sup>
                          </m:sSup>
                        </m:num>
                        <m:den>
                          <m:r>
                            <a:rPr lang="es-EC" i="1">
                              <a:latin typeface="Cambria Math" panose="02040503050406030204" pitchFamily="18" charset="0"/>
                            </a:rPr>
                            <m:t>𝑛</m:t>
                          </m:r>
                        </m:den>
                      </m:f>
                    </m:oMath>
                  </m:oMathPara>
                </a14:m>
                <a:endParaRPr lang="en-US" dirty="0" smtClean="0"/>
              </a:p>
              <a:p>
                <a:pPr marL="0" indent="0">
                  <a:buFont typeface="Wingdings 3" charset="2"/>
                  <a:buNone/>
                </a:pPr>
                <a:r>
                  <a:rPr lang="es-EC" dirty="0" smtClean="0"/>
                  <a:t>Donde:</a:t>
                </a:r>
                <a:endParaRPr lang="en-US" dirty="0" smtClean="0"/>
              </a:p>
              <a:p>
                <a:pPr marL="0" indent="0">
                  <a:buFont typeface="Wingdings 3" charset="2"/>
                  <a:buNone/>
                </a:pPr>
                <a14:m>
                  <m:oMath xmlns:m="http://schemas.openxmlformats.org/officeDocument/2006/math">
                    <m:sSub>
                      <m:sSubPr>
                        <m:ctrlPr>
                          <a:rPr lang="en-US" i="1">
                            <a:latin typeface="Cambria Math" panose="02040503050406030204" pitchFamily="18" charset="0"/>
                          </a:rPr>
                        </m:ctrlPr>
                      </m:sSubPr>
                      <m:e>
                        <m:r>
                          <a:rPr lang="es-EC" i="1">
                            <a:latin typeface="Cambria Math" panose="02040503050406030204" pitchFamily="18" charset="0"/>
                          </a:rPr>
                          <m:t>𝑋</m:t>
                        </m:r>
                      </m:e>
                      <m:sub>
                        <m:r>
                          <a:rPr lang="es-EC" i="1">
                            <a:latin typeface="Cambria Math" panose="02040503050406030204" pitchFamily="18" charset="0"/>
                          </a:rPr>
                          <m:t>𝑖</m:t>
                        </m:r>
                      </m:sub>
                    </m:sSub>
                  </m:oMath>
                </a14:m>
                <a:r>
                  <a:rPr lang="es-EC" dirty="0"/>
                  <a:t>: Valores de RSSI.</a:t>
                </a:r>
                <a:endParaRPr lang="en-US" dirty="0"/>
              </a:p>
              <a:p>
                <a:pPr marL="0" indent="0">
                  <a:buFont typeface="Wingdings 3" charset="2"/>
                  <a:buNone/>
                </a:pPr>
                <a14:m>
                  <m:oMath xmlns:m="http://schemas.openxmlformats.org/officeDocument/2006/math">
                    <m:acc>
                      <m:accPr>
                        <m:chr m:val="̅"/>
                        <m:ctrlPr>
                          <a:rPr lang="en-US" i="1">
                            <a:latin typeface="Cambria Math" panose="02040503050406030204" pitchFamily="18" charset="0"/>
                          </a:rPr>
                        </m:ctrlPr>
                      </m:accPr>
                      <m:e>
                        <m:r>
                          <a:rPr lang="es-EC" i="1">
                            <a:latin typeface="Cambria Math" panose="02040503050406030204" pitchFamily="18" charset="0"/>
                          </a:rPr>
                          <m:t>𝑋</m:t>
                        </m:r>
                      </m:e>
                    </m:acc>
                  </m:oMath>
                </a14:m>
                <a:r>
                  <a:rPr lang="es-EC" dirty="0"/>
                  <a:t> : Valor promedio de RSSI.</a:t>
                </a:r>
                <a:endParaRPr lang="en-US" dirty="0"/>
              </a:p>
              <a:p>
                <a:pPr marL="0" indent="0">
                  <a:buFont typeface="Wingdings 3" charset="2"/>
                  <a:buNone/>
                </a:pPr>
                <a14:m>
                  <m:oMath xmlns:m="http://schemas.openxmlformats.org/officeDocument/2006/math">
                    <m:r>
                      <a:rPr lang="es-EC" i="1">
                        <a:latin typeface="Cambria Math" panose="02040503050406030204" pitchFamily="18" charset="0"/>
                      </a:rPr>
                      <m:t>𝑛</m:t>
                    </m:r>
                  </m:oMath>
                </a14:m>
                <a:r>
                  <a:rPr lang="es-EC" dirty="0"/>
                  <a:t>: Cantidad de muestras</a:t>
                </a:r>
                <a:r>
                  <a:rPr lang="es-EC" dirty="0" smtClean="0"/>
                  <a:t>.</a:t>
                </a:r>
              </a:p>
            </p:txBody>
          </p:sp>
        </mc:Choice>
        <mc:Fallback xmlns="">
          <p:sp>
            <p:nvSpPr>
              <p:cNvPr id="7" name="Marcador de contenido 2"/>
              <p:cNvSpPr txBox="1">
                <a:spLocks noRot="1" noChangeAspect="1" noMove="1" noResize="1" noEditPoints="1" noAdjustHandles="1" noChangeArrowheads="1" noChangeShapeType="1" noTextEdit="1"/>
              </p:cNvSpPr>
              <p:nvPr/>
            </p:nvSpPr>
            <p:spPr>
              <a:xfrm>
                <a:off x="615370" y="850129"/>
                <a:ext cx="11423561" cy="3509248"/>
              </a:xfrm>
              <a:prstGeom prst="rect">
                <a:avLst/>
              </a:prstGeom>
              <a:blipFill rotWithShape="0">
                <a:blip r:embed="rId2"/>
                <a:stretch>
                  <a:fillRect l="-374" t="-1215" r="-320" b="-1215"/>
                </a:stretch>
              </a:blipFill>
            </p:spPr>
            <p:txBody>
              <a:bodyPr/>
              <a:lstStyle/>
              <a:p>
                <a:r>
                  <a:rPr lang="en-US">
                    <a:noFill/>
                  </a:rPr>
                  <a:t> </a:t>
                </a:r>
              </a:p>
            </p:txBody>
          </p:sp>
        </mc:Fallback>
      </mc:AlternateContent>
      <p:graphicFrame>
        <p:nvGraphicFramePr>
          <p:cNvPr id="12" name="Tabla 11"/>
          <p:cNvGraphicFramePr>
            <a:graphicFrameLocks noGrp="1"/>
          </p:cNvGraphicFramePr>
          <p:nvPr>
            <p:extLst>
              <p:ext uri="{D42A27DB-BD31-4B8C-83A1-F6EECF244321}">
                <p14:modId xmlns:p14="http://schemas.microsoft.com/office/powerpoint/2010/main" val="3233260454"/>
              </p:ext>
            </p:extLst>
          </p:nvPr>
        </p:nvGraphicFramePr>
        <p:xfrm>
          <a:off x="5397103" y="4660606"/>
          <a:ext cx="4687055" cy="1387221"/>
        </p:xfrm>
        <a:graphic>
          <a:graphicData uri="http://schemas.openxmlformats.org/drawingml/2006/table">
            <a:tbl>
              <a:tblPr firstRow="1" firstCol="1" bandRow="1">
                <a:tableStyleId>{5C22544A-7EE6-4342-B048-85BDC9FD1C3A}</a:tableStyleId>
              </a:tblPr>
              <a:tblGrid>
                <a:gridCol w="926424"/>
                <a:gridCol w="1308776"/>
                <a:gridCol w="1511300"/>
                <a:gridCol w="940555"/>
              </a:tblGrid>
              <a:tr h="571500">
                <a:tc>
                  <a:txBody>
                    <a:bodyPr/>
                    <a:lstStyle/>
                    <a:p>
                      <a:r>
                        <a:rPr lang="es-EC" sz="1200" dirty="0" smtClean="0">
                          <a:effectLst/>
                          <a:latin typeface="Calibri" panose="020F0502020204030204" pitchFamily="34" charset="0"/>
                        </a:rPr>
                        <a:t>Motas</a:t>
                      </a:r>
                      <a:r>
                        <a:rPr lang="es-EC" sz="1200" baseline="0" dirty="0" smtClean="0">
                          <a:effectLst/>
                          <a:latin typeface="Calibri" panose="020F0502020204030204" pitchFamily="34" charset="0"/>
                        </a:rPr>
                        <a:t> Fijas</a:t>
                      </a:r>
                      <a:endParaRPr lang="en-US" sz="1200" dirty="0">
                        <a:effectLst/>
                        <a:latin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s-EC" sz="1200" dirty="0">
                          <a:effectLst/>
                        </a:rPr>
                        <a:t>Varianza RSSI-Condición de Máximo Error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s-EC" sz="1200" dirty="0">
                          <a:effectLst/>
                        </a:rPr>
                        <a:t>Varianza RSSI-Condición de Mínimo Error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err="1">
                          <a:effectLst/>
                        </a:rPr>
                        <a:t>Promedio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0025">
                <a:tc>
                  <a:txBody>
                    <a:bodyPr/>
                    <a:lstStyle/>
                    <a:p>
                      <a:pPr marL="0" marR="0" algn="ctr">
                        <a:lnSpc>
                          <a:spcPct val="107000"/>
                        </a:lnSpc>
                        <a:spcBef>
                          <a:spcPts val="0"/>
                        </a:spcBef>
                        <a:spcAft>
                          <a:spcPts val="0"/>
                        </a:spcAft>
                      </a:pPr>
                      <a:r>
                        <a:rPr lang="es-ES" sz="1200" dirty="0">
                          <a:effectLst/>
                        </a:rPr>
                        <a:t>M</a:t>
                      </a:r>
                      <a:r>
                        <a:rPr lang="es-ES" sz="1200" dirty="0" smtClean="0">
                          <a:effectLst/>
                        </a:rPr>
                        <a:t>ota </a:t>
                      </a:r>
                      <a:r>
                        <a:rPr lang="es-ES" sz="1200" dirty="0">
                          <a:effectLst/>
                        </a:rPr>
                        <a:t>fija 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0.105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0.063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0.084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0025">
                <a:tc>
                  <a:txBody>
                    <a:bodyPr/>
                    <a:lstStyle/>
                    <a:p>
                      <a:pPr marL="0" marR="0" algn="ctr">
                        <a:lnSpc>
                          <a:spcPct val="107000"/>
                        </a:lnSpc>
                        <a:spcBef>
                          <a:spcPts val="0"/>
                        </a:spcBef>
                        <a:spcAft>
                          <a:spcPts val="0"/>
                        </a:spcAft>
                      </a:pPr>
                      <a:r>
                        <a:rPr lang="es-ES" sz="1200" dirty="0">
                          <a:effectLst/>
                        </a:rPr>
                        <a:t>M</a:t>
                      </a:r>
                      <a:r>
                        <a:rPr lang="es-ES" sz="1200" dirty="0" smtClean="0">
                          <a:effectLst/>
                        </a:rPr>
                        <a:t>ota </a:t>
                      </a:r>
                      <a:r>
                        <a:rPr lang="es-ES" sz="1200" dirty="0">
                          <a:effectLst/>
                        </a:rPr>
                        <a:t>fija 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0.222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0.027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0.125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0025">
                <a:tc>
                  <a:txBody>
                    <a:bodyPr/>
                    <a:lstStyle/>
                    <a:p>
                      <a:pPr marL="0" marR="0" algn="ctr">
                        <a:lnSpc>
                          <a:spcPct val="107000"/>
                        </a:lnSpc>
                        <a:spcBef>
                          <a:spcPts val="0"/>
                        </a:spcBef>
                        <a:spcAft>
                          <a:spcPts val="0"/>
                        </a:spcAft>
                      </a:pPr>
                      <a:r>
                        <a:rPr lang="es-ES" sz="1200" dirty="0">
                          <a:effectLst/>
                        </a:rPr>
                        <a:t>M</a:t>
                      </a:r>
                      <a:r>
                        <a:rPr lang="es-ES" sz="1200" dirty="0" smtClean="0">
                          <a:effectLst/>
                        </a:rPr>
                        <a:t>ota </a:t>
                      </a:r>
                      <a:r>
                        <a:rPr lang="es-ES" sz="1200" dirty="0">
                          <a:effectLst/>
                        </a:rPr>
                        <a:t>fija 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0.684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0.176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0.430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0025">
                <a:tc>
                  <a:txBody>
                    <a:bodyPr/>
                    <a:lstStyle/>
                    <a:p>
                      <a:pPr marL="0" marR="0" algn="ctr">
                        <a:lnSpc>
                          <a:spcPct val="107000"/>
                        </a:lnSpc>
                        <a:spcBef>
                          <a:spcPts val="0"/>
                        </a:spcBef>
                        <a:spcAft>
                          <a:spcPts val="0"/>
                        </a:spcAft>
                      </a:pPr>
                      <a:r>
                        <a:rPr lang="es-ES" sz="1200" dirty="0">
                          <a:effectLst/>
                        </a:rPr>
                        <a:t>M</a:t>
                      </a:r>
                      <a:r>
                        <a:rPr lang="es-ES" sz="1200" dirty="0" smtClean="0">
                          <a:effectLst/>
                        </a:rPr>
                        <a:t>ota </a:t>
                      </a:r>
                      <a:r>
                        <a:rPr lang="es-ES" sz="1200" dirty="0">
                          <a:effectLst/>
                        </a:rPr>
                        <a:t>fija 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0.150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0.001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0.075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3" name="Rectángulo 12"/>
          <p:cNvSpPr/>
          <p:nvPr/>
        </p:nvSpPr>
        <p:spPr>
          <a:xfrm>
            <a:off x="7568178" y="2420087"/>
            <a:ext cx="598241" cy="369332"/>
          </a:xfrm>
          <a:prstGeom prst="rect">
            <a:avLst/>
          </a:prstGeom>
        </p:spPr>
        <p:txBody>
          <a:bodyPr wrap="none">
            <a:spAutoFit/>
          </a:bodyPr>
          <a:lstStyle/>
          <a:p>
            <a:r>
              <a:rPr lang="es-EC" dirty="0"/>
              <a:t>(</a:t>
            </a:r>
            <a:r>
              <a:rPr lang="es-EC" dirty="0" smtClean="0"/>
              <a:t>19)</a:t>
            </a:r>
            <a:endParaRPr lang="es-EC" dirty="0"/>
          </a:p>
        </p:txBody>
      </p:sp>
      <p:sp>
        <p:nvSpPr>
          <p:cNvPr id="14" name="Rectángulo 13"/>
          <p:cNvSpPr/>
          <p:nvPr/>
        </p:nvSpPr>
        <p:spPr>
          <a:xfrm>
            <a:off x="466957" y="6334901"/>
            <a:ext cx="3788602" cy="307777"/>
          </a:xfrm>
          <a:prstGeom prst="rect">
            <a:avLst/>
          </a:prstGeom>
        </p:spPr>
        <p:txBody>
          <a:bodyPr wrap="none">
            <a:spAutoFit/>
          </a:bodyPr>
          <a:lstStyle/>
          <a:p>
            <a:pPr algn="ctr"/>
            <a:r>
              <a:rPr lang="es-ES" sz="1400" dirty="0" smtClean="0"/>
              <a:t>Tabla 11 </a:t>
            </a:r>
            <a:r>
              <a:rPr lang="en-US" sz="1400" dirty="0" err="1"/>
              <a:t>Varianza</a:t>
            </a:r>
            <a:r>
              <a:rPr lang="en-US" sz="1400" dirty="0"/>
              <a:t> </a:t>
            </a:r>
            <a:r>
              <a:rPr lang="en-US" sz="1400" dirty="0" err="1"/>
              <a:t>en</a:t>
            </a:r>
            <a:r>
              <a:rPr lang="en-US" sz="1400" dirty="0"/>
              <a:t> </a:t>
            </a:r>
            <a:r>
              <a:rPr lang="en-US" sz="1400" dirty="0" err="1"/>
              <a:t>Función</a:t>
            </a:r>
            <a:r>
              <a:rPr lang="en-US" sz="1400" dirty="0"/>
              <a:t> de </a:t>
            </a:r>
            <a:r>
              <a:rPr lang="en-US" sz="1400" dirty="0" err="1" smtClean="0"/>
              <a:t>Cuadrantes</a:t>
            </a:r>
            <a:r>
              <a:rPr lang="en-US" sz="1400" dirty="0" smtClean="0"/>
              <a:t>.</a:t>
            </a:r>
            <a:endParaRPr lang="en-US" sz="1400" dirty="0"/>
          </a:p>
        </p:txBody>
      </p:sp>
      <p:sp>
        <p:nvSpPr>
          <p:cNvPr id="15" name="Rectángulo 14"/>
          <p:cNvSpPr/>
          <p:nvPr/>
        </p:nvSpPr>
        <p:spPr>
          <a:xfrm>
            <a:off x="5273441" y="6098710"/>
            <a:ext cx="3778983" cy="307777"/>
          </a:xfrm>
          <a:prstGeom prst="rect">
            <a:avLst/>
          </a:prstGeom>
        </p:spPr>
        <p:txBody>
          <a:bodyPr wrap="none">
            <a:spAutoFit/>
          </a:bodyPr>
          <a:lstStyle/>
          <a:p>
            <a:pPr algn="ctr"/>
            <a:r>
              <a:rPr lang="es-ES" sz="1400" dirty="0" smtClean="0"/>
              <a:t>Tabla 12 </a:t>
            </a:r>
            <a:r>
              <a:rPr lang="en-US" sz="1400" dirty="0" err="1"/>
              <a:t>Varianza</a:t>
            </a:r>
            <a:r>
              <a:rPr lang="en-US" sz="1400" dirty="0"/>
              <a:t> </a:t>
            </a:r>
            <a:r>
              <a:rPr lang="en-US" sz="1400" dirty="0" err="1"/>
              <a:t>en</a:t>
            </a:r>
            <a:r>
              <a:rPr lang="en-US" sz="1400" dirty="0"/>
              <a:t> </a:t>
            </a:r>
            <a:r>
              <a:rPr lang="en-US" sz="1400" dirty="0" err="1"/>
              <a:t>Función</a:t>
            </a:r>
            <a:r>
              <a:rPr lang="en-US" sz="1400" dirty="0"/>
              <a:t> de </a:t>
            </a:r>
            <a:r>
              <a:rPr lang="en-US" sz="1400" dirty="0" err="1" smtClean="0"/>
              <a:t>Motas</a:t>
            </a:r>
            <a:r>
              <a:rPr lang="en-US" sz="1400" dirty="0" smtClean="0"/>
              <a:t> </a:t>
            </a:r>
            <a:r>
              <a:rPr lang="en-US" sz="1400" dirty="0" err="1" smtClean="0"/>
              <a:t>Fijas</a:t>
            </a:r>
            <a:r>
              <a:rPr lang="en-US" sz="1400" dirty="0" smtClean="0"/>
              <a:t>.</a:t>
            </a:r>
            <a:endParaRPr lang="en-US" sz="1400" dirty="0"/>
          </a:p>
        </p:txBody>
      </p:sp>
      <p:sp>
        <p:nvSpPr>
          <p:cNvPr id="16" name="Marcador de número de diapositiva 2"/>
          <p:cNvSpPr txBox="1">
            <a:spLocks/>
          </p:cNvSpPr>
          <p:nvPr/>
        </p:nvSpPr>
        <p:spPr>
          <a:xfrm>
            <a:off x="11356000" y="6415842"/>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34</a:t>
            </a:r>
            <a:endParaRPr lang="en-US" sz="1400" b="1" dirty="0">
              <a:solidFill>
                <a:schemeClr val="tx1"/>
              </a:solidFill>
            </a:endParaRPr>
          </a:p>
        </p:txBody>
      </p:sp>
    </p:spTree>
    <p:extLst>
      <p:ext uri="{BB962C8B-B14F-4D97-AF65-F5344CB8AC3E}">
        <p14:creationId xmlns:p14="http://schemas.microsoft.com/office/powerpoint/2010/main" val="30218473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3088" y="179905"/>
            <a:ext cx="9381067" cy="659999"/>
          </a:xfrm>
        </p:spPr>
        <p:txBody>
          <a:bodyPr>
            <a:normAutofit/>
          </a:bodyPr>
          <a:lstStyle/>
          <a:p>
            <a:r>
              <a:rPr lang="en-US" sz="2800" dirty="0" err="1"/>
              <a:t>Análisis</a:t>
            </a:r>
            <a:r>
              <a:rPr lang="en-US" sz="2800" dirty="0"/>
              <a:t> de </a:t>
            </a:r>
            <a:r>
              <a:rPr lang="en-US" sz="2800" dirty="0" err="1" smtClean="0"/>
              <a:t>Resultados</a:t>
            </a:r>
            <a:r>
              <a:rPr lang="en-US" sz="2800" dirty="0" smtClean="0"/>
              <a:t>- </a:t>
            </a:r>
            <a:r>
              <a:rPr lang="en-US" sz="2800" dirty="0" err="1" smtClean="0"/>
              <a:t>Escenarios</a:t>
            </a:r>
            <a:endParaRPr lang="en-US" sz="2800" dirty="0"/>
          </a:p>
        </p:txBody>
      </p:sp>
      <p:sp>
        <p:nvSpPr>
          <p:cNvPr id="3" name="Marcador de número de diapositiva 2"/>
          <p:cNvSpPr>
            <a:spLocks noGrp="1"/>
          </p:cNvSpPr>
          <p:nvPr>
            <p:ph type="sldNum" sz="quarter" idx="12"/>
          </p:nvPr>
        </p:nvSpPr>
        <p:spPr/>
        <p:txBody>
          <a:bodyPr/>
          <a:lstStyle/>
          <a:p>
            <a:fld id="{DB0DCB16-218F-4486-B747-F31442B458F2}" type="slidenum">
              <a:rPr lang="en-US" smtClean="0"/>
              <a:t>35</a:t>
            </a:fld>
            <a:endParaRPr lang="en-US"/>
          </a:p>
        </p:txBody>
      </p:sp>
      <p:graphicFrame>
        <p:nvGraphicFramePr>
          <p:cNvPr id="4" name="Tabla 3"/>
          <p:cNvGraphicFramePr>
            <a:graphicFrameLocks noGrp="1"/>
          </p:cNvGraphicFramePr>
          <p:nvPr>
            <p:extLst>
              <p:ext uri="{D42A27DB-BD31-4B8C-83A1-F6EECF244321}">
                <p14:modId xmlns:p14="http://schemas.microsoft.com/office/powerpoint/2010/main" val="2841364576"/>
              </p:ext>
            </p:extLst>
          </p:nvPr>
        </p:nvGraphicFramePr>
        <p:xfrm>
          <a:off x="6257097" y="930243"/>
          <a:ext cx="4711621" cy="1174242"/>
        </p:xfrm>
        <a:graphic>
          <a:graphicData uri="http://schemas.openxmlformats.org/drawingml/2006/table">
            <a:tbl>
              <a:tblPr firstRow="1" firstCol="1" bandRow="1">
                <a:tableStyleId>{5C22544A-7EE6-4342-B048-85BDC9FD1C3A}</a:tableStyleId>
              </a:tblPr>
              <a:tblGrid>
                <a:gridCol w="1506714"/>
                <a:gridCol w="579550"/>
                <a:gridCol w="706405"/>
                <a:gridCol w="399245"/>
                <a:gridCol w="1519707"/>
              </a:tblGrid>
              <a:tr h="190500">
                <a:tc>
                  <a:txBody>
                    <a:bodyPr/>
                    <a:lstStyle/>
                    <a:p>
                      <a:pPr marL="0" marR="0" algn="ctr">
                        <a:lnSpc>
                          <a:spcPct val="107000"/>
                        </a:lnSpc>
                        <a:spcBef>
                          <a:spcPts val="0"/>
                        </a:spcBef>
                        <a:spcAft>
                          <a:spcPts val="0"/>
                        </a:spcAft>
                      </a:pPr>
                      <a:r>
                        <a:rPr lang="en-US" sz="1200" dirty="0" err="1">
                          <a:effectLst/>
                        </a:rPr>
                        <a:t>Escenario</a:t>
                      </a:r>
                      <a:r>
                        <a:rPr lang="en-US" sz="1200" dirty="0">
                          <a:effectLst/>
                        </a:rPr>
                        <a:t> 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Error [m]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No </a:t>
                      </a:r>
                      <a:r>
                        <a:rPr lang="en-US" sz="1200" dirty="0" err="1">
                          <a:effectLst/>
                        </a:rPr>
                        <a:t>lecturas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err="1">
                          <a:effectLst/>
                        </a:rPr>
                        <a:t>Cantidad</a:t>
                      </a:r>
                      <a:r>
                        <a:rPr lang="en-US" sz="1200" dirty="0">
                          <a:effectLst/>
                        </a:rPr>
                        <a:t> de </a:t>
                      </a:r>
                      <a:r>
                        <a:rPr lang="en-US" sz="1200" dirty="0" err="1">
                          <a:effectLst/>
                        </a:rPr>
                        <a:t>Motas</a:t>
                      </a:r>
                      <a:r>
                        <a:rPr lang="en-US" sz="1200" dirty="0">
                          <a:effectLst/>
                        </a:rPr>
                        <a:t> </a:t>
                      </a:r>
                      <a:r>
                        <a:rPr lang="en-US" sz="1200" dirty="0" err="1">
                          <a:effectLst/>
                        </a:rPr>
                        <a:t>Fijas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marL="0" marR="0">
                        <a:lnSpc>
                          <a:spcPct val="107000"/>
                        </a:lnSpc>
                        <a:spcBef>
                          <a:spcPts val="0"/>
                        </a:spcBef>
                        <a:spcAft>
                          <a:spcPts val="0"/>
                        </a:spcAft>
                      </a:pPr>
                      <a:r>
                        <a:rPr lang="en-US" sz="1200" dirty="0">
                          <a:effectLst/>
                        </a:rPr>
                        <a:t>Primer </a:t>
                      </a:r>
                      <a:r>
                        <a:rPr lang="en-US" sz="1200" dirty="0" err="1">
                          <a:effectLst/>
                        </a:rPr>
                        <a:t>cuadrante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0.79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marL="0" marR="0">
                        <a:lnSpc>
                          <a:spcPct val="107000"/>
                        </a:lnSpc>
                        <a:spcBef>
                          <a:spcPts val="0"/>
                        </a:spcBef>
                        <a:spcAft>
                          <a:spcPts val="0"/>
                        </a:spcAft>
                      </a:pPr>
                      <a:r>
                        <a:rPr lang="en-US" sz="1200" dirty="0">
                          <a:effectLst/>
                        </a:rPr>
                        <a:t>Segundo </a:t>
                      </a:r>
                      <a:r>
                        <a:rPr lang="en-US" sz="1200" dirty="0" err="1">
                          <a:effectLst/>
                        </a:rPr>
                        <a:t>cuadrante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1.17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marL="0" marR="0">
                        <a:lnSpc>
                          <a:spcPct val="107000"/>
                        </a:lnSpc>
                        <a:spcBef>
                          <a:spcPts val="0"/>
                        </a:spcBef>
                        <a:spcAft>
                          <a:spcPts val="0"/>
                        </a:spcAft>
                      </a:pPr>
                      <a:r>
                        <a:rPr lang="en-US" sz="1200" dirty="0" err="1">
                          <a:effectLst/>
                        </a:rPr>
                        <a:t>Tercer</a:t>
                      </a:r>
                      <a:r>
                        <a:rPr lang="en-US" sz="1200" dirty="0">
                          <a:effectLst/>
                        </a:rPr>
                        <a:t> </a:t>
                      </a:r>
                      <a:r>
                        <a:rPr lang="en-US" sz="1200" dirty="0" err="1">
                          <a:effectLst/>
                        </a:rPr>
                        <a:t>cuadrante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0.70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marL="0" marR="0">
                        <a:lnSpc>
                          <a:spcPct val="107000"/>
                        </a:lnSpc>
                        <a:spcBef>
                          <a:spcPts val="0"/>
                        </a:spcBef>
                        <a:spcAft>
                          <a:spcPts val="0"/>
                        </a:spcAft>
                      </a:pPr>
                      <a:r>
                        <a:rPr lang="en-US" sz="1200" dirty="0">
                          <a:effectLst/>
                        </a:rPr>
                        <a:t>Cuarto </a:t>
                      </a:r>
                      <a:r>
                        <a:rPr lang="en-US" sz="1200" dirty="0" err="1">
                          <a:effectLst/>
                        </a:rPr>
                        <a:t>cuadrante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0.63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8" name="Imagen 7"/>
          <p:cNvPicPr/>
          <p:nvPr/>
        </p:nvPicPr>
        <p:blipFill rotWithShape="1">
          <a:blip r:embed="rId2">
            <a:extLst>
              <a:ext uri="{28A0092B-C50C-407E-A947-70E740481C1C}">
                <a14:useLocalDpi xmlns:a14="http://schemas.microsoft.com/office/drawing/2010/main" val="0"/>
              </a:ext>
            </a:extLst>
          </a:blip>
          <a:srcRect t="3287" b="5142"/>
          <a:stretch/>
        </p:blipFill>
        <p:spPr bwMode="auto">
          <a:xfrm>
            <a:off x="335858" y="4381839"/>
            <a:ext cx="5433060" cy="1996227"/>
          </a:xfrm>
          <a:prstGeom prst="rect">
            <a:avLst/>
          </a:prstGeom>
          <a:noFill/>
          <a:ln>
            <a:noFill/>
          </a:ln>
        </p:spPr>
      </p:pic>
      <p:pic>
        <p:nvPicPr>
          <p:cNvPr id="9" name="Imagen 8"/>
          <p:cNvPicPr/>
          <p:nvPr/>
        </p:nvPicPr>
        <p:blipFill rotWithShape="1">
          <a:blip r:embed="rId3">
            <a:extLst>
              <a:ext uri="{28A0092B-C50C-407E-A947-70E740481C1C}">
                <a14:useLocalDpi xmlns:a14="http://schemas.microsoft.com/office/drawing/2010/main" val="0"/>
              </a:ext>
            </a:extLst>
          </a:blip>
          <a:srcRect t="3026" b="5564"/>
          <a:stretch/>
        </p:blipFill>
        <p:spPr bwMode="auto">
          <a:xfrm>
            <a:off x="6234852" y="4333080"/>
            <a:ext cx="5173984" cy="2009105"/>
          </a:xfrm>
          <a:prstGeom prst="rect">
            <a:avLst/>
          </a:prstGeom>
          <a:noFill/>
          <a:ln>
            <a:noFill/>
          </a:ln>
        </p:spPr>
      </p:pic>
      <p:graphicFrame>
        <p:nvGraphicFramePr>
          <p:cNvPr id="10" name="Tabla 9"/>
          <p:cNvGraphicFramePr>
            <a:graphicFrameLocks noGrp="1"/>
          </p:cNvGraphicFramePr>
          <p:nvPr>
            <p:extLst>
              <p:ext uri="{D42A27DB-BD31-4B8C-83A1-F6EECF244321}">
                <p14:modId xmlns:p14="http://schemas.microsoft.com/office/powerpoint/2010/main" val="3502392523"/>
              </p:ext>
            </p:extLst>
          </p:nvPr>
        </p:nvGraphicFramePr>
        <p:xfrm>
          <a:off x="6234852" y="2638524"/>
          <a:ext cx="4711621" cy="1174242"/>
        </p:xfrm>
        <a:graphic>
          <a:graphicData uri="http://schemas.openxmlformats.org/drawingml/2006/table">
            <a:tbl>
              <a:tblPr firstRow="1" firstCol="1" bandRow="1">
                <a:tableStyleId>{5C22544A-7EE6-4342-B048-85BDC9FD1C3A}</a:tableStyleId>
              </a:tblPr>
              <a:tblGrid>
                <a:gridCol w="1506714"/>
                <a:gridCol w="579550"/>
                <a:gridCol w="706405"/>
                <a:gridCol w="399245"/>
                <a:gridCol w="1519707"/>
              </a:tblGrid>
              <a:tr h="0">
                <a:tc>
                  <a:txBody>
                    <a:bodyPr/>
                    <a:lstStyle/>
                    <a:p>
                      <a:pPr marL="0" marR="0" algn="ctr">
                        <a:lnSpc>
                          <a:spcPct val="107000"/>
                        </a:lnSpc>
                        <a:spcBef>
                          <a:spcPts val="0"/>
                        </a:spcBef>
                        <a:spcAft>
                          <a:spcPts val="0"/>
                        </a:spcAft>
                      </a:pPr>
                      <a:r>
                        <a:rPr lang="en-US" sz="1200" dirty="0" err="1">
                          <a:effectLst/>
                        </a:rPr>
                        <a:t>Escenario</a:t>
                      </a:r>
                      <a:r>
                        <a:rPr lang="en-US" sz="1200" dirty="0">
                          <a:effectLst/>
                        </a:rPr>
                        <a:t> </a:t>
                      </a:r>
                      <a:r>
                        <a:rPr lang="en-US" sz="1200" dirty="0" smtClean="0">
                          <a:effectLst/>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Error [m]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No </a:t>
                      </a:r>
                      <a:r>
                        <a:rPr lang="en-US" sz="1200" dirty="0" err="1">
                          <a:effectLst/>
                        </a:rPr>
                        <a:t>lecturas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err="1">
                          <a:effectLst/>
                        </a:rPr>
                        <a:t>Cantidad</a:t>
                      </a:r>
                      <a:r>
                        <a:rPr lang="en-US" sz="1200" dirty="0">
                          <a:effectLst/>
                        </a:rPr>
                        <a:t> de </a:t>
                      </a:r>
                      <a:r>
                        <a:rPr lang="en-US" sz="1200" dirty="0" err="1">
                          <a:effectLst/>
                        </a:rPr>
                        <a:t>Motas</a:t>
                      </a:r>
                      <a:r>
                        <a:rPr lang="en-US" sz="1200" dirty="0">
                          <a:effectLst/>
                        </a:rPr>
                        <a:t> </a:t>
                      </a:r>
                      <a:r>
                        <a:rPr lang="en-US" sz="1200" dirty="0" err="1">
                          <a:effectLst/>
                        </a:rPr>
                        <a:t>Fijas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marL="0" marR="0">
                        <a:lnSpc>
                          <a:spcPct val="107000"/>
                        </a:lnSpc>
                        <a:spcBef>
                          <a:spcPts val="0"/>
                        </a:spcBef>
                        <a:spcAft>
                          <a:spcPts val="0"/>
                        </a:spcAft>
                      </a:pPr>
                      <a:r>
                        <a:rPr lang="en-US" sz="1200" dirty="0">
                          <a:effectLst/>
                        </a:rPr>
                        <a:t>Primer </a:t>
                      </a:r>
                      <a:r>
                        <a:rPr lang="en-US" sz="1200" dirty="0" err="1">
                          <a:effectLst/>
                        </a:rPr>
                        <a:t>cuadrante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0.53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marL="0" marR="0">
                        <a:lnSpc>
                          <a:spcPct val="107000"/>
                        </a:lnSpc>
                        <a:spcBef>
                          <a:spcPts val="0"/>
                        </a:spcBef>
                        <a:spcAft>
                          <a:spcPts val="0"/>
                        </a:spcAft>
                      </a:pPr>
                      <a:r>
                        <a:rPr lang="en-US" sz="1200" dirty="0">
                          <a:effectLst/>
                        </a:rPr>
                        <a:t>Segundo </a:t>
                      </a:r>
                      <a:r>
                        <a:rPr lang="en-US" sz="1200" dirty="0" err="1">
                          <a:effectLst/>
                        </a:rPr>
                        <a:t>cuadrante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0.64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marL="0" marR="0">
                        <a:lnSpc>
                          <a:spcPct val="107000"/>
                        </a:lnSpc>
                        <a:spcBef>
                          <a:spcPts val="0"/>
                        </a:spcBef>
                        <a:spcAft>
                          <a:spcPts val="0"/>
                        </a:spcAft>
                      </a:pPr>
                      <a:r>
                        <a:rPr lang="en-US" sz="1200" dirty="0" err="1">
                          <a:effectLst/>
                        </a:rPr>
                        <a:t>Tercer</a:t>
                      </a:r>
                      <a:r>
                        <a:rPr lang="en-US" sz="1200" dirty="0">
                          <a:effectLst/>
                        </a:rPr>
                        <a:t> </a:t>
                      </a:r>
                      <a:r>
                        <a:rPr lang="en-US" sz="1200" dirty="0" err="1">
                          <a:effectLst/>
                        </a:rPr>
                        <a:t>cuadrante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0.39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marL="0" marR="0">
                        <a:lnSpc>
                          <a:spcPct val="107000"/>
                        </a:lnSpc>
                        <a:spcBef>
                          <a:spcPts val="0"/>
                        </a:spcBef>
                        <a:spcAft>
                          <a:spcPts val="0"/>
                        </a:spcAft>
                      </a:pPr>
                      <a:r>
                        <a:rPr lang="en-US" sz="1200" dirty="0">
                          <a:effectLst/>
                        </a:rPr>
                        <a:t>Cuarto </a:t>
                      </a:r>
                      <a:r>
                        <a:rPr lang="en-US" sz="1200" dirty="0" err="1">
                          <a:effectLst/>
                        </a:rPr>
                        <a:t>cuadrante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1283806211"/>
              </p:ext>
            </p:extLst>
          </p:nvPr>
        </p:nvGraphicFramePr>
        <p:xfrm>
          <a:off x="601994" y="930243"/>
          <a:ext cx="4711621" cy="1174242"/>
        </p:xfrm>
        <a:graphic>
          <a:graphicData uri="http://schemas.openxmlformats.org/drawingml/2006/table">
            <a:tbl>
              <a:tblPr firstRow="1" firstCol="1" bandRow="1">
                <a:tableStyleId>{5C22544A-7EE6-4342-B048-85BDC9FD1C3A}</a:tableStyleId>
              </a:tblPr>
              <a:tblGrid>
                <a:gridCol w="1506714"/>
                <a:gridCol w="579550"/>
                <a:gridCol w="706405"/>
                <a:gridCol w="399245"/>
                <a:gridCol w="1519707"/>
              </a:tblGrid>
              <a:tr h="190500">
                <a:tc>
                  <a:txBody>
                    <a:bodyPr/>
                    <a:lstStyle/>
                    <a:p>
                      <a:pPr marL="0" marR="0" algn="ctr">
                        <a:lnSpc>
                          <a:spcPct val="107000"/>
                        </a:lnSpc>
                        <a:spcBef>
                          <a:spcPts val="0"/>
                        </a:spcBef>
                        <a:spcAft>
                          <a:spcPts val="0"/>
                        </a:spcAft>
                      </a:pPr>
                      <a:r>
                        <a:rPr lang="en-US" sz="1200" dirty="0" err="1">
                          <a:effectLst/>
                        </a:rPr>
                        <a:t>Escenario</a:t>
                      </a:r>
                      <a:r>
                        <a:rPr lang="en-US" sz="1200" dirty="0">
                          <a:effectLst/>
                        </a:rPr>
                        <a:t> 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Error [m]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No </a:t>
                      </a:r>
                      <a:r>
                        <a:rPr lang="en-US" sz="1200" dirty="0" err="1">
                          <a:effectLst/>
                        </a:rPr>
                        <a:t>lecturas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err="1">
                          <a:effectLst/>
                        </a:rPr>
                        <a:t>Cantidad</a:t>
                      </a:r>
                      <a:r>
                        <a:rPr lang="en-US" sz="1200" dirty="0">
                          <a:effectLst/>
                        </a:rPr>
                        <a:t> de </a:t>
                      </a:r>
                      <a:r>
                        <a:rPr lang="en-US" sz="1200" dirty="0" err="1">
                          <a:effectLst/>
                        </a:rPr>
                        <a:t>Motas</a:t>
                      </a:r>
                      <a:r>
                        <a:rPr lang="en-US" sz="1200" dirty="0">
                          <a:effectLst/>
                        </a:rPr>
                        <a:t> </a:t>
                      </a:r>
                      <a:r>
                        <a:rPr lang="en-US" sz="1200" dirty="0" err="1">
                          <a:effectLst/>
                        </a:rPr>
                        <a:t>Fijas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marL="0" marR="0">
                        <a:lnSpc>
                          <a:spcPct val="107000"/>
                        </a:lnSpc>
                        <a:spcBef>
                          <a:spcPts val="0"/>
                        </a:spcBef>
                        <a:spcAft>
                          <a:spcPts val="0"/>
                        </a:spcAft>
                      </a:pPr>
                      <a:r>
                        <a:rPr lang="en-US" sz="1200" dirty="0">
                          <a:effectLst/>
                        </a:rPr>
                        <a:t>Primer </a:t>
                      </a:r>
                      <a:r>
                        <a:rPr lang="en-US" sz="1200" dirty="0" err="1">
                          <a:effectLst/>
                        </a:rPr>
                        <a:t>cuadrante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0.21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marL="0" marR="0">
                        <a:lnSpc>
                          <a:spcPct val="107000"/>
                        </a:lnSpc>
                        <a:spcBef>
                          <a:spcPts val="0"/>
                        </a:spcBef>
                        <a:spcAft>
                          <a:spcPts val="0"/>
                        </a:spcAft>
                      </a:pPr>
                      <a:r>
                        <a:rPr lang="en-US" sz="1200" dirty="0">
                          <a:effectLst/>
                        </a:rPr>
                        <a:t>Segundo </a:t>
                      </a:r>
                      <a:r>
                        <a:rPr lang="en-US" sz="1200" dirty="0" err="1">
                          <a:effectLst/>
                        </a:rPr>
                        <a:t>cuadrante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0.06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marL="0" marR="0">
                        <a:lnSpc>
                          <a:spcPct val="107000"/>
                        </a:lnSpc>
                        <a:spcBef>
                          <a:spcPts val="0"/>
                        </a:spcBef>
                        <a:spcAft>
                          <a:spcPts val="0"/>
                        </a:spcAft>
                      </a:pPr>
                      <a:r>
                        <a:rPr lang="en-US" sz="1200" dirty="0" err="1">
                          <a:effectLst/>
                        </a:rPr>
                        <a:t>Tercer</a:t>
                      </a:r>
                      <a:r>
                        <a:rPr lang="en-US" sz="1200" dirty="0">
                          <a:effectLst/>
                        </a:rPr>
                        <a:t> </a:t>
                      </a:r>
                      <a:r>
                        <a:rPr lang="en-US" sz="1200" dirty="0" err="1">
                          <a:effectLst/>
                        </a:rPr>
                        <a:t>cuadrante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0.07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400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marL="0" marR="0">
                        <a:lnSpc>
                          <a:spcPct val="107000"/>
                        </a:lnSpc>
                        <a:spcBef>
                          <a:spcPts val="0"/>
                        </a:spcBef>
                        <a:spcAft>
                          <a:spcPts val="0"/>
                        </a:spcAft>
                      </a:pPr>
                      <a:r>
                        <a:rPr lang="en-US" sz="1200" dirty="0">
                          <a:effectLst/>
                        </a:rPr>
                        <a:t>Cuarto </a:t>
                      </a:r>
                      <a:r>
                        <a:rPr lang="en-US" sz="1200" dirty="0" err="1">
                          <a:effectLst/>
                        </a:rPr>
                        <a:t>cuadrante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0.05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500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1596106011"/>
              </p:ext>
            </p:extLst>
          </p:nvPr>
        </p:nvGraphicFramePr>
        <p:xfrm>
          <a:off x="601995" y="2689597"/>
          <a:ext cx="4711621" cy="1174242"/>
        </p:xfrm>
        <a:graphic>
          <a:graphicData uri="http://schemas.openxmlformats.org/drawingml/2006/table">
            <a:tbl>
              <a:tblPr firstRow="1" firstCol="1" bandRow="1">
                <a:tableStyleId>{5C22544A-7EE6-4342-B048-85BDC9FD1C3A}</a:tableStyleId>
              </a:tblPr>
              <a:tblGrid>
                <a:gridCol w="1506714"/>
                <a:gridCol w="579550"/>
                <a:gridCol w="706405"/>
                <a:gridCol w="399245"/>
                <a:gridCol w="1519707"/>
              </a:tblGrid>
              <a:tr h="190500">
                <a:tc>
                  <a:txBody>
                    <a:bodyPr/>
                    <a:lstStyle/>
                    <a:p>
                      <a:pPr marL="0" marR="0" algn="ctr">
                        <a:lnSpc>
                          <a:spcPct val="107000"/>
                        </a:lnSpc>
                        <a:spcBef>
                          <a:spcPts val="0"/>
                        </a:spcBef>
                        <a:spcAft>
                          <a:spcPts val="0"/>
                        </a:spcAft>
                      </a:pPr>
                      <a:r>
                        <a:rPr lang="en-US" sz="1200" dirty="0" err="1">
                          <a:effectLst/>
                        </a:rPr>
                        <a:t>Escenario</a:t>
                      </a:r>
                      <a:r>
                        <a:rPr lang="en-US" sz="1200" dirty="0">
                          <a:effectLst/>
                        </a:rPr>
                        <a:t> </a:t>
                      </a:r>
                      <a:r>
                        <a:rPr lang="en-US" sz="1200" dirty="0" smtClean="0">
                          <a:effectLst/>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Error [m]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No </a:t>
                      </a:r>
                      <a:r>
                        <a:rPr lang="en-US" sz="1200" dirty="0" err="1">
                          <a:effectLst/>
                        </a:rPr>
                        <a:t>lecturas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err="1">
                          <a:effectLst/>
                        </a:rPr>
                        <a:t>Cantidad</a:t>
                      </a:r>
                      <a:r>
                        <a:rPr lang="en-US" sz="1200" dirty="0">
                          <a:effectLst/>
                        </a:rPr>
                        <a:t> de </a:t>
                      </a:r>
                      <a:r>
                        <a:rPr lang="en-US" sz="1200" dirty="0" err="1">
                          <a:effectLst/>
                        </a:rPr>
                        <a:t>Motas</a:t>
                      </a:r>
                      <a:r>
                        <a:rPr lang="en-US" sz="1200" dirty="0">
                          <a:effectLst/>
                        </a:rPr>
                        <a:t> </a:t>
                      </a:r>
                      <a:r>
                        <a:rPr lang="en-US" sz="1200" dirty="0" err="1">
                          <a:effectLst/>
                        </a:rPr>
                        <a:t>Fijas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marL="0" marR="0">
                        <a:lnSpc>
                          <a:spcPct val="107000"/>
                        </a:lnSpc>
                        <a:spcBef>
                          <a:spcPts val="0"/>
                        </a:spcBef>
                        <a:spcAft>
                          <a:spcPts val="0"/>
                        </a:spcAft>
                      </a:pPr>
                      <a:r>
                        <a:rPr lang="en-US" sz="1200" dirty="0">
                          <a:effectLst/>
                        </a:rPr>
                        <a:t>Primer </a:t>
                      </a:r>
                      <a:r>
                        <a:rPr lang="en-US" sz="1200" dirty="0" err="1">
                          <a:effectLst/>
                        </a:rPr>
                        <a:t>cuadrante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0.04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200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marL="0" marR="0">
                        <a:lnSpc>
                          <a:spcPct val="107000"/>
                        </a:lnSpc>
                        <a:spcBef>
                          <a:spcPts val="0"/>
                        </a:spcBef>
                        <a:spcAft>
                          <a:spcPts val="0"/>
                        </a:spcAft>
                      </a:pPr>
                      <a:r>
                        <a:rPr lang="en-US" sz="1200" dirty="0">
                          <a:effectLst/>
                        </a:rPr>
                        <a:t>Segundo </a:t>
                      </a:r>
                      <a:r>
                        <a:rPr lang="en-US" sz="1200" dirty="0" err="1">
                          <a:effectLst/>
                        </a:rPr>
                        <a:t>cuadrante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0.02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300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marL="0" marR="0">
                        <a:lnSpc>
                          <a:spcPct val="107000"/>
                        </a:lnSpc>
                        <a:spcBef>
                          <a:spcPts val="0"/>
                        </a:spcBef>
                        <a:spcAft>
                          <a:spcPts val="0"/>
                        </a:spcAft>
                      </a:pPr>
                      <a:r>
                        <a:rPr lang="en-US" sz="1200" dirty="0" err="1">
                          <a:effectLst/>
                        </a:rPr>
                        <a:t>Tercer</a:t>
                      </a:r>
                      <a:r>
                        <a:rPr lang="en-US" sz="1200" dirty="0">
                          <a:effectLst/>
                        </a:rPr>
                        <a:t> </a:t>
                      </a:r>
                      <a:r>
                        <a:rPr lang="en-US" sz="1200" dirty="0" err="1">
                          <a:effectLst/>
                        </a:rPr>
                        <a:t>cuadrante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0.03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marL="0" marR="0">
                        <a:lnSpc>
                          <a:spcPct val="107000"/>
                        </a:lnSpc>
                        <a:spcBef>
                          <a:spcPts val="0"/>
                        </a:spcBef>
                        <a:spcAft>
                          <a:spcPts val="0"/>
                        </a:spcAft>
                      </a:pPr>
                      <a:r>
                        <a:rPr lang="en-US" sz="1200" dirty="0">
                          <a:effectLst/>
                        </a:rPr>
                        <a:t>Cuarto </a:t>
                      </a:r>
                      <a:r>
                        <a:rPr lang="en-US" sz="1200" dirty="0" err="1">
                          <a:effectLst/>
                        </a:rPr>
                        <a:t>cuadrante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3" name="Rectángulo 12"/>
          <p:cNvSpPr/>
          <p:nvPr/>
        </p:nvSpPr>
        <p:spPr>
          <a:xfrm>
            <a:off x="477789" y="2165621"/>
            <a:ext cx="3876446" cy="307777"/>
          </a:xfrm>
          <a:prstGeom prst="rect">
            <a:avLst/>
          </a:prstGeom>
        </p:spPr>
        <p:txBody>
          <a:bodyPr wrap="none">
            <a:spAutoFit/>
          </a:bodyPr>
          <a:lstStyle/>
          <a:p>
            <a:pPr algn="ctr"/>
            <a:r>
              <a:rPr lang="es-ES" sz="1400" dirty="0" smtClean="0"/>
              <a:t>Tabla 13 </a:t>
            </a:r>
            <a:r>
              <a:rPr lang="en-US" sz="1400" dirty="0" err="1" smtClean="0"/>
              <a:t>Condición</a:t>
            </a:r>
            <a:r>
              <a:rPr lang="en-US" sz="1400" dirty="0" smtClean="0"/>
              <a:t> </a:t>
            </a:r>
            <a:r>
              <a:rPr lang="en-US" sz="1400" dirty="0" err="1" smtClean="0"/>
              <a:t>Mínimo</a:t>
            </a:r>
            <a:r>
              <a:rPr lang="en-US" sz="1400" dirty="0" smtClean="0"/>
              <a:t> Error- </a:t>
            </a:r>
            <a:r>
              <a:rPr lang="en-US" sz="1400" dirty="0" err="1" smtClean="0"/>
              <a:t>Escenario</a:t>
            </a:r>
            <a:r>
              <a:rPr lang="en-US" sz="1400" dirty="0" smtClean="0"/>
              <a:t> 1.</a:t>
            </a:r>
            <a:endParaRPr lang="en-US" sz="1400" dirty="0"/>
          </a:p>
        </p:txBody>
      </p:sp>
      <p:sp>
        <p:nvSpPr>
          <p:cNvPr id="14" name="Rectángulo 13"/>
          <p:cNvSpPr/>
          <p:nvPr/>
        </p:nvSpPr>
        <p:spPr>
          <a:xfrm>
            <a:off x="477788" y="3880184"/>
            <a:ext cx="3876447" cy="307777"/>
          </a:xfrm>
          <a:prstGeom prst="rect">
            <a:avLst/>
          </a:prstGeom>
        </p:spPr>
        <p:txBody>
          <a:bodyPr wrap="none">
            <a:spAutoFit/>
          </a:bodyPr>
          <a:lstStyle/>
          <a:p>
            <a:pPr algn="ctr"/>
            <a:r>
              <a:rPr lang="es-ES" sz="1400" dirty="0" smtClean="0"/>
              <a:t>Tabla 14 </a:t>
            </a:r>
            <a:r>
              <a:rPr lang="en-US" sz="1400" dirty="0" err="1" smtClean="0"/>
              <a:t>Condición</a:t>
            </a:r>
            <a:r>
              <a:rPr lang="en-US" sz="1400" dirty="0" smtClean="0"/>
              <a:t> </a:t>
            </a:r>
            <a:r>
              <a:rPr lang="en-US" sz="1400" dirty="0" err="1" smtClean="0"/>
              <a:t>Mínimo</a:t>
            </a:r>
            <a:r>
              <a:rPr lang="en-US" sz="1400" dirty="0" smtClean="0"/>
              <a:t> Error- </a:t>
            </a:r>
            <a:r>
              <a:rPr lang="en-US" sz="1400" dirty="0" err="1" smtClean="0"/>
              <a:t>Escenario</a:t>
            </a:r>
            <a:r>
              <a:rPr lang="en-US" sz="1400" dirty="0" smtClean="0"/>
              <a:t> 2.</a:t>
            </a:r>
            <a:endParaRPr lang="en-US" sz="1400" dirty="0"/>
          </a:p>
        </p:txBody>
      </p:sp>
      <p:sp>
        <p:nvSpPr>
          <p:cNvPr id="16" name="Rectángulo 15"/>
          <p:cNvSpPr/>
          <p:nvPr/>
        </p:nvSpPr>
        <p:spPr>
          <a:xfrm>
            <a:off x="335858" y="6433604"/>
            <a:ext cx="2893870" cy="307777"/>
          </a:xfrm>
          <a:prstGeom prst="rect">
            <a:avLst/>
          </a:prstGeom>
        </p:spPr>
        <p:txBody>
          <a:bodyPr wrap="none">
            <a:spAutoFit/>
          </a:bodyPr>
          <a:lstStyle/>
          <a:p>
            <a:pPr algn="ctr"/>
            <a:r>
              <a:rPr lang="es-ES" sz="1400" dirty="0" smtClean="0"/>
              <a:t>Figura 20 </a:t>
            </a:r>
            <a:r>
              <a:rPr lang="en-US" sz="1400" dirty="0" err="1" smtClean="0"/>
              <a:t>Condición</a:t>
            </a:r>
            <a:r>
              <a:rPr lang="en-US" sz="1400" dirty="0" smtClean="0"/>
              <a:t> </a:t>
            </a:r>
            <a:r>
              <a:rPr lang="en-US" sz="1400" dirty="0" err="1" smtClean="0"/>
              <a:t>Mínimo</a:t>
            </a:r>
            <a:r>
              <a:rPr lang="en-US" sz="1400" dirty="0" smtClean="0"/>
              <a:t> Error.</a:t>
            </a:r>
            <a:endParaRPr lang="en-US" sz="1400" dirty="0"/>
          </a:p>
        </p:txBody>
      </p:sp>
      <p:sp>
        <p:nvSpPr>
          <p:cNvPr id="18" name="Rectángulo 17"/>
          <p:cNvSpPr/>
          <p:nvPr/>
        </p:nvSpPr>
        <p:spPr>
          <a:xfrm>
            <a:off x="6133107" y="2149860"/>
            <a:ext cx="3911713" cy="307777"/>
          </a:xfrm>
          <a:prstGeom prst="rect">
            <a:avLst/>
          </a:prstGeom>
        </p:spPr>
        <p:txBody>
          <a:bodyPr wrap="none">
            <a:spAutoFit/>
          </a:bodyPr>
          <a:lstStyle/>
          <a:p>
            <a:pPr algn="ctr"/>
            <a:r>
              <a:rPr lang="es-ES" sz="1400" dirty="0" smtClean="0"/>
              <a:t>Tabla 15 </a:t>
            </a:r>
            <a:r>
              <a:rPr lang="en-US" sz="1400" dirty="0" err="1" smtClean="0"/>
              <a:t>Condición</a:t>
            </a:r>
            <a:r>
              <a:rPr lang="en-US" sz="1400" dirty="0" smtClean="0"/>
              <a:t> </a:t>
            </a:r>
            <a:r>
              <a:rPr lang="en-US" sz="1400" dirty="0" err="1" smtClean="0"/>
              <a:t>Máximo</a:t>
            </a:r>
            <a:r>
              <a:rPr lang="en-US" sz="1400" dirty="0" smtClean="0"/>
              <a:t> Error- </a:t>
            </a:r>
            <a:r>
              <a:rPr lang="en-US" sz="1400" dirty="0" err="1" smtClean="0"/>
              <a:t>Escenario</a:t>
            </a:r>
            <a:r>
              <a:rPr lang="en-US" sz="1400" dirty="0" smtClean="0"/>
              <a:t> 1.</a:t>
            </a:r>
            <a:endParaRPr lang="en-US" sz="1400" dirty="0"/>
          </a:p>
        </p:txBody>
      </p:sp>
      <p:sp>
        <p:nvSpPr>
          <p:cNvPr id="19" name="Rectángulo 18"/>
          <p:cNvSpPr/>
          <p:nvPr/>
        </p:nvSpPr>
        <p:spPr>
          <a:xfrm>
            <a:off x="6133106" y="3858142"/>
            <a:ext cx="3911713" cy="307777"/>
          </a:xfrm>
          <a:prstGeom prst="rect">
            <a:avLst/>
          </a:prstGeom>
        </p:spPr>
        <p:txBody>
          <a:bodyPr wrap="none">
            <a:spAutoFit/>
          </a:bodyPr>
          <a:lstStyle/>
          <a:p>
            <a:pPr algn="ctr"/>
            <a:r>
              <a:rPr lang="es-ES" sz="1400" dirty="0" smtClean="0"/>
              <a:t>Tabla 16 </a:t>
            </a:r>
            <a:r>
              <a:rPr lang="en-US" sz="1400" dirty="0" err="1" smtClean="0"/>
              <a:t>Condición</a:t>
            </a:r>
            <a:r>
              <a:rPr lang="en-US" sz="1400" dirty="0" smtClean="0"/>
              <a:t> </a:t>
            </a:r>
            <a:r>
              <a:rPr lang="en-US" sz="1400" dirty="0" err="1" smtClean="0"/>
              <a:t>Máximo</a:t>
            </a:r>
            <a:r>
              <a:rPr lang="en-US" sz="1400" dirty="0" smtClean="0"/>
              <a:t> Error- </a:t>
            </a:r>
            <a:r>
              <a:rPr lang="en-US" sz="1400" dirty="0" err="1" smtClean="0"/>
              <a:t>Escenario</a:t>
            </a:r>
            <a:r>
              <a:rPr lang="en-US" sz="1400" dirty="0" smtClean="0"/>
              <a:t> 2.</a:t>
            </a:r>
            <a:endParaRPr lang="en-US" sz="1400" dirty="0"/>
          </a:p>
        </p:txBody>
      </p:sp>
      <p:sp>
        <p:nvSpPr>
          <p:cNvPr id="20" name="Rectángulo 19"/>
          <p:cNvSpPr/>
          <p:nvPr/>
        </p:nvSpPr>
        <p:spPr>
          <a:xfrm>
            <a:off x="6133106" y="6394514"/>
            <a:ext cx="2929135" cy="307777"/>
          </a:xfrm>
          <a:prstGeom prst="rect">
            <a:avLst/>
          </a:prstGeom>
        </p:spPr>
        <p:txBody>
          <a:bodyPr wrap="none">
            <a:spAutoFit/>
          </a:bodyPr>
          <a:lstStyle/>
          <a:p>
            <a:pPr algn="ctr"/>
            <a:r>
              <a:rPr lang="es-ES" sz="1400" dirty="0" smtClean="0"/>
              <a:t>Figura 21 </a:t>
            </a:r>
            <a:r>
              <a:rPr lang="en-US" sz="1400" dirty="0" err="1" smtClean="0"/>
              <a:t>Condición</a:t>
            </a:r>
            <a:r>
              <a:rPr lang="en-US" sz="1400" dirty="0" smtClean="0"/>
              <a:t> </a:t>
            </a:r>
            <a:r>
              <a:rPr lang="en-US" sz="1400" dirty="0" err="1" smtClean="0"/>
              <a:t>Máximo</a:t>
            </a:r>
            <a:r>
              <a:rPr lang="en-US" sz="1400" dirty="0" smtClean="0"/>
              <a:t> Error.</a:t>
            </a:r>
            <a:endParaRPr lang="en-US" sz="1400" dirty="0"/>
          </a:p>
        </p:txBody>
      </p:sp>
      <p:sp>
        <p:nvSpPr>
          <p:cNvPr id="21" name="Marcador de número de diapositiva 2"/>
          <p:cNvSpPr txBox="1">
            <a:spLocks/>
          </p:cNvSpPr>
          <p:nvPr/>
        </p:nvSpPr>
        <p:spPr>
          <a:xfrm>
            <a:off x="11356000" y="6415842"/>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35</a:t>
            </a:r>
            <a:endParaRPr lang="en-US" sz="1400" b="1" dirty="0">
              <a:solidFill>
                <a:schemeClr val="tx1"/>
              </a:solidFill>
            </a:endParaRPr>
          </a:p>
        </p:txBody>
      </p:sp>
    </p:spTree>
    <p:extLst>
      <p:ext uri="{BB962C8B-B14F-4D97-AF65-F5344CB8AC3E}">
        <p14:creationId xmlns:p14="http://schemas.microsoft.com/office/powerpoint/2010/main" val="9978438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52023"/>
            <a:ext cx="8596668" cy="1320800"/>
          </a:xfrm>
        </p:spPr>
        <p:txBody>
          <a:bodyPr/>
          <a:lstStyle/>
          <a:p>
            <a:r>
              <a:rPr lang="es-EC" dirty="0" smtClean="0"/>
              <a:t>Conclusiones</a:t>
            </a:r>
            <a:endParaRPr lang="en-US" dirty="0"/>
          </a:p>
        </p:txBody>
      </p:sp>
      <p:sp>
        <p:nvSpPr>
          <p:cNvPr id="3" name="Marcador de contenido 2"/>
          <p:cNvSpPr>
            <a:spLocks noGrp="1"/>
          </p:cNvSpPr>
          <p:nvPr>
            <p:ph idx="1"/>
          </p:nvPr>
        </p:nvSpPr>
        <p:spPr>
          <a:xfrm>
            <a:off x="509908" y="1082996"/>
            <a:ext cx="10025011" cy="4958366"/>
          </a:xfrm>
        </p:spPr>
        <p:txBody>
          <a:bodyPr>
            <a:normAutofit fontScale="92500" lnSpcReduction="10000"/>
          </a:bodyPr>
          <a:lstStyle/>
          <a:p>
            <a:pPr lvl="0" algn="just"/>
            <a:r>
              <a:rPr lang="es-ES" dirty="0"/>
              <a:t>A</a:t>
            </a:r>
            <a:r>
              <a:rPr lang="es-ES" sz="1900" dirty="0"/>
              <a:t> partir del  estudio del  Marco  Teórico y conceptual de  las WSN  se determinó que las  características de las motas utilizadas en el proyecto como son su bajo consumo energético, tamaño pequeño, escalabilidad, versatilidad en su funcionamiento,  facilidad de instalación en  diferentes puntos de un escenario cualquiera, tanto interior como exterior, entre otros  hacen que las WSN  sean adecuados para aplicaciones de radiolocalización.</a:t>
            </a:r>
            <a:endParaRPr lang="en-US" sz="1900" dirty="0"/>
          </a:p>
          <a:p>
            <a:pPr marL="0" indent="0">
              <a:buNone/>
            </a:pPr>
            <a:endParaRPr lang="en-US" sz="1900" dirty="0"/>
          </a:p>
          <a:p>
            <a:pPr lvl="0" algn="just"/>
            <a:r>
              <a:rPr lang="es-ES" sz="1900" dirty="0"/>
              <a:t>En base a la necesidad presentada de almacenar, procesar y visualizar los datos obtenidos  del prototipo de sistema de radiolocalización en tiempo real,  se optó por utilizar GUI de MATLAB  al ser una herramienta de software matemática que permite el fácil desarrollo de conceptos de radiolocalización y que permite al usuario mediante la interfaz gráfica predecir de manera eficiente el comportamiento de las motas  en entornos reales.  </a:t>
            </a:r>
            <a:endParaRPr lang="en-US" sz="1900" dirty="0"/>
          </a:p>
          <a:p>
            <a:pPr marL="0" indent="0">
              <a:buNone/>
            </a:pPr>
            <a:r>
              <a:rPr lang="es-ES" sz="1900" dirty="0"/>
              <a:t> </a:t>
            </a:r>
            <a:endParaRPr lang="en-US" sz="1900" dirty="0"/>
          </a:p>
          <a:p>
            <a:pPr lvl="0" algn="just"/>
            <a:r>
              <a:rPr lang="es-ES" sz="1900" dirty="0"/>
              <a:t>Además en este proyecto se realizó el estudio del lenguaje de programación </a:t>
            </a:r>
            <a:r>
              <a:rPr lang="es-ES" sz="1900" dirty="0" err="1"/>
              <a:t>NesC</a:t>
            </a:r>
            <a:r>
              <a:rPr lang="es-ES" sz="1900" dirty="0"/>
              <a:t> para poder configurar  las motas en función de las necesidades  de localización. El diseño en </a:t>
            </a:r>
            <a:r>
              <a:rPr lang="es-ES" sz="1900" dirty="0" err="1"/>
              <a:t>NesC</a:t>
            </a:r>
            <a:r>
              <a:rPr lang="es-ES" sz="1900" dirty="0"/>
              <a:t> permite la incorporación de nuevas aplicaciones rápidamente y hace que funcione bajo las  restricciones de memoria que se dan en este tipo de redes.</a:t>
            </a:r>
            <a:endParaRPr lang="en-US" sz="1900" dirty="0"/>
          </a:p>
          <a:p>
            <a:pPr marL="0" indent="0">
              <a:buNone/>
            </a:pPr>
            <a:r>
              <a:rPr lang="es-ES" dirty="0"/>
              <a:t> </a:t>
            </a:r>
            <a:endParaRPr lang="en-US" dirty="0"/>
          </a:p>
          <a:p>
            <a:endParaRPr lang="en-US" dirty="0"/>
          </a:p>
        </p:txBody>
      </p:sp>
      <p:sp>
        <p:nvSpPr>
          <p:cNvPr id="5" name="Marcador de número de diapositiva 2"/>
          <p:cNvSpPr txBox="1">
            <a:spLocks/>
          </p:cNvSpPr>
          <p:nvPr/>
        </p:nvSpPr>
        <p:spPr>
          <a:xfrm>
            <a:off x="11356000" y="6415842"/>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36</a:t>
            </a:r>
            <a:endParaRPr lang="en-US" sz="1400" b="1" dirty="0">
              <a:solidFill>
                <a:schemeClr val="tx1"/>
              </a:solidFill>
            </a:endParaRPr>
          </a:p>
        </p:txBody>
      </p:sp>
    </p:spTree>
    <p:extLst>
      <p:ext uri="{BB962C8B-B14F-4D97-AF65-F5344CB8AC3E}">
        <p14:creationId xmlns:p14="http://schemas.microsoft.com/office/powerpoint/2010/main" val="12729610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403538"/>
            <a:ext cx="8596668" cy="1320800"/>
          </a:xfrm>
        </p:spPr>
        <p:txBody>
          <a:bodyPr/>
          <a:lstStyle/>
          <a:p>
            <a:r>
              <a:rPr lang="es-EC" dirty="0"/>
              <a:t>Conclusiones</a:t>
            </a:r>
            <a:endParaRPr lang="en-US" dirty="0"/>
          </a:p>
        </p:txBody>
      </p:sp>
      <p:sp>
        <p:nvSpPr>
          <p:cNvPr id="3" name="Marcador de contenido 2"/>
          <p:cNvSpPr>
            <a:spLocks noGrp="1"/>
          </p:cNvSpPr>
          <p:nvPr>
            <p:ph idx="1"/>
          </p:nvPr>
        </p:nvSpPr>
        <p:spPr>
          <a:xfrm>
            <a:off x="677333" y="1365161"/>
            <a:ext cx="9844705" cy="5293216"/>
          </a:xfrm>
        </p:spPr>
        <p:txBody>
          <a:bodyPr>
            <a:noAutofit/>
          </a:bodyPr>
          <a:lstStyle/>
          <a:p>
            <a:pPr lvl="0" algn="just"/>
            <a:r>
              <a:rPr lang="es-ES" sz="1700" dirty="0"/>
              <a:t>Se desarrolló un </a:t>
            </a:r>
            <a:r>
              <a:rPr lang="es-ES" sz="1700" dirty="0" smtClean="0"/>
              <a:t>algoritmo </a:t>
            </a:r>
            <a:r>
              <a:rPr lang="es-ES" sz="1700" dirty="0"/>
              <a:t>de radiolocalización basado en la técnica de trilateración utilizando el método LS (</a:t>
            </a:r>
            <a:r>
              <a:rPr lang="es-ES" sz="1700" dirty="0" err="1"/>
              <a:t>Least</a:t>
            </a:r>
            <a:r>
              <a:rPr lang="es-ES" sz="1700" dirty="0"/>
              <a:t> </a:t>
            </a:r>
            <a:r>
              <a:rPr lang="es-ES" sz="1700" dirty="0" err="1"/>
              <a:t>Squares</a:t>
            </a:r>
            <a:r>
              <a:rPr lang="es-ES" sz="1700" dirty="0"/>
              <a:t>), esto se logró a través del análisis experimental y teórico con  las WSN, se concluye que cada vez que una  mota pueda obtener el RSSI del </a:t>
            </a:r>
            <a:r>
              <a:rPr lang="es-ES" sz="1700" dirty="0" err="1"/>
              <a:t>payload</a:t>
            </a:r>
            <a:r>
              <a:rPr lang="es-ES" sz="1700" dirty="0"/>
              <a:t> del paquete y  transmitir su ID se pueden estimar las distancias y obtener la ubicación  de  una mota que se desconoce su posición.  Se deben utilizar mínimo tres motas  que servirán como eje de referencia (motas fijas)  para que se pueda implementar la técnica de trilateración, sin embargo se comprobó que entre más motas de referencia  se utilicen  mejor precisión de la ubicación se obtendrá.  </a:t>
            </a:r>
            <a:endParaRPr lang="en-US" sz="1700" dirty="0"/>
          </a:p>
          <a:p>
            <a:pPr marL="0" indent="0" algn="just">
              <a:buNone/>
            </a:pPr>
            <a:endParaRPr lang="en-US" sz="1700" dirty="0"/>
          </a:p>
          <a:p>
            <a:pPr lvl="0" algn="just"/>
            <a:r>
              <a:rPr lang="es-ES" sz="1700" dirty="0"/>
              <a:t>El </a:t>
            </a:r>
            <a:r>
              <a:rPr lang="es-ES" sz="1700" dirty="0" smtClean="0"/>
              <a:t>algoritmo </a:t>
            </a:r>
            <a:r>
              <a:rPr lang="es-ES" sz="1700" dirty="0"/>
              <a:t>de radiolocalización seleccionado utiliza el indicador de la fuerza de la señal recibida (RSSI) para calcular la posición, el problema surge de la relación distancia/RSSI, la presencia de reflexiones, difracciones y multitrayecto, alteran las estimaciones de las distancias, por lo que para disminuir el error de localización se trabajó  con valores promedio de RSSI. También  la precisión  va a depender de la correcta estimación de los parámetros que modelan el entorno de comunicaciones que son  la constante de </a:t>
            </a:r>
            <a:r>
              <a:rPr lang="es-ES" sz="1700" dirty="0" err="1"/>
              <a:t>pathloss</a:t>
            </a:r>
            <a:r>
              <a:rPr lang="es-ES" sz="1700" dirty="0"/>
              <a:t> (n) y  el RSSI medido a un metro de distancia. </a:t>
            </a:r>
            <a:endParaRPr lang="en-US" sz="1700" dirty="0" smtClean="0"/>
          </a:p>
          <a:p>
            <a:endParaRPr lang="en-US" sz="1700" dirty="0"/>
          </a:p>
        </p:txBody>
      </p:sp>
      <p:sp>
        <p:nvSpPr>
          <p:cNvPr id="5" name="Marcador de número de diapositiva 2"/>
          <p:cNvSpPr txBox="1">
            <a:spLocks/>
          </p:cNvSpPr>
          <p:nvPr/>
        </p:nvSpPr>
        <p:spPr>
          <a:xfrm>
            <a:off x="11356000" y="6415842"/>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37</a:t>
            </a:r>
            <a:endParaRPr lang="en-US" sz="1400" b="1" dirty="0">
              <a:solidFill>
                <a:schemeClr val="tx1"/>
              </a:solidFill>
            </a:endParaRPr>
          </a:p>
        </p:txBody>
      </p:sp>
    </p:spTree>
    <p:extLst>
      <p:ext uri="{BB962C8B-B14F-4D97-AF65-F5344CB8AC3E}">
        <p14:creationId xmlns:p14="http://schemas.microsoft.com/office/powerpoint/2010/main" val="2959827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Conclusiones</a:t>
            </a:r>
            <a:endParaRPr lang="en-US" dirty="0"/>
          </a:p>
        </p:txBody>
      </p:sp>
      <p:sp>
        <p:nvSpPr>
          <p:cNvPr id="3" name="Marcador de contenido 2"/>
          <p:cNvSpPr>
            <a:spLocks noGrp="1"/>
          </p:cNvSpPr>
          <p:nvPr>
            <p:ph idx="1"/>
          </p:nvPr>
        </p:nvSpPr>
        <p:spPr>
          <a:xfrm>
            <a:off x="535666" y="1465130"/>
            <a:ext cx="9870464" cy="3880773"/>
          </a:xfrm>
        </p:spPr>
        <p:txBody>
          <a:bodyPr/>
          <a:lstStyle/>
          <a:p>
            <a:pPr marL="0" lvl="0" indent="0" algn="just">
              <a:buNone/>
            </a:pPr>
            <a:endParaRPr lang="en-US" dirty="0"/>
          </a:p>
          <a:p>
            <a:pPr lvl="0" algn="just"/>
            <a:r>
              <a:rPr lang="es-ES" dirty="0"/>
              <a:t>Se comparó los resultados obtenidos en los 2 escenarios  de trabajo y se determinó que estos son adecuados para la implementación del </a:t>
            </a:r>
            <a:r>
              <a:rPr lang="es-ES" dirty="0" smtClean="0"/>
              <a:t>algoritmo </a:t>
            </a:r>
            <a:r>
              <a:rPr lang="es-ES" dirty="0"/>
              <a:t>de radiolocalización, sin embargo el escenario 1 (que se encuentra a nivel de piso) presentó mejores resultados que el escenario 2 (que se encuentra a </a:t>
            </a:r>
            <a:r>
              <a:rPr lang="es-ES" dirty="0" smtClean="0"/>
              <a:t>0.75 m de altura</a:t>
            </a:r>
            <a:r>
              <a:rPr lang="es-ES" dirty="0"/>
              <a:t>), esto es debido a  que en el escenario 2 las motas fijas y la desconocida  no estuvieron a la misma altura que la mota base  lo que ocasionó que se presenten inconsistencias en los datos obtenidos. </a:t>
            </a:r>
            <a:endParaRPr lang="en-US" dirty="0"/>
          </a:p>
          <a:p>
            <a:endParaRPr lang="en-US" dirty="0"/>
          </a:p>
        </p:txBody>
      </p:sp>
      <p:sp>
        <p:nvSpPr>
          <p:cNvPr id="5" name="Marcador de número de diapositiva 2"/>
          <p:cNvSpPr txBox="1">
            <a:spLocks/>
          </p:cNvSpPr>
          <p:nvPr/>
        </p:nvSpPr>
        <p:spPr>
          <a:xfrm>
            <a:off x="11356000" y="6415842"/>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38</a:t>
            </a:r>
            <a:endParaRPr lang="en-US" sz="1400" b="1" dirty="0">
              <a:solidFill>
                <a:schemeClr val="tx1"/>
              </a:solidFill>
            </a:endParaRPr>
          </a:p>
        </p:txBody>
      </p:sp>
    </p:spTree>
    <p:extLst>
      <p:ext uri="{BB962C8B-B14F-4D97-AF65-F5344CB8AC3E}">
        <p14:creationId xmlns:p14="http://schemas.microsoft.com/office/powerpoint/2010/main" val="12630716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223234"/>
            <a:ext cx="8596668" cy="1320800"/>
          </a:xfrm>
        </p:spPr>
        <p:txBody>
          <a:bodyPr/>
          <a:lstStyle/>
          <a:p>
            <a:r>
              <a:rPr lang="en-US" dirty="0" err="1" smtClean="0"/>
              <a:t>Recomendaciones</a:t>
            </a:r>
            <a:endParaRPr lang="en-US" dirty="0"/>
          </a:p>
        </p:txBody>
      </p:sp>
      <p:sp>
        <p:nvSpPr>
          <p:cNvPr id="3" name="Marcador de contenido 2"/>
          <p:cNvSpPr>
            <a:spLocks noGrp="1"/>
          </p:cNvSpPr>
          <p:nvPr>
            <p:ph idx="1"/>
          </p:nvPr>
        </p:nvSpPr>
        <p:spPr>
          <a:xfrm>
            <a:off x="677333" y="1094704"/>
            <a:ext cx="9458339" cy="5447764"/>
          </a:xfrm>
        </p:spPr>
        <p:txBody>
          <a:bodyPr>
            <a:normAutofit fontScale="40000" lnSpcReduction="20000"/>
          </a:bodyPr>
          <a:lstStyle/>
          <a:p>
            <a:pPr lvl="0" algn="just"/>
            <a:r>
              <a:rPr lang="es-ES" sz="4900" dirty="0"/>
              <a:t>Para el correcto funcionamiento del  sistema se deben evitar escenarios que presenten algún tipo de obstáculo  o dispositivos que trabajen a la misma frecuencia que las motas (2.4 GHz),  para evitar reflexiones, </a:t>
            </a:r>
            <a:r>
              <a:rPr lang="es-ES" sz="4900" dirty="0" err="1"/>
              <a:t>multitrayectos</a:t>
            </a:r>
            <a:r>
              <a:rPr lang="es-ES" sz="4900" dirty="0"/>
              <a:t> y otros tipos de interferencia  que puedan afectar a la señal. </a:t>
            </a:r>
            <a:endParaRPr lang="en-US" sz="4900" dirty="0"/>
          </a:p>
          <a:p>
            <a:pPr marL="0" indent="0" algn="just">
              <a:buNone/>
            </a:pPr>
            <a:endParaRPr lang="en-US" sz="4900" dirty="0"/>
          </a:p>
          <a:p>
            <a:pPr lvl="0" algn="just"/>
            <a:r>
              <a:rPr lang="es-ES" sz="4900" dirty="0"/>
              <a:t>Se recomienda que las motas fijas  se distribuyan en el área en forma de mallas o  en los 4  cuadrantes para optimizar la recepción de los RSSI en diferentes  entornos de trabajo.</a:t>
            </a:r>
            <a:endParaRPr lang="en-US" sz="4900" dirty="0"/>
          </a:p>
          <a:p>
            <a:pPr marL="0" indent="0" algn="just">
              <a:buNone/>
            </a:pPr>
            <a:r>
              <a:rPr lang="es-ES" sz="4900" dirty="0"/>
              <a:t> </a:t>
            </a:r>
            <a:endParaRPr lang="en-US" sz="4900" dirty="0"/>
          </a:p>
          <a:p>
            <a:pPr lvl="0" algn="just"/>
            <a:r>
              <a:rPr lang="es-ES" sz="4900" dirty="0"/>
              <a:t>Cuando el sistema se encuentre en funcionamiento se recomienda que las pilas se encuentren cargadas para evitar que la señal se degrade  y afecte al cálculo de posicionamiento. </a:t>
            </a:r>
            <a:endParaRPr lang="en-US" sz="4900" dirty="0"/>
          </a:p>
          <a:p>
            <a:pPr marL="0" indent="0" algn="just">
              <a:buNone/>
            </a:pPr>
            <a:r>
              <a:rPr lang="es-ES" sz="4900" dirty="0"/>
              <a:t> </a:t>
            </a:r>
            <a:endParaRPr lang="en-US" sz="4900" dirty="0"/>
          </a:p>
          <a:p>
            <a:pPr lvl="0" algn="just"/>
            <a:r>
              <a:rPr lang="es-EC" sz="4900" dirty="0"/>
              <a:t>Se debe tener cuidado al  montar las motas en el escenario,  teniendo precaución  en no dañar el conector de alimentación ni la antena ya que son muy frágiles. </a:t>
            </a:r>
            <a:endParaRPr lang="en-US" sz="4900" dirty="0"/>
          </a:p>
          <a:p>
            <a:endParaRPr lang="en-US" sz="6800" dirty="0"/>
          </a:p>
        </p:txBody>
      </p:sp>
      <p:sp>
        <p:nvSpPr>
          <p:cNvPr id="5" name="Marcador de número de diapositiva 2"/>
          <p:cNvSpPr txBox="1">
            <a:spLocks/>
          </p:cNvSpPr>
          <p:nvPr/>
        </p:nvSpPr>
        <p:spPr>
          <a:xfrm>
            <a:off x="11356000" y="6415842"/>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39</a:t>
            </a:r>
            <a:endParaRPr lang="en-US" sz="1400" b="1" dirty="0">
              <a:solidFill>
                <a:schemeClr val="tx1"/>
              </a:solidFill>
            </a:endParaRPr>
          </a:p>
        </p:txBody>
      </p:sp>
    </p:spTree>
    <p:extLst>
      <p:ext uri="{BB962C8B-B14F-4D97-AF65-F5344CB8AC3E}">
        <p14:creationId xmlns:p14="http://schemas.microsoft.com/office/powerpoint/2010/main" val="2336673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0213" y="197476"/>
            <a:ext cx="9831826" cy="1320800"/>
          </a:xfrm>
        </p:spPr>
        <p:txBody>
          <a:bodyPr>
            <a:normAutofit/>
          </a:bodyPr>
          <a:lstStyle/>
          <a:p>
            <a:r>
              <a:rPr lang="es-EC" sz="3200" dirty="0" smtClean="0"/>
              <a:t>Materiales y Métodos-Hardware Disponible</a:t>
            </a:r>
            <a:endParaRPr lang="en-US" sz="3200" dirty="0"/>
          </a:p>
        </p:txBody>
      </p:sp>
      <p:sp>
        <p:nvSpPr>
          <p:cNvPr id="3" name="Marcador de contenido 2"/>
          <p:cNvSpPr>
            <a:spLocks noGrp="1"/>
          </p:cNvSpPr>
          <p:nvPr>
            <p:ph idx="1"/>
          </p:nvPr>
        </p:nvSpPr>
        <p:spPr>
          <a:xfrm>
            <a:off x="252330" y="955313"/>
            <a:ext cx="11480323" cy="4779233"/>
          </a:xfrm>
        </p:spPr>
        <p:txBody>
          <a:bodyPr/>
          <a:lstStyle/>
          <a:p>
            <a:pPr marL="0" indent="0" algn="just">
              <a:buNone/>
            </a:pPr>
            <a:r>
              <a:rPr lang="es-ES" dirty="0" smtClean="0"/>
              <a:t>Para el proyecto se va a hacer uso del Kit </a:t>
            </a:r>
            <a:r>
              <a:rPr lang="es-ES" dirty="0"/>
              <a:t>de Sensores Inalámbricos MEMSIC 2.4ghz, </a:t>
            </a:r>
            <a:r>
              <a:rPr lang="es-ES" dirty="0" err="1" smtClean="0"/>
              <a:t>ZigBee</a:t>
            </a:r>
            <a:r>
              <a:rPr lang="es-ES" dirty="0" smtClean="0"/>
              <a:t>, disponibles en el laboratorio de Radiofrecuencia.  </a:t>
            </a:r>
            <a:r>
              <a:rPr lang="es-EC" dirty="0" smtClean="0"/>
              <a:t>Los dispositivos IRIS </a:t>
            </a:r>
            <a:r>
              <a:rPr lang="es-ES" dirty="0" smtClean="0"/>
              <a:t>son de última </a:t>
            </a:r>
            <a:r>
              <a:rPr lang="es-ES" dirty="0"/>
              <a:t>generación </a:t>
            </a:r>
            <a:r>
              <a:rPr lang="es-ES" dirty="0" smtClean="0"/>
              <a:t>y son </a:t>
            </a:r>
            <a:r>
              <a:rPr lang="es-ES" dirty="0"/>
              <a:t>compatibles con  la plataforma de software </a:t>
            </a:r>
            <a:r>
              <a:rPr lang="es-ES" dirty="0" err="1" smtClean="0"/>
              <a:t>MoteWorksTM</a:t>
            </a:r>
            <a:r>
              <a:rPr lang="es-ES" dirty="0" smtClean="0"/>
              <a:t>, que </a:t>
            </a:r>
            <a:r>
              <a:rPr lang="es-ES" dirty="0"/>
              <a:t>permite a los usuarios crear  redes </a:t>
            </a:r>
            <a:r>
              <a:rPr lang="es-ES" dirty="0" smtClean="0"/>
              <a:t>ad-hoc </a:t>
            </a:r>
            <a:r>
              <a:rPr lang="es-ES" dirty="0"/>
              <a:t>(MEMSIC, </a:t>
            </a:r>
            <a:r>
              <a:rPr lang="es-ES" dirty="0" smtClean="0"/>
              <a:t>2006). Los dispositivos utilizados para la red inalámbrica son los siguientes: </a:t>
            </a:r>
            <a:endParaRPr lang="en-US" dirty="0"/>
          </a:p>
          <a:p>
            <a:pPr marL="0" indent="0">
              <a:buNone/>
            </a:pPr>
            <a:endParaRPr lang="es-EC" dirty="0" smtClean="0"/>
          </a:p>
          <a:p>
            <a:pPr marL="0" indent="0">
              <a:buNone/>
            </a:pPr>
            <a:endParaRPr lang="en-US" dirty="0"/>
          </a:p>
        </p:txBody>
      </p:sp>
      <p:sp>
        <p:nvSpPr>
          <p:cNvPr id="7" name="Marcador de número de diapositiva 6"/>
          <p:cNvSpPr>
            <a:spLocks noGrp="1"/>
          </p:cNvSpPr>
          <p:nvPr>
            <p:ph type="sldNum" sz="quarter" idx="12"/>
          </p:nvPr>
        </p:nvSpPr>
        <p:spPr/>
        <p:txBody>
          <a:bodyPr/>
          <a:lstStyle/>
          <a:p>
            <a:fld id="{DB0DCB16-218F-4486-B747-F31442B458F2}" type="slidenum">
              <a:rPr lang="en-US" smtClean="0"/>
              <a:t>4</a:t>
            </a:fld>
            <a:endParaRPr lang="en-US"/>
          </a:p>
        </p:txBody>
      </p:sp>
      <p:graphicFrame>
        <p:nvGraphicFramePr>
          <p:cNvPr id="4" name="Marcador de contenido 3"/>
          <p:cNvGraphicFramePr>
            <a:graphicFrameLocks/>
          </p:cNvGraphicFramePr>
          <p:nvPr>
            <p:extLst>
              <p:ext uri="{D42A27DB-BD31-4B8C-83A1-F6EECF244321}">
                <p14:modId xmlns:p14="http://schemas.microsoft.com/office/powerpoint/2010/main" val="2020549034"/>
              </p:ext>
            </p:extLst>
          </p:nvPr>
        </p:nvGraphicFramePr>
        <p:xfrm>
          <a:off x="-687299" y="2226615"/>
          <a:ext cx="11428279" cy="4483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p:nvPr/>
        </p:nvPicPr>
        <p:blipFill>
          <a:blip r:embed="rId7">
            <a:extLst>
              <a:ext uri="{28A0092B-C50C-407E-A947-70E740481C1C}">
                <a14:useLocalDpi xmlns:a14="http://schemas.microsoft.com/office/drawing/2010/main" val="0"/>
              </a:ext>
            </a:extLst>
          </a:blip>
          <a:srcRect/>
          <a:stretch>
            <a:fillRect/>
          </a:stretch>
        </p:blipFill>
        <p:spPr bwMode="auto">
          <a:xfrm>
            <a:off x="10233047" y="2598671"/>
            <a:ext cx="1866900" cy="1492518"/>
          </a:xfrm>
          <a:prstGeom prst="rect">
            <a:avLst/>
          </a:prstGeom>
          <a:noFill/>
          <a:ln>
            <a:noFill/>
          </a:ln>
        </p:spPr>
      </p:pic>
      <p:pic>
        <p:nvPicPr>
          <p:cNvPr id="6" name="Imagen 5"/>
          <p:cNvPicPr/>
          <p:nvPr/>
        </p:nvPicPr>
        <p:blipFill>
          <a:blip r:embed="rId8">
            <a:extLst>
              <a:ext uri="{28A0092B-C50C-407E-A947-70E740481C1C}">
                <a14:useLocalDpi xmlns:a14="http://schemas.microsoft.com/office/drawing/2010/main" val="0"/>
              </a:ext>
            </a:extLst>
          </a:blip>
          <a:srcRect/>
          <a:stretch>
            <a:fillRect/>
          </a:stretch>
        </p:blipFill>
        <p:spPr bwMode="auto">
          <a:xfrm>
            <a:off x="10144436" y="4844384"/>
            <a:ext cx="1955511" cy="1311717"/>
          </a:xfrm>
          <a:prstGeom prst="rect">
            <a:avLst/>
          </a:prstGeom>
          <a:noFill/>
          <a:ln>
            <a:noFill/>
          </a:ln>
        </p:spPr>
      </p:pic>
      <p:sp>
        <p:nvSpPr>
          <p:cNvPr id="8" name="Rectángulo 7"/>
          <p:cNvSpPr/>
          <p:nvPr/>
        </p:nvSpPr>
        <p:spPr>
          <a:xfrm>
            <a:off x="10347201" y="4136045"/>
            <a:ext cx="1638590" cy="307777"/>
          </a:xfrm>
          <a:prstGeom prst="rect">
            <a:avLst/>
          </a:prstGeom>
        </p:spPr>
        <p:txBody>
          <a:bodyPr wrap="none">
            <a:spAutoFit/>
          </a:bodyPr>
          <a:lstStyle/>
          <a:p>
            <a:pPr algn="ctr"/>
            <a:r>
              <a:rPr lang="es-ES" sz="1400" dirty="0"/>
              <a:t>Figura </a:t>
            </a:r>
            <a:r>
              <a:rPr lang="es-ES" sz="1400" dirty="0" smtClean="0"/>
              <a:t>2 Mota Iris.</a:t>
            </a:r>
            <a:endParaRPr lang="en-US" sz="1400" dirty="0"/>
          </a:p>
        </p:txBody>
      </p:sp>
      <p:sp>
        <p:nvSpPr>
          <p:cNvPr id="9" name="Rectángulo 8"/>
          <p:cNvSpPr/>
          <p:nvPr/>
        </p:nvSpPr>
        <p:spPr>
          <a:xfrm>
            <a:off x="9759177" y="6125571"/>
            <a:ext cx="2726028" cy="584775"/>
          </a:xfrm>
          <a:prstGeom prst="rect">
            <a:avLst/>
          </a:prstGeom>
        </p:spPr>
        <p:txBody>
          <a:bodyPr wrap="square">
            <a:spAutoFit/>
          </a:bodyPr>
          <a:lstStyle/>
          <a:p>
            <a:pPr lvl="0" algn="ctr"/>
            <a:r>
              <a:rPr lang="es-ES" sz="1400" dirty="0"/>
              <a:t>Figura 3</a:t>
            </a:r>
            <a:r>
              <a:rPr lang="es-ES" sz="1400" dirty="0" smtClean="0"/>
              <a:t> </a:t>
            </a:r>
            <a:r>
              <a:rPr lang="es-EC" sz="1400" dirty="0"/>
              <a:t>Gateway </a:t>
            </a:r>
            <a:r>
              <a:rPr lang="es-EC" sz="1400" dirty="0" smtClean="0"/>
              <a:t>MIB520. </a:t>
            </a:r>
            <a:endParaRPr lang="en-US" sz="1400" dirty="0"/>
          </a:p>
          <a:p>
            <a:pPr algn="ctr"/>
            <a:endParaRPr lang="en-US" dirty="0"/>
          </a:p>
        </p:txBody>
      </p:sp>
      <p:sp>
        <p:nvSpPr>
          <p:cNvPr id="10" name="Marcador de número de diapositiva 2"/>
          <p:cNvSpPr txBox="1">
            <a:spLocks/>
          </p:cNvSpPr>
          <p:nvPr/>
        </p:nvSpPr>
        <p:spPr>
          <a:xfrm>
            <a:off x="11194081" y="6372784"/>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4</a:t>
            </a:r>
            <a:endParaRPr lang="en-US" sz="1400" b="1" dirty="0">
              <a:solidFill>
                <a:schemeClr val="tx1"/>
              </a:solidFill>
            </a:endParaRPr>
          </a:p>
        </p:txBody>
      </p:sp>
    </p:spTree>
    <p:extLst>
      <p:ext uri="{BB962C8B-B14F-4D97-AF65-F5344CB8AC3E}">
        <p14:creationId xmlns:p14="http://schemas.microsoft.com/office/powerpoint/2010/main" val="12241678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Recomendaciones</a:t>
            </a:r>
            <a:endParaRPr lang="en-US" dirty="0"/>
          </a:p>
        </p:txBody>
      </p:sp>
      <p:sp>
        <p:nvSpPr>
          <p:cNvPr id="3" name="Marcador de contenido 2"/>
          <p:cNvSpPr>
            <a:spLocks noGrp="1"/>
          </p:cNvSpPr>
          <p:nvPr>
            <p:ph idx="1"/>
          </p:nvPr>
        </p:nvSpPr>
        <p:spPr>
          <a:xfrm>
            <a:off x="677333" y="1661375"/>
            <a:ext cx="9278035" cy="4379987"/>
          </a:xfrm>
        </p:spPr>
        <p:txBody>
          <a:bodyPr/>
          <a:lstStyle/>
          <a:p>
            <a:pPr lvl="0" algn="just"/>
            <a:r>
              <a:rPr lang="es-EC" sz="2000" dirty="0" smtClean="0"/>
              <a:t>Los valores </a:t>
            </a:r>
            <a:r>
              <a:rPr lang="es-EC" sz="2000" dirty="0"/>
              <a:t>de RSSI </a:t>
            </a:r>
            <a:r>
              <a:rPr lang="es-EC" sz="2000" dirty="0" smtClean="0"/>
              <a:t>varían </a:t>
            </a:r>
            <a:r>
              <a:rPr lang="es-EC" sz="2000" dirty="0"/>
              <a:t>en función de la orientación de las antenas  de las </a:t>
            </a:r>
            <a:r>
              <a:rPr lang="es-EC" sz="2000" dirty="0" smtClean="0"/>
              <a:t>motas, </a:t>
            </a:r>
            <a:r>
              <a:rPr lang="es-EC" sz="2000" dirty="0"/>
              <a:t>por lo que se  recomienda  que en la transmisión y recepción de los paquetes estás se encuentren </a:t>
            </a:r>
            <a:r>
              <a:rPr lang="es-EC" sz="2000" dirty="0" smtClean="0"/>
              <a:t>rectas (polarizadas vertical u horizontalmente) </a:t>
            </a:r>
            <a:r>
              <a:rPr lang="es-EC" sz="2000" dirty="0"/>
              <a:t>en todo momento</a:t>
            </a:r>
            <a:r>
              <a:rPr lang="es-EC" sz="2000" dirty="0" smtClean="0"/>
              <a:t>.</a:t>
            </a:r>
            <a:endParaRPr lang="en-US" sz="2000" dirty="0" smtClean="0"/>
          </a:p>
          <a:p>
            <a:pPr marL="0" lvl="0" indent="0">
              <a:buNone/>
            </a:pPr>
            <a:r>
              <a:rPr lang="es-EC" sz="2000" b="1" dirty="0"/>
              <a:t> </a:t>
            </a:r>
            <a:endParaRPr lang="en-US" sz="2000" dirty="0"/>
          </a:p>
          <a:p>
            <a:pPr lvl="0"/>
            <a:r>
              <a:rPr lang="es-EC" sz="2000" dirty="0"/>
              <a:t>Se recomienda evitar el uso de máquinas virtuales para la instalación del software del proyecto, ya que podría  interferir con el funcionamiento de la PC  y que ocurran retardos  en la adquisición y  procesamiento de la información proveniente de la red de sensores inalámbricos. </a:t>
            </a:r>
            <a:endParaRPr lang="en-US" sz="2000" dirty="0"/>
          </a:p>
          <a:p>
            <a:pPr marL="0" indent="0">
              <a:buNone/>
            </a:pPr>
            <a:endParaRPr lang="en-US" dirty="0"/>
          </a:p>
          <a:p>
            <a:endParaRPr lang="en-US" dirty="0"/>
          </a:p>
          <a:p>
            <a:endParaRPr lang="en-US" dirty="0"/>
          </a:p>
        </p:txBody>
      </p:sp>
      <p:sp>
        <p:nvSpPr>
          <p:cNvPr id="5" name="Marcador de número de diapositiva 2"/>
          <p:cNvSpPr txBox="1">
            <a:spLocks/>
          </p:cNvSpPr>
          <p:nvPr/>
        </p:nvSpPr>
        <p:spPr>
          <a:xfrm>
            <a:off x="11356000" y="6415842"/>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40</a:t>
            </a:r>
            <a:endParaRPr lang="en-US" sz="1400" b="1" dirty="0">
              <a:solidFill>
                <a:schemeClr val="tx1"/>
              </a:solidFill>
            </a:endParaRPr>
          </a:p>
        </p:txBody>
      </p:sp>
    </p:spTree>
    <p:extLst>
      <p:ext uri="{BB962C8B-B14F-4D97-AF65-F5344CB8AC3E}">
        <p14:creationId xmlns:p14="http://schemas.microsoft.com/office/powerpoint/2010/main" val="27965613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Trabajos</a:t>
            </a:r>
            <a:r>
              <a:rPr lang="en-US" dirty="0" smtClean="0"/>
              <a:t> </a:t>
            </a:r>
            <a:r>
              <a:rPr lang="en-US" dirty="0" err="1" smtClean="0"/>
              <a:t>Futuros</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1157903"/>
              </p:ext>
            </p:extLst>
          </p:nvPr>
        </p:nvGraphicFramePr>
        <p:xfrm>
          <a:off x="677861" y="1609859"/>
          <a:ext cx="10810093" cy="4945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p:cNvSpPr>
            <a:spLocks noGrp="1"/>
          </p:cNvSpPr>
          <p:nvPr>
            <p:ph type="sldNum" sz="quarter" idx="12"/>
          </p:nvPr>
        </p:nvSpPr>
        <p:spPr/>
        <p:txBody>
          <a:bodyPr/>
          <a:lstStyle/>
          <a:p>
            <a:fld id="{DB0DCB16-218F-4486-B747-F31442B458F2}" type="slidenum">
              <a:rPr lang="en-US" smtClean="0"/>
              <a:t>41</a:t>
            </a:fld>
            <a:endParaRPr lang="en-US"/>
          </a:p>
        </p:txBody>
      </p:sp>
      <p:sp>
        <p:nvSpPr>
          <p:cNvPr id="5" name="Marcador de número de diapositiva 2"/>
          <p:cNvSpPr txBox="1">
            <a:spLocks/>
          </p:cNvSpPr>
          <p:nvPr/>
        </p:nvSpPr>
        <p:spPr>
          <a:xfrm>
            <a:off x="11356000" y="6415842"/>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41</a:t>
            </a:r>
            <a:endParaRPr lang="en-US" sz="1400" b="1" dirty="0">
              <a:solidFill>
                <a:schemeClr val="tx1"/>
              </a:solidFill>
            </a:endParaRPr>
          </a:p>
        </p:txBody>
      </p:sp>
    </p:spTree>
    <p:extLst>
      <p:ext uri="{BB962C8B-B14F-4D97-AF65-F5344CB8AC3E}">
        <p14:creationId xmlns:p14="http://schemas.microsoft.com/office/powerpoint/2010/main" val="31009026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err="1" smtClean="0"/>
              <a:t>Bibliografia</a:t>
            </a:r>
            <a:endParaRPr lang="en-US" dirty="0"/>
          </a:p>
        </p:txBody>
      </p:sp>
      <p:sp>
        <p:nvSpPr>
          <p:cNvPr id="3" name="Marcador de contenido 2"/>
          <p:cNvSpPr>
            <a:spLocks noGrp="1"/>
          </p:cNvSpPr>
          <p:nvPr>
            <p:ph idx="1"/>
          </p:nvPr>
        </p:nvSpPr>
        <p:spPr>
          <a:xfrm>
            <a:off x="677334" y="1468193"/>
            <a:ext cx="9548492" cy="5190184"/>
          </a:xfrm>
        </p:spPr>
        <p:txBody>
          <a:bodyPr>
            <a:noAutofit/>
          </a:bodyPr>
          <a:lstStyle/>
          <a:p>
            <a:pPr algn="just"/>
            <a:r>
              <a:rPr lang="en-US" sz="1400" dirty="0">
                <a:solidFill>
                  <a:schemeClr val="tx1"/>
                </a:solidFill>
              </a:rPr>
              <a:t>MEMSIC. (2006). MPR-MIB Users Manual. </a:t>
            </a:r>
          </a:p>
          <a:p>
            <a:pPr algn="just"/>
            <a:r>
              <a:rPr lang="en-US" sz="1400" dirty="0">
                <a:solidFill>
                  <a:schemeClr val="tx1"/>
                </a:solidFill>
              </a:rPr>
              <a:t>Gay, D. (2005). </a:t>
            </a:r>
            <a:r>
              <a:rPr lang="en-US" sz="1400" dirty="0" err="1">
                <a:solidFill>
                  <a:schemeClr val="tx1"/>
                </a:solidFill>
              </a:rPr>
              <a:t>nesC</a:t>
            </a:r>
            <a:r>
              <a:rPr lang="en-US" sz="1400" dirty="0">
                <a:solidFill>
                  <a:schemeClr val="tx1"/>
                </a:solidFill>
              </a:rPr>
              <a:t> 1.2 Language Reference Manual - </a:t>
            </a:r>
            <a:r>
              <a:rPr lang="en-US" sz="1400" dirty="0" err="1">
                <a:solidFill>
                  <a:schemeClr val="tx1"/>
                </a:solidFill>
              </a:rPr>
              <a:t>TinyOS</a:t>
            </a:r>
            <a:r>
              <a:rPr lang="en-US" sz="1400" dirty="0">
                <a:solidFill>
                  <a:schemeClr val="tx1"/>
                </a:solidFill>
              </a:rPr>
              <a:t>. </a:t>
            </a:r>
          </a:p>
          <a:p>
            <a:pPr algn="just"/>
            <a:r>
              <a:rPr lang="en-US" sz="1400" dirty="0" err="1">
                <a:solidFill>
                  <a:schemeClr val="tx1"/>
                </a:solidFill>
              </a:rPr>
              <a:t>Fidan</a:t>
            </a:r>
            <a:r>
              <a:rPr lang="en-US" sz="1400" dirty="0">
                <a:solidFill>
                  <a:schemeClr val="tx1"/>
                </a:solidFill>
              </a:rPr>
              <a:t>, B., &amp; Mao, G. (2006). Location Algorithms and Strategies for Wireless Sensor Networks. 1ra Ed. New York-USA: Information Science Reference</a:t>
            </a:r>
            <a:r>
              <a:rPr lang="en-US" sz="1400" dirty="0" smtClean="0">
                <a:solidFill>
                  <a:schemeClr val="tx1"/>
                </a:solidFill>
              </a:rPr>
              <a:t>.</a:t>
            </a:r>
            <a:endParaRPr lang="en-US" sz="1400" dirty="0">
              <a:solidFill>
                <a:schemeClr val="tx1"/>
              </a:solidFill>
            </a:endParaRPr>
          </a:p>
          <a:p>
            <a:pPr algn="just"/>
            <a:r>
              <a:rPr lang="en-US" sz="1400" dirty="0">
                <a:solidFill>
                  <a:schemeClr val="tx1"/>
                </a:solidFill>
              </a:rPr>
              <a:t>Moreno, C. (2011). </a:t>
            </a:r>
            <a:r>
              <a:rPr lang="en-US" sz="1400" dirty="0" err="1">
                <a:solidFill>
                  <a:schemeClr val="tx1"/>
                </a:solidFill>
              </a:rPr>
              <a:t>Localización</a:t>
            </a:r>
            <a:r>
              <a:rPr lang="en-US" sz="1400" dirty="0">
                <a:solidFill>
                  <a:schemeClr val="tx1"/>
                </a:solidFill>
              </a:rPr>
              <a:t> </a:t>
            </a:r>
            <a:r>
              <a:rPr lang="en-US" sz="1400" dirty="0" err="1">
                <a:solidFill>
                  <a:schemeClr val="tx1"/>
                </a:solidFill>
              </a:rPr>
              <a:t>en</a:t>
            </a:r>
            <a:r>
              <a:rPr lang="en-US" sz="1400" dirty="0">
                <a:solidFill>
                  <a:schemeClr val="tx1"/>
                </a:solidFill>
              </a:rPr>
              <a:t> </a:t>
            </a:r>
            <a:r>
              <a:rPr lang="en-US" sz="1400" dirty="0" err="1">
                <a:solidFill>
                  <a:schemeClr val="tx1"/>
                </a:solidFill>
              </a:rPr>
              <a:t>Redes</a:t>
            </a:r>
            <a:r>
              <a:rPr lang="en-US" sz="1400" dirty="0">
                <a:solidFill>
                  <a:schemeClr val="tx1"/>
                </a:solidFill>
              </a:rPr>
              <a:t> </a:t>
            </a:r>
            <a:r>
              <a:rPr lang="en-US" sz="1400" dirty="0" err="1">
                <a:solidFill>
                  <a:schemeClr val="tx1"/>
                </a:solidFill>
              </a:rPr>
              <a:t>Inalámbricas</a:t>
            </a:r>
            <a:r>
              <a:rPr lang="en-US" sz="1400" dirty="0">
                <a:solidFill>
                  <a:schemeClr val="tx1"/>
                </a:solidFill>
              </a:rPr>
              <a:t> de </a:t>
            </a:r>
            <a:r>
              <a:rPr lang="en-US" sz="1400" dirty="0" err="1">
                <a:solidFill>
                  <a:schemeClr val="tx1"/>
                </a:solidFill>
              </a:rPr>
              <a:t>Sensores</a:t>
            </a:r>
            <a:r>
              <a:rPr lang="en-US" sz="1400" dirty="0">
                <a:solidFill>
                  <a:schemeClr val="tx1"/>
                </a:solidFill>
              </a:rPr>
              <a:t>. </a:t>
            </a:r>
            <a:r>
              <a:rPr lang="en-US" sz="1400" dirty="0" err="1">
                <a:solidFill>
                  <a:schemeClr val="tx1"/>
                </a:solidFill>
              </a:rPr>
              <a:t>Obtenido</a:t>
            </a:r>
            <a:r>
              <a:rPr lang="en-US" sz="1400" dirty="0">
                <a:solidFill>
                  <a:schemeClr val="tx1"/>
                </a:solidFill>
              </a:rPr>
              <a:t> de http://</a:t>
            </a:r>
            <a:r>
              <a:rPr lang="en-US" sz="1400" dirty="0" smtClean="0">
                <a:solidFill>
                  <a:schemeClr val="tx1"/>
                </a:solidFill>
              </a:rPr>
              <a:t>mcyti.izt.uam.mx/archivos/Tesis/Generacion2008/ICR_CarlosMorenoEscobar.pdf.</a:t>
            </a:r>
            <a:endParaRPr lang="en-US" sz="1400" dirty="0">
              <a:solidFill>
                <a:schemeClr val="tx1"/>
              </a:solidFill>
            </a:endParaRPr>
          </a:p>
          <a:p>
            <a:pPr algn="just"/>
            <a:r>
              <a:rPr lang="en-US" sz="1400" dirty="0" err="1">
                <a:solidFill>
                  <a:schemeClr val="tx1"/>
                </a:solidFill>
              </a:rPr>
              <a:t>Oguejiofor</a:t>
            </a:r>
            <a:r>
              <a:rPr lang="en-US" sz="1400" dirty="0">
                <a:solidFill>
                  <a:schemeClr val="tx1"/>
                </a:solidFill>
              </a:rPr>
              <a:t> O.S, A. A. (2013). Trilateration based </a:t>
            </a:r>
            <a:r>
              <a:rPr lang="en-US" sz="1400" dirty="0" err="1">
                <a:solidFill>
                  <a:schemeClr val="tx1"/>
                </a:solidFill>
              </a:rPr>
              <a:t>locatitation</a:t>
            </a:r>
            <a:r>
              <a:rPr lang="en-US" sz="1400" dirty="0">
                <a:solidFill>
                  <a:schemeClr val="tx1"/>
                </a:solidFill>
              </a:rPr>
              <a:t> algorithm. International Journal of Science and Modern Engineering (IJISME</a:t>
            </a:r>
            <a:r>
              <a:rPr lang="en-US" sz="1400" dirty="0" smtClean="0">
                <a:solidFill>
                  <a:schemeClr val="tx1"/>
                </a:solidFill>
              </a:rPr>
              <a:t>).</a:t>
            </a:r>
            <a:endParaRPr lang="en-US" sz="1400" dirty="0">
              <a:solidFill>
                <a:schemeClr val="tx1"/>
              </a:solidFill>
            </a:endParaRPr>
          </a:p>
          <a:p>
            <a:pPr algn="just"/>
            <a:r>
              <a:rPr lang="en-US" sz="1400" dirty="0">
                <a:solidFill>
                  <a:schemeClr val="tx1"/>
                </a:solidFill>
              </a:rPr>
              <a:t>Polo, E. M. (2013). </a:t>
            </a:r>
            <a:r>
              <a:rPr lang="en-US" sz="1400" dirty="0" err="1">
                <a:solidFill>
                  <a:schemeClr val="tx1"/>
                </a:solidFill>
              </a:rPr>
              <a:t>Técnicas</a:t>
            </a:r>
            <a:r>
              <a:rPr lang="en-US" sz="1400" dirty="0">
                <a:solidFill>
                  <a:schemeClr val="tx1"/>
                </a:solidFill>
              </a:rPr>
              <a:t> de </a:t>
            </a:r>
            <a:r>
              <a:rPr lang="en-US" sz="1400" dirty="0" err="1">
                <a:solidFill>
                  <a:schemeClr val="tx1"/>
                </a:solidFill>
              </a:rPr>
              <a:t>Localización</a:t>
            </a:r>
            <a:r>
              <a:rPr lang="en-US" sz="1400" dirty="0">
                <a:solidFill>
                  <a:schemeClr val="tx1"/>
                </a:solidFill>
              </a:rPr>
              <a:t> </a:t>
            </a:r>
            <a:r>
              <a:rPr lang="en-US" sz="1400" dirty="0" err="1">
                <a:solidFill>
                  <a:schemeClr val="tx1"/>
                </a:solidFill>
              </a:rPr>
              <a:t>en</a:t>
            </a:r>
            <a:r>
              <a:rPr lang="en-US" sz="1400" dirty="0">
                <a:solidFill>
                  <a:schemeClr val="tx1"/>
                </a:solidFill>
              </a:rPr>
              <a:t> </a:t>
            </a:r>
            <a:r>
              <a:rPr lang="en-US" sz="1400" dirty="0" err="1">
                <a:solidFill>
                  <a:schemeClr val="tx1"/>
                </a:solidFill>
              </a:rPr>
              <a:t>Redes</a:t>
            </a:r>
            <a:r>
              <a:rPr lang="en-US" sz="1400" dirty="0">
                <a:solidFill>
                  <a:schemeClr val="tx1"/>
                </a:solidFill>
              </a:rPr>
              <a:t> </a:t>
            </a:r>
            <a:r>
              <a:rPr lang="en-US" sz="1400" dirty="0" err="1">
                <a:solidFill>
                  <a:schemeClr val="tx1"/>
                </a:solidFill>
              </a:rPr>
              <a:t>Inalámbricas</a:t>
            </a:r>
            <a:r>
              <a:rPr lang="en-US" sz="1400" dirty="0">
                <a:solidFill>
                  <a:schemeClr val="tx1"/>
                </a:solidFill>
              </a:rPr>
              <a:t> de </a:t>
            </a:r>
            <a:r>
              <a:rPr lang="en-US" sz="1400" dirty="0" err="1">
                <a:solidFill>
                  <a:schemeClr val="tx1"/>
                </a:solidFill>
              </a:rPr>
              <a:t>Sensores</a:t>
            </a:r>
            <a:r>
              <a:rPr lang="en-US" sz="1400" dirty="0">
                <a:solidFill>
                  <a:schemeClr val="tx1"/>
                </a:solidFill>
              </a:rPr>
              <a:t>. </a:t>
            </a:r>
            <a:r>
              <a:rPr lang="en-US" sz="1400" dirty="0" err="1">
                <a:solidFill>
                  <a:schemeClr val="tx1"/>
                </a:solidFill>
              </a:rPr>
              <a:t>Instituto</a:t>
            </a:r>
            <a:r>
              <a:rPr lang="en-US" sz="1400" dirty="0">
                <a:solidFill>
                  <a:schemeClr val="tx1"/>
                </a:solidFill>
              </a:rPr>
              <a:t> de </a:t>
            </a:r>
            <a:r>
              <a:rPr lang="en-US" sz="1400" dirty="0" err="1">
                <a:solidFill>
                  <a:schemeClr val="tx1"/>
                </a:solidFill>
              </a:rPr>
              <a:t>Investigación</a:t>
            </a:r>
            <a:r>
              <a:rPr lang="en-US" sz="1400" dirty="0">
                <a:solidFill>
                  <a:schemeClr val="tx1"/>
                </a:solidFill>
              </a:rPr>
              <a:t> </a:t>
            </a:r>
            <a:r>
              <a:rPr lang="en-US" sz="1400" dirty="0" err="1">
                <a:solidFill>
                  <a:schemeClr val="tx1"/>
                </a:solidFill>
              </a:rPr>
              <a:t>en</a:t>
            </a:r>
            <a:r>
              <a:rPr lang="en-US" sz="1400" dirty="0">
                <a:solidFill>
                  <a:schemeClr val="tx1"/>
                </a:solidFill>
              </a:rPr>
              <a:t> </a:t>
            </a:r>
            <a:r>
              <a:rPr lang="en-US" sz="1400" dirty="0" err="1">
                <a:solidFill>
                  <a:schemeClr val="tx1"/>
                </a:solidFill>
              </a:rPr>
              <a:t>Informática</a:t>
            </a:r>
            <a:r>
              <a:rPr lang="en-US" sz="1400" dirty="0">
                <a:solidFill>
                  <a:schemeClr val="tx1"/>
                </a:solidFill>
              </a:rPr>
              <a:t> de Albacete, </a:t>
            </a:r>
            <a:r>
              <a:rPr lang="en-US" sz="1400" dirty="0" err="1">
                <a:solidFill>
                  <a:schemeClr val="tx1"/>
                </a:solidFill>
              </a:rPr>
              <a:t>Departamento</a:t>
            </a:r>
            <a:r>
              <a:rPr lang="en-US" sz="1400" dirty="0">
                <a:solidFill>
                  <a:schemeClr val="tx1"/>
                </a:solidFill>
              </a:rPr>
              <a:t> de </a:t>
            </a:r>
            <a:r>
              <a:rPr lang="en-US" sz="1400" dirty="0" err="1">
                <a:solidFill>
                  <a:schemeClr val="tx1"/>
                </a:solidFill>
              </a:rPr>
              <a:t>Sistemas</a:t>
            </a:r>
            <a:r>
              <a:rPr lang="en-US" sz="1400" dirty="0">
                <a:solidFill>
                  <a:schemeClr val="tx1"/>
                </a:solidFill>
              </a:rPr>
              <a:t> </a:t>
            </a:r>
            <a:r>
              <a:rPr lang="en-US" sz="1400" dirty="0" err="1">
                <a:solidFill>
                  <a:schemeClr val="tx1"/>
                </a:solidFill>
              </a:rPr>
              <a:t>Informáticos</a:t>
            </a:r>
            <a:r>
              <a:rPr lang="en-US" sz="1400" dirty="0">
                <a:solidFill>
                  <a:schemeClr val="tx1"/>
                </a:solidFill>
              </a:rPr>
              <a:t>, Córdoba</a:t>
            </a:r>
            <a:r>
              <a:rPr lang="en-US" sz="1400" dirty="0" smtClean="0">
                <a:solidFill>
                  <a:schemeClr val="tx1"/>
                </a:solidFill>
              </a:rPr>
              <a:t>.</a:t>
            </a:r>
            <a:endParaRPr lang="en-US" sz="1400" dirty="0">
              <a:solidFill>
                <a:schemeClr val="tx1"/>
              </a:solidFill>
            </a:endParaRPr>
          </a:p>
          <a:p>
            <a:pPr algn="just"/>
            <a:r>
              <a:rPr lang="en-US" sz="1400" dirty="0" err="1">
                <a:solidFill>
                  <a:schemeClr val="tx1"/>
                </a:solidFill>
              </a:rPr>
              <a:t>Poellabauer</a:t>
            </a:r>
            <a:r>
              <a:rPr lang="en-US" sz="1400" dirty="0">
                <a:solidFill>
                  <a:schemeClr val="tx1"/>
                </a:solidFill>
              </a:rPr>
              <a:t>, W. D. (2010). Fundamentals of Wireless Sensor Networks: Theory and Practice. John Wiley &amp; Sons Ltd</a:t>
            </a:r>
            <a:r>
              <a:rPr lang="en-US" sz="1400" dirty="0" smtClean="0">
                <a:solidFill>
                  <a:schemeClr val="tx1"/>
                </a:solidFill>
              </a:rPr>
              <a:t>.</a:t>
            </a:r>
            <a:endParaRPr lang="en-US" sz="1400" dirty="0">
              <a:solidFill>
                <a:schemeClr val="tx1"/>
              </a:solidFill>
            </a:endParaRPr>
          </a:p>
          <a:p>
            <a:pPr algn="just"/>
            <a:r>
              <a:rPr lang="en-US" sz="1400" dirty="0">
                <a:solidFill>
                  <a:schemeClr val="tx1"/>
                </a:solidFill>
              </a:rPr>
              <a:t>ATMEL. (2009). AT86RF230 Data sheet. </a:t>
            </a:r>
            <a:r>
              <a:rPr lang="en-US" sz="1400" dirty="0" err="1">
                <a:solidFill>
                  <a:schemeClr val="tx1"/>
                </a:solidFill>
              </a:rPr>
              <a:t>Obtenido</a:t>
            </a:r>
            <a:r>
              <a:rPr lang="en-US" sz="1400" dirty="0">
                <a:solidFill>
                  <a:schemeClr val="tx1"/>
                </a:solidFill>
              </a:rPr>
              <a:t> de </a:t>
            </a:r>
            <a:r>
              <a:rPr lang="en-US" sz="1400" dirty="0" smtClean="0">
                <a:solidFill>
                  <a:schemeClr val="tx1"/>
                </a:solidFill>
              </a:rPr>
              <a:t>www.atmel.com/literature.</a:t>
            </a:r>
            <a:endParaRPr lang="en-US" sz="1400" dirty="0">
              <a:solidFill>
                <a:schemeClr val="tx1"/>
              </a:solidFill>
            </a:endParaRPr>
          </a:p>
          <a:p>
            <a:pPr algn="just"/>
            <a:r>
              <a:rPr lang="en-US" sz="1400" dirty="0">
                <a:solidFill>
                  <a:schemeClr val="tx1"/>
                </a:solidFill>
              </a:rPr>
              <a:t>Levis, P. (2012). </a:t>
            </a:r>
            <a:r>
              <a:rPr lang="en-US" sz="1400" dirty="0" err="1">
                <a:solidFill>
                  <a:schemeClr val="tx1"/>
                </a:solidFill>
              </a:rPr>
              <a:t>message_t</a:t>
            </a:r>
            <a:r>
              <a:rPr lang="en-US" sz="1400" dirty="0">
                <a:solidFill>
                  <a:schemeClr val="tx1"/>
                </a:solidFill>
              </a:rPr>
              <a:t>. Documentary, Core Working Group</a:t>
            </a:r>
            <a:r>
              <a:rPr lang="en-US" sz="1400" dirty="0" smtClean="0">
                <a:solidFill>
                  <a:schemeClr val="tx1"/>
                </a:solidFill>
              </a:rPr>
              <a:t>.</a:t>
            </a:r>
            <a:endParaRPr lang="en-US" sz="1400" dirty="0">
              <a:solidFill>
                <a:schemeClr val="tx1"/>
              </a:solidFill>
            </a:endParaRPr>
          </a:p>
          <a:p>
            <a:pPr algn="just"/>
            <a:r>
              <a:rPr lang="en-US" sz="1400" dirty="0">
                <a:solidFill>
                  <a:schemeClr val="tx1"/>
                </a:solidFill>
              </a:rPr>
              <a:t>Crossbow Technology. (</a:t>
            </a:r>
            <a:r>
              <a:rPr lang="en-US" sz="1400" dirty="0" err="1">
                <a:solidFill>
                  <a:schemeClr val="tx1"/>
                </a:solidFill>
              </a:rPr>
              <a:t>s.f.</a:t>
            </a:r>
            <a:r>
              <a:rPr lang="en-US" sz="1400" dirty="0">
                <a:solidFill>
                  <a:schemeClr val="tx1"/>
                </a:solidFill>
              </a:rPr>
              <a:t>). </a:t>
            </a:r>
            <a:r>
              <a:rPr lang="en-US" sz="1400" dirty="0" err="1">
                <a:solidFill>
                  <a:schemeClr val="tx1"/>
                </a:solidFill>
              </a:rPr>
              <a:t>IRIS_Datasheet</a:t>
            </a:r>
            <a:r>
              <a:rPr lang="en-US" sz="1400" dirty="0">
                <a:solidFill>
                  <a:schemeClr val="tx1"/>
                </a:solidFill>
              </a:rPr>
              <a:t>. </a:t>
            </a:r>
            <a:r>
              <a:rPr lang="en-US" sz="1400" dirty="0" err="1">
                <a:solidFill>
                  <a:schemeClr val="tx1"/>
                </a:solidFill>
              </a:rPr>
              <a:t>Obtenido</a:t>
            </a:r>
            <a:r>
              <a:rPr lang="en-US" sz="1400" dirty="0">
                <a:solidFill>
                  <a:schemeClr val="tx1"/>
                </a:solidFill>
              </a:rPr>
              <a:t> de </a:t>
            </a:r>
            <a:r>
              <a:rPr lang="en-US" sz="1400" dirty="0" err="1">
                <a:solidFill>
                  <a:schemeClr val="tx1"/>
                </a:solidFill>
              </a:rPr>
              <a:t>IRIS_Datasheet</a:t>
            </a:r>
            <a:r>
              <a:rPr lang="en-US" sz="1400" dirty="0">
                <a:solidFill>
                  <a:schemeClr val="tx1"/>
                </a:solidFill>
              </a:rPr>
              <a:t>: </a:t>
            </a:r>
            <a:r>
              <a:rPr lang="en-US" sz="1400" dirty="0">
                <a:solidFill>
                  <a:schemeClr val="tx1"/>
                </a:solidFill>
                <a:hlinkClick r:id="rId2"/>
              </a:rPr>
              <a:t>http://</a:t>
            </a:r>
            <a:r>
              <a:rPr lang="en-US" sz="1400" dirty="0" smtClean="0">
                <a:solidFill>
                  <a:schemeClr val="tx1"/>
                </a:solidFill>
                <a:hlinkClick r:id="rId2"/>
              </a:rPr>
              <a:t>www.memsic.com/userfiles/files/Datasheets/WSN/IRIS_Datasheet.pdf</a:t>
            </a:r>
            <a:r>
              <a:rPr lang="en-US" sz="1400" dirty="0" smtClean="0">
                <a:solidFill>
                  <a:schemeClr val="tx1"/>
                </a:solidFill>
              </a:rPr>
              <a:t>.</a:t>
            </a:r>
          </a:p>
          <a:p>
            <a:pPr marL="0" indent="0" algn="just">
              <a:buNone/>
            </a:pPr>
            <a:endParaRPr lang="en-US" sz="1400" dirty="0"/>
          </a:p>
        </p:txBody>
      </p:sp>
      <p:sp>
        <p:nvSpPr>
          <p:cNvPr id="5" name="Marcador de número de diapositiva 2"/>
          <p:cNvSpPr txBox="1">
            <a:spLocks/>
          </p:cNvSpPr>
          <p:nvPr/>
        </p:nvSpPr>
        <p:spPr>
          <a:xfrm>
            <a:off x="11356000" y="6415842"/>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42</a:t>
            </a:r>
            <a:endParaRPr lang="en-US" sz="1400" b="1" dirty="0">
              <a:solidFill>
                <a:schemeClr val="tx1"/>
              </a:solidFill>
            </a:endParaRPr>
          </a:p>
        </p:txBody>
      </p:sp>
    </p:spTree>
    <p:extLst>
      <p:ext uri="{BB962C8B-B14F-4D97-AF65-F5344CB8AC3E}">
        <p14:creationId xmlns:p14="http://schemas.microsoft.com/office/powerpoint/2010/main" val="8661905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95332" y="2863402"/>
            <a:ext cx="8596668" cy="1320800"/>
          </a:xfrm>
        </p:spPr>
        <p:txBody>
          <a:bodyPr/>
          <a:lstStyle/>
          <a:p>
            <a:r>
              <a:rPr lang="en-US" dirty="0" smtClean="0"/>
              <a:t>MUCHAS GRACIAS</a:t>
            </a:r>
            <a:endParaRPr lang="en-US" dirty="0"/>
          </a:p>
        </p:txBody>
      </p:sp>
      <p:sp>
        <p:nvSpPr>
          <p:cNvPr id="4" name="Marcador de número de diapositiva 2"/>
          <p:cNvSpPr txBox="1">
            <a:spLocks/>
          </p:cNvSpPr>
          <p:nvPr/>
        </p:nvSpPr>
        <p:spPr>
          <a:xfrm>
            <a:off x="11356000" y="6415842"/>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43</a:t>
            </a:r>
            <a:endParaRPr lang="en-US" sz="1400" b="1" dirty="0">
              <a:solidFill>
                <a:schemeClr val="tx1"/>
              </a:solidFill>
            </a:endParaRPr>
          </a:p>
        </p:txBody>
      </p:sp>
    </p:spTree>
    <p:extLst>
      <p:ext uri="{BB962C8B-B14F-4D97-AF65-F5344CB8AC3E}">
        <p14:creationId xmlns:p14="http://schemas.microsoft.com/office/powerpoint/2010/main" val="2582954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1972" y="300506"/>
            <a:ext cx="9329551" cy="1320800"/>
          </a:xfrm>
        </p:spPr>
        <p:txBody>
          <a:bodyPr>
            <a:normAutofit/>
          </a:bodyPr>
          <a:lstStyle/>
          <a:p>
            <a:r>
              <a:rPr lang="es-EC" dirty="0"/>
              <a:t>Materiales y </a:t>
            </a:r>
            <a:r>
              <a:rPr lang="es-EC" dirty="0" smtClean="0"/>
              <a:t>Métodos-Software Disponible</a:t>
            </a:r>
            <a:endParaRPr lang="en-US" dirty="0"/>
          </a:p>
        </p:txBody>
      </p:sp>
      <p:sp>
        <p:nvSpPr>
          <p:cNvPr id="3" name="Marcador de contenido 2"/>
          <p:cNvSpPr>
            <a:spLocks noGrp="1"/>
          </p:cNvSpPr>
          <p:nvPr>
            <p:ph idx="1"/>
          </p:nvPr>
        </p:nvSpPr>
        <p:spPr>
          <a:xfrm>
            <a:off x="321971" y="960906"/>
            <a:ext cx="11101589" cy="5550418"/>
          </a:xfrm>
        </p:spPr>
        <p:txBody>
          <a:bodyPr/>
          <a:lstStyle/>
          <a:p>
            <a:pPr marL="0" indent="0" algn="just">
              <a:buNone/>
            </a:pPr>
            <a:r>
              <a:rPr lang="es-ES" dirty="0"/>
              <a:t>El lenguaje de programación usado en las </a:t>
            </a:r>
            <a:r>
              <a:rPr lang="es-ES" dirty="0" smtClean="0"/>
              <a:t>WSN </a:t>
            </a:r>
            <a:r>
              <a:rPr lang="es-ES" dirty="0"/>
              <a:t>es </a:t>
            </a:r>
            <a:r>
              <a:rPr lang="es-ES" i="1" dirty="0" err="1" smtClean="0"/>
              <a:t>NesC</a:t>
            </a:r>
            <a:r>
              <a:rPr lang="es-ES" i="1" dirty="0" smtClean="0"/>
              <a:t>, </a:t>
            </a:r>
            <a:r>
              <a:rPr lang="es-ES" dirty="0" smtClean="0"/>
              <a:t>que se lo presenta como </a:t>
            </a:r>
            <a:r>
              <a:rPr lang="es-ES" dirty="0"/>
              <a:t>una variante del </a:t>
            </a:r>
            <a:r>
              <a:rPr lang="es-ES" dirty="0" smtClean="0"/>
              <a:t>lenguaje </a:t>
            </a:r>
            <a:r>
              <a:rPr lang="es-ES" dirty="0"/>
              <a:t>de programación </a:t>
            </a:r>
            <a:r>
              <a:rPr lang="es-ES" i="1" dirty="0"/>
              <a:t>C</a:t>
            </a:r>
            <a:r>
              <a:rPr lang="es-ES" dirty="0"/>
              <a:t>, pero diseñado para trabajar con las especificaciones de hardware de los sensores inalámbricos que corren bajo el </a:t>
            </a:r>
            <a:r>
              <a:rPr lang="es-ES" dirty="0" smtClean="0"/>
              <a:t>sistema operativo </a:t>
            </a:r>
            <a:r>
              <a:rPr lang="es-ES" i="1" dirty="0" err="1" smtClean="0"/>
              <a:t>TinyOS</a:t>
            </a:r>
            <a:r>
              <a:rPr lang="es-ES" dirty="0"/>
              <a:t> </a:t>
            </a:r>
            <a:r>
              <a:rPr lang="es-ES" dirty="0" smtClean="0"/>
              <a:t>de </a:t>
            </a:r>
            <a:r>
              <a:rPr lang="es-ES" dirty="0"/>
              <a:t>código abierto (open </a:t>
            </a:r>
            <a:r>
              <a:rPr lang="es-ES" dirty="0" err="1"/>
              <a:t>source</a:t>
            </a:r>
            <a:r>
              <a:rPr lang="es-ES" dirty="0"/>
              <a:t>), basado en un modelo de programación característico de los sistemas embebidos (modelo de componentes), diseñado para </a:t>
            </a:r>
            <a:r>
              <a:rPr lang="es-ES" dirty="0" smtClean="0"/>
              <a:t>las </a:t>
            </a:r>
            <a:r>
              <a:rPr lang="es-ES" dirty="0"/>
              <a:t>WSN. </a:t>
            </a:r>
          </a:p>
          <a:p>
            <a:pPr marL="0" indent="0" algn="just">
              <a:buNone/>
            </a:pPr>
            <a:r>
              <a:rPr lang="es-ES" dirty="0"/>
              <a:t>En la </a:t>
            </a:r>
            <a:r>
              <a:rPr lang="es-ES" dirty="0" smtClean="0"/>
              <a:t>Figura 4 se </a:t>
            </a:r>
            <a:r>
              <a:rPr lang="es-ES" dirty="0"/>
              <a:t>muestra un diagrama de bloques que representa  un ejemplo de código </a:t>
            </a:r>
            <a:r>
              <a:rPr lang="es-ES" i="1" dirty="0" err="1"/>
              <a:t>NesC</a:t>
            </a:r>
            <a:r>
              <a:rPr lang="es-ES" dirty="0"/>
              <a:t>, en la que se puede observar como el componente B proporciona la interfaz X al componente </a:t>
            </a:r>
            <a:r>
              <a:rPr lang="es-ES" dirty="0" smtClean="0"/>
              <a:t>A, </a:t>
            </a:r>
            <a:r>
              <a:rPr lang="es-ES" dirty="0"/>
              <a:t>para que esta la utilice. Toda aplicación en </a:t>
            </a:r>
            <a:r>
              <a:rPr lang="es-ES" i="1" dirty="0" err="1"/>
              <a:t>TinyOS</a:t>
            </a:r>
            <a:r>
              <a:rPr lang="es-ES" i="1" dirty="0"/>
              <a:t> </a:t>
            </a:r>
            <a:r>
              <a:rPr lang="es-ES" dirty="0"/>
              <a:t>está compuesta por al menos  un componente  módulo,  un componente de configuración y un </a:t>
            </a:r>
            <a:r>
              <a:rPr lang="es-ES" i="1" dirty="0" err="1"/>
              <a:t>Makefile</a:t>
            </a:r>
            <a:r>
              <a:rPr lang="es-ES" dirty="0"/>
              <a:t>. El </a:t>
            </a:r>
            <a:r>
              <a:rPr lang="es-ES" i="1" dirty="0" err="1"/>
              <a:t>Makefile</a:t>
            </a:r>
            <a:r>
              <a:rPr lang="es-ES" dirty="0"/>
              <a:t>, al igual que en el lenguaje C, es un archivo utilizado para </a:t>
            </a:r>
            <a:r>
              <a:rPr lang="es-ES" dirty="0" smtClean="0"/>
              <a:t>compilar </a:t>
            </a:r>
            <a:r>
              <a:rPr lang="es-EC" dirty="0"/>
              <a:t>(Gay, 2005)</a:t>
            </a:r>
            <a:r>
              <a:rPr lang="es-ES" dirty="0" smtClean="0"/>
              <a:t>.</a:t>
            </a:r>
            <a:endParaRPr lang="en-US" dirty="0"/>
          </a:p>
          <a:p>
            <a:pPr marL="0" indent="0" algn="just">
              <a:buNone/>
            </a:pPr>
            <a:endParaRPr lang="es-ES" dirty="0"/>
          </a:p>
          <a:p>
            <a:pPr marL="0" indent="0" algn="just">
              <a:buNone/>
            </a:pPr>
            <a:endParaRPr lang="es-ES" dirty="0" smtClean="0"/>
          </a:p>
          <a:p>
            <a:endParaRPr lang="en-US" dirty="0"/>
          </a:p>
          <a:p>
            <a:endParaRPr lang="en-US"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250709" y="4069723"/>
            <a:ext cx="4862982" cy="2336763"/>
          </a:xfrm>
          <a:prstGeom prst="rect">
            <a:avLst/>
          </a:prstGeom>
          <a:noFill/>
          <a:ln>
            <a:noFill/>
          </a:ln>
        </p:spPr>
      </p:pic>
      <p:sp>
        <p:nvSpPr>
          <p:cNvPr id="6" name="Rectángulo 5"/>
          <p:cNvSpPr/>
          <p:nvPr/>
        </p:nvSpPr>
        <p:spPr>
          <a:xfrm>
            <a:off x="4903591" y="6447577"/>
            <a:ext cx="1938351" cy="307777"/>
          </a:xfrm>
          <a:prstGeom prst="rect">
            <a:avLst/>
          </a:prstGeom>
        </p:spPr>
        <p:txBody>
          <a:bodyPr wrap="none">
            <a:spAutoFit/>
          </a:bodyPr>
          <a:lstStyle/>
          <a:p>
            <a:pPr algn="ctr"/>
            <a:r>
              <a:rPr lang="es-ES" sz="1400" dirty="0"/>
              <a:t>Figura 4</a:t>
            </a:r>
            <a:r>
              <a:rPr lang="es-ES" sz="1400" dirty="0" smtClean="0"/>
              <a:t> Código </a:t>
            </a:r>
            <a:r>
              <a:rPr lang="es-ES" sz="1400" dirty="0" err="1" smtClean="0"/>
              <a:t>NesC</a:t>
            </a:r>
            <a:r>
              <a:rPr lang="es-ES" sz="1400" dirty="0" smtClean="0"/>
              <a:t>.</a:t>
            </a:r>
            <a:endParaRPr lang="en-US" sz="1400" dirty="0"/>
          </a:p>
        </p:txBody>
      </p:sp>
      <p:sp>
        <p:nvSpPr>
          <p:cNvPr id="7" name="Marcador de número de diapositiva 2"/>
          <p:cNvSpPr txBox="1">
            <a:spLocks/>
          </p:cNvSpPr>
          <p:nvPr/>
        </p:nvSpPr>
        <p:spPr>
          <a:xfrm>
            <a:off x="11194081" y="6372784"/>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5</a:t>
            </a:r>
            <a:endParaRPr lang="en-US" sz="1400" b="1" dirty="0">
              <a:solidFill>
                <a:schemeClr val="tx1"/>
              </a:solidFill>
            </a:endParaRPr>
          </a:p>
        </p:txBody>
      </p:sp>
    </p:spTree>
    <p:extLst>
      <p:ext uri="{BB962C8B-B14F-4D97-AF65-F5344CB8AC3E}">
        <p14:creationId xmlns:p14="http://schemas.microsoft.com/office/powerpoint/2010/main" val="405200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10578"/>
            <a:ext cx="10515600" cy="1025793"/>
          </a:xfrm>
        </p:spPr>
        <p:txBody>
          <a:bodyPr>
            <a:normAutofit/>
          </a:bodyPr>
          <a:lstStyle/>
          <a:p>
            <a:r>
              <a:rPr lang="es-EC" sz="3200" b="1" dirty="0" smtClean="0"/>
              <a:t>Esquemas de </a:t>
            </a:r>
            <a:r>
              <a:rPr lang="es-ES" sz="3200" b="1" dirty="0" smtClean="0"/>
              <a:t>Radiolocalización</a:t>
            </a:r>
            <a:endParaRPr lang="en-US" sz="3200" b="1" dirty="0"/>
          </a:p>
        </p:txBody>
      </p:sp>
      <p:sp>
        <p:nvSpPr>
          <p:cNvPr id="3" name="Marcador de contenido 2"/>
          <p:cNvSpPr>
            <a:spLocks noGrp="1"/>
          </p:cNvSpPr>
          <p:nvPr>
            <p:ph idx="1"/>
          </p:nvPr>
        </p:nvSpPr>
        <p:spPr>
          <a:xfrm>
            <a:off x="709412" y="994752"/>
            <a:ext cx="10515600" cy="4786045"/>
          </a:xfrm>
        </p:spPr>
        <p:txBody>
          <a:bodyPr/>
          <a:lstStyle/>
          <a:p>
            <a:pPr marL="0" indent="0">
              <a:buNone/>
            </a:pPr>
            <a:r>
              <a:rPr lang="es-ES" sz="2000" dirty="0"/>
              <a:t>Hoy en día, </a:t>
            </a:r>
            <a:r>
              <a:rPr lang="es-ES" sz="2000" dirty="0" smtClean="0"/>
              <a:t>los esquemas de </a:t>
            </a:r>
            <a:r>
              <a:rPr lang="es-ES" sz="2000" dirty="0"/>
              <a:t>Radiolocalización en WSN se pueden dividir en dos grandes grupos, Esquemas basados en rango y  Esquemas libres de </a:t>
            </a:r>
            <a:r>
              <a:rPr lang="es-ES" sz="2000" dirty="0" smtClean="0"/>
              <a:t>rango </a:t>
            </a:r>
            <a:r>
              <a:rPr lang="es-ES" sz="2000" dirty="0"/>
              <a:t> (</a:t>
            </a:r>
            <a:r>
              <a:rPr lang="es-ES" sz="2000" dirty="0" err="1"/>
              <a:t>Fidan</a:t>
            </a:r>
            <a:r>
              <a:rPr lang="es-ES" sz="2000" dirty="0"/>
              <a:t> &amp; Mao, 2006)</a:t>
            </a:r>
            <a:r>
              <a:rPr lang="es-ES" sz="2000" dirty="0" smtClean="0"/>
              <a:t>. </a:t>
            </a:r>
          </a:p>
          <a:p>
            <a:pPr marL="0" indent="0">
              <a:buNone/>
            </a:pPr>
            <a:endParaRPr lang="es-EC" sz="2000" dirty="0" smtClean="0"/>
          </a:p>
          <a:p>
            <a:pPr marL="0" indent="0">
              <a:buNone/>
            </a:pPr>
            <a:endParaRPr lang="es-EC" dirty="0"/>
          </a:p>
          <a:p>
            <a:pPr marL="0" indent="0">
              <a:buNone/>
            </a:pPr>
            <a:endParaRPr lang="en-US" dirty="0"/>
          </a:p>
        </p:txBody>
      </p:sp>
      <p:graphicFrame>
        <p:nvGraphicFramePr>
          <p:cNvPr id="4" name="Marcador de contenido 3"/>
          <p:cNvGraphicFramePr>
            <a:graphicFrameLocks/>
          </p:cNvGraphicFramePr>
          <p:nvPr>
            <p:extLst>
              <p:ext uri="{D42A27DB-BD31-4B8C-83A1-F6EECF244321}">
                <p14:modId xmlns:p14="http://schemas.microsoft.com/office/powerpoint/2010/main" val="1882610544"/>
              </p:ext>
            </p:extLst>
          </p:nvPr>
        </p:nvGraphicFramePr>
        <p:xfrm>
          <a:off x="-1583268" y="1690024"/>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Marcador de contenido 4"/>
          <p:cNvGraphicFramePr>
            <a:graphicFrameLocks/>
          </p:cNvGraphicFramePr>
          <p:nvPr>
            <p:extLst>
              <p:ext uri="{D42A27DB-BD31-4B8C-83A1-F6EECF244321}">
                <p14:modId xmlns:p14="http://schemas.microsoft.com/office/powerpoint/2010/main" val="3657852707"/>
              </p:ext>
            </p:extLst>
          </p:nvPr>
        </p:nvGraphicFramePr>
        <p:xfrm>
          <a:off x="1020150" y="2308398"/>
          <a:ext cx="10515600" cy="34723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Marcador de número de diapositiva 2"/>
          <p:cNvSpPr txBox="1">
            <a:spLocks/>
          </p:cNvSpPr>
          <p:nvPr/>
        </p:nvSpPr>
        <p:spPr>
          <a:xfrm>
            <a:off x="11194081" y="6372784"/>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solidFill>
                  <a:schemeClr val="tx1"/>
                </a:solidFill>
              </a:rPr>
              <a:t>6</a:t>
            </a:r>
            <a:endParaRPr lang="en-US" sz="1400" b="1" dirty="0">
              <a:solidFill>
                <a:schemeClr val="tx1"/>
              </a:solidFill>
            </a:endParaRPr>
          </a:p>
        </p:txBody>
      </p:sp>
    </p:spTree>
    <p:extLst>
      <p:ext uri="{BB962C8B-B14F-4D97-AF65-F5344CB8AC3E}">
        <p14:creationId xmlns:p14="http://schemas.microsoft.com/office/powerpoint/2010/main" val="1863006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236113"/>
            <a:ext cx="10437134" cy="1320800"/>
          </a:xfrm>
        </p:spPr>
        <p:txBody>
          <a:bodyPr>
            <a:normAutofit/>
          </a:bodyPr>
          <a:lstStyle/>
          <a:p>
            <a:r>
              <a:rPr lang="es-ES" sz="3200" b="1" dirty="0" smtClean="0"/>
              <a:t>Esquema basado </a:t>
            </a:r>
            <a:r>
              <a:rPr lang="es-ES" sz="3200" b="1" dirty="0"/>
              <a:t>en </a:t>
            </a:r>
            <a:r>
              <a:rPr lang="es-ES" sz="3200" b="1" dirty="0" smtClean="0"/>
              <a:t>Rango</a:t>
            </a:r>
            <a:r>
              <a:rPr lang="en-US" sz="3200" dirty="0" smtClean="0"/>
              <a:t>-</a:t>
            </a:r>
            <a:r>
              <a:rPr lang="es-ES" sz="3200" b="1" dirty="0" err="1" smtClean="0"/>
              <a:t>ToA</a:t>
            </a:r>
            <a:r>
              <a:rPr lang="es-ES" sz="3200" b="1" dirty="0" smtClean="0"/>
              <a:t> (Time </a:t>
            </a:r>
            <a:r>
              <a:rPr lang="es-ES" sz="3200" b="1" dirty="0"/>
              <a:t>of </a:t>
            </a:r>
            <a:r>
              <a:rPr lang="es-ES" sz="3200" b="1" dirty="0" err="1" smtClean="0"/>
              <a:t>Arrival</a:t>
            </a:r>
            <a:r>
              <a:rPr lang="es-ES" sz="3200" b="1" dirty="0" smtClean="0"/>
              <a:t>)</a:t>
            </a:r>
            <a:endParaRPr lang="es-ES" sz="3200" b="1" dirty="0"/>
          </a:p>
        </p:txBody>
      </p:sp>
      <p:sp>
        <p:nvSpPr>
          <p:cNvPr id="3" name="Marcador de contenido 2"/>
          <p:cNvSpPr>
            <a:spLocks noGrp="1"/>
          </p:cNvSpPr>
          <p:nvPr>
            <p:ph idx="1"/>
          </p:nvPr>
        </p:nvSpPr>
        <p:spPr>
          <a:xfrm>
            <a:off x="677333" y="1081826"/>
            <a:ext cx="10089405" cy="5615188"/>
          </a:xfrm>
        </p:spPr>
        <p:txBody>
          <a:bodyPr>
            <a:normAutofit/>
          </a:bodyPr>
          <a:lstStyle/>
          <a:p>
            <a:pPr marL="0" indent="0" algn="just">
              <a:buNone/>
            </a:pPr>
            <a:r>
              <a:rPr lang="es-ES" sz="2200" dirty="0" smtClean="0"/>
              <a:t>El algoritmo </a:t>
            </a:r>
            <a:r>
              <a:rPr lang="es-ES" sz="2200" dirty="0" err="1" smtClean="0"/>
              <a:t>ToA</a:t>
            </a:r>
            <a:r>
              <a:rPr lang="es-ES" sz="2200" dirty="0" smtClean="0"/>
              <a:t> </a:t>
            </a:r>
            <a:r>
              <a:rPr lang="es-ES" sz="2200" dirty="0"/>
              <a:t>(Time of </a:t>
            </a:r>
            <a:r>
              <a:rPr lang="es-ES" sz="2200" dirty="0" err="1" smtClean="0"/>
              <a:t>Arrival</a:t>
            </a:r>
            <a:r>
              <a:rPr lang="es-ES" sz="2200" dirty="0" smtClean="0"/>
              <a:t>) estima </a:t>
            </a:r>
            <a:r>
              <a:rPr lang="es-ES" sz="2200" dirty="0"/>
              <a:t>la distancia </a:t>
            </a:r>
            <a:r>
              <a:rPr lang="es-ES" sz="2200" dirty="0" smtClean="0"/>
              <a:t>en </a:t>
            </a:r>
            <a:r>
              <a:rPr lang="es-ES" sz="2200" dirty="0"/>
              <a:t>base </a:t>
            </a:r>
            <a:r>
              <a:rPr lang="es-ES" sz="2200" dirty="0" smtClean="0"/>
              <a:t> </a:t>
            </a:r>
            <a:r>
              <a:rPr lang="es-ES" sz="2200" dirty="0"/>
              <a:t>a</a:t>
            </a:r>
            <a:r>
              <a:rPr lang="es-ES" sz="2200" dirty="0" smtClean="0"/>
              <a:t>l </a:t>
            </a:r>
            <a:r>
              <a:rPr lang="es-ES" sz="2200" dirty="0"/>
              <a:t>tiempo que </a:t>
            </a:r>
            <a:r>
              <a:rPr lang="es-ES" sz="2200" dirty="0" smtClean="0"/>
              <a:t>se demora </a:t>
            </a:r>
            <a:r>
              <a:rPr lang="es-ES" sz="2200" dirty="0"/>
              <a:t>la señal </a:t>
            </a:r>
            <a:r>
              <a:rPr lang="es-ES" sz="2200" dirty="0" smtClean="0"/>
              <a:t>en llegar </a:t>
            </a:r>
            <a:r>
              <a:rPr lang="es-ES" sz="2200" dirty="0"/>
              <a:t>del transmisor al </a:t>
            </a:r>
            <a:r>
              <a:rPr lang="es-ES" sz="2200" dirty="0" smtClean="0"/>
              <a:t>receptor. Esta técnica requiere que el  </a:t>
            </a:r>
            <a:r>
              <a:rPr lang="es-ES" sz="2200" dirty="0"/>
              <a:t>transmisor y receptor estén </a:t>
            </a:r>
            <a:r>
              <a:rPr lang="es-ES" sz="2200" dirty="0" smtClean="0"/>
              <a:t>sincronizados, la </a:t>
            </a:r>
            <a:r>
              <a:rPr lang="es-ES" sz="2200" dirty="0"/>
              <a:t>distancia puede calcularse multiplicando este tiempo a la velocidad de propagación de la señal, que típicamente será la velocidad de la </a:t>
            </a:r>
            <a:r>
              <a:rPr lang="es-ES" sz="2200" dirty="0" smtClean="0"/>
              <a:t>luz.</a:t>
            </a:r>
          </a:p>
          <a:p>
            <a:pPr marL="0" lvl="0" indent="0" algn="just">
              <a:buNone/>
            </a:pPr>
            <a:r>
              <a:rPr lang="es-ES" sz="2200" dirty="0"/>
              <a:t>El receptor debe ser capaz de </a:t>
            </a:r>
            <a:r>
              <a:rPr lang="es-ES" sz="2200" dirty="0" smtClean="0"/>
              <a:t>estimar </a:t>
            </a:r>
            <a:r>
              <a:rPr lang="es-ES" sz="2200" dirty="0"/>
              <a:t>con precisión el tiempo de llegada de la señal </a:t>
            </a:r>
            <a:r>
              <a:rPr lang="es-ES" sz="2200" dirty="0" smtClean="0"/>
              <a:t>entre los nodos,  obtener esa </a:t>
            </a:r>
            <a:r>
              <a:rPr lang="es-ES" sz="2200" dirty="0"/>
              <a:t>precisión </a:t>
            </a:r>
            <a:r>
              <a:rPr lang="es-ES" sz="2200" dirty="0" smtClean="0"/>
              <a:t>es </a:t>
            </a:r>
            <a:r>
              <a:rPr lang="es-ES" sz="2200" dirty="0"/>
              <a:t>complicado, debido al ruido aditivo y las señales multitrayecto que llegan al receptor. </a:t>
            </a:r>
            <a:r>
              <a:rPr lang="es-ES" sz="2200" dirty="0" smtClean="0"/>
              <a:t>Dependiendo </a:t>
            </a:r>
            <a:r>
              <a:rPr lang="es-ES" sz="2200" dirty="0"/>
              <a:t>del tipo de señal </a:t>
            </a:r>
            <a:r>
              <a:rPr lang="es-ES" sz="2200" dirty="0" smtClean="0"/>
              <a:t>empleada para </a:t>
            </a:r>
            <a:r>
              <a:rPr lang="es-ES" sz="2200" dirty="0"/>
              <a:t>estimar la distancia, como una señal </a:t>
            </a:r>
            <a:r>
              <a:rPr lang="es-ES" sz="2200" dirty="0" smtClean="0"/>
              <a:t>RF</a:t>
            </a:r>
            <a:r>
              <a:rPr lang="es-ES" sz="2200" dirty="0"/>
              <a:t>, el tiempo de </a:t>
            </a:r>
            <a:r>
              <a:rPr lang="es-ES" sz="2200" dirty="0" smtClean="0"/>
              <a:t>llegada </a:t>
            </a:r>
            <a:r>
              <a:rPr lang="es-ES" sz="2200" dirty="0"/>
              <a:t>requiere de relojes con </a:t>
            </a:r>
            <a:r>
              <a:rPr lang="es-ES" sz="2200" dirty="0" smtClean="0"/>
              <a:t>una resolución </a:t>
            </a:r>
            <a:r>
              <a:rPr lang="es-ES" sz="2200" dirty="0"/>
              <a:t>alta para producir una precisión </a:t>
            </a:r>
            <a:r>
              <a:rPr lang="es-ES" sz="2200" dirty="0" smtClean="0"/>
              <a:t>aceptable. También la sincronización va a depender de la velocidad de transmisión, cuanto mas lento viaje la señal en el aire, el error se volverá menos significativo (Moreno</a:t>
            </a:r>
            <a:r>
              <a:rPr lang="es-ES" sz="2200" dirty="0"/>
              <a:t>, 2011</a:t>
            </a:r>
            <a:r>
              <a:rPr lang="es-ES" sz="2200" dirty="0" smtClean="0"/>
              <a:t>). </a:t>
            </a:r>
          </a:p>
          <a:p>
            <a:pPr marL="0" indent="0" algn="just">
              <a:buNone/>
            </a:pPr>
            <a:endParaRPr lang="es-ES" dirty="0"/>
          </a:p>
        </p:txBody>
      </p:sp>
      <p:sp>
        <p:nvSpPr>
          <p:cNvPr id="5" name="Marcador de número de diapositiva 2"/>
          <p:cNvSpPr txBox="1">
            <a:spLocks/>
          </p:cNvSpPr>
          <p:nvPr/>
        </p:nvSpPr>
        <p:spPr>
          <a:xfrm>
            <a:off x="11194081" y="6372784"/>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7</a:t>
            </a:r>
            <a:endParaRPr lang="en-US" sz="1400" b="1" dirty="0">
              <a:solidFill>
                <a:schemeClr val="tx1"/>
              </a:solidFill>
            </a:endParaRPr>
          </a:p>
        </p:txBody>
      </p:sp>
    </p:spTree>
    <p:extLst>
      <p:ext uri="{BB962C8B-B14F-4D97-AF65-F5344CB8AC3E}">
        <p14:creationId xmlns:p14="http://schemas.microsoft.com/office/powerpoint/2010/main" val="4158230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0212" y="248992"/>
            <a:ext cx="10437134" cy="807076"/>
          </a:xfrm>
        </p:spPr>
        <p:txBody>
          <a:bodyPr>
            <a:normAutofit fontScale="90000"/>
          </a:bodyPr>
          <a:lstStyle/>
          <a:p>
            <a:pPr lvl="0"/>
            <a:r>
              <a:rPr lang="es-ES" sz="3200" b="1" dirty="0" smtClean="0"/>
              <a:t>Esquema basado </a:t>
            </a:r>
            <a:r>
              <a:rPr lang="es-ES" sz="3200" b="1" dirty="0"/>
              <a:t>en </a:t>
            </a:r>
            <a:r>
              <a:rPr lang="es-ES" sz="3200" b="1" dirty="0" smtClean="0"/>
              <a:t>Rango</a:t>
            </a:r>
            <a:r>
              <a:rPr lang="en-US" sz="3200" b="1" dirty="0" smtClean="0"/>
              <a:t>-</a:t>
            </a:r>
            <a:r>
              <a:rPr lang="es-ES" sz="3200" b="1" dirty="0" smtClean="0"/>
              <a:t>RSSI (</a:t>
            </a:r>
            <a:r>
              <a:rPr lang="es-ES" sz="3200" b="1" dirty="0" err="1" smtClean="0"/>
              <a:t>Received</a:t>
            </a:r>
            <a:r>
              <a:rPr lang="es-ES" sz="3200" b="1" dirty="0" smtClean="0"/>
              <a:t> </a:t>
            </a:r>
            <a:r>
              <a:rPr lang="es-ES" sz="3200" b="1" dirty="0" err="1"/>
              <a:t>Signal</a:t>
            </a:r>
            <a:r>
              <a:rPr lang="es-ES" sz="3200" b="1" dirty="0"/>
              <a:t> </a:t>
            </a:r>
            <a:r>
              <a:rPr lang="es-ES" sz="3200" b="1" dirty="0" err="1"/>
              <a:t>Strength</a:t>
            </a:r>
            <a:r>
              <a:rPr lang="es-ES" sz="3200" b="1" dirty="0"/>
              <a:t> </a:t>
            </a:r>
            <a:r>
              <a:rPr lang="es-ES" sz="3200" b="1" dirty="0" err="1" smtClean="0"/>
              <a:t>Indicator</a:t>
            </a:r>
            <a:r>
              <a:rPr lang="es-ES" sz="3200" b="1" dirty="0" smtClean="0"/>
              <a:t>)</a:t>
            </a:r>
            <a:endParaRPr lang="en-US" sz="3200" b="1"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715969" y="1410238"/>
                <a:ext cx="10411377" cy="5447762"/>
              </a:xfrm>
            </p:spPr>
            <p:txBody>
              <a:bodyPr>
                <a:normAutofit/>
              </a:bodyPr>
              <a:lstStyle/>
              <a:p>
                <a:pPr marL="0" indent="0" algn="just">
                  <a:buNone/>
                </a:pPr>
                <a:r>
                  <a:rPr lang="es-ES" sz="2200" dirty="0" smtClean="0"/>
                  <a:t>El indicador de fuerza de la señal recibida (</a:t>
                </a:r>
                <a:r>
                  <a:rPr lang="es-ES" sz="2200" dirty="0" err="1"/>
                  <a:t>Received</a:t>
                </a:r>
                <a:r>
                  <a:rPr lang="es-ES" sz="2200" dirty="0"/>
                  <a:t> </a:t>
                </a:r>
                <a:r>
                  <a:rPr lang="es-ES" sz="2200" dirty="0" err="1"/>
                  <a:t>Signal</a:t>
                </a:r>
                <a:r>
                  <a:rPr lang="es-ES" sz="2200" dirty="0"/>
                  <a:t> </a:t>
                </a:r>
                <a:r>
                  <a:rPr lang="es-ES" sz="2200" dirty="0" err="1"/>
                  <a:t>Strength</a:t>
                </a:r>
                <a:r>
                  <a:rPr lang="es-ES" sz="2200" dirty="0"/>
                  <a:t> </a:t>
                </a:r>
                <a:r>
                  <a:rPr lang="es-ES" sz="2200" dirty="0" err="1"/>
                  <a:t>Indicator</a:t>
                </a:r>
                <a:r>
                  <a:rPr lang="es-ES" sz="2200" dirty="0"/>
                  <a:t>, </a:t>
                </a:r>
                <a:r>
                  <a:rPr lang="es-ES" sz="2200" dirty="0" smtClean="0"/>
                  <a:t>RSSI) esta basado en </a:t>
                </a:r>
                <a:r>
                  <a:rPr lang="es-ES" sz="2200" dirty="0"/>
                  <a:t>la potencia medida de la señal electromagnética que es  </a:t>
                </a:r>
                <a:r>
                  <a:rPr lang="es-ES" sz="2200" dirty="0" smtClean="0"/>
                  <a:t>recibida y</a:t>
                </a:r>
                <a:r>
                  <a:rPr lang="es-ES" sz="2200" dirty="0"/>
                  <a:t> </a:t>
                </a:r>
                <a:r>
                  <a:rPr lang="es-ES" sz="2200" dirty="0" smtClean="0"/>
                  <a:t>cuantificada </a:t>
                </a:r>
                <a:r>
                  <a:rPr lang="es-ES" sz="2200" dirty="0"/>
                  <a:t>por un </a:t>
                </a:r>
                <a:r>
                  <a:rPr lang="es-ES" sz="2200" dirty="0" smtClean="0"/>
                  <a:t>receptor. </a:t>
                </a:r>
                <a:r>
                  <a:rPr lang="es-ES" sz="2200" dirty="0"/>
                  <a:t>S</a:t>
                </a:r>
                <a:r>
                  <a:rPr lang="es-ES" sz="2200" dirty="0" smtClean="0"/>
                  <a:t>e podrá calcular la posición de </a:t>
                </a:r>
                <a:r>
                  <a:rPr lang="es-ES" sz="2200" dirty="0"/>
                  <a:t>un nodo </a:t>
                </a:r>
                <a:r>
                  <a:rPr lang="es-ES" sz="2200" dirty="0" smtClean="0"/>
                  <a:t>mediante esta  </a:t>
                </a:r>
                <a:r>
                  <a:rPr lang="es-ES" sz="2200" dirty="0"/>
                  <a:t>variable  con ayuda </a:t>
                </a:r>
                <a:r>
                  <a:rPr lang="es-ES" sz="2200" dirty="0" smtClean="0"/>
                  <a:t>de otra técnica de estimación de la posición. </a:t>
                </a:r>
                <a:endParaRPr lang="es-ES" sz="2200" dirty="0"/>
              </a:p>
              <a:p>
                <a:pPr marL="0" indent="0" algn="just">
                  <a:buNone/>
                </a:pPr>
                <a:r>
                  <a:rPr lang="es-ES" sz="2200" dirty="0" smtClean="0"/>
                  <a:t>En </a:t>
                </a:r>
                <a:r>
                  <a:rPr lang="es-ES" sz="2200" dirty="0"/>
                  <a:t>dispositivos embebidos, la potencia de recepción es convertida a RSSI definida como la proporción de la potencia recibida con respecto a la potencia de referencia cuyo valor es de </a:t>
                </a:r>
                <a14:m>
                  <m:oMath xmlns:m="http://schemas.openxmlformats.org/officeDocument/2006/math">
                    <m:sSub>
                      <m:sSubPr>
                        <m:ctrlPr>
                          <a:rPr lang="en-US" sz="2200" i="1">
                            <a:latin typeface="Cambria Math" panose="02040503050406030204" pitchFamily="18" charset="0"/>
                          </a:rPr>
                        </m:ctrlPr>
                      </m:sSubPr>
                      <m:e>
                        <m:r>
                          <a:rPr lang="es-ES" sz="2200" i="1">
                            <a:latin typeface="Cambria Math" panose="02040503050406030204" pitchFamily="18" charset="0"/>
                          </a:rPr>
                          <m:t>𝑃</m:t>
                        </m:r>
                      </m:e>
                      <m:sub>
                        <m:r>
                          <a:rPr lang="es-ES" sz="2200" i="1">
                            <a:latin typeface="Cambria Math" panose="02040503050406030204" pitchFamily="18" charset="0"/>
                          </a:rPr>
                          <m:t>𝑟𝑒𝑓</m:t>
                        </m:r>
                      </m:sub>
                    </m:sSub>
                  </m:oMath>
                </a14:m>
                <a:r>
                  <a:rPr lang="es-ES" sz="2200" dirty="0"/>
                  <a:t> =1mW. Como se muestra en la </a:t>
                </a:r>
                <a:r>
                  <a:rPr lang="es-ES" sz="2200" dirty="0" err="1" smtClean="0"/>
                  <a:t>expresi</a:t>
                </a:r>
                <a:r>
                  <a:rPr lang="es-EC" sz="2200" dirty="0" err="1" smtClean="0"/>
                  <a:t>ón</a:t>
                </a:r>
                <a:r>
                  <a:rPr lang="es-EC" sz="2200" dirty="0" smtClean="0"/>
                  <a:t> 1</a:t>
                </a:r>
                <a:r>
                  <a:rPr lang="es-ES" sz="2200" dirty="0" smtClean="0"/>
                  <a:t>, </a:t>
                </a:r>
                <a:r>
                  <a:rPr lang="es-ES" sz="2200" dirty="0"/>
                  <a:t>un aumento en la potencia de recepción incrementa el valor de </a:t>
                </a:r>
                <a:r>
                  <a:rPr lang="es-ES" sz="2200" dirty="0" smtClean="0"/>
                  <a:t>RSSI </a:t>
                </a:r>
                <a:r>
                  <a:rPr lang="es-EC" sz="2200" dirty="0"/>
                  <a:t>(</a:t>
                </a:r>
                <a:r>
                  <a:rPr lang="es-EC" sz="2200" dirty="0" err="1"/>
                  <a:t>Oguejiofor</a:t>
                </a:r>
                <a:r>
                  <a:rPr lang="es-EC" sz="2200" dirty="0"/>
                  <a:t> O.S, 2013)</a:t>
                </a:r>
                <a:r>
                  <a:rPr lang="es-ES" sz="2200" dirty="0" smtClean="0"/>
                  <a:t>.</a:t>
                </a:r>
                <a:endParaRPr lang="es-ES" sz="2000" dirty="0"/>
              </a:p>
              <a:p>
                <a:pPr marL="0" indent="0" algn="ctr">
                  <a:buNone/>
                </a:pPr>
                <a14:m>
                  <m:oMath xmlns:m="http://schemas.openxmlformats.org/officeDocument/2006/math">
                    <m:r>
                      <a:rPr lang="es-EC" sz="2000" i="1">
                        <a:latin typeface="Cambria Math" panose="02040503050406030204" pitchFamily="18" charset="0"/>
                      </a:rPr>
                      <m:t> </m:t>
                    </m:r>
                    <m:r>
                      <a:rPr lang="es-ES" sz="2000" i="1">
                        <a:latin typeface="Cambria Math" panose="02040503050406030204" pitchFamily="18" charset="0"/>
                      </a:rPr>
                      <m:t>𝑅𝑆𝑆𝐼</m:t>
                    </m:r>
                    <m:r>
                      <a:rPr lang="es-ES" sz="2000" i="1">
                        <a:latin typeface="Cambria Math" panose="02040503050406030204" pitchFamily="18" charset="0"/>
                      </a:rPr>
                      <m:t>=10∗</m:t>
                    </m:r>
                    <m:func>
                      <m:funcPr>
                        <m:ctrlPr>
                          <a:rPr lang="en-US" sz="2000" i="1">
                            <a:latin typeface="Cambria Math" panose="02040503050406030204" pitchFamily="18" charset="0"/>
                          </a:rPr>
                        </m:ctrlPr>
                      </m:funcPr>
                      <m:fName>
                        <m:r>
                          <m:rPr>
                            <m:sty m:val="p"/>
                          </m:rPr>
                          <a:rPr lang="es-ES" sz="2000">
                            <a:latin typeface="Cambria Math" panose="02040503050406030204" pitchFamily="18" charset="0"/>
                          </a:rPr>
                          <m:t>log</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s-ES" sz="2000" i="1">
                                    <a:latin typeface="Cambria Math" panose="02040503050406030204" pitchFamily="18" charset="0"/>
                                  </a:rPr>
                                  <m:t>𝑃</m:t>
                                </m:r>
                              </m:e>
                              <m:sub>
                                <m:r>
                                  <a:rPr lang="es-ES" sz="2000" i="1">
                                    <a:latin typeface="Cambria Math" panose="02040503050406030204" pitchFamily="18" charset="0"/>
                                  </a:rPr>
                                  <m:t>𝑅𝑥</m:t>
                                </m:r>
                              </m:sub>
                            </m:sSub>
                          </m:num>
                          <m:den>
                            <m:sSub>
                              <m:sSubPr>
                                <m:ctrlPr>
                                  <a:rPr lang="en-US" sz="2000" i="1">
                                    <a:latin typeface="Cambria Math" panose="02040503050406030204" pitchFamily="18" charset="0"/>
                                  </a:rPr>
                                </m:ctrlPr>
                              </m:sSubPr>
                              <m:e>
                                <m:r>
                                  <a:rPr lang="es-ES" sz="2000" i="1">
                                    <a:latin typeface="Cambria Math" panose="02040503050406030204" pitchFamily="18" charset="0"/>
                                  </a:rPr>
                                  <m:t>𝑃</m:t>
                                </m:r>
                              </m:e>
                              <m:sub>
                                <m:r>
                                  <a:rPr lang="es-ES" sz="2000" i="1">
                                    <a:latin typeface="Cambria Math" panose="02040503050406030204" pitchFamily="18" charset="0"/>
                                  </a:rPr>
                                  <m:t>𝑟𝑒𝑓</m:t>
                                </m:r>
                              </m:sub>
                            </m:sSub>
                          </m:den>
                        </m:f>
                      </m:e>
                    </m:func>
                    <m:r>
                      <a:rPr lang="es-ES" sz="2000" i="1">
                        <a:latin typeface="Cambria Math" panose="02040503050406030204" pitchFamily="18" charset="0"/>
                      </a:rPr>
                      <m:t>[</m:t>
                    </m:r>
                    <m:r>
                      <a:rPr lang="es-ES" sz="2000" i="1">
                        <a:latin typeface="Cambria Math" panose="02040503050406030204" pitchFamily="18" charset="0"/>
                      </a:rPr>
                      <m:t>𝑑𝐵𝑚</m:t>
                    </m:r>
                    <m:r>
                      <a:rPr lang="en-US" sz="2000" b="0" i="0" smtClean="0">
                        <a:latin typeface="Cambria Math" panose="02040503050406030204" pitchFamily="18" charset="0"/>
                      </a:rPr>
                      <m:t>]</m:t>
                    </m:r>
                  </m:oMath>
                </a14:m>
                <a:r>
                  <a:rPr lang="es-ES" sz="2000" dirty="0" smtClean="0"/>
                  <a:t>            (1)</a:t>
                </a:r>
              </a:p>
              <a:p>
                <a:pPr marL="0" indent="0" algn="just">
                  <a:buNone/>
                </a:pPr>
                <a:r>
                  <a:rPr lang="es-ES" sz="2200" dirty="0" smtClean="0"/>
                  <a:t>En </a:t>
                </a:r>
                <a:r>
                  <a:rPr lang="es-ES" sz="2200" dirty="0"/>
                  <a:t>la mayoría de hardware de comunicaciones el RSSI ya está </a:t>
                </a:r>
                <a:r>
                  <a:rPr lang="es-ES" sz="2200" dirty="0" smtClean="0"/>
                  <a:t>integrado,  </a:t>
                </a:r>
                <a:r>
                  <a:rPr lang="es-ES" sz="2200" dirty="0"/>
                  <a:t>por lo que </a:t>
                </a:r>
                <a:r>
                  <a:rPr lang="es-ES" sz="2200" dirty="0" smtClean="0"/>
                  <a:t>sería  </a:t>
                </a:r>
                <a:r>
                  <a:rPr lang="es-ES" sz="2200" dirty="0"/>
                  <a:t>factible la </a:t>
                </a:r>
                <a:r>
                  <a:rPr lang="es-ES" sz="2200" dirty="0" smtClean="0"/>
                  <a:t>experimentación con esta variable.</a:t>
                </a:r>
              </a:p>
              <a:p>
                <a:endParaRPr lang="es-ES" sz="2000" dirty="0" smtClean="0"/>
              </a:p>
              <a:p>
                <a:pPr marL="0" indent="0">
                  <a:buNone/>
                </a:pPr>
                <a:endParaRPr lang="es-ES" sz="2000" dirty="0" smtClean="0"/>
              </a:p>
              <a:p>
                <a:pPr marL="0" indent="0">
                  <a:buNone/>
                </a:pPr>
                <a:endParaRPr lang="es-ES" sz="2000" dirty="0" smtClean="0"/>
              </a:p>
              <a:p>
                <a:endParaRPr lang="en-US" sz="2000" dirty="0"/>
              </a:p>
              <a:p>
                <a:endParaRPr lang="en-U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715969" y="1410238"/>
                <a:ext cx="10411377" cy="5447762"/>
              </a:xfrm>
              <a:blipFill rotWithShape="0">
                <a:blip r:embed="rId2"/>
                <a:stretch>
                  <a:fillRect l="-761" t="-783" r="-761"/>
                </a:stretch>
              </a:blipFill>
            </p:spPr>
            <p:txBody>
              <a:bodyPr/>
              <a:lstStyle/>
              <a:p>
                <a:r>
                  <a:rPr lang="en-US">
                    <a:noFill/>
                  </a:rPr>
                  <a:t> </a:t>
                </a:r>
              </a:p>
            </p:txBody>
          </p:sp>
        </mc:Fallback>
      </mc:AlternateContent>
      <p:sp>
        <p:nvSpPr>
          <p:cNvPr id="5" name="Marcador de número de diapositiva 2"/>
          <p:cNvSpPr txBox="1">
            <a:spLocks/>
          </p:cNvSpPr>
          <p:nvPr/>
        </p:nvSpPr>
        <p:spPr>
          <a:xfrm>
            <a:off x="11194081" y="6372784"/>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8</a:t>
            </a:r>
            <a:endParaRPr lang="en-US" sz="1400" b="1" dirty="0">
              <a:solidFill>
                <a:schemeClr val="tx1"/>
              </a:solidFill>
            </a:endParaRPr>
          </a:p>
        </p:txBody>
      </p:sp>
    </p:spTree>
    <p:extLst>
      <p:ext uri="{BB962C8B-B14F-4D97-AF65-F5344CB8AC3E}">
        <p14:creationId xmlns:p14="http://schemas.microsoft.com/office/powerpoint/2010/main" val="2569215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7383" y="145961"/>
            <a:ext cx="11235271" cy="1320800"/>
          </a:xfrm>
        </p:spPr>
        <p:txBody>
          <a:bodyPr>
            <a:normAutofit/>
          </a:bodyPr>
          <a:lstStyle/>
          <a:p>
            <a:pPr lvl="0"/>
            <a:r>
              <a:rPr lang="es-ES" sz="3200" b="1" dirty="0"/>
              <a:t>Esquema basado en </a:t>
            </a:r>
            <a:r>
              <a:rPr lang="es-ES" sz="3200" b="1" dirty="0" smtClean="0"/>
              <a:t>Rango-</a:t>
            </a:r>
            <a:r>
              <a:rPr lang="es-ES" sz="3200" b="1" dirty="0" err="1" smtClean="0"/>
              <a:t>AoA</a:t>
            </a:r>
            <a:r>
              <a:rPr lang="es-ES" sz="3200" b="1" dirty="0" smtClean="0"/>
              <a:t> (</a:t>
            </a:r>
            <a:r>
              <a:rPr lang="es-ES" sz="3200" b="1" dirty="0" err="1" smtClean="0"/>
              <a:t>Angle</a:t>
            </a:r>
            <a:r>
              <a:rPr lang="es-ES" sz="3200" b="1" dirty="0" smtClean="0"/>
              <a:t> </a:t>
            </a:r>
            <a:r>
              <a:rPr lang="es-ES" sz="3200" b="1" dirty="0"/>
              <a:t>of </a:t>
            </a:r>
            <a:r>
              <a:rPr lang="es-ES" sz="3200" b="1" dirty="0" err="1" smtClean="0"/>
              <a:t>Arrival</a:t>
            </a:r>
            <a:r>
              <a:rPr lang="es-ES" sz="3200" b="1" dirty="0"/>
              <a:t>)</a:t>
            </a:r>
          </a:p>
        </p:txBody>
      </p:sp>
      <p:sp>
        <p:nvSpPr>
          <p:cNvPr id="3" name="Marcador de contenido 2"/>
          <p:cNvSpPr>
            <a:spLocks noGrp="1"/>
          </p:cNvSpPr>
          <p:nvPr>
            <p:ph idx="1"/>
          </p:nvPr>
        </p:nvSpPr>
        <p:spPr>
          <a:xfrm>
            <a:off x="497383" y="806361"/>
            <a:ext cx="10032642" cy="5872766"/>
          </a:xfrm>
        </p:spPr>
        <p:txBody>
          <a:bodyPr>
            <a:normAutofit lnSpcReduction="10000"/>
          </a:bodyPr>
          <a:lstStyle/>
          <a:p>
            <a:pPr marL="0" indent="0" algn="just">
              <a:buNone/>
            </a:pPr>
            <a:r>
              <a:rPr lang="es-ES" sz="2200" dirty="0" smtClean="0"/>
              <a:t>El algoritmo </a:t>
            </a:r>
            <a:r>
              <a:rPr lang="es-ES" sz="2200" dirty="0" err="1" smtClean="0"/>
              <a:t>AoA</a:t>
            </a:r>
            <a:r>
              <a:rPr lang="es-ES" sz="2200" dirty="0" smtClean="0"/>
              <a:t> </a:t>
            </a:r>
            <a:r>
              <a:rPr lang="es-ES" sz="2200" dirty="0"/>
              <a:t>(</a:t>
            </a:r>
            <a:r>
              <a:rPr lang="es-ES" sz="2200" dirty="0" err="1"/>
              <a:t>Angle</a:t>
            </a:r>
            <a:r>
              <a:rPr lang="es-ES" sz="2200" dirty="0"/>
              <a:t> of </a:t>
            </a:r>
            <a:r>
              <a:rPr lang="es-ES" sz="2200" dirty="0" err="1"/>
              <a:t>Arrival</a:t>
            </a:r>
            <a:r>
              <a:rPr lang="es-ES" sz="2200" dirty="0"/>
              <a:t>, </a:t>
            </a:r>
            <a:r>
              <a:rPr lang="es-ES" sz="2200" dirty="0" err="1"/>
              <a:t>AoA</a:t>
            </a:r>
            <a:r>
              <a:rPr lang="es-ES" sz="2200" dirty="0"/>
              <a:t>) se basa en las mediciones del ángulo de llegada, que se define como el ángulo que forma la dirección de propagación de una onda incidente y una determinada dirección de </a:t>
            </a:r>
            <a:r>
              <a:rPr lang="es-ES" sz="2200" dirty="0" smtClean="0"/>
              <a:t>referencia que se conoce con el nombre de </a:t>
            </a:r>
            <a:r>
              <a:rPr lang="es-ES" sz="2200" dirty="0" err="1" smtClean="0"/>
              <a:t>orientaci</a:t>
            </a:r>
            <a:r>
              <a:rPr lang="es-EC" sz="2200" dirty="0" err="1" smtClean="0"/>
              <a:t>ón</a:t>
            </a:r>
            <a:r>
              <a:rPr lang="es-ES" sz="2200" dirty="0" smtClean="0"/>
              <a:t>. Para </a:t>
            </a:r>
            <a:r>
              <a:rPr lang="es-ES" sz="2200" dirty="0"/>
              <a:t>esto se emplea el uso de  dos técnicas (Moreno, 2011</a:t>
            </a:r>
            <a:r>
              <a:rPr lang="es-ES" sz="2200" dirty="0" smtClean="0"/>
              <a:t>): </a:t>
            </a:r>
          </a:p>
          <a:p>
            <a:pPr marL="0" indent="0" algn="just">
              <a:buNone/>
            </a:pPr>
            <a:endParaRPr lang="es-ES" dirty="0"/>
          </a:p>
          <a:p>
            <a:pPr marL="0" indent="0" algn="just">
              <a:buNone/>
            </a:pPr>
            <a:endParaRPr lang="es-ES" dirty="0" smtClean="0"/>
          </a:p>
          <a:p>
            <a:pPr marL="0" indent="0" algn="just">
              <a:buNone/>
            </a:pPr>
            <a:endParaRPr lang="es-ES" dirty="0"/>
          </a:p>
          <a:p>
            <a:pPr marL="0" indent="0" algn="just">
              <a:buNone/>
            </a:pPr>
            <a:endParaRPr lang="es-ES" dirty="0" smtClean="0"/>
          </a:p>
          <a:p>
            <a:pPr marL="0" indent="0" algn="just">
              <a:buNone/>
            </a:pPr>
            <a:endParaRPr lang="es-ES" dirty="0"/>
          </a:p>
          <a:p>
            <a:pPr marL="0" indent="0" algn="just">
              <a:buNone/>
            </a:pPr>
            <a:endParaRPr lang="es-ES" dirty="0" smtClean="0"/>
          </a:p>
          <a:p>
            <a:pPr marL="0" indent="0" algn="just">
              <a:buNone/>
            </a:pPr>
            <a:endParaRPr lang="es-ES" dirty="0"/>
          </a:p>
          <a:p>
            <a:pPr marL="0" indent="0" algn="just">
              <a:buNone/>
            </a:pPr>
            <a:r>
              <a:rPr lang="es-ES" sz="2200" dirty="0"/>
              <a:t>El algoritmo </a:t>
            </a:r>
            <a:r>
              <a:rPr lang="es-ES" sz="2200" dirty="0" err="1"/>
              <a:t>AoA</a:t>
            </a:r>
            <a:r>
              <a:rPr lang="es-ES" sz="2200" dirty="0"/>
              <a:t>, al igual que </a:t>
            </a:r>
            <a:r>
              <a:rPr lang="es-ES" sz="2200" dirty="0" err="1" smtClean="0"/>
              <a:t>ToA</a:t>
            </a:r>
            <a:r>
              <a:rPr lang="es-ES" sz="2200" dirty="0" smtClean="0"/>
              <a:t>, </a:t>
            </a:r>
            <a:r>
              <a:rPr lang="es-ES" sz="2200" dirty="0"/>
              <a:t>sufre una gran degradación en las medidas debido al multitrayecto, lo que conlleva la posibilidad de medir ángulos de señales reflejadas y ruido aditivo, provocando oscilaciones en las medidas. Por ello, esta técnica se emplea a menudo en  combinación con las anteriores y no de forma </a:t>
            </a:r>
            <a:r>
              <a:rPr lang="es-ES" sz="2200" dirty="0" smtClean="0"/>
              <a:t>individual.</a:t>
            </a:r>
            <a:endParaRPr lang="en-US" sz="2200" dirty="0"/>
          </a:p>
          <a:p>
            <a:pPr marL="0" indent="0" algn="just">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a:p>
        </p:txBody>
      </p:sp>
      <p:sp>
        <p:nvSpPr>
          <p:cNvPr id="4" name="Marcador de número de diapositiva 3"/>
          <p:cNvSpPr>
            <a:spLocks noGrp="1"/>
          </p:cNvSpPr>
          <p:nvPr>
            <p:ph type="sldNum" sz="quarter" idx="12"/>
          </p:nvPr>
        </p:nvSpPr>
        <p:spPr/>
        <p:txBody>
          <a:bodyPr/>
          <a:lstStyle/>
          <a:p>
            <a:fld id="{DB0DCB16-218F-4486-B747-F31442B458F2}" type="slidenum">
              <a:rPr lang="en-US" smtClean="0"/>
              <a:t>9</a:t>
            </a:fld>
            <a:endParaRPr lang="en-US" dirty="0"/>
          </a:p>
        </p:txBody>
      </p:sp>
      <mc:AlternateContent xmlns:mc="http://schemas.openxmlformats.org/markup-compatibility/2006" xmlns:a14="http://schemas.microsoft.com/office/drawing/2010/main">
        <mc:Choice Requires="a14">
          <p:graphicFrame>
            <p:nvGraphicFramePr>
              <p:cNvPr id="10" name="Marcador de contenido 3"/>
              <p:cNvGraphicFramePr>
                <a:graphicFrameLocks/>
              </p:cNvGraphicFramePr>
              <p:nvPr>
                <p:extLst>
                  <p:ext uri="{D42A27DB-BD31-4B8C-83A1-F6EECF244321}">
                    <p14:modId xmlns:p14="http://schemas.microsoft.com/office/powerpoint/2010/main" val="681877347"/>
                  </p:ext>
                </p:extLst>
              </p:nvPr>
            </p:nvGraphicFramePr>
            <p:xfrm>
              <a:off x="342837" y="2415674"/>
              <a:ext cx="9728441" cy="2999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10" name="Marcador de contenido 3"/>
              <p:cNvGraphicFramePr>
                <a:graphicFrameLocks/>
              </p:cNvGraphicFramePr>
              <p:nvPr>
                <p:extLst>
                  <p:ext uri="{D42A27DB-BD31-4B8C-83A1-F6EECF244321}">
                    <p14:modId xmlns:p14="http://schemas.microsoft.com/office/powerpoint/2010/main" val="681877347"/>
                  </p:ext>
                </p:extLst>
              </p:nvPr>
            </p:nvGraphicFramePr>
            <p:xfrm>
              <a:off x="342837" y="2415674"/>
              <a:ext cx="9728441" cy="29999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6" name="Marcador de número de diapositiva 2"/>
          <p:cNvSpPr txBox="1">
            <a:spLocks/>
          </p:cNvSpPr>
          <p:nvPr/>
        </p:nvSpPr>
        <p:spPr>
          <a:xfrm>
            <a:off x="11194081" y="6372784"/>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solidFill>
                  <a:schemeClr val="tx1"/>
                </a:solidFill>
              </a:rPr>
              <a:t>9</a:t>
            </a:r>
            <a:endParaRPr lang="en-US" sz="1400" b="1" dirty="0">
              <a:solidFill>
                <a:schemeClr val="tx1"/>
              </a:solidFill>
            </a:endParaRPr>
          </a:p>
        </p:txBody>
      </p:sp>
    </p:spTree>
    <p:extLst>
      <p:ext uri="{BB962C8B-B14F-4D97-AF65-F5344CB8AC3E}">
        <p14:creationId xmlns:p14="http://schemas.microsoft.com/office/powerpoint/2010/main" val="2538124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TM02900771[[fn=Segmento]]</Template>
  <TotalTime>3345</TotalTime>
  <Words>5294</Words>
  <Application>Microsoft Office PowerPoint</Application>
  <PresentationFormat>Panorámica</PresentationFormat>
  <Paragraphs>832</Paragraphs>
  <Slides>43</Slides>
  <Notes>1</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43</vt:i4>
      </vt:variant>
    </vt:vector>
  </HeadingPairs>
  <TitlesOfParts>
    <vt:vector size="54" baseType="lpstr">
      <vt:lpstr>Arial</vt:lpstr>
      <vt:lpstr>Calibri</vt:lpstr>
      <vt:lpstr>Calibri Light</vt:lpstr>
      <vt:lpstr>Cambria Math</vt:lpstr>
      <vt:lpstr>Times New Roman</vt:lpstr>
      <vt:lpstr>Trebuchet MS</vt:lpstr>
      <vt:lpstr>Wingdings</vt:lpstr>
      <vt:lpstr>Wingdings 2</vt:lpstr>
      <vt:lpstr>Wingdings 3</vt:lpstr>
      <vt:lpstr>HDOfficeLightV0</vt:lpstr>
      <vt:lpstr>Faceta</vt:lpstr>
      <vt:lpstr>DEPARTAMENTO DE ELECTRICA Y ELECTRONICA  CARRERA DE INGENIERÍA EN ELECTRÓNICA Y TELECOMUNICACIONES  PROYECTO DE TITULACIÓN PREVIO A LA OBTENCIÓN DEL TÍTULO DE INGENIERÍA EN ELECTRÓNICA Y TELECOMUNICACIONES  TEMA: DISEÑO E IMPLEMENTACIÓN DE UN PROTOTIPO DE SISTEMA DE RADIOLOCALIZACIÓN MEDIANTE UNA  RED DE SENSORES INALÁMBRICOS (WSN)        SANGOLQUÍ 2016   </vt:lpstr>
      <vt:lpstr>Objetivos</vt:lpstr>
      <vt:lpstr>Problema de Radiolocalización</vt:lpstr>
      <vt:lpstr>Materiales y Métodos-Hardware Disponible</vt:lpstr>
      <vt:lpstr>Materiales y Métodos-Software Disponible</vt:lpstr>
      <vt:lpstr>Esquemas de Radiolocalización</vt:lpstr>
      <vt:lpstr>Esquema basado en Rango-ToA (Time of Arrival)</vt:lpstr>
      <vt:lpstr>Esquema basado en Rango-RSSI (Received Signal Strength Indicator)</vt:lpstr>
      <vt:lpstr>Esquema basado en Rango-AoA (Angle of Arrival)</vt:lpstr>
      <vt:lpstr>Esquema libre de Rango-DV HOP, MDS MAP y ELA (Polo, 2013): </vt:lpstr>
      <vt:lpstr>Técnicas de Estimación de la Posición</vt:lpstr>
      <vt:lpstr>Explicación de la Técnica de Radiolocalización Seleccionada</vt:lpstr>
      <vt:lpstr>Explicación de la Técnica de Radiolocalización Seleccionada</vt:lpstr>
      <vt:lpstr>Explicación de la Técnica de Radiolocalización Seleccionada </vt:lpstr>
      <vt:lpstr>Explicación de la Técnica de Radiolocalización Seleccionada </vt:lpstr>
      <vt:lpstr>Explicación de la Técnica de Radiolocalización Seleccionada </vt:lpstr>
      <vt:lpstr>Medición RSSI (ATMEL, 2009)</vt:lpstr>
      <vt:lpstr>Estructura de Datos</vt:lpstr>
      <vt:lpstr>Esquema de Comunicaciones</vt:lpstr>
      <vt:lpstr>Esquema de Comunicaciones</vt:lpstr>
      <vt:lpstr>Esquema de Comunicaciones</vt:lpstr>
      <vt:lpstr>Fases de Programación</vt:lpstr>
      <vt:lpstr>Programación NesC</vt:lpstr>
      <vt:lpstr>Aplicación de Monitorización</vt:lpstr>
      <vt:lpstr>Escenarios</vt:lpstr>
      <vt:lpstr>Eje de Coordenadas</vt:lpstr>
      <vt:lpstr>Definición de Variables- Coordenadas Motas </vt:lpstr>
      <vt:lpstr>Definición de Variables- RSSI Medido a 1 metro de Distancia (X[m]), Cantidad de Lecturas y Constante de Pathloss (n) </vt:lpstr>
      <vt:lpstr>Análisis de Resultados- Error Absoluto Eje X [m] y Eje Y [m] </vt:lpstr>
      <vt:lpstr>Análisis de Resultados- Error Absoluto Eje X [m] y Eje [y] </vt:lpstr>
      <vt:lpstr>Análisis de Resultados- Distancia Euclidiana entre la Posición Real y la Posición Estimada </vt:lpstr>
      <vt:lpstr>Análisis de Resultados-Distancia Euclidiana entre la Posición Real y la Posición Estimada</vt:lpstr>
      <vt:lpstr>Análisis de Resultados-Distancia en función de RSSI [dBm]</vt:lpstr>
      <vt:lpstr>Análisis de Resultados-Varianza RSSI</vt:lpstr>
      <vt:lpstr>Análisis de Resultados- Escenarios</vt:lpstr>
      <vt:lpstr>Conclusiones</vt:lpstr>
      <vt:lpstr>Conclusiones</vt:lpstr>
      <vt:lpstr>Conclusiones</vt:lpstr>
      <vt:lpstr>Recomendaciones</vt:lpstr>
      <vt:lpstr>Recomendaciones</vt:lpstr>
      <vt:lpstr>Trabajos Futuros</vt:lpstr>
      <vt:lpstr>Bibliografia</vt:lpstr>
      <vt:lpstr>MUCHAS 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de Localizacion</dc:title>
  <dc:creator>Alejandra Galarza</dc:creator>
  <cp:lastModifiedBy>Almacen Mantilla</cp:lastModifiedBy>
  <cp:revision>535</cp:revision>
  <dcterms:created xsi:type="dcterms:W3CDTF">2015-09-28T21:17:05Z</dcterms:created>
  <dcterms:modified xsi:type="dcterms:W3CDTF">2016-01-19T19:30:20Z</dcterms:modified>
</cp:coreProperties>
</file>