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41"/>
  </p:notesMasterIdLst>
  <p:sldIdLst>
    <p:sldId id="256" r:id="rId2"/>
    <p:sldId id="286" r:id="rId3"/>
    <p:sldId id="258" r:id="rId4"/>
    <p:sldId id="257" r:id="rId5"/>
    <p:sldId id="287" r:id="rId6"/>
    <p:sldId id="259" r:id="rId7"/>
    <p:sldId id="288" r:id="rId8"/>
    <p:sldId id="326" r:id="rId9"/>
    <p:sldId id="318" r:id="rId10"/>
    <p:sldId id="289" r:id="rId11"/>
    <p:sldId id="308" r:id="rId12"/>
    <p:sldId id="304" r:id="rId13"/>
    <p:sldId id="310" r:id="rId14"/>
    <p:sldId id="311" r:id="rId15"/>
    <p:sldId id="312" r:id="rId16"/>
    <p:sldId id="314" r:id="rId17"/>
    <p:sldId id="315" r:id="rId18"/>
    <p:sldId id="316" r:id="rId19"/>
    <p:sldId id="290" r:id="rId20"/>
    <p:sldId id="291" r:id="rId21"/>
    <p:sldId id="292" r:id="rId22"/>
    <p:sldId id="266" r:id="rId23"/>
    <p:sldId id="293" r:id="rId24"/>
    <p:sldId id="294" r:id="rId25"/>
    <p:sldId id="272" r:id="rId26"/>
    <p:sldId id="299" r:id="rId27"/>
    <p:sldId id="274" r:id="rId28"/>
    <p:sldId id="275" r:id="rId29"/>
    <p:sldId id="276" r:id="rId30"/>
    <p:sldId id="297" r:id="rId31"/>
    <p:sldId id="319" r:id="rId32"/>
    <p:sldId id="283" r:id="rId33"/>
    <p:sldId id="320" r:id="rId34"/>
    <p:sldId id="323" r:id="rId35"/>
    <p:sldId id="322" r:id="rId36"/>
    <p:sldId id="298" r:id="rId37"/>
    <p:sldId id="324" r:id="rId38"/>
    <p:sldId id="285" r:id="rId39"/>
    <p:sldId id="317" r:id="rId4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0485" autoAdjust="0"/>
  </p:normalViewPr>
  <p:slideViewPr>
    <p:cSldViewPr snapToGrid="0">
      <p:cViewPr varScale="1">
        <p:scale>
          <a:sx n="67" d="100"/>
          <a:sy n="67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y-pc\Google%20Drive\material%20tesis\resultados\OtrosAn&#225;lisis\resultado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-pc\Google%20Drive\material%20tesis\resultados\OtrosAn&#225;lisis\resultad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-pc\Google%20Drive\material%20tesis\resultados\Resultados_500_workers\500_WORKERS_COMPLETO_2_Proces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-pc\Google%20Drive\material%20tesis\resultados\Resultados_500_workers\500_WORKERS_COMPLETO_2_Proceso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-pc\Google%20Drive\material%20tesis\far_frr_manual_dtw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-pc\Google%20Drive\material%20tesis\far_frr_manual_dtw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b="1" dirty="0" smtClean="0"/>
              <a:t>Procedencia</a:t>
            </a:r>
            <a:endParaRPr lang="es-E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Lugares de procedencia de los workers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Estados Unidos</c:v>
                </c:pt>
                <c:pt idx="1">
                  <c:v>India</c:v>
                </c:pt>
                <c:pt idx="2">
                  <c:v>Misceláneo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 formatCode="0.00%">
                  <c:v>0.46800000000000008</c:v>
                </c:pt>
                <c:pt idx="1">
                  <c:v>0.34000000000000008</c:v>
                </c:pt>
                <c:pt idx="2" formatCode="0.00%">
                  <c:v>0.19200000000000003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6.8264790480638285E-2"/>
          <c:y val="0.22936937409281816"/>
          <c:w val="0.35392016716149194"/>
          <c:h val="0.770630745685603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800"/>
            </a:pPr>
            <a:r>
              <a:rPr lang="es-ES" sz="1800"/>
              <a:t>Clasificación Respuestas Protocolo 1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4.8389304693803779E-2"/>
                  <c:y val="0.1622076407115777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9797445813972985E-2"/>
                  <c:y val="0.1057542286380869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4947738423156463E-2"/>
                  <c:y val="-0.1379625984251969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052391419270427E-2"/>
                  <c:y val="9.449912510936134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Hoja1!$C$8:$C$12</c:f>
              <c:strCache>
                <c:ptCount val="5"/>
                <c:pt idx="0">
                  <c:v>Dimensión</c:v>
                </c:pt>
                <c:pt idx="1">
                  <c:v>punto inicial y final</c:v>
                </c:pt>
                <c:pt idx="2">
                  <c:v>Patrón</c:v>
                </c:pt>
                <c:pt idx="3">
                  <c:v>Estilo de las letras</c:v>
                </c:pt>
                <c:pt idx="4">
                  <c:v>Desplazamiento en los ejes x e y</c:v>
                </c:pt>
              </c:strCache>
            </c:strRef>
          </c:cat>
          <c:val>
            <c:numRef>
              <c:f>Hoja1!$D$8:$D$12</c:f>
              <c:numCache>
                <c:formatCode>General</c:formatCode>
                <c:ptCount val="5"/>
                <c:pt idx="0">
                  <c:v>4</c:v>
                </c:pt>
                <c:pt idx="1">
                  <c:v>7</c:v>
                </c:pt>
                <c:pt idx="2">
                  <c:v>12</c:v>
                </c:pt>
                <c:pt idx="3">
                  <c:v>19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516939799486191"/>
          <c:y val="0.25834426946631672"/>
          <c:w val="0.38069632638676348"/>
          <c:h val="0.6782188684747745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C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 sz="2000"/>
              <a:t>Clasificación respuestas Protocolo 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dLbl>
              <c:idx val="2"/>
              <c:layout>
                <c:manualLayout>
                  <c:x val="4.0626859142607177E-2"/>
                  <c:y val="0.1233315638915922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Hoja1!$B$4:$B$6</c:f>
              <c:strCache>
                <c:ptCount val="3"/>
                <c:pt idx="0">
                  <c:v>Patrón </c:v>
                </c:pt>
                <c:pt idx="1">
                  <c:v>Estilo de las letras</c:v>
                </c:pt>
                <c:pt idx="2">
                  <c:v>Punto inicial y final iguales</c:v>
                </c:pt>
              </c:strCache>
            </c:strRef>
          </c:cat>
          <c:val>
            <c:numRef>
              <c:f>Hoja1!$C$4:$C$6</c:f>
              <c:numCache>
                <c:formatCode>General</c:formatCode>
                <c:ptCount val="3"/>
                <c:pt idx="0">
                  <c:v>9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 sz="1600"/>
              <a:t>Evolución FAR y FRR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Hoja3!$AE$2</c:f>
              <c:strCache>
                <c:ptCount val="1"/>
                <c:pt idx="0">
                  <c:v>FAR</c:v>
                </c:pt>
              </c:strCache>
            </c:strRef>
          </c:tx>
          <c:spPr>
            <a:ln w="3810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 cap="flat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cat>
            <c:numRef>
              <c:f>Hoja3!$AD$3:$AD$9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10</c:v>
                </c:pt>
                <c:pt idx="5">
                  <c:v>20</c:v>
                </c:pt>
                <c:pt idx="6">
                  <c:v>30</c:v>
                </c:pt>
              </c:numCache>
            </c:numRef>
          </c:cat>
          <c:val>
            <c:numRef>
              <c:f>Hoja3!$AE$3:$AE$9</c:f>
              <c:numCache>
                <c:formatCode>General</c:formatCode>
                <c:ptCount val="7"/>
                <c:pt idx="0">
                  <c:v>42.5</c:v>
                </c:pt>
                <c:pt idx="1">
                  <c:v>37.5</c:v>
                </c:pt>
                <c:pt idx="2">
                  <c:v>35</c:v>
                </c:pt>
                <c:pt idx="3">
                  <c:v>36.5</c:v>
                </c:pt>
                <c:pt idx="4">
                  <c:v>36.5</c:v>
                </c:pt>
                <c:pt idx="5">
                  <c:v>36.5</c:v>
                </c:pt>
                <c:pt idx="6">
                  <c:v>36.5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Hoja3!$AF$2</c:f>
              <c:strCache>
                <c:ptCount val="1"/>
                <c:pt idx="0">
                  <c:v>FRR</c:v>
                </c:pt>
              </c:strCache>
            </c:strRef>
          </c:tx>
          <c:spPr>
            <a:ln w="38100" cap="rnd" cmpd="sng" algn="ctr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8100" cap="flat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</c:marker>
          <c:cat>
            <c:numRef>
              <c:f>Hoja3!$AD$3:$AD$9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10</c:v>
                </c:pt>
                <c:pt idx="5">
                  <c:v>20</c:v>
                </c:pt>
                <c:pt idx="6">
                  <c:v>30</c:v>
                </c:pt>
              </c:numCache>
            </c:numRef>
          </c:cat>
          <c:val>
            <c:numRef>
              <c:f>Hoja3!$AF$3:$AF$9</c:f>
              <c:numCache>
                <c:formatCode>General</c:formatCode>
                <c:ptCount val="7"/>
                <c:pt idx="0">
                  <c:v>31.5</c:v>
                </c:pt>
                <c:pt idx="1">
                  <c:v>20</c:v>
                </c:pt>
                <c:pt idx="2">
                  <c:v>15.1</c:v>
                </c:pt>
                <c:pt idx="3">
                  <c:v>14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12478624"/>
        <c:axId val="-1012478080"/>
      </c:lineChart>
      <c:catAx>
        <c:axId val="-1012478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S" sz="1100" dirty="0"/>
                  <a:t>Número de </a:t>
                </a:r>
                <a:r>
                  <a:rPr lang="es-ES" sz="1100" dirty="0" smtClean="0"/>
                  <a:t>respuestas combinadas</a:t>
                </a:r>
                <a:r>
                  <a:rPr lang="es-ES" sz="1100" baseline="0" dirty="0" smtClean="0"/>
                  <a:t> </a:t>
                </a:r>
                <a:r>
                  <a:rPr lang="es-ES" sz="1100" dirty="0" err="1" smtClean="0"/>
                  <a:t>workers</a:t>
                </a:r>
                <a:endParaRPr lang="es-ES" sz="11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-1012478080"/>
        <c:crosses val="autoZero"/>
        <c:auto val="1"/>
        <c:lblAlgn val="ctr"/>
        <c:lblOffset val="100"/>
        <c:noMultiLvlLbl val="0"/>
      </c:catAx>
      <c:valAx>
        <c:axId val="-101247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S"/>
                  <a:t>Error %</a:t>
                </a:r>
              </a:p>
              <a:p>
                <a:pPr>
                  <a:defRPr/>
                </a:pPr>
                <a:endParaRPr lang="es-E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-101247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/>
              <a:t>Evolución FAR  y FRR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Hoja3!$AA$41</c:f>
              <c:strCache>
                <c:ptCount val="1"/>
                <c:pt idx="0">
                  <c:v>FAR</c:v>
                </c:pt>
              </c:strCache>
            </c:strRef>
          </c:tx>
          <c:spPr>
            <a:ln w="3810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cat>
            <c:numRef>
              <c:f>Hoja3!$Z$42:$Z$51</c:f>
              <c:numCache>
                <c:formatCode>General</c:formatCode>
                <c:ptCount val="10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50</c:v>
                </c:pt>
                <c:pt idx="5">
                  <c:v>100</c:v>
                </c:pt>
                <c:pt idx="6">
                  <c:v>200</c:v>
                </c:pt>
                <c:pt idx="7">
                  <c:v>300</c:v>
                </c:pt>
                <c:pt idx="8">
                  <c:v>400</c:v>
                </c:pt>
                <c:pt idx="9">
                  <c:v>500</c:v>
                </c:pt>
              </c:numCache>
            </c:numRef>
          </c:cat>
          <c:val>
            <c:numRef>
              <c:f>Hoja3!$AA$42:$AA$51</c:f>
              <c:numCache>
                <c:formatCode>General</c:formatCode>
                <c:ptCount val="10"/>
                <c:pt idx="0">
                  <c:v>37.6</c:v>
                </c:pt>
                <c:pt idx="1">
                  <c:v>35.700000000000003</c:v>
                </c:pt>
                <c:pt idx="2">
                  <c:v>31.8</c:v>
                </c:pt>
                <c:pt idx="3">
                  <c:v>30</c:v>
                </c:pt>
                <c:pt idx="4">
                  <c:v>26.4</c:v>
                </c:pt>
                <c:pt idx="5">
                  <c:v>23.8</c:v>
                </c:pt>
                <c:pt idx="6">
                  <c:v>23.8</c:v>
                </c:pt>
                <c:pt idx="7">
                  <c:v>23.8</c:v>
                </c:pt>
                <c:pt idx="8">
                  <c:v>23.8</c:v>
                </c:pt>
                <c:pt idx="9">
                  <c:v>23.8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Hoja3!$AB$41</c:f>
              <c:strCache>
                <c:ptCount val="1"/>
                <c:pt idx="0">
                  <c:v>FRR</c:v>
                </c:pt>
              </c:strCache>
            </c:strRef>
          </c:tx>
          <c:spPr>
            <a:ln w="3810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 cap="flat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cat>
            <c:numRef>
              <c:f>Hoja3!$Z$42:$Z$51</c:f>
              <c:numCache>
                <c:formatCode>General</c:formatCode>
                <c:ptCount val="10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50</c:v>
                </c:pt>
                <c:pt idx="5">
                  <c:v>100</c:v>
                </c:pt>
                <c:pt idx="6">
                  <c:v>200</c:v>
                </c:pt>
                <c:pt idx="7">
                  <c:v>300</c:v>
                </c:pt>
                <c:pt idx="8">
                  <c:v>400</c:v>
                </c:pt>
                <c:pt idx="9">
                  <c:v>500</c:v>
                </c:pt>
              </c:numCache>
            </c:numRef>
          </c:cat>
          <c:val>
            <c:numRef>
              <c:f>Hoja3!$AB$42:$AB$51</c:f>
              <c:numCache>
                <c:formatCode>General</c:formatCode>
                <c:ptCount val="10"/>
                <c:pt idx="0">
                  <c:v>31.4</c:v>
                </c:pt>
                <c:pt idx="1">
                  <c:v>17.2</c:v>
                </c:pt>
                <c:pt idx="2">
                  <c:v>13.2</c:v>
                </c:pt>
                <c:pt idx="3">
                  <c:v>10.4</c:v>
                </c:pt>
                <c:pt idx="4">
                  <c:v>8.1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12708336"/>
        <c:axId val="-1012705616"/>
      </c:lineChart>
      <c:catAx>
        <c:axId val="-1012708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S"/>
                  <a:t>Número de respuestas combinadas workers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-1012705616"/>
        <c:crosses val="autoZero"/>
        <c:auto val="1"/>
        <c:lblAlgn val="ctr"/>
        <c:lblOffset val="100"/>
        <c:noMultiLvlLbl val="0"/>
      </c:catAx>
      <c:valAx>
        <c:axId val="-101270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S"/>
                  <a:t>Error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-101270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/>
              <a:t>Evolución FAR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 FAR Manual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Hoja3!$A$23:$A$48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50</c:v>
                </c:pt>
                <c:pt idx="21">
                  <c:v>100</c:v>
                </c:pt>
                <c:pt idx="22">
                  <c:v>200</c:v>
                </c:pt>
                <c:pt idx="23">
                  <c:v>300</c:v>
                </c:pt>
                <c:pt idx="24">
                  <c:v>400</c:v>
                </c:pt>
                <c:pt idx="25">
                  <c:v>500</c:v>
                </c:pt>
              </c:numCache>
            </c:numRef>
          </c:cat>
          <c:val>
            <c:numRef>
              <c:f>Hoja3!$B$23:$B$48</c:f>
              <c:numCache>
                <c:formatCode>0.00</c:formatCode>
                <c:ptCount val="26"/>
                <c:pt idx="0">
                  <c:v>10.956743424499999</c:v>
                </c:pt>
                <c:pt idx="1">
                  <c:v>11.01143092325</c:v>
                </c:pt>
                <c:pt idx="2">
                  <c:v>11.315460526500001</c:v>
                </c:pt>
                <c:pt idx="3">
                  <c:v>11.644078947124999</c:v>
                </c:pt>
                <c:pt idx="4">
                  <c:v>11.6363486848</c:v>
                </c:pt>
                <c:pt idx="5">
                  <c:v>11.605564693</c:v>
                </c:pt>
                <c:pt idx="6">
                  <c:v>11.608693608999999</c:v>
                </c:pt>
                <c:pt idx="7">
                  <c:v>11.550678454250001</c:v>
                </c:pt>
                <c:pt idx="8">
                  <c:v>11.4966739774445</c:v>
                </c:pt>
                <c:pt idx="9">
                  <c:v>11.48850329025</c:v>
                </c:pt>
                <c:pt idx="10">
                  <c:v>11.271934809591</c:v>
                </c:pt>
                <c:pt idx="11">
                  <c:v>11.184909540458401</c:v>
                </c:pt>
                <c:pt idx="12">
                  <c:v>11.2430161953462</c:v>
                </c:pt>
                <c:pt idx="13">
                  <c:v>11.2759515986428</c:v>
                </c:pt>
                <c:pt idx="14">
                  <c:v>11.2343859656</c:v>
                </c:pt>
                <c:pt idx="15">
                  <c:v>11.225801809999899</c:v>
                </c:pt>
                <c:pt idx="16">
                  <c:v>11.209365325882301</c:v>
                </c:pt>
                <c:pt idx="17">
                  <c:v>11.209365325882301</c:v>
                </c:pt>
                <c:pt idx="18">
                  <c:v>11.209365325882301</c:v>
                </c:pt>
                <c:pt idx="19">
                  <c:v>11.209365325882301</c:v>
                </c:pt>
                <c:pt idx="20">
                  <c:v>11.209365325882301</c:v>
                </c:pt>
                <c:pt idx="21">
                  <c:v>11.209365325882301</c:v>
                </c:pt>
                <c:pt idx="22">
                  <c:v>11.209365325882301</c:v>
                </c:pt>
                <c:pt idx="23">
                  <c:v>11.209365325882301</c:v>
                </c:pt>
                <c:pt idx="24">
                  <c:v>11.209365325882301</c:v>
                </c:pt>
                <c:pt idx="25">
                  <c:v>11.209365325882301</c:v>
                </c:pt>
              </c:numCache>
            </c:numRef>
          </c:val>
          <c:smooth val="0"/>
        </c:ser>
        <c:ser>
          <c:idx val="1"/>
          <c:order val="1"/>
          <c:tx>
            <c:v>FAR DTW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Hoja3!$A$23:$A$48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50</c:v>
                </c:pt>
                <c:pt idx="21">
                  <c:v>100</c:v>
                </c:pt>
                <c:pt idx="22">
                  <c:v>200</c:v>
                </c:pt>
                <c:pt idx="23">
                  <c:v>300</c:v>
                </c:pt>
                <c:pt idx="24">
                  <c:v>400</c:v>
                </c:pt>
                <c:pt idx="25">
                  <c:v>500</c:v>
                </c:pt>
              </c:numCache>
            </c:numRef>
          </c:cat>
          <c:val>
            <c:numRef>
              <c:f>Hoja3!$C$23:$C$48</c:f>
              <c:numCache>
                <c:formatCode>0.00</c:formatCode>
                <c:ptCount val="26"/>
                <c:pt idx="0">
                  <c:v>2.9276315789473699</c:v>
                </c:pt>
                <c:pt idx="1">
                  <c:v>2.9276315789473699</c:v>
                </c:pt>
                <c:pt idx="2">
                  <c:v>2.9276315789473695</c:v>
                </c:pt>
                <c:pt idx="3">
                  <c:v>2.9276315789473699</c:v>
                </c:pt>
                <c:pt idx="4">
                  <c:v>2.9276315789473699</c:v>
                </c:pt>
                <c:pt idx="5">
                  <c:v>2.9276315789473704</c:v>
                </c:pt>
                <c:pt idx="6">
                  <c:v>2.9276315789473704</c:v>
                </c:pt>
                <c:pt idx="7">
                  <c:v>2.9276315789473704</c:v>
                </c:pt>
                <c:pt idx="8">
                  <c:v>2.9276315789473699</c:v>
                </c:pt>
                <c:pt idx="9">
                  <c:v>2.9276315789473699</c:v>
                </c:pt>
                <c:pt idx="10">
                  <c:v>2.9276315789473704</c:v>
                </c:pt>
                <c:pt idx="11">
                  <c:v>2.9276315789473704</c:v>
                </c:pt>
                <c:pt idx="12">
                  <c:v>2.9276315789473704</c:v>
                </c:pt>
                <c:pt idx="13">
                  <c:v>2.9276315789473704</c:v>
                </c:pt>
                <c:pt idx="14">
                  <c:v>2.9276315789473699</c:v>
                </c:pt>
                <c:pt idx="15">
                  <c:v>2.9276315789473704</c:v>
                </c:pt>
                <c:pt idx="16">
                  <c:v>2.9276315789473704</c:v>
                </c:pt>
                <c:pt idx="17">
                  <c:v>2.9276315789473704</c:v>
                </c:pt>
                <c:pt idx="18">
                  <c:v>2.9276315789473704</c:v>
                </c:pt>
                <c:pt idx="19">
                  <c:v>2.9276315789473704</c:v>
                </c:pt>
                <c:pt idx="20">
                  <c:v>2.9276315789473704</c:v>
                </c:pt>
                <c:pt idx="21">
                  <c:v>2.9276315789473704</c:v>
                </c:pt>
                <c:pt idx="22">
                  <c:v>2.9276315789473704</c:v>
                </c:pt>
                <c:pt idx="23">
                  <c:v>2.9276315789473704</c:v>
                </c:pt>
                <c:pt idx="24">
                  <c:v>2.9276315789473704</c:v>
                </c:pt>
                <c:pt idx="25">
                  <c:v>2.9276315789473704</c:v>
                </c:pt>
              </c:numCache>
            </c:numRef>
          </c:val>
          <c:smooth val="0"/>
        </c:ser>
        <c:ser>
          <c:idx val="2"/>
          <c:order val="2"/>
          <c:tx>
            <c:v>FAR Crowdsourcing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Hoja3!$A$23:$A$48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50</c:v>
                </c:pt>
                <c:pt idx="21">
                  <c:v>100</c:v>
                </c:pt>
                <c:pt idx="22">
                  <c:v>200</c:v>
                </c:pt>
                <c:pt idx="23">
                  <c:v>300</c:v>
                </c:pt>
                <c:pt idx="24">
                  <c:v>400</c:v>
                </c:pt>
                <c:pt idx="25">
                  <c:v>500</c:v>
                </c:pt>
              </c:numCache>
            </c:numRef>
          </c:cat>
          <c:val>
            <c:numRef>
              <c:f>Hoja3!$D$23:$D$48</c:f>
              <c:numCache>
                <c:formatCode>0.00</c:formatCode>
                <c:ptCount val="26"/>
                <c:pt idx="0">
                  <c:v>37.6</c:v>
                </c:pt>
                <c:pt idx="1">
                  <c:v>37.1</c:v>
                </c:pt>
                <c:pt idx="2">
                  <c:v>36.6</c:v>
                </c:pt>
                <c:pt idx="3">
                  <c:v>36.1</c:v>
                </c:pt>
                <c:pt idx="4">
                  <c:v>35.700000000000003</c:v>
                </c:pt>
                <c:pt idx="5">
                  <c:v>35.049999999999997</c:v>
                </c:pt>
                <c:pt idx="6">
                  <c:v>33.75</c:v>
                </c:pt>
                <c:pt idx="7">
                  <c:v>33.1</c:v>
                </c:pt>
                <c:pt idx="8">
                  <c:v>32.450000000000003</c:v>
                </c:pt>
                <c:pt idx="9">
                  <c:v>31.8</c:v>
                </c:pt>
                <c:pt idx="10">
                  <c:v>31.64</c:v>
                </c:pt>
                <c:pt idx="11">
                  <c:v>31.48</c:v>
                </c:pt>
                <c:pt idx="12">
                  <c:v>31.32</c:v>
                </c:pt>
                <c:pt idx="13">
                  <c:v>31.16</c:v>
                </c:pt>
                <c:pt idx="14">
                  <c:v>31</c:v>
                </c:pt>
                <c:pt idx="15">
                  <c:v>30.84</c:v>
                </c:pt>
                <c:pt idx="16">
                  <c:v>30.68</c:v>
                </c:pt>
                <c:pt idx="17">
                  <c:v>30.52</c:v>
                </c:pt>
                <c:pt idx="18">
                  <c:v>30.36</c:v>
                </c:pt>
                <c:pt idx="19">
                  <c:v>30</c:v>
                </c:pt>
                <c:pt idx="20">
                  <c:v>26.4</c:v>
                </c:pt>
                <c:pt idx="21">
                  <c:v>23.8</c:v>
                </c:pt>
                <c:pt idx="22">
                  <c:v>23.8</c:v>
                </c:pt>
                <c:pt idx="23">
                  <c:v>23.8</c:v>
                </c:pt>
                <c:pt idx="24">
                  <c:v>23.8</c:v>
                </c:pt>
                <c:pt idx="25">
                  <c:v>23.8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27374432"/>
        <c:axId val="-827377696"/>
      </c:lineChart>
      <c:catAx>
        <c:axId val="-827374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S"/>
                  <a:t># etiquetadores / workers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-827377696"/>
        <c:crosses val="autoZero"/>
        <c:auto val="1"/>
        <c:lblAlgn val="ctr"/>
        <c:lblOffset val="100"/>
        <c:tickMarkSkip val="1"/>
        <c:noMultiLvlLbl val="0"/>
      </c:catAx>
      <c:valAx>
        <c:axId val="-82737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S"/>
                  <a:t>FAR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-82737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/>
              <a:t>Evolución FRR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FRR Manual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Hoja3!$A$23:$A$48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50</c:v>
                </c:pt>
                <c:pt idx="21">
                  <c:v>100</c:v>
                </c:pt>
                <c:pt idx="22">
                  <c:v>200</c:v>
                </c:pt>
                <c:pt idx="23">
                  <c:v>300</c:v>
                </c:pt>
                <c:pt idx="24">
                  <c:v>400</c:v>
                </c:pt>
                <c:pt idx="25">
                  <c:v>500</c:v>
                </c:pt>
              </c:numCache>
            </c:numRef>
          </c:cat>
          <c:val>
            <c:numRef>
              <c:f>Hoja3!$G$23:$G$48</c:f>
              <c:numCache>
                <c:formatCode>0.00</c:formatCode>
                <c:ptCount val="26"/>
                <c:pt idx="0">
                  <c:v>9.4583333330000094</c:v>
                </c:pt>
                <c:pt idx="1">
                  <c:v>9.1468750004999997</c:v>
                </c:pt>
                <c:pt idx="2">
                  <c:v>9.1597222239999905</c:v>
                </c:pt>
                <c:pt idx="3">
                  <c:v>9.3114583358749901</c:v>
                </c:pt>
                <c:pt idx="4">
                  <c:v>9.3308333357999995</c:v>
                </c:pt>
                <c:pt idx="5">
                  <c:v>9.2187500030833398</c:v>
                </c:pt>
                <c:pt idx="6">
                  <c:v>9.2622023837857199</c:v>
                </c:pt>
                <c:pt idx="7">
                  <c:v>9.1604166694999911</c:v>
                </c:pt>
                <c:pt idx="8">
                  <c:v>9.1259259285555387</c:v>
                </c:pt>
                <c:pt idx="9">
                  <c:v>9.1060416693999802</c:v>
                </c:pt>
                <c:pt idx="10">
                  <c:v>9.01458333618179</c:v>
                </c:pt>
                <c:pt idx="11">
                  <c:v>8.94670139179164</c:v>
                </c:pt>
                <c:pt idx="12">
                  <c:v>8.9647435923845809</c:v>
                </c:pt>
                <c:pt idx="13">
                  <c:v>8.9593750027142498</c:v>
                </c:pt>
                <c:pt idx="14">
                  <c:v>8.9552777803999799</c:v>
                </c:pt>
                <c:pt idx="15">
                  <c:v>8.9127604194062702</c:v>
                </c:pt>
                <c:pt idx="16">
                  <c:v>8.8823529440588711</c:v>
                </c:pt>
                <c:pt idx="17">
                  <c:v>8.8823529440588711</c:v>
                </c:pt>
                <c:pt idx="18">
                  <c:v>8.8823529440588711</c:v>
                </c:pt>
                <c:pt idx="19">
                  <c:v>8.8823529440588711</c:v>
                </c:pt>
                <c:pt idx="20">
                  <c:v>8.8823529440588711</c:v>
                </c:pt>
                <c:pt idx="21">
                  <c:v>8.8823529440588711</c:v>
                </c:pt>
                <c:pt idx="22">
                  <c:v>8.8823529440588711</c:v>
                </c:pt>
                <c:pt idx="23">
                  <c:v>8.8823529440588711</c:v>
                </c:pt>
                <c:pt idx="24">
                  <c:v>8.8823529440588711</c:v>
                </c:pt>
                <c:pt idx="25">
                  <c:v>8.8823529440588711</c:v>
                </c:pt>
              </c:numCache>
            </c:numRef>
          </c:val>
          <c:smooth val="0"/>
        </c:ser>
        <c:ser>
          <c:idx val="1"/>
          <c:order val="1"/>
          <c:tx>
            <c:v>FRR DTW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Hoja3!$A$23:$A$48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50</c:v>
                </c:pt>
                <c:pt idx="21">
                  <c:v>100</c:v>
                </c:pt>
                <c:pt idx="22">
                  <c:v>200</c:v>
                </c:pt>
                <c:pt idx="23">
                  <c:v>300</c:v>
                </c:pt>
                <c:pt idx="24">
                  <c:v>400</c:v>
                </c:pt>
                <c:pt idx="25">
                  <c:v>500</c:v>
                </c:pt>
              </c:numCache>
            </c:numRef>
          </c:cat>
          <c:val>
            <c:numRef>
              <c:f>Hoja3!$F$23:$F$48</c:f>
              <c:numCache>
                <c:formatCode>0.00</c:formatCode>
                <c:ptCount val="26"/>
                <c:pt idx="0">
                  <c:v>2.9166666666666696</c:v>
                </c:pt>
                <c:pt idx="1">
                  <c:v>2.9166666666666696</c:v>
                </c:pt>
                <c:pt idx="2">
                  <c:v>2.9166666666666696</c:v>
                </c:pt>
                <c:pt idx="3">
                  <c:v>2.9166666666666696</c:v>
                </c:pt>
                <c:pt idx="4">
                  <c:v>2.9166666666666696</c:v>
                </c:pt>
                <c:pt idx="5">
                  <c:v>2.9166666666666696</c:v>
                </c:pt>
                <c:pt idx="6">
                  <c:v>2.9166666666666696</c:v>
                </c:pt>
                <c:pt idx="7">
                  <c:v>2.9166666666666696</c:v>
                </c:pt>
                <c:pt idx="8">
                  <c:v>2.9166666666666696</c:v>
                </c:pt>
                <c:pt idx="9">
                  <c:v>2.9166666666666696</c:v>
                </c:pt>
                <c:pt idx="10">
                  <c:v>2.9166666666666696</c:v>
                </c:pt>
                <c:pt idx="11">
                  <c:v>2.9166666666666696</c:v>
                </c:pt>
                <c:pt idx="12">
                  <c:v>2.9166666666666696</c:v>
                </c:pt>
                <c:pt idx="13">
                  <c:v>2.9166666666666696</c:v>
                </c:pt>
                <c:pt idx="14">
                  <c:v>2.9166666666666696</c:v>
                </c:pt>
                <c:pt idx="15">
                  <c:v>2.9166666666666696</c:v>
                </c:pt>
                <c:pt idx="16">
                  <c:v>2.9166666666666696</c:v>
                </c:pt>
                <c:pt idx="17">
                  <c:v>2.9166666666666696</c:v>
                </c:pt>
                <c:pt idx="18">
                  <c:v>2.9166666666666696</c:v>
                </c:pt>
                <c:pt idx="19">
                  <c:v>2.9166666666666696</c:v>
                </c:pt>
                <c:pt idx="20">
                  <c:v>2.9166666666666696</c:v>
                </c:pt>
                <c:pt idx="21">
                  <c:v>2.9166666666666696</c:v>
                </c:pt>
                <c:pt idx="22">
                  <c:v>2.9166666666666696</c:v>
                </c:pt>
                <c:pt idx="23">
                  <c:v>2.9166666666666696</c:v>
                </c:pt>
                <c:pt idx="24">
                  <c:v>2.9166666666666696</c:v>
                </c:pt>
                <c:pt idx="25">
                  <c:v>2.9166666666666696</c:v>
                </c:pt>
              </c:numCache>
            </c:numRef>
          </c:val>
          <c:smooth val="0"/>
        </c:ser>
        <c:ser>
          <c:idx val="2"/>
          <c:order val="2"/>
          <c:tx>
            <c:v>FRR Crowdsourcing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 cap="sq" cmpd="sng">
                <a:solidFill>
                  <a:schemeClr val="accent3"/>
                </a:solidFill>
                <a:prstDash val="sysDash"/>
                <a:bevel/>
              </a:ln>
              <a:effectLst/>
            </c:spPr>
          </c:marker>
          <c:cat>
            <c:numRef>
              <c:f>Hoja3!$A$23:$A$48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50</c:v>
                </c:pt>
                <c:pt idx="21">
                  <c:v>100</c:v>
                </c:pt>
                <c:pt idx="22">
                  <c:v>200</c:v>
                </c:pt>
                <c:pt idx="23">
                  <c:v>300</c:v>
                </c:pt>
                <c:pt idx="24">
                  <c:v>400</c:v>
                </c:pt>
                <c:pt idx="25">
                  <c:v>500</c:v>
                </c:pt>
              </c:numCache>
            </c:numRef>
          </c:cat>
          <c:val>
            <c:numRef>
              <c:f>Hoja3!$H$23:$H$48</c:f>
              <c:numCache>
                <c:formatCode>0.00</c:formatCode>
                <c:ptCount val="26"/>
                <c:pt idx="0">
                  <c:v>31.4</c:v>
                </c:pt>
                <c:pt idx="1">
                  <c:v>28.56</c:v>
                </c:pt>
                <c:pt idx="2">
                  <c:v>25.72</c:v>
                </c:pt>
                <c:pt idx="3">
                  <c:v>22.88</c:v>
                </c:pt>
                <c:pt idx="4">
                  <c:v>17.2</c:v>
                </c:pt>
                <c:pt idx="5">
                  <c:v>15.899999999999999</c:v>
                </c:pt>
                <c:pt idx="6">
                  <c:v>14.599999999999998</c:v>
                </c:pt>
                <c:pt idx="7">
                  <c:v>13.299999999999997</c:v>
                </c:pt>
                <c:pt idx="8">
                  <c:v>11.999999999999996</c:v>
                </c:pt>
                <c:pt idx="9">
                  <c:v>13.2</c:v>
                </c:pt>
                <c:pt idx="10">
                  <c:v>12.95</c:v>
                </c:pt>
                <c:pt idx="11">
                  <c:v>12.7</c:v>
                </c:pt>
                <c:pt idx="12">
                  <c:v>12.45</c:v>
                </c:pt>
                <c:pt idx="13">
                  <c:v>12.2</c:v>
                </c:pt>
                <c:pt idx="14">
                  <c:v>11.95</c:v>
                </c:pt>
                <c:pt idx="15">
                  <c:v>11.7</c:v>
                </c:pt>
                <c:pt idx="16">
                  <c:v>11.45</c:v>
                </c:pt>
                <c:pt idx="17">
                  <c:v>11.2</c:v>
                </c:pt>
                <c:pt idx="18">
                  <c:v>10.95</c:v>
                </c:pt>
                <c:pt idx="19">
                  <c:v>10.4</c:v>
                </c:pt>
                <c:pt idx="20">
                  <c:v>8.1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7</c:v>
                </c:pt>
                <c:pt idx="25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27371712"/>
        <c:axId val="-827372800"/>
      </c:lineChart>
      <c:catAx>
        <c:axId val="-827371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S"/>
                  <a:t># etiquetadores / workers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-827372800"/>
        <c:crosses val="autoZero"/>
        <c:auto val="1"/>
        <c:lblAlgn val="ctr"/>
        <c:lblOffset val="100"/>
        <c:tickMarkSkip val="1"/>
        <c:noMultiLvlLbl val="0"/>
      </c:catAx>
      <c:valAx>
        <c:axId val="-82737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S"/>
                  <a:t>FRR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-82737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1C5C7F-0F8F-4A79-87DE-3325FAC788FC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95158DF-3D72-47AB-BDC7-7517E5A097CD}">
      <dgm:prSet phldrT="[Texto]" custT="1"/>
      <dgm:spPr/>
      <dgm:t>
        <a:bodyPr/>
        <a:lstStyle/>
        <a:p>
          <a:r>
            <a:rPr lang="es-E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Características Crowdsourcing</a:t>
          </a:r>
          <a:endParaRPr lang="es-E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495561-EB99-421E-8C86-D671C61BE96F}" type="parTrans" cxnId="{1990547D-D563-4292-A87E-0973B1C1DE16}">
      <dgm:prSet/>
      <dgm:spPr/>
      <dgm:t>
        <a:bodyPr/>
        <a:lstStyle/>
        <a:p>
          <a:endParaRPr lang="es-E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86B19A-A020-4147-98C1-5903D5A9EC27}" type="sibTrans" cxnId="{1990547D-D563-4292-A87E-0973B1C1DE16}">
      <dgm:prSet/>
      <dgm:spPr/>
      <dgm:t>
        <a:bodyPr/>
        <a:lstStyle/>
        <a:p>
          <a:endParaRPr lang="es-E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0349A2-EB51-450A-B252-E44C6F85FE4E}">
      <dgm:prSet phldrT="[Texto]" custT="1"/>
      <dgm:spPr/>
      <dgm:t>
        <a:bodyPr/>
        <a:lstStyle/>
        <a:p>
          <a:r>
            <a:rPr lang="es-ES" sz="1200">
              <a:latin typeface="Arial" panose="020B0604020202020204" pitchFamily="34" charset="0"/>
              <a:cs typeface="Arial" panose="020B0604020202020204" pitchFamily="34" charset="0"/>
            </a:rPr>
            <a:t>Multitud (crowd) definida</a:t>
          </a:r>
        </a:p>
      </dgm:t>
    </dgm:pt>
    <dgm:pt modelId="{CCAF2B7B-FD6D-439E-BD31-D6A6807F6BDF}" type="parTrans" cxnId="{2D62BA09-A600-4E91-BAC5-206056988D26}">
      <dgm:prSet custT="1"/>
      <dgm:spPr/>
      <dgm:t>
        <a:bodyPr/>
        <a:lstStyle/>
        <a:p>
          <a:endParaRPr lang="es-ES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66EB66-12AD-40B9-BC6B-5309D454D0D3}" type="sibTrans" cxnId="{2D62BA09-A600-4E91-BAC5-206056988D26}">
      <dgm:prSet/>
      <dgm:spPr/>
      <dgm:t>
        <a:bodyPr/>
        <a:lstStyle/>
        <a:p>
          <a:endParaRPr lang="es-E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DAE0E1-E3C9-43C3-A066-1F19D40876AE}">
      <dgm:prSet phldrT="[Texto]" custT="1"/>
      <dgm:spPr/>
      <dgm:t>
        <a:bodyPr/>
        <a:lstStyle/>
        <a:p>
          <a:r>
            <a:rPr lang="es-ES" sz="1200">
              <a:latin typeface="Arial" panose="020B0604020202020204" pitchFamily="34" charset="0"/>
              <a:cs typeface="Arial" panose="020B0604020202020204" pitchFamily="34" charset="0"/>
            </a:rPr>
            <a:t>Tarea con un objetivo claro</a:t>
          </a:r>
        </a:p>
      </dgm:t>
    </dgm:pt>
    <dgm:pt modelId="{9D3696B8-FACA-4883-A53D-294D2ED66352}" type="parTrans" cxnId="{A2F8BD8A-F140-4873-BC91-048238DD95AA}">
      <dgm:prSet custT="1"/>
      <dgm:spPr/>
      <dgm:t>
        <a:bodyPr/>
        <a:lstStyle/>
        <a:p>
          <a:endParaRPr lang="es-ES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461EC7-39A8-409F-91C4-F2B6023C29B7}" type="sibTrans" cxnId="{A2F8BD8A-F140-4873-BC91-048238DD95AA}">
      <dgm:prSet/>
      <dgm:spPr/>
      <dgm:t>
        <a:bodyPr/>
        <a:lstStyle/>
        <a:p>
          <a:endParaRPr lang="es-E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5F5C9F-90CF-4729-9C33-30D945CB015C}">
      <dgm:prSet phldrT="[Texto]" custT="1"/>
      <dgm:spPr/>
      <dgm:t>
        <a:bodyPr/>
        <a:lstStyle/>
        <a:p>
          <a:r>
            <a:rPr lang="es-ES" sz="1200">
              <a:latin typeface="Arial" panose="020B0604020202020204" pitchFamily="34" charset="0"/>
              <a:cs typeface="Arial" panose="020B0604020202020204" pitchFamily="34" charset="0"/>
            </a:rPr>
            <a:t>La recompensa recibida por la multitud es clara</a:t>
          </a:r>
        </a:p>
      </dgm:t>
    </dgm:pt>
    <dgm:pt modelId="{B9C56D4B-AB40-49CC-903F-DE0D84FBDE0B}" type="parTrans" cxnId="{09407A25-1C08-4190-9BC1-D6852A827658}">
      <dgm:prSet custT="1"/>
      <dgm:spPr/>
      <dgm:t>
        <a:bodyPr/>
        <a:lstStyle/>
        <a:p>
          <a:endParaRPr lang="es-ES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67E137-328A-4331-A929-B324F0B105FF}" type="sibTrans" cxnId="{09407A25-1C08-4190-9BC1-D6852A827658}">
      <dgm:prSet/>
      <dgm:spPr/>
      <dgm:t>
        <a:bodyPr/>
        <a:lstStyle/>
        <a:p>
          <a:endParaRPr lang="es-E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830BAB-DB39-40E6-AC85-BEC3C70325B2}">
      <dgm:prSet phldrT="[Texto]" custT="1"/>
      <dgm:spPr/>
      <dgm:t>
        <a:bodyPr/>
        <a:lstStyle/>
        <a:p>
          <a:r>
            <a:rPr lang="es-ES" sz="1200">
              <a:latin typeface="Arial" panose="020B0604020202020204" pitchFamily="34" charset="0"/>
              <a:cs typeface="Arial" panose="020B0604020202020204" pitchFamily="34" charset="0"/>
            </a:rPr>
            <a:t>El crowdsourcer está claramente identificado</a:t>
          </a:r>
        </a:p>
      </dgm:t>
    </dgm:pt>
    <dgm:pt modelId="{C5E192D6-F72D-410D-9D38-E1668EE854D0}" type="parTrans" cxnId="{8D1FD099-F04C-444A-8419-EFFEAE0D9B79}">
      <dgm:prSet custT="1"/>
      <dgm:spPr/>
      <dgm:t>
        <a:bodyPr/>
        <a:lstStyle/>
        <a:p>
          <a:endParaRPr lang="es-ES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3C9BD8-B3B1-44F7-AAB8-02B6239C8465}" type="sibTrans" cxnId="{8D1FD099-F04C-444A-8419-EFFEAE0D9B79}">
      <dgm:prSet/>
      <dgm:spPr/>
      <dgm:t>
        <a:bodyPr/>
        <a:lstStyle/>
        <a:p>
          <a:endParaRPr lang="es-E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214A3E-D1F8-40D1-A8A5-A0A9C88B62F8}">
      <dgm:prSet phldrT="[Texto]" custT="1"/>
      <dgm:spPr/>
      <dgm:t>
        <a:bodyPr/>
        <a:lstStyle/>
        <a:p>
          <a:r>
            <a:rPr lang="es-ES" sz="1200">
              <a:latin typeface="Arial" panose="020B0604020202020204" pitchFamily="34" charset="0"/>
              <a:cs typeface="Arial" panose="020B0604020202020204" pitchFamily="34" charset="0"/>
            </a:rPr>
            <a:t>La compensación recibida por el crowdsourcer está definida</a:t>
          </a:r>
        </a:p>
      </dgm:t>
    </dgm:pt>
    <dgm:pt modelId="{AFCE0E64-E272-4C89-A2D9-9A82454B48E9}" type="parTrans" cxnId="{60EB1CD3-D343-48DD-B744-120F6AED629C}">
      <dgm:prSet custT="1"/>
      <dgm:spPr/>
      <dgm:t>
        <a:bodyPr/>
        <a:lstStyle/>
        <a:p>
          <a:endParaRPr lang="es-ES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2D7563-9110-4898-87AC-89DFCE6F6B06}" type="sibTrans" cxnId="{60EB1CD3-D343-48DD-B744-120F6AED629C}">
      <dgm:prSet/>
      <dgm:spPr/>
      <dgm:t>
        <a:bodyPr/>
        <a:lstStyle/>
        <a:p>
          <a:endParaRPr lang="es-E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7E9648-1D52-46CC-A033-090FE3836EBE}">
      <dgm:prSet phldrT="[Texto]" custT="1"/>
      <dgm:spPr/>
      <dgm:t>
        <a:bodyPr/>
        <a:lstStyle/>
        <a:p>
          <a:r>
            <a:rPr lang="es-ES" sz="1200">
              <a:latin typeface="Arial" panose="020B0604020202020204" pitchFamily="34" charset="0"/>
              <a:cs typeface="Arial" panose="020B0604020202020204" pitchFamily="34" charset="0"/>
            </a:rPr>
            <a:t>Es un proceso asignado en línea de tipo participativo</a:t>
          </a:r>
        </a:p>
      </dgm:t>
    </dgm:pt>
    <dgm:pt modelId="{7BA9D45F-C260-43B3-BAC4-95F38A9F941D}" type="parTrans" cxnId="{154EA94D-56EC-4F9F-857D-A41F486F47D0}">
      <dgm:prSet custT="1"/>
      <dgm:spPr/>
      <dgm:t>
        <a:bodyPr/>
        <a:lstStyle/>
        <a:p>
          <a:endParaRPr lang="es-ES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09F2EF-59AF-433A-BE45-5E4ABD2884D1}" type="sibTrans" cxnId="{154EA94D-56EC-4F9F-857D-A41F486F47D0}">
      <dgm:prSet/>
      <dgm:spPr/>
      <dgm:t>
        <a:bodyPr/>
        <a:lstStyle/>
        <a:p>
          <a:endParaRPr lang="es-E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DF0596-3770-4FC6-B5B9-EE39CD81A4E4}">
      <dgm:prSet phldrT="[Texto]" custT="1"/>
      <dgm:spPr/>
      <dgm:t>
        <a:bodyPr/>
        <a:lstStyle/>
        <a:p>
          <a:r>
            <a:rPr lang="es-ES" sz="1200">
              <a:latin typeface="Arial" panose="020B0604020202020204" pitchFamily="34" charset="0"/>
              <a:cs typeface="Arial" panose="020B0604020202020204" pitchFamily="34" charset="0"/>
            </a:rPr>
            <a:t>Utiliza una convocatoria abierta de longitud variable</a:t>
          </a:r>
        </a:p>
      </dgm:t>
    </dgm:pt>
    <dgm:pt modelId="{5664F369-7F8F-4B90-B262-3BA5AFF43619}" type="parTrans" cxnId="{FF64A2F5-1F16-4E1A-8C48-3B4BAC8B8C28}">
      <dgm:prSet custT="1"/>
      <dgm:spPr/>
      <dgm:t>
        <a:bodyPr/>
        <a:lstStyle/>
        <a:p>
          <a:endParaRPr lang="es-ES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BDECD0-3819-4212-8D30-4B55A2C8DD36}" type="sibTrans" cxnId="{FF64A2F5-1F16-4E1A-8C48-3B4BAC8B8C28}">
      <dgm:prSet/>
      <dgm:spPr/>
      <dgm:t>
        <a:bodyPr/>
        <a:lstStyle/>
        <a:p>
          <a:endParaRPr lang="es-E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E8D4DE-C982-4F9C-AABA-1CB87E6A1690}">
      <dgm:prSet phldrT="[Texto]" custT="1"/>
      <dgm:spPr/>
      <dgm:t>
        <a:bodyPr/>
        <a:lstStyle/>
        <a:p>
          <a:r>
            <a:rPr lang="es-ES" sz="1200">
              <a:latin typeface="Arial" panose="020B0604020202020204" pitchFamily="34" charset="0"/>
              <a:cs typeface="Arial" panose="020B0604020202020204" pitchFamily="34" charset="0"/>
            </a:rPr>
            <a:t>Utiliza el Internet</a:t>
          </a:r>
        </a:p>
      </dgm:t>
    </dgm:pt>
    <dgm:pt modelId="{5EAA78D0-CA61-4DCE-85D4-B7A54825BE47}" type="parTrans" cxnId="{B0DC1F94-EAD0-45BF-92F0-51BB951A7EF6}">
      <dgm:prSet custT="1"/>
      <dgm:spPr/>
      <dgm:t>
        <a:bodyPr/>
        <a:lstStyle/>
        <a:p>
          <a:endParaRPr lang="es-ES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6B8951-7089-4C1B-B9D3-4F42F9541CDE}" type="sibTrans" cxnId="{B0DC1F94-EAD0-45BF-92F0-51BB951A7EF6}">
      <dgm:prSet/>
      <dgm:spPr/>
      <dgm:t>
        <a:bodyPr/>
        <a:lstStyle/>
        <a:p>
          <a:endParaRPr lang="es-E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288182-5B95-4697-B659-EC1598D6016C}" type="pres">
      <dgm:prSet presAssocID="{971C5C7F-0F8F-4A79-87DE-3325FAC788F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E892B6C-CB1B-4F18-AC30-EB6CF1B8A3B4}" type="pres">
      <dgm:prSet presAssocID="{695158DF-3D72-47AB-BDC7-7517E5A097CD}" presName="centerShape" presStyleLbl="node0" presStyleIdx="0" presStyleCnt="1" custScaleX="165543" custScaleY="129273"/>
      <dgm:spPr/>
      <dgm:t>
        <a:bodyPr/>
        <a:lstStyle/>
        <a:p>
          <a:endParaRPr lang="es-ES"/>
        </a:p>
      </dgm:t>
    </dgm:pt>
    <dgm:pt modelId="{E73DE175-408B-4D40-BFB6-B5D516AFD714}" type="pres">
      <dgm:prSet presAssocID="{CCAF2B7B-FD6D-439E-BD31-D6A6807F6BDF}" presName="Name9" presStyleLbl="parChTrans1D2" presStyleIdx="0" presStyleCnt="8"/>
      <dgm:spPr/>
      <dgm:t>
        <a:bodyPr/>
        <a:lstStyle/>
        <a:p>
          <a:endParaRPr lang="es-ES"/>
        </a:p>
      </dgm:t>
    </dgm:pt>
    <dgm:pt modelId="{05B77385-8503-49E4-9642-DC50DA234033}" type="pres">
      <dgm:prSet presAssocID="{CCAF2B7B-FD6D-439E-BD31-D6A6807F6BDF}" presName="connTx" presStyleLbl="parChTrans1D2" presStyleIdx="0" presStyleCnt="8"/>
      <dgm:spPr/>
      <dgm:t>
        <a:bodyPr/>
        <a:lstStyle/>
        <a:p>
          <a:endParaRPr lang="es-ES"/>
        </a:p>
      </dgm:t>
    </dgm:pt>
    <dgm:pt modelId="{AD818876-6DD8-4E2E-8B6C-B71311251542}" type="pres">
      <dgm:prSet presAssocID="{050349A2-EB51-450A-B252-E44C6F85FE4E}" presName="node" presStyleLbl="node1" presStyleIdx="0" presStyleCnt="8" custScaleX="147784" custScaleY="1313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8C5709-219C-4685-9192-BA2EFA8BA2EE}" type="pres">
      <dgm:prSet presAssocID="{9D3696B8-FACA-4883-A53D-294D2ED66352}" presName="Name9" presStyleLbl="parChTrans1D2" presStyleIdx="1" presStyleCnt="8"/>
      <dgm:spPr/>
      <dgm:t>
        <a:bodyPr/>
        <a:lstStyle/>
        <a:p>
          <a:endParaRPr lang="es-ES"/>
        </a:p>
      </dgm:t>
    </dgm:pt>
    <dgm:pt modelId="{9596CFD4-99C3-4C6F-BD3E-DDE72DA0AC39}" type="pres">
      <dgm:prSet presAssocID="{9D3696B8-FACA-4883-A53D-294D2ED66352}" presName="connTx" presStyleLbl="parChTrans1D2" presStyleIdx="1" presStyleCnt="8"/>
      <dgm:spPr/>
      <dgm:t>
        <a:bodyPr/>
        <a:lstStyle/>
        <a:p>
          <a:endParaRPr lang="es-ES"/>
        </a:p>
      </dgm:t>
    </dgm:pt>
    <dgm:pt modelId="{1BDA8F03-BD73-46E1-A567-9876C68E6006}" type="pres">
      <dgm:prSet presAssocID="{3BDAE0E1-E3C9-43C3-A066-1F19D40876AE}" presName="node" presStyleLbl="node1" presStyleIdx="1" presStyleCnt="8" custScaleX="147784" custScaleY="1313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012763-D924-4F74-A97F-A1BB6C52B8C5}" type="pres">
      <dgm:prSet presAssocID="{B9C56D4B-AB40-49CC-903F-DE0D84FBDE0B}" presName="Name9" presStyleLbl="parChTrans1D2" presStyleIdx="2" presStyleCnt="8"/>
      <dgm:spPr/>
      <dgm:t>
        <a:bodyPr/>
        <a:lstStyle/>
        <a:p>
          <a:endParaRPr lang="es-ES"/>
        </a:p>
      </dgm:t>
    </dgm:pt>
    <dgm:pt modelId="{CA9A8CF2-2679-4B32-A893-7783227D9C61}" type="pres">
      <dgm:prSet presAssocID="{B9C56D4B-AB40-49CC-903F-DE0D84FBDE0B}" presName="connTx" presStyleLbl="parChTrans1D2" presStyleIdx="2" presStyleCnt="8"/>
      <dgm:spPr/>
      <dgm:t>
        <a:bodyPr/>
        <a:lstStyle/>
        <a:p>
          <a:endParaRPr lang="es-ES"/>
        </a:p>
      </dgm:t>
    </dgm:pt>
    <dgm:pt modelId="{D8E5CCF0-0798-4B5F-8FAB-26CD7EB1553C}" type="pres">
      <dgm:prSet presAssocID="{655F5C9F-90CF-4729-9C33-30D945CB015C}" presName="node" presStyleLbl="node1" presStyleIdx="2" presStyleCnt="8" custScaleX="147784" custScaleY="1313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0B94DB-19DE-4B58-B45F-EE2A6011BD99}" type="pres">
      <dgm:prSet presAssocID="{C5E192D6-F72D-410D-9D38-E1668EE854D0}" presName="Name9" presStyleLbl="parChTrans1D2" presStyleIdx="3" presStyleCnt="8"/>
      <dgm:spPr/>
      <dgm:t>
        <a:bodyPr/>
        <a:lstStyle/>
        <a:p>
          <a:endParaRPr lang="es-ES"/>
        </a:p>
      </dgm:t>
    </dgm:pt>
    <dgm:pt modelId="{AAEA9235-3243-40DE-83E4-9F4FF026E27B}" type="pres">
      <dgm:prSet presAssocID="{C5E192D6-F72D-410D-9D38-E1668EE854D0}" presName="connTx" presStyleLbl="parChTrans1D2" presStyleIdx="3" presStyleCnt="8"/>
      <dgm:spPr/>
      <dgm:t>
        <a:bodyPr/>
        <a:lstStyle/>
        <a:p>
          <a:endParaRPr lang="es-ES"/>
        </a:p>
      </dgm:t>
    </dgm:pt>
    <dgm:pt modelId="{2420A040-15A2-47DF-92D6-CE7C34A2E342}" type="pres">
      <dgm:prSet presAssocID="{D5830BAB-DB39-40E6-AC85-BEC3C70325B2}" presName="node" presStyleLbl="node1" presStyleIdx="3" presStyleCnt="8" custScaleX="147784" custScaleY="1313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C716A1-8159-443F-A933-12C2C5C28728}" type="pres">
      <dgm:prSet presAssocID="{AFCE0E64-E272-4C89-A2D9-9A82454B48E9}" presName="Name9" presStyleLbl="parChTrans1D2" presStyleIdx="4" presStyleCnt="8"/>
      <dgm:spPr/>
      <dgm:t>
        <a:bodyPr/>
        <a:lstStyle/>
        <a:p>
          <a:endParaRPr lang="es-ES"/>
        </a:p>
      </dgm:t>
    </dgm:pt>
    <dgm:pt modelId="{1E556462-2019-4A04-BF7E-D58EAC0D832C}" type="pres">
      <dgm:prSet presAssocID="{AFCE0E64-E272-4C89-A2D9-9A82454B48E9}" presName="connTx" presStyleLbl="parChTrans1D2" presStyleIdx="4" presStyleCnt="8"/>
      <dgm:spPr/>
      <dgm:t>
        <a:bodyPr/>
        <a:lstStyle/>
        <a:p>
          <a:endParaRPr lang="es-ES"/>
        </a:p>
      </dgm:t>
    </dgm:pt>
    <dgm:pt modelId="{2D2A28EE-3B7C-4CA6-A2CC-307BE1CBE7BC}" type="pres">
      <dgm:prSet presAssocID="{8F214A3E-D1F8-40D1-A8A5-A0A9C88B62F8}" presName="node" presStyleLbl="node1" presStyleIdx="4" presStyleCnt="8" custScaleX="147784" custScaleY="1313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CE8A6B-75FE-4346-BD0A-B13D098BAA7E}" type="pres">
      <dgm:prSet presAssocID="{7BA9D45F-C260-43B3-BAC4-95F38A9F941D}" presName="Name9" presStyleLbl="parChTrans1D2" presStyleIdx="5" presStyleCnt="8"/>
      <dgm:spPr/>
      <dgm:t>
        <a:bodyPr/>
        <a:lstStyle/>
        <a:p>
          <a:endParaRPr lang="es-ES"/>
        </a:p>
      </dgm:t>
    </dgm:pt>
    <dgm:pt modelId="{63BB591D-E42D-4860-919E-9739E163E040}" type="pres">
      <dgm:prSet presAssocID="{7BA9D45F-C260-43B3-BAC4-95F38A9F941D}" presName="connTx" presStyleLbl="parChTrans1D2" presStyleIdx="5" presStyleCnt="8"/>
      <dgm:spPr/>
      <dgm:t>
        <a:bodyPr/>
        <a:lstStyle/>
        <a:p>
          <a:endParaRPr lang="es-ES"/>
        </a:p>
      </dgm:t>
    </dgm:pt>
    <dgm:pt modelId="{7E77BD07-6239-4C18-90D5-833E8C9B622F}" type="pres">
      <dgm:prSet presAssocID="{527E9648-1D52-46CC-A033-090FE3836EBE}" presName="node" presStyleLbl="node1" presStyleIdx="5" presStyleCnt="8" custScaleX="147784" custScaleY="1313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F8049A-F545-4F2F-AEA7-5E3F7864AABD}" type="pres">
      <dgm:prSet presAssocID="{5664F369-7F8F-4B90-B262-3BA5AFF43619}" presName="Name9" presStyleLbl="parChTrans1D2" presStyleIdx="6" presStyleCnt="8"/>
      <dgm:spPr/>
      <dgm:t>
        <a:bodyPr/>
        <a:lstStyle/>
        <a:p>
          <a:endParaRPr lang="es-ES"/>
        </a:p>
      </dgm:t>
    </dgm:pt>
    <dgm:pt modelId="{2F9314E8-C59A-4A01-9BD2-6674E41846FA}" type="pres">
      <dgm:prSet presAssocID="{5664F369-7F8F-4B90-B262-3BA5AFF43619}" presName="connTx" presStyleLbl="parChTrans1D2" presStyleIdx="6" presStyleCnt="8"/>
      <dgm:spPr/>
      <dgm:t>
        <a:bodyPr/>
        <a:lstStyle/>
        <a:p>
          <a:endParaRPr lang="es-ES"/>
        </a:p>
      </dgm:t>
    </dgm:pt>
    <dgm:pt modelId="{5004D241-0BAC-466F-84AB-F825219D92F8}" type="pres">
      <dgm:prSet presAssocID="{A6DF0596-3770-4FC6-B5B9-EE39CD81A4E4}" presName="node" presStyleLbl="node1" presStyleIdx="6" presStyleCnt="8" custScaleX="147784" custScaleY="1313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AB4D4A-21E2-420E-BA4A-7C14A668349E}" type="pres">
      <dgm:prSet presAssocID="{5EAA78D0-CA61-4DCE-85D4-B7A54825BE47}" presName="Name9" presStyleLbl="parChTrans1D2" presStyleIdx="7" presStyleCnt="8"/>
      <dgm:spPr/>
      <dgm:t>
        <a:bodyPr/>
        <a:lstStyle/>
        <a:p>
          <a:endParaRPr lang="es-ES"/>
        </a:p>
      </dgm:t>
    </dgm:pt>
    <dgm:pt modelId="{47FD75E8-CB8D-46C4-8B4E-ADC0CA7C1F59}" type="pres">
      <dgm:prSet presAssocID="{5EAA78D0-CA61-4DCE-85D4-B7A54825BE47}" presName="connTx" presStyleLbl="parChTrans1D2" presStyleIdx="7" presStyleCnt="8"/>
      <dgm:spPr/>
      <dgm:t>
        <a:bodyPr/>
        <a:lstStyle/>
        <a:p>
          <a:endParaRPr lang="es-ES"/>
        </a:p>
      </dgm:t>
    </dgm:pt>
    <dgm:pt modelId="{558C8AF0-7B86-472C-A186-8CFFACBE99C4}" type="pres">
      <dgm:prSet presAssocID="{B0E8D4DE-C982-4F9C-AABA-1CB87E6A1690}" presName="node" presStyleLbl="node1" presStyleIdx="7" presStyleCnt="8" custScaleX="147784" custScaleY="1313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B7DF51E-7FC2-4C4C-9C76-463EC23CA7B2}" type="presOf" srcId="{CCAF2B7B-FD6D-439E-BD31-D6A6807F6BDF}" destId="{E73DE175-408B-4D40-BFB6-B5D516AFD714}" srcOrd="0" destOrd="0" presId="urn:microsoft.com/office/officeart/2005/8/layout/radial1"/>
    <dgm:cxn modelId="{256A0635-267B-4D50-A955-427D076552FE}" type="presOf" srcId="{695158DF-3D72-47AB-BDC7-7517E5A097CD}" destId="{1E892B6C-CB1B-4F18-AC30-EB6CF1B8A3B4}" srcOrd="0" destOrd="0" presId="urn:microsoft.com/office/officeart/2005/8/layout/radial1"/>
    <dgm:cxn modelId="{FF64A2F5-1F16-4E1A-8C48-3B4BAC8B8C28}" srcId="{695158DF-3D72-47AB-BDC7-7517E5A097CD}" destId="{A6DF0596-3770-4FC6-B5B9-EE39CD81A4E4}" srcOrd="6" destOrd="0" parTransId="{5664F369-7F8F-4B90-B262-3BA5AFF43619}" sibTransId="{BFBDECD0-3819-4212-8D30-4B55A2C8DD36}"/>
    <dgm:cxn modelId="{1990547D-D563-4292-A87E-0973B1C1DE16}" srcId="{971C5C7F-0F8F-4A79-87DE-3325FAC788FC}" destId="{695158DF-3D72-47AB-BDC7-7517E5A097CD}" srcOrd="0" destOrd="0" parTransId="{E1495561-EB99-421E-8C86-D671C61BE96F}" sibTransId="{0186B19A-A020-4147-98C1-5903D5A9EC27}"/>
    <dgm:cxn modelId="{A2F8BD8A-F140-4873-BC91-048238DD95AA}" srcId="{695158DF-3D72-47AB-BDC7-7517E5A097CD}" destId="{3BDAE0E1-E3C9-43C3-A066-1F19D40876AE}" srcOrd="1" destOrd="0" parTransId="{9D3696B8-FACA-4883-A53D-294D2ED66352}" sibTransId="{9F461EC7-39A8-409F-91C4-F2B6023C29B7}"/>
    <dgm:cxn modelId="{9AB3529E-BB67-4A78-AACB-EF3A33A0235C}" type="presOf" srcId="{C5E192D6-F72D-410D-9D38-E1668EE854D0}" destId="{AAEA9235-3243-40DE-83E4-9F4FF026E27B}" srcOrd="1" destOrd="0" presId="urn:microsoft.com/office/officeart/2005/8/layout/radial1"/>
    <dgm:cxn modelId="{A33D620E-B295-48DD-9C7B-3E3BC2C78C41}" type="presOf" srcId="{B0E8D4DE-C982-4F9C-AABA-1CB87E6A1690}" destId="{558C8AF0-7B86-472C-A186-8CFFACBE99C4}" srcOrd="0" destOrd="0" presId="urn:microsoft.com/office/officeart/2005/8/layout/radial1"/>
    <dgm:cxn modelId="{60EB1CD3-D343-48DD-B744-120F6AED629C}" srcId="{695158DF-3D72-47AB-BDC7-7517E5A097CD}" destId="{8F214A3E-D1F8-40D1-A8A5-A0A9C88B62F8}" srcOrd="4" destOrd="0" parTransId="{AFCE0E64-E272-4C89-A2D9-9A82454B48E9}" sibTransId="{6A2D7563-9110-4898-87AC-89DFCE6F6B06}"/>
    <dgm:cxn modelId="{B7BD4474-DBA2-4100-89EC-2F9EB7D5A437}" type="presOf" srcId="{B9C56D4B-AB40-49CC-903F-DE0D84FBDE0B}" destId="{E1012763-D924-4F74-A97F-A1BB6C52B8C5}" srcOrd="0" destOrd="0" presId="urn:microsoft.com/office/officeart/2005/8/layout/radial1"/>
    <dgm:cxn modelId="{BDD5CD81-8EA2-4C5B-9F84-1EEBE8D84B20}" type="presOf" srcId="{5EAA78D0-CA61-4DCE-85D4-B7A54825BE47}" destId="{90AB4D4A-21E2-420E-BA4A-7C14A668349E}" srcOrd="0" destOrd="0" presId="urn:microsoft.com/office/officeart/2005/8/layout/radial1"/>
    <dgm:cxn modelId="{09407A25-1C08-4190-9BC1-D6852A827658}" srcId="{695158DF-3D72-47AB-BDC7-7517E5A097CD}" destId="{655F5C9F-90CF-4729-9C33-30D945CB015C}" srcOrd="2" destOrd="0" parTransId="{B9C56D4B-AB40-49CC-903F-DE0D84FBDE0B}" sibTransId="{1267E137-328A-4331-A929-B324F0B105FF}"/>
    <dgm:cxn modelId="{8246DB78-0F0F-4374-89D6-C0A9EEC9A240}" type="presOf" srcId="{CCAF2B7B-FD6D-439E-BD31-D6A6807F6BDF}" destId="{05B77385-8503-49E4-9642-DC50DA234033}" srcOrd="1" destOrd="0" presId="urn:microsoft.com/office/officeart/2005/8/layout/radial1"/>
    <dgm:cxn modelId="{82210803-76BC-4EC0-A408-76263E9418D3}" type="presOf" srcId="{7BA9D45F-C260-43B3-BAC4-95F38A9F941D}" destId="{C6CE8A6B-75FE-4346-BD0A-B13D098BAA7E}" srcOrd="0" destOrd="0" presId="urn:microsoft.com/office/officeart/2005/8/layout/radial1"/>
    <dgm:cxn modelId="{7F964A71-1BBC-48C3-B58E-0016CCE9B488}" type="presOf" srcId="{5664F369-7F8F-4B90-B262-3BA5AFF43619}" destId="{2F9314E8-C59A-4A01-9BD2-6674E41846FA}" srcOrd="1" destOrd="0" presId="urn:microsoft.com/office/officeart/2005/8/layout/radial1"/>
    <dgm:cxn modelId="{FA78D7D6-02DA-416F-A504-3A3CCEC15B50}" type="presOf" srcId="{050349A2-EB51-450A-B252-E44C6F85FE4E}" destId="{AD818876-6DD8-4E2E-8B6C-B71311251542}" srcOrd="0" destOrd="0" presId="urn:microsoft.com/office/officeart/2005/8/layout/radial1"/>
    <dgm:cxn modelId="{39705699-CD99-40EC-9D9C-0D07BBABA74D}" type="presOf" srcId="{655F5C9F-90CF-4729-9C33-30D945CB015C}" destId="{D8E5CCF0-0798-4B5F-8FAB-26CD7EB1553C}" srcOrd="0" destOrd="0" presId="urn:microsoft.com/office/officeart/2005/8/layout/radial1"/>
    <dgm:cxn modelId="{B4BE8BEC-3E80-40D8-8DD3-99CC86154344}" type="presOf" srcId="{971C5C7F-0F8F-4A79-87DE-3325FAC788FC}" destId="{25288182-5B95-4697-B659-EC1598D6016C}" srcOrd="0" destOrd="0" presId="urn:microsoft.com/office/officeart/2005/8/layout/radial1"/>
    <dgm:cxn modelId="{B2C509F3-3993-4120-8B8D-56A5285BEF24}" type="presOf" srcId="{AFCE0E64-E272-4C89-A2D9-9A82454B48E9}" destId="{1E556462-2019-4A04-BF7E-D58EAC0D832C}" srcOrd="1" destOrd="0" presId="urn:microsoft.com/office/officeart/2005/8/layout/radial1"/>
    <dgm:cxn modelId="{8D1FD099-F04C-444A-8419-EFFEAE0D9B79}" srcId="{695158DF-3D72-47AB-BDC7-7517E5A097CD}" destId="{D5830BAB-DB39-40E6-AC85-BEC3C70325B2}" srcOrd="3" destOrd="0" parTransId="{C5E192D6-F72D-410D-9D38-E1668EE854D0}" sibTransId="{D53C9BD8-B3B1-44F7-AAB8-02B6239C8465}"/>
    <dgm:cxn modelId="{2D62BA09-A600-4E91-BAC5-206056988D26}" srcId="{695158DF-3D72-47AB-BDC7-7517E5A097CD}" destId="{050349A2-EB51-450A-B252-E44C6F85FE4E}" srcOrd="0" destOrd="0" parTransId="{CCAF2B7B-FD6D-439E-BD31-D6A6807F6BDF}" sibTransId="{6166EB66-12AD-40B9-BC6B-5309D454D0D3}"/>
    <dgm:cxn modelId="{866CB23D-4A39-4F92-9F2A-F6B954E88944}" type="presOf" srcId="{D5830BAB-DB39-40E6-AC85-BEC3C70325B2}" destId="{2420A040-15A2-47DF-92D6-CE7C34A2E342}" srcOrd="0" destOrd="0" presId="urn:microsoft.com/office/officeart/2005/8/layout/radial1"/>
    <dgm:cxn modelId="{E8A5D9C5-C7FD-48BD-9AB9-77D1F240B26D}" type="presOf" srcId="{5EAA78D0-CA61-4DCE-85D4-B7A54825BE47}" destId="{47FD75E8-CB8D-46C4-8B4E-ADC0CA7C1F59}" srcOrd="1" destOrd="0" presId="urn:microsoft.com/office/officeart/2005/8/layout/radial1"/>
    <dgm:cxn modelId="{48F96C8B-5039-433C-9CC7-AEA3EAD37153}" type="presOf" srcId="{B9C56D4B-AB40-49CC-903F-DE0D84FBDE0B}" destId="{CA9A8CF2-2679-4B32-A893-7783227D9C61}" srcOrd="1" destOrd="0" presId="urn:microsoft.com/office/officeart/2005/8/layout/radial1"/>
    <dgm:cxn modelId="{32328F0B-62F7-4DA6-80A7-B35A32BA2E3E}" type="presOf" srcId="{527E9648-1D52-46CC-A033-090FE3836EBE}" destId="{7E77BD07-6239-4C18-90D5-833E8C9B622F}" srcOrd="0" destOrd="0" presId="urn:microsoft.com/office/officeart/2005/8/layout/radial1"/>
    <dgm:cxn modelId="{8C2A422C-6B54-472F-8CAF-89BFF0F802E0}" type="presOf" srcId="{A6DF0596-3770-4FC6-B5B9-EE39CD81A4E4}" destId="{5004D241-0BAC-466F-84AB-F825219D92F8}" srcOrd="0" destOrd="0" presId="urn:microsoft.com/office/officeart/2005/8/layout/radial1"/>
    <dgm:cxn modelId="{A2AA9E26-9317-478E-951C-FC5F6B765895}" type="presOf" srcId="{AFCE0E64-E272-4C89-A2D9-9A82454B48E9}" destId="{DBC716A1-8159-443F-A933-12C2C5C28728}" srcOrd="0" destOrd="0" presId="urn:microsoft.com/office/officeart/2005/8/layout/radial1"/>
    <dgm:cxn modelId="{998244DD-E328-41D2-9A7F-55B5A90C9E56}" type="presOf" srcId="{7BA9D45F-C260-43B3-BAC4-95F38A9F941D}" destId="{63BB591D-E42D-4860-919E-9739E163E040}" srcOrd="1" destOrd="0" presId="urn:microsoft.com/office/officeart/2005/8/layout/radial1"/>
    <dgm:cxn modelId="{E2F51431-2901-454E-A5D8-15A4A5E17E88}" type="presOf" srcId="{5664F369-7F8F-4B90-B262-3BA5AFF43619}" destId="{C1F8049A-F545-4F2F-AEA7-5E3F7864AABD}" srcOrd="0" destOrd="0" presId="urn:microsoft.com/office/officeart/2005/8/layout/radial1"/>
    <dgm:cxn modelId="{1DDC1A95-4B4F-4F9B-8B6A-4065C4633469}" type="presOf" srcId="{8F214A3E-D1F8-40D1-A8A5-A0A9C88B62F8}" destId="{2D2A28EE-3B7C-4CA6-A2CC-307BE1CBE7BC}" srcOrd="0" destOrd="0" presId="urn:microsoft.com/office/officeart/2005/8/layout/radial1"/>
    <dgm:cxn modelId="{CA798A09-556E-43E5-AF0D-EF17B69E3919}" type="presOf" srcId="{9D3696B8-FACA-4883-A53D-294D2ED66352}" destId="{9596CFD4-99C3-4C6F-BD3E-DDE72DA0AC39}" srcOrd="1" destOrd="0" presId="urn:microsoft.com/office/officeart/2005/8/layout/radial1"/>
    <dgm:cxn modelId="{482129C7-3EF2-4231-AE7C-A8353499F553}" type="presOf" srcId="{9D3696B8-FACA-4883-A53D-294D2ED66352}" destId="{C18C5709-219C-4685-9192-BA2EFA8BA2EE}" srcOrd="0" destOrd="0" presId="urn:microsoft.com/office/officeart/2005/8/layout/radial1"/>
    <dgm:cxn modelId="{154EA94D-56EC-4F9F-857D-A41F486F47D0}" srcId="{695158DF-3D72-47AB-BDC7-7517E5A097CD}" destId="{527E9648-1D52-46CC-A033-090FE3836EBE}" srcOrd="5" destOrd="0" parTransId="{7BA9D45F-C260-43B3-BAC4-95F38A9F941D}" sibTransId="{DD09F2EF-59AF-433A-BE45-5E4ABD2884D1}"/>
    <dgm:cxn modelId="{6FAE5D27-CCC4-4D3C-B542-11E9E264A9CF}" type="presOf" srcId="{C5E192D6-F72D-410D-9D38-E1668EE854D0}" destId="{A60B94DB-19DE-4B58-B45F-EE2A6011BD99}" srcOrd="0" destOrd="0" presId="urn:microsoft.com/office/officeart/2005/8/layout/radial1"/>
    <dgm:cxn modelId="{B0DC1F94-EAD0-45BF-92F0-51BB951A7EF6}" srcId="{695158DF-3D72-47AB-BDC7-7517E5A097CD}" destId="{B0E8D4DE-C982-4F9C-AABA-1CB87E6A1690}" srcOrd="7" destOrd="0" parTransId="{5EAA78D0-CA61-4DCE-85D4-B7A54825BE47}" sibTransId="{096B8951-7089-4C1B-B9D3-4F42F9541CDE}"/>
    <dgm:cxn modelId="{8996F018-D34D-466A-A542-BC7AF5A69644}" type="presOf" srcId="{3BDAE0E1-E3C9-43C3-A066-1F19D40876AE}" destId="{1BDA8F03-BD73-46E1-A567-9876C68E6006}" srcOrd="0" destOrd="0" presId="urn:microsoft.com/office/officeart/2005/8/layout/radial1"/>
    <dgm:cxn modelId="{78AF6EF4-8D68-4A3C-8248-DDDA47E88CC8}" type="presParOf" srcId="{25288182-5B95-4697-B659-EC1598D6016C}" destId="{1E892B6C-CB1B-4F18-AC30-EB6CF1B8A3B4}" srcOrd="0" destOrd="0" presId="urn:microsoft.com/office/officeart/2005/8/layout/radial1"/>
    <dgm:cxn modelId="{834B1002-13EE-4658-8798-E722A3B8D29F}" type="presParOf" srcId="{25288182-5B95-4697-B659-EC1598D6016C}" destId="{E73DE175-408B-4D40-BFB6-B5D516AFD714}" srcOrd="1" destOrd="0" presId="urn:microsoft.com/office/officeart/2005/8/layout/radial1"/>
    <dgm:cxn modelId="{EA32E801-B520-432D-B211-629B13A11450}" type="presParOf" srcId="{E73DE175-408B-4D40-BFB6-B5D516AFD714}" destId="{05B77385-8503-49E4-9642-DC50DA234033}" srcOrd="0" destOrd="0" presId="urn:microsoft.com/office/officeart/2005/8/layout/radial1"/>
    <dgm:cxn modelId="{59318CAC-7ED9-471E-9494-4CCA732F80A4}" type="presParOf" srcId="{25288182-5B95-4697-B659-EC1598D6016C}" destId="{AD818876-6DD8-4E2E-8B6C-B71311251542}" srcOrd="2" destOrd="0" presId="urn:microsoft.com/office/officeart/2005/8/layout/radial1"/>
    <dgm:cxn modelId="{DA8A671F-664C-48DA-8D5A-9D8EF8C21A35}" type="presParOf" srcId="{25288182-5B95-4697-B659-EC1598D6016C}" destId="{C18C5709-219C-4685-9192-BA2EFA8BA2EE}" srcOrd="3" destOrd="0" presId="urn:microsoft.com/office/officeart/2005/8/layout/radial1"/>
    <dgm:cxn modelId="{D3F5A69E-DFBF-4F74-BFBE-49BF69BE21E5}" type="presParOf" srcId="{C18C5709-219C-4685-9192-BA2EFA8BA2EE}" destId="{9596CFD4-99C3-4C6F-BD3E-DDE72DA0AC39}" srcOrd="0" destOrd="0" presId="urn:microsoft.com/office/officeart/2005/8/layout/radial1"/>
    <dgm:cxn modelId="{D3CDED7D-8C20-40D3-B3A0-662E1A74BE77}" type="presParOf" srcId="{25288182-5B95-4697-B659-EC1598D6016C}" destId="{1BDA8F03-BD73-46E1-A567-9876C68E6006}" srcOrd="4" destOrd="0" presId="urn:microsoft.com/office/officeart/2005/8/layout/radial1"/>
    <dgm:cxn modelId="{FD54F37E-CB5C-4CA7-B6F4-65248CFC2DEB}" type="presParOf" srcId="{25288182-5B95-4697-B659-EC1598D6016C}" destId="{E1012763-D924-4F74-A97F-A1BB6C52B8C5}" srcOrd="5" destOrd="0" presId="urn:microsoft.com/office/officeart/2005/8/layout/radial1"/>
    <dgm:cxn modelId="{BC6811A4-793F-49D7-A3BF-849FB299CF1A}" type="presParOf" srcId="{E1012763-D924-4F74-A97F-A1BB6C52B8C5}" destId="{CA9A8CF2-2679-4B32-A893-7783227D9C61}" srcOrd="0" destOrd="0" presId="urn:microsoft.com/office/officeart/2005/8/layout/radial1"/>
    <dgm:cxn modelId="{850FA8AA-956F-4DA9-BCD6-D7AC67CF8EA7}" type="presParOf" srcId="{25288182-5B95-4697-B659-EC1598D6016C}" destId="{D8E5CCF0-0798-4B5F-8FAB-26CD7EB1553C}" srcOrd="6" destOrd="0" presId="urn:microsoft.com/office/officeart/2005/8/layout/radial1"/>
    <dgm:cxn modelId="{35302667-708B-4A22-A86A-EFFB538A63DE}" type="presParOf" srcId="{25288182-5B95-4697-B659-EC1598D6016C}" destId="{A60B94DB-19DE-4B58-B45F-EE2A6011BD99}" srcOrd="7" destOrd="0" presId="urn:microsoft.com/office/officeart/2005/8/layout/radial1"/>
    <dgm:cxn modelId="{6C953D80-491E-48BE-BC4D-B721D36C5F15}" type="presParOf" srcId="{A60B94DB-19DE-4B58-B45F-EE2A6011BD99}" destId="{AAEA9235-3243-40DE-83E4-9F4FF026E27B}" srcOrd="0" destOrd="0" presId="urn:microsoft.com/office/officeart/2005/8/layout/radial1"/>
    <dgm:cxn modelId="{E42CD113-5491-4A9D-BBB9-E34086ECB416}" type="presParOf" srcId="{25288182-5B95-4697-B659-EC1598D6016C}" destId="{2420A040-15A2-47DF-92D6-CE7C34A2E342}" srcOrd="8" destOrd="0" presId="urn:microsoft.com/office/officeart/2005/8/layout/radial1"/>
    <dgm:cxn modelId="{A47F3E26-416C-4543-A6A3-E4E4F75D8100}" type="presParOf" srcId="{25288182-5B95-4697-B659-EC1598D6016C}" destId="{DBC716A1-8159-443F-A933-12C2C5C28728}" srcOrd="9" destOrd="0" presId="urn:microsoft.com/office/officeart/2005/8/layout/radial1"/>
    <dgm:cxn modelId="{1B020565-DF91-4B1D-9612-B2330FD6422B}" type="presParOf" srcId="{DBC716A1-8159-443F-A933-12C2C5C28728}" destId="{1E556462-2019-4A04-BF7E-D58EAC0D832C}" srcOrd="0" destOrd="0" presId="urn:microsoft.com/office/officeart/2005/8/layout/radial1"/>
    <dgm:cxn modelId="{37E80B76-DD3E-4BD4-AA4E-4C8CB5EB2026}" type="presParOf" srcId="{25288182-5B95-4697-B659-EC1598D6016C}" destId="{2D2A28EE-3B7C-4CA6-A2CC-307BE1CBE7BC}" srcOrd="10" destOrd="0" presId="urn:microsoft.com/office/officeart/2005/8/layout/radial1"/>
    <dgm:cxn modelId="{F941D7B5-627C-4167-806E-DDC6E71FA9F0}" type="presParOf" srcId="{25288182-5B95-4697-B659-EC1598D6016C}" destId="{C6CE8A6B-75FE-4346-BD0A-B13D098BAA7E}" srcOrd="11" destOrd="0" presId="urn:microsoft.com/office/officeart/2005/8/layout/radial1"/>
    <dgm:cxn modelId="{3EF95DAD-6DBD-49CD-AA87-F5A85E75C2B4}" type="presParOf" srcId="{C6CE8A6B-75FE-4346-BD0A-B13D098BAA7E}" destId="{63BB591D-E42D-4860-919E-9739E163E040}" srcOrd="0" destOrd="0" presId="urn:microsoft.com/office/officeart/2005/8/layout/radial1"/>
    <dgm:cxn modelId="{B52EC51A-8DD2-44AD-B689-10E1413A56CF}" type="presParOf" srcId="{25288182-5B95-4697-B659-EC1598D6016C}" destId="{7E77BD07-6239-4C18-90D5-833E8C9B622F}" srcOrd="12" destOrd="0" presId="urn:microsoft.com/office/officeart/2005/8/layout/radial1"/>
    <dgm:cxn modelId="{3D1C2259-4B4E-48B4-8E50-3388EF3D5638}" type="presParOf" srcId="{25288182-5B95-4697-B659-EC1598D6016C}" destId="{C1F8049A-F545-4F2F-AEA7-5E3F7864AABD}" srcOrd="13" destOrd="0" presId="urn:microsoft.com/office/officeart/2005/8/layout/radial1"/>
    <dgm:cxn modelId="{4A1AE5D8-2A14-46BF-8E93-04C3300A66E2}" type="presParOf" srcId="{C1F8049A-F545-4F2F-AEA7-5E3F7864AABD}" destId="{2F9314E8-C59A-4A01-9BD2-6674E41846FA}" srcOrd="0" destOrd="0" presId="urn:microsoft.com/office/officeart/2005/8/layout/radial1"/>
    <dgm:cxn modelId="{B7E203BC-E33D-4E62-9F1D-9EDD699D63B3}" type="presParOf" srcId="{25288182-5B95-4697-B659-EC1598D6016C}" destId="{5004D241-0BAC-466F-84AB-F825219D92F8}" srcOrd="14" destOrd="0" presId="urn:microsoft.com/office/officeart/2005/8/layout/radial1"/>
    <dgm:cxn modelId="{187B250B-8669-46F2-93F1-BC25DA19B098}" type="presParOf" srcId="{25288182-5B95-4697-B659-EC1598D6016C}" destId="{90AB4D4A-21E2-420E-BA4A-7C14A668349E}" srcOrd="15" destOrd="0" presId="urn:microsoft.com/office/officeart/2005/8/layout/radial1"/>
    <dgm:cxn modelId="{E20AE52D-11DC-4BF9-81D0-855CC39CE99A}" type="presParOf" srcId="{90AB4D4A-21E2-420E-BA4A-7C14A668349E}" destId="{47FD75E8-CB8D-46C4-8B4E-ADC0CA7C1F59}" srcOrd="0" destOrd="0" presId="urn:microsoft.com/office/officeart/2005/8/layout/radial1"/>
    <dgm:cxn modelId="{41C577FC-C5B9-46D8-8FB3-AAB327A198A8}" type="presParOf" srcId="{25288182-5B95-4697-B659-EC1598D6016C}" destId="{558C8AF0-7B86-472C-A186-8CFFACBE99C4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9A722C-4286-4511-B729-8AB77C5B69B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646ADF49-79FC-4F2A-AF6D-1DEEFB8DB641}">
      <dgm:prSet phldrT="[Texto]" custT="1"/>
      <dgm:spPr/>
      <dgm:t>
        <a:bodyPr/>
        <a:lstStyle/>
        <a:p>
          <a:pPr algn="ctr"/>
          <a:r>
            <a:rPr lang="es-ES" sz="2000">
              <a:latin typeface="Arial" panose="020B0604020202020204" pitchFamily="34" charset="0"/>
              <a:cs typeface="Arial" panose="020B0604020202020204" pitchFamily="34" charset="0"/>
            </a:rPr>
            <a:t>Maximiza resultados</a:t>
          </a:r>
        </a:p>
      </dgm:t>
    </dgm:pt>
    <dgm:pt modelId="{4AA09DF8-9F20-4FBB-871B-EE3F80334A85}" type="parTrans" cxnId="{AB7D5F79-70E9-4E07-B057-47A904E5518D}">
      <dgm:prSet custT="1"/>
      <dgm:spPr/>
      <dgm:t>
        <a:bodyPr/>
        <a:lstStyle/>
        <a:p>
          <a:pPr algn="l"/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5E5608-3D95-4B38-BB47-3C706F5D554D}" type="sibTrans" cxnId="{AB7D5F79-70E9-4E07-B057-47A904E5518D}">
      <dgm:prSet/>
      <dgm:spPr/>
      <dgm:t>
        <a:bodyPr/>
        <a:lstStyle/>
        <a:p>
          <a:pPr algn="l"/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EFD9DB-E6B2-4E39-A1FF-DA86E63B2AA6}">
      <dgm:prSet phldrT="[Texto]" custT="1"/>
      <dgm:spPr/>
      <dgm:t>
        <a:bodyPr/>
        <a:lstStyle/>
        <a:p>
          <a:pPr algn="ctr"/>
          <a:r>
            <a:rPr lang="es-ES" sz="2000">
              <a:latin typeface="Arial" panose="020B0604020202020204" pitchFamily="34" charset="0"/>
              <a:cs typeface="Arial" panose="020B0604020202020204" pitchFamily="34" charset="0"/>
            </a:rPr>
            <a:t>Alta rapidez de respuesta</a:t>
          </a:r>
        </a:p>
      </dgm:t>
    </dgm:pt>
    <dgm:pt modelId="{586AB3A8-33C5-4270-B4BE-9DBFC56117C7}" type="parTrans" cxnId="{3E16B06E-AC01-47CA-BFAC-1E90C726430B}">
      <dgm:prSet custT="1"/>
      <dgm:spPr/>
      <dgm:t>
        <a:bodyPr/>
        <a:lstStyle/>
        <a:p>
          <a:pPr algn="l"/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26CF9C-C8EC-4380-B186-377DBB797D1A}" type="sibTrans" cxnId="{3E16B06E-AC01-47CA-BFAC-1E90C726430B}">
      <dgm:prSet/>
      <dgm:spPr/>
      <dgm:t>
        <a:bodyPr/>
        <a:lstStyle/>
        <a:p>
          <a:pPr algn="l"/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581ADA-7A04-40DB-8080-048A8FAE8F92}">
      <dgm:prSet phldrT="[Texto]" custT="1"/>
      <dgm:spPr/>
      <dgm:t>
        <a:bodyPr/>
        <a:lstStyle/>
        <a:p>
          <a:pPr algn="ctr"/>
          <a:r>
            <a:rPr lang="es-ES" sz="2000">
              <a:latin typeface="Arial" panose="020B0604020202020204" pitchFamily="34" charset="0"/>
              <a:cs typeface="Arial" panose="020B0604020202020204" pitchFamily="34" charset="0"/>
            </a:rPr>
            <a:t>Bajo costo de operación</a:t>
          </a:r>
        </a:p>
      </dgm:t>
    </dgm:pt>
    <dgm:pt modelId="{AA227945-41E2-485A-94C9-09F76A02E20B}" type="parTrans" cxnId="{4AF85147-D5C9-4118-877F-7C6878389DD2}">
      <dgm:prSet custT="1"/>
      <dgm:spPr/>
      <dgm:t>
        <a:bodyPr/>
        <a:lstStyle/>
        <a:p>
          <a:endParaRPr lang="es-ES" sz="600"/>
        </a:p>
      </dgm:t>
    </dgm:pt>
    <dgm:pt modelId="{F9C0E531-CD5A-4C8F-A3F9-939E5946F0AD}" type="sibTrans" cxnId="{4AF85147-D5C9-4118-877F-7C6878389DD2}">
      <dgm:prSet/>
      <dgm:spPr/>
      <dgm:t>
        <a:bodyPr/>
        <a:lstStyle/>
        <a:p>
          <a:endParaRPr lang="es-ES" sz="2000"/>
        </a:p>
      </dgm:t>
    </dgm:pt>
    <dgm:pt modelId="{073B76FA-2A71-4CEA-BE6C-E16E08970A76}">
      <dgm:prSet phldrT="[Texto]" custT="1"/>
      <dgm:spPr/>
      <dgm:t>
        <a:bodyPr/>
        <a:lstStyle/>
        <a:p>
          <a:pPr algn="ctr"/>
          <a:r>
            <a:rPr lang="es-ES" sz="2000" b="1">
              <a:latin typeface="Arial" panose="020B0604020202020204" pitchFamily="34" charset="0"/>
              <a:cs typeface="Arial" panose="020B0604020202020204" pitchFamily="34" charset="0"/>
            </a:rPr>
            <a:t>Ventajas Crowdsourcing</a:t>
          </a:r>
        </a:p>
      </dgm:t>
    </dgm:pt>
    <dgm:pt modelId="{51551A0F-5690-481D-A814-5863245F3184}" type="parTrans" cxnId="{328326B8-06C4-456B-85B1-BD0A3F330130}">
      <dgm:prSet/>
      <dgm:spPr/>
      <dgm:t>
        <a:bodyPr/>
        <a:lstStyle/>
        <a:p>
          <a:endParaRPr lang="es-ES" sz="2000"/>
        </a:p>
      </dgm:t>
    </dgm:pt>
    <dgm:pt modelId="{204C9FEF-2A06-4C64-B1FC-03739A364AA1}" type="sibTrans" cxnId="{328326B8-06C4-456B-85B1-BD0A3F330130}">
      <dgm:prSet/>
      <dgm:spPr/>
      <dgm:t>
        <a:bodyPr/>
        <a:lstStyle/>
        <a:p>
          <a:endParaRPr lang="es-ES" sz="2000"/>
        </a:p>
      </dgm:t>
    </dgm:pt>
    <dgm:pt modelId="{5451BAD9-9BBB-49B8-9F44-D916064EA703}">
      <dgm:prSet phldrT="[Texto]" custT="1"/>
      <dgm:spPr/>
      <dgm:t>
        <a:bodyPr/>
        <a:lstStyle/>
        <a:p>
          <a:pPr algn="ctr"/>
          <a:r>
            <a:rPr lang="es-ES" sz="2000">
              <a:latin typeface="Arial" panose="020B0604020202020204" pitchFamily="34" charset="0"/>
              <a:cs typeface="Arial" panose="020B0604020202020204" pitchFamily="34" charset="0"/>
            </a:rPr>
            <a:t>Gran flujo de personas participantes </a:t>
          </a:r>
        </a:p>
      </dgm:t>
    </dgm:pt>
    <dgm:pt modelId="{0BFE6F0D-EA57-4067-AFDA-147C08C59B6A}" type="parTrans" cxnId="{E7AA66A7-3CEC-403D-BB77-EAE32E73B736}">
      <dgm:prSet custT="1"/>
      <dgm:spPr/>
      <dgm:t>
        <a:bodyPr/>
        <a:lstStyle/>
        <a:p>
          <a:endParaRPr lang="es-ES" sz="600"/>
        </a:p>
      </dgm:t>
    </dgm:pt>
    <dgm:pt modelId="{103F5283-3980-4F54-930F-BB0F2FF70D13}" type="sibTrans" cxnId="{E7AA66A7-3CEC-403D-BB77-EAE32E73B736}">
      <dgm:prSet/>
      <dgm:spPr/>
      <dgm:t>
        <a:bodyPr/>
        <a:lstStyle/>
        <a:p>
          <a:endParaRPr lang="es-ES" sz="2000"/>
        </a:p>
      </dgm:t>
    </dgm:pt>
    <dgm:pt modelId="{63DC1EAD-36C1-46DE-AC1F-BD98E26F03EE}" type="pres">
      <dgm:prSet presAssocID="{C79A722C-4286-4511-B729-8AB77C5B69B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BD09E79-4A62-4EE0-AE62-FCD3B55B6648}" type="pres">
      <dgm:prSet presAssocID="{073B76FA-2A71-4CEA-BE6C-E16E08970A76}" presName="root1" presStyleCnt="0"/>
      <dgm:spPr/>
      <dgm:t>
        <a:bodyPr/>
        <a:lstStyle/>
        <a:p>
          <a:endParaRPr lang="es-ES"/>
        </a:p>
      </dgm:t>
    </dgm:pt>
    <dgm:pt modelId="{66F1E1AC-9069-4B67-8105-A46172C1C516}" type="pres">
      <dgm:prSet presAssocID="{073B76FA-2A71-4CEA-BE6C-E16E08970A7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AC2220-179D-4A11-9F0E-5DB861C588E1}" type="pres">
      <dgm:prSet presAssocID="{073B76FA-2A71-4CEA-BE6C-E16E08970A76}" presName="level2hierChild" presStyleCnt="0"/>
      <dgm:spPr/>
      <dgm:t>
        <a:bodyPr/>
        <a:lstStyle/>
        <a:p>
          <a:endParaRPr lang="es-ES"/>
        </a:p>
      </dgm:t>
    </dgm:pt>
    <dgm:pt modelId="{8D732C5D-79BC-47DC-89FF-D1CC1DECE241}" type="pres">
      <dgm:prSet presAssocID="{0BFE6F0D-EA57-4067-AFDA-147C08C59B6A}" presName="conn2-1" presStyleLbl="parChTrans1D2" presStyleIdx="0" presStyleCnt="4"/>
      <dgm:spPr/>
      <dgm:t>
        <a:bodyPr/>
        <a:lstStyle/>
        <a:p>
          <a:endParaRPr lang="es-ES"/>
        </a:p>
      </dgm:t>
    </dgm:pt>
    <dgm:pt modelId="{7E4FE489-3AD1-424F-9C18-620B74D24690}" type="pres">
      <dgm:prSet presAssocID="{0BFE6F0D-EA57-4067-AFDA-147C08C59B6A}" presName="connTx" presStyleLbl="parChTrans1D2" presStyleIdx="0" presStyleCnt="4"/>
      <dgm:spPr/>
      <dgm:t>
        <a:bodyPr/>
        <a:lstStyle/>
        <a:p>
          <a:endParaRPr lang="es-ES"/>
        </a:p>
      </dgm:t>
    </dgm:pt>
    <dgm:pt modelId="{B1DA7A9B-BCCA-48D8-8E5F-598451258181}" type="pres">
      <dgm:prSet presAssocID="{5451BAD9-9BBB-49B8-9F44-D916064EA703}" presName="root2" presStyleCnt="0"/>
      <dgm:spPr/>
      <dgm:t>
        <a:bodyPr/>
        <a:lstStyle/>
        <a:p>
          <a:endParaRPr lang="es-ES"/>
        </a:p>
      </dgm:t>
    </dgm:pt>
    <dgm:pt modelId="{58DE45E8-E9F5-45C9-AF66-93A7E54A54C5}" type="pres">
      <dgm:prSet presAssocID="{5451BAD9-9BBB-49B8-9F44-D916064EA703}" presName="LevelTwoTextNode" presStyleLbl="node2" presStyleIdx="0" presStyleCnt="4" custScaleX="229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67CB38-D8E8-4E26-B3F0-FC9CD9999B20}" type="pres">
      <dgm:prSet presAssocID="{5451BAD9-9BBB-49B8-9F44-D916064EA703}" presName="level3hierChild" presStyleCnt="0"/>
      <dgm:spPr/>
      <dgm:t>
        <a:bodyPr/>
        <a:lstStyle/>
        <a:p>
          <a:endParaRPr lang="es-ES"/>
        </a:p>
      </dgm:t>
    </dgm:pt>
    <dgm:pt modelId="{517D1782-C54A-401E-AC92-0F0DFF924344}" type="pres">
      <dgm:prSet presAssocID="{4AA09DF8-9F20-4FBB-871B-EE3F80334A85}" presName="conn2-1" presStyleLbl="parChTrans1D2" presStyleIdx="1" presStyleCnt="4"/>
      <dgm:spPr/>
      <dgm:t>
        <a:bodyPr/>
        <a:lstStyle/>
        <a:p>
          <a:endParaRPr lang="es-ES"/>
        </a:p>
      </dgm:t>
    </dgm:pt>
    <dgm:pt modelId="{D90A06EF-6F5A-4DF9-A7EE-1F30784C7DDF}" type="pres">
      <dgm:prSet presAssocID="{4AA09DF8-9F20-4FBB-871B-EE3F80334A85}" presName="connTx" presStyleLbl="parChTrans1D2" presStyleIdx="1" presStyleCnt="4"/>
      <dgm:spPr/>
      <dgm:t>
        <a:bodyPr/>
        <a:lstStyle/>
        <a:p>
          <a:endParaRPr lang="es-ES"/>
        </a:p>
      </dgm:t>
    </dgm:pt>
    <dgm:pt modelId="{4AA655F3-24FB-46DE-972F-C1EE8FD5A396}" type="pres">
      <dgm:prSet presAssocID="{646ADF49-79FC-4F2A-AF6D-1DEEFB8DB641}" presName="root2" presStyleCnt="0"/>
      <dgm:spPr/>
      <dgm:t>
        <a:bodyPr/>
        <a:lstStyle/>
        <a:p>
          <a:endParaRPr lang="es-ES"/>
        </a:p>
      </dgm:t>
    </dgm:pt>
    <dgm:pt modelId="{8BDAA099-5C97-4DCB-B17B-C20A14D645B2}" type="pres">
      <dgm:prSet presAssocID="{646ADF49-79FC-4F2A-AF6D-1DEEFB8DB641}" presName="LevelTwoTextNode" presStyleLbl="node2" presStyleIdx="1" presStyleCnt="4" custScaleX="229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3F4AD-9C99-45D0-B468-962F8F4168A6}" type="pres">
      <dgm:prSet presAssocID="{646ADF49-79FC-4F2A-AF6D-1DEEFB8DB641}" presName="level3hierChild" presStyleCnt="0"/>
      <dgm:spPr/>
      <dgm:t>
        <a:bodyPr/>
        <a:lstStyle/>
        <a:p>
          <a:endParaRPr lang="es-ES"/>
        </a:p>
      </dgm:t>
    </dgm:pt>
    <dgm:pt modelId="{238A7EE9-DC9D-4402-9DA5-04D970391D7F}" type="pres">
      <dgm:prSet presAssocID="{586AB3A8-33C5-4270-B4BE-9DBFC56117C7}" presName="conn2-1" presStyleLbl="parChTrans1D2" presStyleIdx="2" presStyleCnt="4"/>
      <dgm:spPr/>
      <dgm:t>
        <a:bodyPr/>
        <a:lstStyle/>
        <a:p>
          <a:endParaRPr lang="es-ES"/>
        </a:p>
      </dgm:t>
    </dgm:pt>
    <dgm:pt modelId="{86D6AA96-C12A-4324-B03B-1BF7A9FDB36C}" type="pres">
      <dgm:prSet presAssocID="{586AB3A8-33C5-4270-B4BE-9DBFC56117C7}" presName="connTx" presStyleLbl="parChTrans1D2" presStyleIdx="2" presStyleCnt="4"/>
      <dgm:spPr/>
      <dgm:t>
        <a:bodyPr/>
        <a:lstStyle/>
        <a:p>
          <a:endParaRPr lang="es-ES"/>
        </a:p>
      </dgm:t>
    </dgm:pt>
    <dgm:pt modelId="{918357AB-84B0-48AA-AA36-A30CD9AD7715}" type="pres">
      <dgm:prSet presAssocID="{E0EFD9DB-E6B2-4E39-A1FF-DA86E63B2AA6}" presName="root2" presStyleCnt="0"/>
      <dgm:spPr/>
      <dgm:t>
        <a:bodyPr/>
        <a:lstStyle/>
        <a:p>
          <a:endParaRPr lang="es-ES"/>
        </a:p>
      </dgm:t>
    </dgm:pt>
    <dgm:pt modelId="{2C450C76-0A7E-4D01-8822-B140649B465D}" type="pres">
      <dgm:prSet presAssocID="{E0EFD9DB-E6B2-4E39-A1FF-DA86E63B2AA6}" presName="LevelTwoTextNode" presStyleLbl="node2" presStyleIdx="2" presStyleCnt="4" custScaleX="229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78094C-2AD1-4FF2-9708-E9D7C7CBB59C}" type="pres">
      <dgm:prSet presAssocID="{E0EFD9DB-E6B2-4E39-A1FF-DA86E63B2AA6}" presName="level3hierChild" presStyleCnt="0"/>
      <dgm:spPr/>
      <dgm:t>
        <a:bodyPr/>
        <a:lstStyle/>
        <a:p>
          <a:endParaRPr lang="es-ES"/>
        </a:p>
      </dgm:t>
    </dgm:pt>
    <dgm:pt modelId="{DA0310E1-873D-4BD7-AAD1-3CEB890E7245}" type="pres">
      <dgm:prSet presAssocID="{AA227945-41E2-485A-94C9-09F76A02E20B}" presName="conn2-1" presStyleLbl="parChTrans1D2" presStyleIdx="3" presStyleCnt="4"/>
      <dgm:spPr/>
      <dgm:t>
        <a:bodyPr/>
        <a:lstStyle/>
        <a:p>
          <a:endParaRPr lang="es-ES"/>
        </a:p>
      </dgm:t>
    </dgm:pt>
    <dgm:pt modelId="{AA5FCBB2-1F58-4F69-9BFF-70036AF6E68B}" type="pres">
      <dgm:prSet presAssocID="{AA227945-41E2-485A-94C9-09F76A02E20B}" presName="connTx" presStyleLbl="parChTrans1D2" presStyleIdx="3" presStyleCnt="4"/>
      <dgm:spPr/>
      <dgm:t>
        <a:bodyPr/>
        <a:lstStyle/>
        <a:p>
          <a:endParaRPr lang="es-ES"/>
        </a:p>
      </dgm:t>
    </dgm:pt>
    <dgm:pt modelId="{15506283-9B25-4B78-B7BB-3A6161162286}" type="pres">
      <dgm:prSet presAssocID="{54581ADA-7A04-40DB-8080-048A8FAE8F92}" presName="root2" presStyleCnt="0"/>
      <dgm:spPr/>
      <dgm:t>
        <a:bodyPr/>
        <a:lstStyle/>
        <a:p>
          <a:endParaRPr lang="es-ES"/>
        </a:p>
      </dgm:t>
    </dgm:pt>
    <dgm:pt modelId="{A0CB2594-DBBC-4647-BA68-56E6100A9F51}" type="pres">
      <dgm:prSet presAssocID="{54581ADA-7A04-40DB-8080-048A8FAE8F92}" presName="LevelTwoTextNode" presStyleLbl="node2" presStyleIdx="3" presStyleCnt="4" custScaleX="229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733CBB-E803-4BF3-B2C5-4089895D7B63}" type="pres">
      <dgm:prSet presAssocID="{54581ADA-7A04-40DB-8080-048A8FAE8F92}" presName="level3hierChild" presStyleCnt="0"/>
      <dgm:spPr/>
      <dgm:t>
        <a:bodyPr/>
        <a:lstStyle/>
        <a:p>
          <a:endParaRPr lang="es-ES"/>
        </a:p>
      </dgm:t>
    </dgm:pt>
  </dgm:ptLst>
  <dgm:cxnLst>
    <dgm:cxn modelId="{E7AA66A7-3CEC-403D-BB77-EAE32E73B736}" srcId="{073B76FA-2A71-4CEA-BE6C-E16E08970A76}" destId="{5451BAD9-9BBB-49B8-9F44-D916064EA703}" srcOrd="0" destOrd="0" parTransId="{0BFE6F0D-EA57-4067-AFDA-147C08C59B6A}" sibTransId="{103F5283-3980-4F54-930F-BB0F2FF70D13}"/>
    <dgm:cxn modelId="{5310CB2C-70D2-4186-ADC9-1C2D678036A3}" type="presOf" srcId="{0BFE6F0D-EA57-4067-AFDA-147C08C59B6A}" destId="{8D732C5D-79BC-47DC-89FF-D1CC1DECE241}" srcOrd="0" destOrd="0" presId="urn:microsoft.com/office/officeart/2008/layout/HorizontalMultiLevelHierarchy"/>
    <dgm:cxn modelId="{CF1FD52F-F1A8-44B4-BF8C-1AC57ED2D517}" type="presOf" srcId="{5451BAD9-9BBB-49B8-9F44-D916064EA703}" destId="{58DE45E8-E9F5-45C9-AF66-93A7E54A54C5}" srcOrd="0" destOrd="0" presId="urn:microsoft.com/office/officeart/2008/layout/HorizontalMultiLevelHierarchy"/>
    <dgm:cxn modelId="{281D3BAE-E4EB-408F-BEE1-77CF74E8E291}" type="presOf" srcId="{AA227945-41E2-485A-94C9-09F76A02E20B}" destId="{DA0310E1-873D-4BD7-AAD1-3CEB890E7245}" srcOrd="0" destOrd="0" presId="urn:microsoft.com/office/officeart/2008/layout/HorizontalMultiLevelHierarchy"/>
    <dgm:cxn modelId="{7EEFED27-F835-44A3-9C91-0F12C6BD533D}" type="presOf" srcId="{586AB3A8-33C5-4270-B4BE-9DBFC56117C7}" destId="{86D6AA96-C12A-4324-B03B-1BF7A9FDB36C}" srcOrd="1" destOrd="0" presId="urn:microsoft.com/office/officeart/2008/layout/HorizontalMultiLevelHierarchy"/>
    <dgm:cxn modelId="{962E3838-3D40-4049-826A-8678A09814D4}" type="presOf" srcId="{4AA09DF8-9F20-4FBB-871B-EE3F80334A85}" destId="{D90A06EF-6F5A-4DF9-A7EE-1F30784C7DDF}" srcOrd="1" destOrd="0" presId="urn:microsoft.com/office/officeart/2008/layout/HorizontalMultiLevelHierarchy"/>
    <dgm:cxn modelId="{AB7D5F79-70E9-4E07-B057-47A904E5518D}" srcId="{073B76FA-2A71-4CEA-BE6C-E16E08970A76}" destId="{646ADF49-79FC-4F2A-AF6D-1DEEFB8DB641}" srcOrd="1" destOrd="0" parTransId="{4AA09DF8-9F20-4FBB-871B-EE3F80334A85}" sibTransId="{8F5E5608-3D95-4B38-BB47-3C706F5D554D}"/>
    <dgm:cxn modelId="{7BCF2B90-30BB-4012-A881-4F74D9F4BC76}" type="presOf" srcId="{4AA09DF8-9F20-4FBB-871B-EE3F80334A85}" destId="{517D1782-C54A-401E-AC92-0F0DFF924344}" srcOrd="0" destOrd="0" presId="urn:microsoft.com/office/officeart/2008/layout/HorizontalMultiLevelHierarchy"/>
    <dgm:cxn modelId="{9A852F67-70B4-447E-8B36-A83F7F2D3E38}" type="presOf" srcId="{54581ADA-7A04-40DB-8080-048A8FAE8F92}" destId="{A0CB2594-DBBC-4647-BA68-56E6100A9F51}" srcOrd="0" destOrd="0" presId="urn:microsoft.com/office/officeart/2008/layout/HorizontalMultiLevelHierarchy"/>
    <dgm:cxn modelId="{930B39A6-35B3-4C37-9EAD-9658906D92BA}" type="presOf" srcId="{646ADF49-79FC-4F2A-AF6D-1DEEFB8DB641}" destId="{8BDAA099-5C97-4DCB-B17B-C20A14D645B2}" srcOrd="0" destOrd="0" presId="urn:microsoft.com/office/officeart/2008/layout/HorizontalMultiLevelHierarchy"/>
    <dgm:cxn modelId="{5C416DF9-83A9-4085-87CE-71841190CCA3}" type="presOf" srcId="{586AB3A8-33C5-4270-B4BE-9DBFC56117C7}" destId="{238A7EE9-DC9D-4402-9DA5-04D970391D7F}" srcOrd="0" destOrd="0" presId="urn:microsoft.com/office/officeart/2008/layout/HorizontalMultiLevelHierarchy"/>
    <dgm:cxn modelId="{22776763-4E82-4B8E-A1EA-F4CA5533D249}" type="presOf" srcId="{0BFE6F0D-EA57-4067-AFDA-147C08C59B6A}" destId="{7E4FE489-3AD1-424F-9C18-620B74D24690}" srcOrd="1" destOrd="0" presId="urn:microsoft.com/office/officeart/2008/layout/HorizontalMultiLevelHierarchy"/>
    <dgm:cxn modelId="{32335DA4-78F8-403A-83EC-DA4BA74F89EC}" type="presOf" srcId="{073B76FA-2A71-4CEA-BE6C-E16E08970A76}" destId="{66F1E1AC-9069-4B67-8105-A46172C1C516}" srcOrd="0" destOrd="0" presId="urn:microsoft.com/office/officeart/2008/layout/HorizontalMultiLevelHierarchy"/>
    <dgm:cxn modelId="{3E16B06E-AC01-47CA-BFAC-1E90C726430B}" srcId="{073B76FA-2A71-4CEA-BE6C-E16E08970A76}" destId="{E0EFD9DB-E6B2-4E39-A1FF-DA86E63B2AA6}" srcOrd="2" destOrd="0" parTransId="{586AB3A8-33C5-4270-B4BE-9DBFC56117C7}" sibTransId="{7F26CF9C-C8EC-4380-B186-377DBB797D1A}"/>
    <dgm:cxn modelId="{C492C9C6-B524-43C7-92C4-D5512337C9E0}" type="presOf" srcId="{C79A722C-4286-4511-B729-8AB77C5B69B1}" destId="{63DC1EAD-36C1-46DE-AC1F-BD98E26F03EE}" srcOrd="0" destOrd="0" presId="urn:microsoft.com/office/officeart/2008/layout/HorizontalMultiLevelHierarchy"/>
    <dgm:cxn modelId="{707ABE08-968E-48B0-B69E-27791914C5F3}" type="presOf" srcId="{AA227945-41E2-485A-94C9-09F76A02E20B}" destId="{AA5FCBB2-1F58-4F69-9BFF-70036AF6E68B}" srcOrd="1" destOrd="0" presId="urn:microsoft.com/office/officeart/2008/layout/HorizontalMultiLevelHierarchy"/>
    <dgm:cxn modelId="{69023E26-FDFC-4CE0-BC61-7087025B27CF}" type="presOf" srcId="{E0EFD9DB-E6B2-4E39-A1FF-DA86E63B2AA6}" destId="{2C450C76-0A7E-4D01-8822-B140649B465D}" srcOrd="0" destOrd="0" presId="urn:microsoft.com/office/officeart/2008/layout/HorizontalMultiLevelHierarchy"/>
    <dgm:cxn modelId="{4AF85147-D5C9-4118-877F-7C6878389DD2}" srcId="{073B76FA-2A71-4CEA-BE6C-E16E08970A76}" destId="{54581ADA-7A04-40DB-8080-048A8FAE8F92}" srcOrd="3" destOrd="0" parTransId="{AA227945-41E2-485A-94C9-09F76A02E20B}" sibTransId="{F9C0E531-CD5A-4C8F-A3F9-939E5946F0AD}"/>
    <dgm:cxn modelId="{328326B8-06C4-456B-85B1-BD0A3F330130}" srcId="{C79A722C-4286-4511-B729-8AB77C5B69B1}" destId="{073B76FA-2A71-4CEA-BE6C-E16E08970A76}" srcOrd="0" destOrd="0" parTransId="{51551A0F-5690-481D-A814-5863245F3184}" sibTransId="{204C9FEF-2A06-4C64-B1FC-03739A364AA1}"/>
    <dgm:cxn modelId="{131A2D4D-7429-434C-BCC4-40CCB84B1BA5}" type="presParOf" srcId="{63DC1EAD-36C1-46DE-AC1F-BD98E26F03EE}" destId="{9BD09E79-4A62-4EE0-AE62-FCD3B55B6648}" srcOrd="0" destOrd="0" presId="urn:microsoft.com/office/officeart/2008/layout/HorizontalMultiLevelHierarchy"/>
    <dgm:cxn modelId="{7C9B326E-70EA-4D7F-B742-3039315E47B2}" type="presParOf" srcId="{9BD09E79-4A62-4EE0-AE62-FCD3B55B6648}" destId="{66F1E1AC-9069-4B67-8105-A46172C1C516}" srcOrd="0" destOrd="0" presId="urn:microsoft.com/office/officeart/2008/layout/HorizontalMultiLevelHierarchy"/>
    <dgm:cxn modelId="{1F2DB327-13D1-4482-88F8-3F046CE9EBB2}" type="presParOf" srcId="{9BD09E79-4A62-4EE0-AE62-FCD3B55B6648}" destId="{81AC2220-179D-4A11-9F0E-5DB861C588E1}" srcOrd="1" destOrd="0" presId="urn:microsoft.com/office/officeart/2008/layout/HorizontalMultiLevelHierarchy"/>
    <dgm:cxn modelId="{AB9ECB1D-307C-408B-B0A7-513A7E4871A7}" type="presParOf" srcId="{81AC2220-179D-4A11-9F0E-5DB861C588E1}" destId="{8D732C5D-79BC-47DC-89FF-D1CC1DECE241}" srcOrd="0" destOrd="0" presId="urn:microsoft.com/office/officeart/2008/layout/HorizontalMultiLevelHierarchy"/>
    <dgm:cxn modelId="{51DA3F62-7697-4539-A50E-3625541B6282}" type="presParOf" srcId="{8D732C5D-79BC-47DC-89FF-D1CC1DECE241}" destId="{7E4FE489-3AD1-424F-9C18-620B74D24690}" srcOrd="0" destOrd="0" presId="urn:microsoft.com/office/officeart/2008/layout/HorizontalMultiLevelHierarchy"/>
    <dgm:cxn modelId="{8ADE159B-A6D9-4086-B957-70DEE295A9F6}" type="presParOf" srcId="{81AC2220-179D-4A11-9F0E-5DB861C588E1}" destId="{B1DA7A9B-BCCA-48D8-8E5F-598451258181}" srcOrd="1" destOrd="0" presId="urn:microsoft.com/office/officeart/2008/layout/HorizontalMultiLevelHierarchy"/>
    <dgm:cxn modelId="{6F5624AA-0D3C-4042-A17F-A815C596D9D8}" type="presParOf" srcId="{B1DA7A9B-BCCA-48D8-8E5F-598451258181}" destId="{58DE45E8-E9F5-45C9-AF66-93A7E54A54C5}" srcOrd="0" destOrd="0" presId="urn:microsoft.com/office/officeart/2008/layout/HorizontalMultiLevelHierarchy"/>
    <dgm:cxn modelId="{33BD5D74-19FD-4B3E-A93B-C3D52CC43554}" type="presParOf" srcId="{B1DA7A9B-BCCA-48D8-8E5F-598451258181}" destId="{0267CB38-D8E8-4E26-B3F0-FC9CD9999B20}" srcOrd="1" destOrd="0" presId="urn:microsoft.com/office/officeart/2008/layout/HorizontalMultiLevelHierarchy"/>
    <dgm:cxn modelId="{DE91158B-DCBD-4935-B246-0B9CA0A00F4C}" type="presParOf" srcId="{81AC2220-179D-4A11-9F0E-5DB861C588E1}" destId="{517D1782-C54A-401E-AC92-0F0DFF924344}" srcOrd="2" destOrd="0" presId="urn:microsoft.com/office/officeart/2008/layout/HorizontalMultiLevelHierarchy"/>
    <dgm:cxn modelId="{6EE5A1C0-87B7-4B13-B0EA-47D095F4D437}" type="presParOf" srcId="{517D1782-C54A-401E-AC92-0F0DFF924344}" destId="{D90A06EF-6F5A-4DF9-A7EE-1F30784C7DDF}" srcOrd="0" destOrd="0" presId="urn:microsoft.com/office/officeart/2008/layout/HorizontalMultiLevelHierarchy"/>
    <dgm:cxn modelId="{60E2C594-6E11-4EB6-89CF-257AE0B8024B}" type="presParOf" srcId="{81AC2220-179D-4A11-9F0E-5DB861C588E1}" destId="{4AA655F3-24FB-46DE-972F-C1EE8FD5A396}" srcOrd="3" destOrd="0" presId="urn:microsoft.com/office/officeart/2008/layout/HorizontalMultiLevelHierarchy"/>
    <dgm:cxn modelId="{FD3C3572-0DE5-4C03-8ACB-11D9AC04C524}" type="presParOf" srcId="{4AA655F3-24FB-46DE-972F-C1EE8FD5A396}" destId="{8BDAA099-5C97-4DCB-B17B-C20A14D645B2}" srcOrd="0" destOrd="0" presId="urn:microsoft.com/office/officeart/2008/layout/HorizontalMultiLevelHierarchy"/>
    <dgm:cxn modelId="{AA984A10-D63C-4ECD-A786-74774B6CC18F}" type="presParOf" srcId="{4AA655F3-24FB-46DE-972F-C1EE8FD5A396}" destId="{B1E3F4AD-9C99-45D0-B468-962F8F4168A6}" srcOrd="1" destOrd="0" presId="urn:microsoft.com/office/officeart/2008/layout/HorizontalMultiLevelHierarchy"/>
    <dgm:cxn modelId="{5A08692E-7516-426D-808B-604F96B4A7CE}" type="presParOf" srcId="{81AC2220-179D-4A11-9F0E-5DB861C588E1}" destId="{238A7EE9-DC9D-4402-9DA5-04D970391D7F}" srcOrd="4" destOrd="0" presId="urn:microsoft.com/office/officeart/2008/layout/HorizontalMultiLevelHierarchy"/>
    <dgm:cxn modelId="{661EE3F8-CD38-4DE5-BAD1-CF6B143F30E9}" type="presParOf" srcId="{238A7EE9-DC9D-4402-9DA5-04D970391D7F}" destId="{86D6AA96-C12A-4324-B03B-1BF7A9FDB36C}" srcOrd="0" destOrd="0" presId="urn:microsoft.com/office/officeart/2008/layout/HorizontalMultiLevelHierarchy"/>
    <dgm:cxn modelId="{A5290593-9158-4215-9264-513BE2B31CF1}" type="presParOf" srcId="{81AC2220-179D-4A11-9F0E-5DB861C588E1}" destId="{918357AB-84B0-48AA-AA36-A30CD9AD7715}" srcOrd="5" destOrd="0" presId="urn:microsoft.com/office/officeart/2008/layout/HorizontalMultiLevelHierarchy"/>
    <dgm:cxn modelId="{869155C8-E90C-4549-B507-8D81AF4F3EA7}" type="presParOf" srcId="{918357AB-84B0-48AA-AA36-A30CD9AD7715}" destId="{2C450C76-0A7E-4D01-8822-B140649B465D}" srcOrd="0" destOrd="0" presId="urn:microsoft.com/office/officeart/2008/layout/HorizontalMultiLevelHierarchy"/>
    <dgm:cxn modelId="{E1A6B7F7-820E-4CBC-832B-85DC4939167F}" type="presParOf" srcId="{918357AB-84B0-48AA-AA36-A30CD9AD7715}" destId="{3D78094C-2AD1-4FF2-9708-E9D7C7CBB59C}" srcOrd="1" destOrd="0" presId="urn:microsoft.com/office/officeart/2008/layout/HorizontalMultiLevelHierarchy"/>
    <dgm:cxn modelId="{C8EBD16C-5AAF-414E-ADB8-300C4C791F7D}" type="presParOf" srcId="{81AC2220-179D-4A11-9F0E-5DB861C588E1}" destId="{DA0310E1-873D-4BD7-AAD1-3CEB890E7245}" srcOrd="6" destOrd="0" presId="urn:microsoft.com/office/officeart/2008/layout/HorizontalMultiLevelHierarchy"/>
    <dgm:cxn modelId="{E2E1C4F1-B250-466F-A27D-26165D27D244}" type="presParOf" srcId="{DA0310E1-873D-4BD7-AAD1-3CEB890E7245}" destId="{AA5FCBB2-1F58-4F69-9BFF-70036AF6E68B}" srcOrd="0" destOrd="0" presId="urn:microsoft.com/office/officeart/2008/layout/HorizontalMultiLevelHierarchy"/>
    <dgm:cxn modelId="{6AEE6C29-816A-40DA-B49E-7457DABF63E0}" type="presParOf" srcId="{81AC2220-179D-4A11-9F0E-5DB861C588E1}" destId="{15506283-9B25-4B78-B7BB-3A6161162286}" srcOrd="7" destOrd="0" presId="urn:microsoft.com/office/officeart/2008/layout/HorizontalMultiLevelHierarchy"/>
    <dgm:cxn modelId="{DCE1399C-7003-4614-8075-2DDAC26A092F}" type="presParOf" srcId="{15506283-9B25-4B78-B7BB-3A6161162286}" destId="{A0CB2594-DBBC-4647-BA68-56E6100A9F51}" srcOrd="0" destOrd="0" presId="urn:microsoft.com/office/officeart/2008/layout/HorizontalMultiLevelHierarchy"/>
    <dgm:cxn modelId="{4B6ECDA6-5FE2-42C0-BDE9-6FC29498D17E}" type="presParOf" srcId="{15506283-9B25-4B78-B7BB-3A6161162286}" destId="{1E733CBB-E803-4BF3-B2C5-4089895D7B6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A8F63D-4F4D-42C4-BA40-F6EECCE9057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3341E88-7242-40DB-A2AF-ABA3A22D7DDB}">
      <dgm:prSet phldrT="[Texto]" custT="1"/>
      <dgm:spPr/>
      <dgm:t>
        <a:bodyPr/>
        <a:lstStyle/>
        <a:p>
          <a:r>
            <a:rPr lang="en-US" sz="4000" dirty="0" smtClean="0"/>
            <a:t>1</a:t>
          </a:r>
          <a:endParaRPr lang="es-ES" sz="4000" dirty="0"/>
        </a:p>
      </dgm:t>
    </dgm:pt>
    <dgm:pt modelId="{662FAF5E-9ED2-4E3D-9E19-BDFC9D457CAA}" type="parTrans" cxnId="{E89F39AC-CD7D-4B84-A350-74871CBF059F}">
      <dgm:prSet/>
      <dgm:spPr/>
      <dgm:t>
        <a:bodyPr/>
        <a:lstStyle/>
        <a:p>
          <a:endParaRPr lang="es-ES"/>
        </a:p>
      </dgm:t>
    </dgm:pt>
    <dgm:pt modelId="{E9269D9C-AB67-4C5C-A704-FD36A3794C34}" type="sibTrans" cxnId="{E89F39AC-CD7D-4B84-A350-74871CBF059F}">
      <dgm:prSet/>
      <dgm:spPr/>
      <dgm:t>
        <a:bodyPr/>
        <a:lstStyle/>
        <a:p>
          <a:endParaRPr lang="es-ES"/>
        </a:p>
      </dgm:t>
    </dgm:pt>
    <dgm:pt modelId="{A2C2B761-9CA6-4DB5-B699-45D3CCA07D45}">
      <dgm:prSet phldrT="[Texto]" custT="1"/>
      <dgm:spPr/>
      <dgm:t>
        <a:bodyPr/>
        <a:lstStyle/>
        <a:p>
          <a:pPr algn="just"/>
          <a:r>
            <a:rPr lang="es-ES" sz="2400" b="1" smtClean="0">
              <a:latin typeface="Arial" panose="020B0604020202020204" pitchFamily="34" charset="0"/>
              <a:cs typeface="Arial" panose="020B0604020202020204" pitchFamily="34" charset="0"/>
            </a:rPr>
            <a:t>Los </a:t>
          </a:r>
          <a:r>
            <a:rPr lang="es-E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resultados combinados de rendimiento en etiquetación manual y de crowdsourcing aplicados al reconocimiento de firma visualizan un futuro prometedor en la investigación de selección y depuración de características discriminantes</a:t>
          </a:r>
          <a:endParaRPr lang="es-E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979DD6-CDD8-4AC4-919B-C5800F2012DB}" type="parTrans" cxnId="{979EBDE9-EC98-4219-8753-F3D5B70EB83E}">
      <dgm:prSet/>
      <dgm:spPr/>
      <dgm:t>
        <a:bodyPr/>
        <a:lstStyle/>
        <a:p>
          <a:endParaRPr lang="es-ES"/>
        </a:p>
      </dgm:t>
    </dgm:pt>
    <dgm:pt modelId="{B6F130C2-512E-4D24-80DE-7BD340F7FCF0}" type="sibTrans" cxnId="{979EBDE9-EC98-4219-8753-F3D5B70EB83E}">
      <dgm:prSet/>
      <dgm:spPr/>
      <dgm:t>
        <a:bodyPr/>
        <a:lstStyle/>
        <a:p>
          <a:endParaRPr lang="es-ES"/>
        </a:p>
      </dgm:t>
    </dgm:pt>
    <dgm:pt modelId="{580DBF94-8EF9-48E4-BCA4-11477FEB31AD}">
      <dgm:prSet phldrT="[Texto]"/>
      <dgm:spPr/>
      <dgm:t>
        <a:bodyPr/>
        <a:lstStyle/>
        <a:p>
          <a:r>
            <a:rPr lang="en-US" dirty="0" smtClean="0"/>
            <a:t>2</a:t>
          </a:r>
          <a:endParaRPr lang="es-ES" dirty="0"/>
        </a:p>
      </dgm:t>
    </dgm:pt>
    <dgm:pt modelId="{81C18369-290F-4D77-AABF-F6F490F7D2EB}" type="parTrans" cxnId="{141F8670-F049-4363-8406-8FE50D32AE41}">
      <dgm:prSet/>
      <dgm:spPr/>
      <dgm:t>
        <a:bodyPr/>
        <a:lstStyle/>
        <a:p>
          <a:endParaRPr lang="es-ES"/>
        </a:p>
      </dgm:t>
    </dgm:pt>
    <dgm:pt modelId="{03A6A8C5-4B4D-48CF-930E-C3428EC7AB60}" type="sibTrans" cxnId="{141F8670-F049-4363-8406-8FE50D32AE41}">
      <dgm:prSet/>
      <dgm:spPr/>
      <dgm:t>
        <a:bodyPr/>
        <a:lstStyle/>
        <a:p>
          <a:endParaRPr lang="es-ES"/>
        </a:p>
      </dgm:t>
    </dgm:pt>
    <dgm:pt modelId="{7F0E2D48-6669-4BCD-B334-54EA48A5F3E3}">
      <dgm:prSet phldrT="[Texto]" custT="1"/>
      <dgm:spPr/>
      <dgm:t>
        <a:bodyPr/>
        <a:lstStyle/>
        <a:p>
          <a:pPr algn="just"/>
          <a:r>
            <a:rPr lang="es-E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Generación de nuevas </a:t>
          </a:r>
          <a:r>
            <a:rPr lang="es-ES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HITs</a:t>
          </a:r>
          <a:r>
            <a:rPr lang="es-E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vía crowdsourcing en reconocimiento de firmas mejorando o estableciendo nuevos parámetros tales como: número de firmantes, número de </a:t>
          </a:r>
          <a:r>
            <a:rPr lang="es-ES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workers</a:t>
          </a:r>
          <a:r>
            <a:rPr lang="es-E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, niveles de comparación, enfocados a nuevos escenarios de asistencia humana.</a:t>
          </a:r>
          <a:endParaRPr lang="es-E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B8BB76-6989-433D-9450-E6E7359922B9}" type="parTrans" cxnId="{95DA3412-B57C-487C-8FC9-5CA38F6D27F3}">
      <dgm:prSet/>
      <dgm:spPr/>
      <dgm:t>
        <a:bodyPr/>
        <a:lstStyle/>
        <a:p>
          <a:endParaRPr lang="es-ES"/>
        </a:p>
      </dgm:t>
    </dgm:pt>
    <dgm:pt modelId="{4E03A6D5-4543-4640-BFA8-E4521A434FF0}" type="sibTrans" cxnId="{95DA3412-B57C-487C-8FC9-5CA38F6D27F3}">
      <dgm:prSet/>
      <dgm:spPr/>
      <dgm:t>
        <a:bodyPr/>
        <a:lstStyle/>
        <a:p>
          <a:endParaRPr lang="es-ES"/>
        </a:p>
      </dgm:t>
    </dgm:pt>
    <dgm:pt modelId="{04B84268-A0FB-4584-94FE-73D698F1503A}" type="pres">
      <dgm:prSet presAssocID="{4CA8F63D-4F4D-42C4-BA40-F6EECCE905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B637B73-2D3F-4E39-9DC1-E0FF0D7CDA9B}" type="pres">
      <dgm:prSet presAssocID="{53341E88-7242-40DB-A2AF-ABA3A22D7DDB}" presName="composite" presStyleCnt="0"/>
      <dgm:spPr/>
    </dgm:pt>
    <dgm:pt modelId="{01D31612-B2CC-4D04-A9EA-EAA87EB70202}" type="pres">
      <dgm:prSet presAssocID="{53341E88-7242-40DB-A2AF-ABA3A22D7DDB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E90F76-8BD2-4C10-8B62-122F3F2AF1BF}" type="pres">
      <dgm:prSet presAssocID="{53341E88-7242-40DB-A2AF-ABA3A22D7DDB}" presName="descendantText" presStyleLbl="alignAcc1" presStyleIdx="0" presStyleCnt="2" custScaleY="1514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7C3ECE-30A2-40AC-93D9-CBDC685CD8E9}" type="pres">
      <dgm:prSet presAssocID="{E9269D9C-AB67-4C5C-A704-FD36A3794C34}" presName="sp" presStyleCnt="0"/>
      <dgm:spPr/>
    </dgm:pt>
    <dgm:pt modelId="{FC8905B9-EB6A-490E-8779-9C1EF6741FEB}" type="pres">
      <dgm:prSet presAssocID="{580DBF94-8EF9-48E4-BCA4-11477FEB31AD}" presName="composite" presStyleCnt="0"/>
      <dgm:spPr/>
    </dgm:pt>
    <dgm:pt modelId="{DAB080FF-FC4B-49AC-9A2C-F0420260E6A4}" type="pres">
      <dgm:prSet presAssocID="{580DBF94-8EF9-48E4-BCA4-11477FEB31AD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BE1F9B-ED19-4D31-84BA-EA3ED32F097F}" type="pres">
      <dgm:prSet presAssocID="{580DBF94-8EF9-48E4-BCA4-11477FEB31AD}" presName="descendantText" presStyleLbl="alignAcc1" presStyleIdx="1" presStyleCnt="2" custScaleY="1510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05BB93F-8B28-4A1D-AEF2-A57D8A8449E0}" type="presOf" srcId="{7F0E2D48-6669-4BCD-B334-54EA48A5F3E3}" destId="{FBBE1F9B-ED19-4D31-84BA-EA3ED32F097F}" srcOrd="0" destOrd="0" presId="urn:microsoft.com/office/officeart/2005/8/layout/chevron2"/>
    <dgm:cxn modelId="{2C0C8A99-9FE1-406B-A54D-58BAD5D0763B}" type="presOf" srcId="{580DBF94-8EF9-48E4-BCA4-11477FEB31AD}" destId="{DAB080FF-FC4B-49AC-9A2C-F0420260E6A4}" srcOrd="0" destOrd="0" presId="urn:microsoft.com/office/officeart/2005/8/layout/chevron2"/>
    <dgm:cxn modelId="{E89F39AC-CD7D-4B84-A350-74871CBF059F}" srcId="{4CA8F63D-4F4D-42C4-BA40-F6EECCE90576}" destId="{53341E88-7242-40DB-A2AF-ABA3A22D7DDB}" srcOrd="0" destOrd="0" parTransId="{662FAF5E-9ED2-4E3D-9E19-BDFC9D457CAA}" sibTransId="{E9269D9C-AB67-4C5C-A704-FD36A3794C34}"/>
    <dgm:cxn modelId="{430B6BE9-8026-45B4-A519-E9C92D02D7DD}" type="presOf" srcId="{A2C2B761-9CA6-4DB5-B699-45D3CCA07D45}" destId="{39E90F76-8BD2-4C10-8B62-122F3F2AF1BF}" srcOrd="0" destOrd="0" presId="urn:microsoft.com/office/officeart/2005/8/layout/chevron2"/>
    <dgm:cxn modelId="{D5E65CCA-EC68-4048-B954-0CE20CE2834C}" type="presOf" srcId="{53341E88-7242-40DB-A2AF-ABA3A22D7DDB}" destId="{01D31612-B2CC-4D04-A9EA-EAA87EB70202}" srcOrd="0" destOrd="0" presId="urn:microsoft.com/office/officeart/2005/8/layout/chevron2"/>
    <dgm:cxn modelId="{141F8670-F049-4363-8406-8FE50D32AE41}" srcId="{4CA8F63D-4F4D-42C4-BA40-F6EECCE90576}" destId="{580DBF94-8EF9-48E4-BCA4-11477FEB31AD}" srcOrd="1" destOrd="0" parTransId="{81C18369-290F-4D77-AABF-F6F490F7D2EB}" sibTransId="{03A6A8C5-4B4D-48CF-930E-C3428EC7AB60}"/>
    <dgm:cxn modelId="{95DA3412-B57C-487C-8FC9-5CA38F6D27F3}" srcId="{580DBF94-8EF9-48E4-BCA4-11477FEB31AD}" destId="{7F0E2D48-6669-4BCD-B334-54EA48A5F3E3}" srcOrd="0" destOrd="0" parTransId="{30B8BB76-6989-433D-9450-E6E7359922B9}" sibTransId="{4E03A6D5-4543-4640-BFA8-E4521A434FF0}"/>
    <dgm:cxn modelId="{64927CCB-026F-4068-A964-30F3588EAE4B}" type="presOf" srcId="{4CA8F63D-4F4D-42C4-BA40-F6EECCE90576}" destId="{04B84268-A0FB-4584-94FE-73D698F1503A}" srcOrd="0" destOrd="0" presId="urn:microsoft.com/office/officeart/2005/8/layout/chevron2"/>
    <dgm:cxn modelId="{979EBDE9-EC98-4219-8753-F3D5B70EB83E}" srcId="{53341E88-7242-40DB-A2AF-ABA3A22D7DDB}" destId="{A2C2B761-9CA6-4DB5-B699-45D3CCA07D45}" srcOrd="0" destOrd="0" parTransId="{45979DD6-CDD8-4AC4-919B-C5800F2012DB}" sibTransId="{B6F130C2-512E-4D24-80DE-7BD340F7FCF0}"/>
    <dgm:cxn modelId="{A54C364C-7865-4BAA-88FA-3C4C3BBD00C2}" type="presParOf" srcId="{04B84268-A0FB-4584-94FE-73D698F1503A}" destId="{DB637B73-2D3F-4E39-9DC1-E0FF0D7CDA9B}" srcOrd="0" destOrd="0" presId="urn:microsoft.com/office/officeart/2005/8/layout/chevron2"/>
    <dgm:cxn modelId="{D0E7AFCF-B32C-4982-8A6E-C8DB2FE683FE}" type="presParOf" srcId="{DB637B73-2D3F-4E39-9DC1-E0FF0D7CDA9B}" destId="{01D31612-B2CC-4D04-A9EA-EAA87EB70202}" srcOrd="0" destOrd="0" presId="urn:microsoft.com/office/officeart/2005/8/layout/chevron2"/>
    <dgm:cxn modelId="{9C3B54C9-844B-4265-A06C-152D2B164AF9}" type="presParOf" srcId="{DB637B73-2D3F-4E39-9DC1-E0FF0D7CDA9B}" destId="{39E90F76-8BD2-4C10-8B62-122F3F2AF1BF}" srcOrd="1" destOrd="0" presId="urn:microsoft.com/office/officeart/2005/8/layout/chevron2"/>
    <dgm:cxn modelId="{22FBE95E-02D6-443D-8EA4-A5C093EB22D0}" type="presParOf" srcId="{04B84268-A0FB-4584-94FE-73D698F1503A}" destId="{BD7C3ECE-30A2-40AC-93D9-CBDC685CD8E9}" srcOrd="1" destOrd="0" presId="urn:microsoft.com/office/officeart/2005/8/layout/chevron2"/>
    <dgm:cxn modelId="{B011A825-0260-471B-9B65-1602DEA4EF17}" type="presParOf" srcId="{04B84268-A0FB-4584-94FE-73D698F1503A}" destId="{FC8905B9-EB6A-490E-8779-9C1EF6741FEB}" srcOrd="2" destOrd="0" presId="urn:microsoft.com/office/officeart/2005/8/layout/chevron2"/>
    <dgm:cxn modelId="{C1524CC3-9BA2-4CE6-8A69-570E60BA3C1C}" type="presParOf" srcId="{FC8905B9-EB6A-490E-8779-9C1EF6741FEB}" destId="{DAB080FF-FC4B-49AC-9A2C-F0420260E6A4}" srcOrd="0" destOrd="0" presId="urn:microsoft.com/office/officeart/2005/8/layout/chevron2"/>
    <dgm:cxn modelId="{B7529646-E5B5-4B25-B074-D29544F7E5C9}" type="presParOf" srcId="{FC8905B9-EB6A-490E-8779-9C1EF6741FEB}" destId="{FBBE1F9B-ED19-4D31-84BA-EA3ED32F09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92B6C-CB1B-4F18-AC30-EB6CF1B8A3B4}">
      <dsp:nvSpPr>
        <dsp:cNvPr id="0" name=""/>
        <dsp:cNvSpPr/>
      </dsp:nvSpPr>
      <dsp:spPr>
        <a:xfrm>
          <a:off x="1985548" y="1618920"/>
          <a:ext cx="1720680" cy="13436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Características Crowdsourcing</a:t>
          </a:r>
          <a:endParaRPr lang="es-E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37536" y="1815698"/>
        <a:ext cx="1216704" cy="950128"/>
      </dsp:txXfrm>
    </dsp:sp>
    <dsp:sp modelId="{E73DE175-408B-4D40-BFB6-B5D516AFD714}">
      <dsp:nvSpPr>
        <dsp:cNvPr id="0" name=""/>
        <dsp:cNvSpPr/>
      </dsp:nvSpPr>
      <dsp:spPr>
        <a:xfrm rot="16200000">
          <a:off x="2640063" y="1396659"/>
          <a:ext cx="411649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411649" y="164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35597" y="1402804"/>
        <a:ext cx="20582" cy="20582"/>
      </dsp:txXfrm>
    </dsp:sp>
    <dsp:sp modelId="{AD818876-6DD8-4E2E-8B6C-B71311251542}">
      <dsp:nvSpPr>
        <dsp:cNvPr id="0" name=""/>
        <dsp:cNvSpPr/>
      </dsp:nvSpPr>
      <dsp:spPr>
        <a:xfrm>
          <a:off x="2077843" y="-157638"/>
          <a:ext cx="1536090" cy="13649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>
              <a:latin typeface="Arial" panose="020B0604020202020204" pitchFamily="34" charset="0"/>
              <a:cs typeface="Arial" panose="020B0604020202020204" pitchFamily="34" charset="0"/>
            </a:rPr>
            <a:t>Multitud (crowd) definida</a:t>
          </a:r>
        </a:p>
      </dsp:txBody>
      <dsp:txXfrm>
        <a:off x="2302798" y="42248"/>
        <a:ext cx="1086180" cy="965137"/>
      </dsp:txXfrm>
    </dsp:sp>
    <dsp:sp modelId="{C18C5709-219C-4685-9192-BA2EFA8BA2EE}">
      <dsp:nvSpPr>
        <dsp:cNvPr id="0" name=""/>
        <dsp:cNvSpPr/>
      </dsp:nvSpPr>
      <dsp:spPr>
        <a:xfrm rot="18900000">
          <a:off x="3332112" y="1640290"/>
          <a:ext cx="295626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295626" y="164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72534" y="1649334"/>
        <a:ext cx="14781" cy="14781"/>
      </dsp:txXfrm>
    </dsp:sp>
    <dsp:sp modelId="{1BDA8F03-BD73-46E1-A567-9876C68E6006}">
      <dsp:nvSpPr>
        <dsp:cNvPr id="0" name=""/>
        <dsp:cNvSpPr/>
      </dsp:nvSpPr>
      <dsp:spPr>
        <a:xfrm>
          <a:off x="3326555" y="359594"/>
          <a:ext cx="1536090" cy="13649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>
              <a:latin typeface="Arial" panose="020B0604020202020204" pitchFamily="34" charset="0"/>
              <a:cs typeface="Arial" panose="020B0604020202020204" pitchFamily="34" charset="0"/>
            </a:rPr>
            <a:t>Tarea con un objetivo claro</a:t>
          </a:r>
        </a:p>
      </dsp:txBody>
      <dsp:txXfrm>
        <a:off x="3551510" y="559480"/>
        <a:ext cx="1086180" cy="965137"/>
      </dsp:txXfrm>
    </dsp:sp>
    <dsp:sp modelId="{E1012763-D924-4F74-A97F-A1BB6C52B8C5}">
      <dsp:nvSpPr>
        <dsp:cNvPr id="0" name=""/>
        <dsp:cNvSpPr/>
      </dsp:nvSpPr>
      <dsp:spPr>
        <a:xfrm>
          <a:off x="3706228" y="2274326"/>
          <a:ext cx="137560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137560" y="164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1570" y="2287323"/>
        <a:ext cx="6878" cy="6878"/>
      </dsp:txXfrm>
    </dsp:sp>
    <dsp:sp modelId="{D8E5CCF0-0798-4B5F-8FAB-26CD7EB1553C}">
      <dsp:nvSpPr>
        <dsp:cNvPr id="0" name=""/>
        <dsp:cNvSpPr/>
      </dsp:nvSpPr>
      <dsp:spPr>
        <a:xfrm>
          <a:off x="3843789" y="1608307"/>
          <a:ext cx="1536090" cy="13649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>
              <a:latin typeface="Arial" panose="020B0604020202020204" pitchFamily="34" charset="0"/>
              <a:cs typeface="Arial" panose="020B0604020202020204" pitchFamily="34" charset="0"/>
            </a:rPr>
            <a:t>La recompensa recibida por la multitud es clara</a:t>
          </a:r>
        </a:p>
      </dsp:txBody>
      <dsp:txXfrm>
        <a:off x="4068744" y="1808193"/>
        <a:ext cx="1086180" cy="965137"/>
      </dsp:txXfrm>
    </dsp:sp>
    <dsp:sp modelId="{A60B94DB-19DE-4B58-B45F-EE2A6011BD99}">
      <dsp:nvSpPr>
        <dsp:cNvPr id="0" name=""/>
        <dsp:cNvSpPr/>
      </dsp:nvSpPr>
      <dsp:spPr>
        <a:xfrm rot="2700000">
          <a:off x="3332112" y="2908363"/>
          <a:ext cx="295626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295626" y="164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72534" y="2917408"/>
        <a:ext cx="14781" cy="14781"/>
      </dsp:txXfrm>
    </dsp:sp>
    <dsp:sp modelId="{2420A040-15A2-47DF-92D6-CE7C34A2E342}">
      <dsp:nvSpPr>
        <dsp:cNvPr id="0" name=""/>
        <dsp:cNvSpPr/>
      </dsp:nvSpPr>
      <dsp:spPr>
        <a:xfrm>
          <a:off x="3326555" y="2857020"/>
          <a:ext cx="1536090" cy="13649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>
              <a:latin typeface="Arial" panose="020B0604020202020204" pitchFamily="34" charset="0"/>
              <a:cs typeface="Arial" panose="020B0604020202020204" pitchFamily="34" charset="0"/>
            </a:rPr>
            <a:t>El crowdsourcer está claramente identificado</a:t>
          </a:r>
        </a:p>
      </dsp:txBody>
      <dsp:txXfrm>
        <a:off x="3551510" y="3056906"/>
        <a:ext cx="1086180" cy="965137"/>
      </dsp:txXfrm>
    </dsp:sp>
    <dsp:sp modelId="{DBC716A1-8159-443F-A933-12C2C5C28728}">
      <dsp:nvSpPr>
        <dsp:cNvPr id="0" name=""/>
        <dsp:cNvSpPr/>
      </dsp:nvSpPr>
      <dsp:spPr>
        <a:xfrm rot="5400000">
          <a:off x="2640063" y="3151994"/>
          <a:ext cx="411649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411649" y="164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35597" y="3158138"/>
        <a:ext cx="20582" cy="20582"/>
      </dsp:txXfrm>
    </dsp:sp>
    <dsp:sp modelId="{2D2A28EE-3B7C-4CA6-A2CC-307BE1CBE7BC}">
      <dsp:nvSpPr>
        <dsp:cNvPr id="0" name=""/>
        <dsp:cNvSpPr/>
      </dsp:nvSpPr>
      <dsp:spPr>
        <a:xfrm>
          <a:off x="2077843" y="3374254"/>
          <a:ext cx="1536090" cy="13649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>
              <a:latin typeface="Arial" panose="020B0604020202020204" pitchFamily="34" charset="0"/>
              <a:cs typeface="Arial" panose="020B0604020202020204" pitchFamily="34" charset="0"/>
            </a:rPr>
            <a:t>La compensación recibida por el crowdsourcer está definida</a:t>
          </a:r>
        </a:p>
      </dsp:txBody>
      <dsp:txXfrm>
        <a:off x="2302798" y="3574140"/>
        <a:ext cx="1086180" cy="965137"/>
      </dsp:txXfrm>
    </dsp:sp>
    <dsp:sp modelId="{C6CE8A6B-75FE-4346-BD0A-B13D098BAA7E}">
      <dsp:nvSpPr>
        <dsp:cNvPr id="0" name=""/>
        <dsp:cNvSpPr/>
      </dsp:nvSpPr>
      <dsp:spPr>
        <a:xfrm rot="8100000">
          <a:off x="2064038" y="2908363"/>
          <a:ext cx="295626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295626" y="164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04460" y="2917408"/>
        <a:ext cx="14781" cy="14781"/>
      </dsp:txXfrm>
    </dsp:sp>
    <dsp:sp modelId="{7E77BD07-6239-4C18-90D5-833E8C9B622F}">
      <dsp:nvSpPr>
        <dsp:cNvPr id="0" name=""/>
        <dsp:cNvSpPr/>
      </dsp:nvSpPr>
      <dsp:spPr>
        <a:xfrm>
          <a:off x="829130" y="2857020"/>
          <a:ext cx="1536090" cy="13649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>
              <a:latin typeface="Arial" panose="020B0604020202020204" pitchFamily="34" charset="0"/>
              <a:cs typeface="Arial" panose="020B0604020202020204" pitchFamily="34" charset="0"/>
            </a:rPr>
            <a:t>Es un proceso asignado en línea de tipo participativo</a:t>
          </a:r>
        </a:p>
      </dsp:txBody>
      <dsp:txXfrm>
        <a:off x="1054085" y="3056906"/>
        <a:ext cx="1086180" cy="965137"/>
      </dsp:txXfrm>
    </dsp:sp>
    <dsp:sp modelId="{C1F8049A-F545-4F2F-AEA7-5E3F7864AABD}">
      <dsp:nvSpPr>
        <dsp:cNvPr id="0" name=""/>
        <dsp:cNvSpPr/>
      </dsp:nvSpPr>
      <dsp:spPr>
        <a:xfrm rot="10800000">
          <a:off x="1847987" y="2274326"/>
          <a:ext cx="137560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137560" y="164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913328" y="2287323"/>
        <a:ext cx="6878" cy="6878"/>
      </dsp:txXfrm>
    </dsp:sp>
    <dsp:sp modelId="{5004D241-0BAC-466F-84AB-F825219D92F8}">
      <dsp:nvSpPr>
        <dsp:cNvPr id="0" name=""/>
        <dsp:cNvSpPr/>
      </dsp:nvSpPr>
      <dsp:spPr>
        <a:xfrm>
          <a:off x="311896" y="1608307"/>
          <a:ext cx="1536090" cy="13649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>
              <a:latin typeface="Arial" panose="020B0604020202020204" pitchFamily="34" charset="0"/>
              <a:cs typeface="Arial" panose="020B0604020202020204" pitchFamily="34" charset="0"/>
            </a:rPr>
            <a:t>Utiliza una convocatoria abierta de longitud variable</a:t>
          </a:r>
        </a:p>
      </dsp:txBody>
      <dsp:txXfrm>
        <a:off x="536851" y="1808193"/>
        <a:ext cx="1086180" cy="965137"/>
      </dsp:txXfrm>
    </dsp:sp>
    <dsp:sp modelId="{90AB4D4A-21E2-420E-BA4A-7C14A668349E}">
      <dsp:nvSpPr>
        <dsp:cNvPr id="0" name=""/>
        <dsp:cNvSpPr/>
      </dsp:nvSpPr>
      <dsp:spPr>
        <a:xfrm rot="13500000">
          <a:off x="2064038" y="1640290"/>
          <a:ext cx="295626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295626" y="164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04460" y="1649334"/>
        <a:ext cx="14781" cy="14781"/>
      </dsp:txXfrm>
    </dsp:sp>
    <dsp:sp modelId="{558C8AF0-7B86-472C-A186-8CFFACBE99C4}">
      <dsp:nvSpPr>
        <dsp:cNvPr id="0" name=""/>
        <dsp:cNvSpPr/>
      </dsp:nvSpPr>
      <dsp:spPr>
        <a:xfrm>
          <a:off x="829130" y="359594"/>
          <a:ext cx="1536090" cy="13649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>
              <a:latin typeface="Arial" panose="020B0604020202020204" pitchFamily="34" charset="0"/>
              <a:cs typeface="Arial" panose="020B0604020202020204" pitchFamily="34" charset="0"/>
            </a:rPr>
            <a:t>Utiliza el Internet</a:t>
          </a:r>
        </a:p>
      </dsp:txBody>
      <dsp:txXfrm>
        <a:off x="1054085" y="559480"/>
        <a:ext cx="1086180" cy="965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310E1-873D-4BD7-AAD1-3CEB890E7245}">
      <dsp:nvSpPr>
        <dsp:cNvPr id="0" name=""/>
        <dsp:cNvSpPr/>
      </dsp:nvSpPr>
      <dsp:spPr>
        <a:xfrm>
          <a:off x="2285457" y="2175669"/>
          <a:ext cx="542350" cy="1550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175" y="0"/>
              </a:lnTo>
              <a:lnTo>
                <a:pt x="271175" y="1550164"/>
              </a:lnTo>
              <a:lnTo>
                <a:pt x="542350" y="1550164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2515575" y="2909693"/>
        <a:ext cx="82115" cy="82115"/>
      </dsp:txXfrm>
    </dsp:sp>
    <dsp:sp modelId="{238A7EE9-DC9D-4402-9DA5-04D970391D7F}">
      <dsp:nvSpPr>
        <dsp:cNvPr id="0" name=""/>
        <dsp:cNvSpPr/>
      </dsp:nvSpPr>
      <dsp:spPr>
        <a:xfrm>
          <a:off x="2285457" y="2175669"/>
          <a:ext cx="542350" cy="516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175" y="0"/>
              </a:lnTo>
              <a:lnTo>
                <a:pt x="271175" y="516721"/>
              </a:lnTo>
              <a:lnTo>
                <a:pt x="542350" y="516721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37905" y="2415302"/>
        <a:ext cx="37454" cy="37454"/>
      </dsp:txXfrm>
    </dsp:sp>
    <dsp:sp modelId="{517D1782-C54A-401E-AC92-0F0DFF924344}">
      <dsp:nvSpPr>
        <dsp:cNvPr id="0" name=""/>
        <dsp:cNvSpPr/>
      </dsp:nvSpPr>
      <dsp:spPr>
        <a:xfrm>
          <a:off x="2285457" y="1658947"/>
          <a:ext cx="542350" cy="516721"/>
        </a:xfrm>
        <a:custGeom>
          <a:avLst/>
          <a:gdLst/>
          <a:ahLst/>
          <a:cxnLst/>
          <a:rect l="0" t="0" r="0" b="0"/>
          <a:pathLst>
            <a:path>
              <a:moveTo>
                <a:pt x="0" y="516721"/>
              </a:moveTo>
              <a:lnTo>
                <a:pt x="271175" y="516721"/>
              </a:lnTo>
              <a:lnTo>
                <a:pt x="271175" y="0"/>
              </a:lnTo>
              <a:lnTo>
                <a:pt x="542350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37905" y="1898580"/>
        <a:ext cx="37454" cy="37454"/>
      </dsp:txXfrm>
    </dsp:sp>
    <dsp:sp modelId="{8D732C5D-79BC-47DC-89FF-D1CC1DECE241}">
      <dsp:nvSpPr>
        <dsp:cNvPr id="0" name=""/>
        <dsp:cNvSpPr/>
      </dsp:nvSpPr>
      <dsp:spPr>
        <a:xfrm>
          <a:off x="2285457" y="625504"/>
          <a:ext cx="542350" cy="1550164"/>
        </a:xfrm>
        <a:custGeom>
          <a:avLst/>
          <a:gdLst/>
          <a:ahLst/>
          <a:cxnLst/>
          <a:rect l="0" t="0" r="0" b="0"/>
          <a:pathLst>
            <a:path>
              <a:moveTo>
                <a:pt x="0" y="1550164"/>
              </a:moveTo>
              <a:lnTo>
                <a:pt x="271175" y="1550164"/>
              </a:lnTo>
              <a:lnTo>
                <a:pt x="271175" y="0"/>
              </a:lnTo>
              <a:lnTo>
                <a:pt x="542350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2515575" y="1359529"/>
        <a:ext cx="82115" cy="82115"/>
      </dsp:txXfrm>
    </dsp:sp>
    <dsp:sp modelId="{66F1E1AC-9069-4B67-8105-A46172C1C516}">
      <dsp:nvSpPr>
        <dsp:cNvPr id="0" name=""/>
        <dsp:cNvSpPr/>
      </dsp:nvSpPr>
      <dsp:spPr>
        <a:xfrm rot="16200000">
          <a:off x="-303588" y="1762291"/>
          <a:ext cx="4351338" cy="826754"/>
        </a:xfrm>
        <a:prstGeom prst="rect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>
              <a:latin typeface="Arial" panose="020B0604020202020204" pitchFamily="34" charset="0"/>
              <a:cs typeface="Arial" panose="020B0604020202020204" pitchFamily="34" charset="0"/>
            </a:rPr>
            <a:t>Ventajas Crowdsourcing</a:t>
          </a:r>
        </a:p>
      </dsp:txBody>
      <dsp:txXfrm>
        <a:off x="-303588" y="1762291"/>
        <a:ext cx="4351338" cy="826754"/>
      </dsp:txXfrm>
    </dsp:sp>
    <dsp:sp modelId="{58DE45E8-E9F5-45C9-AF66-93A7E54A54C5}">
      <dsp:nvSpPr>
        <dsp:cNvPr id="0" name=""/>
        <dsp:cNvSpPr/>
      </dsp:nvSpPr>
      <dsp:spPr>
        <a:xfrm>
          <a:off x="2827808" y="212127"/>
          <a:ext cx="6229088" cy="826754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>
              <a:latin typeface="Arial" panose="020B0604020202020204" pitchFamily="34" charset="0"/>
              <a:cs typeface="Arial" panose="020B0604020202020204" pitchFamily="34" charset="0"/>
            </a:rPr>
            <a:t>Gran flujo de personas participantes </a:t>
          </a:r>
        </a:p>
      </dsp:txBody>
      <dsp:txXfrm>
        <a:off x="2827808" y="212127"/>
        <a:ext cx="6229088" cy="826754"/>
      </dsp:txXfrm>
    </dsp:sp>
    <dsp:sp modelId="{8BDAA099-5C97-4DCB-B17B-C20A14D645B2}">
      <dsp:nvSpPr>
        <dsp:cNvPr id="0" name=""/>
        <dsp:cNvSpPr/>
      </dsp:nvSpPr>
      <dsp:spPr>
        <a:xfrm>
          <a:off x="2827808" y="1245570"/>
          <a:ext cx="6229088" cy="826754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>
              <a:latin typeface="Arial" panose="020B0604020202020204" pitchFamily="34" charset="0"/>
              <a:cs typeface="Arial" panose="020B0604020202020204" pitchFamily="34" charset="0"/>
            </a:rPr>
            <a:t>Maximiza resultados</a:t>
          </a:r>
        </a:p>
      </dsp:txBody>
      <dsp:txXfrm>
        <a:off x="2827808" y="1245570"/>
        <a:ext cx="6229088" cy="826754"/>
      </dsp:txXfrm>
    </dsp:sp>
    <dsp:sp modelId="{2C450C76-0A7E-4D01-8822-B140649B465D}">
      <dsp:nvSpPr>
        <dsp:cNvPr id="0" name=""/>
        <dsp:cNvSpPr/>
      </dsp:nvSpPr>
      <dsp:spPr>
        <a:xfrm>
          <a:off x="2827808" y="2279013"/>
          <a:ext cx="6229088" cy="826754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>
              <a:latin typeface="Arial" panose="020B0604020202020204" pitchFamily="34" charset="0"/>
              <a:cs typeface="Arial" panose="020B0604020202020204" pitchFamily="34" charset="0"/>
            </a:rPr>
            <a:t>Alta rapidez de respuesta</a:t>
          </a:r>
        </a:p>
      </dsp:txBody>
      <dsp:txXfrm>
        <a:off x="2827808" y="2279013"/>
        <a:ext cx="6229088" cy="826754"/>
      </dsp:txXfrm>
    </dsp:sp>
    <dsp:sp modelId="{A0CB2594-DBBC-4647-BA68-56E6100A9F51}">
      <dsp:nvSpPr>
        <dsp:cNvPr id="0" name=""/>
        <dsp:cNvSpPr/>
      </dsp:nvSpPr>
      <dsp:spPr>
        <a:xfrm>
          <a:off x="2827808" y="3312456"/>
          <a:ext cx="6229088" cy="826754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>
              <a:latin typeface="Arial" panose="020B0604020202020204" pitchFamily="34" charset="0"/>
              <a:cs typeface="Arial" panose="020B0604020202020204" pitchFamily="34" charset="0"/>
            </a:rPr>
            <a:t>Bajo costo de operación</a:t>
          </a:r>
        </a:p>
      </dsp:txBody>
      <dsp:txXfrm>
        <a:off x="2827808" y="3312456"/>
        <a:ext cx="6229088" cy="8267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31612-B2CC-4D04-A9EA-EAA87EB70202}">
      <dsp:nvSpPr>
        <dsp:cNvPr id="0" name=""/>
        <dsp:cNvSpPr/>
      </dsp:nvSpPr>
      <dsp:spPr>
        <a:xfrm rot="5400000">
          <a:off x="-328327" y="697457"/>
          <a:ext cx="2188850" cy="15321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1</a:t>
          </a:r>
          <a:endParaRPr lang="es-ES" sz="4000" kern="1200" dirty="0"/>
        </a:p>
      </dsp:txBody>
      <dsp:txXfrm rot="-5400000">
        <a:off x="1" y="1135228"/>
        <a:ext cx="1532195" cy="656655"/>
      </dsp:txXfrm>
    </dsp:sp>
    <dsp:sp modelId="{39E90F76-8BD2-4C10-8B62-122F3F2AF1BF}">
      <dsp:nvSpPr>
        <dsp:cNvPr id="0" name=""/>
        <dsp:cNvSpPr/>
      </dsp:nvSpPr>
      <dsp:spPr>
        <a:xfrm rot="5400000">
          <a:off x="5134466" y="-3599315"/>
          <a:ext cx="2155100" cy="93596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smtClean="0">
              <a:latin typeface="Arial" panose="020B0604020202020204" pitchFamily="34" charset="0"/>
              <a:cs typeface="Arial" panose="020B0604020202020204" pitchFamily="34" charset="0"/>
            </a:rPr>
            <a:t>Los </a:t>
          </a:r>
          <a:r>
            <a:rPr lang="es-E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resultados combinados de rendimiento en etiquetación manual y de crowdsourcing aplicados al reconocimiento de firma visualizan un futuro prometedor en la investigación de selección y depuración de características discriminantes</a:t>
          </a:r>
          <a:endParaRPr lang="es-E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532196" y="108158"/>
        <a:ext cx="9254439" cy="1944694"/>
      </dsp:txXfrm>
    </dsp:sp>
    <dsp:sp modelId="{DAB080FF-FC4B-49AC-9A2C-F0420260E6A4}">
      <dsp:nvSpPr>
        <dsp:cNvPr id="0" name=""/>
        <dsp:cNvSpPr/>
      </dsp:nvSpPr>
      <dsp:spPr>
        <a:xfrm rot="5400000">
          <a:off x="-328327" y="3008559"/>
          <a:ext cx="2188850" cy="15321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2</a:t>
          </a:r>
          <a:endParaRPr lang="es-ES" sz="4300" kern="1200" dirty="0"/>
        </a:p>
      </dsp:txBody>
      <dsp:txXfrm rot="-5400000">
        <a:off x="1" y="3446330"/>
        <a:ext cx="1532195" cy="656655"/>
      </dsp:txXfrm>
    </dsp:sp>
    <dsp:sp modelId="{FBBE1F9B-ED19-4D31-84BA-EA3ED32F097F}">
      <dsp:nvSpPr>
        <dsp:cNvPr id="0" name=""/>
        <dsp:cNvSpPr/>
      </dsp:nvSpPr>
      <dsp:spPr>
        <a:xfrm rot="5400000">
          <a:off x="5137724" y="-1288213"/>
          <a:ext cx="2148584" cy="93596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Generación de nuevas </a:t>
          </a:r>
          <a:r>
            <a:rPr lang="es-ES" sz="2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HITs</a:t>
          </a:r>
          <a:r>
            <a:rPr lang="es-E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vía crowdsourcing en reconocimiento de firmas mejorando o estableciendo nuevos parámetros tales como: número de firmantes, número de </a:t>
          </a:r>
          <a:r>
            <a:rPr lang="es-ES" sz="2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workers</a:t>
          </a:r>
          <a:r>
            <a:rPr lang="es-E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niveles de comparación, enfocados a nuevos escenarios de asistencia humana.</a:t>
          </a:r>
          <a:endParaRPr lang="es-E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532196" y="2422200"/>
        <a:ext cx="9254757" cy="1938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0.56528</cdr:x>
      <cdr:y>0.15741</cdr:y>
    </cdr:from>
    <cdr:to>
      <cdr:x>0.95486</cdr:x>
      <cdr:y>0.23032</cdr:y>
    </cdr:to>
    <cdr:sp macro="" textlink="">
      <cdr:nvSpPr>
        <cdr:cNvPr id="9" name="Cuadro de texto 1"/>
        <cdr:cNvSpPr txBox="1"/>
      </cdr:nvSpPr>
      <cdr:spPr>
        <a:xfrm xmlns:a="http://schemas.openxmlformats.org/drawingml/2006/main">
          <a:off x="2584450" y="431799"/>
          <a:ext cx="1781175" cy="200025"/>
        </a:xfrm>
        <a:prstGeom xmlns:a="http://schemas.openxmlformats.org/drawingml/2006/main" prst="rect">
          <a:avLst/>
        </a:prstGeom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C2DD9-2C9C-4572-A180-F56828DEAE1B}" type="datetimeFigureOut">
              <a:rPr lang="es-ES" smtClean="0"/>
              <a:t>01/02/2016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C5D30-8009-4BCE-B94D-E0F38E726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53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Introducción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sobre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firmas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sociedad</a:t>
            </a:r>
            <a:endParaRPr lang="en-US" dirty="0" smtClean="0"/>
          </a:p>
          <a:p>
            <a:r>
              <a:rPr lang="en-US" dirty="0" err="1" smtClean="0"/>
              <a:t>Hablar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sobre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intravariabilidad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firmas</a:t>
            </a:r>
            <a:endParaRPr lang="en-US" baseline="0" dirty="0" smtClean="0"/>
          </a:p>
          <a:p>
            <a:r>
              <a:rPr lang="en-US" baseline="0" dirty="0" err="1" smtClean="0"/>
              <a:t>Problema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reconocer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firmas</a:t>
            </a:r>
            <a:endParaRPr lang="en-US" baseline="0" dirty="0" smtClean="0"/>
          </a:p>
          <a:p>
            <a:r>
              <a:rPr lang="en-US" baseline="0" dirty="0" smtClean="0"/>
              <a:t>Q se </a:t>
            </a:r>
            <a:r>
              <a:rPr lang="en-US" baseline="0" dirty="0" err="1" smtClean="0"/>
              <a:t>puede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hacer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C5D30-8009-4BCE-B94D-E0F38E72656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1689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tipo de actividad online participativa 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individuo, institución, organización sin fines de lucro o compañía 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conjunto de personas con distintos tipo de conocimiento, pluralidad, y número, a través de una convocatoria libre, a realizar voluntariamente una tarea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C5D30-8009-4BCE-B94D-E0F38E72656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4501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61187-098C-4EB3-96CE-CA961B9F1D20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89145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plataforma tecnológica permite la realización de trabajos sencillo y de costo reducido que requieren un determinado nivel de inteligencia que una computador no es capaz de efectuar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Requester: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personas naturales o empresas que se encargan de crear las tareas en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MTurk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que los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workers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trabajen en ellas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Workers: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realizar tareas sencillas llamadas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cambio de una recompensa monetaria. 500mil de 190 países. </a:t>
            </a:r>
            <a:r>
              <a:rPr lang="en-US" dirty="0" err="1" smtClean="0"/>
              <a:t>Explicar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tipos</a:t>
            </a:r>
            <a:r>
              <a:rPr lang="en-US" baseline="0" dirty="0" smtClean="0"/>
              <a:t> de workers (</a:t>
            </a:r>
            <a:r>
              <a:rPr lang="en-US" baseline="0" dirty="0" err="1" smtClean="0"/>
              <a:t>normales</a:t>
            </a:r>
            <a:r>
              <a:rPr lang="en-US" baseline="0" dirty="0" smtClean="0"/>
              <a:t> y masters)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C5D30-8009-4BCE-B94D-E0F38E72656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753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C5D30-8009-4BCE-B94D-E0F38E72656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8217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Presión</a:t>
            </a:r>
            <a:r>
              <a:rPr lang="en-US" dirty="0" smtClean="0"/>
              <a:t> </a:t>
            </a:r>
            <a:r>
              <a:rPr lang="en-US" dirty="0" err="1" smtClean="0"/>
              <a:t>homogénea</a:t>
            </a:r>
            <a:endParaRPr lang="en-US" dirty="0" smtClean="0"/>
          </a:p>
          <a:p>
            <a:r>
              <a:rPr lang="en-US" dirty="0" err="1" smtClean="0"/>
              <a:t>Lentitud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grafiado</a:t>
            </a:r>
            <a:endParaRPr lang="en-US" baseline="0" dirty="0" smtClean="0"/>
          </a:p>
          <a:p>
            <a:r>
              <a:rPr lang="en-US" baseline="0" dirty="0" err="1" smtClean="0"/>
              <a:t>Falta</a:t>
            </a:r>
            <a:r>
              <a:rPr lang="en-US" baseline="0" dirty="0" smtClean="0"/>
              <a:t> de tension y </a:t>
            </a:r>
            <a:r>
              <a:rPr lang="en-US" baseline="0" dirty="0" err="1" smtClean="0"/>
              <a:t>agilidad</a:t>
            </a:r>
            <a:endParaRPr lang="en-US" baseline="0" dirty="0" smtClean="0"/>
          </a:p>
          <a:p>
            <a:r>
              <a:rPr lang="en-US" baseline="0" dirty="0" err="1" smtClean="0"/>
              <a:t>Pausas</a:t>
            </a:r>
            <a:endParaRPr lang="en-US" baseline="0" dirty="0" smtClean="0"/>
          </a:p>
          <a:p>
            <a:r>
              <a:rPr lang="en-US" baseline="0" dirty="0" err="1" smtClean="0"/>
              <a:t>Inicios</a:t>
            </a:r>
            <a:r>
              <a:rPr lang="en-US" baseline="0" dirty="0" smtClean="0"/>
              <a:t> y finales </a:t>
            </a:r>
            <a:r>
              <a:rPr lang="en-US" baseline="0" dirty="0" err="1" smtClean="0"/>
              <a:t>bruscos</a:t>
            </a:r>
            <a:endParaRPr lang="en-US" baseline="0" dirty="0" smtClean="0"/>
          </a:p>
          <a:p>
            <a:r>
              <a:rPr lang="en-US" baseline="0" dirty="0" err="1" smtClean="0"/>
              <a:t>Diferencia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la forma de </a:t>
            </a:r>
            <a:r>
              <a:rPr lang="en-US" baseline="0" dirty="0" err="1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caracteres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tamnaño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proporción</a:t>
            </a:r>
            <a:endParaRPr lang="en-US" baseline="0" dirty="0" smtClean="0"/>
          </a:p>
          <a:p>
            <a:r>
              <a:rPr lang="en-US" baseline="0" dirty="0" err="1" smtClean="0"/>
              <a:t>Dirección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movimiento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diferente</a:t>
            </a:r>
            <a:endParaRPr lang="en-US" baseline="0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C5D30-8009-4BCE-B94D-E0F38E726566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9246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C5D30-8009-4BCE-B94D-E0F38E726566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173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C5D30-8009-4BCE-B94D-E0F38E726566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761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C5D30-8009-4BCE-B94D-E0F38E726566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64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1DA-7578-4AD6-9799-1CCB70FA91BF}" type="datetimeFigureOut">
              <a:rPr lang="es-ES" smtClean="0"/>
              <a:t>01/02/2016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E23A-8F57-4C23-BBA5-0C95CB21D1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575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1DA-7578-4AD6-9799-1CCB70FA91BF}" type="datetimeFigureOut">
              <a:rPr lang="es-ES" smtClean="0"/>
              <a:t>01/02/2016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E23A-8F57-4C23-BBA5-0C95CB21D1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0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1DA-7578-4AD6-9799-1CCB70FA91BF}" type="datetimeFigureOut">
              <a:rPr lang="es-ES" smtClean="0"/>
              <a:t>01/02/2016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E23A-8F57-4C23-BBA5-0C95CB21D1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78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1DA-7578-4AD6-9799-1CCB70FA91BF}" type="datetimeFigureOut">
              <a:rPr lang="es-ES" smtClean="0"/>
              <a:t>01/02/2016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E23A-8F57-4C23-BBA5-0C95CB21D1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12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1DA-7578-4AD6-9799-1CCB70FA91BF}" type="datetimeFigureOut">
              <a:rPr lang="es-ES" smtClean="0"/>
              <a:t>01/02/2016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E23A-8F57-4C23-BBA5-0C95CB21D1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522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1DA-7578-4AD6-9799-1CCB70FA91BF}" type="datetimeFigureOut">
              <a:rPr lang="es-ES" smtClean="0"/>
              <a:t>01/02/2016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E23A-8F57-4C23-BBA5-0C95CB21D1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44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1DA-7578-4AD6-9799-1CCB70FA91BF}" type="datetimeFigureOut">
              <a:rPr lang="es-ES" smtClean="0"/>
              <a:t>01/02/2016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E23A-8F57-4C23-BBA5-0C95CB21D1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822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1DA-7578-4AD6-9799-1CCB70FA91BF}" type="datetimeFigureOut">
              <a:rPr lang="es-ES" smtClean="0"/>
              <a:t>01/02/2016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E23A-8F57-4C23-BBA5-0C95CB21D1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21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1DA-7578-4AD6-9799-1CCB70FA91BF}" type="datetimeFigureOut">
              <a:rPr lang="es-ES" smtClean="0"/>
              <a:t>01/02/2016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E23A-8F57-4C23-BBA5-0C95CB21D1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163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1DA-7578-4AD6-9799-1CCB70FA91BF}" type="datetimeFigureOut">
              <a:rPr lang="es-ES" smtClean="0"/>
              <a:t>01/02/2016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E23A-8F57-4C23-BBA5-0C95CB21D1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16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1DA-7578-4AD6-9799-1CCB70FA91BF}" type="datetimeFigureOut">
              <a:rPr lang="es-ES" smtClean="0"/>
              <a:t>01/02/2016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E23A-8F57-4C23-BBA5-0C95CB21D1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274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861DA-7578-4AD6-9799-1CCB70FA91BF}" type="datetimeFigureOut">
              <a:rPr lang="es-ES" smtClean="0"/>
              <a:t>01/02/2016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6E23A-8F57-4C23-BBA5-0C95CB21D1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677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9744" y="1937284"/>
            <a:ext cx="11320529" cy="2966564"/>
          </a:xfrm>
        </p:spPr>
        <p:txBody>
          <a:bodyPr>
            <a:noAutofit/>
          </a:bodyPr>
          <a:lstStyle/>
          <a:p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ESTUDIO Y ANÁLISIS DE NUEVAS CARACTERÍSTICAS DISCRIMINANTES, A TRAVÉS DE HABILIDADES HUMANAS CON COLABORACIÓN EXTERNA Y MASIVA, Y COMPARACIÓN DE DESEMPEÑO CON RESPECTO A SISTEMAS AUTOMÁTICOS BASADOS EN </a:t>
            </a: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DTW.</a:t>
            </a:r>
            <a:endParaRPr lang="es-E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99136" y="5146346"/>
            <a:ext cx="9144000" cy="80042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Mariela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Proaño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Sangolquí,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espe.edu.ec/portal/images/section/logorecortado184x16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8" b="20042"/>
          <a:stretch/>
        </p:blipFill>
        <p:spPr bwMode="auto">
          <a:xfrm>
            <a:off x="3645748" y="191865"/>
            <a:ext cx="4648245" cy="150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45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8591"/>
            <a:ext cx="10515600" cy="105409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3.2	Amazon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Mechanical Turk (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MTurk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educima.com/dibujo-para-colorear-nube-dl2285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" t="6385" r="3942" b="6720"/>
          <a:stretch/>
        </p:blipFill>
        <p:spPr bwMode="auto">
          <a:xfrm>
            <a:off x="4435523" y="2639917"/>
            <a:ext cx="3745558" cy="250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2.bp.blogspot.com/-og0o8XMSOdA/UcHdoY6xeSI/AAAAAAAAAqA/rLxLlvJQy3s/s1600/aturk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" t="16345" r="2597" b="17744"/>
          <a:stretch/>
        </p:blipFill>
        <p:spPr bwMode="auto">
          <a:xfrm>
            <a:off x="4929190" y="1135121"/>
            <a:ext cx="2947918" cy="46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" name="Grupo 2047"/>
          <p:cNvGrpSpPr/>
          <p:nvPr/>
        </p:nvGrpSpPr>
        <p:grpSpPr>
          <a:xfrm>
            <a:off x="497765" y="3155206"/>
            <a:ext cx="1142622" cy="1182592"/>
            <a:chOff x="497765" y="3409206"/>
            <a:chExt cx="1142622" cy="1182592"/>
          </a:xfrm>
        </p:grpSpPr>
        <p:pic>
          <p:nvPicPr>
            <p:cNvPr id="1028" name="Picture 4" descr="http://t1.uccdn.com/images/9/2/2/img_como_cambiar_el_icono_de_las_carpetas_en_mac_24229_orig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9" t="16335" r="16477" b="24419"/>
            <a:stretch/>
          </p:blipFill>
          <p:spPr bwMode="auto">
            <a:xfrm>
              <a:off x="497765" y="3409206"/>
              <a:ext cx="1015622" cy="79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uadroTexto 4"/>
            <p:cNvSpPr txBox="1"/>
            <p:nvPr/>
          </p:nvSpPr>
          <p:spPr>
            <a:xfrm>
              <a:off x="507625" y="4222466"/>
              <a:ext cx="1132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Proyecto</a:t>
              </a:r>
              <a:endParaRPr lang="es-ES" b="1" dirty="0"/>
            </a:p>
          </p:txBody>
        </p:sp>
      </p:grpSp>
      <p:grpSp>
        <p:nvGrpSpPr>
          <p:cNvPr id="2049" name="Grupo 2048"/>
          <p:cNvGrpSpPr/>
          <p:nvPr/>
        </p:nvGrpSpPr>
        <p:grpSpPr>
          <a:xfrm>
            <a:off x="2158283" y="3155206"/>
            <a:ext cx="1377890" cy="1478184"/>
            <a:chOff x="2539283" y="3409206"/>
            <a:chExt cx="1377890" cy="1478184"/>
          </a:xfrm>
        </p:grpSpPr>
        <p:grpSp>
          <p:nvGrpSpPr>
            <p:cNvPr id="26" name="Grupo 25"/>
            <p:cNvGrpSpPr/>
            <p:nvPr/>
          </p:nvGrpSpPr>
          <p:grpSpPr>
            <a:xfrm>
              <a:off x="2606615" y="3409206"/>
              <a:ext cx="1207295" cy="841918"/>
              <a:chOff x="2606615" y="3409206"/>
              <a:chExt cx="1207295" cy="841918"/>
            </a:xfrm>
          </p:grpSpPr>
          <p:pic>
            <p:nvPicPr>
              <p:cNvPr id="28" name="Picture 2" descr="https://image.freepik.com/iconos-gratis/tareas_318-30808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93" r="15041"/>
              <a:stretch/>
            </p:blipFill>
            <p:spPr bwMode="auto">
              <a:xfrm>
                <a:off x="2606615" y="3409206"/>
                <a:ext cx="585682" cy="841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https://image.freepik.com/iconos-gratis/tareas_318-30808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93" r="15041"/>
              <a:stretch/>
            </p:blipFill>
            <p:spPr bwMode="auto">
              <a:xfrm>
                <a:off x="3228228" y="3409206"/>
                <a:ext cx="585682" cy="841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2" name="CuadroTexto 31"/>
            <p:cNvSpPr txBox="1"/>
            <p:nvPr/>
          </p:nvSpPr>
          <p:spPr>
            <a:xfrm>
              <a:off x="2539283" y="4241059"/>
              <a:ext cx="1377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Creación de </a:t>
              </a:r>
              <a:r>
                <a:rPr lang="es-ES" b="1" dirty="0" err="1" smtClean="0"/>
                <a:t>HITs</a:t>
              </a:r>
              <a:endParaRPr lang="es-ES" b="1" dirty="0"/>
            </a:p>
          </p:txBody>
        </p:sp>
      </p:grpSp>
      <p:sp>
        <p:nvSpPr>
          <p:cNvPr id="33" name="CuadroTexto 32"/>
          <p:cNvSpPr txBox="1"/>
          <p:nvPr/>
        </p:nvSpPr>
        <p:spPr>
          <a:xfrm>
            <a:off x="4869008" y="3762426"/>
            <a:ext cx="1289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Publicación de </a:t>
            </a:r>
            <a:r>
              <a:rPr lang="es-ES" b="1" dirty="0" err="1" smtClean="0"/>
              <a:t>HITs</a:t>
            </a:r>
            <a:endParaRPr lang="es-ES" b="1" dirty="0"/>
          </a:p>
        </p:txBody>
      </p:sp>
      <p:grpSp>
        <p:nvGrpSpPr>
          <p:cNvPr id="2051" name="Grupo 2050"/>
          <p:cNvGrpSpPr/>
          <p:nvPr/>
        </p:nvGrpSpPr>
        <p:grpSpPr>
          <a:xfrm>
            <a:off x="8879423" y="2874282"/>
            <a:ext cx="2474377" cy="1232732"/>
            <a:chOff x="8879423" y="2493282"/>
            <a:chExt cx="2474377" cy="1232732"/>
          </a:xfrm>
        </p:grpSpPr>
        <p:grpSp>
          <p:nvGrpSpPr>
            <p:cNvPr id="23" name="Grupo 22"/>
            <p:cNvGrpSpPr/>
            <p:nvPr/>
          </p:nvGrpSpPr>
          <p:grpSpPr>
            <a:xfrm>
              <a:off x="8879423" y="2493283"/>
              <a:ext cx="1089767" cy="915923"/>
              <a:chOff x="8879423" y="2493283"/>
              <a:chExt cx="1089767" cy="915923"/>
            </a:xfrm>
          </p:grpSpPr>
          <p:pic>
            <p:nvPicPr>
              <p:cNvPr id="35" name="Imagen 34"/>
              <p:cNvPicPr>
                <a:picLocks noChangeAspect="1"/>
              </p:cNvPicPr>
              <p:nvPr/>
            </p:nvPicPr>
            <p:blipFill rotWithShape="1">
              <a:blip r:embed="rId7"/>
              <a:srcRect l="45446" t="6679" r="2441" b="9217"/>
              <a:stretch/>
            </p:blipFill>
            <p:spPr>
              <a:xfrm flipH="1">
                <a:off x="8879423" y="2493283"/>
                <a:ext cx="1089767" cy="915923"/>
              </a:xfrm>
              <a:prstGeom prst="rect">
                <a:avLst/>
              </a:prstGeom>
            </p:spPr>
          </p:pic>
          <p:sp>
            <p:nvSpPr>
              <p:cNvPr id="36" name="Rectángulo 35"/>
              <p:cNvSpPr/>
              <p:nvPr/>
            </p:nvSpPr>
            <p:spPr>
              <a:xfrm flipH="1">
                <a:off x="9742261" y="2493283"/>
                <a:ext cx="226929" cy="2823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8" name="Grupo 37"/>
            <p:cNvGrpSpPr/>
            <p:nvPr/>
          </p:nvGrpSpPr>
          <p:grpSpPr>
            <a:xfrm>
              <a:off x="10122648" y="2493282"/>
              <a:ext cx="1089767" cy="915923"/>
              <a:chOff x="8879423" y="2493283"/>
              <a:chExt cx="1089767" cy="915923"/>
            </a:xfrm>
          </p:grpSpPr>
          <p:pic>
            <p:nvPicPr>
              <p:cNvPr id="39" name="Imagen 38"/>
              <p:cNvPicPr>
                <a:picLocks noChangeAspect="1"/>
              </p:cNvPicPr>
              <p:nvPr/>
            </p:nvPicPr>
            <p:blipFill rotWithShape="1">
              <a:blip r:embed="rId7"/>
              <a:srcRect l="45446" t="6679" r="2441" b="9217"/>
              <a:stretch/>
            </p:blipFill>
            <p:spPr>
              <a:xfrm flipH="1">
                <a:off x="8879423" y="2493283"/>
                <a:ext cx="1089767" cy="915923"/>
              </a:xfrm>
              <a:prstGeom prst="rect">
                <a:avLst/>
              </a:prstGeom>
            </p:spPr>
          </p:pic>
          <p:sp>
            <p:nvSpPr>
              <p:cNvPr id="40" name="Rectángulo 39"/>
              <p:cNvSpPr/>
              <p:nvPr/>
            </p:nvSpPr>
            <p:spPr>
              <a:xfrm flipH="1">
                <a:off x="9742261" y="2493283"/>
                <a:ext cx="226929" cy="2823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41" name="CuadroTexto 40"/>
            <p:cNvSpPr txBox="1"/>
            <p:nvPr/>
          </p:nvSpPr>
          <p:spPr>
            <a:xfrm>
              <a:off x="9086169" y="3356682"/>
              <a:ext cx="2267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/>
                <a:t>Workers</a:t>
              </a:r>
              <a:r>
                <a:rPr lang="es-ES" b="1" dirty="0" smtClean="0"/>
                <a:t> aceptan </a:t>
              </a:r>
              <a:r>
                <a:rPr lang="es-ES" b="1" dirty="0" err="1" smtClean="0"/>
                <a:t>HITs</a:t>
              </a:r>
              <a:endParaRPr lang="es-ES" b="1" dirty="0"/>
            </a:p>
          </p:txBody>
        </p:sp>
      </p:grpSp>
      <p:grpSp>
        <p:nvGrpSpPr>
          <p:cNvPr id="2052" name="Grupo 2051"/>
          <p:cNvGrpSpPr/>
          <p:nvPr/>
        </p:nvGrpSpPr>
        <p:grpSpPr>
          <a:xfrm>
            <a:off x="8491881" y="4729191"/>
            <a:ext cx="2377950" cy="1619915"/>
            <a:chOff x="9086169" y="3969488"/>
            <a:chExt cx="2377950" cy="1619915"/>
          </a:xfrm>
        </p:grpSpPr>
        <p:grpSp>
          <p:nvGrpSpPr>
            <p:cNvPr id="31" name="Grupo 30"/>
            <p:cNvGrpSpPr/>
            <p:nvPr/>
          </p:nvGrpSpPr>
          <p:grpSpPr>
            <a:xfrm>
              <a:off x="9519000" y="3969488"/>
              <a:ext cx="1207295" cy="905891"/>
              <a:chOff x="9519000" y="4529465"/>
              <a:chExt cx="1207295" cy="905891"/>
            </a:xfrm>
          </p:grpSpPr>
          <p:grpSp>
            <p:nvGrpSpPr>
              <p:cNvPr id="43" name="Grupo 42"/>
              <p:cNvGrpSpPr/>
              <p:nvPr/>
            </p:nvGrpSpPr>
            <p:grpSpPr>
              <a:xfrm>
                <a:off x="9519000" y="4529465"/>
                <a:ext cx="1207295" cy="841918"/>
                <a:chOff x="2606615" y="3409206"/>
                <a:chExt cx="1207295" cy="841918"/>
              </a:xfrm>
            </p:grpSpPr>
            <p:pic>
              <p:nvPicPr>
                <p:cNvPr id="44" name="Picture 2" descr="https://image.freepik.com/iconos-gratis/tareas_318-30808.pn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93" r="15041"/>
                <a:stretch/>
              </p:blipFill>
              <p:spPr bwMode="auto">
                <a:xfrm>
                  <a:off x="2606615" y="3409206"/>
                  <a:ext cx="585682" cy="8419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" name="Picture 2" descr="https://image.freepik.com/iconos-gratis/tareas_318-30808.pn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93" r="15041"/>
                <a:stretch/>
              </p:blipFill>
              <p:spPr bwMode="auto">
                <a:xfrm>
                  <a:off x="3228228" y="3409206"/>
                  <a:ext cx="585682" cy="8419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30" name="Picture 6" descr="http://www.calculino.com/css/images/rechner/Anselmus_Green_Checkmark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10754" y="4845797"/>
                <a:ext cx="622700" cy="5895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7" name="CuadroTexto 46"/>
            <p:cNvSpPr txBox="1"/>
            <p:nvPr/>
          </p:nvSpPr>
          <p:spPr>
            <a:xfrm>
              <a:off x="9086169" y="4943072"/>
              <a:ext cx="2377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/>
                <a:t>Workers</a:t>
              </a:r>
              <a:r>
                <a:rPr lang="es-ES" b="1" dirty="0" smtClean="0"/>
                <a:t> realizan y responden </a:t>
              </a:r>
              <a:r>
                <a:rPr lang="es-ES" b="1" dirty="0" err="1" smtClean="0"/>
                <a:t>HITs</a:t>
              </a:r>
              <a:endParaRPr lang="es-ES" b="1" dirty="0"/>
            </a:p>
          </p:txBody>
        </p:sp>
      </p:grpSp>
      <p:sp>
        <p:nvSpPr>
          <p:cNvPr id="49" name="Flecha derecha 48"/>
          <p:cNvSpPr/>
          <p:nvPr/>
        </p:nvSpPr>
        <p:spPr>
          <a:xfrm>
            <a:off x="1555857" y="3484596"/>
            <a:ext cx="648000" cy="291622"/>
          </a:xfrm>
          <a:prstGeom prst="rightArrow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Flecha derecha 51"/>
          <p:cNvSpPr/>
          <p:nvPr/>
        </p:nvSpPr>
        <p:spPr>
          <a:xfrm rot="942210">
            <a:off x="3638740" y="3667116"/>
            <a:ext cx="648000" cy="291622"/>
          </a:xfrm>
          <a:prstGeom prst="rightArrow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Flecha derecha 52"/>
          <p:cNvSpPr/>
          <p:nvPr/>
        </p:nvSpPr>
        <p:spPr>
          <a:xfrm rot="20394049">
            <a:off x="8184852" y="3333463"/>
            <a:ext cx="648000" cy="291622"/>
          </a:xfrm>
          <a:prstGeom prst="rightArrow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Flecha derecha 53"/>
          <p:cNvSpPr/>
          <p:nvPr/>
        </p:nvSpPr>
        <p:spPr>
          <a:xfrm rot="7711645">
            <a:off x="9731957" y="4265408"/>
            <a:ext cx="648000" cy="291622"/>
          </a:xfrm>
          <a:prstGeom prst="rightArrow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Flecha derecha 56"/>
          <p:cNvSpPr/>
          <p:nvPr/>
        </p:nvSpPr>
        <p:spPr>
          <a:xfrm rot="1205951" flipH="1">
            <a:off x="8144403" y="4704652"/>
            <a:ext cx="648000" cy="291622"/>
          </a:xfrm>
          <a:prstGeom prst="rightArrow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Flecha derecha 57"/>
          <p:cNvSpPr/>
          <p:nvPr/>
        </p:nvSpPr>
        <p:spPr>
          <a:xfrm rot="9594049">
            <a:off x="3750910" y="4883691"/>
            <a:ext cx="648000" cy="291622"/>
          </a:xfrm>
          <a:prstGeom prst="rightArrow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063" name="Grupo 2062"/>
          <p:cNvGrpSpPr/>
          <p:nvPr/>
        </p:nvGrpSpPr>
        <p:grpSpPr>
          <a:xfrm>
            <a:off x="1875480" y="4856816"/>
            <a:ext cx="2188228" cy="1604997"/>
            <a:chOff x="1875480" y="4856816"/>
            <a:chExt cx="2188228" cy="1604997"/>
          </a:xfrm>
        </p:grpSpPr>
        <p:pic>
          <p:nvPicPr>
            <p:cNvPr id="60" name="Picture 2" descr="https://image.freepik.com/iconos-gratis/tareas_318-3080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3" r="15041"/>
            <a:stretch/>
          </p:blipFill>
          <p:spPr bwMode="auto">
            <a:xfrm>
              <a:off x="2272098" y="4856816"/>
              <a:ext cx="585682" cy="841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https://image.freepik.com/iconos-gratis/tareas_318-3080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3" r="15041"/>
            <a:stretch/>
          </p:blipFill>
          <p:spPr bwMode="auto">
            <a:xfrm>
              <a:off x="2893711" y="4856816"/>
              <a:ext cx="585682" cy="841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www.capitalmarkets.com.ar/SITE/fondos_comunes/fondos_files/f_lupa.gi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060" y="5426159"/>
              <a:ext cx="465371" cy="545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CuadroTexto 61"/>
            <p:cNvSpPr txBox="1"/>
            <p:nvPr/>
          </p:nvSpPr>
          <p:spPr>
            <a:xfrm>
              <a:off x="1875480" y="5815482"/>
              <a:ext cx="2188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Aprobación/Rechazo </a:t>
              </a:r>
              <a:r>
                <a:rPr lang="es-ES" b="1" dirty="0" err="1" smtClean="0"/>
                <a:t>HITs</a:t>
              </a:r>
              <a:endParaRPr lang="es-ES" b="1" dirty="0"/>
            </a:p>
          </p:txBody>
        </p:sp>
      </p:grpSp>
      <p:grpSp>
        <p:nvGrpSpPr>
          <p:cNvPr id="2064" name="Grupo 2063"/>
          <p:cNvGrpSpPr/>
          <p:nvPr/>
        </p:nvGrpSpPr>
        <p:grpSpPr>
          <a:xfrm>
            <a:off x="473877" y="4771002"/>
            <a:ext cx="1213906" cy="1459591"/>
            <a:chOff x="473877" y="4771002"/>
            <a:chExt cx="1213906" cy="1459591"/>
          </a:xfrm>
        </p:grpSpPr>
        <p:grpSp>
          <p:nvGrpSpPr>
            <p:cNvPr id="64" name="Grupo 63"/>
            <p:cNvGrpSpPr/>
            <p:nvPr/>
          </p:nvGrpSpPr>
          <p:grpSpPr>
            <a:xfrm>
              <a:off x="473877" y="4771002"/>
              <a:ext cx="1213906" cy="1459591"/>
              <a:chOff x="497765" y="3409206"/>
              <a:chExt cx="1213906" cy="1459591"/>
            </a:xfrm>
          </p:grpSpPr>
          <p:pic>
            <p:nvPicPr>
              <p:cNvPr id="65" name="Picture 4" descr="http://t1.uccdn.com/images/9/2/2/img_como_cambiar_el_icono_de_las_carpetas_en_mac_24229_orig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79" t="16335" r="16477" b="24419"/>
              <a:stretch/>
            </p:blipFill>
            <p:spPr bwMode="auto">
              <a:xfrm>
                <a:off x="497765" y="3409206"/>
                <a:ext cx="1015622" cy="791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6" name="CuadroTexto 65"/>
              <p:cNvSpPr txBox="1"/>
              <p:nvPr/>
            </p:nvSpPr>
            <p:spPr>
              <a:xfrm>
                <a:off x="507625" y="4222466"/>
                <a:ext cx="12040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Proyecto </a:t>
                </a:r>
                <a:r>
                  <a:rPr lang="en-US" b="1" dirty="0" err="1" smtClean="0"/>
                  <a:t>Terminado</a:t>
                </a:r>
                <a:endParaRPr lang="es-ES" b="1" dirty="0"/>
              </a:p>
            </p:txBody>
          </p:sp>
        </p:grpSp>
        <p:pic>
          <p:nvPicPr>
            <p:cNvPr id="67" name="Picture 6" descr="http://www.calculino.com/css/images/rechner/Anselmus_Green_Checkmark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407" y="4957128"/>
              <a:ext cx="622700" cy="589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8" name="Flecha derecha 67"/>
          <p:cNvSpPr/>
          <p:nvPr/>
        </p:nvSpPr>
        <p:spPr>
          <a:xfrm flipH="1">
            <a:off x="1532843" y="5110226"/>
            <a:ext cx="648000" cy="291622"/>
          </a:xfrm>
          <a:prstGeom prst="rightArrow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56" name="Conector recto 2055"/>
          <p:cNvCxnSpPr/>
          <p:nvPr/>
        </p:nvCxnSpPr>
        <p:spPr>
          <a:xfrm>
            <a:off x="6312472" y="2031160"/>
            <a:ext cx="0" cy="453600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uadroTexto 74"/>
          <p:cNvSpPr txBox="1"/>
          <p:nvPr/>
        </p:nvSpPr>
        <p:spPr>
          <a:xfrm>
            <a:off x="6491170" y="3645349"/>
            <a:ext cx="1516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Visualización de </a:t>
            </a:r>
            <a:r>
              <a:rPr lang="es-ES" b="1" dirty="0" err="1" smtClean="0"/>
              <a:t>HITs</a:t>
            </a:r>
            <a:r>
              <a:rPr lang="es-ES" b="1" dirty="0" smtClean="0"/>
              <a:t> disponibles</a:t>
            </a:r>
            <a:endParaRPr lang="es-ES" b="1" dirty="0"/>
          </a:p>
        </p:txBody>
      </p:sp>
      <p:grpSp>
        <p:nvGrpSpPr>
          <p:cNvPr id="2059" name="Grupo 2058"/>
          <p:cNvGrpSpPr/>
          <p:nvPr/>
        </p:nvGrpSpPr>
        <p:grpSpPr>
          <a:xfrm>
            <a:off x="300250" y="1756229"/>
            <a:ext cx="5904000" cy="4715117"/>
            <a:chOff x="300250" y="2158161"/>
            <a:chExt cx="5904000" cy="4313185"/>
          </a:xfrm>
        </p:grpSpPr>
        <p:sp>
          <p:nvSpPr>
            <p:cNvPr id="71" name="CuadroTexto 70"/>
            <p:cNvSpPr txBox="1"/>
            <p:nvPr/>
          </p:nvSpPr>
          <p:spPr>
            <a:xfrm>
              <a:off x="1392751" y="2237646"/>
              <a:ext cx="18594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6600"/>
                  </a:solidFill>
                </a:rPr>
                <a:t>Requesters</a:t>
              </a:r>
              <a:endParaRPr lang="es-ES" sz="2800" b="1" dirty="0">
                <a:solidFill>
                  <a:srgbClr val="FF6600"/>
                </a:solidFill>
              </a:endParaRPr>
            </a:p>
          </p:txBody>
        </p:sp>
        <p:sp>
          <p:nvSpPr>
            <p:cNvPr id="2057" name="Rectángulo redondeado 2056"/>
            <p:cNvSpPr/>
            <p:nvPr/>
          </p:nvSpPr>
          <p:spPr>
            <a:xfrm>
              <a:off x="300250" y="2158161"/>
              <a:ext cx="5904000" cy="4313185"/>
            </a:xfrm>
            <a:prstGeom prst="roundRect">
              <a:avLst/>
            </a:prstGeom>
            <a:noFill/>
            <a:ln w="38100">
              <a:solidFill>
                <a:srgbClr val="FF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060" name="Grupo 2059"/>
          <p:cNvGrpSpPr/>
          <p:nvPr/>
        </p:nvGrpSpPr>
        <p:grpSpPr>
          <a:xfrm>
            <a:off x="6403149" y="1756230"/>
            <a:ext cx="5320278" cy="4635334"/>
            <a:chOff x="6403149" y="2078378"/>
            <a:chExt cx="5320278" cy="4313185"/>
          </a:xfrm>
        </p:grpSpPr>
        <p:sp>
          <p:nvSpPr>
            <p:cNvPr id="72" name="CuadroTexto 71">
              <a:hlinkClick r:id="" action="ppaction://noaction"/>
            </p:cNvPr>
            <p:cNvSpPr txBox="1"/>
            <p:nvPr/>
          </p:nvSpPr>
          <p:spPr>
            <a:xfrm>
              <a:off x="8697628" y="2098188"/>
              <a:ext cx="1453355" cy="486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Workers</a:t>
              </a:r>
              <a:endParaRPr lang="es-ES" sz="2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7" name="Rectángulo redondeado 76"/>
            <p:cNvSpPr/>
            <p:nvPr/>
          </p:nvSpPr>
          <p:spPr>
            <a:xfrm>
              <a:off x="6403149" y="2078378"/>
              <a:ext cx="5320278" cy="4313185"/>
            </a:xfrm>
            <a:prstGeom prst="round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058" name="Rectángulo redondeado 2057"/>
          <p:cNvSpPr/>
          <p:nvPr/>
        </p:nvSpPr>
        <p:spPr>
          <a:xfrm>
            <a:off x="150125" y="1637731"/>
            <a:ext cx="11859905" cy="500872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70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9" grpId="0" animBg="1"/>
      <p:bldP spid="52" grpId="0" animBg="1"/>
      <p:bldP spid="53" grpId="0" animBg="1"/>
      <p:bldP spid="54" grpId="0" animBg="1"/>
      <p:bldP spid="57" grpId="0" animBg="1"/>
      <p:bldP spid="58" grpId="0" animBg="1"/>
      <p:bldP spid="68" grpId="0" animBg="1"/>
      <p:bldP spid="75" grpId="0"/>
      <p:bldP spid="20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469"/>
          </a:xfrm>
        </p:spPr>
        <p:txBody>
          <a:bodyPr/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3.2.1 Creación de Proyectos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077" y="1158638"/>
            <a:ext cx="7153275" cy="5467350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3712191" y="1542197"/>
            <a:ext cx="641445" cy="313899"/>
          </a:xfrm>
          <a:prstGeom prst="roundRect">
            <a:avLst/>
          </a:prstGeom>
          <a:noFill/>
          <a:ln w="571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redondeado 5"/>
          <p:cNvSpPr/>
          <p:nvPr/>
        </p:nvSpPr>
        <p:spPr>
          <a:xfrm>
            <a:off x="2879677" y="2497540"/>
            <a:ext cx="1665027" cy="2357650"/>
          </a:xfrm>
          <a:prstGeom prst="roundRect">
            <a:avLst/>
          </a:prstGeom>
          <a:noFill/>
          <a:ln w="381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31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3.2.2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Edición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propiedades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HIT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428062" y="1538832"/>
            <a:ext cx="11566193" cy="4838700"/>
            <a:chOff x="361950" y="1508636"/>
            <a:chExt cx="11830050" cy="483870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1950" y="1508636"/>
              <a:ext cx="11830050" cy="4838700"/>
            </a:xfrm>
            <a:prstGeom prst="rect">
              <a:avLst/>
            </a:prstGeom>
          </p:spPr>
        </p:pic>
        <p:sp>
          <p:nvSpPr>
            <p:cNvPr id="13" name="Rectángulo 37"/>
            <p:cNvSpPr>
              <a:spLocks noChangeArrowheads="1"/>
            </p:cNvSpPr>
            <p:nvPr/>
          </p:nvSpPr>
          <p:spPr bwMode="auto">
            <a:xfrm>
              <a:off x="580212" y="3309357"/>
              <a:ext cx="1089219" cy="219075"/>
            </a:xfrm>
            <a:prstGeom prst="rect">
              <a:avLst/>
            </a:prstGeom>
            <a:noFill/>
            <a:ln w="57150">
              <a:solidFill>
                <a:srgbClr val="D60093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>
                <a:solidFill>
                  <a:schemeClr val="lt1"/>
                </a:solidFill>
              </a:endParaRPr>
            </a:p>
          </p:txBody>
        </p:sp>
        <p:sp>
          <p:nvSpPr>
            <p:cNvPr id="14" name="Rectángulo 43"/>
            <p:cNvSpPr>
              <a:spLocks noChangeArrowheads="1"/>
            </p:cNvSpPr>
            <p:nvPr/>
          </p:nvSpPr>
          <p:spPr bwMode="auto">
            <a:xfrm>
              <a:off x="549690" y="4062249"/>
              <a:ext cx="1471550" cy="252000"/>
            </a:xfrm>
            <a:prstGeom prst="rect">
              <a:avLst/>
            </a:prstGeom>
            <a:noFill/>
            <a:ln w="57150">
              <a:solidFill>
                <a:srgbClr val="D60093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>
                <a:solidFill>
                  <a:schemeClr val="lt1"/>
                </a:solidFill>
              </a:endParaRPr>
            </a:p>
          </p:txBody>
        </p:sp>
        <p:sp>
          <p:nvSpPr>
            <p:cNvPr id="15" name="Conector recto de flecha 46"/>
            <p:cNvSpPr>
              <a:spLocks noChangeShapeType="1"/>
            </p:cNvSpPr>
            <p:nvPr/>
          </p:nvSpPr>
          <p:spPr bwMode="auto">
            <a:xfrm flipV="1">
              <a:off x="2021240" y="4205393"/>
              <a:ext cx="516572" cy="7937"/>
            </a:xfrm>
            <a:prstGeom prst="straightConnector1">
              <a:avLst/>
            </a:prstGeom>
            <a:noFill/>
            <a:ln w="57150">
              <a:solidFill>
                <a:srgbClr val="D60093"/>
              </a:solidFill>
              <a:headEnd type="none" w="med" len="med"/>
              <a:tailEnd type="arrow" w="med" len="med"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>
                <a:solidFill>
                  <a:schemeClr val="lt1"/>
                </a:solidFill>
              </a:endParaRPr>
            </a:p>
          </p:txBody>
        </p:sp>
        <p:sp>
          <p:nvSpPr>
            <p:cNvPr id="16" name="Cuadro de texto 47"/>
            <p:cNvSpPr txBox="1">
              <a:spLocks noChangeArrowheads="1"/>
            </p:cNvSpPr>
            <p:nvPr/>
          </p:nvSpPr>
          <p:spPr bwMode="auto">
            <a:xfrm>
              <a:off x="2537812" y="4046032"/>
              <a:ext cx="4085046" cy="290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Descripción de la actividad a los </a:t>
              </a:r>
              <a:r>
                <a:rPr kumimoji="0" lang="es-ES" altLang="es-ES" sz="14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workers</a:t>
              </a:r>
              <a:endParaRPr kumimoji="0" lang="es-ES" alt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130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3.2.2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Edición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propiedades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HIT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381000" y="1690688"/>
            <a:ext cx="11430000" cy="3362325"/>
            <a:chOff x="361950" y="1508636"/>
            <a:chExt cx="11430000" cy="3362325"/>
          </a:xfrm>
        </p:grpSpPr>
        <p:pic>
          <p:nvPicPr>
            <p:cNvPr id="40" name="Imagen 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1950" y="1508636"/>
              <a:ext cx="11430000" cy="3362325"/>
            </a:xfrm>
            <a:prstGeom prst="rect">
              <a:avLst/>
            </a:prstGeom>
          </p:spPr>
        </p:pic>
        <p:sp>
          <p:nvSpPr>
            <p:cNvPr id="41" name="Rectángulo 49"/>
            <p:cNvSpPr>
              <a:spLocks noChangeArrowheads="1"/>
            </p:cNvSpPr>
            <p:nvPr/>
          </p:nvSpPr>
          <p:spPr bwMode="auto">
            <a:xfrm>
              <a:off x="400050" y="1536626"/>
              <a:ext cx="1469511" cy="230418"/>
            </a:xfrm>
            <a:prstGeom prst="rect">
              <a:avLst/>
            </a:prstGeom>
            <a:noFill/>
            <a:ln w="57150">
              <a:solidFill>
                <a:srgbClr val="D60093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>
                <a:solidFill>
                  <a:schemeClr val="lt1"/>
                </a:solidFill>
              </a:endParaRPr>
            </a:p>
          </p:txBody>
        </p:sp>
        <p:cxnSp>
          <p:nvCxnSpPr>
            <p:cNvPr id="42" name="Conector recto de flecha 50"/>
            <p:cNvCxnSpPr>
              <a:cxnSpLocks noChangeShapeType="1"/>
            </p:cNvCxnSpPr>
            <p:nvPr/>
          </p:nvCxnSpPr>
          <p:spPr bwMode="auto">
            <a:xfrm flipV="1">
              <a:off x="1869561" y="1652169"/>
              <a:ext cx="516535" cy="7347"/>
            </a:xfrm>
            <a:prstGeom prst="straightConnector1">
              <a:avLst/>
            </a:prstGeom>
            <a:noFill/>
            <a:ln w="57150">
              <a:solidFill>
                <a:srgbClr val="D60093"/>
              </a:solidFill>
              <a:headEnd type="none" w="med" len="med"/>
              <a:tailEnd type="arrow" w="med" len="med"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3" name="Cuadro de texto 51"/>
            <p:cNvSpPr txBox="1">
              <a:spLocks noChangeArrowheads="1"/>
            </p:cNvSpPr>
            <p:nvPr/>
          </p:nvSpPr>
          <p:spPr bwMode="auto">
            <a:xfrm>
              <a:off x="2409853" y="1511914"/>
              <a:ext cx="3401256" cy="321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Configuración de la actividad</a:t>
              </a:r>
              <a:endParaRPr kumimoji="0" lang="es-ES" alt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73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3.2.2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Edición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propiedades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HIT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upo 43"/>
          <p:cNvGrpSpPr/>
          <p:nvPr/>
        </p:nvGrpSpPr>
        <p:grpSpPr>
          <a:xfrm>
            <a:off x="347662" y="2287824"/>
            <a:ext cx="11496675" cy="2638425"/>
            <a:chOff x="361950" y="1495396"/>
            <a:chExt cx="11496675" cy="2638425"/>
          </a:xfrm>
        </p:grpSpPr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1950" y="1495396"/>
              <a:ext cx="11496675" cy="2638425"/>
            </a:xfrm>
            <a:prstGeom prst="rect">
              <a:avLst/>
            </a:prstGeom>
          </p:spPr>
        </p:pic>
        <p:sp>
          <p:nvSpPr>
            <p:cNvPr id="46" name="Rectángulo 53"/>
            <p:cNvSpPr>
              <a:spLocks noChangeArrowheads="1"/>
            </p:cNvSpPr>
            <p:nvPr/>
          </p:nvSpPr>
          <p:spPr bwMode="auto">
            <a:xfrm>
              <a:off x="400050" y="1562805"/>
              <a:ext cx="1374859" cy="219303"/>
            </a:xfrm>
            <a:prstGeom prst="rect">
              <a:avLst/>
            </a:prstGeom>
            <a:noFill/>
            <a:ln w="57150">
              <a:solidFill>
                <a:srgbClr val="D60093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>
                <a:solidFill>
                  <a:schemeClr val="lt1"/>
                </a:solidFill>
              </a:endParaRPr>
            </a:p>
          </p:txBody>
        </p:sp>
        <p:sp>
          <p:nvSpPr>
            <p:cNvPr id="47" name="Conector recto de flecha 54"/>
            <p:cNvSpPr>
              <a:spLocks noChangeShapeType="1"/>
            </p:cNvSpPr>
            <p:nvPr/>
          </p:nvSpPr>
          <p:spPr bwMode="auto">
            <a:xfrm flipV="1">
              <a:off x="1761573" y="1657518"/>
              <a:ext cx="483264" cy="6992"/>
            </a:xfrm>
            <a:prstGeom prst="straightConnector1">
              <a:avLst/>
            </a:prstGeom>
            <a:noFill/>
            <a:ln w="57150">
              <a:solidFill>
                <a:srgbClr val="D60093"/>
              </a:solidFill>
              <a:headEnd type="none" w="med" len="med"/>
              <a:tailEnd type="arrow" w="med" len="med"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>
                <a:solidFill>
                  <a:schemeClr val="lt1"/>
                </a:solidFill>
              </a:endParaRPr>
            </a:p>
          </p:txBody>
        </p:sp>
        <p:sp>
          <p:nvSpPr>
            <p:cNvPr id="48" name="Cuadro de texto 55"/>
            <p:cNvSpPr txBox="1">
              <a:spLocks noChangeArrowheads="1"/>
            </p:cNvSpPr>
            <p:nvPr/>
          </p:nvSpPr>
          <p:spPr bwMode="auto">
            <a:xfrm>
              <a:off x="2301991" y="1506231"/>
              <a:ext cx="6009496" cy="326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Opciones avanzadas configuraciones </a:t>
              </a:r>
              <a:r>
                <a:rPr kumimoji="0" lang="es-ES" altLang="es-ES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workers</a:t>
              </a:r>
              <a:endParaRPr kumimoji="0" lang="es-ES" alt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31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3.2.3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Diseño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HIT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27" y="1416182"/>
            <a:ext cx="11358785" cy="5117120"/>
          </a:xfrm>
          <a:prstGeom prst="rect">
            <a:avLst/>
          </a:prstGeom>
        </p:spPr>
      </p:pic>
      <p:sp>
        <p:nvSpPr>
          <p:cNvPr id="9" name="Rectángulo 206"/>
          <p:cNvSpPr>
            <a:spLocks noChangeArrowheads="1"/>
          </p:cNvSpPr>
          <p:nvPr/>
        </p:nvSpPr>
        <p:spPr bwMode="auto">
          <a:xfrm>
            <a:off x="1706047" y="2741745"/>
            <a:ext cx="993610" cy="325048"/>
          </a:xfrm>
          <a:prstGeom prst="rect">
            <a:avLst/>
          </a:prstGeom>
          <a:noFill/>
          <a:ln w="571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sp>
        <p:nvSpPr>
          <p:cNvPr id="10" name="Rectángulo 207"/>
          <p:cNvSpPr>
            <a:spLocks noChangeArrowheads="1"/>
          </p:cNvSpPr>
          <p:nvPr/>
        </p:nvSpPr>
        <p:spPr bwMode="auto">
          <a:xfrm>
            <a:off x="568836" y="4014284"/>
            <a:ext cx="10911964" cy="2519018"/>
          </a:xfrm>
          <a:prstGeom prst="rect">
            <a:avLst/>
          </a:prstGeom>
          <a:noFill/>
          <a:ln w="571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sp>
        <p:nvSpPr>
          <p:cNvPr id="6" name="Cuadro de texto 209"/>
          <p:cNvSpPr txBox="1">
            <a:spLocks noChangeArrowheads="1"/>
          </p:cNvSpPr>
          <p:nvPr/>
        </p:nvSpPr>
        <p:spPr bwMode="auto">
          <a:xfrm>
            <a:off x="6089819" y="4718670"/>
            <a:ext cx="4215324" cy="124670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es-E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Aquí se realiza la creación y modificación del código de la HIT</a:t>
            </a:r>
            <a:endParaRPr kumimoji="0" lang="es-ES" altLang="es-E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86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3.2.4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Publicación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HIT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904" y="1521212"/>
            <a:ext cx="9329922" cy="5051352"/>
          </a:xfrm>
          <a:prstGeom prst="rect">
            <a:avLst/>
          </a:prstGeom>
        </p:spPr>
      </p:pic>
      <p:sp>
        <p:nvSpPr>
          <p:cNvPr id="8" name="Rectángulo 206"/>
          <p:cNvSpPr>
            <a:spLocks noChangeArrowheads="1"/>
          </p:cNvSpPr>
          <p:nvPr/>
        </p:nvSpPr>
        <p:spPr bwMode="auto">
          <a:xfrm>
            <a:off x="6945703" y="4992914"/>
            <a:ext cx="1327439" cy="406400"/>
          </a:xfrm>
          <a:prstGeom prst="rect">
            <a:avLst/>
          </a:prstGeom>
          <a:noFill/>
          <a:ln w="571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904" y="1521212"/>
            <a:ext cx="9329922" cy="5051352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1785257" y="3773714"/>
            <a:ext cx="2104572" cy="1625600"/>
          </a:xfrm>
          <a:prstGeom prst="roundRect">
            <a:avLst/>
          </a:prstGeom>
          <a:noFill/>
          <a:ln w="571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256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3.2.5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HIT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118" y="1434447"/>
            <a:ext cx="9549763" cy="505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817" y="1434447"/>
            <a:ext cx="9549763" cy="5051352"/>
          </a:xfrm>
          <a:prstGeom prst="rect">
            <a:avLst/>
          </a:prstGeom>
        </p:spPr>
      </p:pic>
      <p:sp>
        <p:nvSpPr>
          <p:cNvPr id="10" name="Rectángulo 206"/>
          <p:cNvSpPr>
            <a:spLocks noChangeArrowheads="1"/>
          </p:cNvSpPr>
          <p:nvPr/>
        </p:nvSpPr>
        <p:spPr bwMode="auto">
          <a:xfrm>
            <a:off x="2722047" y="1772180"/>
            <a:ext cx="681553" cy="325048"/>
          </a:xfrm>
          <a:prstGeom prst="rect">
            <a:avLst/>
          </a:prstGeom>
          <a:noFill/>
          <a:ln w="571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202999"/>
            <a:ext cx="10515600" cy="1325563"/>
          </a:xfrm>
        </p:spPr>
        <p:txBody>
          <a:bodyPr/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3.2.6 Envío y recepción de datos HIT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44434" y="1350385"/>
            <a:ext cx="5851566" cy="2877512"/>
            <a:chOff x="-1542972" y="1701839"/>
            <a:chExt cx="5851566" cy="2877512"/>
          </a:xfrm>
        </p:grpSpPr>
        <p:pic>
          <p:nvPicPr>
            <p:cNvPr id="9" name="Imagen 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1542972" y="2481786"/>
              <a:ext cx="4490345" cy="20975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CuadroTexto 9"/>
            <p:cNvSpPr txBox="1"/>
            <p:nvPr/>
          </p:nvSpPr>
          <p:spPr>
            <a:xfrm>
              <a:off x="-551095" y="2112454"/>
              <a:ext cx="2520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Archivo</a:t>
              </a:r>
              <a:r>
                <a:rPr lang="en-US" b="1" dirty="0" smtClean="0"/>
                <a:t> CSV de entrada</a:t>
              </a:r>
              <a:endParaRPr lang="es-ES" b="1" dirty="0"/>
            </a:p>
          </p:txBody>
        </p:sp>
        <p:sp>
          <p:nvSpPr>
            <p:cNvPr id="11" name="Flecha curvada hacia abajo 10"/>
            <p:cNvSpPr/>
            <p:nvPr/>
          </p:nvSpPr>
          <p:spPr>
            <a:xfrm rot="529408">
              <a:off x="1177059" y="1701839"/>
              <a:ext cx="3131535" cy="547604"/>
            </a:xfrm>
            <a:prstGeom prst="curvedDown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2" descr="https://oht-webcontent.s3.amazonaws.com/field/image/social_connecti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370" y="1924339"/>
            <a:ext cx="2724163" cy="192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echa curvada hacia abajo 13"/>
          <p:cNvSpPr/>
          <p:nvPr/>
        </p:nvSpPr>
        <p:spPr>
          <a:xfrm rot="20846648">
            <a:off x="7328421" y="1320488"/>
            <a:ext cx="2698297" cy="508115"/>
          </a:xfrm>
          <a:prstGeom prst="curved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Flecha curvada hacia abajo 14"/>
          <p:cNvSpPr/>
          <p:nvPr/>
        </p:nvSpPr>
        <p:spPr>
          <a:xfrm rot="9229268">
            <a:off x="8521092" y="4480656"/>
            <a:ext cx="2825136" cy="691207"/>
          </a:xfrm>
          <a:prstGeom prst="curved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739" y="4227897"/>
            <a:ext cx="2780805" cy="237939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0883" y="2115821"/>
            <a:ext cx="2715949" cy="1900880"/>
          </a:xfrm>
          <a:prstGeom prst="rect">
            <a:avLst/>
          </a:prstGeom>
        </p:spPr>
      </p:pic>
      <p:sp>
        <p:nvSpPr>
          <p:cNvPr id="18" name="Flecha curvada hacia abajo 17"/>
          <p:cNvSpPr/>
          <p:nvPr/>
        </p:nvSpPr>
        <p:spPr>
          <a:xfrm rot="11067693">
            <a:off x="3978542" y="6279345"/>
            <a:ext cx="2143301" cy="511531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414855" y="4451642"/>
            <a:ext cx="5400040" cy="1740524"/>
            <a:chOff x="-67789" y="4152105"/>
            <a:chExt cx="5400040" cy="1740524"/>
          </a:xfrm>
        </p:grpSpPr>
        <p:pic>
          <p:nvPicPr>
            <p:cNvPr id="19" name="Imagen 18"/>
            <p:cNvPicPr/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67789" y="4597229"/>
              <a:ext cx="5400040" cy="1295400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/>
          </p:nvSpPr>
          <p:spPr>
            <a:xfrm>
              <a:off x="1617130" y="4152105"/>
              <a:ext cx="2520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Archivo</a:t>
              </a:r>
              <a:r>
                <a:rPr lang="en-US" b="1" dirty="0" smtClean="0"/>
                <a:t> CSV de </a:t>
              </a:r>
              <a:r>
                <a:rPr lang="en-US" b="1" dirty="0" err="1" smtClean="0"/>
                <a:t>salida</a:t>
              </a:r>
              <a:endParaRPr lang="es-E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9931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lvl="1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3.3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Atributos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Inspirados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FDEs para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Reconocimiento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de firma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manuscrita</a:t>
            </a:r>
            <a:endParaRPr lang="es-E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5" t="7061" r="5286" b="10863"/>
          <a:stretch/>
        </p:blipFill>
        <p:spPr bwMode="auto">
          <a:xfrm>
            <a:off x="1577249" y="2138679"/>
            <a:ext cx="2907665" cy="2404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Conector recto 3"/>
          <p:cNvCxnSpPr/>
          <p:nvPr/>
        </p:nvCxnSpPr>
        <p:spPr>
          <a:xfrm flipV="1">
            <a:off x="1714500" y="3327400"/>
            <a:ext cx="2457450" cy="2921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5" t="7061" r="5286" b="10863"/>
          <a:stretch/>
        </p:blipFill>
        <p:spPr bwMode="auto">
          <a:xfrm>
            <a:off x="1577249" y="2125254"/>
            <a:ext cx="2907665" cy="2404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Conector recto 13"/>
          <p:cNvCxnSpPr/>
          <p:nvPr/>
        </p:nvCxnSpPr>
        <p:spPr>
          <a:xfrm>
            <a:off x="2815771" y="2380343"/>
            <a:ext cx="215310" cy="94705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3381829" y="2394857"/>
            <a:ext cx="159657" cy="93254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4038600" y="3327400"/>
            <a:ext cx="93752" cy="120214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n 2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3797" r="4092" b="6056"/>
          <a:stretch/>
        </p:blipFill>
        <p:spPr bwMode="auto">
          <a:xfrm>
            <a:off x="4982028" y="1817415"/>
            <a:ext cx="2902857" cy="21110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Imagen 2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" t="2920" r="3360" b="9531"/>
          <a:stretch/>
        </p:blipFill>
        <p:spPr bwMode="auto">
          <a:xfrm>
            <a:off x="8498612" y="1964077"/>
            <a:ext cx="2855188" cy="1964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n 2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t="3494" r="2532" b="9271"/>
          <a:stretch/>
        </p:blipFill>
        <p:spPr bwMode="auto">
          <a:xfrm>
            <a:off x="8498612" y="1964077"/>
            <a:ext cx="2843079" cy="1929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" t="3038" r="26047" b="16065"/>
          <a:stretch/>
        </p:blipFill>
        <p:spPr>
          <a:xfrm>
            <a:off x="5989547" y="3815069"/>
            <a:ext cx="2751811" cy="1778001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19145" y="4721042"/>
            <a:ext cx="4823872" cy="113877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Atributos </a:t>
            </a:r>
            <a:r>
              <a:rPr lang="es-ES" sz="2400" baseline="30000" dirty="0" smtClean="0">
                <a:latin typeface="Arial" panose="020B0604020202020204" pitchFamily="34" charset="0"/>
                <a:ea typeface="Calibri" panose="020F0502020204030204" pitchFamily="34" charset="0"/>
              </a:rPr>
              <a:t>1,2,3</a:t>
            </a: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 inspirados por los </a:t>
            </a:r>
            <a:r>
              <a:rPr lang="es-ES" sz="2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FDEs</a:t>
            </a: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 en reconocimiento de firma </a:t>
            </a:r>
          </a:p>
          <a:p>
            <a:pPr algn="just"/>
            <a:endParaRPr lang="es-ES" sz="2000" b="1" dirty="0"/>
          </a:p>
        </p:txBody>
      </p:sp>
      <p:sp>
        <p:nvSpPr>
          <p:cNvPr id="16" name="Rectángulo 15"/>
          <p:cNvSpPr/>
          <p:nvPr/>
        </p:nvSpPr>
        <p:spPr>
          <a:xfrm>
            <a:off x="92353" y="6005139"/>
            <a:ext cx="7792532" cy="5693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ES" sz="1000" b="1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Oliveira, E.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Justino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C. Freitas, 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Sabourin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The graphology applied to signature verification </a:t>
            </a:r>
            <a:endParaRPr lang="es-ES" sz="10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" sz="1000" b="1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Coetzer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B.M.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Herbst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J.A. Du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Preez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Off-line signature verification: A comparison between human and machine performance. </a:t>
            </a:r>
            <a:endParaRPr lang="es-ES" sz="10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" sz="1000" b="1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M. Burkes, D. P.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Seiger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and D. Harrison. Handwriting examination: Meeting the challenges of science and the law. </a:t>
            </a:r>
          </a:p>
        </p:txBody>
      </p:sp>
    </p:spTree>
    <p:extLst>
      <p:ext uri="{BB962C8B-B14F-4D97-AF65-F5344CB8AC3E}">
        <p14:creationId xmlns:p14="http://schemas.microsoft.com/office/powerpoint/2010/main" val="149784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9269" y="328612"/>
            <a:ext cx="4033837" cy="657225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Temario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9269" y="985837"/>
            <a:ext cx="10515600" cy="5872163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Planteamiento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Marco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Teórico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3.1	Crowdsourcing</a:t>
            </a:r>
          </a:p>
          <a:p>
            <a:pPr marL="457200" lvl="1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3.2	Amazon Mechanical Turk</a:t>
            </a:r>
          </a:p>
          <a:p>
            <a:pPr marL="457200" lvl="1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3.3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Atributos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Inspirados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FDEs para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Reconocimiento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firma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manuscrita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Protocolos De Experimentación</a:t>
            </a:r>
          </a:p>
          <a:p>
            <a:pPr marL="457200" lvl="1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4.1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Diseño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experimentación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4.2	Human Intelligence Tasks (HIT)</a:t>
            </a:r>
          </a:p>
          <a:p>
            <a:pPr marL="457200" lvl="1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4.3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Evolución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FAR y FRR</a:t>
            </a:r>
          </a:p>
          <a:p>
            <a:pPr marL="457200" lvl="1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4.4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Comparación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desempeño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Discriminantes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Futuro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71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lvl="0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	</a:t>
            </a:r>
            <a:r>
              <a:rPr lang="es-E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Protocolos de Experimentación</a:t>
            </a:r>
            <a:br>
              <a:rPr lang="es-E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5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Análisis</a:t>
            </a:r>
            <a:endParaRPr lang="es-E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8325" y="1825625"/>
            <a:ext cx="11039475" cy="4351338"/>
          </a:xfrm>
        </p:spPr>
        <p:txBody>
          <a:bodyPr anchor="ctr">
            <a:normAutofit/>
          </a:bodyPr>
          <a:lstStyle/>
          <a:p>
            <a:pPr marL="442913" lvl="1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Diseño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experimentación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1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Human Intelligence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Tasks (HIT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lvl="1" indent="0">
              <a:buNone/>
            </a:pPr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4.3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Evolución 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de FAR y FRR</a:t>
            </a:r>
          </a:p>
          <a:p>
            <a:pPr marL="457200" lvl="1" indent="0">
              <a:buNone/>
            </a:pPr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4.4	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Comparación 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de desempeño entre     		sistemas</a:t>
            </a:r>
          </a:p>
          <a:p>
            <a:pPr marL="442913" lvl="1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55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7100" y="99609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4.1	Diseño del Sistema de experimentación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2254652"/>
            <a:ext cx="10515600" cy="4255283"/>
          </a:xfrm>
        </p:spPr>
      </p:pic>
      <p:sp>
        <p:nvSpPr>
          <p:cNvPr id="7" name="Abrir llave 6"/>
          <p:cNvSpPr/>
          <p:nvPr/>
        </p:nvSpPr>
        <p:spPr>
          <a:xfrm rot="5400000">
            <a:off x="6425658" y="355178"/>
            <a:ext cx="320723" cy="3478225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6084951" y="1540293"/>
            <a:ext cx="100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Workers</a:t>
            </a:r>
            <a:endParaRPr lang="es-ES" b="1" dirty="0"/>
          </a:p>
        </p:txBody>
      </p:sp>
      <p:sp>
        <p:nvSpPr>
          <p:cNvPr id="19" name="Rectángulo 18"/>
          <p:cNvSpPr/>
          <p:nvPr/>
        </p:nvSpPr>
        <p:spPr>
          <a:xfrm>
            <a:off x="2893325" y="2094290"/>
            <a:ext cx="1774209" cy="1536014"/>
          </a:xfrm>
          <a:prstGeom prst="rect">
            <a:avLst/>
          </a:prstGeom>
          <a:noFill/>
          <a:ln w="38100">
            <a:solidFill>
              <a:srgbClr val="D6009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4846907" y="1540293"/>
            <a:ext cx="3642000" cy="2007132"/>
          </a:xfrm>
          <a:prstGeom prst="rect">
            <a:avLst/>
          </a:prstGeom>
          <a:noFill/>
          <a:ln w="38100">
            <a:solidFill>
              <a:srgbClr val="D6009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8780249" y="2094290"/>
            <a:ext cx="1774209" cy="1536014"/>
          </a:xfrm>
          <a:prstGeom prst="rect">
            <a:avLst/>
          </a:prstGeom>
          <a:noFill/>
          <a:ln w="38100">
            <a:solidFill>
              <a:srgbClr val="D6009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4846907" y="3777416"/>
            <a:ext cx="3642000" cy="658105"/>
          </a:xfrm>
          <a:prstGeom prst="rect">
            <a:avLst/>
          </a:prstGeom>
          <a:noFill/>
          <a:ln w="38100">
            <a:solidFill>
              <a:srgbClr val="D6009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189552" y="4194269"/>
            <a:ext cx="3973015" cy="2476028"/>
          </a:xfrm>
          <a:prstGeom prst="rect">
            <a:avLst/>
          </a:prstGeom>
          <a:noFill/>
          <a:ln w="38100">
            <a:solidFill>
              <a:srgbClr val="D6009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4492767" y="5103230"/>
            <a:ext cx="4159914" cy="658105"/>
          </a:xfrm>
          <a:prstGeom prst="rect">
            <a:avLst/>
          </a:prstGeom>
          <a:noFill/>
          <a:ln w="38100">
            <a:solidFill>
              <a:srgbClr val="D6009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9071591" y="4106467"/>
            <a:ext cx="1914857" cy="2253389"/>
          </a:xfrm>
          <a:prstGeom prst="rect">
            <a:avLst/>
          </a:prstGeom>
          <a:noFill/>
          <a:ln w="38100">
            <a:solidFill>
              <a:srgbClr val="D6009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472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4.1.1	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Elementos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HIT</a:t>
            </a:r>
            <a:endParaRPr lang="es-E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3382599" y="1690688"/>
            <a:ext cx="5426802" cy="4400550"/>
            <a:chOff x="0" y="457200"/>
            <a:chExt cx="5426802" cy="4400550"/>
          </a:xfrm>
        </p:grpSpPr>
        <p:pic>
          <p:nvPicPr>
            <p:cNvPr id="18" name="Imagen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27" y="457200"/>
              <a:ext cx="5400675" cy="1438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agen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95475"/>
              <a:ext cx="5400675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n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76675"/>
              <a:ext cx="5400675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upo 20"/>
          <p:cNvGrpSpPr/>
          <p:nvPr/>
        </p:nvGrpSpPr>
        <p:grpSpPr>
          <a:xfrm>
            <a:off x="8240115" y="1704265"/>
            <a:ext cx="2081348" cy="1438275"/>
            <a:chOff x="6220246" y="817808"/>
            <a:chExt cx="2081348" cy="1438275"/>
          </a:xfrm>
        </p:grpSpPr>
        <p:sp>
          <p:nvSpPr>
            <p:cNvPr id="22" name="Cerrar llave 21"/>
            <p:cNvSpPr/>
            <p:nvPr/>
          </p:nvSpPr>
          <p:spPr>
            <a:xfrm>
              <a:off x="6220246" y="817808"/>
              <a:ext cx="478971" cy="1438275"/>
            </a:xfrm>
            <a:prstGeom prst="righ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6829845" y="1353386"/>
              <a:ext cx="1471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00B050"/>
                  </a:solidFill>
                </a:rPr>
                <a:t>Instrucciones</a:t>
              </a:r>
              <a:endParaRPr lang="es-ES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8240115" y="3174961"/>
            <a:ext cx="1428214" cy="1910172"/>
            <a:chOff x="6220241" y="2277966"/>
            <a:chExt cx="1428214" cy="1910172"/>
          </a:xfrm>
        </p:grpSpPr>
        <p:sp>
          <p:nvSpPr>
            <p:cNvPr id="25" name="Abrir llave 24"/>
            <p:cNvSpPr/>
            <p:nvPr/>
          </p:nvSpPr>
          <p:spPr>
            <a:xfrm flipH="1">
              <a:off x="6220241" y="2277966"/>
              <a:ext cx="457194" cy="1910172"/>
            </a:xfrm>
            <a:prstGeom prst="leftBrac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6829845" y="3179021"/>
              <a:ext cx="8186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7030A0"/>
                  </a:solidFill>
                </a:rPr>
                <a:t>Firmas</a:t>
              </a:r>
              <a:endParaRPr lang="es-ES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5793323" y="5110163"/>
            <a:ext cx="1584960" cy="582249"/>
            <a:chOff x="3799268" y="4280692"/>
            <a:chExt cx="1584960" cy="582249"/>
          </a:xfrm>
        </p:grpSpPr>
        <p:sp>
          <p:nvSpPr>
            <p:cNvPr id="28" name="Cerrar llave 27"/>
            <p:cNvSpPr/>
            <p:nvPr/>
          </p:nvSpPr>
          <p:spPr>
            <a:xfrm>
              <a:off x="3799268" y="4280692"/>
              <a:ext cx="278674" cy="582249"/>
            </a:xfrm>
            <a:prstGeom prst="rightBrac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4252113" y="4410078"/>
              <a:ext cx="11321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00B0F0"/>
                  </a:solidFill>
                </a:rPr>
                <a:t>Opciones</a:t>
              </a:r>
              <a:endParaRPr lang="es-ES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3689303" y="5679289"/>
            <a:ext cx="4787265" cy="379422"/>
            <a:chOff x="3689303" y="5679289"/>
            <a:chExt cx="4787265" cy="379422"/>
          </a:xfrm>
        </p:grpSpPr>
        <p:sp>
          <p:nvSpPr>
            <p:cNvPr id="30" name="Rectángulo 29"/>
            <p:cNvSpPr/>
            <p:nvPr/>
          </p:nvSpPr>
          <p:spPr>
            <a:xfrm>
              <a:off x="3689303" y="5703293"/>
              <a:ext cx="4787265" cy="355418"/>
            </a:xfrm>
            <a:prstGeom prst="rect">
              <a:avLst/>
            </a:prstGeom>
            <a:noFill/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6138754" y="5679289"/>
              <a:ext cx="1419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FF6600"/>
                  </a:solidFill>
                </a:rPr>
                <a:t>Justificación</a:t>
              </a:r>
              <a:endParaRPr lang="es-ES" b="1" dirty="0">
                <a:solidFill>
                  <a:srgbClr val="FF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077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4.2</a:t>
            </a:r>
            <a:r>
              <a:rPr lang="es-ES" sz="4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es-E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Intelligence</a:t>
            </a:r>
            <a:r>
              <a:rPr lang="es-E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es-E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(HIT)</a:t>
            </a:r>
            <a:endParaRPr lang="es-E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54199"/>
            <a:ext cx="10515600" cy="4140201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4.2.1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	HIT 1 	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Comparación 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uno a uno </a:t>
            </a:r>
            <a:endParaRPr lang="es-E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		(1 </a:t>
            </a:r>
            <a:r>
              <a:rPr lang="es-E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train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vs. 1 test)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7600" lvl="1" indent="0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		HIT 1.1, HIT 1.2 y HIT 1.3</a:t>
            </a:r>
          </a:p>
          <a:p>
            <a:pPr marL="0" indent="0">
              <a:buNone/>
            </a:pP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4.2.2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	HIT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Comparación 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uno a ocho </a:t>
            </a:r>
            <a:endParaRPr lang="es-E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		(1 </a:t>
            </a:r>
            <a:r>
              <a:rPr lang="es-E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train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vs. 8 test)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4.2.3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	HIT 3 	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Comparación </a:t>
            </a: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cuatro a uno </a:t>
            </a:r>
            <a:endParaRPr lang="es-E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		(4 </a:t>
            </a:r>
            <a:r>
              <a:rPr lang="es-E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train</a:t>
            </a:r>
            <a:r>
              <a:rPr lang="es-E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vs. 1 test)</a:t>
            </a:r>
            <a:endParaRPr lang="es-E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86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238125"/>
            <a:ext cx="11028363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4.2.1 	HIT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	</a:t>
            </a:r>
            <a:r>
              <a:rPr lang="es-E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es-E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train</a:t>
            </a:r>
            <a:r>
              <a:rPr lang="es-ES" sz="4800" b="1" dirty="0">
                <a:latin typeface="Arial" panose="020B0604020202020204" pitchFamily="34" charset="0"/>
                <a:cs typeface="Arial" panose="020B0604020202020204" pitchFamily="34" charset="0"/>
              </a:rPr>
              <a:t> vs. 1 test)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325" y="1690687"/>
            <a:ext cx="3884613" cy="4138613"/>
          </a:xfrm>
          <a:prstGeom prst="rect">
            <a:avLst/>
          </a:prstGeom>
        </p:spPr>
      </p:pic>
      <p:pic>
        <p:nvPicPr>
          <p:cNvPr id="5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800" y="1690687"/>
            <a:ext cx="3932881" cy="4138613"/>
          </a:xfrm>
          <a:prstGeom prst="rect">
            <a:avLst/>
          </a:prstGeom>
        </p:spPr>
      </p:pic>
      <p:grpSp>
        <p:nvGrpSpPr>
          <p:cNvPr id="6" name="1 Grupo"/>
          <p:cNvGrpSpPr/>
          <p:nvPr/>
        </p:nvGrpSpPr>
        <p:grpSpPr>
          <a:xfrm>
            <a:off x="8086170" y="1712912"/>
            <a:ext cx="3780393" cy="4773612"/>
            <a:chOff x="6196083" y="1277493"/>
            <a:chExt cx="4858604" cy="5425698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083" y="1277493"/>
              <a:ext cx="4858604" cy="5425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9929" y="6278680"/>
              <a:ext cx="587563" cy="168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674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91886"/>
            <a:ext cx="10515600" cy="892402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2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4.2.1</a:t>
            </a:r>
            <a:r>
              <a:rPr lang="es-E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HIT 1 – Análisis</a:t>
            </a:r>
            <a:endParaRPr lang="es-E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052899"/>
              </p:ext>
            </p:extLst>
          </p:nvPr>
        </p:nvGraphicFramePr>
        <p:xfrm>
          <a:off x="484328" y="2014537"/>
          <a:ext cx="4401627" cy="356616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638708"/>
                <a:gridCol w="2762919"/>
              </a:tblGrid>
              <a:tr h="1283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 De Datos</a:t>
                      </a:r>
                      <a:endParaRPr lang="es-ES" sz="1100" i="1" dirty="0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BIOSECURE DS2 → 6 Firmantes</a:t>
                      </a:r>
                      <a:endParaRPr lang="es-ES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102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endParaRPr lang="es-ES" sz="1100" i="1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Analizar el rendimiento del humano con diferente tipo de información tales como estática y dinámica (imagen, trazo y características de la firma.)</a:t>
                      </a:r>
                      <a:endParaRPr lang="es-ES" sz="1100" i="1" dirty="0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de ejecución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minutos (*1’12’’)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162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 de workers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300214"/>
              </p:ext>
            </p:extLst>
          </p:nvPr>
        </p:nvGraphicFramePr>
        <p:xfrm>
          <a:off x="6080241" y="1659034"/>
          <a:ext cx="4917377" cy="164592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066038"/>
                <a:gridCol w="1374775"/>
                <a:gridCol w="1257364"/>
                <a:gridCol w="12192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Tarea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cap="all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FRR (%)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cap="all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 (%)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 (%)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cap="all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HIT 1.1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26.7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33.3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cap="all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HIT 1.2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HIT 1.3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43.3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33.3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21.7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7232295" y="1700218"/>
            <a:ext cx="1142447" cy="159817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579844704"/>
              </p:ext>
            </p:extLst>
          </p:nvPr>
        </p:nvGraphicFramePr>
        <p:xfrm>
          <a:off x="5322305" y="3466454"/>
          <a:ext cx="5689600" cy="3225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743701" y="1242502"/>
            <a:ext cx="375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Tabla 1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Rendimiento HIT 1.1 – 1.3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93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086" y="152400"/>
            <a:ext cx="11596914" cy="103028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4.2.2 	HIT 2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48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E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train</a:t>
            </a:r>
            <a:r>
              <a:rPr lang="es-ES" sz="4800" b="1" dirty="0">
                <a:latin typeface="Arial" panose="020B0604020202020204" pitchFamily="34" charset="0"/>
                <a:cs typeface="Arial" panose="020B0604020202020204" pitchFamily="34" charset="0"/>
              </a:rPr>
              <a:t> vs 8 test</a:t>
            </a:r>
            <a:r>
              <a:rPr lang="es-E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- Análisis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273" y="2814639"/>
            <a:ext cx="4581399" cy="4047864"/>
          </a:xfrm>
          <a:prstGeom prst="rect">
            <a:avLst/>
          </a:prstGeom>
        </p:spPr>
      </p:pic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864154977"/>
              </p:ext>
            </p:extLst>
          </p:nvPr>
        </p:nvGraphicFramePr>
        <p:xfrm>
          <a:off x="5886450" y="3258893"/>
          <a:ext cx="5924550" cy="3284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194921"/>
              </p:ext>
            </p:extLst>
          </p:nvPr>
        </p:nvGraphicFramePr>
        <p:xfrm>
          <a:off x="8370125" y="1794253"/>
          <a:ext cx="3440875" cy="91440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066038"/>
                <a:gridCol w="1194435"/>
                <a:gridCol w="118040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Tarea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FRR (%)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 (%)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cap="all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HIT 2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80.0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9486900" y="1800224"/>
            <a:ext cx="1071563" cy="87153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8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788230"/>
              </p:ext>
            </p:extLst>
          </p:nvPr>
        </p:nvGraphicFramePr>
        <p:xfrm>
          <a:off x="214086" y="1036981"/>
          <a:ext cx="7771269" cy="164592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680495"/>
                <a:gridCol w="5090774"/>
              </a:tblGrid>
              <a:tr h="1584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 de datos</a:t>
                      </a:r>
                      <a:endParaRPr lang="es-ES" sz="1100" i="1" dirty="0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BIOSECURE </a:t>
                      </a:r>
                      <a:r>
                        <a:rPr lang="es-E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DS2 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→ 6 Firmantes</a:t>
                      </a:r>
                    </a:p>
                  </a:txBody>
                  <a:tcPr marL="68580" marR="68580" marT="0" marB="0"/>
                </a:tc>
              </a:tr>
              <a:tr h="6338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endParaRPr lang="es-ES" sz="1100" i="1" dirty="0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Evaluar el desempeño del humano en reconocimiento de firmas con poco tiempo y poca información</a:t>
                      </a:r>
                      <a:endParaRPr lang="es-ES" sz="1100" i="1" dirty="0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12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de ejecución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minuto </a:t>
                      </a:r>
                      <a:r>
                        <a:rPr lang="es-E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(*50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’’)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12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 de workers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8522493" y="1306790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Tabla 2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Rendimiento HIT 2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26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8126"/>
            <a:ext cx="10515600" cy="926646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2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4.2.3</a:t>
            </a:r>
            <a:r>
              <a:rPr lang="es-E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HIT </a:t>
            </a:r>
            <a:r>
              <a:rPr lang="es-ES" sz="4800" b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s-E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Análisis</a:t>
            </a:r>
            <a:endParaRPr lang="es-E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404466"/>
              </p:ext>
            </p:extLst>
          </p:nvPr>
        </p:nvGraphicFramePr>
        <p:xfrm>
          <a:off x="180974" y="1291772"/>
          <a:ext cx="6049282" cy="207863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507663"/>
                <a:gridCol w="3541619"/>
              </a:tblGrid>
              <a:tr h="3135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 de Datos</a:t>
                      </a:r>
                      <a:endParaRPr lang="es-ES" sz="1100" i="1" dirty="0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BiosecurID</a:t>
                      </a:r>
                      <a:r>
                        <a:rPr lang="es-E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→ 4 Firmantes</a:t>
                      </a:r>
                      <a:endParaRPr lang="es-ES" sz="18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940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endParaRPr lang="es-ES" sz="1100" i="1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Comparar el rendimiento del humano en un posible escenario real con mayor información.</a:t>
                      </a:r>
                      <a:endParaRPr lang="es-ES" sz="1100" i="1" dirty="0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2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de ejecución</a:t>
                      </a:r>
                      <a:endParaRPr lang="es-ES" sz="1100" i="1" dirty="0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minutos (2’)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2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 de </a:t>
                      </a:r>
                      <a:r>
                        <a:rPr lang="es-E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workers</a:t>
                      </a:r>
                      <a:endParaRPr lang="es-ES" sz="1100" i="1" dirty="0">
                        <a:solidFill>
                          <a:srgbClr val="44546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6954"/>
              </p:ext>
            </p:extLst>
          </p:nvPr>
        </p:nvGraphicFramePr>
        <p:xfrm>
          <a:off x="7605878" y="1508130"/>
          <a:ext cx="3451797" cy="82296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285113"/>
                <a:gridCol w="1089660"/>
                <a:gridCol w="1077024"/>
              </a:tblGrid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TAREA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FRR (%)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 (%)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HIT 3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40.3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181888874"/>
              </p:ext>
            </p:extLst>
          </p:nvPr>
        </p:nvGraphicFramePr>
        <p:xfrm>
          <a:off x="6230256" y="2766838"/>
          <a:ext cx="5961743" cy="3546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upo 408"/>
          <p:cNvGrpSpPr>
            <a:grpSpLocks/>
          </p:cNvGrpSpPr>
          <p:nvPr/>
        </p:nvGrpSpPr>
        <p:grpSpPr bwMode="auto">
          <a:xfrm>
            <a:off x="7198814" y="4035451"/>
            <a:ext cx="1257300" cy="1207861"/>
            <a:chOff x="1238" y="0"/>
            <a:chExt cx="12573" cy="12078"/>
          </a:xfrm>
        </p:grpSpPr>
        <p:sp>
          <p:nvSpPr>
            <p:cNvPr id="9" name="Conector recto de flecha 406"/>
            <p:cNvSpPr>
              <a:spLocks noChangeShapeType="1"/>
            </p:cNvSpPr>
            <p:nvPr/>
          </p:nvSpPr>
          <p:spPr bwMode="auto">
            <a:xfrm>
              <a:off x="1842" y="0"/>
              <a:ext cx="0" cy="11519"/>
            </a:xfrm>
            <a:prstGeom prst="straightConnector1">
              <a:avLst/>
            </a:prstGeom>
            <a:noFill/>
            <a:ln w="28575">
              <a:solidFill>
                <a:srgbClr val="D6009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Cuadro de texto 407"/>
            <p:cNvSpPr txBox="1">
              <a:spLocks noChangeArrowheads="1"/>
            </p:cNvSpPr>
            <p:nvPr/>
          </p:nvSpPr>
          <p:spPr bwMode="auto">
            <a:xfrm>
              <a:off x="1238" y="8767"/>
              <a:ext cx="12573" cy="3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s-E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70 % </a:t>
              </a:r>
              <a:r>
                <a:rPr kumimoji="0" lang="en-US" altLang="es-ES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mejoramiento</a:t>
              </a:r>
              <a:endPara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1" name="Marcador de contenido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56" y="3413760"/>
            <a:ext cx="5642059" cy="3114320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2085975" y="4584700"/>
            <a:ext cx="1168400" cy="222250"/>
            <a:chOff x="2085975" y="4584700"/>
            <a:chExt cx="1168400" cy="222250"/>
          </a:xfrm>
        </p:grpSpPr>
        <p:sp>
          <p:nvSpPr>
            <p:cNvPr id="13" name="Rectángulo redondeado 12"/>
            <p:cNvSpPr/>
            <p:nvPr/>
          </p:nvSpPr>
          <p:spPr>
            <a:xfrm>
              <a:off x="2295481" y="4584700"/>
              <a:ext cx="958894" cy="199259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4" name="Conector recto de flecha 13"/>
            <p:cNvCxnSpPr>
              <a:stCxn id="13" idx="1"/>
            </p:cNvCxnSpPr>
            <p:nvPr/>
          </p:nvCxnSpPr>
          <p:spPr>
            <a:xfrm flipH="1">
              <a:off x="2085975" y="4684329"/>
              <a:ext cx="209506" cy="122621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o 14"/>
          <p:cNvGrpSpPr/>
          <p:nvPr/>
        </p:nvGrpSpPr>
        <p:grpSpPr>
          <a:xfrm>
            <a:off x="3278506" y="4584699"/>
            <a:ext cx="986313" cy="222251"/>
            <a:chOff x="3278506" y="4584699"/>
            <a:chExt cx="986313" cy="222251"/>
          </a:xfrm>
        </p:grpSpPr>
        <p:sp>
          <p:nvSpPr>
            <p:cNvPr id="16" name="Rectángulo redondeado 15"/>
            <p:cNvSpPr/>
            <p:nvPr/>
          </p:nvSpPr>
          <p:spPr>
            <a:xfrm>
              <a:off x="3278506" y="4584699"/>
              <a:ext cx="830332" cy="199260"/>
            </a:xfrm>
            <a:prstGeom prst="roundRect">
              <a:avLst/>
            </a:prstGeom>
            <a:noFill/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7" name="Conector recto de flecha 16"/>
            <p:cNvCxnSpPr>
              <a:stCxn id="16" idx="3"/>
            </p:cNvCxnSpPr>
            <p:nvPr/>
          </p:nvCxnSpPr>
          <p:spPr>
            <a:xfrm>
              <a:off x="4108838" y="4684329"/>
              <a:ext cx="155981" cy="122621"/>
            </a:xfrm>
            <a:prstGeom prst="straightConnector1">
              <a:avLst/>
            </a:prstGeom>
            <a:noFill/>
            <a:ln w="19050">
              <a:solidFill>
                <a:srgbClr val="FF66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8" name="Grupo 17"/>
          <p:cNvGrpSpPr/>
          <p:nvPr/>
        </p:nvGrpSpPr>
        <p:grpSpPr>
          <a:xfrm>
            <a:off x="2774928" y="4584700"/>
            <a:ext cx="737986" cy="693996"/>
            <a:chOff x="2774928" y="4584700"/>
            <a:chExt cx="737986" cy="693996"/>
          </a:xfrm>
        </p:grpSpPr>
        <p:sp>
          <p:nvSpPr>
            <p:cNvPr id="19" name="Elipse 18"/>
            <p:cNvSpPr/>
            <p:nvPr/>
          </p:nvSpPr>
          <p:spPr>
            <a:xfrm>
              <a:off x="3036791" y="4584700"/>
              <a:ext cx="217584" cy="222249"/>
            </a:xfrm>
            <a:prstGeom prst="ellipse">
              <a:avLst/>
            </a:prstGeom>
            <a:noFill/>
            <a:ln w="28575"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0" name="Conector recto de flecha 19"/>
            <p:cNvCxnSpPr/>
            <p:nvPr/>
          </p:nvCxnSpPr>
          <p:spPr>
            <a:xfrm>
              <a:off x="3145341" y="4812521"/>
              <a:ext cx="0" cy="226853"/>
            </a:xfrm>
            <a:prstGeom prst="straightConnector1">
              <a:avLst/>
            </a:prstGeom>
            <a:noFill/>
            <a:ln w="28575">
              <a:solidFill>
                <a:srgbClr val="D60093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CuadroTexto 20"/>
            <p:cNvSpPr txBox="1"/>
            <p:nvPr/>
          </p:nvSpPr>
          <p:spPr>
            <a:xfrm>
              <a:off x="2774928" y="4970919"/>
              <a:ext cx="7379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Umbral</a:t>
              </a:r>
              <a:endParaRPr lang="es-ES" sz="1400" b="1" dirty="0"/>
            </a:p>
          </p:txBody>
        </p:sp>
      </p:grpSp>
      <p:grpSp>
        <p:nvGrpSpPr>
          <p:cNvPr id="22" name="Grupo 408"/>
          <p:cNvGrpSpPr>
            <a:grpSpLocks/>
          </p:cNvGrpSpPr>
          <p:nvPr/>
        </p:nvGrpSpPr>
        <p:grpSpPr bwMode="auto">
          <a:xfrm>
            <a:off x="10414649" y="3116409"/>
            <a:ext cx="1257300" cy="536703"/>
            <a:chOff x="1842" y="0"/>
            <a:chExt cx="12573" cy="11519"/>
          </a:xfrm>
        </p:grpSpPr>
        <p:sp>
          <p:nvSpPr>
            <p:cNvPr id="23" name="Conector recto de flecha 406"/>
            <p:cNvSpPr>
              <a:spLocks noChangeShapeType="1"/>
            </p:cNvSpPr>
            <p:nvPr/>
          </p:nvSpPr>
          <p:spPr bwMode="auto">
            <a:xfrm>
              <a:off x="1842" y="0"/>
              <a:ext cx="0" cy="11519"/>
            </a:xfrm>
            <a:prstGeom prst="straightConnector1">
              <a:avLst/>
            </a:prstGeom>
            <a:noFill/>
            <a:ln w="28575">
              <a:solidFill>
                <a:srgbClr val="00B05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Cuadro de texto 407"/>
            <p:cNvSpPr txBox="1">
              <a:spLocks noChangeArrowheads="1"/>
            </p:cNvSpPr>
            <p:nvPr/>
          </p:nvSpPr>
          <p:spPr bwMode="auto">
            <a:xfrm>
              <a:off x="1842" y="5451"/>
              <a:ext cx="12573" cy="4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s-E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14% </a:t>
              </a:r>
              <a:r>
                <a:rPr kumimoji="0" lang="en-US" altLang="es-ES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mejoramiento</a:t>
              </a:r>
              <a:endPara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5" name="CuadroTexto 24"/>
          <p:cNvSpPr txBox="1"/>
          <p:nvPr/>
        </p:nvSpPr>
        <p:spPr>
          <a:xfrm>
            <a:off x="7871471" y="1058032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Tabla 3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Rendimiento HIT 3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3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4.3</a:t>
            </a:r>
            <a:r>
              <a:rPr lang="es-ES" sz="4800" b="1" dirty="0">
                <a:latin typeface="Arial" panose="020B0604020202020204" pitchFamily="34" charset="0"/>
                <a:cs typeface="Arial" panose="020B0604020202020204" pitchFamily="34" charset="0"/>
              </a:rPr>
              <a:t>	Evolución de FAR y FRR</a:t>
            </a:r>
            <a:endParaRPr lang="es-E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171776974"/>
              </p:ext>
            </p:extLst>
          </p:nvPr>
        </p:nvGraphicFramePr>
        <p:xfrm>
          <a:off x="340264" y="1860489"/>
          <a:ext cx="7668583" cy="4373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054637"/>
              </p:ext>
            </p:extLst>
          </p:nvPr>
        </p:nvGraphicFramePr>
        <p:xfrm>
          <a:off x="8594635" y="2135194"/>
          <a:ext cx="2562098" cy="302738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123950"/>
                <a:gridCol w="707898"/>
                <a:gridCol w="730250"/>
              </a:tblGrid>
              <a:tr h="552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WORKERS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 %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FRR %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618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37,6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31,4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618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35,7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17,2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618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31,8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13,2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618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618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26,4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618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23,8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618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23,8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549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23,8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618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23,8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8594635" y="4057656"/>
            <a:ext cx="2562098" cy="30003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4188843" y="3486150"/>
            <a:ext cx="2797745" cy="184308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grpSp>
        <p:nvGrpSpPr>
          <p:cNvPr id="10" name="Grupo 9"/>
          <p:cNvGrpSpPr/>
          <p:nvPr/>
        </p:nvGrpSpPr>
        <p:grpSpPr>
          <a:xfrm>
            <a:off x="999864" y="2426032"/>
            <a:ext cx="5363099" cy="2903206"/>
            <a:chOff x="-2750060" y="-1655689"/>
            <a:chExt cx="3514460" cy="2179534"/>
          </a:xfrm>
        </p:grpSpPr>
        <p:sp>
          <p:nvSpPr>
            <p:cNvPr id="11" name="Cuadro de texto 4"/>
            <p:cNvSpPr txBox="1"/>
            <p:nvPr/>
          </p:nvSpPr>
          <p:spPr>
            <a:xfrm>
              <a:off x="-679218" y="-1419715"/>
              <a:ext cx="1443618" cy="19521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dirty="0">
                  <a:latin typeface="Arial" panose="020B0604020202020204" pitchFamily="34" charset="0"/>
                  <a:cs typeface="Arial" panose="020B0604020202020204" pitchFamily="34" charset="0"/>
                </a:rPr>
                <a:t>40 % mejoramiento FAR</a:t>
              </a:r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-2750060" y="-1655689"/>
              <a:ext cx="3430782" cy="2179534"/>
              <a:chOff x="489409" y="262896"/>
              <a:chExt cx="3430782" cy="2179534"/>
            </a:xfrm>
          </p:grpSpPr>
          <p:cxnSp>
            <p:nvCxnSpPr>
              <p:cNvPr id="13" name="Conector recto de flecha 12"/>
              <p:cNvCxnSpPr/>
              <p:nvPr/>
            </p:nvCxnSpPr>
            <p:spPr>
              <a:xfrm>
                <a:off x="3920191" y="262896"/>
                <a:ext cx="0" cy="891868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cto de flecha 13"/>
              <p:cNvCxnSpPr/>
              <p:nvPr/>
            </p:nvCxnSpPr>
            <p:spPr>
              <a:xfrm>
                <a:off x="627204" y="826415"/>
                <a:ext cx="0" cy="1513473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Cuadro de texto 9"/>
              <p:cNvSpPr txBox="1"/>
              <p:nvPr/>
            </p:nvSpPr>
            <p:spPr>
              <a:xfrm>
                <a:off x="489409" y="2292265"/>
                <a:ext cx="1464857" cy="150165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80 % mejoramiento</a:t>
                </a:r>
                <a:r>
                  <a:rPr lang="es-ES" sz="14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FRR</a:t>
                </a:r>
                <a:endParaRPr lang="es-E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CuadroTexto 15"/>
          <p:cNvSpPr txBox="1"/>
          <p:nvPr/>
        </p:nvSpPr>
        <p:spPr>
          <a:xfrm>
            <a:off x="8089747" y="1563688"/>
            <a:ext cx="3571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Tabla 4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Evolución FAR y FRR de acuerdo al número de respuestas combinadas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99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8971" y="111125"/>
            <a:ext cx="11495315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4.4	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Comparación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desempeño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			entre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</a:t>
            </a:r>
            <a:endParaRPr lang="es-E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418589"/>
              </p:ext>
            </p:extLst>
          </p:nvPr>
        </p:nvGraphicFramePr>
        <p:xfrm>
          <a:off x="7586662" y="1436688"/>
          <a:ext cx="4043744" cy="164592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877060"/>
                <a:gridCol w="1089660"/>
                <a:gridCol w="107702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Método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FRR (%)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 (%)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DTW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2.92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2.93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8.88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11.21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Crowdsourcing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23.8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744048398"/>
              </p:ext>
            </p:extLst>
          </p:nvPr>
        </p:nvGraphicFramePr>
        <p:xfrm>
          <a:off x="6488279" y="3312776"/>
          <a:ext cx="4968000" cy="31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584505520"/>
              </p:ext>
            </p:extLst>
          </p:nvPr>
        </p:nvGraphicFramePr>
        <p:xfrm>
          <a:off x="856820" y="3312776"/>
          <a:ext cx="4968000" cy="31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lipse 6"/>
          <p:cNvSpPr/>
          <p:nvPr/>
        </p:nvSpPr>
        <p:spPr>
          <a:xfrm>
            <a:off x="1520279" y="3839202"/>
            <a:ext cx="232011" cy="18151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7153429" y="3770918"/>
            <a:ext cx="232011" cy="18151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177207"/>
              </p:ext>
            </p:extLst>
          </p:nvPr>
        </p:nvGraphicFramePr>
        <p:xfrm>
          <a:off x="1752290" y="1436688"/>
          <a:ext cx="4043744" cy="164592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877060"/>
                <a:gridCol w="1089660"/>
                <a:gridCol w="107702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Método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FRR (%)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 (%)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DTW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2.92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2.93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</a:t>
                      </a:r>
                      <a:endParaRPr lang="es-E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9.46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10.96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Crowdsourcing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31.40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37.60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4888937" y="4814888"/>
            <a:ext cx="826064" cy="72866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10499162" y="4314162"/>
            <a:ext cx="826064" cy="122938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131610" y="1683837"/>
            <a:ext cx="16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Tabla 5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Rendimiento  sin combinación de respuestas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993362" y="1681749"/>
            <a:ext cx="1721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Tabla 6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Rendimiento  para la combinación de 100 respuestas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1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P spid="7" grpId="0" animBg="1"/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4449"/>
            <a:ext cx="10515600" cy="10252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Planteamiento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endParaRPr lang="es-E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84" y="1523619"/>
            <a:ext cx="6036499" cy="37586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69" y="1565497"/>
            <a:ext cx="4905003" cy="375869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268638" y="5843552"/>
            <a:ext cx="565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Firmas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genuinas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falsificadas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2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usuarios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distintos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584200" y="1565497"/>
            <a:ext cx="10769600" cy="4508888"/>
            <a:chOff x="584200" y="1565497"/>
            <a:chExt cx="10769600" cy="4508888"/>
          </a:xfrm>
        </p:grpSpPr>
        <p:sp>
          <p:nvSpPr>
            <p:cNvPr id="7" name="Rectángulo redondeado 6"/>
            <p:cNvSpPr/>
            <p:nvPr/>
          </p:nvSpPr>
          <p:spPr>
            <a:xfrm>
              <a:off x="584200" y="1565497"/>
              <a:ext cx="2763291" cy="122926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tángulo redondeado 7"/>
            <p:cNvSpPr/>
            <p:nvPr/>
          </p:nvSpPr>
          <p:spPr>
            <a:xfrm>
              <a:off x="3474970" y="2686888"/>
              <a:ext cx="2890771" cy="122926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3411709" y="4005542"/>
              <a:ext cx="2763291" cy="122926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redondeado 10"/>
            <p:cNvSpPr/>
            <p:nvPr/>
          </p:nvSpPr>
          <p:spPr>
            <a:xfrm>
              <a:off x="6974006" y="1565497"/>
              <a:ext cx="2442949" cy="122926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redondeado 11"/>
            <p:cNvSpPr/>
            <p:nvPr/>
          </p:nvSpPr>
          <p:spPr>
            <a:xfrm>
              <a:off x="7178722" y="2903940"/>
              <a:ext cx="1924335" cy="101221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redondeado 12"/>
            <p:cNvSpPr/>
            <p:nvPr/>
          </p:nvSpPr>
          <p:spPr>
            <a:xfrm>
              <a:off x="9511467" y="4059476"/>
              <a:ext cx="1842333" cy="122926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9" name="Grupo 18"/>
            <p:cNvGrpSpPr/>
            <p:nvPr/>
          </p:nvGrpSpPr>
          <p:grpSpPr>
            <a:xfrm>
              <a:off x="9634238" y="5288737"/>
              <a:ext cx="1596789" cy="785648"/>
              <a:chOff x="9634238" y="5288737"/>
              <a:chExt cx="1596789" cy="785648"/>
            </a:xfrm>
          </p:grpSpPr>
          <p:sp>
            <p:nvSpPr>
              <p:cNvPr id="14" name="CuadroTexto 13"/>
              <p:cNvSpPr txBox="1"/>
              <p:nvPr/>
            </p:nvSpPr>
            <p:spPr>
              <a:xfrm>
                <a:off x="9634238" y="5612720"/>
                <a:ext cx="1596789" cy="461665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Genuinas</a:t>
                </a:r>
                <a:endParaRPr lang="es-E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6" name="Conector recto de flecha 15"/>
              <p:cNvCxnSpPr>
                <a:stCxn id="13" idx="2"/>
                <a:endCxn id="14" idx="0"/>
              </p:cNvCxnSpPr>
              <p:nvPr/>
            </p:nvCxnSpPr>
            <p:spPr>
              <a:xfrm flipH="1">
                <a:off x="10432633" y="5288737"/>
                <a:ext cx="1" cy="32398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2866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0314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Trabajos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Futuros</a:t>
            </a:r>
            <a:endParaRPr lang="es-E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333625"/>
            <a:ext cx="10515600" cy="2862285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.1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Conclusiones</a:t>
            </a:r>
          </a:p>
          <a:p>
            <a:pPr marL="457200" lvl="1" indent="0">
              <a:buNone/>
            </a:pPr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.2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Trabajos Futuros</a:t>
            </a:r>
          </a:p>
        </p:txBody>
      </p:sp>
    </p:spTree>
    <p:extLst>
      <p:ext uri="{BB962C8B-B14F-4D97-AF65-F5344CB8AC3E}">
        <p14:creationId xmlns:p14="http://schemas.microsoft.com/office/powerpoint/2010/main" val="3127513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ES" sz="4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E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.1	Conclusiones</a:t>
            </a:r>
            <a:endParaRPr lang="es-E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9500"/>
          </a:xfrm>
        </p:spPr>
        <p:txBody>
          <a:bodyPr>
            <a:normAutofit/>
          </a:bodyPr>
          <a:lstStyle/>
          <a:p>
            <a:pPr marL="228600" lvl="1" algn="just"/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Crowdsourcing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se convierte en una herramienta y recurso importante para el reconocimiento de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firmas por su amplia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cantidad y variedad de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participantes.</a:t>
            </a:r>
          </a:p>
          <a:p>
            <a:pPr marL="228600" lvl="1" algn="just"/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algn="just"/>
            <a:r>
              <a:rPr lang="es-E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MTurk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es una plataforma apropiada para poner en marcha crowdsourcing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lvl="1" algn="just"/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HITs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han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permitido entrenar a que un humano tenga o mejore la habilidad para poder identificar una firma a través de diferente información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expuesta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0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2714" y="190955"/>
            <a:ext cx="10515600" cy="1042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.1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2857" y="1106715"/>
            <a:ext cx="11495314" cy="5428342"/>
          </a:xfrm>
        </p:spPr>
        <p:txBody>
          <a:bodyPr>
            <a:noAutofit/>
          </a:bodyPr>
          <a:lstStyle/>
          <a:p>
            <a:pPr marL="228600" lvl="1" algn="just"/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 investigación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y análisis de respuestas obtenidas de los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indican que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por sí solos no son competentes y hábiles para el reconocimiento de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firma</a:t>
            </a:r>
          </a:p>
          <a:p>
            <a:pPr marL="228600" lvl="1" algn="just"/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algn="just"/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combinar las respuestas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(500 </a:t>
            </a:r>
            <a:r>
              <a:rPr lang="es-E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de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cada uno de ellos se observa que el rendimiento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mejora en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términos de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FAR un 40%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y FRR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un 80%.</a:t>
            </a:r>
          </a:p>
          <a:p>
            <a:pPr marL="228600" lvl="1" algn="just"/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Los resultados de rendimiento en etiquetación manual y de crowdsourcing aplicados al reconocimiento de firma visualizan un futuro prometedor ya que al combinar sus respuestas podrán dar un mejor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rendimiento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algn="just"/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9227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.1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lvl="0" algn="just"/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Los criterios de las respuestas de los </a:t>
            </a:r>
            <a:r>
              <a:rPr lang="es-ES" sz="4000" dirty="0" err="1"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 permiten extraer características discriminantes de una firma tales como: dimensión, punto inicial y final, patrón, estilo de letra y 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desplazamiento.</a:t>
            </a:r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78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128861"/>
            <a:ext cx="10515600" cy="725984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.1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556130" y="997198"/>
            <a:ext cx="1958644" cy="629088"/>
            <a:chOff x="307908" y="760440"/>
            <a:chExt cx="2650462" cy="656949"/>
          </a:xfrm>
          <a:scene3d>
            <a:camera prst="orthographicFront"/>
            <a:lightRig rig="flat" dir="t"/>
          </a:scene3d>
        </p:grpSpPr>
        <p:sp>
          <p:nvSpPr>
            <p:cNvPr id="12" name="Rectángulo redondeado 11"/>
            <p:cNvSpPr/>
            <p:nvPr/>
          </p:nvSpPr>
          <p:spPr>
            <a:xfrm>
              <a:off x="307908" y="760440"/>
              <a:ext cx="2650462" cy="656949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Rectángulo 12"/>
            <p:cNvSpPr/>
            <p:nvPr/>
          </p:nvSpPr>
          <p:spPr>
            <a:xfrm>
              <a:off x="327149" y="779681"/>
              <a:ext cx="2611980" cy="6184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Dimensión</a:t>
              </a:r>
              <a:endParaRPr lang="es-ES" sz="2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2934749" y="4048415"/>
            <a:ext cx="1201406" cy="656949"/>
            <a:chOff x="315896" y="2994948"/>
            <a:chExt cx="2650462" cy="656949"/>
          </a:xfrm>
          <a:scene3d>
            <a:camera prst="orthographicFront"/>
            <a:lightRig rig="flat" dir="t"/>
          </a:scene3d>
        </p:grpSpPr>
        <p:sp>
          <p:nvSpPr>
            <p:cNvPr id="39" name="Rectángulo redondeado 38"/>
            <p:cNvSpPr/>
            <p:nvPr/>
          </p:nvSpPr>
          <p:spPr>
            <a:xfrm>
              <a:off x="315896" y="2994948"/>
              <a:ext cx="2650462" cy="656949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335137" y="3014189"/>
              <a:ext cx="2611980" cy="6184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Patrón</a:t>
              </a:r>
              <a:endParaRPr lang="es-ES" sz="2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upo 65"/>
          <p:cNvGrpSpPr/>
          <p:nvPr/>
        </p:nvGrpSpPr>
        <p:grpSpPr>
          <a:xfrm>
            <a:off x="8247751" y="929233"/>
            <a:ext cx="1930238" cy="656949"/>
            <a:chOff x="307908" y="1515932"/>
            <a:chExt cx="2650462" cy="656949"/>
          </a:xfrm>
          <a:scene3d>
            <a:camera prst="orthographicFront"/>
            <a:lightRig rig="flat" dir="t"/>
          </a:scene3d>
        </p:grpSpPr>
        <p:sp>
          <p:nvSpPr>
            <p:cNvPr id="67" name="Rectángulo redondeado 66"/>
            <p:cNvSpPr/>
            <p:nvPr/>
          </p:nvSpPr>
          <p:spPr>
            <a:xfrm>
              <a:off x="307908" y="1515932"/>
              <a:ext cx="2650462" cy="656949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8" name="Rectángulo 67"/>
            <p:cNvSpPr/>
            <p:nvPr/>
          </p:nvSpPr>
          <p:spPr>
            <a:xfrm>
              <a:off x="327150" y="1535173"/>
              <a:ext cx="2611980" cy="6184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Punto inicial y final</a:t>
              </a:r>
              <a:endParaRPr lang="es-ES" sz="2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7322471" y="1669749"/>
            <a:ext cx="3780798" cy="1690080"/>
            <a:chOff x="4444793" y="1351572"/>
            <a:chExt cx="3780798" cy="169008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8306" y="1351572"/>
              <a:ext cx="2520000" cy="1690080"/>
            </a:xfrm>
            <a:prstGeom prst="rect">
              <a:avLst/>
            </a:prstGeom>
          </p:spPr>
        </p:pic>
        <p:sp>
          <p:nvSpPr>
            <p:cNvPr id="7" name="Elipse 6"/>
            <p:cNvSpPr/>
            <p:nvPr/>
          </p:nvSpPr>
          <p:spPr>
            <a:xfrm>
              <a:off x="4986337" y="2254928"/>
              <a:ext cx="200025" cy="17677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Elipse 23"/>
            <p:cNvSpPr/>
            <p:nvPr/>
          </p:nvSpPr>
          <p:spPr>
            <a:xfrm>
              <a:off x="6554787" y="1822577"/>
              <a:ext cx="200025" cy="196506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4444793" y="1885596"/>
              <a:ext cx="1646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Punto </a:t>
              </a:r>
              <a:r>
                <a:rPr lang="en-US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inicial</a:t>
              </a:r>
              <a:endPara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6712078" y="1516264"/>
              <a:ext cx="15135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Punto final</a:t>
              </a:r>
              <a:endParaRPr lang="es-E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7726006" y="3251450"/>
            <a:ext cx="3612942" cy="1239328"/>
            <a:chOff x="7168139" y="1590713"/>
            <a:chExt cx="3612942" cy="1239328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8050" y="1590713"/>
              <a:ext cx="2520000" cy="1150227"/>
            </a:xfrm>
            <a:prstGeom prst="rect">
              <a:avLst/>
            </a:prstGeom>
          </p:spPr>
        </p:pic>
        <p:sp>
          <p:nvSpPr>
            <p:cNvPr id="23" name="Elipse 22"/>
            <p:cNvSpPr/>
            <p:nvPr/>
          </p:nvSpPr>
          <p:spPr>
            <a:xfrm>
              <a:off x="7891377" y="2221439"/>
              <a:ext cx="200025" cy="17677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7168139" y="2460709"/>
              <a:ext cx="1646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Punto </a:t>
              </a:r>
              <a:r>
                <a:rPr lang="en-US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inicial</a:t>
              </a:r>
              <a:endPara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Elipse 27"/>
            <p:cNvSpPr/>
            <p:nvPr/>
          </p:nvSpPr>
          <p:spPr>
            <a:xfrm>
              <a:off x="9614160" y="1873756"/>
              <a:ext cx="200025" cy="196506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9267568" y="2036269"/>
              <a:ext cx="15135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Punto final</a:t>
              </a:r>
              <a:endParaRPr lang="es-E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77" y="2075999"/>
            <a:ext cx="2000676" cy="18000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77" y="4819275"/>
            <a:ext cx="2520000" cy="177016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774" y="5098296"/>
            <a:ext cx="2520000" cy="1212120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>
            <a:off x="1471613" y="3697006"/>
            <a:ext cx="1357312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1471613" y="3534493"/>
            <a:ext cx="0" cy="34150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2828925" y="3560246"/>
            <a:ext cx="0" cy="34150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o 20"/>
          <p:cNvGrpSpPr/>
          <p:nvPr/>
        </p:nvGrpSpPr>
        <p:grpSpPr>
          <a:xfrm>
            <a:off x="3398456" y="2213885"/>
            <a:ext cx="2520000" cy="1248379"/>
            <a:chOff x="3398456" y="2213885"/>
            <a:chExt cx="2520000" cy="1248379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8456" y="2213885"/>
              <a:ext cx="2520000" cy="1120261"/>
            </a:xfrm>
            <a:prstGeom prst="rect">
              <a:avLst/>
            </a:prstGeom>
          </p:spPr>
        </p:pic>
        <p:cxnSp>
          <p:nvCxnSpPr>
            <p:cNvPr id="31" name="Conector recto 30"/>
            <p:cNvCxnSpPr/>
            <p:nvPr/>
          </p:nvCxnSpPr>
          <p:spPr>
            <a:xfrm>
              <a:off x="3617043" y="3257518"/>
              <a:ext cx="2016000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/>
          </p:nvCxnSpPr>
          <p:spPr>
            <a:xfrm>
              <a:off x="3617043" y="3120758"/>
              <a:ext cx="0" cy="34150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/>
            <p:cNvCxnSpPr/>
            <p:nvPr/>
          </p:nvCxnSpPr>
          <p:spPr>
            <a:xfrm>
              <a:off x="5633043" y="3081322"/>
              <a:ext cx="0" cy="34150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829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128861"/>
            <a:ext cx="10515600" cy="725984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.1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upo 59"/>
          <p:cNvGrpSpPr/>
          <p:nvPr/>
        </p:nvGrpSpPr>
        <p:grpSpPr>
          <a:xfrm>
            <a:off x="2064491" y="1448904"/>
            <a:ext cx="2095948" cy="601418"/>
            <a:chOff x="307908" y="3782407"/>
            <a:chExt cx="2650462" cy="656949"/>
          </a:xfrm>
          <a:scene3d>
            <a:camera prst="orthographicFront"/>
            <a:lightRig rig="flat" dir="t"/>
          </a:scene3d>
        </p:grpSpPr>
        <p:sp>
          <p:nvSpPr>
            <p:cNvPr id="61" name="Rectángulo redondeado 60"/>
            <p:cNvSpPr/>
            <p:nvPr/>
          </p:nvSpPr>
          <p:spPr>
            <a:xfrm>
              <a:off x="307908" y="3782407"/>
              <a:ext cx="2650462" cy="656949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2" name="Rectángulo 61"/>
            <p:cNvSpPr/>
            <p:nvPr/>
          </p:nvSpPr>
          <p:spPr>
            <a:xfrm>
              <a:off x="327150" y="3801648"/>
              <a:ext cx="2611980" cy="6184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Estilo</a:t>
              </a:r>
              <a:r>
                <a:rPr lang="en-US" sz="24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2400" b="1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letra</a:t>
              </a:r>
              <a:endParaRPr lang="es-ES" sz="2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rupo 62"/>
          <p:cNvGrpSpPr/>
          <p:nvPr/>
        </p:nvGrpSpPr>
        <p:grpSpPr>
          <a:xfrm>
            <a:off x="8013931" y="1412117"/>
            <a:ext cx="2532057" cy="637707"/>
            <a:chOff x="307908" y="4537899"/>
            <a:chExt cx="2650462" cy="656949"/>
          </a:xfrm>
          <a:scene3d>
            <a:camera prst="orthographicFront"/>
            <a:lightRig rig="flat" dir="t"/>
          </a:scene3d>
        </p:grpSpPr>
        <p:sp>
          <p:nvSpPr>
            <p:cNvPr id="64" name="Rectángulo redondeado 63"/>
            <p:cNvSpPr/>
            <p:nvPr/>
          </p:nvSpPr>
          <p:spPr>
            <a:xfrm>
              <a:off x="307908" y="4537899"/>
              <a:ext cx="2650462" cy="656949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5" name="Rectángulo 64"/>
            <p:cNvSpPr/>
            <p:nvPr/>
          </p:nvSpPr>
          <p:spPr>
            <a:xfrm>
              <a:off x="327149" y="4557140"/>
              <a:ext cx="2611980" cy="6184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Desplazamiento</a:t>
              </a:r>
              <a:endParaRPr lang="es-ES" sz="2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Imagen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606" y="2558279"/>
            <a:ext cx="2520000" cy="1114673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312" y="4496027"/>
            <a:ext cx="2520000" cy="93653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65" y="2644381"/>
            <a:ext cx="3600000" cy="1028571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65" y="4439846"/>
            <a:ext cx="3600000" cy="104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0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128861"/>
            <a:ext cx="10515600" cy="725984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.1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923" y="4906828"/>
            <a:ext cx="4106270" cy="1523184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2106" y="1867411"/>
            <a:ext cx="2598336" cy="1694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>
          <a:blip r:embed="rId4"/>
          <a:stretch>
            <a:fillRect/>
          </a:stretch>
        </p:blipFill>
        <p:spPr>
          <a:xfrm>
            <a:off x="8040360" y="1766370"/>
            <a:ext cx="2398902" cy="1519523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591" y="4821263"/>
            <a:ext cx="3273366" cy="1608749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2799461" y="987836"/>
            <a:ext cx="2943899" cy="656949"/>
            <a:chOff x="3483929" y="4948"/>
            <a:chExt cx="3121888" cy="656949"/>
          </a:xfrm>
          <a:scene3d>
            <a:camera prst="orthographicFront"/>
            <a:lightRig rig="flat" dir="t"/>
          </a:scene3d>
        </p:grpSpPr>
        <p:sp>
          <p:nvSpPr>
            <p:cNvPr id="20" name="Rectángulo redondeado 19"/>
            <p:cNvSpPr/>
            <p:nvPr/>
          </p:nvSpPr>
          <p:spPr>
            <a:xfrm>
              <a:off x="3483929" y="4948"/>
              <a:ext cx="3121888" cy="656949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3503170" y="24189"/>
              <a:ext cx="3083406" cy="6184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Área total ocupada por la firma</a:t>
              </a:r>
              <a:endParaRPr lang="es-E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8444848" y="982133"/>
            <a:ext cx="1504129" cy="656949"/>
            <a:chOff x="3483929" y="760440"/>
            <a:chExt cx="3121888" cy="656949"/>
          </a:xfrm>
          <a:scene3d>
            <a:camera prst="orthographicFront"/>
            <a:lightRig rig="flat" dir="t"/>
          </a:scene3d>
        </p:grpSpPr>
        <p:sp>
          <p:nvSpPr>
            <p:cNvPr id="26" name="Rectángulo redondeado 25"/>
            <p:cNvSpPr/>
            <p:nvPr/>
          </p:nvSpPr>
          <p:spPr>
            <a:xfrm>
              <a:off x="3483929" y="760440"/>
              <a:ext cx="3121888" cy="656949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3503170" y="779681"/>
              <a:ext cx="3083406" cy="6184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Perímetro</a:t>
              </a:r>
              <a:endParaRPr lang="es-E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2992106" y="3861184"/>
            <a:ext cx="2466409" cy="656949"/>
            <a:chOff x="3483929" y="1515932"/>
            <a:chExt cx="3121888" cy="656949"/>
          </a:xfrm>
          <a:scene3d>
            <a:camera prst="orthographicFront"/>
            <a:lightRig rig="flat" dir="t"/>
          </a:scene3d>
        </p:grpSpPr>
        <p:sp>
          <p:nvSpPr>
            <p:cNvPr id="32" name="Rectángulo redondeado 31"/>
            <p:cNvSpPr/>
            <p:nvPr/>
          </p:nvSpPr>
          <p:spPr>
            <a:xfrm>
              <a:off x="3483929" y="1515932"/>
              <a:ext cx="3121888" cy="656949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3" name="Rectángulo 32"/>
            <p:cNvSpPr/>
            <p:nvPr/>
          </p:nvSpPr>
          <p:spPr>
            <a:xfrm>
              <a:off x="3503170" y="1535173"/>
              <a:ext cx="3083406" cy="6184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Proporcionalidad</a:t>
              </a:r>
              <a:endParaRPr lang="es-E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8329922" y="3786325"/>
            <a:ext cx="1609784" cy="656949"/>
            <a:chOff x="3483929" y="2525426"/>
            <a:chExt cx="3119497" cy="656949"/>
          </a:xfrm>
          <a:scene3d>
            <a:camera prst="orthographicFront"/>
            <a:lightRig rig="flat" dir="t"/>
          </a:scene3d>
        </p:grpSpPr>
        <p:sp>
          <p:nvSpPr>
            <p:cNvPr id="43" name="Rectángulo redondeado 42"/>
            <p:cNvSpPr/>
            <p:nvPr/>
          </p:nvSpPr>
          <p:spPr>
            <a:xfrm>
              <a:off x="3483929" y="2525426"/>
              <a:ext cx="3119497" cy="656949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4" name="Rectángulo 43"/>
            <p:cNvSpPr/>
            <p:nvPr/>
          </p:nvSpPr>
          <p:spPr>
            <a:xfrm>
              <a:off x="3503170" y="2544667"/>
              <a:ext cx="3081015" cy="6184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Legibilidad</a:t>
              </a:r>
              <a:endParaRPr lang="es-E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835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128861"/>
            <a:ext cx="10515600" cy="725984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.1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499" y="2387525"/>
            <a:ext cx="2332989" cy="1374746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7997689" y="4063583"/>
            <a:ext cx="2943899" cy="656949"/>
            <a:chOff x="3483929" y="4948"/>
            <a:chExt cx="3121888" cy="656949"/>
          </a:xfrm>
          <a:scene3d>
            <a:camera prst="orthographicFront"/>
            <a:lightRig rig="flat" dir="t"/>
          </a:scene3d>
        </p:grpSpPr>
        <p:sp>
          <p:nvSpPr>
            <p:cNvPr id="20" name="Rectángulo redondeado 19"/>
            <p:cNvSpPr/>
            <p:nvPr/>
          </p:nvSpPr>
          <p:spPr>
            <a:xfrm>
              <a:off x="3483929" y="4948"/>
              <a:ext cx="3121888" cy="656949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3503170" y="24189"/>
              <a:ext cx="3083406" cy="6184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Presión del punto inicial y final</a:t>
              </a:r>
              <a:endParaRPr lang="es-E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upo 53"/>
          <p:cNvGrpSpPr/>
          <p:nvPr/>
        </p:nvGrpSpPr>
        <p:grpSpPr>
          <a:xfrm>
            <a:off x="8261499" y="1429264"/>
            <a:ext cx="2416280" cy="656949"/>
            <a:chOff x="3483929" y="4036410"/>
            <a:chExt cx="3119497" cy="656949"/>
          </a:xfrm>
          <a:scene3d>
            <a:camera prst="orthographicFront"/>
            <a:lightRig rig="flat" dir="t"/>
          </a:scene3d>
        </p:grpSpPr>
        <p:sp>
          <p:nvSpPr>
            <p:cNvPr id="55" name="Rectángulo redondeado 54"/>
            <p:cNvSpPr/>
            <p:nvPr/>
          </p:nvSpPr>
          <p:spPr>
            <a:xfrm>
              <a:off x="3483929" y="4036410"/>
              <a:ext cx="3119497" cy="656949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6" name="Rectángulo 55"/>
            <p:cNvSpPr/>
            <p:nvPr/>
          </p:nvSpPr>
          <p:spPr>
            <a:xfrm>
              <a:off x="3503170" y="4055651"/>
              <a:ext cx="3081015" cy="6184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Área ocupada por un </a:t>
              </a:r>
              <a:r>
                <a:rPr lang="es-ES" sz="24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caracter</a:t>
              </a:r>
              <a:endParaRPr lang="es-E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7537594" y="4894601"/>
            <a:ext cx="3780798" cy="1690080"/>
            <a:chOff x="4444793" y="1351572"/>
            <a:chExt cx="3780798" cy="1690080"/>
          </a:xfrm>
        </p:grpSpPr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8306" y="1351572"/>
              <a:ext cx="2520000" cy="1690080"/>
            </a:xfrm>
            <a:prstGeom prst="rect">
              <a:avLst/>
            </a:prstGeom>
          </p:spPr>
        </p:pic>
        <p:sp>
          <p:nvSpPr>
            <p:cNvPr id="30" name="Elipse 29"/>
            <p:cNvSpPr/>
            <p:nvPr/>
          </p:nvSpPr>
          <p:spPr>
            <a:xfrm>
              <a:off x="4986337" y="2254928"/>
              <a:ext cx="200025" cy="17677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Elipse 33"/>
            <p:cNvSpPr/>
            <p:nvPr/>
          </p:nvSpPr>
          <p:spPr>
            <a:xfrm>
              <a:off x="6554787" y="1822577"/>
              <a:ext cx="200025" cy="196506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4444793" y="1885596"/>
              <a:ext cx="1646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Punto </a:t>
              </a:r>
              <a:r>
                <a:rPr lang="en-US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inicial</a:t>
              </a:r>
              <a:endPara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6712078" y="1516264"/>
              <a:ext cx="15135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Punto final</a:t>
              </a:r>
              <a:endParaRPr lang="es-E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Imagen 3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51" y="3762271"/>
            <a:ext cx="4471195" cy="1976991"/>
          </a:xfrm>
          <a:prstGeom prst="rect">
            <a:avLst/>
          </a:prstGeom>
        </p:spPr>
      </p:pic>
      <p:grpSp>
        <p:nvGrpSpPr>
          <p:cNvPr id="38" name="Grupo 37"/>
          <p:cNvGrpSpPr/>
          <p:nvPr/>
        </p:nvGrpSpPr>
        <p:grpSpPr>
          <a:xfrm>
            <a:off x="2357206" y="2484785"/>
            <a:ext cx="2181284" cy="656949"/>
            <a:chOff x="3483929" y="3280918"/>
            <a:chExt cx="3119497" cy="656949"/>
          </a:xfrm>
          <a:scene3d>
            <a:camera prst="orthographicFront"/>
            <a:lightRig rig="flat" dir="t"/>
          </a:scene3d>
        </p:grpSpPr>
        <p:sp>
          <p:nvSpPr>
            <p:cNvPr id="39" name="Rectángulo redondeado 38"/>
            <p:cNvSpPr/>
            <p:nvPr/>
          </p:nvSpPr>
          <p:spPr>
            <a:xfrm>
              <a:off x="3483929" y="3280918"/>
              <a:ext cx="3119497" cy="656949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0" name="Rectángulo 39"/>
            <p:cNvSpPr/>
            <p:nvPr/>
          </p:nvSpPr>
          <p:spPr>
            <a:xfrm>
              <a:off x="3503170" y="3300159"/>
              <a:ext cx="3081015" cy="6184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Conexión entre caracteres</a:t>
              </a:r>
              <a:endParaRPr lang="es-E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075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.2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Trabajos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futuros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429558"/>
              </p:ext>
            </p:extLst>
          </p:nvPr>
        </p:nvGraphicFramePr>
        <p:xfrm>
          <a:off x="584200" y="1571625"/>
          <a:ext cx="10891838" cy="4872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152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062" y="1785937"/>
            <a:ext cx="7767638" cy="289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6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	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es-E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333625"/>
            <a:ext cx="10515600" cy="2862285"/>
          </a:xfrm>
        </p:spPr>
        <p:txBody>
          <a:bodyPr>
            <a:normAutofit/>
          </a:bodyPr>
          <a:lstStyle/>
          <a:p>
            <a:pPr algn="just"/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Estudiar, analizar y comparar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el desempeño entre un sistema automático de reconocimiento dinámico de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firmas basado en DTW con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un sistema que utiliza habilidades humanas por medio de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crowdsourcing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para la determinación de nuevas características discriminantes.</a:t>
            </a:r>
          </a:p>
        </p:txBody>
      </p:sp>
    </p:spTree>
    <p:extLst>
      <p:ext uri="{BB962C8B-B14F-4D97-AF65-F5344CB8AC3E}">
        <p14:creationId xmlns:p14="http://schemas.microsoft.com/office/powerpoint/2010/main" val="182534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3. Marco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Teórico</a:t>
            </a:r>
            <a:endParaRPr lang="es-E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9613" y="1690688"/>
            <a:ext cx="10515600" cy="4351338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Crowdsourcing</a:t>
            </a:r>
          </a:p>
          <a:p>
            <a:pPr marL="457200" lvl="1" indent="0"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3.2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Amazon Mechanical Turk</a:t>
            </a:r>
          </a:p>
          <a:p>
            <a:pPr marL="457200" lvl="1" indent="0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Atributos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Inspirados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FDEs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para 			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Reconocimiento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 firma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manuscrita</a:t>
            </a:r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5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3.1 Crowdsourcing</a:t>
            </a:r>
            <a:endParaRPr lang="es-E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51" y="1690688"/>
            <a:ext cx="5022020" cy="41131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2855506"/>
              </p:ext>
            </p:extLst>
          </p:nvPr>
        </p:nvGraphicFramePr>
        <p:xfrm>
          <a:off x="6092372" y="1456507"/>
          <a:ext cx="5691777" cy="458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8686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3888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3.1 Crowdsourcing</a:t>
            </a:r>
            <a:endParaRPr lang="es-E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7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551490" y="283815"/>
            <a:ext cx="10933789" cy="82867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Proyectos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Relacionados </a:t>
            </a:r>
            <a:b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vía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Crowdsourcing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51490" y="2024426"/>
            <a:ext cx="3034673" cy="31700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s-ES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Estudios de Investigaciones  utilizando  </a:t>
            </a:r>
          </a:p>
          <a:p>
            <a:pPr algn="ctr"/>
            <a:r>
              <a:rPr lang="es-ES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Etiquetaciones por humanos como los aplicados a sistemas </a:t>
            </a: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</a:rPr>
              <a:t>de reconocimiento automático en la </a:t>
            </a:r>
            <a:r>
              <a:rPr lang="es-ES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cara</a:t>
            </a:r>
            <a:r>
              <a:rPr lang="es-ES" sz="2000" baseline="30000" dirty="0" smtClean="0"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lang="es-ES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, gait</a:t>
            </a:r>
            <a:r>
              <a:rPr lang="es-ES" sz="2000" baseline="30000" dirty="0" smtClean="0"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s-ES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, y seguridad</a:t>
            </a:r>
            <a:r>
              <a:rPr lang="es-ES" sz="2000" baseline="30000" dirty="0" smtClean="0">
                <a:latin typeface="Arial" panose="020B0604020202020204" pitchFamily="34" charset="0"/>
                <a:ea typeface="Calibri" panose="020F0502020204030204" pitchFamily="34" charset="0"/>
              </a:rPr>
              <a:t>3</a:t>
            </a:r>
            <a:r>
              <a:rPr lang="es-ES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algn="just"/>
            <a:endParaRPr lang="es-ES" sz="2000" b="1" dirty="0"/>
          </a:p>
        </p:txBody>
      </p:sp>
      <p:sp>
        <p:nvSpPr>
          <p:cNvPr id="18" name="Rectángulo 17"/>
          <p:cNvSpPr/>
          <p:nvPr/>
        </p:nvSpPr>
        <p:spPr>
          <a:xfrm>
            <a:off x="369004" y="5801139"/>
            <a:ext cx="8918190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ES" sz="1000" b="1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s-EC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C" sz="1000" dirty="0" err="1">
                <a:latin typeface="Arial" panose="020B0604020202020204" pitchFamily="34" charset="0"/>
                <a:cs typeface="Arial" panose="020B0604020202020204" pitchFamily="34" charset="0"/>
              </a:rPr>
              <a:t>Best-Rowden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es-EC" sz="1000" dirty="0" err="1">
                <a:latin typeface="Arial" panose="020B0604020202020204" pitchFamily="34" charset="0"/>
                <a:cs typeface="Arial" panose="020B0604020202020204" pitchFamily="34" charset="0"/>
              </a:rPr>
              <a:t>Bisht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, J. </a:t>
            </a:r>
            <a:r>
              <a:rPr lang="es-EC" sz="1000" dirty="0" err="1">
                <a:latin typeface="Arial" panose="020B0604020202020204" pitchFamily="34" charset="0"/>
                <a:cs typeface="Arial" panose="020B0604020202020204" pitchFamily="34" charset="0"/>
              </a:rPr>
              <a:t>Klontz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 and A. K. </a:t>
            </a:r>
            <a:r>
              <a:rPr lang="es-EC" sz="1000" dirty="0" err="1">
                <a:latin typeface="Arial" panose="020B0604020202020204" pitchFamily="34" charset="0"/>
                <a:cs typeface="Arial" panose="020B0604020202020204" pitchFamily="34" charset="0"/>
              </a:rPr>
              <a:t>Jain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C" sz="1000" dirty="0" err="1">
                <a:latin typeface="Arial" panose="020B0604020202020204" pitchFamily="34" charset="0"/>
                <a:cs typeface="Arial" panose="020B0604020202020204" pitchFamily="34" charset="0"/>
              </a:rPr>
              <a:t>Unconstrained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000" dirty="0" err="1">
                <a:latin typeface="Arial" panose="020B0604020202020204" pitchFamily="34" charset="0"/>
                <a:cs typeface="Arial" panose="020B0604020202020204" pitchFamily="34" charset="0"/>
              </a:rPr>
              <a:t>Face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000" dirty="0" err="1"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C" sz="1000" dirty="0" err="1">
                <a:latin typeface="Arial" panose="020B0604020202020204" pitchFamily="34" charset="0"/>
                <a:cs typeface="Arial" panose="020B0604020202020204" pitchFamily="34" charset="0"/>
              </a:rPr>
              <a:t>Establishing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000" dirty="0" err="1">
                <a:latin typeface="Arial" panose="020B0604020202020204" pitchFamily="34" charset="0"/>
                <a:cs typeface="Arial" panose="020B0604020202020204" pitchFamily="34" charset="0"/>
              </a:rPr>
              <a:t>Baseline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 Human Performance </a:t>
            </a:r>
            <a:r>
              <a:rPr lang="es-EC" sz="1000" dirty="0" err="1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 Crowdsourcing </a:t>
            </a:r>
            <a:endParaRPr lang="es-ES" sz="10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" sz="1000" b="1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s-EC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C" sz="1000" dirty="0" err="1">
                <a:latin typeface="Arial" panose="020B0604020202020204" pitchFamily="34" charset="0"/>
                <a:cs typeface="Arial" panose="020B0604020202020204" pitchFamily="34" charset="0"/>
              </a:rPr>
              <a:t>Martinho-Corbishley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, M. S. Nixon, Mark, J. N. Carter. </a:t>
            </a:r>
            <a:r>
              <a:rPr lang="es-EC" sz="1000" dirty="0" err="1">
                <a:latin typeface="Arial" panose="020B0604020202020204" pitchFamily="34" charset="0"/>
                <a:cs typeface="Arial" panose="020B0604020202020204" pitchFamily="34" charset="0"/>
              </a:rPr>
              <a:t>Soft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000" dirty="0" err="1">
                <a:latin typeface="Arial" panose="020B0604020202020204" pitchFamily="34" charset="0"/>
                <a:cs typeface="Arial" panose="020B0604020202020204" pitchFamily="34" charset="0"/>
              </a:rPr>
              <a:t>Biometric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000" dirty="0" err="1"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000" dirty="0" err="1">
                <a:latin typeface="Arial" panose="020B0604020202020204" pitchFamily="34" charset="0"/>
                <a:cs typeface="Arial" panose="020B0604020202020204" pitchFamily="34" charset="0"/>
              </a:rPr>
              <a:t>Comparative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000" dirty="0" err="1">
                <a:latin typeface="Arial" panose="020B0604020202020204" pitchFamily="34" charset="0"/>
                <a:cs typeface="Arial" panose="020B0604020202020204" pitchFamily="34" charset="0"/>
              </a:rPr>
              <a:t>Crowdsourced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000" dirty="0" err="1">
                <a:latin typeface="Arial" panose="020B0604020202020204" pitchFamily="34" charset="0"/>
                <a:cs typeface="Arial" panose="020B0604020202020204" pitchFamily="34" charset="0"/>
              </a:rPr>
              <a:t>Annotations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0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" sz="1000" b="1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Panjwani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A. Prakash. Crowdsourcing Attacks on Biometric Systems </a:t>
            </a:r>
            <a:r>
              <a:rPr lang="es-ES" sz="1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E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305" y="1719104"/>
            <a:ext cx="3263810" cy="162417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305" y="3426145"/>
            <a:ext cx="3279262" cy="1768380"/>
          </a:xfrm>
          <a:prstGeom prst="rect">
            <a:avLst/>
          </a:prstGeom>
        </p:spPr>
      </p:pic>
      <p:pic>
        <p:nvPicPr>
          <p:cNvPr id="1026" name="Picture 2" descr="http://cdn3.ipadizate.es/2015/04/iphone-7-apple-desbloqueo-mediante-voz-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2" t="4249" r="21697" b="4816"/>
          <a:stretch/>
        </p:blipFill>
        <p:spPr bwMode="auto">
          <a:xfrm>
            <a:off x="8622369" y="2011819"/>
            <a:ext cx="2650469" cy="266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873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8591"/>
            <a:ext cx="10515600" cy="105409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3.2	Amazon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Mechanical Turk (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MTurk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2.bp.blogspot.com/-og0o8XMSOdA/UcHdoY6xeSI/AAAAAAAAAqA/rLxLlvJQy3s/s1600/aturk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" t="16345" r="2597" b="17744"/>
          <a:stretch/>
        </p:blipFill>
        <p:spPr bwMode="auto">
          <a:xfrm>
            <a:off x="4929190" y="1135121"/>
            <a:ext cx="2947918" cy="46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CuadroTexto 70">
            <a:hlinkClick r:id="" action="ppaction://noaction"/>
          </p:cNvPr>
          <p:cNvSpPr txBox="1"/>
          <p:nvPr/>
        </p:nvSpPr>
        <p:spPr>
          <a:xfrm>
            <a:off x="1294756" y="1749187"/>
            <a:ext cx="1859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Requesters</a:t>
            </a:r>
            <a:endParaRPr lang="es-ES" sz="2800" b="1" dirty="0">
              <a:solidFill>
                <a:srgbClr val="FF6600"/>
              </a:solidFill>
            </a:endParaRPr>
          </a:p>
        </p:txBody>
      </p:sp>
      <p:sp>
        <p:nvSpPr>
          <p:cNvPr id="2057" name="Rectángulo redondeado 2056"/>
          <p:cNvSpPr/>
          <p:nvPr/>
        </p:nvSpPr>
        <p:spPr>
          <a:xfrm>
            <a:off x="300250" y="1757363"/>
            <a:ext cx="5904000" cy="4713983"/>
          </a:xfrm>
          <a:prstGeom prst="roundRect">
            <a:avLst/>
          </a:prstGeom>
          <a:noFill/>
          <a:ln w="38100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Rectángulo redondeado 76"/>
          <p:cNvSpPr/>
          <p:nvPr/>
        </p:nvSpPr>
        <p:spPr>
          <a:xfrm>
            <a:off x="6403149" y="1749188"/>
            <a:ext cx="5320278" cy="4722158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58" name="Rectángulo redondeado 2057"/>
          <p:cNvSpPr/>
          <p:nvPr/>
        </p:nvSpPr>
        <p:spPr>
          <a:xfrm>
            <a:off x="150125" y="1637731"/>
            <a:ext cx="11859905" cy="500872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CuadroTexto 55"/>
          <p:cNvSpPr txBox="1"/>
          <p:nvPr/>
        </p:nvSpPr>
        <p:spPr>
          <a:xfrm>
            <a:off x="8231502" y="1719705"/>
            <a:ext cx="1859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Workers</a:t>
            </a:r>
            <a:endParaRPr lang="es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47537" y="2155643"/>
            <a:ext cx="56307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Personas </a:t>
            </a:r>
            <a:r>
              <a:rPr lang="en-US" sz="2000" b="1" dirty="0" err="1"/>
              <a:t>naturales</a:t>
            </a:r>
            <a:r>
              <a:rPr lang="en-US" sz="2000" b="1" dirty="0"/>
              <a:t> o </a:t>
            </a:r>
            <a:r>
              <a:rPr lang="en-US" sz="2000" b="1" dirty="0" err="1"/>
              <a:t>empresas</a:t>
            </a:r>
            <a:endParaRPr lang="en-US" sz="2000" b="1" dirty="0"/>
          </a:p>
          <a:p>
            <a:r>
              <a:rPr lang="en-US" sz="2000" b="1" dirty="0" err="1"/>
              <a:t>Crear</a:t>
            </a:r>
            <a:r>
              <a:rPr lang="en-US" sz="2000" b="1" dirty="0"/>
              <a:t> HITs</a:t>
            </a:r>
          </a:p>
          <a:p>
            <a:r>
              <a:rPr lang="en-US" sz="2000" b="1" dirty="0"/>
              <a:t>HITs </a:t>
            </a:r>
            <a:r>
              <a:rPr lang="en-US" sz="2000" b="1" dirty="0" err="1"/>
              <a:t>implementadas</a:t>
            </a:r>
            <a:r>
              <a:rPr lang="en-US" sz="2000" b="1" dirty="0"/>
              <a:t> </a:t>
            </a:r>
            <a:r>
              <a:rPr lang="en-US" sz="2000" b="1" dirty="0" err="1"/>
              <a:t>por</a:t>
            </a:r>
            <a:r>
              <a:rPr lang="en-US" sz="2000" b="1" dirty="0"/>
              <a:t> el requester (</a:t>
            </a:r>
            <a:r>
              <a:rPr lang="en-US" sz="2000" b="1" dirty="0" err="1"/>
              <a:t>menor</a:t>
            </a:r>
            <a:r>
              <a:rPr lang="en-US" sz="2000" b="1" dirty="0"/>
              <a:t> </a:t>
            </a:r>
            <a:r>
              <a:rPr lang="en-US" sz="2000" b="1" dirty="0" err="1"/>
              <a:t>costo</a:t>
            </a:r>
            <a:r>
              <a:rPr lang="en-US" sz="2000" b="1" dirty="0"/>
              <a:t>)</a:t>
            </a:r>
          </a:p>
          <a:p>
            <a:r>
              <a:rPr lang="en-US" sz="2000" b="1" dirty="0"/>
              <a:t>HITs </a:t>
            </a:r>
            <a:r>
              <a:rPr lang="en-US" sz="2000" b="1" dirty="0" err="1"/>
              <a:t>implementadas</a:t>
            </a:r>
            <a:r>
              <a:rPr lang="en-US" sz="2000" b="1" dirty="0"/>
              <a:t> </a:t>
            </a:r>
            <a:r>
              <a:rPr lang="en-US" sz="2000" b="1" dirty="0" err="1"/>
              <a:t>por</a:t>
            </a:r>
            <a:r>
              <a:rPr lang="en-US" sz="2000" b="1" dirty="0"/>
              <a:t> Amazon (mayor </a:t>
            </a:r>
            <a:r>
              <a:rPr lang="en-US" sz="2000" b="1" dirty="0" err="1"/>
              <a:t>costo</a:t>
            </a:r>
            <a:r>
              <a:rPr lang="en-US" sz="2000" b="1" dirty="0"/>
              <a:t>)</a:t>
            </a:r>
          </a:p>
        </p:txBody>
      </p:sp>
      <p:grpSp>
        <p:nvGrpSpPr>
          <p:cNvPr id="59" name="Grupo 58"/>
          <p:cNvGrpSpPr/>
          <p:nvPr/>
        </p:nvGrpSpPr>
        <p:grpSpPr>
          <a:xfrm>
            <a:off x="1294756" y="3487258"/>
            <a:ext cx="3082371" cy="2904305"/>
            <a:chOff x="8092765" y="1825625"/>
            <a:chExt cx="3744000" cy="3708000"/>
          </a:xfrm>
        </p:grpSpPr>
        <p:grpSp>
          <p:nvGrpSpPr>
            <p:cNvPr id="63" name="Grupo 62"/>
            <p:cNvGrpSpPr/>
            <p:nvPr/>
          </p:nvGrpSpPr>
          <p:grpSpPr>
            <a:xfrm>
              <a:off x="8092765" y="1825625"/>
              <a:ext cx="3744000" cy="3708000"/>
              <a:chOff x="6578957" y="1693946"/>
              <a:chExt cx="4623516" cy="4893972"/>
            </a:xfrm>
          </p:grpSpPr>
          <p:pic>
            <p:nvPicPr>
              <p:cNvPr id="70" name="Imagen 69" descr="https://www.mturk.com/media/intro/flow_requester.gif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6215" y="4729084"/>
                <a:ext cx="3429000" cy="12477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3" name="Elipse 72"/>
              <p:cNvSpPr/>
              <p:nvPr/>
            </p:nvSpPr>
            <p:spPr>
              <a:xfrm>
                <a:off x="6578957" y="1693946"/>
                <a:ext cx="4623516" cy="4893972"/>
              </a:xfrm>
              <a:prstGeom prst="ellipse">
                <a:avLst/>
              </a:prstGeom>
              <a:no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69" name="Picture 2" descr="http://admon.radioemprende.com/api/file/3-image-2014_08_13-En_tu_empresa__mejor_proponer_que_imponer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0" r="6026"/>
            <a:stretch/>
          </p:blipFill>
          <p:spPr bwMode="auto">
            <a:xfrm>
              <a:off x="8889466" y="2280985"/>
              <a:ext cx="2150597" cy="1847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ángulo 5"/>
          <p:cNvSpPr/>
          <p:nvPr/>
        </p:nvSpPr>
        <p:spPr>
          <a:xfrm>
            <a:off x="6461985" y="2242925"/>
            <a:ext cx="53027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/>
              <a:t>500.000 </a:t>
            </a:r>
            <a:r>
              <a:rPr lang="es-ES" sz="2000" b="1" dirty="0" err="1"/>
              <a:t>workers</a:t>
            </a:r>
            <a:r>
              <a:rPr lang="es-ES" sz="2000" b="1" dirty="0"/>
              <a:t> de 190 países</a:t>
            </a:r>
          </a:p>
          <a:p>
            <a:pPr algn="just"/>
            <a:r>
              <a:rPr lang="en-US" sz="2000" b="1" dirty="0"/>
              <a:t>Workers y Master workers</a:t>
            </a:r>
          </a:p>
          <a:p>
            <a:pPr algn="just"/>
            <a:r>
              <a:rPr lang="en-US" sz="2000" b="1" dirty="0" smtClean="0"/>
              <a:t>Sin </a:t>
            </a:r>
            <a:r>
              <a:rPr lang="en-US" sz="2000" b="1" dirty="0" err="1"/>
              <a:t>experiencia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reconocimiento</a:t>
            </a:r>
            <a:r>
              <a:rPr lang="en-US" sz="2000" b="1" dirty="0"/>
              <a:t> de </a:t>
            </a:r>
            <a:r>
              <a:rPr lang="en-US" sz="2000" b="1" dirty="0" err="1"/>
              <a:t>firmas</a:t>
            </a:r>
            <a:endParaRPr lang="en-US" sz="2000" b="1" dirty="0"/>
          </a:p>
          <a:p>
            <a:pPr algn="just"/>
            <a:r>
              <a:rPr lang="en-US" sz="2000" b="1" dirty="0" err="1"/>
              <a:t>Categorización</a:t>
            </a:r>
            <a:r>
              <a:rPr lang="en-US" sz="2000" b="1" dirty="0"/>
              <a:t> </a:t>
            </a:r>
            <a:r>
              <a:rPr lang="en-US" sz="2000" b="1" dirty="0" err="1"/>
              <a:t>por</a:t>
            </a:r>
            <a:r>
              <a:rPr lang="en-US" sz="2000" b="1" dirty="0"/>
              <a:t> </a:t>
            </a:r>
            <a:r>
              <a:rPr lang="en-US" sz="2000" b="1" dirty="0" err="1"/>
              <a:t>desempeño</a:t>
            </a:r>
            <a:endParaRPr lang="es-ES" sz="2000" b="1" dirty="0"/>
          </a:p>
        </p:txBody>
      </p:sp>
      <p:graphicFrame>
        <p:nvGraphicFramePr>
          <p:cNvPr id="74" name="Gráfico 73"/>
          <p:cNvGraphicFramePr/>
          <p:nvPr>
            <p:extLst>
              <p:ext uri="{D42A27DB-BD31-4B8C-83A1-F6EECF244321}">
                <p14:modId xmlns:p14="http://schemas.microsoft.com/office/powerpoint/2010/main" val="4147537072"/>
              </p:ext>
            </p:extLst>
          </p:nvPr>
        </p:nvGraphicFramePr>
        <p:xfrm>
          <a:off x="6217668" y="3581794"/>
          <a:ext cx="3555113" cy="1992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78" name="Grupo 77"/>
          <p:cNvGrpSpPr/>
          <p:nvPr/>
        </p:nvGrpSpPr>
        <p:grpSpPr>
          <a:xfrm>
            <a:off x="9326143" y="3586021"/>
            <a:ext cx="2270283" cy="2188912"/>
            <a:chOff x="875763" y="1197735"/>
            <a:chExt cx="4623516" cy="4893972"/>
          </a:xfrm>
        </p:grpSpPr>
        <p:grpSp>
          <p:nvGrpSpPr>
            <p:cNvPr id="80" name="Grupo 79"/>
            <p:cNvGrpSpPr/>
            <p:nvPr/>
          </p:nvGrpSpPr>
          <p:grpSpPr>
            <a:xfrm>
              <a:off x="1798048" y="1623486"/>
              <a:ext cx="1339651" cy="1205947"/>
              <a:chOff x="3525076" y="993913"/>
              <a:chExt cx="2545601" cy="1934817"/>
            </a:xfrm>
          </p:grpSpPr>
          <p:pic>
            <p:nvPicPr>
              <p:cNvPr id="89" name="Imagen 88"/>
              <p:cNvPicPr>
                <a:picLocks noChangeAspect="1"/>
              </p:cNvPicPr>
              <p:nvPr/>
            </p:nvPicPr>
            <p:blipFill rotWithShape="1">
              <a:blip r:embed="rId7"/>
              <a:srcRect l="45446" t="6679" r="2441" b="9217"/>
              <a:stretch/>
            </p:blipFill>
            <p:spPr>
              <a:xfrm flipH="1">
                <a:off x="3525076" y="993913"/>
                <a:ext cx="2545601" cy="1934817"/>
              </a:xfrm>
              <a:prstGeom prst="rect">
                <a:avLst/>
              </a:prstGeom>
            </p:spPr>
          </p:pic>
          <p:sp>
            <p:nvSpPr>
              <p:cNvPr id="90" name="Rectángulo 89"/>
              <p:cNvSpPr/>
              <p:nvPr/>
            </p:nvSpPr>
            <p:spPr>
              <a:xfrm flipH="1">
                <a:off x="5540591" y="993913"/>
                <a:ext cx="530086" cy="5963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81" name="Grupo 80"/>
            <p:cNvGrpSpPr/>
            <p:nvPr/>
          </p:nvGrpSpPr>
          <p:grpSpPr>
            <a:xfrm>
              <a:off x="3528560" y="1623486"/>
              <a:ext cx="1339651" cy="1205947"/>
              <a:chOff x="3525076" y="993913"/>
              <a:chExt cx="2545601" cy="1934817"/>
            </a:xfrm>
          </p:grpSpPr>
          <p:pic>
            <p:nvPicPr>
              <p:cNvPr id="87" name="Imagen 86"/>
              <p:cNvPicPr>
                <a:picLocks noChangeAspect="1"/>
              </p:cNvPicPr>
              <p:nvPr/>
            </p:nvPicPr>
            <p:blipFill rotWithShape="1">
              <a:blip r:embed="rId7"/>
              <a:srcRect l="45446" t="6679" r="2441" b="9217"/>
              <a:stretch/>
            </p:blipFill>
            <p:spPr>
              <a:xfrm flipH="1">
                <a:off x="3525076" y="993913"/>
                <a:ext cx="2545601" cy="1934817"/>
              </a:xfrm>
              <a:prstGeom prst="rect">
                <a:avLst/>
              </a:prstGeom>
            </p:spPr>
          </p:pic>
          <p:sp>
            <p:nvSpPr>
              <p:cNvPr id="88" name="Rectángulo 87"/>
              <p:cNvSpPr/>
              <p:nvPr/>
            </p:nvSpPr>
            <p:spPr>
              <a:xfrm flipH="1">
                <a:off x="5540591" y="993913"/>
                <a:ext cx="530086" cy="5963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82" name="Grupo 81"/>
            <p:cNvGrpSpPr/>
            <p:nvPr/>
          </p:nvGrpSpPr>
          <p:grpSpPr>
            <a:xfrm>
              <a:off x="2723181" y="2934985"/>
              <a:ext cx="1339651" cy="1205947"/>
              <a:chOff x="3525076" y="993913"/>
              <a:chExt cx="2545601" cy="1934817"/>
            </a:xfrm>
          </p:grpSpPr>
          <p:pic>
            <p:nvPicPr>
              <p:cNvPr id="85" name="Imagen 84"/>
              <p:cNvPicPr>
                <a:picLocks noChangeAspect="1"/>
              </p:cNvPicPr>
              <p:nvPr/>
            </p:nvPicPr>
            <p:blipFill rotWithShape="1">
              <a:blip r:embed="rId7"/>
              <a:srcRect l="45446" t="6679" r="2441" b="9217"/>
              <a:stretch/>
            </p:blipFill>
            <p:spPr>
              <a:xfrm flipH="1">
                <a:off x="3525076" y="993913"/>
                <a:ext cx="2545601" cy="1934817"/>
              </a:xfrm>
              <a:prstGeom prst="rect">
                <a:avLst/>
              </a:prstGeom>
            </p:spPr>
          </p:pic>
          <p:sp>
            <p:nvSpPr>
              <p:cNvPr id="86" name="Rectángulo 85"/>
              <p:cNvSpPr/>
              <p:nvPr/>
            </p:nvSpPr>
            <p:spPr>
              <a:xfrm flipH="1">
                <a:off x="5540591" y="993913"/>
                <a:ext cx="530086" cy="5963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83" name="Imagen 82" descr="https://www.mturk.com/media/intro/flow_worker.gif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048" y="4119484"/>
              <a:ext cx="3514725" cy="1219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Elipse 83"/>
            <p:cNvSpPr/>
            <p:nvPr/>
          </p:nvSpPr>
          <p:spPr>
            <a:xfrm>
              <a:off x="875763" y="1197735"/>
              <a:ext cx="4623516" cy="4893972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22898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2057" grpId="0" animBg="1"/>
      <p:bldP spid="77" grpId="0" animBg="1"/>
      <p:bldP spid="2058" grpId="0" animBg="1"/>
      <p:bldP spid="56" grpId="0"/>
      <p:bldP spid="3" grpId="0"/>
      <p:bldP spid="6" grpId="0"/>
      <p:bldGraphic spid="74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2201</TotalTime>
  <Words>1352</Words>
  <Application>Microsoft Office PowerPoint</Application>
  <PresentationFormat>Panorámica</PresentationFormat>
  <Paragraphs>323</Paragraphs>
  <Slides>39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Tema de Office</vt:lpstr>
      <vt:lpstr>ESTUDIO Y ANÁLISIS DE NUEVAS CARACTERÍSTICAS DISCRIMINANTES, A TRAVÉS DE HABILIDADES HUMANAS CON COLABORACIÓN EXTERNA Y MASIVA, Y COMPARACIÓN DE DESEMPEÑO CON RESPECTO A SISTEMAS AUTOMÁTICOS BASADOS EN DTW.</vt:lpstr>
      <vt:lpstr>Temario</vt:lpstr>
      <vt:lpstr>Planteamiento del problema</vt:lpstr>
      <vt:lpstr>2. Objetivo</vt:lpstr>
      <vt:lpstr>3. Marco Teórico</vt:lpstr>
      <vt:lpstr>3.1 Crowdsourcing</vt:lpstr>
      <vt:lpstr>3.1 Crowdsourcing</vt:lpstr>
      <vt:lpstr>Proyectos Relacionados  vía Crowdsourcing</vt:lpstr>
      <vt:lpstr>3.2 Amazon Mechanical Turk (MTurk)</vt:lpstr>
      <vt:lpstr>3.2 Amazon Mechanical Turk (MTurk)</vt:lpstr>
      <vt:lpstr>3.2.1 Creación de Proyectos</vt:lpstr>
      <vt:lpstr>3.2.2 Edición propiedades HIT</vt:lpstr>
      <vt:lpstr>3.2.2 Edición propiedades HIT</vt:lpstr>
      <vt:lpstr>3.2.2 Edición propiedades HIT</vt:lpstr>
      <vt:lpstr>3.2.3 Diseño HIT</vt:lpstr>
      <vt:lpstr>3.2.4 Publicación HIT</vt:lpstr>
      <vt:lpstr>3.2.5 Administración HIT</vt:lpstr>
      <vt:lpstr>3.2.6 Envío y recepción de datos HIT</vt:lpstr>
      <vt:lpstr>3.3 Atributos Inspirados en FDEs para Reconocimiento de firma manuscrita</vt:lpstr>
      <vt:lpstr>4. Protocolos de Experimentación  y Análisis</vt:lpstr>
      <vt:lpstr>4.1 Diseño del Sistema de experimentación</vt:lpstr>
      <vt:lpstr>4.1.1 Elementos de HIT</vt:lpstr>
      <vt:lpstr>4.2 Human Intelligence Tasks (HIT)</vt:lpstr>
      <vt:lpstr>4.2.1  HIT 1 (1 train vs. 1 test) </vt:lpstr>
      <vt:lpstr>4.2.1 HIT 1 – Análisis</vt:lpstr>
      <vt:lpstr>4.2.2  HIT 2  (1 train vs 8 test) - Análisis </vt:lpstr>
      <vt:lpstr>4.2.3 HIT 3 – Análisis</vt:lpstr>
      <vt:lpstr>4.3 Evolución de FAR y FRR</vt:lpstr>
      <vt:lpstr>4.4  Comparación de desempeño      entre sistemas</vt:lpstr>
      <vt:lpstr>5. Conclusiones y Trabajos Futuros</vt:lpstr>
      <vt:lpstr>5.1 Conclusiones</vt:lpstr>
      <vt:lpstr>5.1 Conclusiones</vt:lpstr>
      <vt:lpstr>5.1 Conclusiones</vt:lpstr>
      <vt:lpstr>5.1 Conclusiones</vt:lpstr>
      <vt:lpstr>5.1 Conclusiones</vt:lpstr>
      <vt:lpstr>5.1 Conclusiones</vt:lpstr>
      <vt:lpstr>5.1 Conclusiones</vt:lpstr>
      <vt:lpstr>5.2 Trabajos futuros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Y ANÁLISIS DE NUEVAS CARACTERÍSTICAS DISCRIMINANTES, A TRAVÉS DE HABILIDADES HUMANAS CON COLABORACIÓN EXTERNA Y MASIVA, Y COMPARACIÓN DE DESEMPEÑO CON RESPECTO A SISTEMAS AUTOMÁTICOS BASADOS EN ALINEAMIENTO TEMPORAL DINÁMICO (DTW – DYNAMIC TIME WRAPING).</dc:title>
  <dc:creator>Mariela Proaño-Vargas</dc:creator>
  <cp:lastModifiedBy>VAIO</cp:lastModifiedBy>
  <cp:revision>162</cp:revision>
  <dcterms:created xsi:type="dcterms:W3CDTF">2016-01-19T15:16:07Z</dcterms:created>
  <dcterms:modified xsi:type="dcterms:W3CDTF">2016-02-01T16:59:35Z</dcterms:modified>
</cp:coreProperties>
</file>